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slides/slide4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Default Extension="jpeg" ContentType="image/jpeg"/>
  <Override PartName="/ppt/slideLayouts/slideLayout3.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00"/>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107" d="100"/>
          <a:sy n="107" d="100"/>
        </p:scale>
        <p:origin x="-1098" y="-96"/>
      </p:cViewPr>
      <p:guideLst>
        <p:guide orient="horz" pos="216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0" name="Rectangle 9"/>
          <p:cNvSpPr/>
          <p:nvPr/>
        </p:nvSpPr>
        <p:spPr>
          <a:xfrm>
            <a:off x="0" y="0"/>
            <a:ext cx="9144000" cy="2933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p:cNvCxnSpPr/>
          <p:nvPr/>
        </p:nvCxnSpPr>
        <p:spPr>
          <a:xfrm>
            <a:off x="0" y="2925286"/>
            <a:ext cx="9144000" cy="1588"/>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2514600" y="2362200"/>
            <a:ext cx="4114800" cy="1127760"/>
          </a:xfrm>
          <a:prstGeom prst="rect">
            <a:avLst/>
          </a:prstGeom>
          <a:solidFill>
            <a:schemeClr val="tx1"/>
          </a:solidFill>
          <a:ln w="76200" cmpd="thinThick">
            <a:solidFill>
              <a:schemeClr val="tx1"/>
            </a:solidFill>
            <a:miter lim="800000"/>
          </a:ln>
        </p:spPr>
        <p:txBody>
          <a:bodyPr vert="horz" lIns="91440" tIns="45720" rIns="91440" bIns="45720" rtlCol="0" anchor="ctr" anchorCtr="0">
            <a:normAutofit/>
          </a:bodyPr>
          <a:lstStyle/>
          <a:p>
            <a:pPr algn="ctr" defTabSz="914400" rtl="0" eaLnBrk="1" latinLnBrk="0" hangingPunct="1">
              <a:spcBef>
                <a:spcPts val="400"/>
              </a:spcBef>
              <a:buNone/>
            </a:pPr>
            <a:endParaRPr lang="en-US" sz="1800" b="1" kern="1200" cap="all" spc="0" baseline="0" smtClean="0">
              <a:solidFill>
                <a:schemeClr val="bg1"/>
              </a:solidFill>
              <a:latin typeface="+mj-lt"/>
              <a:ea typeface="+mj-ea"/>
              <a:cs typeface="Tunga" pitchFamily="2"/>
            </a:endParaRPr>
          </a:p>
        </p:txBody>
      </p:sp>
      <p:sp>
        <p:nvSpPr>
          <p:cNvPr id="3" name="Subtitle 2"/>
          <p:cNvSpPr>
            <a:spLocks noGrp="1"/>
          </p:cNvSpPr>
          <p:nvPr>
            <p:ph type="subTitle" idx="1"/>
          </p:nvPr>
        </p:nvSpPr>
        <p:spPr>
          <a:xfrm>
            <a:off x="2565400" y="3045460"/>
            <a:ext cx="4013200" cy="428625"/>
          </a:xfrm>
        </p:spPr>
        <p:txBody>
          <a:bodyPr tIns="0" anchor="t">
            <a:noAutofit/>
          </a:bodyPr>
          <a:lstStyle>
            <a:lvl1pPr marL="0" indent="0" algn="ctr">
              <a:buNone/>
              <a:defRPr sz="1600" b="0" i="0" cap="none" spc="0" baseline="0">
                <a:solidFill>
                  <a:schemeClr val="bg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12" name="Title 11"/>
          <p:cNvSpPr>
            <a:spLocks noGrp="1"/>
          </p:cNvSpPr>
          <p:nvPr>
            <p:ph type="title"/>
          </p:nvPr>
        </p:nvSpPr>
        <p:spPr>
          <a:xfrm>
            <a:off x="2565400" y="2397760"/>
            <a:ext cx="4013200" cy="599440"/>
          </a:xfrm>
          <a:noFill/>
          <a:ln>
            <a:noFill/>
          </a:ln>
        </p:spPr>
        <p:txBody>
          <a:bodyPr bIns="0" anchor="b"/>
          <a:lstStyle>
            <a:lvl1pPr>
              <a:defRPr>
                <a:effectLst>
                  <a:glow rad="88900">
                    <a:schemeClr val="tx1">
                      <a:alpha val="60000"/>
                    </a:schemeClr>
                  </a:glow>
                </a:effectLst>
              </a:defRPr>
            </a:lvl1pPr>
          </a:lstStyle>
          <a:p>
            <a:r>
              <a:rPr lang="ru-RU" smtClean="0"/>
              <a:t>Образец заголовка</a:t>
            </a:r>
            <a:endParaRPr lang="en-US" dirty="0"/>
          </a:p>
        </p:txBody>
      </p:sp>
      <p:sp>
        <p:nvSpPr>
          <p:cNvPr id="11" name="Date Placeholder 10"/>
          <p:cNvSpPr>
            <a:spLocks noGrp="1"/>
          </p:cNvSpPr>
          <p:nvPr>
            <p:ph type="dt" sz="half" idx="10"/>
          </p:nvPr>
        </p:nvSpPr>
        <p:spPr bwMode="black"/>
        <p:txBody>
          <a:bodyPr/>
          <a:lstStyle/>
          <a:p>
            <a:fld id="{0C4A1570-E29E-483B-8FCE-AF061476CC37}" type="datetimeFigureOut">
              <a:rPr lang="ru-RU" smtClean="0"/>
              <a:pPr/>
              <a:t>21.04.2014</a:t>
            </a:fld>
            <a:endParaRPr lang="ru-RU"/>
          </a:p>
        </p:txBody>
      </p:sp>
      <p:sp>
        <p:nvSpPr>
          <p:cNvPr id="17" name="Slide Number Placeholder 16"/>
          <p:cNvSpPr>
            <a:spLocks noGrp="1"/>
          </p:cNvSpPr>
          <p:nvPr>
            <p:ph type="sldNum" sz="quarter" idx="11"/>
          </p:nvPr>
        </p:nvSpPr>
        <p:spPr/>
        <p:txBody>
          <a:bodyPr/>
          <a:lstStyle/>
          <a:p>
            <a:fld id="{0CBDF02F-26EA-4515-8142-60A0389D6631}" type="slidenum">
              <a:rPr lang="ru-RU" smtClean="0"/>
              <a:pPr/>
              <a:t>‹#›</a:t>
            </a:fld>
            <a:endParaRPr lang="ru-RU"/>
          </a:p>
        </p:txBody>
      </p:sp>
      <p:sp>
        <p:nvSpPr>
          <p:cNvPr id="19" name="Footer Placeholder 18"/>
          <p:cNvSpPr>
            <a:spLocks noGrp="1"/>
          </p:cNvSpPr>
          <p:nvPr>
            <p:ph type="ftr" sz="quarter" idx="12"/>
          </p:nvPr>
        </p:nvSpPr>
        <p:spPr/>
        <p:txBody>
          <a:bodyPr/>
          <a:lstStyle/>
          <a:p>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0C4A1570-E29E-483B-8FCE-AF061476CC37}" type="datetimeFigureOut">
              <a:rPr lang="ru-RU" smtClean="0"/>
              <a:pPr/>
              <a:t>21.04.2014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0CBDF02F-26EA-4515-8142-60A0389D6631}"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cxnSp>
        <p:nvCxnSpPr>
          <p:cNvPr id="9" name="Straight Connector 8"/>
          <p:cNvCxnSpPr/>
          <p:nvPr/>
        </p:nvCxnSpPr>
        <p:spPr>
          <a:xfrm rot="5400000">
            <a:off x="4267200" y="3429000"/>
            <a:ext cx="6858000" cy="1588"/>
          </a:xfrm>
          <a:prstGeom prst="line">
            <a:avLst/>
          </a:prstGeom>
          <a:ln w="127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bwMode="hidden">
          <a:xfrm>
            <a:off x="0" y="1"/>
            <a:ext cx="76962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Vertical Text Placeholder 2"/>
          <p:cNvSpPr>
            <a:spLocks noGrp="1"/>
          </p:cNvSpPr>
          <p:nvPr>
            <p:ph type="body" orient="vert" idx="1"/>
          </p:nvPr>
        </p:nvSpPr>
        <p:spPr>
          <a:xfrm>
            <a:off x="457200" y="914401"/>
            <a:ext cx="6629400" cy="502920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0C4A1570-E29E-483B-8FCE-AF061476CC37}" type="datetimeFigureOut">
              <a:rPr lang="ru-RU" smtClean="0"/>
              <a:pPr/>
              <a:t>21.04.2014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0CBDF02F-26EA-4515-8142-60A0389D6631}" type="slidenum">
              <a:rPr lang="ru-RU" smtClean="0"/>
              <a:pPr/>
              <a:t>‹#›</a:t>
            </a:fld>
            <a:endParaRPr lang="ru-RU"/>
          </a:p>
        </p:txBody>
      </p:sp>
      <p:sp>
        <p:nvSpPr>
          <p:cNvPr id="2" name="Vertical Title 1"/>
          <p:cNvSpPr>
            <a:spLocks noGrp="1"/>
          </p:cNvSpPr>
          <p:nvPr>
            <p:ph type="title" orient="vert"/>
          </p:nvPr>
        </p:nvSpPr>
        <p:spPr>
          <a:xfrm>
            <a:off x="7239000" y="914401"/>
            <a:ext cx="926980" cy="5029200"/>
          </a:xfrm>
        </p:spPr>
        <p:txBody>
          <a:bodyPr vert="eaVert"/>
          <a:lstStyle/>
          <a:p>
            <a:r>
              <a:rPr lang="ru-RU" smtClean="0"/>
              <a:t>Образец заголовка</a:t>
            </a: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31" name="Content Placeholder 30"/>
          <p:cNvSpPr>
            <a:spLocks noGrp="1"/>
          </p:cNvSpPr>
          <p:nvPr>
            <p:ph sz="quarter" idx="13"/>
          </p:nvPr>
        </p:nvSpPr>
        <p:spPr>
          <a:xfrm>
            <a:off x="457200" y="2020824"/>
            <a:ext cx="8229600" cy="4075176"/>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9" name="Title 8"/>
          <p:cNvSpPr>
            <a:spLocks noGrp="1"/>
          </p:cNvSpPr>
          <p:nvPr>
            <p:ph type="title"/>
          </p:nvPr>
        </p:nvSpPr>
        <p:spPr/>
        <p:txBody>
          <a:bodyPr/>
          <a:lstStyle/>
          <a:p>
            <a:r>
              <a:rPr lang="ru-RU" smtClean="0"/>
              <a:t>Образец заголовка</a:t>
            </a:r>
            <a:endParaRPr lang="en-US"/>
          </a:p>
        </p:txBody>
      </p:sp>
      <p:sp>
        <p:nvSpPr>
          <p:cNvPr id="11" name="Date Placeholder 10"/>
          <p:cNvSpPr>
            <a:spLocks noGrp="1"/>
          </p:cNvSpPr>
          <p:nvPr>
            <p:ph type="dt" sz="half" idx="14"/>
          </p:nvPr>
        </p:nvSpPr>
        <p:spPr/>
        <p:txBody>
          <a:bodyPr/>
          <a:lstStyle/>
          <a:p>
            <a:fld id="{0C4A1570-E29E-483B-8FCE-AF061476CC37}" type="datetimeFigureOut">
              <a:rPr lang="ru-RU" smtClean="0"/>
              <a:pPr/>
              <a:t>21.04.2014</a:t>
            </a:fld>
            <a:endParaRPr lang="ru-RU"/>
          </a:p>
        </p:txBody>
      </p:sp>
      <p:sp>
        <p:nvSpPr>
          <p:cNvPr id="12" name="Slide Number Placeholder 11"/>
          <p:cNvSpPr>
            <a:spLocks noGrp="1"/>
          </p:cNvSpPr>
          <p:nvPr>
            <p:ph type="sldNum" sz="quarter" idx="15"/>
          </p:nvPr>
        </p:nvSpPr>
        <p:spPr/>
        <p:txBody>
          <a:bodyPr/>
          <a:lstStyle/>
          <a:p>
            <a:fld id="{0CBDF02F-26EA-4515-8142-60A0389D6631}" type="slidenum">
              <a:rPr lang="ru-RU" smtClean="0"/>
              <a:pPr/>
              <a:t>‹#›</a:t>
            </a:fld>
            <a:endParaRPr lang="ru-RU"/>
          </a:p>
        </p:txBody>
      </p:sp>
      <p:sp>
        <p:nvSpPr>
          <p:cNvPr id="13" name="Footer Placeholder 12"/>
          <p:cNvSpPr>
            <a:spLocks noGrp="1"/>
          </p:cNvSpPr>
          <p:nvPr>
            <p:ph type="ftr" sz="quarter" idx="16"/>
          </p:nvPr>
        </p:nvSpPr>
        <p:spPr/>
        <p:txBody>
          <a:bodyPr/>
          <a:lstStyle/>
          <a:p>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Ref idx="1002">
        <a:schemeClr val="bg1"/>
      </p:bgRef>
    </p:bg>
    <p:spTree>
      <p:nvGrpSpPr>
        <p:cNvPr id="1" name=""/>
        <p:cNvGrpSpPr/>
        <p:nvPr/>
      </p:nvGrpSpPr>
      <p:grpSpPr>
        <a:xfrm>
          <a:off x="0" y="0"/>
          <a:ext cx="0" cy="0"/>
          <a:chOff x="0" y="0"/>
          <a:chExt cx="0" cy="0"/>
        </a:xfrm>
      </p:grpSpPr>
      <p:sp>
        <p:nvSpPr>
          <p:cNvPr id="8" name="Rectangle 7"/>
          <p:cNvSpPr/>
          <p:nvPr/>
        </p:nvSpPr>
        <p:spPr>
          <a:xfrm>
            <a:off x="0" y="3922776"/>
            <a:ext cx="9144000" cy="29352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p:cNvCxnSpPr/>
          <p:nvPr/>
        </p:nvCxnSpPr>
        <p:spPr>
          <a:xfrm>
            <a:off x="0" y="3921760"/>
            <a:ext cx="9144000" cy="1588"/>
          </a:xfrm>
          <a:prstGeom prst="line">
            <a:avLst/>
          </a:prstGeom>
          <a:ln w="127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2514600" y="3368040"/>
            <a:ext cx="4114800" cy="1127760"/>
          </a:xfrm>
          <a:prstGeom prst="rect">
            <a:avLst/>
          </a:prstGeom>
          <a:solidFill>
            <a:schemeClr val="tx1"/>
          </a:solidFill>
          <a:ln w="76200" cmpd="thinThick">
            <a:solidFill>
              <a:schemeClr val="tx1"/>
            </a:solidFill>
            <a:miter lim="800000"/>
          </a:ln>
        </p:spPr>
        <p:txBody>
          <a:bodyPr vert="horz" lIns="91440" tIns="45720" rIns="91440" bIns="45720" rtlCol="0" anchor="ctr" anchorCtr="0">
            <a:normAutofit/>
          </a:bodyPr>
          <a:lstStyle/>
          <a:p>
            <a:pPr algn="ctr" defTabSz="914400" rtl="0" eaLnBrk="1" latinLnBrk="0" hangingPunct="1">
              <a:spcBef>
                <a:spcPts val="400"/>
              </a:spcBef>
              <a:buNone/>
            </a:pPr>
            <a:endParaRPr lang="en-US" sz="1800" b="1" kern="1200" cap="all" spc="0" baseline="0" smtClean="0">
              <a:solidFill>
                <a:schemeClr val="bg1"/>
              </a:solidFill>
              <a:latin typeface="+mj-lt"/>
              <a:ea typeface="+mj-ea"/>
              <a:cs typeface="Tunga" pitchFamily="2"/>
            </a:endParaRPr>
          </a:p>
        </p:txBody>
      </p:sp>
      <p:sp>
        <p:nvSpPr>
          <p:cNvPr id="9" name="Title Placeholder 1"/>
          <p:cNvSpPr>
            <a:spLocks noGrp="1"/>
          </p:cNvSpPr>
          <p:nvPr>
            <p:ph type="title"/>
          </p:nvPr>
        </p:nvSpPr>
        <p:spPr bwMode="black">
          <a:xfrm>
            <a:off x="2529052" y="3367246"/>
            <a:ext cx="4085897" cy="706821"/>
          </a:xfrm>
          <a:prstGeom prst="rect">
            <a:avLst/>
          </a:prstGeom>
          <a:noFill/>
          <a:ln w="98425" cmpd="thinThick">
            <a:noFill/>
            <a:miter lim="800000"/>
          </a:ln>
        </p:spPr>
        <p:txBody>
          <a:bodyPr vert="horz" lIns="91440" tIns="45720" rIns="91440" bIns="0" rtlCol="0" anchor="b" anchorCtr="0">
            <a:normAutofit/>
          </a:bodyPr>
          <a:lstStyle>
            <a:lvl1pPr>
              <a:defRPr kumimoji="0" lang="en-US" sz="1800" b="1" i="0" u="none" strike="noStrike" kern="1200" cap="all" spc="0" normalizeH="0" baseline="0" noProof="0" dirty="0" smtClean="0">
                <a:ln>
                  <a:noFill/>
                </a:ln>
                <a:solidFill>
                  <a:schemeClr val="bg1"/>
                </a:solidFill>
                <a:effectLst/>
                <a:uLnTx/>
                <a:uFillTx/>
                <a:latin typeface="+mj-lt"/>
                <a:ea typeface="+mj-ea"/>
                <a:cs typeface="Tunga" pitchFamily="2"/>
              </a:defRPr>
            </a:lvl1pPr>
          </a:lstStyle>
          <a:p>
            <a:r>
              <a:rPr lang="ru-RU" smtClean="0"/>
              <a:t>Образец заголовка</a:t>
            </a:r>
            <a:endParaRPr lang="en-US" dirty="0"/>
          </a:p>
        </p:txBody>
      </p:sp>
      <p:sp>
        <p:nvSpPr>
          <p:cNvPr id="10" name="Subtitle 2"/>
          <p:cNvSpPr>
            <a:spLocks noGrp="1"/>
          </p:cNvSpPr>
          <p:nvPr>
            <p:ph type="subTitle" idx="1"/>
          </p:nvPr>
        </p:nvSpPr>
        <p:spPr bwMode="black">
          <a:xfrm>
            <a:off x="2518542" y="4084577"/>
            <a:ext cx="4106917" cy="397094"/>
          </a:xfrm>
        </p:spPr>
        <p:txBody>
          <a:bodyPr tIns="0" anchor="t" anchorCtr="0">
            <a:normAutofit/>
          </a:bodyPr>
          <a:lstStyle>
            <a:lvl1pPr marL="0" indent="0" algn="ctr">
              <a:buNone/>
              <a:defRPr kumimoji="0" lang="en-US" sz="1600" b="0" i="0" u="none" strike="noStrike" kern="1200" cap="none" spc="0" normalizeH="0" baseline="0" noProof="0" dirty="0">
                <a:ln>
                  <a:noFill/>
                </a:ln>
                <a:solidFill>
                  <a:schemeClr val="bg1"/>
                </a:solidFill>
                <a:effectLst/>
                <a:uLnTx/>
                <a:uFillTx/>
                <a:latin typeface="+mn-lt"/>
                <a:ea typeface="+mn-ea"/>
                <a:cs typeface="Tahom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13" name="Date Placeholder 12"/>
          <p:cNvSpPr>
            <a:spLocks noGrp="1"/>
          </p:cNvSpPr>
          <p:nvPr>
            <p:ph type="dt" sz="half" idx="10"/>
          </p:nvPr>
        </p:nvSpPr>
        <p:spPr/>
        <p:txBody>
          <a:bodyPr/>
          <a:lstStyle/>
          <a:p>
            <a:fld id="{0C4A1570-E29E-483B-8FCE-AF061476CC37}" type="datetimeFigureOut">
              <a:rPr lang="ru-RU" smtClean="0"/>
              <a:pPr/>
              <a:t>21.04.2014</a:t>
            </a:fld>
            <a:endParaRPr lang="ru-RU"/>
          </a:p>
        </p:txBody>
      </p:sp>
      <p:sp>
        <p:nvSpPr>
          <p:cNvPr id="14" name="Slide Number Placeholder 13"/>
          <p:cNvSpPr>
            <a:spLocks noGrp="1"/>
          </p:cNvSpPr>
          <p:nvPr>
            <p:ph type="sldNum" sz="quarter" idx="11"/>
          </p:nvPr>
        </p:nvSpPr>
        <p:spPr/>
        <p:txBody>
          <a:bodyPr/>
          <a:lstStyle/>
          <a:p>
            <a:fld id="{0CBDF02F-26EA-4515-8142-60A0389D6631}" type="slidenum">
              <a:rPr lang="ru-RU" smtClean="0"/>
              <a:pPr/>
              <a:t>‹#›</a:t>
            </a:fld>
            <a:endParaRPr lang="ru-RU"/>
          </a:p>
        </p:txBody>
      </p:sp>
      <p:sp>
        <p:nvSpPr>
          <p:cNvPr id="15" name="Footer Placeholder 14"/>
          <p:cNvSpPr>
            <a:spLocks noGrp="1"/>
          </p:cNvSpPr>
          <p:nvPr>
            <p:ph type="ftr" sz="quarter" idx="12"/>
          </p:nvPr>
        </p:nvSpPr>
        <p:spPr/>
        <p:txBody>
          <a:bodyPr/>
          <a:lstStyle/>
          <a:p>
            <a:endParaRPr lang="ru-RU"/>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14" name="Content Placeholder 30"/>
          <p:cNvSpPr>
            <a:spLocks noGrp="1"/>
          </p:cNvSpPr>
          <p:nvPr>
            <p:ph sz="quarter" idx="13"/>
          </p:nvPr>
        </p:nvSpPr>
        <p:spPr>
          <a:xfrm>
            <a:off x="457201" y="2020824"/>
            <a:ext cx="4023360" cy="4005072"/>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15" name="Content Placeholder 30"/>
          <p:cNvSpPr>
            <a:spLocks noGrp="1"/>
          </p:cNvSpPr>
          <p:nvPr>
            <p:ph sz="quarter" idx="14"/>
          </p:nvPr>
        </p:nvSpPr>
        <p:spPr>
          <a:xfrm>
            <a:off x="4663440" y="2020824"/>
            <a:ext cx="4023360" cy="4005072"/>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9" name="Date Placeholder 8"/>
          <p:cNvSpPr>
            <a:spLocks noGrp="1"/>
          </p:cNvSpPr>
          <p:nvPr>
            <p:ph type="dt" sz="half" idx="15"/>
          </p:nvPr>
        </p:nvSpPr>
        <p:spPr/>
        <p:txBody>
          <a:bodyPr/>
          <a:lstStyle/>
          <a:p>
            <a:fld id="{0C4A1570-E29E-483B-8FCE-AF061476CC37}" type="datetimeFigureOut">
              <a:rPr lang="ru-RU" smtClean="0"/>
              <a:pPr/>
              <a:t>21.04.2014</a:t>
            </a:fld>
            <a:endParaRPr lang="ru-RU"/>
          </a:p>
        </p:txBody>
      </p:sp>
      <p:sp>
        <p:nvSpPr>
          <p:cNvPr id="12" name="Slide Number Placeholder 11"/>
          <p:cNvSpPr>
            <a:spLocks noGrp="1"/>
          </p:cNvSpPr>
          <p:nvPr>
            <p:ph type="sldNum" sz="quarter" idx="16"/>
          </p:nvPr>
        </p:nvSpPr>
        <p:spPr/>
        <p:txBody>
          <a:bodyPr/>
          <a:lstStyle/>
          <a:p>
            <a:fld id="{0CBDF02F-26EA-4515-8142-60A0389D6631}" type="slidenum">
              <a:rPr lang="ru-RU" smtClean="0"/>
              <a:pPr/>
              <a:t>‹#›</a:t>
            </a:fld>
            <a:endParaRPr lang="ru-RU"/>
          </a:p>
        </p:txBody>
      </p:sp>
      <p:sp>
        <p:nvSpPr>
          <p:cNvPr id="13" name="Footer Placeholder 12"/>
          <p:cNvSpPr>
            <a:spLocks noGrp="1"/>
          </p:cNvSpPr>
          <p:nvPr>
            <p:ph type="ftr" sz="quarter" idx="17"/>
          </p:nvPr>
        </p:nvSpPr>
        <p:spPr/>
        <p:txBody>
          <a:bodyPr/>
          <a:lstStyle/>
          <a:p>
            <a:endParaRPr lang="ru-RU"/>
          </a:p>
        </p:txBody>
      </p:sp>
      <p:sp>
        <p:nvSpPr>
          <p:cNvPr id="16" name="Title 15"/>
          <p:cNvSpPr>
            <a:spLocks noGrp="1"/>
          </p:cNvSpPr>
          <p:nvPr>
            <p:ph type="title"/>
          </p:nvPr>
        </p:nvSpPr>
        <p:spPr/>
        <p:txBody>
          <a:bodyPr/>
          <a:lstStyle/>
          <a:p>
            <a:r>
              <a:rPr lang="ru-RU" smtClean="0"/>
              <a:t>Образец заголовка</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3" name="Content Placeholder 30"/>
          <p:cNvSpPr>
            <a:spLocks noGrp="1"/>
          </p:cNvSpPr>
          <p:nvPr>
            <p:ph sz="quarter" idx="13"/>
          </p:nvPr>
        </p:nvSpPr>
        <p:spPr>
          <a:xfrm>
            <a:off x="457201" y="2819400"/>
            <a:ext cx="4023360" cy="3209544"/>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24" name="Content Placeholder 30"/>
          <p:cNvSpPr>
            <a:spLocks noGrp="1"/>
          </p:cNvSpPr>
          <p:nvPr>
            <p:ph sz="quarter" idx="14"/>
          </p:nvPr>
        </p:nvSpPr>
        <p:spPr>
          <a:xfrm>
            <a:off x="4663440" y="2816352"/>
            <a:ext cx="4023360" cy="3209544"/>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20" name="Text Placeholder 3"/>
          <p:cNvSpPr>
            <a:spLocks noGrp="1"/>
          </p:cNvSpPr>
          <p:nvPr>
            <p:ph type="body" sz="half" idx="2"/>
          </p:nvPr>
        </p:nvSpPr>
        <p:spPr>
          <a:xfrm>
            <a:off x="457200" y="2020824"/>
            <a:ext cx="4023360" cy="704088"/>
          </a:xfrm>
          <a:noFill/>
          <a:ln w="98425" cmpd="thinThick">
            <a:noFill/>
            <a:miter lim="800000"/>
          </a:ln>
        </p:spPr>
        <p:txBody>
          <a:bodyPr vert="horz" lIns="91440" tIns="45720" rIns="91440" bIns="45720" rtlCol="0" anchor="ctr" anchorCtr="0">
            <a:normAutofit/>
          </a:bodyPr>
          <a:lstStyle>
            <a:lvl1pPr marL="0" indent="0" algn="ctr" defTabSz="914400" rtl="0" eaLnBrk="1" latinLnBrk="0" hangingPunct="1">
              <a:spcBef>
                <a:spcPts val="400"/>
              </a:spcBef>
              <a:buNone/>
              <a:defRPr lang="en-US" sz="1800" b="1" kern="1200" cap="none" spc="200" baseline="0" smtClean="0">
                <a:solidFill>
                  <a:schemeClr val="tx1"/>
                </a:solidFill>
                <a:latin typeface="+mj-lt"/>
                <a:ea typeface="+mj-ea"/>
                <a:cs typeface="Tunga" pitchFamily="2"/>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21" name="Text Placeholder 3"/>
          <p:cNvSpPr>
            <a:spLocks noGrp="1"/>
          </p:cNvSpPr>
          <p:nvPr>
            <p:ph type="body" sz="half" idx="15"/>
          </p:nvPr>
        </p:nvSpPr>
        <p:spPr>
          <a:xfrm>
            <a:off x="4663440" y="2020824"/>
            <a:ext cx="4023360" cy="704088"/>
          </a:xfrm>
          <a:noFill/>
          <a:ln w="98425" cmpd="thinThick">
            <a:noFill/>
            <a:miter lim="800000"/>
          </a:ln>
        </p:spPr>
        <p:txBody>
          <a:bodyPr vert="horz" lIns="91440" tIns="45720" rIns="91440" bIns="45720" rtlCol="0" anchor="ctr" anchorCtr="0">
            <a:normAutofit/>
          </a:bodyPr>
          <a:lstStyle>
            <a:lvl1pPr marL="0" indent="0" algn="ctr" defTabSz="914400" rtl="0" eaLnBrk="1" latinLnBrk="0" hangingPunct="1">
              <a:spcBef>
                <a:spcPts val="400"/>
              </a:spcBef>
              <a:buNone/>
              <a:defRPr lang="en-US" sz="1800" b="1" i="0" kern="1200" cap="none" spc="200" baseline="0" dirty="0" smtClean="0">
                <a:solidFill>
                  <a:schemeClr val="tx1"/>
                </a:solidFill>
                <a:latin typeface="+mj-lt"/>
                <a:ea typeface="+mj-ea"/>
                <a:cs typeface="Tunga" pitchFamily="2"/>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lnSpc>
                <a:spcPct val="110000"/>
              </a:lnSpc>
              <a:spcBef>
                <a:spcPts val="400"/>
              </a:spcBef>
              <a:spcAft>
                <a:spcPts val="0"/>
              </a:spcAft>
              <a:buClr>
                <a:schemeClr val="accent1"/>
              </a:buClr>
              <a:buFontTx/>
              <a:buNone/>
            </a:pPr>
            <a:r>
              <a:rPr lang="ru-RU" smtClean="0"/>
              <a:t>Образец текста</a:t>
            </a:r>
          </a:p>
        </p:txBody>
      </p:sp>
      <p:sp>
        <p:nvSpPr>
          <p:cNvPr id="11" name="Date Placeholder 10"/>
          <p:cNvSpPr>
            <a:spLocks noGrp="1"/>
          </p:cNvSpPr>
          <p:nvPr>
            <p:ph type="dt" sz="half" idx="16"/>
          </p:nvPr>
        </p:nvSpPr>
        <p:spPr/>
        <p:txBody>
          <a:bodyPr/>
          <a:lstStyle/>
          <a:p>
            <a:fld id="{0C4A1570-E29E-483B-8FCE-AF061476CC37}" type="datetimeFigureOut">
              <a:rPr lang="ru-RU" smtClean="0"/>
              <a:pPr/>
              <a:t>21.04.2014</a:t>
            </a:fld>
            <a:endParaRPr lang="ru-RU"/>
          </a:p>
        </p:txBody>
      </p:sp>
      <p:sp>
        <p:nvSpPr>
          <p:cNvPr id="12" name="Slide Number Placeholder 11"/>
          <p:cNvSpPr>
            <a:spLocks noGrp="1"/>
          </p:cNvSpPr>
          <p:nvPr>
            <p:ph type="sldNum" sz="quarter" idx="17"/>
          </p:nvPr>
        </p:nvSpPr>
        <p:spPr/>
        <p:txBody>
          <a:bodyPr/>
          <a:lstStyle/>
          <a:p>
            <a:fld id="{0CBDF02F-26EA-4515-8142-60A0389D6631}" type="slidenum">
              <a:rPr lang="ru-RU" smtClean="0"/>
              <a:pPr/>
              <a:t>‹#›</a:t>
            </a:fld>
            <a:endParaRPr lang="ru-RU"/>
          </a:p>
        </p:txBody>
      </p:sp>
      <p:sp>
        <p:nvSpPr>
          <p:cNvPr id="13" name="Footer Placeholder 12"/>
          <p:cNvSpPr>
            <a:spLocks noGrp="1"/>
          </p:cNvSpPr>
          <p:nvPr>
            <p:ph type="ftr" sz="quarter" idx="18"/>
          </p:nvPr>
        </p:nvSpPr>
        <p:spPr/>
        <p:txBody>
          <a:bodyPr/>
          <a:lstStyle/>
          <a:p>
            <a:endParaRPr lang="ru-RU"/>
          </a:p>
        </p:txBody>
      </p:sp>
      <p:sp>
        <p:nvSpPr>
          <p:cNvPr id="18" name="Title 17"/>
          <p:cNvSpPr>
            <a:spLocks noGrp="1"/>
          </p:cNvSpPr>
          <p:nvPr>
            <p:ph type="title"/>
          </p:nvPr>
        </p:nvSpPr>
        <p:spPr/>
        <p:txBody>
          <a:bodyPr/>
          <a:lstStyle/>
          <a:p>
            <a:r>
              <a:rPr lang="ru-RU" smtClean="0"/>
              <a:t>Образец заголовка</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ru-RU" smtClean="0"/>
              <a:t>Образец заголовка</a:t>
            </a:r>
            <a:endParaRPr lang="en-US"/>
          </a:p>
        </p:txBody>
      </p:sp>
      <p:sp>
        <p:nvSpPr>
          <p:cNvPr id="15" name="Date Placeholder 14"/>
          <p:cNvSpPr>
            <a:spLocks noGrp="1"/>
          </p:cNvSpPr>
          <p:nvPr>
            <p:ph type="dt" sz="half" idx="10"/>
          </p:nvPr>
        </p:nvSpPr>
        <p:spPr/>
        <p:txBody>
          <a:bodyPr/>
          <a:lstStyle/>
          <a:p>
            <a:fld id="{0C4A1570-E29E-483B-8FCE-AF061476CC37}" type="datetimeFigureOut">
              <a:rPr lang="ru-RU" smtClean="0"/>
              <a:pPr/>
              <a:t>21.04.2014</a:t>
            </a:fld>
            <a:endParaRPr lang="ru-RU"/>
          </a:p>
        </p:txBody>
      </p:sp>
      <p:sp>
        <p:nvSpPr>
          <p:cNvPr id="16" name="Slide Number Placeholder 15"/>
          <p:cNvSpPr>
            <a:spLocks noGrp="1"/>
          </p:cNvSpPr>
          <p:nvPr>
            <p:ph type="sldNum" sz="quarter" idx="11"/>
          </p:nvPr>
        </p:nvSpPr>
        <p:spPr/>
        <p:txBody>
          <a:bodyPr/>
          <a:lstStyle/>
          <a:p>
            <a:fld id="{0CBDF02F-26EA-4515-8142-60A0389D6631}" type="slidenum">
              <a:rPr lang="ru-RU" smtClean="0"/>
              <a:pPr/>
              <a:t>‹#›</a:t>
            </a:fld>
            <a:endParaRPr lang="ru-RU"/>
          </a:p>
        </p:txBody>
      </p:sp>
      <p:sp>
        <p:nvSpPr>
          <p:cNvPr id="17" name="Footer Placeholder 16"/>
          <p:cNvSpPr>
            <a:spLocks noGrp="1"/>
          </p:cNvSpPr>
          <p:nvPr>
            <p:ph type="ftr" sz="quarter" idx="12"/>
          </p:nvPr>
        </p:nvSpPr>
        <p:spPr/>
        <p:txBody>
          <a:bodyPr/>
          <a:lstStyle/>
          <a:p>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0C4A1570-E29E-483B-8FCE-AF061476CC37}" type="datetimeFigureOut">
              <a:rPr lang="ru-RU" smtClean="0"/>
              <a:pPr/>
              <a:t>21.04.2014</a:t>
            </a:fld>
            <a:endParaRPr lang="ru-RU"/>
          </a:p>
        </p:txBody>
      </p:sp>
      <p:sp>
        <p:nvSpPr>
          <p:cNvPr id="8" name="Slide Number Placeholder 7"/>
          <p:cNvSpPr>
            <a:spLocks noGrp="1"/>
          </p:cNvSpPr>
          <p:nvPr>
            <p:ph type="sldNum" sz="quarter" idx="11"/>
          </p:nvPr>
        </p:nvSpPr>
        <p:spPr/>
        <p:txBody>
          <a:bodyPr/>
          <a:lstStyle/>
          <a:p>
            <a:fld id="{0CBDF02F-26EA-4515-8142-60A0389D6631}" type="slidenum">
              <a:rPr lang="ru-RU" smtClean="0"/>
              <a:pPr/>
              <a:t>‹#›</a:t>
            </a:fld>
            <a:endParaRPr lang="ru-RU"/>
          </a:p>
        </p:txBody>
      </p:sp>
      <p:sp>
        <p:nvSpPr>
          <p:cNvPr id="9" name="Footer Placeholder 8"/>
          <p:cNvSpPr>
            <a:spLocks noGrp="1"/>
          </p:cNvSpPr>
          <p:nvPr>
            <p:ph type="ftr" sz="quarter" idx="12"/>
          </p:nvPr>
        </p:nvSpPr>
        <p:spPr/>
        <p:txBody>
          <a:bodyPr/>
          <a:lstStyle/>
          <a:p>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14" name="Content Placeholder 30"/>
          <p:cNvSpPr>
            <a:spLocks noGrp="1"/>
          </p:cNvSpPr>
          <p:nvPr>
            <p:ph sz="quarter" idx="14"/>
          </p:nvPr>
        </p:nvSpPr>
        <p:spPr>
          <a:xfrm>
            <a:off x="1485900" y="1914525"/>
            <a:ext cx="6172200" cy="351091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11" name="Text Placeholder 3"/>
          <p:cNvSpPr>
            <a:spLocks noGrp="1"/>
          </p:cNvSpPr>
          <p:nvPr>
            <p:ph type="body" sz="half" idx="2"/>
          </p:nvPr>
        </p:nvSpPr>
        <p:spPr>
          <a:xfrm>
            <a:off x="1737360" y="5513832"/>
            <a:ext cx="5669280" cy="548640"/>
          </a:xfrm>
        </p:spPr>
        <p:txBody>
          <a:bodyPr vert="horz" lIns="91440" tIns="0" rIns="91440" bIns="45720" rtlCol="0" anchor="ctr">
            <a:normAutofit/>
          </a:bodyPr>
          <a:lstStyle>
            <a:lvl1pPr marL="0" indent="0" algn="ctr" defTabSz="914400" rtl="0" eaLnBrk="1" latinLnBrk="0" hangingPunct="1">
              <a:lnSpc>
                <a:spcPct val="100000"/>
              </a:lnSpc>
              <a:spcBef>
                <a:spcPts val="0"/>
              </a:spcBef>
              <a:buClr>
                <a:schemeClr val="accent1"/>
              </a:buClr>
              <a:buFont typeface="Arial" pitchFamily="34" charset="0"/>
              <a:buNone/>
              <a:defRPr lang="en-US" sz="1400" b="0" i="0" kern="1200" cap="none" spc="0" baseline="0" smtClean="0">
                <a:solidFill>
                  <a:schemeClr val="tx1"/>
                </a:solidFill>
                <a:latin typeface="+mn-lt"/>
                <a:ea typeface="+mn-ea"/>
                <a:cs typeface="Tahoma"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13" name="Title 12"/>
          <p:cNvSpPr>
            <a:spLocks noGrp="1"/>
          </p:cNvSpPr>
          <p:nvPr>
            <p:ph type="title"/>
          </p:nvPr>
        </p:nvSpPr>
        <p:spPr/>
        <p:txBody>
          <a:bodyPr/>
          <a:lstStyle/>
          <a:p>
            <a:r>
              <a:rPr lang="ru-RU" smtClean="0"/>
              <a:t>Образец заголовка</a:t>
            </a:r>
            <a:endParaRPr lang="en-US"/>
          </a:p>
        </p:txBody>
      </p:sp>
      <p:sp>
        <p:nvSpPr>
          <p:cNvPr id="16" name="Date Placeholder 15"/>
          <p:cNvSpPr>
            <a:spLocks noGrp="1"/>
          </p:cNvSpPr>
          <p:nvPr>
            <p:ph type="dt" sz="half" idx="15"/>
          </p:nvPr>
        </p:nvSpPr>
        <p:spPr/>
        <p:txBody>
          <a:bodyPr/>
          <a:lstStyle/>
          <a:p>
            <a:fld id="{0C4A1570-E29E-483B-8FCE-AF061476CC37}" type="datetimeFigureOut">
              <a:rPr lang="ru-RU" smtClean="0"/>
              <a:pPr/>
              <a:t>21.04.2014</a:t>
            </a:fld>
            <a:endParaRPr lang="ru-RU"/>
          </a:p>
        </p:txBody>
      </p:sp>
      <p:sp>
        <p:nvSpPr>
          <p:cNvPr id="19" name="Slide Number Placeholder 18"/>
          <p:cNvSpPr>
            <a:spLocks noGrp="1"/>
          </p:cNvSpPr>
          <p:nvPr>
            <p:ph type="sldNum" sz="quarter" idx="16"/>
          </p:nvPr>
        </p:nvSpPr>
        <p:spPr/>
        <p:txBody>
          <a:bodyPr/>
          <a:lstStyle/>
          <a:p>
            <a:fld id="{0CBDF02F-26EA-4515-8142-60A0389D6631}" type="slidenum">
              <a:rPr lang="ru-RU" smtClean="0"/>
              <a:pPr/>
              <a:t>‹#›</a:t>
            </a:fld>
            <a:endParaRPr lang="ru-RU"/>
          </a:p>
        </p:txBody>
      </p:sp>
      <p:sp>
        <p:nvSpPr>
          <p:cNvPr id="23" name="Footer Placeholder 22"/>
          <p:cNvSpPr>
            <a:spLocks noGrp="1"/>
          </p:cNvSpPr>
          <p:nvPr>
            <p:ph type="ftr" sz="quarter" idx="17"/>
          </p:nvPr>
        </p:nvSpPr>
        <p:spPr/>
        <p:txBody>
          <a:bodyPr/>
          <a:lstStyle/>
          <a:p>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1852209" y="2026918"/>
            <a:ext cx="5439582" cy="3263750"/>
          </a:xfrm>
          <a:solidFill>
            <a:schemeClr val="tx1"/>
          </a:solidFill>
          <a:ln w="69850" cmpd="dbl">
            <a:solidFill>
              <a:schemeClr val="tx1"/>
            </a:solidFill>
            <a:miter lim="800000"/>
          </a:ln>
        </p:spPr>
        <p:txBody>
          <a:bodyPr vert="horz" lIns="91440" tIns="45720" rIns="91440" bIns="45720" rtlCol="0" anchor="ctr" anchorCtr="0">
            <a:normAutofit/>
          </a:bodyPr>
          <a:lstStyle>
            <a:lvl1pPr marL="0" indent="0" algn="ctr" defTabSz="914400" rtl="0" eaLnBrk="1" latinLnBrk="0" hangingPunct="1">
              <a:spcBef>
                <a:spcPts val="400"/>
              </a:spcBef>
              <a:buNone/>
              <a:defRPr lang="en-US" sz="1800" b="0" kern="1200" cap="none" spc="0" baseline="0" dirty="0">
                <a:solidFill>
                  <a:schemeClr val="bg1"/>
                </a:solidFill>
                <a:latin typeface="+mj-lt"/>
                <a:ea typeface="+mj-ea"/>
                <a:cs typeface="Tunga" pitchFamily="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25" name="Text Placeholder 24"/>
          <p:cNvSpPr>
            <a:spLocks noGrp="1"/>
          </p:cNvSpPr>
          <p:nvPr>
            <p:ph type="body" sz="quarter" idx="13"/>
          </p:nvPr>
        </p:nvSpPr>
        <p:spPr>
          <a:xfrm>
            <a:off x="1737360" y="5516880"/>
            <a:ext cx="5669280" cy="548640"/>
          </a:xfrm>
        </p:spPr>
        <p:txBody>
          <a:bodyPr vert="horz" lIns="91440" tIns="0" rIns="91440" bIns="0" rtlCol="0" anchor="ctr" anchorCtr="0">
            <a:normAutofit/>
          </a:bodyPr>
          <a:lstStyle>
            <a:lvl1pPr marL="0" indent="0">
              <a:spcBef>
                <a:spcPts val="0"/>
              </a:spcBef>
              <a:buNone/>
              <a:defRPr lang="en-US" sz="1400" b="0" i="0" kern="1200" cap="none" spc="30" baseline="0" smtClean="0">
                <a:solidFill>
                  <a:schemeClr val="tx2"/>
                </a:solidFill>
                <a:latin typeface="+mn-lt"/>
                <a:ea typeface="+mn-ea"/>
                <a:cs typeface="Tahoma" pitchFamily="34" charset="0"/>
              </a:defRPr>
            </a:lvl1pPr>
            <a:lvl2pPr marL="171450" indent="1588">
              <a:buNone/>
              <a:defRPr>
                <a:solidFill>
                  <a:schemeClr val="bg2"/>
                </a:solidFill>
              </a:defRPr>
            </a:lvl2pPr>
            <a:lvl3pPr marL="344488" indent="6350">
              <a:buNone/>
              <a:defRPr>
                <a:solidFill>
                  <a:schemeClr val="bg2"/>
                </a:solidFill>
              </a:defRPr>
            </a:lvl3pPr>
            <a:lvl4pPr marL="515938" indent="3175">
              <a:buNone/>
              <a:defRPr>
                <a:solidFill>
                  <a:schemeClr val="bg2"/>
                </a:solidFill>
              </a:defRPr>
            </a:lvl4pPr>
            <a:lvl5pPr marL="688975" indent="-1588">
              <a:buNone/>
              <a:defRPr>
                <a:solidFill>
                  <a:schemeClr val="bg2"/>
                </a:solidFill>
              </a:defRPr>
            </a:lvl5pPr>
          </a:lstStyle>
          <a:p>
            <a:pPr marL="0" lvl="0" indent="0" algn="ctr" defTabSz="914400" rtl="0" eaLnBrk="1" latinLnBrk="0" hangingPunct="1">
              <a:spcBef>
                <a:spcPts val="600"/>
              </a:spcBef>
              <a:spcAft>
                <a:spcPts val="0"/>
              </a:spcAft>
              <a:buClr>
                <a:schemeClr val="accent1"/>
              </a:buClr>
              <a:buFont typeface="Arial" pitchFamily="34" charset="0"/>
              <a:buNone/>
            </a:pPr>
            <a:r>
              <a:rPr lang="ru-RU" smtClean="0"/>
              <a:t>Образец текста</a:t>
            </a:r>
          </a:p>
        </p:txBody>
      </p:sp>
      <p:sp>
        <p:nvSpPr>
          <p:cNvPr id="12" name="Title 11"/>
          <p:cNvSpPr>
            <a:spLocks noGrp="1"/>
          </p:cNvSpPr>
          <p:nvPr>
            <p:ph type="title"/>
          </p:nvPr>
        </p:nvSpPr>
        <p:spPr>
          <a:xfrm>
            <a:off x="2514600" y="975360"/>
            <a:ext cx="4114800" cy="701040"/>
          </a:xfrm>
        </p:spPr>
        <p:txBody>
          <a:bodyPr/>
          <a:lstStyle/>
          <a:p>
            <a:r>
              <a:rPr lang="ru-RU" smtClean="0"/>
              <a:t>Образец заголовка</a:t>
            </a:r>
            <a:endParaRPr lang="en-US"/>
          </a:p>
        </p:txBody>
      </p:sp>
      <p:sp>
        <p:nvSpPr>
          <p:cNvPr id="13" name="Date Placeholder 12"/>
          <p:cNvSpPr>
            <a:spLocks noGrp="1"/>
          </p:cNvSpPr>
          <p:nvPr>
            <p:ph type="dt" sz="half" idx="14"/>
          </p:nvPr>
        </p:nvSpPr>
        <p:spPr>
          <a:xfrm>
            <a:off x="2981325" y="273180"/>
            <a:ext cx="3181350" cy="292100"/>
          </a:xfrm>
        </p:spPr>
        <p:txBody>
          <a:bodyPr/>
          <a:lstStyle/>
          <a:p>
            <a:fld id="{0C4A1570-E29E-483B-8FCE-AF061476CC37}" type="datetimeFigureOut">
              <a:rPr lang="ru-RU" smtClean="0"/>
              <a:pPr/>
              <a:t>21.04.2014</a:t>
            </a:fld>
            <a:endParaRPr lang="ru-RU"/>
          </a:p>
        </p:txBody>
      </p:sp>
      <p:sp>
        <p:nvSpPr>
          <p:cNvPr id="14" name="Slide Number Placeholder 13"/>
          <p:cNvSpPr>
            <a:spLocks noGrp="1"/>
          </p:cNvSpPr>
          <p:nvPr>
            <p:ph type="sldNum" sz="quarter" idx="15"/>
          </p:nvPr>
        </p:nvSpPr>
        <p:spPr>
          <a:xfrm>
            <a:off x="4038600" y="6172200"/>
            <a:ext cx="1066800" cy="304800"/>
          </a:xfrm>
        </p:spPr>
        <p:txBody>
          <a:bodyPr/>
          <a:lstStyle/>
          <a:p>
            <a:fld id="{0CBDF02F-26EA-4515-8142-60A0389D6631}" type="slidenum">
              <a:rPr lang="ru-RU" smtClean="0"/>
              <a:pPr/>
              <a:t>‹#›</a:t>
            </a:fld>
            <a:endParaRPr lang="ru-RU"/>
          </a:p>
        </p:txBody>
      </p:sp>
      <p:sp>
        <p:nvSpPr>
          <p:cNvPr id="15" name="Footer Placeholder 14"/>
          <p:cNvSpPr>
            <a:spLocks noGrp="1"/>
          </p:cNvSpPr>
          <p:nvPr>
            <p:ph type="ftr" sz="quarter" idx="16"/>
          </p:nvPr>
        </p:nvSpPr>
        <p:spPr>
          <a:xfrm>
            <a:off x="1447800" y="6486525"/>
            <a:ext cx="6248400" cy="292100"/>
          </a:xfrm>
        </p:spPr>
        <p:txBody>
          <a:bodyPr/>
          <a:lstStyle/>
          <a:p>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8" name="Rectangle 7"/>
          <p:cNvSpPr/>
          <p:nvPr/>
        </p:nvSpPr>
        <p:spPr bwMode="hidden">
          <a:xfrm>
            <a:off x="0" y="1335973"/>
            <a:ext cx="9144000" cy="5522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457200" y="2019301"/>
            <a:ext cx="8229600" cy="411734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2981325" y="273180"/>
            <a:ext cx="3181350" cy="292100"/>
          </a:xfrm>
          <a:prstGeom prst="rect">
            <a:avLst/>
          </a:prstGeom>
        </p:spPr>
        <p:txBody>
          <a:bodyPr vert="horz" lIns="91440" tIns="45720" rIns="91440" bIns="45720" rtlCol="0" anchor="ctr">
            <a:noAutofit/>
          </a:bodyPr>
          <a:lstStyle>
            <a:lvl1pPr algn="ctr">
              <a:defRPr sz="1200" b="0" cap="all" spc="300" baseline="0">
                <a:solidFill>
                  <a:schemeClr val="tx1"/>
                </a:solidFill>
              </a:defRPr>
            </a:lvl1pPr>
          </a:lstStyle>
          <a:p>
            <a:fld id="{0C4A1570-E29E-483B-8FCE-AF061476CC37}" type="datetimeFigureOut">
              <a:rPr lang="ru-RU" smtClean="0"/>
              <a:pPr/>
              <a:t>21.04.2014</a:t>
            </a:fld>
            <a:endParaRPr lang="ru-RU"/>
          </a:p>
        </p:txBody>
      </p:sp>
      <p:sp>
        <p:nvSpPr>
          <p:cNvPr id="5" name="Footer Placeholder 4"/>
          <p:cNvSpPr>
            <a:spLocks noGrp="1"/>
          </p:cNvSpPr>
          <p:nvPr>
            <p:ph type="ftr" sz="quarter" idx="3"/>
          </p:nvPr>
        </p:nvSpPr>
        <p:spPr>
          <a:xfrm>
            <a:off x="1447800" y="6486525"/>
            <a:ext cx="6248400" cy="292100"/>
          </a:xfrm>
          <a:prstGeom prst="rect">
            <a:avLst/>
          </a:prstGeom>
        </p:spPr>
        <p:txBody>
          <a:bodyPr vert="horz" lIns="91440" tIns="45720" rIns="91440" bIns="45720" rtlCol="0" anchor="ctr">
            <a:normAutofit/>
          </a:bodyPr>
          <a:lstStyle>
            <a:lvl1pPr algn="ctr">
              <a:defRPr sz="1100" b="0" cap="all" spc="300" baseline="0">
                <a:solidFill>
                  <a:schemeClr val="tx1"/>
                </a:solidFill>
              </a:defRPr>
            </a:lvl1pPr>
          </a:lstStyle>
          <a:p>
            <a:endParaRPr lang="ru-RU"/>
          </a:p>
        </p:txBody>
      </p:sp>
      <p:sp>
        <p:nvSpPr>
          <p:cNvPr id="6" name="Slide Number Placeholder 5"/>
          <p:cNvSpPr>
            <a:spLocks noGrp="1"/>
          </p:cNvSpPr>
          <p:nvPr>
            <p:ph type="sldNum" sz="quarter" idx="4"/>
          </p:nvPr>
        </p:nvSpPr>
        <p:spPr>
          <a:xfrm>
            <a:off x="4038600" y="6172200"/>
            <a:ext cx="1066800" cy="304800"/>
          </a:xfrm>
          <a:prstGeom prst="rect">
            <a:avLst/>
          </a:prstGeom>
          <a:ln>
            <a:noFill/>
          </a:ln>
        </p:spPr>
        <p:txBody>
          <a:bodyPr vert="horz" lIns="0" tIns="0" rIns="0" bIns="0" rtlCol="0" anchor="ctr">
            <a:normAutofit/>
          </a:bodyPr>
          <a:lstStyle>
            <a:lvl1pPr algn="ctr">
              <a:defRPr sz="1200" b="1">
                <a:solidFill>
                  <a:schemeClr val="tx1"/>
                </a:solidFill>
              </a:defRPr>
            </a:lvl1pPr>
          </a:lstStyle>
          <a:p>
            <a:fld id="{0CBDF02F-26EA-4515-8142-60A0389D6631}" type="slidenum">
              <a:rPr lang="ru-RU" smtClean="0"/>
              <a:pPr/>
              <a:t>‹#›</a:t>
            </a:fld>
            <a:endParaRPr lang="ru-RU"/>
          </a:p>
        </p:txBody>
      </p:sp>
      <p:cxnSp>
        <p:nvCxnSpPr>
          <p:cNvPr id="10" name="Straight Connector 9"/>
          <p:cNvCxnSpPr/>
          <p:nvPr/>
        </p:nvCxnSpPr>
        <p:spPr>
          <a:xfrm>
            <a:off x="0" y="1331436"/>
            <a:ext cx="9144000" cy="1588"/>
          </a:xfrm>
          <a:prstGeom prst="line">
            <a:avLst/>
          </a:prstGeom>
          <a:ln w="12700">
            <a:solidFill>
              <a:schemeClr val="tx2">
                <a:lumMod val="75000"/>
              </a:schemeClr>
            </a:solidFill>
          </a:ln>
          <a:effectLst/>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2514600" y="975360"/>
            <a:ext cx="4114800" cy="701040"/>
          </a:xfrm>
          <a:prstGeom prst="rect">
            <a:avLst/>
          </a:prstGeom>
          <a:solidFill>
            <a:schemeClr val="tx1"/>
          </a:solidFill>
          <a:ln w="76200" cmpd="thinThick">
            <a:solidFill>
              <a:schemeClr val="tx1"/>
            </a:solidFill>
            <a:miter lim="800000"/>
          </a:ln>
        </p:spPr>
        <p:txBody>
          <a:bodyPr vert="horz" lIns="91440" tIns="45720" rIns="91440" bIns="45720" rtlCol="0" anchor="ctr" anchorCtr="0">
            <a:normAutofit/>
          </a:bodyPr>
          <a:lstStyle/>
          <a:p>
            <a:r>
              <a:rPr lang="ru-RU" smtClean="0"/>
              <a:t>Образец заголовка</a:t>
            </a:r>
            <a:endParaRPr lang="en-US" dirty="0"/>
          </a:p>
        </p:txBody>
      </p:sp>
    </p:spTree>
  </p:cSld>
  <p:clrMap bg1="dk1" tx1="lt1" bg2="dk2" tx2="lt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defTabSz="914400" rtl="0" eaLnBrk="1" latinLnBrk="0" hangingPunct="1">
        <a:spcBef>
          <a:spcPts val="400"/>
        </a:spcBef>
        <a:buNone/>
        <a:defRPr sz="1800" b="1" kern="1200" cap="all" spc="0" baseline="0">
          <a:solidFill>
            <a:schemeClr val="bg1">
              <a:lumMod val="75000"/>
              <a:lumOff val="25000"/>
            </a:schemeClr>
          </a:solidFill>
          <a:effectLst/>
          <a:latin typeface="+mj-lt"/>
          <a:ea typeface="+mj-ea"/>
          <a:cs typeface="Tunga" pitchFamily="2"/>
        </a:defRPr>
      </a:lvl1pPr>
    </p:titleStyle>
    <p:bodyStyle>
      <a:lvl1pPr marL="0" indent="0" algn="ctr" defTabSz="914400" rtl="0" eaLnBrk="1" latinLnBrk="0" hangingPunct="1">
        <a:lnSpc>
          <a:spcPct val="100000"/>
        </a:lnSpc>
        <a:spcBef>
          <a:spcPts val="600"/>
        </a:spcBef>
        <a:spcAft>
          <a:spcPts val="0"/>
        </a:spcAft>
        <a:buClr>
          <a:schemeClr val="accent1"/>
        </a:buClr>
        <a:buFontTx/>
        <a:buNone/>
        <a:defRPr sz="2000" b="0" i="0" kern="1200" cap="none" spc="30" baseline="0">
          <a:solidFill>
            <a:schemeClr val="tx1"/>
          </a:solidFill>
          <a:latin typeface="+mn-lt"/>
          <a:ea typeface="+mn-ea"/>
          <a:cs typeface="Tahoma" pitchFamily="34" charset="0"/>
        </a:defRPr>
      </a:lvl1pPr>
      <a:lvl2pPr marL="0" indent="0" algn="ctr" defTabSz="914400" rtl="0" eaLnBrk="1" latinLnBrk="0" hangingPunct="1">
        <a:lnSpc>
          <a:spcPct val="100000"/>
        </a:lnSpc>
        <a:spcBef>
          <a:spcPts val="1200"/>
        </a:spcBef>
        <a:buClr>
          <a:schemeClr val="accent1"/>
        </a:buClr>
        <a:buFontTx/>
        <a:buNone/>
        <a:defRPr sz="1800" kern="1200">
          <a:solidFill>
            <a:schemeClr val="tx2"/>
          </a:solidFill>
          <a:latin typeface="+mn-lt"/>
          <a:ea typeface="+mn-ea"/>
          <a:cs typeface="Tahoma" pitchFamily="34" charset="0"/>
        </a:defRPr>
      </a:lvl2pPr>
      <a:lvl3pPr marL="0" indent="0" algn="ctr" defTabSz="914400" rtl="0" eaLnBrk="1" latinLnBrk="0" hangingPunct="1">
        <a:lnSpc>
          <a:spcPct val="100000"/>
        </a:lnSpc>
        <a:spcBef>
          <a:spcPts val="1200"/>
        </a:spcBef>
        <a:buClr>
          <a:schemeClr val="accent1"/>
        </a:buClr>
        <a:buFontTx/>
        <a:buNone/>
        <a:defRPr sz="1600" kern="1200">
          <a:solidFill>
            <a:schemeClr val="tx1"/>
          </a:solidFill>
          <a:latin typeface="+mn-lt"/>
          <a:ea typeface="+mn-ea"/>
          <a:cs typeface="Tahoma" pitchFamily="34" charset="0"/>
        </a:defRPr>
      </a:lvl3pPr>
      <a:lvl4pPr marL="0" indent="0" algn="ctr" defTabSz="914400" rtl="0" eaLnBrk="1" latinLnBrk="0" hangingPunct="1">
        <a:lnSpc>
          <a:spcPct val="100000"/>
        </a:lnSpc>
        <a:spcBef>
          <a:spcPts val="1200"/>
        </a:spcBef>
        <a:buClr>
          <a:schemeClr val="accent1"/>
        </a:buClr>
        <a:buFontTx/>
        <a:buNone/>
        <a:defRPr sz="1400" kern="1200">
          <a:solidFill>
            <a:schemeClr val="tx2"/>
          </a:solidFill>
          <a:latin typeface="+mn-lt"/>
          <a:ea typeface="+mn-ea"/>
          <a:cs typeface="Tahoma" pitchFamily="34" charset="0"/>
        </a:defRPr>
      </a:lvl4pPr>
      <a:lvl5pPr marL="0" indent="0" algn="ctr" defTabSz="914400" rtl="0" eaLnBrk="1" latinLnBrk="0" hangingPunct="1">
        <a:lnSpc>
          <a:spcPct val="100000"/>
        </a:lnSpc>
        <a:spcBef>
          <a:spcPts val="1200"/>
        </a:spcBef>
        <a:buClr>
          <a:schemeClr val="accent1"/>
        </a:buClr>
        <a:buFontTx/>
        <a:buNone/>
        <a:defRPr sz="1400" kern="1200" baseline="0">
          <a:solidFill>
            <a:schemeClr val="tx1"/>
          </a:solidFill>
          <a:latin typeface="+mn-lt"/>
          <a:ea typeface="+mn-ea"/>
          <a:cs typeface="Tahoma" pitchFamily="34" charset="0"/>
        </a:defRPr>
      </a:lvl5pPr>
      <a:lvl6pPr marL="0" indent="0" algn="ctr" defTabSz="914400" rtl="0" eaLnBrk="1" latinLnBrk="0" hangingPunct="1">
        <a:lnSpc>
          <a:spcPct val="100000"/>
        </a:lnSpc>
        <a:spcBef>
          <a:spcPts val="1200"/>
        </a:spcBef>
        <a:buFont typeface="Arial" pitchFamily="34" charset="0"/>
        <a:buNone/>
        <a:defRPr sz="1400" kern="1200">
          <a:solidFill>
            <a:schemeClr val="tx2"/>
          </a:solidFill>
          <a:latin typeface="+mn-lt"/>
          <a:ea typeface="+mn-ea"/>
          <a:cs typeface="+mn-cs"/>
        </a:defRPr>
      </a:lvl6pPr>
      <a:lvl7pPr marL="0" indent="0" algn="ctr" defTabSz="914400" rtl="0" eaLnBrk="1" latinLnBrk="0" hangingPunct="1">
        <a:lnSpc>
          <a:spcPct val="100000"/>
        </a:lnSpc>
        <a:spcBef>
          <a:spcPts val="1200"/>
        </a:spcBef>
        <a:buFont typeface="Arial" pitchFamily="34" charset="0"/>
        <a:buNone/>
        <a:defRPr sz="1400" kern="1200">
          <a:solidFill>
            <a:schemeClr val="tx1"/>
          </a:solidFill>
          <a:latin typeface="+mn-lt"/>
          <a:ea typeface="+mn-ea"/>
          <a:cs typeface="+mn-cs"/>
        </a:defRPr>
      </a:lvl7pPr>
      <a:lvl8pPr marL="0" indent="0" algn="ctr" defTabSz="914400" rtl="0" eaLnBrk="1" latinLnBrk="0" hangingPunct="1">
        <a:lnSpc>
          <a:spcPct val="100000"/>
        </a:lnSpc>
        <a:spcBef>
          <a:spcPts val="1200"/>
        </a:spcBef>
        <a:buFont typeface="Arial" pitchFamily="34" charset="0"/>
        <a:buNone/>
        <a:defRPr sz="1400" kern="1200">
          <a:solidFill>
            <a:schemeClr val="tx2"/>
          </a:solidFill>
          <a:latin typeface="+mn-lt"/>
          <a:ea typeface="+mn-ea"/>
          <a:cs typeface="+mn-cs"/>
        </a:defRPr>
      </a:lvl8pPr>
      <a:lvl9pPr marL="0" indent="0" algn="ctr" defTabSz="914400" rtl="0" eaLnBrk="1" latinLnBrk="0" hangingPunct="1">
        <a:lnSpc>
          <a:spcPct val="100000"/>
        </a:lnSpc>
        <a:spcBef>
          <a:spcPts val="1200"/>
        </a:spcBef>
        <a:buFont typeface="Arial" pitchFamily="34" charset="0"/>
        <a:buNone/>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449898" y="2420888"/>
            <a:ext cx="4262354" cy="830997"/>
          </a:xfrm>
          <a:prstGeom prst="rect">
            <a:avLst/>
          </a:prstGeom>
          <a:noFill/>
        </p:spPr>
        <p:txBody>
          <a:bodyPr wrap="square" lIns="91440" tIns="45720" rIns="91440" bIns="45720">
            <a:spAutoFit/>
          </a:bodyPr>
          <a:lstStyle/>
          <a:p>
            <a:pPr algn="ctr"/>
            <a:r>
              <a:rPr lang="uk-UA" sz="2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Психологічна </a:t>
            </a:r>
            <a:r>
              <a:rPr lang="uk-UA" sz="2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допомога </a:t>
            </a:r>
          </a:p>
          <a:p>
            <a:pPr algn="ctr"/>
            <a:r>
              <a:rPr lang="uk-UA" sz="2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при переживанні </a:t>
            </a:r>
            <a:r>
              <a:rPr lang="uk-UA" sz="2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втрати</a:t>
            </a:r>
            <a:endParaRPr lang="uk-UA"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Tree>
    <p:extLst>
      <p:ext uri="{BB962C8B-B14F-4D97-AF65-F5344CB8AC3E}">
        <p14:creationId xmlns="" xmlns:p14="http://schemas.microsoft.com/office/powerpoint/2010/main" val="1589980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4355976" y="1412776"/>
            <a:ext cx="4572000" cy="1754326"/>
          </a:xfrm>
          <a:prstGeom prst="rect">
            <a:avLst/>
          </a:prstGeom>
        </p:spPr>
        <p:txBody>
          <a:bodyPr>
            <a:spAutoFit/>
          </a:bodyPr>
          <a:lstStyle/>
          <a:p>
            <a:pPr marL="285750" indent="-285750" algn="r">
              <a:buFont typeface="Wingdings" panose="05000000000000000000" pitchFamily="2" charset="2"/>
              <a:buChar char="§"/>
            </a:pPr>
            <a:r>
              <a:rPr lang="uk-UA" dirty="0" smtClean="0">
                <a:solidFill>
                  <a:srgbClr val="FF0000"/>
                </a:solidFill>
              </a:rPr>
              <a:t>6 місяців</a:t>
            </a:r>
            <a:r>
              <a:rPr lang="uk-UA" dirty="0" smtClean="0"/>
              <a:t>. З настанням шестимісячного терміну починається депресія. Слабшає тягар пережитого, але не емоції. Річниці, дні народжень, свята особливо обтяжливі, вони знов несуть з собою депресію. </a:t>
            </a:r>
            <a:endParaRPr lang="uk-UA" dirty="0"/>
          </a:p>
        </p:txBody>
      </p:sp>
      <p:pic>
        <p:nvPicPr>
          <p:cNvPr id="10242"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79512" y="1988840"/>
            <a:ext cx="3963482" cy="4690120"/>
          </a:xfrm>
          <a:prstGeom prst="rect">
            <a:avLst/>
          </a:prstGeom>
          <a:noFill/>
          <a:ln>
            <a:noFill/>
          </a:ln>
          <a:effectLst>
            <a:softEdge rad="31750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22685642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14282" y="1714488"/>
            <a:ext cx="4572000" cy="1200329"/>
          </a:xfrm>
          <a:prstGeom prst="rect">
            <a:avLst/>
          </a:prstGeom>
        </p:spPr>
        <p:txBody>
          <a:bodyPr>
            <a:spAutoFit/>
          </a:bodyPr>
          <a:lstStyle/>
          <a:p>
            <a:pPr marL="285750" indent="-285750">
              <a:buFont typeface="Wingdings" panose="05000000000000000000" pitchFamily="2" charset="2"/>
              <a:buChar char="§"/>
            </a:pPr>
            <a:r>
              <a:rPr lang="uk-UA" dirty="0" smtClean="0">
                <a:solidFill>
                  <a:srgbClr val="FF0000"/>
                </a:solidFill>
                <a:latin typeface="Times New Roman" panose="02020603050405020304" pitchFamily="18" charset="0"/>
                <a:cs typeface="Times New Roman" panose="02020603050405020304" pitchFamily="18" charset="0"/>
              </a:rPr>
              <a:t>12 місяців</a:t>
            </a:r>
            <a:r>
              <a:rPr lang="uk-UA" dirty="0" smtClean="0">
                <a:latin typeface="Times New Roman" panose="02020603050405020304" pitchFamily="18" charset="0"/>
                <a:cs typeface="Times New Roman" panose="02020603050405020304" pitchFamily="18" charset="0"/>
              </a:rPr>
              <a:t>. Перша річниця смерті може бути або </a:t>
            </a:r>
            <a:r>
              <a:rPr lang="uk-UA" dirty="0" err="1" smtClean="0">
                <a:latin typeface="Times New Roman" panose="02020603050405020304" pitchFamily="18" charset="0"/>
                <a:cs typeface="Times New Roman" panose="02020603050405020304" pitchFamily="18" charset="0"/>
              </a:rPr>
              <a:t>травмуючою</a:t>
            </a:r>
            <a:r>
              <a:rPr lang="uk-UA" dirty="0" smtClean="0">
                <a:latin typeface="Times New Roman" panose="02020603050405020304" pitchFamily="18" charset="0"/>
                <a:cs typeface="Times New Roman" panose="02020603050405020304" pitchFamily="18" charset="0"/>
              </a:rPr>
              <a:t>, або переломною, залежно від наслідків пережитих за рік страждань. </a:t>
            </a:r>
            <a:endParaRPr lang="uk-UA" dirty="0">
              <a:latin typeface="Times New Roman" panose="02020603050405020304" pitchFamily="18" charset="0"/>
              <a:cs typeface="Times New Roman" panose="02020603050405020304" pitchFamily="18" charset="0"/>
            </a:endParaRPr>
          </a:p>
        </p:txBody>
      </p:sp>
      <p:sp>
        <p:nvSpPr>
          <p:cNvPr id="5" name="Прямоугольник 4"/>
          <p:cNvSpPr/>
          <p:nvPr/>
        </p:nvSpPr>
        <p:spPr>
          <a:xfrm>
            <a:off x="395536" y="3140968"/>
            <a:ext cx="4572000" cy="3416320"/>
          </a:xfrm>
          <a:prstGeom prst="rect">
            <a:avLst/>
          </a:prstGeom>
        </p:spPr>
        <p:txBody>
          <a:bodyPr>
            <a:spAutoFit/>
          </a:bodyPr>
          <a:lstStyle/>
          <a:p>
            <a:pPr marL="285750" indent="-285750">
              <a:buFont typeface="Wingdings" panose="05000000000000000000" pitchFamily="2" charset="2"/>
              <a:buChar char="§"/>
            </a:pPr>
            <a:r>
              <a:rPr lang="uk-UA" dirty="0" smtClean="0">
                <a:solidFill>
                  <a:srgbClr val="FF0000"/>
                </a:solidFill>
                <a:latin typeface="Times New Roman" panose="02020603050405020304" pitchFamily="18" charset="0"/>
                <a:cs typeface="Times New Roman" panose="02020603050405020304" pitchFamily="18" charset="0"/>
              </a:rPr>
              <a:t>18–24 місяців</a:t>
            </a:r>
            <a:r>
              <a:rPr lang="uk-UA" dirty="0" smtClean="0">
                <a:latin typeface="Times New Roman" panose="02020603050405020304" pitchFamily="18" charset="0"/>
                <a:cs typeface="Times New Roman" panose="02020603050405020304" pitchFamily="18" charset="0"/>
              </a:rPr>
              <a:t>. Це час «розсмоктування». Біль втрати стає терпимим і людина, що пережила втрату близького, помалу повертається до колишнього життя. Тут відбувається «емоційне прощання» з померлим, усвідомлення того, що оскільки цю людину забути не можливо, то більше немає необхідності наповнювати болем втрати все своє життя. Саме у цей період часу зникають із словарного запасу слова «важка втрата» і «горе»; </a:t>
            </a:r>
            <a:endParaRPr lang="uk-UA" dirty="0">
              <a:latin typeface="Times New Roman" panose="02020603050405020304" pitchFamily="18" charset="0"/>
              <a:cs typeface="Times New Roman" panose="02020603050405020304" pitchFamily="18" charset="0"/>
            </a:endParaRPr>
          </a:p>
        </p:txBody>
      </p:sp>
      <p:pic>
        <p:nvPicPr>
          <p:cNvPr id="11266"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5004048" y="3212976"/>
            <a:ext cx="3625984" cy="3523248"/>
          </a:xfrm>
          <a:prstGeom prst="rect">
            <a:avLst/>
          </a:prstGeom>
          <a:noFill/>
          <a:ln>
            <a:noFill/>
          </a:ln>
          <a:effectLst>
            <a:softEdge rad="63500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26824220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normAutofit fontScale="90000"/>
          </a:bodyPr>
          <a:lstStyle/>
          <a:p>
            <a:r>
              <a:rPr lang="uk-UA" dirty="0" smtClean="0"/>
              <a:t>До типових симптомів горя зазвичай відносяться наступні прояви</a:t>
            </a:r>
            <a:endParaRPr lang="uk-UA" dirty="0"/>
          </a:p>
        </p:txBody>
      </p:sp>
      <p:sp>
        <p:nvSpPr>
          <p:cNvPr id="4" name="Прямоугольник 3"/>
          <p:cNvSpPr/>
          <p:nvPr/>
        </p:nvSpPr>
        <p:spPr>
          <a:xfrm>
            <a:off x="179512" y="2060848"/>
            <a:ext cx="4572000" cy="2554545"/>
          </a:xfrm>
          <a:prstGeom prst="rect">
            <a:avLst/>
          </a:prstGeom>
        </p:spPr>
        <p:txBody>
          <a:bodyPr>
            <a:spAutoFit/>
          </a:bodyPr>
          <a:lstStyle/>
          <a:p>
            <a:pPr marL="285750" indent="-285750">
              <a:buFont typeface="Arial" panose="020B0604020202020204" pitchFamily="34" charset="0"/>
              <a:buChar char="•"/>
            </a:pPr>
            <a:r>
              <a:rPr lang="uk-UA" sz="2000" dirty="0" smtClean="0">
                <a:solidFill>
                  <a:schemeClr val="accent2"/>
                </a:solidFill>
                <a:latin typeface="Monotype Corsiva" panose="03010101010201010101" pitchFamily="66" charset="0"/>
              </a:rPr>
              <a:t>порушення сну; </a:t>
            </a:r>
          </a:p>
          <a:p>
            <a:pPr marL="285750" indent="-285750">
              <a:buFont typeface="Arial" panose="020B0604020202020204" pitchFamily="34" charset="0"/>
              <a:buChar char="•"/>
            </a:pPr>
            <a:r>
              <a:rPr lang="uk-UA" sz="2000" dirty="0" smtClean="0">
                <a:solidFill>
                  <a:schemeClr val="accent2"/>
                </a:solidFill>
                <a:latin typeface="Monotype Corsiva" panose="03010101010201010101" pitchFamily="66" charset="0"/>
              </a:rPr>
              <a:t>анорексія або втрата (придбання) ваги; </a:t>
            </a:r>
          </a:p>
          <a:p>
            <a:pPr marL="285750" indent="-285750">
              <a:buFont typeface="Arial" panose="020B0604020202020204" pitchFamily="34" charset="0"/>
              <a:buChar char="•"/>
            </a:pPr>
            <a:r>
              <a:rPr lang="uk-UA" sz="2000" dirty="0" smtClean="0">
                <a:solidFill>
                  <a:schemeClr val="accent2"/>
                </a:solidFill>
                <a:latin typeface="Monotype Corsiva" panose="03010101010201010101" pitchFamily="66" charset="0"/>
              </a:rPr>
              <a:t>дратівливість; </a:t>
            </a:r>
          </a:p>
          <a:p>
            <a:pPr marL="285750" indent="-285750">
              <a:buFont typeface="Arial" panose="020B0604020202020204" pitchFamily="34" charset="0"/>
              <a:buChar char="•"/>
            </a:pPr>
            <a:r>
              <a:rPr lang="uk-UA" sz="2000" dirty="0" smtClean="0">
                <a:solidFill>
                  <a:schemeClr val="accent2"/>
                </a:solidFill>
                <a:latin typeface="Monotype Corsiva" panose="03010101010201010101" pitchFamily="66" charset="0"/>
              </a:rPr>
              <a:t>складнощі з концентрацією уваги; </a:t>
            </a:r>
          </a:p>
          <a:p>
            <a:pPr marL="285750" indent="-285750">
              <a:buFont typeface="Arial" panose="020B0604020202020204" pitchFamily="34" charset="0"/>
              <a:buChar char="•"/>
            </a:pPr>
            <a:r>
              <a:rPr lang="uk-UA" sz="2000" dirty="0" smtClean="0">
                <a:solidFill>
                  <a:schemeClr val="accent2"/>
                </a:solidFill>
                <a:latin typeface="Monotype Corsiva" panose="03010101010201010101" pitchFamily="66" charset="0"/>
              </a:rPr>
              <a:t>втрата інтересу до новин, роботи, друзів і т.д.; </a:t>
            </a:r>
          </a:p>
          <a:p>
            <a:pPr marL="285750" indent="-285750">
              <a:buFont typeface="Arial" panose="020B0604020202020204" pitchFamily="34" charset="0"/>
              <a:buChar char="•"/>
            </a:pPr>
            <a:r>
              <a:rPr lang="uk-UA" sz="2000" dirty="0" smtClean="0">
                <a:solidFill>
                  <a:schemeClr val="accent2"/>
                </a:solidFill>
                <a:latin typeface="Monotype Corsiva" panose="03010101010201010101" pitchFamily="66" charset="0"/>
              </a:rPr>
              <a:t>пригніченість; </a:t>
            </a:r>
          </a:p>
          <a:p>
            <a:pPr marL="285750" indent="-285750">
              <a:buFont typeface="Arial" panose="020B0604020202020204" pitchFamily="34" charset="0"/>
              <a:buChar char="•"/>
            </a:pPr>
            <a:r>
              <a:rPr lang="uk-UA" sz="2000" dirty="0" smtClean="0">
                <a:solidFill>
                  <a:schemeClr val="accent2"/>
                </a:solidFill>
                <a:latin typeface="Monotype Corsiva" panose="03010101010201010101" pitchFamily="66" charset="0"/>
              </a:rPr>
              <a:t>апатія і відчуження; </a:t>
            </a:r>
            <a:endParaRPr lang="uk-UA" sz="2000" dirty="0">
              <a:solidFill>
                <a:schemeClr val="accent2"/>
              </a:solidFill>
              <a:latin typeface="Monotype Corsiva" panose="03010101010201010101" pitchFamily="66" charset="0"/>
            </a:endParaRPr>
          </a:p>
        </p:txBody>
      </p:sp>
      <p:sp>
        <p:nvSpPr>
          <p:cNvPr id="5" name="Прямоугольник 4"/>
          <p:cNvSpPr/>
          <p:nvPr/>
        </p:nvSpPr>
        <p:spPr>
          <a:xfrm>
            <a:off x="4442879" y="3508045"/>
            <a:ext cx="4572000" cy="3170099"/>
          </a:xfrm>
          <a:prstGeom prst="rect">
            <a:avLst/>
          </a:prstGeom>
        </p:spPr>
        <p:txBody>
          <a:bodyPr>
            <a:spAutoFit/>
          </a:bodyPr>
          <a:lstStyle/>
          <a:p>
            <a:pPr marL="2114550" lvl="4" indent="-285750" algn="r">
              <a:buFont typeface="Arial" panose="020B0604020202020204" pitchFamily="34" charset="0"/>
              <a:buChar char="•"/>
            </a:pPr>
            <a:r>
              <a:rPr lang="uk-UA" sz="2000" dirty="0" smtClean="0">
                <a:solidFill>
                  <a:schemeClr val="accent2"/>
                </a:solidFill>
                <a:latin typeface="Monotype Corsiva" panose="03010101010201010101" pitchFamily="66" charset="0"/>
              </a:rPr>
              <a:t>прагнення до самоти; </a:t>
            </a:r>
          </a:p>
          <a:p>
            <a:pPr marL="285750" indent="-285750" algn="r">
              <a:buFont typeface="Arial" panose="020B0604020202020204" pitchFamily="34" charset="0"/>
              <a:buChar char="•"/>
            </a:pPr>
            <a:r>
              <a:rPr lang="uk-UA" sz="2000" dirty="0" smtClean="0">
                <a:solidFill>
                  <a:schemeClr val="accent2"/>
                </a:solidFill>
                <a:latin typeface="Monotype Corsiva" panose="03010101010201010101" pitchFamily="66" charset="0"/>
              </a:rPr>
              <a:t>плач; </a:t>
            </a:r>
          </a:p>
          <a:p>
            <a:pPr marL="285750" indent="-285750" algn="r">
              <a:buFont typeface="Arial" panose="020B0604020202020204" pitchFamily="34" charset="0"/>
              <a:buChar char="•"/>
            </a:pPr>
            <a:r>
              <a:rPr lang="uk-UA" sz="2000" dirty="0" smtClean="0">
                <a:solidFill>
                  <a:schemeClr val="accent2"/>
                </a:solidFill>
                <a:latin typeface="Monotype Corsiva" panose="03010101010201010101" pitchFamily="66" charset="0"/>
              </a:rPr>
              <a:t>самобичування; </a:t>
            </a:r>
          </a:p>
          <a:p>
            <a:pPr marL="285750" indent="-285750" algn="r">
              <a:buFont typeface="Arial" panose="020B0604020202020204" pitchFamily="34" charset="0"/>
              <a:buChar char="•"/>
            </a:pPr>
            <a:r>
              <a:rPr lang="uk-UA" sz="2000" dirty="0" err="1" smtClean="0">
                <a:solidFill>
                  <a:schemeClr val="accent2"/>
                </a:solidFill>
                <a:latin typeface="Monotype Corsiva" panose="03010101010201010101" pitchFamily="66" charset="0"/>
              </a:rPr>
              <a:t>суїцидальні</a:t>
            </a:r>
            <a:r>
              <a:rPr lang="uk-UA" sz="2000" dirty="0" smtClean="0">
                <a:solidFill>
                  <a:schemeClr val="accent2"/>
                </a:solidFill>
                <a:latin typeface="Monotype Corsiva" panose="03010101010201010101" pitchFamily="66" charset="0"/>
              </a:rPr>
              <a:t> думки; </a:t>
            </a:r>
          </a:p>
          <a:p>
            <a:pPr marL="285750" indent="-285750" algn="r">
              <a:buFont typeface="Arial" panose="020B0604020202020204" pitchFamily="34" charset="0"/>
              <a:buChar char="•"/>
            </a:pPr>
            <a:r>
              <a:rPr lang="uk-UA" sz="2000" dirty="0" smtClean="0">
                <a:solidFill>
                  <a:schemeClr val="accent2"/>
                </a:solidFill>
                <a:latin typeface="Monotype Corsiva" panose="03010101010201010101" pitchFamily="66" charset="0"/>
              </a:rPr>
              <a:t>соматичні симптоми; </a:t>
            </a:r>
          </a:p>
          <a:p>
            <a:pPr marL="285750" indent="-285750" algn="r">
              <a:buFont typeface="Arial" panose="020B0604020202020204" pitchFamily="34" charset="0"/>
              <a:buChar char="•"/>
            </a:pPr>
            <a:r>
              <a:rPr lang="uk-UA" sz="2000" dirty="0" smtClean="0">
                <a:solidFill>
                  <a:schemeClr val="accent2"/>
                </a:solidFill>
                <a:latin typeface="Monotype Corsiva" panose="03010101010201010101" pitchFamily="66" charset="0"/>
              </a:rPr>
              <a:t>відчуття втоми; </a:t>
            </a:r>
          </a:p>
          <a:p>
            <a:pPr marL="285750" indent="-285750" algn="r">
              <a:buFont typeface="Arial" panose="020B0604020202020204" pitchFamily="34" charset="0"/>
              <a:buChar char="•"/>
            </a:pPr>
            <a:r>
              <a:rPr lang="uk-UA" sz="2000" dirty="0" smtClean="0">
                <a:solidFill>
                  <a:schemeClr val="accent2"/>
                </a:solidFill>
                <a:latin typeface="Monotype Corsiva" panose="03010101010201010101" pitchFamily="66" charset="0"/>
              </a:rPr>
              <a:t>вживання медикаментів – снодійних і (або) заспокійливих; </a:t>
            </a:r>
          </a:p>
          <a:p>
            <a:pPr marL="285750" indent="-285750" algn="r">
              <a:buFont typeface="Arial" panose="020B0604020202020204" pitchFamily="34" charset="0"/>
              <a:buChar char="•"/>
            </a:pPr>
            <a:r>
              <a:rPr lang="uk-UA" sz="2000" dirty="0" smtClean="0">
                <a:solidFill>
                  <a:schemeClr val="accent2"/>
                </a:solidFill>
                <a:latin typeface="Monotype Corsiva" panose="03010101010201010101" pitchFamily="66" charset="0"/>
              </a:rPr>
              <a:t>галюцинації, ототожнення з померлим або відчуття його присутності. </a:t>
            </a:r>
            <a:endParaRPr lang="uk-UA" sz="2000" dirty="0">
              <a:solidFill>
                <a:schemeClr val="accent2"/>
              </a:solidFill>
              <a:latin typeface="Monotype Corsiva" panose="03010101010201010101" pitchFamily="66" charset="0"/>
            </a:endParaRPr>
          </a:p>
        </p:txBody>
      </p:sp>
      <p:pic>
        <p:nvPicPr>
          <p:cNvPr id="12290"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9946" y="4548313"/>
            <a:ext cx="3451934" cy="2454708"/>
          </a:xfrm>
          <a:prstGeom prst="rect">
            <a:avLst/>
          </a:prstGeom>
          <a:noFill/>
          <a:ln>
            <a:noFill/>
          </a:ln>
          <a:effectLst>
            <a:softEdge rad="63500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29878700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lstStyle/>
          <a:p>
            <a:r>
              <a:rPr lang="uk-UA" dirty="0" smtClean="0"/>
              <a:t>Нетипові, патологічні симптоми включають: </a:t>
            </a:r>
            <a:endParaRPr lang="uk-UA" dirty="0"/>
          </a:p>
        </p:txBody>
      </p:sp>
      <p:sp>
        <p:nvSpPr>
          <p:cNvPr id="4" name="Прямоугольник 3"/>
          <p:cNvSpPr/>
          <p:nvPr/>
        </p:nvSpPr>
        <p:spPr>
          <a:xfrm>
            <a:off x="-10903" y="1844824"/>
            <a:ext cx="4572000" cy="2862322"/>
          </a:xfrm>
          <a:prstGeom prst="rect">
            <a:avLst/>
          </a:prstGeom>
        </p:spPr>
        <p:txBody>
          <a:bodyPr>
            <a:spAutoFit/>
          </a:bodyPr>
          <a:lstStyle/>
          <a:p>
            <a:pPr marL="285750" indent="-285750">
              <a:buFont typeface="Courier New" panose="02070309020205020404" pitchFamily="49" charset="0"/>
              <a:buChar char="o"/>
            </a:pPr>
            <a:r>
              <a:rPr lang="uk-UA" sz="2000" dirty="0" smtClean="0">
                <a:solidFill>
                  <a:schemeClr val="accent4">
                    <a:lumMod val="60000"/>
                    <a:lumOff val="40000"/>
                  </a:schemeClr>
                </a:solidFill>
                <a:latin typeface="Monotype Corsiva" panose="03010101010201010101" pitchFamily="66" charset="0"/>
              </a:rPr>
              <a:t>тривале переживання горя (декілька років); </a:t>
            </a:r>
          </a:p>
          <a:p>
            <a:pPr marL="285750" indent="-285750">
              <a:buFont typeface="Courier New" panose="02070309020205020404" pitchFamily="49" charset="0"/>
              <a:buChar char="o"/>
            </a:pPr>
            <a:r>
              <a:rPr lang="uk-UA" sz="2000" dirty="0" smtClean="0">
                <a:solidFill>
                  <a:schemeClr val="accent4">
                    <a:lumMod val="60000"/>
                    <a:lumOff val="40000"/>
                  </a:schemeClr>
                </a:solidFill>
                <a:latin typeface="Monotype Corsiva" panose="03010101010201010101" pitchFamily="66" charset="0"/>
              </a:rPr>
              <a:t>затримка реакції на смерть близького (немає вираження страждань протягом двох і більше тижнів); </a:t>
            </a:r>
          </a:p>
          <a:p>
            <a:pPr marL="285750" indent="-285750">
              <a:buFont typeface="Courier New" panose="02070309020205020404" pitchFamily="49" charset="0"/>
              <a:buChar char="o"/>
            </a:pPr>
            <a:r>
              <a:rPr lang="uk-UA" sz="2000" dirty="0" smtClean="0">
                <a:solidFill>
                  <a:schemeClr val="accent4">
                    <a:lumMod val="60000"/>
                    <a:lumOff val="40000"/>
                  </a:schemeClr>
                </a:solidFill>
                <a:latin typeface="Monotype Corsiva" panose="03010101010201010101" pitchFamily="66" charset="0"/>
              </a:rPr>
              <a:t>сильна депресія, що супроводжується безсонням, відчуттям самознищення, напруги, гіркі докори в свою адресу і необхідність самобичування; </a:t>
            </a:r>
            <a:endParaRPr lang="uk-UA" sz="2000" dirty="0">
              <a:solidFill>
                <a:schemeClr val="accent4">
                  <a:lumMod val="60000"/>
                  <a:lumOff val="40000"/>
                </a:schemeClr>
              </a:solidFill>
              <a:latin typeface="Monotype Corsiva" panose="03010101010201010101" pitchFamily="66" charset="0"/>
            </a:endParaRPr>
          </a:p>
        </p:txBody>
      </p:sp>
      <p:sp>
        <p:nvSpPr>
          <p:cNvPr id="5" name="Прямоугольник 4"/>
          <p:cNvSpPr/>
          <p:nvPr/>
        </p:nvSpPr>
        <p:spPr>
          <a:xfrm>
            <a:off x="4427984" y="4264369"/>
            <a:ext cx="4572000" cy="2585323"/>
          </a:xfrm>
          <a:prstGeom prst="rect">
            <a:avLst/>
          </a:prstGeom>
        </p:spPr>
        <p:txBody>
          <a:bodyPr>
            <a:spAutoFit/>
          </a:bodyPr>
          <a:lstStyle/>
          <a:p>
            <a:pPr marL="285750" indent="-285750" algn="r">
              <a:buFont typeface="Courier New" panose="02070309020205020404" pitchFamily="49" charset="0"/>
              <a:buChar char="o"/>
            </a:pPr>
            <a:r>
              <a:rPr lang="uk-UA" dirty="0" smtClean="0">
                <a:solidFill>
                  <a:schemeClr val="accent4">
                    <a:lumMod val="60000"/>
                    <a:lumOff val="40000"/>
                  </a:schemeClr>
                </a:solidFill>
                <a:latin typeface="Monotype Corsiva" panose="03010101010201010101" pitchFamily="66" charset="0"/>
              </a:rPr>
              <a:t>поява хвороб психосоматичного характеру – таких як виразковий коліт, ревматичний артрит, астма, можливе послаблення чутливості; </a:t>
            </a:r>
          </a:p>
          <a:p>
            <a:pPr marL="285750" indent="-285750" algn="r">
              <a:buFont typeface="Courier New" panose="02070309020205020404" pitchFamily="49" charset="0"/>
              <a:buChar char="o"/>
            </a:pPr>
            <a:r>
              <a:rPr lang="uk-UA" dirty="0" smtClean="0">
                <a:solidFill>
                  <a:schemeClr val="accent4">
                    <a:lumMod val="60000"/>
                    <a:lumOff val="40000"/>
                  </a:schemeClr>
                </a:solidFill>
                <a:latin typeface="Monotype Corsiva" panose="03010101010201010101" pitchFamily="66" charset="0"/>
              </a:rPr>
              <a:t>іпохондрія: розвиток симптомів, від яких страждав померлий; </a:t>
            </a:r>
          </a:p>
          <a:p>
            <a:pPr marL="285750" indent="-285750" algn="r">
              <a:buFont typeface="Courier New" panose="02070309020205020404" pitchFamily="49" charset="0"/>
              <a:buChar char="o"/>
            </a:pPr>
            <a:r>
              <a:rPr lang="uk-UA" dirty="0" err="1" smtClean="0">
                <a:solidFill>
                  <a:schemeClr val="accent4">
                    <a:lumMod val="60000"/>
                    <a:lumOff val="40000"/>
                  </a:schemeClr>
                </a:solidFill>
                <a:latin typeface="Monotype Corsiva" panose="03010101010201010101" pitchFamily="66" charset="0"/>
              </a:rPr>
              <a:t>надактивність</a:t>
            </a:r>
            <a:r>
              <a:rPr lang="uk-UA" dirty="0" smtClean="0">
                <a:solidFill>
                  <a:schemeClr val="accent4">
                    <a:lumMod val="60000"/>
                    <a:lumOff val="40000"/>
                  </a:schemeClr>
                </a:solidFill>
                <a:latin typeface="Monotype Corsiva" panose="03010101010201010101" pitchFamily="66" charset="0"/>
              </a:rPr>
              <a:t>: людина, що перенесла втрату, починає розвивати кипучу діяльність, не відчуваючи біль втрати; </a:t>
            </a:r>
            <a:endParaRPr lang="uk-UA" dirty="0">
              <a:solidFill>
                <a:schemeClr val="accent4">
                  <a:lumMod val="60000"/>
                  <a:lumOff val="40000"/>
                </a:schemeClr>
              </a:solidFill>
              <a:latin typeface="Monotype Corsiva" panose="03010101010201010101" pitchFamily="66" charset="0"/>
            </a:endParaRPr>
          </a:p>
        </p:txBody>
      </p:sp>
      <p:pic>
        <p:nvPicPr>
          <p:cNvPr id="13314"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5580112" y="1870997"/>
            <a:ext cx="3144355" cy="2358266"/>
          </a:xfrm>
          <a:prstGeom prst="rect">
            <a:avLst/>
          </a:prstGeom>
          <a:noFill/>
          <a:ln>
            <a:noFill/>
          </a:ln>
          <a:effectLst>
            <a:softEdge rad="31750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17428495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lstStyle/>
          <a:p>
            <a:r>
              <a:rPr lang="uk-UA" dirty="0" smtClean="0"/>
              <a:t>Нетипові, патологічні симптоми включають: </a:t>
            </a:r>
            <a:endParaRPr lang="uk-UA" dirty="0"/>
          </a:p>
        </p:txBody>
      </p:sp>
      <p:sp>
        <p:nvSpPr>
          <p:cNvPr id="4" name="Прямоугольник 3"/>
          <p:cNvSpPr/>
          <p:nvPr/>
        </p:nvSpPr>
        <p:spPr>
          <a:xfrm>
            <a:off x="73445" y="1916832"/>
            <a:ext cx="4572000" cy="4708981"/>
          </a:xfrm>
          <a:prstGeom prst="rect">
            <a:avLst/>
          </a:prstGeom>
        </p:spPr>
        <p:txBody>
          <a:bodyPr>
            <a:spAutoFit/>
          </a:bodyPr>
          <a:lstStyle/>
          <a:p>
            <a:pPr marL="285750" indent="-285750">
              <a:buFont typeface="Arial" panose="020B0604020202020204" pitchFamily="34" charset="0"/>
              <a:buChar char="•"/>
            </a:pPr>
            <a:r>
              <a:rPr lang="uk-UA" sz="2000" dirty="0" smtClean="0">
                <a:solidFill>
                  <a:schemeClr val="accent4">
                    <a:lumMod val="60000"/>
                    <a:lumOff val="40000"/>
                  </a:schemeClr>
                </a:solidFill>
                <a:latin typeface="Monotype Corsiva" panose="03010101010201010101" pitchFamily="66" charset="0"/>
              </a:rPr>
              <a:t>стійка нестача ініціативи або спонук, нерухомість; </a:t>
            </a:r>
          </a:p>
          <a:p>
            <a:pPr marL="285750" indent="-285750">
              <a:buFont typeface="Arial" panose="020B0604020202020204" pitchFamily="34" charset="0"/>
              <a:buChar char="•"/>
            </a:pPr>
            <a:r>
              <a:rPr lang="uk-UA" sz="2000" dirty="0" err="1" smtClean="0">
                <a:solidFill>
                  <a:schemeClr val="accent4">
                    <a:lumMod val="60000"/>
                    <a:lumOff val="40000"/>
                  </a:schemeClr>
                </a:solidFill>
                <a:latin typeface="Monotype Corsiva" panose="03010101010201010101" pitchFamily="66" charset="0"/>
              </a:rPr>
              <a:t>слабовираження</a:t>
            </a:r>
            <a:r>
              <a:rPr lang="uk-UA" sz="2000" dirty="0" smtClean="0">
                <a:solidFill>
                  <a:schemeClr val="accent4">
                    <a:lumMod val="60000"/>
                    <a:lumOff val="40000"/>
                  </a:schemeClr>
                </a:solidFill>
                <a:latin typeface="Monotype Corsiva" panose="03010101010201010101" pitchFamily="66" charset="0"/>
              </a:rPr>
              <a:t> емоцій; </a:t>
            </a:r>
          </a:p>
          <a:p>
            <a:pPr marL="285750" indent="-285750">
              <a:buFont typeface="Arial" panose="020B0604020202020204" pitchFamily="34" charset="0"/>
              <a:buChar char="•"/>
            </a:pPr>
            <a:r>
              <a:rPr lang="uk-UA" sz="2000" dirty="0" smtClean="0">
                <a:solidFill>
                  <a:schemeClr val="accent4">
                    <a:lumMod val="60000"/>
                    <a:lumOff val="40000"/>
                  </a:schemeClr>
                </a:solidFill>
                <a:latin typeface="Monotype Corsiva" panose="03010101010201010101" pitchFamily="66" charset="0"/>
              </a:rPr>
              <a:t>нездатність емоційно відчувати; </a:t>
            </a:r>
          </a:p>
          <a:p>
            <a:pPr marL="285750" indent="-285750">
              <a:buFont typeface="Arial" panose="020B0604020202020204" pitchFamily="34" charset="0"/>
              <a:buChar char="•"/>
            </a:pPr>
            <a:r>
              <a:rPr lang="uk-UA" sz="2000" dirty="0" smtClean="0">
                <a:solidFill>
                  <a:schemeClr val="accent4">
                    <a:lumMod val="60000"/>
                    <a:lumOff val="40000"/>
                  </a:schemeClr>
                </a:solidFill>
                <a:latin typeface="Monotype Corsiva" panose="03010101010201010101" pitchFamily="66" charset="0"/>
              </a:rPr>
              <a:t>різкі переходи від страждань до самовдоволення за короткі проміжки часу, можливе виношування </a:t>
            </a:r>
            <a:r>
              <a:rPr lang="uk-UA" sz="2000" dirty="0" err="1" smtClean="0">
                <a:solidFill>
                  <a:schemeClr val="accent4">
                    <a:lumMod val="60000"/>
                    <a:lumOff val="40000"/>
                  </a:schemeClr>
                </a:solidFill>
                <a:latin typeface="Monotype Corsiva" panose="03010101010201010101" pitchFamily="66" charset="0"/>
              </a:rPr>
              <a:t>суїцидальних</a:t>
            </a:r>
            <a:r>
              <a:rPr lang="uk-UA" sz="2000" dirty="0" smtClean="0">
                <a:solidFill>
                  <a:schemeClr val="accent4">
                    <a:lumMod val="60000"/>
                    <a:lumOff val="40000"/>
                  </a:schemeClr>
                </a:solidFill>
                <a:latin typeface="Monotype Corsiva" panose="03010101010201010101" pitchFamily="66" charset="0"/>
              </a:rPr>
              <a:t> планів; </a:t>
            </a:r>
          </a:p>
          <a:p>
            <a:pPr marL="285750" indent="-285750">
              <a:buFont typeface="Arial" panose="020B0604020202020204" pitchFamily="34" charset="0"/>
              <a:buChar char="•"/>
            </a:pPr>
            <a:r>
              <a:rPr lang="uk-UA" sz="2000" dirty="0" smtClean="0">
                <a:solidFill>
                  <a:schemeClr val="accent4">
                    <a:lumMod val="60000"/>
                    <a:lumOff val="40000"/>
                  </a:schemeClr>
                </a:solidFill>
                <a:latin typeface="Monotype Corsiva" panose="03010101010201010101" pitchFamily="66" charset="0"/>
              </a:rPr>
              <a:t>зміна відношення до друзів і родичів; </a:t>
            </a:r>
          </a:p>
          <a:p>
            <a:pPr marL="285750" indent="-285750">
              <a:buFont typeface="Arial" panose="020B0604020202020204" pitchFamily="34" charset="0"/>
              <a:buChar char="•"/>
            </a:pPr>
            <a:r>
              <a:rPr lang="uk-UA" sz="2000" dirty="0" smtClean="0">
                <a:solidFill>
                  <a:schemeClr val="accent4">
                    <a:lumMod val="60000"/>
                    <a:lumOff val="40000"/>
                  </a:schemeClr>
                </a:solidFill>
                <a:latin typeface="Monotype Corsiva" panose="03010101010201010101" pitchFamily="66" charset="0"/>
              </a:rPr>
              <a:t>дратівливість, небажання набридати, відхід від соціальної активності; </a:t>
            </a:r>
          </a:p>
          <a:p>
            <a:pPr marL="285750" indent="-285750">
              <a:buFont typeface="Arial" panose="020B0604020202020204" pitchFamily="34" charset="0"/>
              <a:buChar char="•"/>
            </a:pPr>
            <a:r>
              <a:rPr lang="uk-UA" sz="2000" dirty="0" smtClean="0">
                <a:solidFill>
                  <a:schemeClr val="accent4">
                    <a:lumMod val="60000"/>
                    <a:lumOff val="40000"/>
                  </a:schemeClr>
                </a:solidFill>
                <a:latin typeface="Monotype Corsiva" panose="03010101010201010101" pitchFamily="66" charset="0"/>
              </a:rPr>
              <a:t>прогресуюча відокремленість; </a:t>
            </a:r>
          </a:p>
          <a:p>
            <a:pPr marL="285750" indent="-285750">
              <a:buFont typeface="Arial" panose="020B0604020202020204" pitchFamily="34" charset="0"/>
              <a:buChar char="•"/>
            </a:pPr>
            <a:r>
              <a:rPr lang="uk-UA" sz="2000" dirty="0" smtClean="0">
                <a:solidFill>
                  <a:schemeClr val="accent4">
                    <a:lumMod val="60000"/>
                    <a:lumOff val="40000"/>
                  </a:schemeClr>
                </a:solidFill>
                <a:latin typeface="Monotype Corsiva" panose="03010101010201010101" pitchFamily="66" charset="0"/>
              </a:rPr>
              <a:t>розмови про суїцид, возз’єднання з померлим, про побажання зі всім покінчити. </a:t>
            </a:r>
            <a:endParaRPr lang="uk-UA" sz="2000" dirty="0">
              <a:solidFill>
                <a:schemeClr val="accent4">
                  <a:lumMod val="60000"/>
                  <a:lumOff val="40000"/>
                </a:schemeClr>
              </a:solidFill>
              <a:latin typeface="Monotype Corsiva" panose="03010101010201010101" pitchFamily="66" charset="0"/>
            </a:endParaRPr>
          </a:p>
        </p:txBody>
      </p:sp>
      <p:pic>
        <p:nvPicPr>
          <p:cNvPr id="14338"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4832328" y="3501008"/>
            <a:ext cx="4188711" cy="3124805"/>
          </a:xfrm>
          <a:prstGeom prst="rect">
            <a:avLst/>
          </a:prstGeom>
          <a:noFill/>
          <a:ln>
            <a:noFill/>
          </a:ln>
          <a:effectLst>
            <a:softEdge rad="63500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26892531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normAutofit fontScale="90000"/>
          </a:bodyPr>
          <a:lstStyle/>
          <a:p>
            <a:r>
              <a:rPr lang="uk-UA" dirty="0" smtClean="0"/>
              <a:t>Горе втрати характеризується такими проявами:</a:t>
            </a:r>
            <a:endParaRPr lang="uk-UA" dirty="0"/>
          </a:p>
        </p:txBody>
      </p:sp>
      <p:sp>
        <p:nvSpPr>
          <p:cNvPr id="4" name="Прямоугольник 3"/>
          <p:cNvSpPr/>
          <p:nvPr/>
        </p:nvSpPr>
        <p:spPr>
          <a:xfrm>
            <a:off x="303000" y="1988840"/>
            <a:ext cx="6534472" cy="2862322"/>
          </a:xfrm>
          <a:prstGeom prst="rect">
            <a:avLst/>
          </a:prstGeom>
        </p:spPr>
        <p:txBody>
          <a:bodyPr wrap="square">
            <a:spAutoFit/>
          </a:bodyPr>
          <a:lstStyle/>
          <a:p>
            <a:r>
              <a:rPr lang="uk-UA" i="1" dirty="0" smtClean="0">
                <a:latin typeface="Times New Roman" panose="02020603050405020304" pitchFamily="18" charset="0"/>
                <a:cs typeface="Times New Roman" panose="02020603050405020304" pitchFamily="18" charset="0"/>
              </a:rPr>
              <a:t>1. На перший план виступає </a:t>
            </a:r>
            <a:r>
              <a:rPr lang="uk-UA" i="1" dirty="0" smtClean="0">
                <a:solidFill>
                  <a:srgbClr val="C00000"/>
                </a:solidFill>
                <a:latin typeface="Times New Roman" panose="02020603050405020304" pitchFamily="18" charset="0"/>
                <a:cs typeface="Times New Roman" panose="02020603050405020304" pitchFamily="18" charset="0"/>
              </a:rPr>
              <a:t>фізичне страждання </a:t>
            </a:r>
            <a:r>
              <a:rPr lang="uk-UA" i="1" dirty="0" smtClean="0">
                <a:latin typeface="Times New Roman" panose="02020603050405020304" pitchFamily="18" charset="0"/>
                <a:cs typeface="Times New Roman" panose="02020603050405020304" pitchFamily="18" charset="0"/>
              </a:rPr>
              <a:t>у вигляді періодичних нападів тривалістю від декількох хвилин до години із спазмами в горлі, припадками задухи, прискореним диханням і постійною потребою зітхнути. Згодом постійні зітхання зберігаються тривалий час і знов особливо помітні, якщо людина згадує або розповідає про своє страждання. Відчувається відчуття порожнечі в животі, втрата апетиту, м’язової сили; щонайменший рух стає украй обтяжливим і майже неможливим, від незначного фізичного навантаження виникає щонайповніша знемога. </a:t>
            </a:r>
            <a:endParaRPr lang="uk-UA" i="1" dirty="0">
              <a:latin typeface="Times New Roman" panose="02020603050405020304" pitchFamily="18" charset="0"/>
              <a:cs typeface="Times New Roman" panose="02020603050405020304" pitchFamily="18" charset="0"/>
            </a:endParaRPr>
          </a:p>
        </p:txBody>
      </p:sp>
      <p:pic>
        <p:nvPicPr>
          <p:cNvPr id="15362"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6660231" y="3469999"/>
            <a:ext cx="2266757" cy="3388001"/>
          </a:xfrm>
          <a:prstGeom prst="rect">
            <a:avLst/>
          </a:prstGeom>
          <a:noFill/>
          <a:ln>
            <a:noFill/>
          </a:ln>
          <a:effectLst>
            <a:softEdge rad="63500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5469240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79512" y="1544666"/>
            <a:ext cx="4572000" cy="2862322"/>
          </a:xfrm>
          <a:prstGeom prst="rect">
            <a:avLst/>
          </a:prstGeom>
        </p:spPr>
        <p:txBody>
          <a:bodyPr>
            <a:spAutoFit/>
          </a:bodyPr>
          <a:lstStyle/>
          <a:p>
            <a:r>
              <a:rPr lang="uk-UA" i="1" dirty="0" smtClean="0">
                <a:latin typeface="Times New Roman" panose="02020603050405020304" pitchFamily="18" charset="0"/>
                <a:cs typeface="Times New Roman" panose="02020603050405020304" pitchFamily="18" charset="0"/>
              </a:rPr>
              <a:t>2. На тлі відчуття нереальності можуть виникати зорові, слухові або поєднані ілюзії. Повідомляють, що переживають горе, що чують кроки померлого, зустрічають його швидкоплинний образ в натовпі, взнають знайомі запахи і так далі. Такі стани відрізняються сильною емоційною </a:t>
            </a:r>
            <a:r>
              <a:rPr lang="uk-UA" i="1" dirty="0" err="1" smtClean="0">
                <a:latin typeface="Times New Roman" panose="02020603050405020304" pitchFamily="18" charset="0"/>
                <a:cs typeface="Times New Roman" panose="02020603050405020304" pitchFamily="18" charset="0"/>
              </a:rPr>
              <a:t>залученістю</a:t>
            </a:r>
            <a:r>
              <a:rPr lang="uk-UA" i="1" dirty="0" smtClean="0">
                <a:latin typeface="Times New Roman" panose="02020603050405020304" pitchFamily="18" charset="0"/>
                <a:cs typeface="Times New Roman" panose="02020603050405020304" pitchFamily="18" charset="0"/>
              </a:rPr>
              <a:t>, під впливом якої може втрачатися грань між переживанням і реальністю. </a:t>
            </a:r>
            <a:endParaRPr lang="uk-UA" i="1" dirty="0">
              <a:latin typeface="Times New Roman" panose="02020603050405020304" pitchFamily="18" charset="0"/>
              <a:cs typeface="Times New Roman" panose="02020603050405020304" pitchFamily="18" charset="0"/>
            </a:endParaRPr>
          </a:p>
        </p:txBody>
      </p:sp>
      <p:pic>
        <p:nvPicPr>
          <p:cNvPr id="16386"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4932040" y="1533455"/>
            <a:ext cx="3897527" cy="5196702"/>
          </a:xfrm>
          <a:prstGeom prst="rect">
            <a:avLst/>
          </a:prstGeom>
          <a:noFill/>
          <a:ln>
            <a:noFill/>
          </a:ln>
          <a:effectLst>
            <a:softEdge rad="63500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5" name="Прямоугольник 4"/>
          <p:cNvSpPr/>
          <p:nvPr/>
        </p:nvSpPr>
        <p:spPr>
          <a:xfrm>
            <a:off x="2285984" y="500042"/>
            <a:ext cx="5613845" cy="461665"/>
          </a:xfrm>
          <a:prstGeom prst="rect">
            <a:avLst/>
          </a:prstGeom>
        </p:spPr>
        <p:txBody>
          <a:bodyPr wrap="none">
            <a:spAutoFit/>
          </a:bodyPr>
          <a:lstStyle/>
          <a:p>
            <a:r>
              <a:rPr lang="uk-UA" sz="2400" b="1" i="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Поглиненість</a:t>
            </a:r>
            <a:r>
              <a:rPr lang="uk-UA" sz="2400" b="1" i="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образом втраченого</a:t>
            </a:r>
            <a:endParaRPr lang="uk-UA" sz="2400" b="1" i="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 xmlns:p14="http://schemas.microsoft.com/office/powerpoint/2010/main" val="32838884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14282" y="1571612"/>
            <a:ext cx="4572000" cy="1754326"/>
          </a:xfrm>
          <a:prstGeom prst="rect">
            <a:avLst/>
          </a:prstGeom>
        </p:spPr>
        <p:txBody>
          <a:bodyPr>
            <a:spAutoFit/>
          </a:bodyPr>
          <a:lstStyle/>
          <a:p>
            <a:r>
              <a:rPr lang="uk-UA" i="1" dirty="0" smtClean="0">
                <a:latin typeface="Times New Roman" panose="02020603050405020304" pitchFamily="18" charset="0"/>
                <a:cs typeface="Times New Roman" panose="02020603050405020304" pitchFamily="18" charset="0"/>
              </a:rPr>
              <a:t>3. Той, що горює намагається відшукати в передуючих втраті подіях і вчинках те, чого він не зробив для померлого. Щонайменші помилки, неувага, упущення, помилки перебільшуються і сприяють розвитку ідей самозвинувачення. </a:t>
            </a:r>
            <a:endParaRPr lang="uk-UA" i="1" dirty="0">
              <a:latin typeface="Times New Roman" panose="02020603050405020304" pitchFamily="18" charset="0"/>
              <a:cs typeface="Times New Roman" panose="02020603050405020304" pitchFamily="18" charset="0"/>
            </a:endParaRPr>
          </a:p>
        </p:txBody>
      </p:sp>
      <p:pic>
        <p:nvPicPr>
          <p:cNvPr id="17410"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5508104" y="1424996"/>
            <a:ext cx="3240360" cy="5433004"/>
          </a:xfrm>
          <a:prstGeom prst="rect">
            <a:avLst/>
          </a:prstGeom>
          <a:noFill/>
          <a:ln>
            <a:noFill/>
          </a:ln>
          <a:effectLst>
            <a:softEdge rad="63500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5" name="Прямоугольник 4"/>
          <p:cNvSpPr/>
          <p:nvPr/>
        </p:nvSpPr>
        <p:spPr>
          <a:xfrm>
            <a:off x="3131840" y="404664"/>
            <a:ext cx="3501280" cy="523220"/>
          </a:xfrm>
          <a:prstGeom prst="rect">
            <a:avLst/>
          </a:prstGeom>
        </p:spPr>
        <p:txBody>
          <a:bodyPr wrap="none">
            <a:spAutoFit/>
          </a:bodyPr>
          <a:lstStyle/>
          <a:p>
            <a:r>
              <a:rPr lang="ru-RU" sz="2800" b="1" i="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Почуття</a:t>
            </a:r>
            <a:r>
              <a:rPr lang="ru-RU" sz="2800" b="1" i="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ru-RU" sz="2800" b="1" i="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провини</a:t>
            </a:r>
            <a:endParaRPr lang="ru-RU" sz="2800" b="1" i="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 xmlns:p14="http://schemas.microsoft.com/office/powerpoint/2010/main" val="16723933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07504" y="1556792"/>
            <a:ext cx="4572000" cy="2308324"/>
          </a:xfrm>
          <a:prstGeom prst="rect">
            <a:avLst/>
          </a:prstGeom>
        </p:spPr>
        <p:txBody>
          <a:bodyPr>
            <a:spAutoFit/>
          </a:bodyPr>
          <a:lstStyle/>
          <a:p>
            <a:r>
              <a:rPr lang="uk-UA" i="1" dirty="0" smtClean="0">
                <a:latin typeface="Times New Roman" panose="02020603050405020304" pitchFamily="18" charset="0"/>
                <a:cs typeface="Times New Roman" panose="02020603050405020304" pitchFamily="18" charset="0"/>
              </a:rPr>
              <a:t>4. У стосунках з людьми знижується або зникає симпатія, втрачається звичайна теплота і природність, не зрідка людина говорить про те, що відбувається з роздратуванням або злістю, висловлює бажання, щоб його не турбували. Ворожість інколи виникає спонтанно і нез’ясовна для тих, що горюють. </a:t>
            </a:r>
            <a:endParaRPr lang="uk-UA" i="1" dirty="0">
              <a:latin typeface="Times New Roman" panose="02020603050405020304" pitchFamily="18" charset="0"/>
              <a:cs typeface="Times New Roman" panose="02020603050405020304" pitchFamily="18" charset="0"/>
            </a:endParaRPr>
          </a:p>
        </p:txBody>
      </p:sp>
      <p:pic>
        <p:nvPicPr>
          <p:cNvPr id="18434"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4211960" y="3515472"/>
            <a:ext cx="4395708" cy="3249001"/>
          </a:xfrm>
          <a:prstGeom prst="rect">
            <a:avLst/>
          </a:prstGeom>
          <a:noFill/>
          <a:ln>
            <a:noFill/>
          </a:ln>
          <a:effectLst>
            <a:softEdge rad="63500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5" name="Прямоугольник 4"/>
          <p:cNvSpPr/>
          <p:nvPr/>
        </p:nvSpPr>
        <p:spPr>
          <a:xfrm>
            <a:off x="3059832" y="332656"/>
            <a:ext cx="3232744" cy="584775"/>
          </a:xfrm>
          <a:prstGeom prst="rect">
            <a:avLst/>
          </a:prstGeom>
        </p:spPr>
        <p:txBody>
          <a:bodyPr wrap="none">
            <a:spAutoFit/>
          </a:bodyPr>
          <a:lstStyle/>
          <a:p>
            <a:r>
              <a:rPr lang="uk-UA" sz="3200" b="1" i="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Ворожі реакції</a:t>
            </a:r>
            <a:endParaRPr lang="uk-UA" sz="3200" b="1" i="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 xmlns:p14="http://schemas.microsoft.com/office/powerpoint/2010/main" val="35241030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51520" y="1772816"/>
            <a:ext cx="4572000" cy="1754326"/>
          </a:xfrm>
          <a:prstGeom prst="rect">
            <a:avLst/>
          </a:prstGeom>
        </p:spPr>
        <p:txBody>
          <a:bodyPr>
            <a:spAutoFit/>
          </a:bodyPr>
          <a:lstStyle/>
          <a:p>
            <a:r>
              <a:rPr lang="uk-UA" i="1" dirty="0" smtClean="0">
                <a:latin typeface="Times New Roman" panose="02020603050405020304" pitchFamily="18" charset="0"/>
                <a:cs typeface="Times New Roman" panose="02020603050405020304" pitchFamily="18" charset="0"/>
              </a:rPr>
              <a:t>5. У вчинках відмічається квапливість, метушливість, людина стає непосидючою або здійснює хаотичні дії у пошуках якого-небудь заняття, але виявляється абсолютно нездібною до простої організованої діяльності. </a:t>
            </a:r>
            <a:endParaRPr lang="uk-UA" i="1" dirty="0">
              <a:latin typeface="Times New Roman" panose="02020603050405020304" pitchFamily="18" charset="0"/>
              <a:cs typeface="Times New Roman" panose="02020603050405020304" pitchFamily="18" charset="0"/>
            </a:endParaRPr>
          </a:p>
        </p:txBody>
      </p:sp>
      <p:sp>
        <p:nvSpPr>
          <p:cNvPr id="5" name="Прямоугольник 4"/>
          <p:cNvSpPr/>
          <p:nvPr/>
        </p:nvSpPr>
        <p:spPr>
          <a:xfrm>
            <a:off x="2286000" y="260648"/>
            <a:ext cx="4572000" cy="830997"/>
          </a:xfrm>
          <a:prstGeom prst="rect">
            <a:avLst/>
          </a:prstGeom>
        </p:spPr>
        <p:txBody>
          <a:bodyPr>
            <a:spAutoFit/>
          </a:bodyPr>
          <a:lstStyle/>
          <a:p>
            <a:pPr algn="ctr"/>
            <a:r>
              <a:rPr lang="uk-UA" sz="2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Втрата колишніх природних моделей поведінки</a:t>
            </a:r>
            <a:endParaRPr lang="uk-UA" sz="2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6" name="Прямоугольник 5"/>
          <p:cNvSpPr/>
          <p:nvPr/>
        </p:nvSpPr>
        <p:spPr>
          <a:xfrm>
            <a:off x="251520" y="4973089"/>
            <a:ext cx="4572000" cy="1754326"/>
          </a:xfrm>
          <a:prstGeom prst="rect">
            <a:avLst/>
          </a:prstGeom>
        </p:spPr>
        <p:txBody>
          <a:bodyPr>
            <a:spAutoFit/>
          </a:bodyPr>
          <a:lstStyle/>
          <a:p>
            <a:r>
              <a:rPr lang="uk-UA" i="1" dirty="0" smtClean="0">
                <a:latin typeface="Times New Roman" panose="02020603050405020304" pitchFamily="18" charset="0"/>
                <a:cs typeface="Times New Roman" panose="02020603050405020304" pitchFamily="18" charset="0"/>
              </a:rPr>
              <a:t>З часом вона як би знов освоює круг повсякденних справ. </a:t>
            </a:r>
            <a:r>
              <a:rPr lang="uk-UA" i="1" dirty="0" err="1" smtClean="0">
                <a:latin typeface="Times New Roman" panose="02020603050405020304" pitchFamily="18" charset="0"/>
                <a:cs typeface="Times New Roman" panose="02020603050405020304" pitchFamily="18" charset="0"/>
              </a:rPr>
              <a:t>Горюючим</a:t>
            </a:r>
            <a:r>
              <a:rPr lang="uk-UA" i="1" dirty="0" smtClean="0">
                <a:latin typeface="Times New Roman" panose="02020603050405020304" pitchFamily="18" charset="0"/>
                <a:cs typeface="Times New Roman" panose="02020603050405020304" pitchFamily="18" charset="0"/>
              </a:rPr>
              <a:t> дуже часто доводиться як би заново «вчитися» їх робити, пересилюючи переживання відсутності сенсу якої-небудь дії після того, що сталося. </a:t>
            </a:r>
            <a:endParaRPr lang="uk-UA" i="1" dirty="0">
              <a:latin typeface="Times New Roman" panose="02020603050405020304" pitchFamily="18" charset="0"/>
              <a:cs typeface="Times New Roman" panose="02020603050405020304" pitchFamily="18" charset="0"/>
            </a:endParaRPr>
          </a:p>
        </p:txBody>
      </p:sp>
      <p:pic>
        <p:nvPicPr>
          <p:cNvPr id="19458"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4555842" y="2420888"/>
            <a:ext cx="4440453" cy="3631426"/>
          </a:xfrm>
          <a:prstGeom prst="rect">
            <a:avLst/>
          </a:prstGeom>
          <a:noFill/>
          <a:ln>
            <a:noFill/>
          </a:ln>
          <a:effectLst>
            <a:softEdge rad="63500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26058429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normAutofit/>
          </a:bodyPr>
          <a:lstStyle/>
          <a:p>
            <a:r>
              <a:rPr lang="uk-UA" sz="2000" cap="none"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План</a:t>
            </a:r>
            <a:endParaRPr lang="ru-RU" sz="2000" dirty="0"/>
          </a:p>
        </p:txBody>
      </p:sp>
      <p:pic>
        <p:nvPicPr>
          <p:cNvPr id="2050"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08521" y="1697408"/>
            <a:ext cx="3095873" cy="5170170"/>
          </a:xfrm>
          <a:prstGeom prst="rect">
            <a:avLst/>
          </a:prstGeom>
          <a:noFill/>
          <a:ln>
            <a:noFill/>
          </a:ln>
          <a:effectLst>
            <a:softEdge rad="63500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5" name="TextBox 4"/>
          <p:cNvSpPr txBox="1"/>
          <p:nvPr/>
        </p:nvSpPr>
        <p:spPr>
          <a:xfrm>
            <a:off x="2214546" y="2214554"/>
            <a:ext cx="7141699" cy="3108543"/>
          </a:xfrm>
          <a:prstGeom prst="rect">
            <a:avLst/>
          </a:prstGeom>
          <a:noFill/>
        </p:spPr>
        <p:txBody>
          <a:bodyPr wrap="none" rtlCol="0">
            <a:spAutoFit/>
          </a:bodyPr>
          <a:lstStyle/>
          <a:p>
            <a:pPr marL="457200" indent="-457200" algn="ctr">
              <a:buAutoNum type="arabicPeriod"/>
            </a:pPr>
            <a:r>
              <a:rPr lang="uk-UA" sz="2800" dirty="0" smtClean="0">
                <a:solidFill>
                  <a:schemeClr val="accent5"/>
                </a:solidFill>
                <a:latin typeface="Monotype Corsiva" panose="03010101010201010101" pitchFamily="66" charset="0"/>
              </a:rPr>
              <a:t>Критичні </a:t>
            </a:r>
            <a:r>
              <a:rPr lang="uk-UA" sz="2800" dirty="0">
                <a:solidFill>
                  <a:schemeClr val="accent5"/>
                </a:solidFill>
                <a:latin typeface="Monotype Corsiva" panose="03010101010201010101" pitchFamily="66" charset="0"/>
              </a:rPr>
              <a:t>періоди часу і симптоми прояву </a:t>
            </a:r>
            <a:r>
              <a:rPr lang="uk-UA" sz="2800" dirty="0" smtClean="0">
                <a:solidFill>
                  <a:schemeClr val="accent5"/>
                </a:solidFill>
                <a:latin typeface="Monotype Corsiva" panose="03010101010201010101" pitchFamily="66" charset="0"/>
              </a:rPr>
              <a:t>горя;</a:t>
            </a:r>
          </a:p>
          <a:p>
            <a:pPr marL="457200" indent="-457200" algn="ctr">
              <a:buAutoNum type="arabicPeriod"/>
            </a:pPr>
            <a:r>
              <a:rPr lang="uk-UA" sz="2800" dirty="0">
                <a:solidFill>
                  <a:schemeClr val="accent5"/>
                </a:solidFill>
                <a:latin typeface="Monotype Corsiva" panose="03010101010201010101" pitchFamily="66" charset="0"/>
              </a:rPr>
              <a:t>Фази та стадії перебігу процесу </a:t>
            </a:r>
            <a:r>
              <a:rPr lang="uk-UA" sz="2800" dirty="0" smtClean="0">
                <a:solidFill>
                  <a:schemeClr val="accent5"/>
                </a:solidFill>
                <a:latin typeface="Monotype Corsiva" panose="03010101010201010101" pitchFamily="66" charset="0"/>
              </a:rPr>
              <a:t>горя</a:t>
            </a:r>
            <a:r>
              <a:rPr lang="ru-RU" sz="2800" dirty="0" smtClean="0">
                <a:solidFill>
                  <a:schemeClr val="accent5"/>
                </a:solidFill>
                <a:latin typeface="Monotype Corsiva" panose="03010101010201010101" pitchFamily="66" charset="0"/>
              </a:rPr>
              <a:t>;</a:t>
            </a:r>
          </a:p>
          <a:p>
            <a:pPr marL="457200" indent="-457200" algn="ctr">
              <a:buAutoNum type="arabicPeriod"/>
            </a:pPr>
            <a:r>
              <a:rPr lang="uk-UA" sz="2800" dirty="0">
                <a:solidFill>
                  <a:schemeClr val="accent5"/>
                </a:solidFill>
                <a:latin typeface="Monotype Corsiva" panose="03010101010201010101" pitchFamily="66" charset="0"/>
              </a:rPr>
              <a:t>Реакції людини на втрату та завдання </a:t>
            </a:r>
            <a:r>
              <a:rPr lang="uk-UA" sz="2800" dirty="0" smtClean="0">
                <a:solidFill>
                  <a:schemeClr val="accent5"/>
                </a:solidFill>
                <a:latin typeface="Monotype Corsiva" panose="03010101010201010101" pitchFamily="66" charset="0"/>
              </a:rPr>
              <a:t>горя;</a:t>
            </a:r>
          </a:p>
          <a:p>
            <a:pPr marL="457200" indent="-457200" algn="ctr">
              <a:buAutoNum type="arabicPeriod"/>
            </a:pPr>
            <a:r>
              <a:rPr lang="uk-UA" sz="2800" dirty="0">
                <a:solidFill>
                  <a:schemeClr val="accent5"/>
                </a:solidFill>
                <a:latin typeface="Monotype Corsiva" panose="03010101010201010101" pitchFamily="66" charset="0"/>
              </a:rPr>
              <a:t>Консультування клієнта, що пережив </a:t>
            </a:r>
            <a:r>
              <a:rPr lang="uk-UA" sz="2800" dirty="0" smtClean="0">
                <a:solidFill>
                  <a:schemeClr val="accent5"/>
                </a:solidFill>
                <a:latin typeface="Monotype Corsiva" panose="03010101010201010101" pitchFamily="66" charset="0"/>
              </a:rPr>
              <a:t>горе;</a:t>
            </a:r>
          </a:p>
          <a:p>
            <a:pPr marL="457200" indent="-457200" algn="ctr">
              <a:buAutoNum type="arabicPeriod"/>
            </a:pPr>
            <a:r>
              <a:rPr lang="uk-UA" sz="2800" dirty="0">
                <a:solidFill>
                  <a:schemeClr val="accent5"/>
                </a:solidFill>
                <a:latin typeface="Monotype Corsiva" panose="03010101010201010101" pitchFamily="66" charset="0"/>
              </a:rPr>
              <a:t>Триступінчата модель допомоги при роботі </a:t>
            </a:r>
          </a:p>
          <a:p>
            <a:pPr algn="ctr"/>
            <a:r>
              <a:rPr lang="uk-UA" sz="2800" dirty="0" smtClean="0">
                <a:solidFill>
                  <a:schemeClr val="accent5"/>
                </a:solidFill>
                <a:latin typeface="Monotype Corsiva" panose="03010101010201010101" pitchFamily="66" charset="0"/>
              </a:rPr>
              <a:t>з </a:t>
            </a:r>
            <a:r>
              <a:rPr lang="uk-UA" sz="2800" dirty="0">
                <a:solidFill>
                  <a:schemeClr val="accent5"/>
                </a:solidFill>
                <a:latin typeface="Monotype Corsiva" panose="03010101010201010101" pitchFamily="66" charset="0"/>
              </a:rPr>
              <a:t>гострою реакцією </a:t>
            </a:r>
            <a:r>
              <a:rPr lang="uk-UA" sz="2800" dirty="0" smtClean="0">
                <a:solidFill>
                  <a:schemeClr val="accent5"/>
                </a:solidFill>
                <a:latin typeface="Monotype Corsiva" panose="03010101010201010101" pitchFamily="66" charset="0"/>
              </a:rPr>
              <a:t>втрати;</a:t>
            </a:r>
          </a:p>
          <a:p>
            <a:pPr algn="ctr"/>
            <a:r>
              <a:rPr lang="uk-UA" sz="2800" dirty="0" smtClean="0">
                <a:solidFill>
                  <a:schemeClr val="accent5"/>
                </a:solidFill>
                <a:latin typeface="Monotype Corsiva" panose="03010101010201010101" pitchFamily="66" charset="0"/>
              </a:rPr>
              <a:t>6. Висновки;</a:t>
            </a:r>
          </a:p>
        </p:txBody>
      </p:sp>
    </p:spTree>
    <p:extLst>
      <p:ext uri="{BB962C8B-B14F-4D97-AF65-F5344CB8AC3E}">
        <p14:creationId xmlns="" xmlns:p14="http://schemas.microsoft.com/office/powerpoint/2010/main" val="31029505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643174" y="428604"/>
            <a:ext cx="4540538" cy="523220"/>
          </a:xfrm>
          <a:prstGeom prst="rect">
            <a:avLst/>
          </a:prstGeom>
        </p:spPr>
        <p:txBody>
          <a:bodyPr wrap="none">
            <a:spAutoFit/>
          </a:bodyPr>
          <a:lstStyle/>
          <a:p>
            <a:r>
              <a:rPr lang="uk-UA"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Ідентифікація з втратою</a:t>
            </a:r>
            <a:endParaRPr lang="uk-UA" sz="2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5" name="Прямоугольник 4"/>
          <p:cNvSpPr/>
          <p:nvPr/>
        </p:nvSpPr>
        <p:spPr>
          <a:xfrm>
            <a:off x="428596" y="1714488"/>
            <a:ext cx="4572000" cy="1477328"/>
          </a:xfrm>
          <a:prstGeom prst="rect">
            <a:avLst/>
          </a:prstGeom>
        </p:spPr>
        <p:txBody>
          <a:bodyPr>
            <a:spAutoFit/>
          </a:bodyPr>
          <a:lstStyle/>
          <a:p>
            <a:r>
              <a:rPr lang="ru-RU" i="1" dirty="0" smtClean="0">
                <a:latin typeface="Times New Roman" panose="02020603050405020304" pitchFamily="18" charset="0"/>
                <a:cs typeface="Times New Roman" panose="02020603050405020304" pitchFamily="18" charset="0"/>
              </a:rPr>
              <a:t>6</a:t>
            </a:r>
            <a:r>
              <a:rPr lang="uk-UA" i="1" dirty="0" smtClean="0">
                <a:latin typeface="Times New Roman" panose="02020603050405020304" pitchFamily="18" charset="0"/>
                <a:cs typeface="Times New Roman" panose="02020603050405020304" pitchFamily="18" charset="0"/>
              </a:rPr>
              <a:t>. У висловах і вчинках людини з’являються межі поведінки померлого або ознаки його передсмертного захворювання. Як правило, ідентифікація з втратою стає слідством </a:t>
            </a:r>
            <a:r>
              <a:rPr lang="uk-UA" i="1" dirty="0" err="1" smtClean="0">
                <a:latin typeface="Times New Roman" panose="02020603050405020304" pitchFamily="18" charset="0"/>
                <a:cs typeface="Times New Roman" panose="02020603050405020304" pitchFamily="18" charset="0"/>
              </a:rPr>
              <a:t>поглиненості</a:t>
            </a:r>
            <a:r>
              <a:rPr lang="uk-UA" i="1" dirty="0" smtClean="0">
                <a:latin typeface="Times New Roman" panose="02020603050405020304" pitchFamily="18" charset="0"/>
                <a:cs typeface="Times New Roman" panose="02020603050405020304" pitchFamily="18" charset="0"/>
              </a:rPr>
              <a:t> образом померлого.</a:t>
            </a:r>
            <a:endParaRPr lang="uk-UA" i="1" dirty="0">
              <a:latin typeface="Times New Roman" panose="02020603050405020304" pitchFamily="18" charset="0"/>
              <a:cs typeface="Times New Roman" panose="02020603050405020304" pitchFamily="18" charset="0"/>
            </a:endParaRPr>
          </a:p>
        </p:txBody>
      </p:sp>
      <p:pic>
        <p:nvPicPr>
          <p:cNvPr id="20482"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3923928" y="3155532"/>
            <a:ext cx="4916468" cy="3687351"/>
          </a:xfrm>
          <a:prstGeom prst="rect">
            <a:avLst/>
          </a:prstGeom>
          <a:noFill/>
          <a:ln>
            <a:noFill/>
          </a:ln>
          <a:effectLst>
            <a:softEdge rad="63500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33363299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lstStyle/>
          <a:p>
            <a:r>
              <a:rPr lang="uk-UA" cap="none"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Фази та стадії перебігу процесу горя</a:t>
            </a:r>
            <a:endParaRPr lang="uk-UA"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sp>
        <p:nvSpPr>
          <p:cNvPr id="4" name="Прямоугольник 3"/>
          <p:cNvSpPr/>
          <p:nvPr/>
        </p:nvSpPr>
        <p:spPr>
          <a:xfrm>
            <a:off x="1475656" y="2348880"/>
            <a:ext cx="6324791" cy="1015663"/>
          </a:xfrm>
          <a:prstGeom prst="rect">
            <a:avLst/>
          </a:prstGeom>
        </p:spPr>
        <p:txBody>
          <a:bodyPr wrap="square">
            <a:spAutoFit/>
          </a:bodyPr>
          <a:lstStyle/>
          <a:p>
            <a:pPr algn="ctr"/>
            <a:r>
              <a:rPr lang="uk-UA" sz="2000" dirty="0" smtClean="0">
                <a:solidFill>
                  <a:schemeClr val="accent2">
                    <a:lumMod val="40000"/>
                    <a:lumOff val="60000"/>
                  </a:schemeClr>
                </a:solidFill>
                <a:latin typeface="Monotype Corsiva" panose="03010101010201010101" pitchFamily="66" charset="0"/>
              </a:rPr>
              <a:t>Початкова стадія горя – шок і заціпеніння. Фізичний стан людини, що переживає горе, погіршується. Те, що відбувається </a:t>
            </a:r>
            <a:r>
              <a:rPr lang="uk-UA" sz="2000" dirty="0" err="1" smtClean="0">
                <a:solidFill>
                  <a:schemeClr val="accent2">
                    <a:lumMod val="40000"/>
                    <a:lumOff val="60000"/>
                  </a:schemeClr>
                </a:solidFill>
                <a:latin typeface="Monotype Corsiva" panose="03010101010201010101" pitchFamily="66" charset="0"/>
              </a:rPr>
              <a:t>переживається</a:t>
            </a:r>
            <a:r>
              <a:rPr lang="uk-UA" sz="2000" dirty="0" smtClean="0">
                <a:solidFill>
                  <a:schemeClr val="accent2">
                    <a:lumMod val="40000"/>
                    <a:lumOff val="60000"/>
                  </a:schemeClr>
                </a:solidFill>
                <a:latin typeface="Monotype Corsiva" panose="03010101010201010101" pitchFamily="66" charset="0"/>
              </a:rPr>
              <a:t> як нереальне. </a:t>
            </a:r>
            <a:endParaRPr lang="uk-UA" sz="2000" dirty="0">
              <a:solidFill>
                <a:schemeClr val="accent2">
                  <a:lumMod val="40000"/>
                  <a:lumOff val="60000"/>
                </a:schemeClr>
              </a:solidFill>
              <a:latin typeface="Monotype Corsiva" panose="03010101010201010101" pitchFamily="66" charset="0"/>
            </a:endParaRPr>
          </a:p>
        </p:txBody>
      </p:sp>
      <p:sp>
        <p:nvSpPr>
          <p:cNvPr id="5" name="Прямоугольник 4"/>
          <p:cNvSpPr/>
          <p:nvPr/>
        </p:nvSpPr>
        <p:spPr>
          <a:xfrm>
            <a:off x="1475656" y="3645024"/>
            <a:ext cx="5958408" cy="1015663"/>
          </a:xfrm>
          <a:prstGeom prst="rect">
            <a:avLst/>
          </a:prstGeom>
        </p:spPr>
        <p:txBody>
          <a:bodyPr wrap="square">
            <a:spAutoFit/>
          </a:bodyPr>
          <a:lstStyle/>
          <a:p>
            <a:pPr algn="ctr"/>
            <a:r>
              <a:rPr lang="uk-UA" sz="2000" dirty="0" smtClean="0">
                <a:solidFill>
                  <a:schemeClr val="accent2">
                    <a:lumMod val="40000"/>
                    <a:lumOff val="60000"/>
                  </a:schemeClr>
                </a:solidFill>
                <a:latin typeface="Monotype Corsiva" panose="03010101010201010101" pitchFamily="66" charset="0"/>
              </a:rPr>
              <a:t>Друга стадія горя – стадія пошуку – характеризується прагненням повернути померлого і запереченням безповоротності втрати. </a:t>
            </a:r>
            <a:endParaRPr lang="uk-UA" sz="2000" dirty="0">
              <a:solidFill>
                <a:schemeClr val="accent2">
                  <a:lumMod val="40000"/>
                  <a:lumOff val="60000"/>
                </a:schemeClr>
              </a:solidFill>
              <a:latin typeface="Monotype Corsiva" panose="03010101010201010101" pitchFamily="66" charset="0"/>
            </a:endParaRPr>
          </a:p>
        </p:txBody>
      </p:sp>
      <p:pic>
        <p:nvPicPr>
          <p:cNvPr id="21506"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3375418" y="4568354"/>
            <a:ext cx="2525266" cy="2388902"/>
          </a:xfrm>
          <a:prstGeom prst="rect">
            <a:avLst/>
          </a:prstGeom>
          <a:noFill/>
          <a:ln>
            <a:noFill/>
          </a:ln>
          <a:effectLst>
            <a:softEdge rad="63500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42393986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lstStyle/>
          <a:p>
            <a:r>
              <a:rPr lang="uk-UA" cap="none"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Фази та стадії перебігу процесу горя</a:t>
            </a:r>
            <a:endParaRPr lang="uk-UA"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sp>
        <p:nvSpPr>
          <p:cNvPr id="4" name="Прямоугольник 3"/>
          <p:cNvSpPr/>
          <p:nvPr/>
        </p:nvSpPr>
        <p:spPr>
          <a:xfrm>
            <a:off x="1259632" y="1988840"/>
            <a:ext cx="6624736" cy="1323439"/>
          </a:xfrm>
          <a:prstGeom prst="rect">
            <a:avLst/>
          </a:prstGeom>
        </p:spPr>
        <p:txBody>
          <a:bodyPr wrap="square">
            <a:spAutoFit/>
          </a:bodyPr>
          <a:lstStyle/>
          <a:p>
            <a:pPr algn="ctr"/>
            <a:r>
              <a:rPr lang="uk-UA" sz="2000" dirty="0" smtClean="0">
                <a:solidFill>
                  <a:schemeClr val="accent3">
                    <a:lumMod val="60000"/>
                    <a:lumOff val="40000"/>
                  </a:schemeClr>
                </a:solidFill>
                <a:latin typeface="Monotype Corsiva" panose="03010101010201010101" pitchFamily="66" charset="0"/>
              </a:rPr>
              <a:t> Третя стадія – гостре горе – Зберігаються і спочатку можуть посилюватися фізичні симптоми. В цей час людині буває важко утримати свою увагу на зовнішньому світі. Це період найбільших страждань, гострого душевного болю. </a:t>
            </a:r>
            <a:endParaRPr lang="uk-UA" sz="2000" dirty="0">
              <a:solidFill>
                <a:schemeClr val="accent3">
                  <a:lumMod val="60000"/>
                  <a:lumOff val="40000"/>
                </a:schemeClr>
              </a:solidFill>
              <a:latin typeface="Monotype Corsiva" panose="03010101010201010101" pitchFamily="66" charset="0"/>
            </a:endParaRPr>
          </a:p>
        </p:txBody>
      </p:sp>
      <p:sp>
        <p:nvSpPr>
          <p:cNvPr id="5" name="Прямоугольник 4"/>
          <p:cNvSpPr/>
          <p:nvPr/>
        </p:nvSpPr>
        <p:spPr>
          <a:xfrm>
            <a:off x="1196752" y="3573016"/>
            <a:ext cx="6750496" cy="1323439"/>
          </a:xfrm>
          <a:prstGeom prst="rect">
            <a:avLst/>
          </a:prstGeom>
        </p:spPr>
        <p:txBody>
          <a:bodyPr wrap="square">
            <a:spAutoFit/>
          </a:bodyPr>
          <a:lstStyle/>
          <a:p>
            <a:pPr algn="ctr"/>
            <a:r>
              <a:rPr lang="ru-RU" sz="2000" dirty="0" smtClean="0">
                <a:solidFill>
                  <a:schemeClr val="accent3">
                    <a:lumMod val="60000"/>
                    <a:lumOff val="40000"/>
                  </a:schemeClr>
                </a:solidFill>
                <a:latin typeface="Monotype Corsiva" panose="03010101010201010101" pitchFamily="66" charset="0"/>
              </a:rPr>
              <a:t> </a:t>
            </a:r>
            <a:r>
              <a:rPr lang="uk-UA" sz="2000" dirty="0" smtClean="0">
                <a:solidFill>
                  <a:schemeClr val="accent3">
                    <a:lumMod val="60000"/>
                    <a:lumOff val="40000"/>
                  </a:schemeClr>
                </a:solidFill>
                <a:latin typeface="Monotype Corsiva" panose="03010101010201010101" pitchFamily="66" charset="0"/>
              </a:rPr>
              <a:t>Четверта стадія синдрому втрати – стадія відновлення – настає через 40 днів після події і продовжується приблизно рік. У цей період відновлюються фізіологічні функції, професійна діяльність. Людина поступово примиряється з фактом втрати. </a:t>
            </a:r>
            <a:endParaRPr lang="uk-UA" sz="2000" dirty="0">
              <a:solidFill>
                <a:schemeClr val="accent3">
                  <a:lumMod val="60000"/>
                  <a:lumOff val="40000"/>
                </a:schemeClr>
              </a:solidFill>
              <a:latin typeface="Monotype Corsiva" panose="03010101010201010101" pitchFamily="66" charset="0"/>
            </a:endParaRPr>
          </a:p>
        </p:txBody>
      </p:sp>
      <p:pic>
        <p:nvPicPr>
          <p:cNvPr id="22530"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2932058" y="4797152"/>
            <a:ext cx="3279884" cy="2243569"/>
          </a:xfrm>
          <a:prstGeom prst="rect">
            <a:avLst/>
          </a:prstGeom>
          <a:noFill/>
          <a:ln>
            <a:noFill/>
          </a:ln>
          <a:effectLst>
            <a:softEdge rad="63500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27278728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normAutofit fontScale="90000"/>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ru-RU" dirty="0" err="1">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Існує</a:t>
            </a:r>
            <a:r>
              <a:rPr lang="ru-RU"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 </a:t>
            </a:r>
            <a:r>
              <a:rPr lang="ru-RU" dirty="0" err="1">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декілька</a:t>
            </a:r>
            <a:r>
              <a:rPr lang="ru-RU"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 форм </a:t>
            </a:r>
            <a:r>
              <a:rPr lang="ru-RU" dirty="0" err="1">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ускладненого</a:t>
            </a:r>
            <a:r>
              <a:rPr lang="ru-RU"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 синдрому втрати</a:t>
            </a:r>
          </a:p>
        </p:txBody>
      </p:sp>
      <p:sp>
        <p:nvSpPr>
          <p:cNvPr id="4" name="Прямоугольник 3"/>
          <p:cNvSpPr/>
          <p:nvPr/>
        </p:nvSpPr>
        <p:spPr>
          <a:xfrm>
            <a:off x="251520" y="1988840"/>
            <a:ext cx="8640960" cy="1200329"/>
          </a:xfrm>
          <a:prstGeom prst="rect">
            <a:avLst/>
          </a:prstGeom>
        </p:spPr>
        <p:txBody>
          <a:bodyPr wrap="square">
            <a:spAutoFit/>
          </a:bodyPr>
          <a:lstStyle/>
          <a:p>
            <a:r>
              <a:rPr lang="uk-UA" i="1" dirty="0" smtClean="0">
                <a:solidFill>
                  <a:srgbClr val="C00000"/>
                </a:solidFill>
              </a:rPr>
              <a:t>Хронічне горе</a:t>
            </a:r>
            <a:r>
              <a:rPr lang="uk-UA" i="1" dirty="0" smtClean="0"/>
              <a:t>. При цій найбільш частій формі переживання втрати носить постійний характер і інтеграція втрати не настає. Серед ознак переважає туга по людині, з якою існував тісний емоційний зв’язок. Навіть через багато років щонайменше нагадування про втрату викликає інтенсивні переживання. </a:t>
            </a:r>
            <a:endParaRPr lang="uk-UA" i="1" dirty="0"/>
          </a:p>
        </p:txBody>
      </p:sp>
      <p:pic>
        <p:nvPicPr>
          <p:cNvPr id="23554"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2650232" y="3284984"/>
            <a:ext cx="3823560" cy="3456384"/>
          </a:xfrm>
          <a:prstGeom prst="rect">
            <a:avLst/>
          </a:prstGeom>
          <a:noFill/>
          <a:ln>
            <a:noFill/>
          </a:ln>
          <a:effectLst>
            <a:softEdge rad="31750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14191876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979712" y="558421"/>
            <a:ext cx="5392182" cy="461665"/>
          </a:xfrm>
          <a:prstGeom prst="rect">
            <a:avLst/>
          </a:prstGeom>
        </p:spPr>
        <p:txBody>
          <a:bodyPr wrap="none">
            <a:spAutoFit/>
          </a:bodyPr>
          <a:lstStyle/>
          <a:p>
            <a:r>
              <a:rPr lang="uk-UA" sz="24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Конфліктне (перебільшене) горе</a:t>
            </a:r>
            <a:endParaRPr lang="uk-UA" sz="24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sp>
        <p:nvSpPr>
          <p:cNvPr id="5" name="Прямоугольник 4"/>
          <p:cNvSpPr/>
          <p:nvPr/>
        </p:nvSpPr>
        <p:spPr>
          <a:xfrm>
            <a:off x="179512" y="1628800"/>
            <a:ext cx="8856984" cy="1477328"/>
          </a:xfrm>
          <a:prstGeom prst="rect">
            <a:avLst/>
          </a:prstGeom>
        </p:spPr>
        <p:txBody>
          <a:bodyPr wrap="square">
            <a:spAutoFit/>
          </a:bodyPr>
          <a:lstStyle/>
          <a:p>
            <a:r>
              <a:rPr lang="uk-UA" dirty="0" smtClean="0"/>
              <a:t> Один або декілька ознак втрати спотворюються або надмірно посилюються, перш за все, відчуття провини і гніву, </a:t>
            </a:r>
            <a:r>
              <a:rPr lang="uk-UA" dirty="0" err="1" smtClean="0"/>
              <a:t>створюючі</a:t>
            </a:r>
            <a:r>
              <a:rPr lang="uk-UA" dirty="0" smtClean="0"/>
              <a:t> коло контрастних переживань, що заважає впоратися з горем і що затягує проходження гострого періоду. Вихід може досягатися через </a:t>
            </a:r>
            <a:r>
              <a:rPr lang="uk-UA" dirty="0" err="1" smtClean="0"/>
              <a:t>ейфоричні</a:t>
            </a:r>
            <a:r>
              <a:rPr lang="uk-UA" dirty="0" smtClean="0"/>
              <a:t> стани, перехідні в тривалу депресію з ідеями самозвинувачення. </a:t>
            </a:r>
            <a:endParaRPr lang="uk-UA" dirty="0"/>
          </a:p>
        </p:txBody>
      </p:sp>
      <p:pic>
        <p:nvPicPr>
          <p:cNvPr id="24578"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2915816" y="3115982"/>
            <a:ext cx="3900162" cy="3644794"/>
          </a:xfrm>
          <a:prstGeom prst="rect">
            <a:avLst/>
          </a:prstGeom>
          <a:noFill/>
          <a:ln>
            <a:noFill/>
          </a:ln>
          <a:effectLst>
            <a:softEdge rad="63500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2975742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123728" y="405067"/>
            <a:ext cx="4803494" cy="461665"/>
          </a:xfrm>
          <a:prstGeom prst="rect">
            <a:avLst/>
          </a:prstGeom>
        </p:spPr>
        <p:txBody>
          <a:bodyPr wrap="none">
            <a:spAutoFit/>
          </a:bodyPr>
          <a:lstStyle/>
          <a:p>
            <a:r>
              <a:rPr lang="uk-UA" sz="24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Пригнічене (масковане) горе</a:t>
            </a:r>
            <a:endParaRPr lang="uk-UA" sz="24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sp>
        <p:nvSpPr>
          <p:cNvPr id="5" name="Прямоугольник 4"/>
          <p:cNvSpPr/>
          <p:nvPr/>
        </p:nvSpPr>
        <p:spPr>
          <a:xfrm>
            <a:off x="1006211" y="5445224"/>
            <a:ext cx="7038528" cy="923330"/>
          </a:xfrm>
          <a:prstGeom prst="rect">
            <a:avLst/>
          </a:prstGeom>
        </p:spPr>
        <p:txBody>
          <a:bodyPr wrap="square">
            <a:spAutoFit/>
          </a:bodyPr>
          <a:lstStyle/>
          <a:p>
            <a:r>
              <a:rPr lang="uk-UA" dirty="0" smtClean="0"/>
              <a:t>Прояви горя незначні або повністю відсутні.   Замість них з’являються соматичні скарги, ознаки хвороби, що були в померлого, з подальшим розвитком тривалої іпохондрії. </a:t>
            </a:r>
            <a:endParaRPr lang="uk-UA" dirty="0"/>
          </a:p>
        </p:txBody>
      </p:sp>
      <p:pic>
        <p:nvPicPr>
          <p:cNvPr id="25602"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3291330" y="1556792"/>
            <a:ext cx="2468290" cy="3739833"/>
          </a:xfrm>
          <a:prstGeom prst="rect">
            <a:avLst/>
          </a:prstGeom>
          <a:noFill/>
          <a:ln>
            <a:noFill/>
          </a:ln>
          <a:effectLst>
            <a:softEdge rad="31750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4351621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3071802" y="571480"/>
            <a:ext cx="2941062" cy="461665"/>
          </a:xfrm>
          <a:prstGeom prst="rect">
            <a:avLst/>
          </a:prstGeom>
        </p:spPr>
        <p:txBody>
          <a:bodyPr wrap="none">
            <a:spAutoFit/>
          </a:bodyPr>
          <a:lstStyle/>
          <a:p>
            <a:r>
              <a:rPr lang="uk-UA" sz="24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Несподіване горе</a:t>
            </a:r>
            <a:endParaRPr lang="uk-UA" sz="24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sp>
        <p:nvSpPr>
          <p:cNvPr id="5" name="Прямоугольник 4"/>
          <p:cNvSpPr/>
          <p:nvPr/>
        </p:nvSpPr>
        <p:spPr>
          <a:xfrm>
            <a:off x="209883" y="5517232"/>
            <a:ext cx="8496944" cy="1200329"/>
          </a:xfrm>
          <a:prstGeom prst="rect">
            <a:avLst/>
          </a:prstGeom>
        </p:spPr>
        <p:txBody>
          <a:bodyPr wrap="square">
            <a:spAutoFit/>
          </a:bodyPr>
          <a:lstStyle/>
          <a:p>
            <a:pPr algn="just"/>
            <a:r>
              <a:rPr lang="uk-UA" dirty="0" smtClean="0"/>
              <a:t>Раптовість робить майже неможливим прийняття і інтеграцію втрати. Їх розвиток затримується, переважають інтенсивні відчуття тривоги, самозвинувачення і депресія, що ускладнюють щоденне життя. Вельми характерне виникнення думок про самогубство і його планування.</a:t>
            </a:r>
            <a:endParaRPr lang="uk-UA" dirty="0"/>
          </a:p>
        </p:txBody>
      </p:sp>
      <p:pic>
        <p:nvPicPr>
          <p:cNvPr id="26626"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2621843" y="1556792"/>
            <a:ext cx="3673024" cy="3757786"/>
          </a:xfrm>
          <a:prstGeom prst="rect">
            <a:avLst/>
          </a:prstGeom>
          <a:noFill/>
          <a:ln>
            <a:noFill/>
          </a:ln>
          <a:effectLst>
            <a:softEdge rad="63500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11485279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571736" y="620688"/>
            <a:ext cx="4000528" cy="461665"/>
          </a:xfrm>
          <a:prstGeom prst="rect">
            <a:avLst/>
          </a:prstGeom>
        </p:spPr>
        <p:txBody>
          <a:bodyPr wrap="square">
            <a:spAutoFit/>
          </a:bodyPr>
          <a:lstStyle/>
          <a:p>
            <a:pPr algn="ctr"/>
            <a:r>
              <a:rPr lang="uk-UA" sz="24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Відкладене горе</a:t>
            </a:r>
            <a:endParaRPr lang="uk-UA" sz="24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sp>
        <p:nvSpPr>
          <p:cNvPr id="5" name="Прямоугольник 4"/>
          <p:cNvSpPr/>
          <p:nvPr/>
        </p:nvSpPr>
        <p:spPr>
          <a:xfrm>
            <a:off x="1523151" y="1556792"/>
            <a:ext cx="6462464" cy="2308324"/>
          </a:xfrm>
          <a:prstGeom prst="rect">
            <a:avLst/>
          </a:prstGeom>
        </p:spPr>
        <p:txBody>
          <a:bodyPr wrap="square">
            <a:spAutoFit/>
          </a:bodyPr>
          <a:lstStyle/>
          <a:p>
            <a:pPr algn="ctr"/>
            <a:r>
              <a:rPr lang="uk-UA" dirty="0" smtClean="0"/>
              <a:t>Переживання горя відкладається на довгий час. Відразу після втрати виникають емоційні прояви, але потім «робота горя» припиняється. Надалі нова втрата або нагадування про колишню запускають механізм переживання.   Відвідуючи лікаря, людина неодноразово говорить про втрату. Удома не бажає що-небудь міняти, розлучатися з дорогими речами або, навпаки, прагне повністю змінити життя (змінити обстановку, квартиру, інколи – місто). </a:t>
            </a:r>
          </a:p>
        </p:txBody>
      </p:sp>
      <p:pic>
        <p:nvPicPr>
          <p:cNvPr id="27650"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flipH="1">
            <a:off x="107504" y="4221088"/>
            <a:ext cx="2749137" cy="2573660"/>
          </a:xfrm>
          <a:prstGeom prst="rect">
            <a:avLst/>
          </a:prstGeom>
          <a:noFill/>
          <a:ln>
            <a:noFill/>
          </a:ln>
          <a:effectLst>
            <a:softEdge rad="63500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16254288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uk-UA" sz="2400"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onotype Corsiva" panose="03010101010201010101" pitchFamily="66" charset="0"/>
              </a:rPr>
              <a:t>Реакції людини на </a:t>
            </a:r>
            <a:r>
              <a:rPr lang="uk-UA" sz="2400"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onotype Corsiva" panose="03010101010201010101" pitchFamily="66" charset="0"/>
              </a:rPr>
              <a:t>втрату</a:t>
            </a:r>
            <a:endParaRPr lang="ru-RU" sz="2400"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4" name="Прямоугольник 3"/>
          <p:cNvSpPr/>
          <p:nvPr/>
        </p:nvSpPr>
        <p:spPr>
          <a:xfrm>
            <a:off x="132960" y="2128904"/>
            <a:ext cx="3529812" cy="369332"/>
          </a:xfrm>
          <a:prstGeom prst="rect">
            <a:avLst/>
          </a:prstGeom>
        </p:spPr>
        <p:txBody>
          <a:bodyPr wrap="none">
            <a:spAutoFit/>
          </a:bodyPr>
          <a:lstStyle/>
          <a:p>
            <a:r>
              <a:rPr lang="ru-RU" dirty="0" smtClean="0">
                <a:solidFill>
                  <a:schemeClr val="accent3">
                    <a:lumMod val="60000"/>
                    <a:lumOff val="40000"/>
                  </a:schemeClr>
                </a:solidFill>
              </a:rPr>
              <a:t> </a:t>
            </a:r>
            <a:r>
              <a:rPr lang="uk-UA" dirty="0" smtClean="0">
                <a:solidFill>
                  <a:schemeClr val="accent3">
                    <a:lumMod val="60000"/>
                    <a:lumOff val="40000"/>
                  </a:schemeClr>
                </a:solidFill>
              </a:rPr>
              <a:t>Фізичні прояви реакції втрати</a:t>
            </a:r>
            <a:r>
              <a:rPr lang="ru-RU" dirty="0" smtClean="0">
                <a:solidFill>
                  <a:schemeClr val="accent3">
                    <a:lumMod val="60000"/>
                    <a:lumOff val="40000"/>
                  </a:schemeClr>
                </a:solidFill>
              </a:rPr>
              <a:t>: </a:t>
            </a:r>
            <a:endParaRPr lang="ru-RU" dirty="0">
              <a:solidFill>
                <a:schemeClr val="accent3">
                  <a:lumMod val="60000"/>
                  <a:lumOff val="40000"/>
                </a:schemeClr>
              </a:solidFill>
            </a:endParaRPr>
          </a:p>
        </p:txBody>
      </p:sp>
      <p:sp>
        <p:nvSpPr>
          <p:cNvPr id="5" name="Прямоугольник 4"/>
          <p:cNvSpPr/>
          <p:nvPr/>
        </p:nvSpPr>
        <p:spPr>
          <a:xfrm>
            <a:off x="214282" y="2708920"/>
            <a:ext cx="6499702" cy="3139321"/>
          </a:xfrm>
          <a:prstGeom prst="rect">
            <a:avLst/>
          </a:prstGeom>
        </p:spPr>
        <p:txBody>
          <a:bodyPr wrap="square">
            <a:spAutoFit/>
          </a:bodyPr>
          <a:lstStyle/>
          <a:p>
            <a:r>
              <a:rPr lang="uk-UA" i="1" dirty="0" smtClean="0">
                <a:solidFill>
                  <a:schemeClr val="accent6">
                    <a:lumMod val="40000"/>
                    <a:lumOff val="60000"/>
                  </a:schemeClr>
                </a:solidFill>
                <a:latin typeface="Times New Roman" panose="02020603050405020304" pitchFamily="18" charset="0"/>
                <a:cs typeface="Times New Roman" panose="02020603050405020304" pitchFamily="18" charset="0"/>
              </a:rPr>
              <a:t>емоційний шок, навіть якщо </a:t>
            </a:r>
            <a:r>
              <a:rPr lang="uk-UA" i="1" dirty="0" smtClean="0">
                <a:solidFill>
                  <a:schemeClr val="accent6">
                    <a:lumMod val="40000"/>
                    <a:lumOff val="60000"/>
                  </a:schemeClr>
                </a:solidFill>
                <a:latin typeface="Times New Roman" panose="02020603050405020304" pitchFamily="18" charset="0"/>
                <a:cs typeface="Times New Roman" panose="02020603050405020304" pitchFamily="18" charset="0"/>
              </a:rPr>
              <a:t>смерть є очікуваною;</a:t>
            </a:r>
          </a:p>
          <a:p>
            <a:r>
              <a:rPr lang="uk-UA" i="1" dirty="0" smtClean="0">
                <a:solidFill>
                  <a:schemeClr val="accent6">
                    <a:lumMod val="40000"/>
                    <a:lumOff val="60000"/>
                  </a:schemeClr>
                </a:solidFill>
                <a:latin typeface="Times New Roman" panose="02020603050405020304" pitchFamily="18" charset="0"/>
                <a:cs typeface="Times New Roman" panose="02020603050405020304" pitchFamily="18" charset="0"/>
              </a:rPr>
              <a:t> </a:t>
            </a:r>
            <a:r>
              <a:rPr lang="uk-UA" i="1" dirty="0" smtClean="0">
                <a:solidFill>
                  <a:schemeClr val="accent6">
                    <a:lumMod val="40000"/>
                    <a:lumOff val="60000"/>
                  </a:schemeClr>
                </a:solidFill>
                <a:latin typeface="Times New Roman" panose="02020603050405020304" pitchFamily="18" charset="0"/>
                <a:cs typeface="Times New Roman" panose="02020603050405020304" pitchFamily="18" charset="0"/>
              </a:rPr>
              <a:t>кишкові розлади: нудота, біль в шлунку, відчуття напруги, стискування, метеоризм;  </a:t>
            </a:r>
          </a:p>
          <a:p>
            <a:r>
              <a:rPr lang="uk-UA" i="1" dirty="0" smtClean="0">
                <a:solidFill>
                  <a:schemeClr val="accent6">
                    <a:lumMod val="40000"/>
                    <a:lumOff val="60000"/>
                  </a:schemeClr>
                </a:solidFill>
                <a:latin typeface="Times New Roman" panose="02020603050405020304" pitchFamily="18" charset="0"/>
                <a:cs typeface="Times New Roman" panose="02020603050405020304" pitchFamily="18" charset="0"/>
              </a:rPr>
              <a:t>напруга в шиї, хребті, в горлі;  підвищена чутливість до шуму;  </a:t>
            </a:r>
          </a:p>
          <a:p>
            <a:r>
              <a:rPr lang="uk-UA" i="1" dirty="0" smtClean="0">
                <a:solidFill>
                  <a:schemeClr val="accent6">
                    <a:lumMod val="40000"/>
                    <a:lumOff val="60000"/>
                  </a:schemeClr>
                </a:solidFill>
                <a:latin typeface="Times New Roman" panose="02020603050405020304" pitchFamily="18" charset="0"/>
                <a:cs typeface="Times New Roman" panose="02020603050405020304" pitchFamily="18" charset="0"/>
              </a:rPr>
              <a:t>відчуття нереальності того, що відбувається; </a:t>
            </a:r>
          </a:p>
          <a:p>
            <a:r>
              <a:rPr lang="uk-UA" i="1" dirty="0" smtClean="0">
                <a:solidFill>
                  <a:schemeClr val="accent6">
                    <a:lumMod val="40000"/>
                    <a:lumOff val="60000"/>
                  </a:schemeClr>
                </a:solidFill>
                <a:latin typeface="Times New Roman" panose="02020603050405020304" pitchFamily="18" charset="0"/>
                <a:cs typeface="Times New Roman" panose="02020603050405020304" pitchFamily="18" charset="0"/>
              </a:rPr>
              <a:t>брак повітря, задуха, бажання часто дихати, супроводжуване страхом задихнутися;  </a:t>
            </a:r>
          </a:p>
          <a:p>
            <a:r>
              <a:rPr lang="uk-UA" i="1" dirty="0" smtClean="0">
                <a:solidFill>
                  <a:schemeClr val="accent6">
                    <a:lumMod val="40000"/>
                    <a:lumOff val="60000"/>
                  </a:schemeClr>
                </a:solidFill>
                <a:latin typeface="Times New Roman" panose="02020603050405020304" pitchFamily="18" charset="0"/>
                <a:cs typeface="Times New Roman" panose="02020603050405020304" pitchFamily="18" charset="0"/>
              </a:rPr>
              <a:t>м’язова слабкість, відсутність енергії, загальна слабкість;  сухість в роті;  головний біль, </a:t>
            </a:r>
            <a:r>
              <a:rPr lang="uk-UA" i="1" dirty="0" err="1" smtClean="0">
                <a:solidFill>
                  <a:schemeClr val="accent6">
                    <a:lumMod val="40000"/>
                    <a:lumOff val="60000"/>
                  </a:schemeClr>
                </a:solidFill>
                <a:latin typeface="Times New Roman" panose="02020603050405020304" pitchFamily="18" charset="0"/>
                <a:cs typeface="Times New Roman" panose="02020603050405020304" pitchFamily="18" charset="0"/>
              </a:rPr>
              <a:t>біль</a:t>
            </a:r>
            <a:r>
              <a:rPr lang="uk-UA" i="1" dirty="0" smtClean="0">
                <a:solidFill>
                  <a:schemeClr val="accent6">
                    <a:lumMod val="40000"/>
                    <a:lumOff val="60000"/>
                  </a:schemeClr>
                </a:solidFill>
                <a:latin typeface="Times New Roman" panose="02020603050405020304" pitchFamily="18" charset="0"/>
                <a:cs typeface="Times New Roman" panose="02020603050405020304" pitchFamily="18" charset="0"/>
              </a:rPr>
              <a:t> в серці, підвищення артеріального тиску, тахікардія;  порушення сну;  порушення апетиту (відмова від їжі або переїдання).</a:t>
            </a:r>
            <a:endParaRPr lang="uk-UA" i="1" dirty="0">
              <a:solidFill>
                <a:schemeClr val="accent6">
                  <a:lumMod val="40000"/>
                  <a:lumOff val="60000"/>
                </a:schemeClr>
              </a:solidFill>
              <a:latin typeface="Times New Roman" panose="02020603050405020304" pitchFamily="18" charset="0"/>
              <a:cs typeface="Times New Roman" panose="02020603050405020304" pitchFamily="18" charset="0"/>
            </a:endParaRPr>
          </a:p>
        </p:txBody>
      </p:sp>
      <p:pic>
        <p:nvPicPr>
          <p:cNvPr id="28674"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6536746" y="3858640"/>
            <a:ext cx="2595364" cy="2999360"/>
          </a:xfrm>
          <a:prstGeom prst="rect">
            <a:avLst/>
          </a:prstGeom>
          <a:noFill/>
          <a:ln>
            <a:noFill/>
          </a:ln>
          <a:effectLst>
            <a:softEdge rad="63500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27253087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79512" y="1484784"/>
            <a:ext cx="3916778" cy="369332"/>
          </a:xfrm>
          <a:prstGeom prst="rect">
            <a:avLst/>
          </a:prstGeom>
        </p:spPr>
        <p:txBody>
          <a:bodyPr wrap="none">
            <a:spAutoFit/>
          </a:bodyPr>
          <a:lstStyle/>
          <a:p>
            <a:r>
              <a:rPr lang="uk-UA" dirty="0" smtClean="0">
                <a:solidFill>
                  <a:schemeClr val="accent6">
                    <a:lumMod val="40000"/>
                    <a:lumOff val="60000"/>
                  </a:schemeClr>
                </a:solidFill>
              </a:rPr>
              <a:t>    Емоційні прояви реакції втрати: </a:t>
            </a:r>
            <a:endParaRPr lang="uk-UA" dirty="0">
              <a:solidFill>
                <a:schemeClr val="accent6">
                  <a:lumMod val="40000"/>
                  <a:lumOff val="60000"/>
                </a:schemeClr>
              </a:solidFill>
            </a:endParaRPr>
          </a:p>
        </p:txBody>
      </p:sp>
      <p:sp>
        <p:nvSpPr>
          <p:cNvPr id="5" name="Прямоугольник 4"/>
          <p:cNvSpPr/>
          <p:nvPr/>
        </p:nvSpPr>
        <p:spPr>
          <a:xfrm>
            <a:off x="395536" y="2060848"/>
            <a:ext cx="6102424" cy="2585323"/>
          </a:xfrm>
          <a:prstGeom prst="rect">
            <a:avLst/>
          </a:prstGeom>
        </p:spPr>
        <p:txBody>
          <a:bodyPr wrap="square">
            <a:spAutoFit/>
          </a:bodyPr>
          <a:lstStyle/>
          <a:p>
            <a:r>
              <a:rPr lang="uk-UA" i="1" dirty="0" smtClean="0">
                <a:solidFill>
                  <a:schemeClr val="bg2">
                    <a:lumMod val="20000"/>
                    <a:lumOff val="80000"/>
                  </a:schemeClr>
                </a:solidFill>
                <a:latin typeface="Times New Roman" panose="02020603050405020304" pitchFamily="18" charset="0"/>
                <a:cs typeface="Times New Roman" panose="02020603050405020304" pitchFamily="18" charset="0"/>
              </a:rPr>
              <a:t>смуток, сльози;  рухові реакції;  роздратування, гнів, </a:t>
            </a:r>
            <a:r>
              <a:rPr lang="uk-UA" i="1" dirty="0" err="1" smtClean="0">
                <a:solidFill>
                  <a:schemeClr val="bg2">
                    <a:lumMod val="20000"/>
                    <a:lumOff val="80000"/>
                  </a:schemeClr>
                </a:solidFill>
                <a:latin typeface="Times New Roman" panose="02020603050405020304" pitchFamily="18" charset="0"/>
                <a:cs typeface="Times New Roman" panose="02020603050405020304" pitchFamily="18" charset="0"/>
              </a:rPr>
              <a:t>аутоагресія</a:t>
            </a:r>
            <a:r>
              <a:rPr lang="uk-UA" i="1" dirty="0" smtClean="0">
                <a:solidFill>
                  <a:schemeClr val="bg2">
                    <a:lumMod val="20000"/>
                    <a:lumOff val="80000"/>
                  </a:schemeClr>
                </a:solidFill>
                <a:latin typeface="Times New Roman" panose="02020603050405020304" pitchFamily="18" charset="0"/>
                <a:cs typeface="Times New Roman" panose="02020603050405020304" pitchFamily="18" charset="0"/>
              </a:rPr>
              <a:t> (тобто агресія на самого себе); агресія зокрема може виражатися в звинуваченнях лікарів, родичів, розпорядників похоронів і інших людей; відчуття провини і самозвинувачення;  тривога, занепокоєння; переживання самоти, особливо якщо спілкування було частим;  відчуття, що світ звалився; відчуття безпорадності;  смуток; стомлення і втома, апатія або бездушність;  шок, заціпеніння у фазі шоку; </a:t>
            </a:r>
            <a:endParaRPr lang="uk-UA" i="1" dirty="0">
              <a:solidFill>
                <a:schemeClr val="bg2">
                  <a:lumMod val="20000"/>
                  <a:lumOff val="80000"/>
                </a:schemeClr>
              </a:solidFill>
              <a:latin typeface="Times New Roman" panose="02020603050405020304" pitchFamily="18" charset="0"/>
              <a:cs typeface="Times New Roman" panose="02020603050405020304" pitchFamily="18" charset="0"/>
            </a:endParaRPr>
          </a:p>
        </p:txBody>
      </p:sp>
      <p:pic>
        <p:nvPicPr>
          <p:cNvPr id="29698"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5940152" y="3664740"/>
            <a:ext cx="3356358" cy="3222104"/>
          </a:xfrm>
          <a:prstGeom prst="rect">
            <a:avLst/>
          </a:prstGeom>
          <a:noFill/>
          <a:ln>
            <a:noFill/>
          </a:ln>
          <a:effectLst>
            <a:softEdge rad="63500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28338144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2357422" y="285728"/>
            <a:ext cx="4114800" cy="701040"/>
          </a:xfrm>
        </p:spPr>
        <p:txBody>
          <a:bodyPr>
            <a:normAutofit/>
          </a:bodyPr>
          <a:lstStyle/>
          <a:p>
            <a:r>
              <a:rPr lang="uk-UA" sz="2400" dirty="0" smtClean="0">
                <a:solidFill>
                  <a:schemeClr val="bg2"/>
                </a:solidFill>
              </a:rPr>
              <a:t>Горе</a:t>
            </a:r>
            <a:endParaRPr lang="ru-RU" sz="2400" dirty="0">
              <a:solidFill>
                <a:schemeClr val="bg2"/>
              </a:solidFill>
            </a:endParaRPr>
          </a:p>
        </p:txBody>
      </p:sp>
      <p:sp>
        <p:nvSpPr>
          <p:cNvPr id="5" name="Прямоугольник 4"/>
          <p:cNvSpPr/>
          <p:nvPr/>
        </p:nvSpPr>
        <p:spPr>
          <a:xfrm>
            <a:off x="0" y="1285861"/>
            <a:ext cx="8929718" cy="3385542"/>
          </a:xfrm>
          <a:prstGeom prst="rect">
            <a:avLst/>
          </a:prstGeom>
        </p:spPr>
        <p:txBody>
          <a:bodyPr wrap="square">
            <a:spAutoFit/>
          </a:bodyPr>
          <a:lstStyle/>
          <a:p>
            <a:pPr algn="ctr"/>
            <a:r>
              <a:rPr lang="ru-RU" sz="2800" dirty="0" err="1" smtClean="0">
                <a:solidFill>
                  <a:schemeClr val="tx2"/>
                </a:solidFill>
                <a:latin typeface="Monotype Corsiva" panose="03010101010201010101" pitchFamily="66" charset="0"/>
              </a:rPr>
              <a:t>Універсальне</a:t>
            </a:r>
            <a:r>
              <a:rPr lang="ru-RU" sz="2800" dirty="0" smtClean="0">
                <a:solidFill>
                  <a:schemeClr val="tx2"/>
                </a:solidFill>
                <a:latin typeface="Monotype Corsiva" panose="03010101010201010101" pitchFamily="66" charset="0"/>
              </a:rPr>
              <a:t>  </a:t>
            </a:r>
            <a:r>
              <a:rPr lang="ru-RU" sz="2800" dirty="0" smtClean="0">
                <a:solidFill>
                  <a:schemeClr val="tx2"/>
                </a:solidFill>
                <a:latin typeface="Monotype Corsiva" panose="03010101010201010101" pitchFamily="66" charset="0"/>
              </a:rPr>
              <a:t>переживання  всіх  людей,   реакція  на  втрату значимого об’єкту, частини ідентичності або  очікуваного  майбутнього. </a:t>
            </a:r>
            <a:r>
              <a:rPr lang="uk-UA" sz="2800" dirty="0">
                <a:solidFill>
                  <a:schemeClr val="tx2"/>
                </a:solidFill>
                <a:latin typeface="Monotype Corsiva" panose="03010101010201010101" pitchFamily="66" charset="0"/>
              </a:rPr>
              <a:t>Загальновідомо, що  реакція  на  втрату  значимого  об</a:t>
            </a:r>
            <a:r>
              <a:rPr lang="ru-RU" sz="2800" dirty="0">
                <a:solidFill>
                  <a:schemeClr val="tx2"/>
                </a:solidFill>
                <a:latin typeface="Monotype Corsiva" panose="03010101010201010101" pitchFamily="66" charset="0"/>
              </a:rPr>
              <a:t>’</a:t>
            </a:r>
            <a:r>
              <a:rPr lang="uk-UA" sz="2800" dirty="0">
                <a:solidFill>
                  <a:schemeClr val="tx2"/>
                </a:solidFill>
                <a:latin typeface="Monotype Corsiva" panose="03010101010201010101" pitchFamily="66" charset="0"/>
              </a:rPr>
              <a:t>єкту  –  специфічний   психічний процес, що розвивається за своїми законами. Суть цього  процесу  універсальна, незмінна і не залежить від того, що саме втратив суб</a:t>
            </a:r>
            <a:r>
              <a:rPr lang="ru-RU" sz="2800" dirty="0">
                <a:solidFill>
                  <a:schemeClr val="tx2"/>
                </a:solidFill>
                <a:latin typeface="Monotype Corsiva" panose="03010101010201010101" pitchFamily="66" charset="0"/>
              </a:rPr>
              <a:t>’</a:t>
            </a:r>
            <a:r>
              <a:rPr lang="uk-UA" sz="2800" dirty="0">
                <a:solidFill>
                  <a:schemeClr val="tx2"/>
                </a:solidFill>
                <a:latin typeface="Monotype Corsiva" panose="03010101010201010101" pitchFamily="66" charset="0"/>
              </a:rPr>
              <a:t>єкт.</a:t>
            </a:r>
            <a:endParaRPr lang="ru-RU" sz="2800" dirty="0">
              <a:solidFill>
                <a:schemeClr val="tx2"/>
              </a:solidFill>
              <a:latin typeface="Monotype Corsiva" panose="03010101010201010101" pitchFamily="66" charset="0"/>
            </a:endParaRPr>
          </a:p>
          <a:p>
            <a:endParaRPr lang="ru-RU" dirty="0"/>
          </a:p>
        </p:txBody>
      </p:sp>
      <p:pic>
        <p:nvPicPr>
          <p:cNvPr id="3074"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2771800" y="3931071"/>
            <a:ext cx="3888432" cy="2926929"/>
          </a:xfrm>
          <a:prstGeom prst="rect">
            <a:avLst/>
          </a:prstGeom>
          <a:noFill/>
          <a:ln>
            <a:noFill/>
          </a:ln>
          <a:effectLst>
            <a:softEdge rad="63500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8050521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51520" y="1556792"/>
            <a:ext cx="4065537" cy="369332"/>
          </a:xfrm>
          <a:prstGeom prst="rect">
            <a:avLst/>
          </a:prstGeom>
        </p:spPr>
        <p:txBody>
          <a:bodyPr wrap="none">
            <a:spAutoFit/>
          </a:bodyPr>
          <a:lstStyle/>
          <a:p>
            <a:r>
              <a:rPr lang="uk-UA" dirty="0" smtClean="0">
                <a:solidFill>
                  <a:schemeClr val="accent4">
                    <a:lumMod val="60000"/>
                    <a:lumOff val="40000"/>
                  </a:schemeClr>
                </a:solidFill>
              </a:rPr>
              <a:t>Порушення в інтелектуальній сфері: </a:t>
            </a:r>
            <a:endParaRPr lang="uk-UA" dirty="0">
              <a:solidFill>
                <a:schemeClr val="accent4">
                  <a:lumMod val="60000"/>
                  <a:lumOff val="40000"/>
                </a:schemeClr>
              </a:solidFill>
            </a:endParaRPr>
          </a:p>
        </p:txBody>
      </p:sp>
      <p:sp>
        <p:nvSpPr>
          <p:cNvPr id="5" name="Прямоугольник 4"/>
          <p:cNvSpPr/>
          <p:nvPr/>
        </p:nvSpPr>
        <p:spPr>
          <a:xfrm>
            <a:off x="827584" y="2204864"/>
            <a:ext cx="4572000" cy="1754326"/>
          </a:xfrm>
          <a:prstGeom prst="rect">
            <a:avLst/>
          </a:prstGeom>
        </p:spPr>
        <p:txBody>
          <a:bodyPr>
            <a:spAutoFit/>
          </a:bodyPr>
          <a:lstStyle/>
          <a:p>
            <a:r>
              <a:rPr lang="uk-UA" i="1" dirty="0" smtClean="0">
                <a:latin typeface="Times New Roman" panose="02020603050405020304" pitchFamily="18" charset="0"/>
                <a:cs typeface="Times New Roman" panose="02020603050405020304" pitchFamily="18" charset="0"/>
              </a:rPr>
              <a:t>думки розсіяні; невіра в те, що сталося, це лише сон;  сплутання думок і забудькуватість; нав’язливі думки в голові; відчуття присутності померлого;  людині здається, що він бачить померлого, галюцинації; сни про померлого. </a:t>
            </a:r>
            <a:endParaRPr lang="uk-UA" i="1" dirty="0">
              <a:latin typeface="Times New Roman" panose="02020603050405020304" pitchFamily="18" charset="0"/>
              <a:cs typeface="Times New Roman" panose="02020603050405020304" pitchFamily="18" charset="0"/>
            </a:endParaRPr>
          </a:p>
        </p:txBody>
      </p:sp>
      <p:pic>
        <p:nvPicPr>
          <p:cNvPr id="30722"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5508104" y="1926124"/>
            <a:ext cx="3171825" cy="4762500"/>
          </a:xfrm>
          <a:prstGeom prst="rect">
            <a:avLst/>
          </a:prstGeom>
          <a:noFill/>
          <a:ln>
            <a:noFill/>
          </a:ln>
          <a:effectLst>
            <a:softEdge rad="63500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8664543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323528" y="1412776"/>
            <a:ext cx="2433551" cy="400110"/>
          </a:xfrm>
          <a:prstGeom prst="rect">
            <a:avLst/>
          </a:prstGeom>
        </p:spPr>
        <p:txBody>
          <a:bodyPr wrap="none">
            <a:spAutoFit/>
          </a:bodyPr>
          <a:lstStyle/>
          <a:p>
            <a:r>
              <a:rPr lang="ru-RU" dirty="0" smtClean="0"/>
              <a:t> </a:t>
            </a:r>
            <a:r>
              <a:rPr lang="uk-UA" sz="2000" dirty="0" smtClean="0">
                <a:solidFill>
                  <a:schemeClr val="tx2"/>
                </a:solidFill>
              </a:rPr>
              <a:t>Зміни в поведінці:</a:t>
            </a:r>
            <a:r>
              <a:rPr lang="ru-RU" sz="2000" dirty="0" smtClean="0">
                <a:solidFill>
                  <a:schemeClr val="tx2"/>
                </a:solidFill>
              </a:rPr>
              <a:t> </a:t>
            </a:r>
            <a:endParaRPr lang="ru-RU" sz="2000" dirty="0">
              <a:solidFill>
                <a:schemeClr val="tx2"/>
              </a:solidFill>
            </a:endParaRPr>
          </a:p>
        </p:txBody>
      </p:sp>
      <p:sp>
        <p:nvSpPr>
          <p:cNvPr id="5" name="Прямоугольник 4"/>
          <p:cNvSpPr/>
          <p:nvPr/>
        </p:nvSpPr>
        <p:spPr>
          <a:xfrm>
            <a:off x="827584" y="2132856"/>
            <a:ext cx="4572000" cy="2031325"/>
          </a:xfrm>
          <a:prstGeom prst="rect">
            <a:avLst/>
          </a:prstGeom>
        </p:spPr>
        <p:txBody>
          <a:bodyPr>
            <a:spAutoFit/>
          </a:bodyPr>
          <a:lstStyle/>
          <a:p>
            <a:r>
              <a:rPr lang="uk-UA" i="1" dirty="0" smtClean="0">
                <a:latin typeface="Times New Roman" panose="02020603050405020304" pitchFamily="18" charset="0"/>
                <a:cs typeface="Times New Roman" panose="02020603050405020304" pitchFamily="18" charset="0"/>
              </a:rPr>
              <a:t>несвідомі дії; уникнення соціуму незабаром після втрати; зберігання речей померлого; уникнення всього, що нагадує про померлого; пошук і заклик до померлого; активність без втоми, людина щось робить і не може зупинитися; часті відвідини пам’ятних місць, турбота про могилу.</a:t>
            </a:r>
            <a:endParaRPr lang="uk-UA" i="1" dirty="0">
              <a:latin typeface="Times New Roman" panose="02020603050405020304" pitchFamily="18" charset="0"/>
              <a:cs typeface="Times New Roman" panose="02020603050405020304" pitchFamily="18" charset="0"/>
            </a:endParaRPr>
          </a:p>
        </p:txBody>
      </p:sp>
      <p:pic>
        <p:nvPicPr>
          <p:cNvPr id="31746"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4860032" y="2846650"/>
            <a:ext cx="4102968" cy="3959666"/>
          </a:xfrm>
          <a:prstGeom prst="rect">
            <a:avLst/>
          </a:prstGeom>
          <a:noFill/>
          <a:ln>
            <a:noFill/>
          </a:ln>
          <a:effectLst>
            <a:softEdge rad="63500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8021266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no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r>
              <a:rPr lang="uk-UA" sz="2400" cap="none" dirty="0" smtClean="0">
                <a:ln/>
                <a:solidFill>
                  <a:schemeClr val="accent3"/>
                </a:solidFill>
              </a:rPr>
              <a:t>Консультування клієнта, який переживає горе</a:t>
            </a:r>
            <a:endParaRPr lang="uk-UA" sz="2400" cap="none" dirty="0">
              <a:ln/>
              <a:solidFill>
                <a:schemeClr val="accent3"/>
              </a:solidFill>
            </a:endParaRPr>
          </a:p>
        </p:txBody>
      </p:sp>
      <p:sp>
        <p:nvSpPr>
          <p:cNvPr id="4" name="Прямоугольник 3"/>
          <p:cNvSpPr/>
          <p:nvPr/>
        </p:nvSpPr>
        <p:spPr>
          <a:xfrm>
            <a:off x="1403648" y="2022499"/>
            <a:ext cx="6678488" cy="1938992"/>
          </a:xfrm>
          <a:prstGeom prst="rect">
            <a:avLst/>
          </a:prstGeom>
        </p:spPr>
        <p:txBody>
          <a:bodyPr wrap="square">
            <a:spAutoFit/>
          </a:bodyPr>
          <a:lstStyle/>
          <a:p>
            <a:pPr algn="ctr"/>
            <a:r>
              <a:rPr lang="uk-UA" sz="2000" dirty="0" smtClean="0">
                <a:solidFill>
                  <a:schemeClr val="accent6">
                    <a:lumMod val="40000"/>
                    <a:lumOff val="60000"/>
                  </a:schemeClr>
                </a:solidFill>
                <a:latin typeface="Monotype Corsiva" panose="03010101010201010101" pitchFamily="66" charset="0"/>
              </a:rPr>
              <a:t>Консультування і терапія при втраті – важка робота, починаючи з розради і підтримки і закінчуючи роздільною здатністю важкої і хворобливої реакції втрати, якщо клієнт цього хоче. Професійна завдання психолога полягає в тому, щоб допомогти клієнту по-справжньому пережити втрату, зробити роботу горя, а не в тому, щоб притупити гостроту душевних переживань. </a:t>
            </a:r>
            <a:endParaRPr lang="uk-UA" sz="2000" dirty="0">
              <a:solidFill>
                <a:schemeClr val="accent6">
                  <a:lumMod val="40000"/>
                  <a:lumOff val="60000"/>
                </a:schemeClr>
              </a:solidFill>
              <a:latin typeface="Monotype Corsiva" panose="03010101010201010101" pitchFamily="66" charset="0"/>
            </a:endParaRPr>
          </a:p>
        </p:txBody>
      </p:sp>
      <p:pic>
        <p:nvPicPr>
          <p:cNvPr id="32770"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2710340" y="4149080"/>
            <a:ext cx="3882008" cy="2474780"/>
          </a:xfrm>
          <a:prstGeom prst="rect">
            <a:avLst/>
          </a:prstGeom>
          <a:noFill/>
          <a:ln>
            <a:noFill/>
          </a:ln>
          <a:effectLst>
            <a:softEdge rad="31750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42471531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85720" y="1500174"/>
            <a:ext cx="4572000" cy="2031325"/>
          </a:xfrm>
          <a:prstGeom prst="rect">
            <a:avLst/>
          </a:prstGeom>
        </p:spPr>
        <p:txBody>
          <a:bodyPr>
            <a:spAutoFit/>
          </a:bodyPr>
          <a:lstStyle/>
          <a:p>
            <a:r>
              <a:rPr lang="uk-UA" i="1" dirty="0" smtClean="0">
                <a:solidFill>
                  <a:schemeClr val="accent4">
                    <a:lumMod val="40000"/>
                    <a:lumOff val="60000"/>
                  </a:schemeClr>
                </a:solidFill>
              </a:rPr>
              <a:t>Схему психотерапевтичного ведення можна підрозділити на три етапи: 1) Етап кризисної підтримки; 2) Етап стабілізації стану; 3) Реабілітаційний етап. Головне правило </a:t>
            </a:r>
            <a:r>
              <a:rPr lang="uk-UA" i="1" dirty="0" err="1" smtClean="0">
                <a:solidFill>
                  <a:schemeClr val="accent4">
                    <a:lumMod val="40000"/>
                    <a:lumOff val="60000"/>
                  </a:schemeClr>
                </a:solidFill>
              </a:rPr>
              <a:t>синергетичної</a:t>
            </a:r>
            <a:r>
              <a:rPr lang="uk-UA" i="1" dirty="0" smtClean="0">
                <a:solidFill>
                  <a:schemeClr val="accent4">
                    <a:lumMod val="40000"/>
                    <a:lumOff val="60000"/>
                  </a:schemeClr>
                </a:solidFill>
              </a:rPr>
              <a:t> психотерапії — прийняття того темпу роботи пацієнта, якого він сам пропонує. </a:t>
            </a:r>
            <a:endParaRPr lang="uk-UA" i="1" dirty="0">
              <a:solidFill>
                <a:schemeClr val="accent4">
                  <a:lumMod val="40000"/>
                  <a:lumOff val="60000"/>
                </a:schemeClr>
              </a:solidFill>
            </a:endParaRPr>
          </a:p>
        </p:txBody>
      </p:sp>
      <p:sp>
        <p:nvSpPr>
          <p:cNvPr id="5" name="Прямоугольник 4"/>
          <p:cNvSpPr/>
          <p:nvPr/>
        </p:nvSpPr>
        <p:spPr>
          <a:xfrm>
            <a:off x="611560" y="3933056"/>
            <a:ext cx="4572000" cy="1477328"/>
          </a:xfrm>
          <a:prstGeom prst="rect">
            <a:avLst/>
          </a:prstGeom>
        </p:spPr>
        <p:txBody>
          <a:bodyPr>
            <a:spAutoFit/>
          </a:bodyPr>
          <a:lstStyle/>
          <a:p>
            <a:r>
              <a:rPr lang="uk-UA" i="1" dirty="0" smtClean="0">
                <a:solidFill>
                  <a:schemeClr val="accent4">
                    <a:lumMod val="40000"/>
                    <a:lumOff val="60000"/>
                  </a:schemeClr>
                </a:solidFill>
              </a:rPr>
              <a:t> Ознакою ефективної психотерапії вважається адаптація людини, що переживає втрату, до нових для нього умов, нормальне функціонування в реаліях, що оточують його. </a:t>
            </a:r>
            <a:endParaRPr lang="uk-UA" i="1" dirty="0">
              <a:solidFill>
                <a:schemeClr val="accent4">
                  <a:lumMod val="40000"/>
                  <a:lumOff val="60000"/>
                </a:schemeClr>
              </a:solidFill>
            </a:endParaRPr>
          </a:p>
        </p:txBody>
      </p:sp>
      <p:pic>
        <p:nvPicPr>
          <p:cNvPr id="33794"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4823520" y="1628800"/>
            <a:ext cx="3996952" cy="5174047"/>
          </a:xfrm>
          <a:prstGeom prst="rect">
            <a:avLst/>
          </a:prstGeom>
          <a:noFill/>
          <a:ln>
            <a:noFill/>
          </a:ln>
          <a:effectLst>
            <a:softEdge rad="63500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1817230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2500298" y="1071546"/>
            <a:ext cx="4114800" cy="701040"/>
          </a:xfrm>
        </p:spPr>
        <p:txBody>
          <a:bodyPr>
            <a:normAutofit/>
          </a:bodyPr>
          <a:lstStyle/>
          <a:p>
            <a:r>
              <a:rPr lang="uk-UA" sz="2000" cap="none"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Консультування клієнта, що переживає  горе</a:t>
            </a:r>
            <a:endParaRPr lang="uk-UA" sz="2000" cap="none"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4" name="Прямоугольник 3"/>
          <p:cNvSpPr/>
          <p:nvPr/>
        </p:nvSpPr>
        <p:spPr>
          <a:xfrm>
            <a:off x="395536" y="1988840"/>
            <a:ext cx="8640960" cy="369332"/>
          </a:xfrm>
          <a:prstGeom prst="rect">
            <a:avLst/>
          </a:prstGeom>
        </p:spPr>
        <p:txBody>
          <a:bodyPr wrap="square">
            <a:spAutoFit/>
          </a:bodyPr>
          <a:lstStyle/>
          <a:p>
            <a:pPr algn="ctr"/>
            <a:r>
              <a:rPr lang="uk-UA"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При консультуванні потрібно звертати увагу на такі ключові моменти: </a:t>
            </a:r>
            <a:endParaRPr lang="uk-UA"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5" name="Прямоугольник 4"/>
          <p:cNvSpPr/>
          <p:nvPr/>
        </p:nvSpPr>
        <p:spPr>
          <a:xfrm>
            <a:off x="323528" y="2708920"/>
            <a:ext cx="4572000" cy="3693319"/>
          </a:xfrm>
          <a:prstGeom prst="rect">
            <a:avLst/>
          </a:prstGeom>
        </p:spPr>
        <p:txBody>
          <a:bodyPr>
            <a:spAutoFit/>
          </a:bodyPr>
          <a:lstStyle/>
          <a:p>
            <a:pPr marL="285750" indent="-285750">
              <a:buFont typeface="Wingdings" panose="05000000000000000000" pitchFamily="2" charset="2"/>
              <a:buChar char="ü"/>
            </a:pPr>
            <a:r>
              <a:rPr lang="uk-UA" dirty="0" smtClean="0">
                <a:solidFill>
                  <a:schemeClr val="tx2"/>
                </a:solidFill>
              </a:rPr>
              <a:t>слухайте, приймаючи, а не засуджуючи; </a:t>
            </a:r>
          </a:p>
          <a:p>
            <a:pPr marL="285750" indent="-285750">
              <a:buFont typeface="Wingdings" panose="05000000000000000000" pitchFamily="2" charset="2"/>
              <a:buChar char="ü"/>
            </a:pPr>
            <a:r>
              <a:rPr lang="uk-UA" dirty="0" smtClean="0">
                <a:solidFill>
                  <a:schemeClr val="tx2"/>
                </a:solidFill>
              </a:rPr>
              <a:t>зробіть так, щоб людині стало ясно, що у вас є щире бажання їй допомогти висловити своє горе; </a:t>
            </a:r>
          </a:p>
          <a:p>
            <a:pPr marL="285750" indent="-285750">
              <a:buFont typeface="Wingdings" panose="05000000000000000000" pitchFamily="2" charset="2"/>
              <a:buChar char="ü"/>
            </a:pPr>
            <a:r>
              <a:rPr lang="uk-UA" dirty="0" smtClean="0">
                <a:solidFill>
                  <a:schemeClr val="tx2"/>
                </a:solidFill>
              </a:rPr>
              <a:t>приймайте почуття та страхи людини серйозно; </a:t>
            </a:r>
          </a:p>
          <a:p>
            <a:pPr marL="285750" indent="-285750">
              <a:buFont typeface="Wingdings" panose="05000000000000000000" pitchFamily="2" charset="2"/>
              <a:buChar char="ü"/>
            </a:pPr>
            <a:r>
              <a:rPr lang="uk-UA" dirty="0" smtClean="0">
                <a:solidFill>
                  <a:schemeClr val="tx2"/>
                </a:solidFill>
              </a:rPr>
              <a:t>будьте готові, що деякі люди будуть злитися на вас; </a:t>
            </a:r>
          </a:p>
          <a:p>
            <a:pPr marL="285750" indent="-285750">
              <a:buFont typeface="Wingdings" panose="05000000000000000000" pitchFamily="2" charset="2"/>
              <a:buChar char="ü"/>
            </a:pPr>
            <a:r>
              <a:rPr lang="uk-UA" dirty="0" smtClean="0">
                <a:solidFill>
                  <a:schemeClr val="tx2"/>
                </a:solidFill>
              </a:rPr>
              <a:t>дайте час для того, щоб з’явилася довіра: поки її немає, клієнт не здатний ділитися з вами своїми переживаннями; </a:t>
            </a:r>
            <a:endParaRPr lang="uk-UA" dirty="0">
              <a:solidFill>
                <a:schemeClr val="tx2"/>
              </a:solidFill>
            </a:endParaRPr>
          </a:p>
        </p:txBody>
      </p:sp>
      <p:pic>
        <p:nvPicPr>
          <p:cNvPr id="34818"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4574841" y="3573016"/>
            <a:ext cx="4454353" cy="3108945"/>
          </a:xfrm>
          <a:prstGeom prst="rect">
            <a:avLst/>
          </a:prstGeom>
          <a:noFill/>
          <a:ln>
            <a:noFill/>
          </a:ln>
          <a:effectLst>
            <a:softEdge rad="63500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2718117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2714612" y="1071546"/>
            <a:ext cx="4114800" cy="701040"/>
          </a:xfrm>
        </p:spPr>
        <p:txBody>
          <a:bodyPr>
            <a:noAutofit/>
          </a:bodyPr>
          <a:lstStyle/>
          <a:p>
            <a:r>
              <a:rPr lang="uk-UA" sz="2000" cap="none"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Консультування клієнта, що пережив горе</a:t>
            </a:r>
            <a:endParaRPr lang="uk-UA" sz="2000" cap="none"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4" name="Прямоугольник 3"/>
          <p:cNvSpPr/>
          <p:nvPr/>
        </p:nvSpPr>
        <p:spPr>
          <a:xfrm>
            <a:off x="179512" y="1988840"/>
            <a:ext cx="7524328" cy="3416320"/>
          </a:xfrm>
          <a:prstGeom prst="rect">
            <a:avLst/>
          </a:prstGeom>
        </p:spPr>
        <p:txBody>
          <a:bodyPr wrap="square">
            <a:spAutoFit/>
          </a:bodyPr>
          <a:lstStyle/>
          <a:p>
            <a:r>
              <a:rPr lang="ru-RU" u="sng" dirty="0" smtClean="0">
                <a:solidFill>
                  <a:schemeClr val="tx2"/>
                </a:solidFill>
                <a:effectLst>
                  <a:outerShdw blurRad="38100" dist="38100" dir="2700000" algn="tl">
                    <a:srgbClr val="000000">
                      <a:alpha val="43137"/>
                    </a:srgbClr>
                  </a:outerShdw>
                </a:effectLst>
              </a:rPr>
              <a:t> </a:t>
            </a:r>
            <a:r>
              <a:rPr lang="uk-UA" u="sng" dirty="0" smtClean="0">
                <a:solidFill>
                  <a:schemeClr val="tx2"/>
                </a:solidFill>
                <a:effectLst>
                  <a:outerShdw blurRad="38100" dist="38100" dir="2700000" algn="tl">
                    <a:srgbClr val="000000">
                      <a:alpha val="43137"/>
                    </a:srgbClr>
                  </a:outerShdw>
                </a:effectLst>
              </a:rPr>
              <a:t>Ще одна мета консультації і терапії – це дозволити переживши втрату висловити цілий ряд почуттів, думок і дій. При цьому: </a:t>
            </a:r>
          </a:p>
          <a:p>
            <a:endParaRPr lang="uk-UA" u="sng" dirty="0" smtClean="0">
              <a:solidFill>
                <a:schemeClr val="tx2"/>
              </a:solidFill>
              <a:effectLst>
                <a:outerShdw blurRad="38100" dist="38100" dir="2700000" algn="tl">
                  <a:srgbClr val="000000">
                    <a:alpha val="43137"/>
                  </a:srgbClr>
                </a:outerShdw>
              </a:effectLst>
            </a:endParaRPr>
          </a:p>
          <a:p>
            <a:pPr marL="285750" indent="-285750">
              <a:buFont typeface="Arial" panose="020B0604020202020204" pitchFamily="34" charset="0"/>
              <a:buChar char="•"/>
            </a:pPr>
            <a:r>
              <a:rPr lang="uk-UA" dirty="0" smtClean="0"/>
              <a:t>будьте реалістичні: бажання усунути біль негайно – недоречно; </a:t>
            </a:r>
          </a:p>
          <a:p>
            <a:pPr marL="285750" indent="-285750">
              <a:buFont typeface="Arial" panose="020B0604020202020204" pitchFamily="34" charset="0"/>
              <a:buChar char="•"/>
            </a:pPr>
            <a:r>
              <a:rPr lang="uk-UA" dirty="0" smtClean="0"/>
              <a:t>спонукайте до розмови про померлого і вираження почуттів; </a:t>
            </a:r>
          </a:p>
          <a:p>
            <a:pPr marL="285750" indent="-285750">
              <a:buFont typeface="Arial" panose="020B0604020202020204" pitchFamily="34" charset="0"/>
              <a:buChar char="•"/>
            </a:pPr>
            <a:r>
              <a:rPr lang="uk-UA" dirty="0" smtClean="0"/>
              <a:t>не дивуйтеся, що людина повторює історію про смерть: повторення і промовляння – природний спосіб впоратися з горем; </a:t>
            </a:r>
          </a:p>
          <a:p>
            <a:pPr marL="285750" indent="-285750">
              <a:buFont typeface="Arial" panose="020B0604020202020204" pitchFamily="34" charset="0"/>
              <a:buChar char="•"/>
            </a:pPr>
            <a:r>
              <a:rPr lang="uk-UA" dirty="0" smtClean="0"/>
              <a:t>дайте людині інформацію про те, що «нормально» у стані горя, наприклад, соматичні симптоми, порушення сну, поганий апетит і т. д.; </a:t>
            </a:r>
          </a:p>
          <a:p>
            <a:pPr marL="285750" indent="-285750">
              <a:buFont typeface="Arial" panose="020B0604020202020204" pitchFamily="34" charset="0"/>
              <a:buChar char="•"/>
            </a:pPr>
            <a:r>
              <a:rPr lang="uk-UA" dirty="0" smtClean="0"/>
              <a:t>дозвольте їй знайти підходящу «передишку» від горя, не даючи в той же час уникати процесу «роботи горя». </a:t>
            </a:r>
            <a:endParaRPr lang="uk-UA" dirty="0"/>
          </a:p>
        </p:txBody>
      </p:sp>
      <p:pic>
        <p:nvPicPr>
          <p:cNvPr id="35842"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6829148" y="4509120"/>
            <a:ext cx="2300248" cy="2387146"/>
          </a:xfrm>
          <a:prstGeom prst="rect">
            <a:avLst/>
          </a:prstGeom>
          <a:noFill/>
          <a:ln>
            <a:noFill/>
          </a:ln>
          <a:effectLst>
            <a:softEdge rad="63500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30673614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07504" y="1484784"/>
            <a:ext cx="8856984" cy="923330"/>
          </a:xfrm>
          <a:prstGeom prst="rect">
            <a:avLst/>
          </a:prstGeom>
        </p:spPr>
        <p:txBody>
          <a:bodyPr wrap="square">
            <a:spAutoFit/>
          </a:bodyPr>
          <a:lstStyle/>
          <a:p>
            <a:r>
              <a:rPr lang="uk-UA" dirty="0" smtClean="0">
                <a:solidFill>
                  <a:srgbClr val="FFCC00"/>
                </a:solidFill>
              </a:rPr>
              <a:t>Якщо реакція втрати пригнічується, корисно, крім усього перерахованого вище, вивчити причини, чому людина уникає горя. Якщо реакція втрати спотворена, може виявитися цінним наступне: </a:t>
            </a:r>
            <a:endParaRPr lang="uk-UA" dirty="0">
              <a:solidFill>
                <a:srgbClr val="FFCC00"/>
              </a:solidFill>
            </a:endParaRPr>
          </a:p>
        </p:txBody>
      </p:sp>
      <p:sp>
        <p:nvSpPr>
          <p:cNvPr id="5" name="Прямоугольник 4"/>
          <p:cNvSpPr/>
          <p:nvPr/>
        </p:nvSpPr>
        <p:spPr>
          <a:xfrm>
            <a:off x="107504" y="2708920"/>
            <a:ext cx="6048672" cy="2862322"/>
          </a:xfrm>
          <a:prstGeom prst="rect">
            <a:avLst/>
          </a:prstGeom>
        </p:spPr>
        <p:txBody>
          <a:bodyPr wrap="square">
            <a:spAutoFit/>
          </a:bodyPr>
          <a:lstStyle/>
          <a:p>
            <a:pPr marL="285750" indent="-285750">
              <a:buFont typeface="Wingdings" panose="05000000000000000000" pitchFamily="2" charset="2"/>
              <a:buChar char="v"/>
            </a:pPr>
            <a:r>
              <a:rPr lang="uk-UA" dirty="0" smtClean="0">
                <a:solidFill>
                  <a:schemeClr val="tx2"/>
                </a:solidFill>
              </a:rPr>
              <a:t>спонукайте вираженню і усвідомленню почуттів; </a:t>
            </a:r>
          </a:p>
          <a:p>
            <a:pPr marL="285750" indent="-285750">
              <a:buFont typeface="Wingdings" panose="05000000000000000000" pitchFamily="2" charset="2"/>
              <a:buChar char="v"/>
            </a:pPr>
            <a:r>
              <a:rPr lang="uk-UA" dirty="0" smtClean="0">
                <a:solidFill>
                  <a:schemeClr val="tx2"/>
                </a:solidFill>
              </a:rPr>
              <a:t>зверніть увагу на подвійні відносини між померлим і згорьованою людиною, шукайте, в чому їх витоки; </a:t>
            </a:r>
          </a:p>
          <a:p>
            <a:pPr marL="285750" indent="-285750">
              <a:buFont typeface="Wingdings" panose="05000000000000000000" pitchFamily="2" charset="2"/>
              <a:buChar char="v"/>
            </a:pPr>
            <a:r>
              <a:rPr lang="uk-UA" dirty="0" smtClean="0">
                <a:solidFill>
                  <a:schemeClr val="tx2"/>
                </a:solidFill>
              </a:rPr>
              <a:t>якщо почуття провини </a:t>
            </a:r>
            <a:r>
              <a:rPr lang="uk-UA" dirty="0" err="1" smtClean="0">
                <a:solidFill>
                  <a:schemeClr val="tx2"/>
                </a:solidFill>
              </a:rPr>
              <a:t>необгрунтовано</a:t>
            </a:r>
            <a:r>
              <a:rPr lang="uk-UA" dirty="0" smtClean="0">
                <a:solidFill>
                  <a:schemeClr val="tx2"/>
                </a:solidFill>
              </a:rPr>
              <a:t>, допоможіть людині позбутися від нього; </a:t>
            </a:r>
          </a:p>
          <a:p>
            <a:pPr marL="285750" indent="-285750">
              <a:buFont typeface="Wingdings" panose="05000000000000000000" pitchFamily="2" charset="2"/>
              <a:buChar char="v"/>
            </a:pPr>
            <a:r>
              <a:rPr lang="uk-UA" dirty="0" smtClean="0">
                <a:solidFill>
                  <a:schemeClr val="tx2"/>
                </a:solidFill>
              </a:rPr>
              <a:t>якщо почуття провини </a:t>
            </a:r>
            <a:r>
              <a:rPr lang="uk-UA" dirty="0" err="1" smtClean="0">
                <a:solidFill>
                  <a:schemeClr val="tx2"/>
                </a:solidFill>
              </a:rPr>
              <a:t>обгрунтовано</a:t>
            </a:r>
            <a:r>
              <a:rPr lang="uk-UA" dirty="0" smtClean="0">
                <a:solidFill>
                  <a:schemeClr val="tx2"/>
                </a:solidFill>
              </a:rPr>
              <a:t>, подумайте про те, як людина може з цим жити, чи може вона якось спокутувати свою провину; </a:t>
            </a:r>
          </a:p>
          <a:p>
            <a:pPr marL="285750" indent="-285750">
              <a:buFont typeface="Wingdings" panose="05000000000000000000" pitchFamily="2" charset="2"/>
              <a:buChar char="v"/>
            </a:pPr>
            <a:r>
              <a:rPr lang="uk-UA" dirty="0" smtClean="0">
                <a:solidFill>
                  <a:schemeClr val="tx2"/>
                </a:solidFill>
              </a:rPr>
              <a:t>спробуйте знайти незакінчені справи між померлим і згорьованим і пропрацюйте це питання. </a:t>
            </a:r>
            <a:endParaRPr lang="uk-UA" dirty="0">
              <a:solidFill>
                <a:schemeClr val="tx2"/>
              </a:solidFill>
            </a:endParaRPr>
          </a:p>
        </p:txBody>
      </p:sp>
      <p:pic>
        <p:nvPicPr>
          <p:cNvPr id="36866"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6056049" y="2204864"/>
            <a:ext cx="3057525" cy="4572000"/>
          </a:xfrm>
          <a:prstGeom prst="rect">
            <a:avLst/>
          </a:prstGeom>
          <a:noFill/>
          <a:ln>
            <a:noFill/>
          </a:ln>
          <a:effectLst>
            <a:softEdge rad="63500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23794120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normAutofit fontScale="90000"/>
          </a:bodyPr>
          <a:lstStyle/>
          <a:p>
            <a:r>
              <a:rPr lang="uk-UA" dirty="0" smtClean="0">
                <a:solidFill>
                  <a:schemeClr val="accent6"/>
                </a:solidFill>
              </a:rPr>
              <a:t> Якщо горе набуває хронічного відтінку, слід встановити: </a:t>
            </a:r>
            <a:endParaRPr lang="uk-UA" dirty="0">
              <a:solidFill>
                <a:schemeClr val="accent6"/>
              </a:solidFill>
            </a:endParaRPr>
          </a:p>
        </p:txBody>
      </p:sp>
      <p:sp>
        <p:nvSpPr>
          <p:cNvPr id="4" name="Прямоугольник 3"/>
          <p:cNvSpPr/>
          <p:nvPr/>
        </p:nvSpPr>
        <p:spPr>
          <a:xfrm>
            <a:off x="107504" y="1997839"/>
            <a:ext cx="9036496" cy="2031325"/>
          </a:xfrm>
          <a:prstGeom prst="rect">
            <a:avLst/>
          </a:prstGeom>
        </p:spPr>
        <p:txBody>
          <a:bodyPr wrap="square">
            <a:spAutoFit/>
          </a:bodyPr>
          <a:lstStyle/>
          <a:p>
            <a:pPr marL="342900" indent="-342900">
              <a:buFont typeface="+mj-lt"/>
              <a:buAutoNum type="arabicPeriod"/>
            </a:pPr>
            <a:r>
              <a:rPr lang="uk-UA" i="1" dirty="0" smtClean="0">
                <a:solidFill>
                  <a:schemeClr val="accent4">
                    <a:lumMod val="40000"/>
                    <a:lumOff val="60000"/>
                  </a:schemeClr>
                </a:solidFill>
              </a:rPr>
              <a:t>чому людина не може відмовитися від цієї фіксації; </a:t>
            </a:r>
          </a:p>
          <a:p>
            <a:pPr marL="342900" indent="-342900">
              <a:buFont typeface="+mj-lt"/>
              <a:buAutoNum type="arabicPeriod"/>
            </a:pPr>
            <a:endParaRPr lang="uk-UA" i="1" dirty="0" smtClean="0">
              <a:solidFill>
                <a:schemeClr val="accent4">
                  <a:lumMod val="40000"/>
                  <a:lumOff val="60000"/>
                </a:schemeClr>
              </a:solidFill>
            </a:endParaRPr>
          </a:p>
          <a:p>
            <a:pPr marL="342900" indent="-342900">
              <a:buFont typeface="+mj-lt"/>
              <a:buAutoNum type="arabicPeriod"/>
            </a:pPr>
            <a:r>
              <a:rPr lang="uk-UA" i="1" dirty="0" smtClean="0">
                <a:solidFill>
                  <a:schemeClr val="accent4">
                    <a:lumMod val="40000"/>
                    <a:lumOff val="60000"/>
                  </a:schemeClr>
                </a:solidFill>
              </a:rPr>
              <a:t>який відбиток смерть відкладає на ставлення людини до себе на тлі втрати; </a:t>
            </a:r>
          </a:p>
          <a:p>
            <a:pPr marL="342900" indent="-342900">
              <a:buFont typeface="+mj-lt"/>
              <a:buAutoNum type="arabicPeriod"/>
            </a:pPr>
            <a:endParaRPr lang="uk-UA" i="1" dirty="0" smtClean="0">
              <a:solidFill>
                <a:schemeClr val="accent4">
                  <a:lumMod val="40000"/>
                  <a:lumOff val="60000"/>
                </a:schemeClr>
              </a:solidFill>
            </a:endParaRPr>
          </a:p>
          <a:p>
            <a:pPr marL="342900" indent="-342900">
              <a:buFont typeface="+mj-lt"/>
              <a:buAutoNum type="arabicPeriod"/>
            </a:pPr>
            <a:r>
              <a:rPr lang="uk-UA" i="1" dirty="0" smtClean="0">
                <a:solidFill>
                  <a:schemeClr val="accent4">
                    <a:lumMod val="40000"/>
                    <a:lumOff val="60000"/>
                  </a:schemeClr>
                </a:solidFill>
              </a:rPr>
              <a:t>чи є якась вторинна вигода від того, що людина тримається за горе, наприклад, вона виявила, що про неї стали дбати, її «помічають», а цього їй раніше не вистачало. </a:t>
            </a:r>
            <a:endParaRPr lang="uk-UA" i="1" dirty="0">
              <a:solidFill>
                <a:schemeClr val="accent4">
                  <a:lumMod val="40000"/>
                  <a:lumOff val="60000"/>
                </a:schemeClr>
              </a:solidFill>
            </a:endParaRPr>
          </a:p>
        </p:txBody>
      </p:sp>
      <p:pic>
        <p:nvPicPr>
          <p:cNvPr id="37890"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5652120" y="3876493"/>
            <a:ext cx="3123923" cy="296284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5" name="Прямоугольник 4"/>
          <p:cNvSpPr/>
          <p:nvPr/>
        </p:nvSpPr>
        <p:spPr>
          <a:xfrm>
            <a:off x="172615" y="4786322"/>
            <a:ext cx="4572000" cy="1631216"/>
          </a:xfrm>
          <a:prstGeom prst="rect">
            <a:avLst/>
          </a:prstGeom>
        </p:spPr>
        <p:txBody>
          <a:bodyPr wrap="square">
            <a:spAutoFit/>
          </a:bodyPr>
          <a:lstStyle/>
          <a:p>
            <a:r>
              <a:rPr lang="uk-UA" sz="2000" dirty="0" smtClean="0">
                <a:solidFill>
                  <a:schemeClr val="tx2"/>
                </a:solidFill>
                <a:latin typeface="Monotype Corsiva" panose="03010101010201010101" pitchFamily="66" charset="0"/>
              </a:rPr>
              <a:t>Важливо визнати, що консультації є тільки частиною процесу «роботи горя», що більша її частина відбувається у природних взаєминах з оточуючими. Важливо не заважати цьому процесу. </a:t>
            </a:r>
            <a:endParaRPr lang="uk-UA" sz="2000" dirty="0">
              <a:solidFill>
                <a:schemeClr val="tx2"/>
              </a:solidFill>
              <a:latin typeface="Monotype Corsiva" panose="03010101010201010101" pitchFamily="66" charset="0"/>
            </a:endParaRPr>
          </a:p>
        </p:txBody>
      </p:sp>
    </p:spTree>
    <p:extLst>
      <p:ext uri="{BB962C8B-B14F-4D97-AF65-F5344CB8AC3E}">
        <p14:creationId xmlns="" xmlns:p14="http://schemas.microsoft.com/office/powerpoint/2010/main" val="10940570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normAutofit fontScale="90000"/>
          </a:bodyPr>
          <a:lstStyle/>
          <a:p>
            <a:r>
              <a:rPr lang="uk-UA"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Триступінчата модель допомоги при роботі </a:t>
            </a:r>
            <a:br>
              <a:rPr lang="uk-UA"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br>
            <a:r>
              <a:rPr lang="uk-UA"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з гострою реакцією втрати</a:t>
            </a:r>
            <a:endParaRPr lang="uk-UA"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4" name="Прямоугольник 3"/>
          <p:cNvSpPr/>
          <p:nvPr/>
        </p:nvSpPr>
        <p:spPr>
          <a:xfrm>
            <a:off x="179512" y="2060848"/>
            <a:ext cx="4572000" cy="1754326"/>
          </a:xfrm>
          <a:prstGeom prst="rect">
            <a:avLst/>
          </a:prstGeom>
        </p:spPr>
        <p:txBody>
          <a:bodyPr>
            <a:spAutoFit/>
          </a:bodyPr>
          <a:lstStyle/>
          <a:p>
            <a:r>
              <a:rPr lang="uk-UA" i="1" dirty="0" smtClean="0"/>
              <a:t> </a:t>
            </a:r>
            <a:r>
              <a:rPr lang="uk-UA" i="1" dirty="0" smtClean="0">
                <a:solidFill>
                  <a:schemeClr val="tx2">
                    <a:lumMod val="75000"/>
                  </a:schemeClr>
                </a:solidFill>
              </a:rPr>
              <a:t>Підхід, сфокусований на особистості, запропонований Карлом </a:t>
            </a:r>
            <a:r>
              <a:rPr lang="uk-UA" i="1" dirty="0" err="1" smtClean="0">
                <a:solidFill>
                  <a:schemeClr val="tx2">
                    <a:lumMod val="75000"/>
                  </a:schemeClr>
                </a:solidFill>
              </a:rPr>
              <a:t>Роджерсом</a:t>
            </a:r>
            <a:r>
              <a:rPr lang="uk-UA" i="1" dirty="0" smtClean="0">
                <a:solidFill>
                  <a:schemeClr val="tx2">
                    <a:lumMod val="75000"/>
                  </a:schemeClr>
                </a:solidFill>
              </a:rPr>
              <a:t>, який у роботі з клієнтом ґрунтується на : </a:t>
            </a:r>
          </a:p>
          <a:p>
            <a:r>
              <a:rPr lang="uk-UA" i="1" dirty="0" smtClean="0">
                <a:solidFill>
                  <a:schemeClr val="tx2">
                    <a:lumMod val="75000"/>
                  </a:schemeClr>
                </a:solidFill>
              </a:rPr>
              <a:t>- безумовному позитивному ставленні; </a:t>
            </a:r>
          </a:p>
          <a:p>
            <a:r>
              <a:rPr lang="uk-UA" i="1" dirty="0" smtClean="0">
                <a:solidFill>
                  <a:schemeClr val="tx2">
                    <a:lumMod val="75000"/>
                  </a:schemeClr>
                </a:solidFill>
              </a:rPr>
              <a:t>– щирості; </a:t>
            </a:r>
          </a:p>
          <a:p>
            <a:r>
              <a:rPr lang="uk-UA" i="1" dirty="0" smtClean="0">
                <a:solidFill>
                  <a:schemeClr val="tx2">
                    <a:lumMod val="75000"/>
                  </a:schemeClr>
                </a:solidFill>
              </a:rPr>
              <a:t>– співчутті. </a:t>
            </a:r>
            <a:endParaRPr lang="uk-UA" i="1" dirty="0">
              <a:solidFill>
                <a:schemeClr val="tx2">
                  <a:lumMod val="75000"/>
                </a:schemeClr>
              </a:solidFill>
            </a:endParaRPr>
          </a:p>
        </p:txBody>
      </p:sp>
      <p:sp>
        <p:nvSpPr>
          <p:cNvPr id="5" name="Прямоугольник 4"/>
          <p:cNvSpPr/>
          <p:nvPr/>
        </p:nvSpPr>
        <p:spPr>
          <a:xfrm>
            <a:off x="222514" y="5644212"/>
            <a:ext cx="8640960" cy="923330"/>
          </a:xfrm>
          <a:prstGeom prst="rect">
            <a:avLst/>
          </a:prstGeom>
        </p:spPr>
        <p:txBody>
          <a:bodyPr wrap="square">
            <a:spAutoFit/>
          </a:bodyPr>
          <a:lstStyle/>
          <a:p>
            <a:pPr algn="ctr"/>
            <a:r>
              <a:rPr lang="ru-RU" dirty="0" smtClean="0">
                <a:solidFill>
                  <a:schemeClr val="tx2"/>
                </a:solidFill>
              </a:rPr>
              <a:t> </a:t>
            </a:r>
            <a:r>
              <a:rPr lang="uk-UA" dirty="0" smtClean="0">
                <a:solidFill>
                  <a:schemeClr val="tx2"/>
                </a:solidFill>
              </a:rPr>
              <a:t>Ці умови, разом із навичками роботи за схемою триступеневої моделі, забезпечують допомогу клієнтам, засновану на їх потребах, і відповідають їх конкретній ситуації. </a:t>
            </a:r>
            <a:endParaRPr lang="uk-UA" dirty="0">
              <a:solidFill>
                <a:schemeClr val="tx2"/>
              </a:solidFill>
            </a:endParaRPr>
          </a:p>
        </p:txBody>
      </p:sp>
      <p:pic>
        <p:nvPicPr>
          <p:cNvPr id="38915" name="Picture 3"/>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flipH="1">
            <a:off x="4751512" y="2553515"/>
            <a:ext cx="3912834" cy="2759366"/>
          </a:xfrm>
          <a:prstGeom prst="rect">
            <a:avLst/>
          </a:prstGeom>
          <a:noFill/>
          <a:ln>
            <a:noFill/>
          </a:ln>
          <a:effectLst>
            <a:softEdge rad="31750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189096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normAutofit/>
          </a:bodyPr>
          <a:lstStyle/>
          <a:p>
            <a:r>
              <a:rPr lang="uk-UA" sz="2000" cap="none"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Стадія 1. Вивчення (дослідження) </a:t>
            </a:r>
            <a:endParaRPr lang="uk-UA" sz="2000" cap="none"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4" name="Прямоугольник 3"/>
          <p:cNvSpPr/>
          <p:nvPr/>
        </p:nvSpPr>
        <p:spPr>
          <a:xfrm>
            <a:off x="179512" y="1988840"/>
            <a:ext cx="8280920" cy="646331"/>
          </a:xfrm>
          <a:prstGeom prst="rect">
            <a:avLst/>
          </a:prstGeom>
        </p:spPr>
        <p:txBody>
          <a:bodyPr wrap="square">
            <a:spAutoFit/>
          </a:bodyPr>
          <a:lstStyle/>
          <a:p>
            <a:r>
              <a:rPr lang="ru-RU" dirty="0" smtClean="0">
                <a:solidFill>
                  <a:schemeClr val="accent6">
                    <a:lumMod val="40000"/>
                    <a:lumOff val="60000"/>
                  </a:schemeClr>
                </a:solidFill>
              </a:rPr>
              <a:t> </a:t>
            </a:r>
            <a:r>
              <a:rPr lang="uk-UA" dirty="0" smtClean="0">
                <a:solidFill>
                  <a:schemeClr val="accent6">
                    <a:lumMod val="40000"/>
                    <a:lumOff val="60000"/>
                  </a:schemeClr>
                </a:solidFill>
              </a:rPr>
              <a:t>На цій стадії клієнт говорить так, як він хоче говорити. Психологові потрібно його вислухати, застосовуючи такі техніки: </a:t>
            </a:r>
            <a:endParaRPr lang="uk-UA" dirty="0">
              <a:solidFill>
                <a:schemeClr val="accent6">
                  <a:lumMod val="40000"/>
                  <a:lumOff val="60000"/>
                </a:schemeClr>
              </a:solidFill>
            </a:endParaRPr>
          </a:p>
        </p:txBody>
      </p:sp>
      <p:sp>
        <p:nvSpPr>
          <p:cNvPr id="5" name="Прямоугольник 4"/>
          <p:cNvSpPr/>
          <p:nvPr/>
        </p:nvSpPr>
        <p:spPr>
          <a:xfrm>
            <a:off x="323528" y="2924944"/>
            <a:ext cx="4572000" cy="2585323"/>
          </a:xfrm>
          <a:prstGeom prst="rect">
            <a:avLst/>
          </a:prstGeom>
        </p:spPr>
        <p:txBody>
          <a:bodyPr>
            <a:spAutoFit/>
          </a:bodyPr>
          <a:lstStyle/>
          <a:p>
            <a:r>
              <a:rPr lang="ru-RU" dirty="0" smtClean="0"/>
              <a:t>–	</a:t>
            </a:r>
            <a:r>
              <a:rPr lang="uk-UA" dirty="0" smtClean="0"/>
              <a:t>відображення; </a:t>
            </a:r>
          </a:p>
          <a:p>
            <a:r>
              <a:rPr lang="uk-UA" dirty="0" smtClean="0"/>
              <a:t>–	парафраз; </a:t>
            </a:r>
          </a:p>
          <a:p>
            <a:r>
              <a:rPr lang="uk-UA" dirty="0" smtClean="0"/>
              <a:t>–	віддзеркалювання; </a:t>
            </a:r>
          </a:p>
          <a:p>
            <a:r>
              <a:rPr lang="uk-UA" dirty="0" smtClean="0"/>
              <a:t>–	підказки і заохочення; </a:t>
            </a:r>
          </a:p>
          <a:p>
            <a:r>
              <a:rPr lang="uk-UA" dirty="0" smtClean="0"/>
              <a:t>–	підсумовування; </a:t>
            </a:r>
          </a:p>
          <a:p>
            <a:r>
              <a:rPr lang="uk-UA" dirty="0" smtClean="0"/>
              <a:t>–	фокусування; </a:t>
            </a:r>
          </a:p>
          <a:p>
            <a:r>
              <a:rPr lang="uk-UA" dirty="0" smtClean="0"/>
              <a:t>–	техніку постановки питань (на цій стадії потрібно задавати лише загальні і відкриті запитання). </a:t>
            </a:r>
            <a:endParaRPr lang="uk-UA" dirty="0"/>
          </a:p>
        </p:txBody>
      </p:sp>
      <p:pic>
        <p:nvPicPr>
          <p:cNvPr id="39938"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flipH="1">
            <a:off x="5033055" y="2635171"/>
            <a:ext cx="3528392" cy="3731568"/>
          </a:xfrm>
          <a:prstGeom prst="rect">
            <a:avLst/>
          </a:prstGeom>
          <a:noFill/>
          <a:ln>
            <a:noFill/>
          </a:ln>
          <a:effectLst>
            <a:softEdge rad="63500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17819406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07504" y="1484784"/>
            <a:ext cx="4572000" cy="5293757"/>
          </a:xfrm>
          <a:prstGeom prst="rect">
            <a:avLst/>
          </a:prstGeom>
        </p:spPr>
        <p:txBody>
          <a:bodyPr wrap="square">
            <a:spAutoFit/>
          </a:bodyPr>
          <a:lstStyle/>
          <a:p>
            <a:pPr marL="342900" indent="-342900">
              <a:buFont typeface="Wingdings" panose="05000000000000000000" pitchFamily="2" charset="2"/>
              <a:buChar char="v"/>
            </a:pPr>
            <a:r>
              <a:rPr lang="ru-RU" sz="2600" dirty="0">
                <a:solidFill>
                  <a:schemeClr val="accent4">
                    <a:lumMod val="40000"/>
                    <a:lumOff val="60000"/>
                  </a:schemeClr>
                </a:solidFill>
                <a:latin typeface="Monotype Corsiva" panose="03010101010201010101" pitchFamily="66" charset="0"/>
              </a:rPr>
              <a:t>Н</a:t>
            </a:r>
            <a:r>
              <a:rPr lang="ru-RU" sz="2600" dirty="0" smtClean="0">
                <a:solidFill>
                  <a:schemeClr val="accent4">
                    <a:lumMod val="40000"/>
                    <a:lumOff val="60000"/>
                  </a:schemeClr>
                </a:solidFill>
                <a:latin typeface="Monotype Corsiva" panose="03010101010201010101" pitchFamily="66" charset="0"/>
              </a:rPr>
              <a:t>е лише смерть викликає у людей переживання втрати. До втрат також відносяться розлучення, аборт, втрата матеріальних цінностей, соціального статусу (наприклад, пониження на посаді, втрата роботи), каліцтва. Неможливість щось зробити, наприклад, виїхати до рідних за кордон або народити дитину теж може переживатися як втрата. </a:t>
            </a:r>
            <a:endParaRPr lang="ru-RU" sz="2600" dirty="0">
              <a:solidFill>
                <a:schemeClr val="accent4">
                  <a:lumMod val="40000"/>
                  <a:lumOff val="60000"/>
                </a:schemeClr>
              </a:solidFill>
              <a:latin typeface="Monotype Corsiva" panose="03010101010201010101" pitchFamily="66" charset="0"/>
            </a:endParaRPr>
          </a:p>
        </p:txBody>
      </p:sp>
      <p:pic>
        <p:nvPicPr>
          <p:cNvPr id="4098"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4067944" y="3280021"/>
            <a:ext cx="5209471" cy="3577980"/>
          </a:xfrm>
          <a:prstGeom prst="rect">
            <a:avLst/>
          </a:prstGeom>
          <a:noFill/>
          <a:ln>
            <a:noFill/>
          </a:ln>
          <a:effectLst>
            <a:softEdge rad="63500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5991870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2500298" y="928670"/>
            <a:ext cx="4114800" cy="701040"/>
          </a:xfrm>
        </p:spPr>
        <p:txBody>
          <a:bodyPr>
            <a:normAutofit/>
          </a:bodyPr>
          <a:lstStyle/>
          <a:p>
            <a:r>
              <a:rPr lang="uk-UA" sz="2400" cap="none"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Стадія 2. Нове розуміння </a:t>
            </a:r>
            <a:endParaRPr lang="uk-UA" sz="2400" cap="none"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4" name="Прямоугольник 3"/>
          <p:cNvSpPr/>
          <p:nvPr/>
        </p:nvSpPr>
        <p:spPr>
          <a:xfrm>
            <a:off x="251520" y="2132856"/>
            <a:ext cx="4572000" cy="2308324"/>
          </a:xfrm>
          <a:prstGeom prst="rect">
            <a:avLst/>
          </a:prstGeom>
        </p:spPr>
        <p:txBody>
          <a:bodyPr>
            <a:spAutoFit/>
          </a:bodyPr>
          <a:lstStyle/>
          <a:p>
            <a:r>
              <a:rPr lang="ru-RU" dirty="0" smtClean="0"/>
              <a:t> </a:t>
            </a:r>
            <a:r>
              <a:rPr lang="uk-UA" dirty="0" smtClean="0">
                <a:solidFill>
                  <a:schemeClr val="accent6">
                    <a:lumMod val="40000"/>
                    <a:lumOff val="60000"/>
                  </a:schemeClr>
                </a:solidFill>
              </a:rPr>
              <a:t>Умови роботи на цій стадії: </a:t>
            </a:r>
          </a:p>
          <a:p>
            <a:r>
              <a:rPr lang="uk-UA" dirty="0" smtClean="0"/>
              <a:t>–	розвинена емпатія, що дозволяє консультанту бачити світ очима клієнта; </a:t>
            </a:r>
          </a:p>
          <a:p>
            <a:r>
              <a:rPr lang="uk-UA" dirty="0" smtClean="0"/>
              <a:t>–	стимулювання (спонукання клієнта оскаржити ті його твердження, які прозвучали раніше); </a:t>
            </a:r>
          </a:p>
          <a:p>
            <a:r>
              <a:rPr lang="uk-UA" dirty="0" smtClean="0"/>
              <a:t>–	негайна реакція на те, що відбувається в ситуації консультування. </a:t>
            </a:r>
            <a:endParaRPr lang="uk-UA" dirty="0"/>
          </a:p>
        </p:txBody>
      </p:sp>
      <p:pic>
        <p:nvPicPr>
          <p:cNvPr id="40962"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4355976" y="3429000"/>
            <a:ext cx="4676775" cy="3390900"/>
          </a:xfrm>
          <a:prstGeom prst="rect">
            <a:avLst/>
          </a:prstGeom>
          <a:noFill/>
          <a:ln>
            <a:noFill/>
          </a:ln>
          <a:effectLst>
            <a:softEdge rad="63500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55300531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normAutofit/>
          </a:bodyPr>
          <a:lstStyle/>
          <a:p>
            <a:r>
              <a:rPr lang="uk-UA" sz="2400" cap="none"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Стадія 3. Дії </a:t>
            </a:r>
            <a:endParaRPr lang="uk-UA" sz="2400" cap="none"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4" name="Прямоугольник 3"/>
          <p:cNvSpPr/>
          <p:nvPr/>
        </p:nvSpPr>
        <p:spPr>
          <a:xfrm>
            <a:off x="377687" y="5661248"/>
            <a:ext cx="8424936" cy="923330"/>
          </a:xfrm>
          <a:prstGeom prst="rect">
            <a:avLst/>
          </a:prstGeom>
        </p:spPr>
        <p:txBody>
          <a:bodyPr wrap="square">
            <a:spAutoFit/>
          </a:bodyPr>
          <a:lstStyle/>
          <a:p>
            <a:pPr algn="ctr"/>
            <a:r>
              <a:rPr lang="uk-UA" i="1" dirty="0" smtClean="0">
                <a:solidFill>
                  <a:schemeClr val="accent4"/>
                </a:solidFill>
              </a:rPr>
              <a:t>Це напрямна стадія, націлена на позитивні зміни. У деяких випадках достатньо пройти дві попередні стадії, однак іноді потрібно і завершальна частина, в якій важливі ритуали. </a:t>
            </a:r>
            <a:endParaRPr lang="uk-UA" i="1" dirty="0">
              <a:solidFill>
                <a:schemeClr val="accent4"/>
              </a:solidFill>
            </a:endParaRPr>
          </a:p>
        </p:txBody>
      </p:sp>
      <p:sp>
        <p:nvSpPr>
          <p:cNvPr id="5" name="Прямоугольник 4"/>
          <p:cNvSpPr/>
          <p:nvPr/>
        </p:nvSpPr>
        <p:spPr>
          <a:xfrm>
            <a:off x="179512" y="1988840"/>
            <a:ext cx="4572000" cy="2308324"/>
          </a:xfrm>
          <a:prstGeom prst="rect">
            <a:avLst/>
          </a:prstGeom>
        </p:spPr>
        <p:txBody>
          <a:bodyPr>
            <a:spAutoFit/>
          </a:bodyPr>
          <a:lstStyle/>
          <a:p>
            <a:r>
              <a:rPr lang="ru-RU" dirty="0" smtClean="0"/>
              <a:t> </a:t>
            </a:r>
            <a:r>
              <a:rPr lang="uk-UA" i="1" dirty="0" smtClean="0">
                <a:solidFill>
                  <a:srgbClr val="FFC000"/>
                </a:solidFill>
              </a:rPr>
              <a:t>Завдання клієнта</a:t>
            </a:r>
            <a:r>
              <a:rPr lang="uk-UA" dirty="0" smtClean="0">
                <a:solidFill>
                  <a:srgbClr val="FFC000"/>
                </a:solidFill>
              </a:rPr>
              <a:t>:</a:t>
            </a:r>
            <a:r>
              <a:rPr lang="uk-UA" dirty="0" smtClean="0"/>
              <a:t> прийняття втрати і адаптація до нового (без померлого) життя. </a:t>
            </a:r>
          </a:p>
          <a:p>
            <a:endParaRPr lang="uk-UA" dirty="0" smtClean="0"/>
          </a:p>
          <a:p>
            <a:r>
              <a:rPr lang="uk-UA" i="1" dirty="0" smtClean="0">
                <a:solidFill>
                  <a:srgbClr val="FFC000"/>
                </a:solidFill>
              </a:rPr>
              <a:t>     Завдання консультанта: </a:t>
            </a:r>
            <a:r>
              <a:rPr lang="uk-UA" dirty="0" smtClean="0"/>
              <a:t>підтримати клієнта яким-небудь способом відповідно до його життєвого плану; здійснити його і оцінити вироблені дії. </a:t>
            </a:r>
            <a:endParaRPr lang="uk-UA" dirty="0"/>
          </a:p>
        </p:txBody>
      </p:sp>
      <p:pic>
        <p:nvPicPr>
          <p:cNvPr id="41986"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4644008" y="2132855"/>
            <a:ext cx="4135788" cy="3250729"/>
          </a:xfrm>
          <a:prstGeom prst="rect">
            <a:avLst/>
          </a:prstGeom>
          <a:noFill/>
          <a:ln>
            <a:noFill/>
          </a:ln>
          <a:effectLst>
            <a:softEdge rad="63500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264062553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normAutofit/>
          </a:bodyPr>
          <a:lstStyle/>
          <a:p>
            <a:r>
              <a:rPr lang="uk-UA" sz="2800" dirty="0" smtClean="0">
                <a:solidFill>
                  <a:srgbClr val="002060"/>
                </a:solidFill>
                <a:latin typeface="Monotype Corsiva" panose="03010101010201010101" pitchFamily="66" charset="0"/>
              </a:rPr>
              <a:t>Висновки</a:t>
            </a:r>
            <a:endParaRPr lang="ru-RU" sz="2800" dirty="0">
              <a:solidFill>
                <a:srgbClr val="002060"/>
              </a:solidFill>
              <a:latin typeface="Monotype Corsiva" panose="03010101010201010101" pitchFamily="66" charset="0"/>
            </a:endParaRPr>
          </a:p>
        </p:txBody>
      </p:sp>
      <p:sp>
        <p:nvSpPr>
          <p:cNvPr id="5" name="Прямоугольник 4"/>
          <p:cNvSpPr/>
          <p:nvPr/>
        </p:nvSpPr>
        <p:spPr>
          <a:xfrm>
            <a:off x="611560" y="2132856"/>
            <a:ext cx="8136904" cy="2308324"/>
          </a:xfrm>
          <a:prstGeom prst="rect">
            <a:avLst/>
          </a:prstGeom>
        </p:spPr>
        <p:txBody>
          <a:bodyPr wrap="square">
            <a:spAutoFit/>
          </a:bodyPr>
          <a:lstStyle/>
          <a:p>
            <a:pPr algn="ctr"/>
            <a:r>
              <a:rPr lang="uk-UA" dirty="0" smtClean="0">
                <a:solidFill>
                  <a:schemeClr val="tx2"/>
                </a:solidFill>
                <a:latin typeface="Monotype Corsiva" panose="03010101010201010101" pitchFamily="66" charset="0"/>
              </a:rPr>
              <a:t> Горе  –  універсальне  переживання  всіх  людей,   реакція  на  втрату значимого об’єкту, частини ідентичності або  очікуваного  майбутнього. Горе як реакція на смерть близької людини - це одне з найважчих випробувань, що зустрічаються в житті людини. </a:t>
            </a:r>
          </a:p>
          <a:p>
            <a:pPr algn="ctr"/>
            <a:r>
              <a:rPr lang="uk-UA" dirty="0" smtClean="0">
                <a:solidFill>
                  <a:schemeClr val="tx2"/>
                </a:solidFill>
                <a:latin typeface="Monotype Corsiva" panose="03010101010201010101" pitchFamily="66" charset="0"/>
              </a:rPr>
              <a:t>З одного боку, горе - глибоко індивідуальний, складний процес, з іншого - існують універсальні стадії, які воно проходить у своєму плині. </a:t>
            </a:r>
          </a:p>
          <a:p>
            <a:pPr algn="ctr"/>
            <a:r>
              <a:rPr lang="uk-UA" dirty="0" smtClean="0">
                <a:solidFill>
                  <a:schemeClr val="tx2"/>
                </a:solidFill>
                <a:latin typeface="Monotype Corsiva" panose="03010101010201010101" pitchFamily="66" charset="0"/>
              </a:rPr>
              <a:t>Психологічне консультування і психотерапія  втрати - важка робота. Професійне завдання психолога полягає у тому, щоб допомогти клієнту пережити втрату, а не притупити гостроту душевних переживань. </a:t>
            </a:r>
            <a:endParaRPr lang="uk-UA" dirty="0">
              <a:solidFill>
                <a:schemeClr val="tx2"/>
              </a:solidFill>
              <a:latin typeface="Monotype Corsiva" panose="03010101010201010101" pitchFamily="66" charset="0"/>
            </a:endParaRPr>
          </a:p>
        </p:txBody>
      </p:sp>
    </p:spTree>
    <p:extLst>
      <p:ext uri="{BB962C8B-B14F-4D97-AF65-F5344CB8AC3E}">
        <p14:creationId xmlns="" xmlns:p14="http://schemas.microsoft.com/office/powerpoint/2010/main" val="39959395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0" y="3429000"/>
            <a:ext cx="9355878" cy="3046988"/>
          </a:xfrm>
          <a:prstGeom prst="rect">
            <a:avLst/>
          </a:prstGeom>
        </p:spPr>
        <p:txBody>
          <a:bodyPr wrap="square">
            <a:spAutoFit/>
          </a:bodyPr>
          <a:lstStyle/>
          <a:p>
            <a:pPr algn="ctr"/>
            <a:r>
              <a:rPr lang="ru-RU" sz="3200" dirty="0" smtClean="0">
                <a:solidFill>
                  <a:schemeClr val="tx2"/>
                </a:solidFill>
                <a:latin typeface="Monotype Corsiva" panose="03010101010201010101" pitchFamily="66" charset="0"/>
              </a:rPr>
              <a:t>Різні втрати переживаються з різною мірою інтенсивності. При будь-якому виді втрати, людина переживає одні і ті ж стадії горя або реакції на втрату. </a:t>
            </a:r>
          </a:p>
          <a:p>
            <a:pPr algn="ctr"/>
            <a:r>
              <a:rPr lang="ru-RU" sz="3200" dirty="0" smtClean="0">
                <a:solidFill>
                  <a:schemeClr val="tx2"/>
                </a:solidFill>
                <a:latin typeface="Monotype Corsiva" panose="03010101010201010101" pitchFamily="66" charset="0"/>
              </a:rPr>
              <a:t>В разі звістки про важку хворобу, погані подружні стосунки, готуючись до емоційного розриву, люди переживають відчуття передвтрати, попереднього горя.</a:t>
            </a:r>
            <a:endParaRPr lang="ru-RU" sz="3200" dirty="0">
              <a:solidFill>
                <a:schemeClr val="tx2"/>
              </a:solidFill>
              <a:latin typeface="Monotype Corsiva" panose="03010101010201010101" pitchFamily="66" charset="0"/>
            </a:endParaRPr>
          </a:p>
        </p:txBody>
      </p:sp>
      <p:pic>
        <p:nvPicPr>
          <p:cNvPr id="5122"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2786050" y="285728"/>
            <a:ext cx="3675366" cy="3143248"/>
          </a:xfrm>
          <a:prstGeom prst="rect">
            <a:avLst/>
          </a:prstGeom>
          <a:noFill/>
          <a:ln>
            <a:noFill/>
          </a:ln>
          <a:effectLst>
            <a:softEdge rad="31750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10390126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2500298" y="142852"/>
            <a:ext cx="4114800" cy="1071570"/>
          </a:xfrm>
        </p:spPr>
        <p:txBody>
          <a:bodyPr>
            <a:normAutofit/>
          </a:bodyPr>
          <a:lstStyle/>
          <a:p>
            <a:r>
              <a:rPr lang="uk-UA" sz="2000" b="0" cap="none" dirty="0" smtClean="0">
                <a:ln w="10160">
                  <a:solidFill>
                    <a:schemeClr val="accent1"/>
                  </a:solidFill>
                  <a:prstDash val="solid"/>
                </a:ln>
                <a:solidFill>
                  <a:srgbClr val="FFFFFF"/>
                </a:solidFill>
                <a:effectLst>
                  <a:outerShdw blurRad="38100" dist="32000" dir="5400000" algn="tl">
                    <a:srgbClr val="000000">
                      <a:alpha val="30000"/>
                    </a:srgbClr>
                  </a:outerShdw>
                </a:effectLst>
              </a:rPr>
              <a:t>Критичні періоди часу і симптоми прояву горя</a:t>
            </a:r>
            <a:endParaRPr lang="uk-UA" sz="2000" b="0" cap="none" dirty="0">
              <a:ln w="10160">
                <a:solidFill>
                  <a:schemeClr val="accent1"/>
                </a:solidFill>
                <a:prstDash val="solid"/>
              </a:ln>
              <a:solidFill>
                <a:srgbClr val="FFFFFF"/>
              </a:solidFill>
              <a:effectLst>
                <a:outerShdw blurRad="38100" dist="32000" dir="5400000" algn="tl">
                  <a:srgbClr val="000000">
                    <a:alpha val="30000"/>
                  </a:srgbClr>
                </a:outerShdw>
              </a:effectLst>
            </a:endParaRPr>
          </a:p>
        </p:txBody>
      </p:sp>
      <p:sp>
        <p:nvSpPr>
          <p:cNvPr id="4" name="Прямоугольник 3"/>
          <p:cNvSpPr/>
          <p:nvPr/>
        </p:nvSpPr>
        <p:spPr>
          <a:xfrm>
            <a:off x="0" y="1285860"/>
            <a:ext cx="6643702" cy="2677656"/>
          </a:xfrm>
          <a:prstGeom prst="rect">
            <a:avLst/>
          </a:prstGeom>
        </p:spPr>
        <p:txBody>
          <a:bodyPr wrap="square">
            <a:spAutoFit/>
          </a:bodyPr>
          <a:lstStyle/>
          <a:p>
            <a:r>
              <a:rPr lang="ru-RU" sz="2800" dirty="0" smtClean="0">
                <a:solidFill>
                  <a:schemeClr val="accent5"/>
                </a:solidFill>
                <a:latin typeface="Monotype Corsiva" panose="03010101010201010101" pitchFamily="66" charset="0"/>
              </a:rPr>
              <a:t>Переважаючою емоцією в горі є печаль, горе взаємодіє і з емоціями страху, гніву, провини і сорому. Горе (втрата), супроводжуюче смерть близької людини, – досить складний і тривалий процес, в якому виділяють наступні критичні періоди часу: </a:t>
            </a:r>
            <a:endParaRPr lang="ru-RU" sz="2800" dirty="0">
              <a:solidFill>
                <a:schemeClr val="accent5"/>
              </a:solidFill>
              <a:latin typeface="Monotype Corsiva" panose="03010101010201010101" pitchFamily="66" charset="0"/>
            </a:endParaRPr>
          </a:p>
        </p:txBody>
      </p:sp>
      <p:pic>
        <p:nvPicPr>
          <p:cNvPr id="6146"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6572264" y="1357298"/>
            <a:ext cx="2571736" cy="2353723"/>
          </a:xfrm>
          <a:prstGeom prst="rect">
            <a:avLst/>
          </a:prstGeom>
          <a:noFill/>
          <a:ln>
            <a:noFill/>
          </a:ln>
          <a:effectLst>
            <a:softEdge rad="31750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5" name="Прямоугольник 4"/>
          <p:cNvSpPr/>
          <p:nvPr/>
        </p:nvSpPr>
        <p:spPr>
          <a:xfrm>
            <a:off x="395536" y="4221088"/>
            <a:ext cx="7391174" cy="2308324"/>
          </a:xfrm>
          <a:prstGeom prst="rect">
            <a:avLst/>
          </a:prstGeom>
        </p:spPr>
        <p:txBody>
          <a:bodyPr wrap="square">
            <a:spAutoFit/>
          </a:bodyPr>
          <a:lstStyle/>
          <a:p>
            <a:pPr marL="285750" indent="-285750">
              <a:buFont typeface="Wingdings" panose="05000000000000000000" pitchFamily="2" charset="2"/>
              <a:buChar char="§"/>
            </a:pPr>
            <a:r>
              <a:rPr lang="ru-RU" sz="2400" dirty="0" smtClean="0">
                <a:solidFill>
                  <a:srgbClr val="FF0000"/>
                </a:solidFill>
                <a:latin typeface="Times New Roman" panose="02020603050405020304" pitchFamily="18" charset="0"/>
                <a:cs typeface="Times New Roman" panose="02020603050405020304" pitchFamily="18" charset="0"/>
              </a:rPr>
              <a:t>Перші 48 годин. </a:t>
            </a:r>
            <a:r>
              <a:rPr lang="ru-RU" sz="2400" dirty="0" smtClean="0">
                <a:latin typeface="Times New Roman" panose="02020603050405020304" pitchFamily="18" charset="0"/>
                <a:cs typeface="Times New Roman" panose="02020603050405020304" pitchFamily="18" charset="0"/>
              </a:rPr>
              <a:t>Шок від перенесеної втрати і відмова повірити в подію можуть бути дуже сильними в перші години. Емоційно це інколи виражається в страху втратити членів сім’ї і друзів (можливо також сильний страх втрати самого себе і у фізичному, і в психічному сенсі). </a:t>
            </a:r>
            <a:endParaRPr lang="ru-RU" sz="2400" dirty="0">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30747553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51520" y="1557263"/>
            <a:ext cx="4572000" cy="3416320"/>
          </a:xfrm>
          <a:prstGeom prst="rect">
            <a:avLst/>
          </a:prstGeom>
        </p:spPr>
        <p:txBody>
          <a:bodyPr>
            <a:spAutoFit/>
          </a:bodyPr>
          <a:lstStyle/>
          <a:p>
            <a:pPr marL="285750" indent="-285750">
              <a:buFont typeface="Wingdings" panose="05000000000000000000" pitchFamily="2" charset="2"/>
              <a:buChar char="§"/>
            </a:pPr>
            <a:r>
              <a:rPr lang="uk-UA" dirty="0" smtClean="0">
                <a:solidFill>
                  <a:srgbClr val="FF0000"/>
                </a:solidFill>
                <a:latin typeface="Times New Roman" panose="02020603050405020304" pitchFamily="18" charset="0"/>
                <a:cs typeface="Times New Roman" panose="02020603050405020304" pitchFamily="18" charset="0"/>
              </a:rPr>
              <a:t>2–5 тижнів. </a:t>
            </a:r>
            <a:r>
              <a:rPr lang="uk-UA" dirty="0" smtClean="0">
                <a:latin typeface="Times New Roman" panose="02020603050405020304" pitchFamily="18" charset="0"/>
                <a:cs typeface="Times New Roman" panose="02020603050405020304" pitchFamily="18" charset="0"/>
              </a:rPr>
              <a:t>Тут переважає відчуття </a:t>
            </a:r>
            <a:r>
              <a:rPr lang="uk-UA" dirty="0" err="1" smtClean="0">
                <a:latin typeface="Times New Roman" panose="02020603050405020304" pitchFamily="18" charset="0"/>
                <a:cs typeface="Times New Roman" panose="02020603050405020304" pitchFamily="18" charset="0"/>
              </a:rPr>
              <a:t>покинутості</a:t>
            </a:r>
            <a:r>
              <a:rPr lang="uk-UA" dirty="0" smtClean="0">
                <a:latin typeface="Times New Roman" panose="02020603050405020304" pitchFamily="18" charset="0"/>
                <a:cs typeface="Times New Roman" panose="02020603050405020304" pitchFamily="18" charset="0"/>
              </a:rPr>
              <a:t> як сім’єю, так і друзями, що повернулися до своїх повсякденних турбот після похоронів. Що стосується роботи (служби), то начальство очікує в цей період, що людина, що перенесла важку втрату, сповна впоралася зі своїми переживаннями і може, як і раніше, виконувати свою роботу. Наслідки шоку все ще сильні, але можуть з’являтися відчуття, що все не так погано і життя продовжується. </a:t>
            </a:r>
            <a:endParaRPr lang="uk-UA" dirty="0">
              <a:latin typeface="Times New Roman" panose="02020603050405020304" pitchFamily="18" charset="0"/>
              <a:cs typeface="Times New Roman" panose="02020603050405020304" pitchFamily="18" charset="0"/>
            </a:endParaRPr>
          </a:p>
        </p:txBody>
      </p:sp>
      <p:pic>
        <p:nvPicPr>
          <p:cNvPr id="7170"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4427984" y="3356720"/>
            <a:ext cx="4462331" cy="3398236"/>
          </a:xfrm>
          <a:prstGeom prst="rect">
            <a:avLst/>
          </a:prstGeom>
          <a:noFill/>
          <a:ln>
            <a:noFill/>
          </a:ln>
          <a:effectLst>
            <a:softEdge rad="31750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33287119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33594" y="1449138"/>
            <a:ext cx="5186478" cy="4524315"/>
          </a:xfrm>
          <a:prstGeom prst="rect">
            <a:avLst/>
          </a:prstGeom>
        </p:spPr>
        <p:txBody>
          <a:bodyPr wrap="square">
            <a:spAutoFit/>
          </a:bodyPr>
          <a:lstStyle/>
          <a:p>
            <a:pPr marL="285750" indent="-285750">
              <a:buFont typeface="Wingdings" panose="05000000000000000000" pitchFamily="2" charset="2"/>
              <a:buChar char="§"/>
            </a:pPr>
            <a:r>
              <a:rPr lang="uk-UA" dirty="0" smtClean="0">
                <a:solidFill>
                  <a:srgbClr val="FF0000"/>
                </a:solidFill>
                <a:latin typeface="Times New Roman" panose="02020603050405020304" pitchFamily="18" charset="0"/>
                <a:cs typeface="Times New Roman" panose="02020603050405020304" pitchFamily="18" charset="0"/>
              </a:rPr>
              <a:t>6–12 тижнів. </a:t>
            </a:r>
            <a:r>
              <a:rPr lang="uk-UA" dirty="0" smtClean="0">
                <a:latin typeface="Times New Roman" panose="02020603050405020304" pitchFamily="18" charset="0"/>
                <a:cs typeface="Times New Roman" panose="02020603050405020304" pitchFamily="18" charset="0"/>
              </a:rPr>
              <a:t>На цій стадії знімаються всі наслідки шоку і усвідомлюється реальність втрати. Спектр емоцій, що </a:t>
            </a:r>
            <a:r>
              <a:rPr lang="uk-UA" dirty="0" err="1" smtClean="0">
                <a:latin typeface="Times New Roman" panose="02020603050405020304" pitchFamily="18" charset="0"/>
                <a:cs typeface="Times New Roman" panose="02020603050405020304" pitchFamily="18" charset="0"/>
              </a:rPr>
              <a:t>переживаються</a:t>
            </a:r>
            <a:r>
              <a:rPr lang="uk-UA" dirty="0" smtClean="0">
                <a:latin typeface="Times New Roman" panose="02020603050405020304" pitchFamily="18" charset="0"/>
                <a:cs typeface="Times New Roman" panose="02020603050405020304" pitchFamily="18" charset="0"/>
              </a:rPr>
              <a:t> в цей час, досить широкий; людина відчуває втрату і погано контролює себе. Ось деякі з переживань даного періоду: сильна зміна сну; панічний страх, зміни апетиту, що супроводжуються значною втратою або придбанням ваги; напади нез’ясованого плачу; втома і загальна слабкість; м’язовий тремор; різкі зміни настрою; нездатність зосередитися і (або) пригадати що-небудь; зміни в сексуальній потребі (активності); недостатня мотивація; фізичні симптоми страждання; підвищена необхідність говорити про померлого; сильне бажання усамітнитися. </a:t>
            </a:r>
            <a:endParaRPr lang="uk-UA" dirty="0">
              <a:latin typeface="Times New Roman" panose="02020603050405020304" pitchFamily="18" charset="0"/>
              <a:cs typeface="Times New Roman" panose="02020603050405020304" pitchFamily="18" charset="0"/>
            </a:endParaRPr>
          </a:p>
        </p:txBody>
      </p:sp>
      <p:pic>
        <p:nvPicPr>
          <p:cNvPr id="8194"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5323859" y="2910447"/>
            <a:ext cx="3816424" cy="3947553"/>
          </a:xfrm>
          <a:prstGeom prst="rect">
            <a:avLst/>
          </a:prstGeom>
          <a:noFill/>
          <a:ln>
            <a:noFill/>
          </a:ln>
          <a:effectLst>
            <a:softEdge rad="31750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26735377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4499992" y="1412776"/>
            <a:ext cx="4572000" cy="2585323"/>
          </a:xfrm>
          <a:prstGeom prst="rect">
            <a:avLst/>
          </a:prstGeom>
        </p:spPr>
        <p:txBody>
          <a:bodyPr>
            <a:spAutoFit/>
          </a:bodyPr>
          <a:lstStyle/>
          <a:p>
            <a:pPr marL="285750" indent="-285750" algn="r">
              <a:buFont typeface="Wingdings" panose="05000000000000000000" pitchFamily="2" charset="2"/>
              <a:buChar char="§"/>
            </a:pPr>
            <a:r>
              <a:rPr lang="uk-UA" dirty="0" smtClean="0">
                <a:solidFill>
                  <a:srgbClr val="FF0000"/>
                </a:solidFill>
                <a:latin typeface="Times New Roman" panose="02020603050405020304" pitchFamily="18" charset="0"/>
                <a:cs typeface="Times New Roman" panose="02020603050405020304" pitchFamily="18" charset="0"/>
              </a:rPr>
              <a:t>3–4 місяці</a:t>
            </a:r>
            <a:r>
              <a:rPr lang="uk-UA" dirty="0" smtClean="0">
                <a:latin typeface="Times New Roman" panose="02020603050405020304" pitchFamily="18" charset="0"/>
                <a:cs typeface="Times New Roman" panose="02020603050405020304" pitchFamily="18" charset="0"/>
              </a:rPr>
              <a:t>. Починається цикл «хороших і поганих днів». Підвищується подразливість та знижується терпимість відносно фрустрації. Не виключаються вербальне і фізичне вираження гніву, відчуття емоційної регресії, зростання соматичних скарг, особливо інфекційного і простудного характеру, із-за пригніченості імунної системи. </a:t>
            </a:r>
            <a:endParaRPr lang="uk-UA" dirty="0">
              <a:latin typeface="Times New Roman" panose="02020603050405020304" pitchFamily="18" charset="0"/>
              <a:cs typeface="Times New Roman" panose="02020603050405020304" pitchFamily="18" charset="0"/>
            </a:endParaRPr>
          </a:p>
        </p:txBody>
      </p:sp>
      <p:pic>
        <p:nvPicPr>
          <p:cNvPr id="9218"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79512" y="2492896"/>
            <a:ext cx="4069657" cy="4102477"/>
          </a:xfrm>
          <a:prstGeom prst="rect">
            <a:avLst/>
          </a:prstGeom>
          <a:noFill/>
          <a:ln>
            <a:noFill/>
          </a:ln>
          <a:effectLst>
            <a:softEdge rad="31750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287627312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lackTie">
  <a:themeElements>
    <a:clrScheme name="BlackTie">
      <a:dk1>
        <a:srgbClr val="000000"/>
      </a:dk1>
      <a:lt1>
        <a:srgbClr val="FFFFFF"/>
      </a:lt1>
      <a:dk2>
        <a:srgbClr val="46464A"/>
      </a:dk2>
      <a:lt2>
        <a:srgbClr val="E3DCCF"/>
      </a:lt2>
      <a:accent1>
        <a:srgbClr val="6F6F74"/>
      </a:accent1>
      <a:accent2>
        <a:srgbClr val="A7B789"/>
      </a:accent2>
      <a:accent3>
        <a:srgbClr val="BEAE98"/>
      </a:accent3>
      <a:accent4>
        <a:srgbClr val="92A9B9"/>
      </a:accent4>
      <a:accent5>
        <a:srgbClr val="9C8265"/>
      </a:accent5>
      <a:accent6>
        <a:srgbClr val="8D6974"/>
      </a:accent6>
      <a:hlink>
        <a:srgbClr val="67AABF"/>
      </a:hlink>
      <a:folHlink>
        <a:srgbClr val="B1B5AB"/>
      </a:folHlink>
    </a:clrScheme>
    <a:fontScheme name="BlackTie">
      <a:maj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BlackTie">
      <a:fillStyleLst>
        <a:solidFill>
          <a:schemeClr val="phClr"/>
        </a:solidFill>
        <a:gradFill rotWithShape="1">
          <a:gsLst>
            <a:gs pos="0">
              <a:schemeClr val="phClr">
                <a:tint val="45000"/>
                <a:satMod val="220000"/>
              </a:schemeClr>
            </a:gs>
            <a:gs pos="30000">
              <a:schemeClr val="phClr">
                <a:tint val="61000"/>
                <a:satMod val="220000"/>
              </a:schemeClr>
            </a:gs>
            <a:gs pos="45000">
              <a:schemeClr val="phClr">
                <a:tint val="66000"/>
                <a:satMod val="240000"/>
              </a:schemeClr>
            </a:gs>
            <a:gs pos="55000">
              <a:schemeClr val="phClr">
                <a:tint val="66000"/>
                <a:satMod val="220000"/>
              </a:schemeClr>
            </a:gs>
            <a:gs pos="73000">
              <a:schemeClr val="phClr">
                <a:tint val="61000"/>
                <a:satMod val="220000"/>
              </a:schemeClr>
            </a:gs>
            <a:gs pos="100000">
              <a:schemeClr val="phClr">
                <a:tint val="45000"/>
                <a:satMod val="220000"/>
              </a:schemeClr>
            </a:gs>
          </a:gsLst>
          <a:lin ang="950000" scaled="1"/>
        </a:gradFill>
        <a:gradFill rotWithShape="1">
          <a:gsLst>
            <a:gs pos="0">
              <a:schemeClr val="phClr">
                <a:shade val="63000"/>
                <a:satMod val="110000"/>
              </a:schemeClr>
            </a:gs>
            <a:gs pos="30000">
              <a:schemeClr val="phClr">
                <a:shade val="90000"/>
                <a:satMod val="120000"/>
              </a:schemeClr>
            </a:gs>
            <a:gs pos="45000">
              <a:schemeClr val="phClr">
                <a:shade val="100000"/>
                <a:satMod val="128000"/>
              </a:schemeClr>
            </a:gs>
            <a:gs pos="55000">
              <a:schemeClr val="phClr">
                <a:shade val="100000"/>
                <a:satMod val="128000"/>
              </a:schemeClr>
            </a:gs>
            <a:gs pos="73000">
              <a:schemeClr val="phClr">
                <a:shade val="90000"/>
                <a:satMod val="120000"/>
              </a:schemeClr>
            </a:gs>
            <a:gs pos="100000">
              <a:schemeClr val="phClr">
                <a:shade val="63000"/>
                <a:satMod val="110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1909" dir="5400000" rotWithShape="0">
              <a:srgbClr val="000000">
                <a:alpha val="40000"/>
              </a:srgbClr>
            </a:outerShdw>
          </a:effectLst>
        </a:effectStyle>
        <a:effectStyle>
          <a:effectLst>
            <a:outerShdw blurRad="57150" dist="38100" dir="5400000" algn="br" rotWithShape="0">
              <a:srgbClr val="000000">
                <a:alpha val="57000"/>
              </a:srgbClr>
            </a:outerShdw>
          </a:effectLst>
          <a:scene3d>
            <a:camera prst="orthographicFront">
              <a:rot lat="0" lon="0" rev="0"/>
            </a:camera>
            <a:lightRig rig="twoPt" dir="t">
              <a:rot lat="0" lon="0" rev="1800000"/>
            </a:lightRig>
          </a:scene3d>
          <a:sp3d>
            <a:bevelT w="44450" h="31750" prst="coolSlant"/>
          </a:sp3d>
        </a:effectStyle>
      </a:effectStyleLst>
      <a:bgFillStyleLst>
        <a:solidFill>
          <a:schemeClr val="phClr"/>
        </a:solidFill>
        <a:blipFill rotWithShape="1">
          <a:blip xmlns:r="http://schemas.openxmlformats.org/officeDocument/2006/relationships" r:embed="rId1">
            <a:duotone>
              <a:schemeClr val="phClr">
                <a:tint val="95000"/>
              </a:schemeClr>
              <a:schemeClr val="phClr">
                <a:shade val="20000"/>
              </a:schemeClr>
            </a:duotone>
          </a:blip>
          <a:stretch/>
        </a:blipFill>
        <a:gradFill rotWithShape="1">
          <a:gsLst>
            <a:gs pos="0">
              <a:schemeClr val="phClr">
                <a:tint val="40000"/>
                <a:satMod val="350000"/>
              </a:schemeClr>
            </a:gs>
            <a:gs pos="40000">
              <a:schemeClr val="phClr">
                <a:tint val="45000"/>
                <a:shade val="99000"/>
                <a:satMod val="350000"/>
              </a:schemeClr>
            </a:gs>
            <a:gs pos="100000">
              <a:schemeClr val="phClr">
                <a:shade val="30000"/>
                <a:satMod val="255000"/>
              </a:schemeClr>
            </a:gs>
          </a:gsLst>
          <a:path path="circle">
            <a:fillToRect l="50000" t="-80000" r="50000" b="18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Black Tie</Template>
  <TotalTime>610</TotalTime>
  <Words>2753</Words>
  <Application>Microsoft Office PowerPoint</Application>
  <PresentationFormat>Экран (4:3)</PresentationFormat>
  <Paragraphs>160</Paragraphs>
  <Slides>42</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42</vt:i4>
      </vt:variant>
    </vt:vector>
  </HeadingPairs>
  <TitlesOfParts>
    <vt:vector size="43" baseType="lpstr">
      <vt:lpstr>BlackTie</vt:lpstr>
      <vt:lpstr>Слайд 1</vt:lpstr>
      <vt:lpstr>План</vt:lpstr>
      <vt:lpstr>Горе</vt:lpstr>
      <vt:lpstr>Слайд 4</vt:lpstr>
      <vt:lpstr>Слайд 5</vt:lpstr>
      <vt:lpstr>Критичні періоди часу і симптоми прояву горя</vt:lpstr>
      <vt:lpstr>Слайд 7</vt:lpstr>
      <vt:lpstr>Слайд 8</vt:lpstr>
      <vt:lpstr>Слайд 9</vt:lpstr>
      <vt:lpstr>Слайд 10</vt:lpstr>
      <vt:lpstr>Слайд 11</vt:lpstr>
      <vt:lpstr>До типових симптомів горя зазвичай відносяться наступні прояви</vt:lpstr>
      <vt:lpstr>Нетипові, патологічні симптоми включають: </vt:lpstr>
      <vt:lpstr>Нетипові, патологічні симптоми включають: </vt:lpstr>
      <vt:lpstr>Горе втрати характеризується такими проявами:</vt:lpstr>
      <vt:lpstr>Слайд 16</vt:lpstr>
      <vt:lpstr>Слайд 17</vt:lpstr>
      <vt:lpstr>Слайд 18</vt:lpstr>
      <vt:lpstr>Слайд 19</vt:lpstr>
      <vt:lpstr>Слайд 20</vt:lpstr>
      <vt:lpstr>Фази та стадії перебігу процесу горя</vt:lpstr>
      <vt:lpstr>Фази та стадії перебігу процесу горя</vt:lpstr>
      <vt:lpstr>Існує декілька форм ускладненого синдрому втрати</vt:lpstr>
      <vt:lpstr>Слайд 24</vt:lpstr>
      <vt:lpstr>Слайд 25</vt:lpstr>
      <vt:lpstr>Слайд 26</vt:lpstr>
      <vt:lpstr>Слайд 27</vt:lpstr>
      <vt:lpstr>Реакції людини на втрату</vt:lpstr>
      <vt:lpstr>Слайд 29</vt:lpstr>
      <vt:lpstr>Слайд 30</vt:lpstr>
      <vt:lpstr>Слайд 31</vt:lpstr>
      <vt:lpstr>Консультування клієнта, який переживає горе</vt:lpstr>
      <vt:lpstr>Слайд 33</vt:lpstr>
      <vt:lpstr>Консультування клієнта, що переживає  горе</vt:lpstr>
      <vt:lpstr>Консультування клієнта, що пережив горе</vt:lpstr>
      <vt:lpstr>Слайд 36</vt:lpstr>
      <vt:lpstr> Якщо горе набуває хронічного відтінку, слід встановити: </vt:lpstr>
      <vt:lpstr>Триступінчата модель допомоги при роботі  з гострою реакцією втрати</vt:lpstr>
      <vt:lpstr>Стадія 1. Вивчення (дослідження) </vt:lpstr>
      <vt:lpstr>Стадія 2. Нове розуміння </vt:lpstr>
      <vt:lpstr>Стадія 3. Дії </vt:lpstr>
      <vt:lpstr>Висновки</vt:lpstr>
    </vt:vector>
  </TitlesOfParts>
  <Company>diakov.net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RePack by Diakov</dc:creator>
  <cp:lastModifiedBy>Admin</cp:lastModifiedBy>
  <cp:revision>153</cp:revision>
  <dcterms:created xsi:type="dcterms:W3CDTF">2014-04-05T12:34:16Z</dcterms:created>
  <dcterms:modified xsi:type="dcterms:W3CDTF">2014-04-21T17:24:22Z</dcterms:modified>
</cp:coreProperties>
</file>