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F197C-97F3-499E-B03A-4095C322C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F137-1AB5-44CE-BE9F-BFC4FBE96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7115A-A7E6-4C70-910D-D44B5F698B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67147-C909-48C1-8B00-70B8498D3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21B7-AE67-43D1-8324-E5C987CF5E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3D4F-1EC0-408B-B9BB-CA92B6FFC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9D96-8F62-471E-BDE6-3E1761FA2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85379-E893-4D71-9464-4C431850A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3AC5-1D36-4B65-B427-70E0B6F67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F4A1-7AD8-47F0-BDA6-8167A427F9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45D2E-461D-4503-B998-958CDA207E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CF5D45-C555-422E-B9B5-6C7EFEDC7E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eparation_liability"/>
          <p:cNvPicPr>
            <a:picLocks noChangeAspect="1" noChangeArrowheads="1"/>
          </p:cNvPicPr>
          <p:nvPr/>
        </p:nvPicPr>
        <p:blipFill>
          <a:blip r:embed="rId2"/>
          <a:srcRect b="8443"/>
          <a:stretch>
            <a:fillRect/>
          </a:stretch>
        </p:blipFill>
        <p:spPr bwMode="auto">
          <a:xfrm>
            <a:off x="0" y="3160713"/>
            <a:ext cx="4038600" cy="3697287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1752600"/>
            <a:ext cx="7772400" cy="2286000"/>
          </a:xfrm>
        </p:spPr>
        <p:txBody>
          <a:bodyPr/>
          <a:lstStyle/>
          <a:p>
            <a:r>
              <a:rPr lang="ru-RU" sz="5400" b="1"/>
              <a:t>Психолог</a:t>
            </a:r>
            <a:r>
              <a:rPr lang="uk-UA" sz="5400" b="1"/>
              <a:t>ічна допомога при переживанні розлучення</a:t>
            </a:r>
            <a:endParaRPr lang="ru-RU" sz="5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Рекомендовані дії батьків, спрямовані на полегшення переживання розлучення дітьми: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1066800"/>
            <a:ext cx="8229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Пояснення дитині того, що розлучення має остаточний характер.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Пояснення того, що дитина – не є причиною розлучення.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 Пояснення того, як буде протікати майбутнє життя дитини (де і з ким буде проживати, як буде спілкуватися з тим із батьків, котрий буде проживати окремо і т.д.).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4. Мінімізація суперечок та взаємних дорікань, особливо в присутності дитини.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5. Сприйняття батьками гніву дитини, як нормальної емоційної реакції.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uk-UA" sz="4000" b="1" dirty="0" smtClean="0"/>
              <a:t> </a:t>
            </a:r>
            <a:r>
              <a:rPr lang="uk-UA" sz="4000" b="1" dirty="0"/>
              <a:t>Стадії психологічного переживання розлучення</a:t>
            </a:r>
            <a:endParaRPr lang="ru-RU" sz="4000" b="1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Модель проходження розлучення</a:t>
            </a:r>
            <a:r>
              <a:rPr lang="en-US" sz="3000" b="1">
                <a:solidFill>
                  <a:schemeClr val="tx2"/>
                </a:solidFill>
              </a:rPr>
              <a:t>          </a:t>
            </a:r>
            <a:r>
              <a:rPr lang="uk-UA" sz="3000" b="1">
                <a:solidFill>
                  <a:schemeClr val="tx2"/>
                </a:solidFill>
              </a:rPr>
              <a:t> </a:t>
            </a:r>
            <a:r>
              <a:rPr lang="en-US" sz="3000" b="1">
                <a:solidFill>
                  <a:schemeClr val="tx2"/>
                </a:solidFill>
              </a:rPr>
              <a:t>Kubler-Ross</a:t>
            </a:r>
            <a:r>
              <a:rPr lang="uk-UA" sz="3000" b="1">
                <a:solidFill>
                  <a:schemeClr val="tx2"/>
                </a:solidFill>
              </a:rPr>
              <a:t>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2743200"/>
            <a:ext cx="4038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45000"/>
              </a:lnSpc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Стадія заперечення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Стадія озлобленості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Стадія переговорів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4. Стадія депресії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5. Стадія адаптації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19461" name="Picture 5" descr="15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0"/>
            <a:ext cx="4953000" cy="349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0bbf0b0266400d4165c8d469aea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775" y="0"/>
            <a:ext cx="3324225" cy="411003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38100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Стадії розлучення </a:t>
            </a:r>
            <a:br>
              <a:rPr lang="uk-UA" sz="3000" b="1">
                <a:solidFill>
                  <a:schemeClr val="tx2"/>
                </a:solidFill>
              </a:rPr>
            </a:br>
            <a:r>
              <a:rPr lang="uk-UA" sz="3000" b="1">
                <a:solidFill>
                  <a:schemeClr val="tx2"/>
                </a:solidFill>
              </a:rPr>
              <a:t>(А. Маслоу):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1828800"/>
            <a:ext cx="83058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4013"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Емоційне розлучення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Роздуми і відчай перед                     розлученням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Юридичне розлучення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4. Економічне розлучення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5. Встановлення балансу між батьківськими обов'язками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6. Повернення до рівноваги після розлучення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7. Психологічне розлучення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Завдання психолога на 1-й та 2-й стадіях: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38200" y="990600"/>
            <a:ext cx="8305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Роз'яснення подружжю, які заходи потрібно застосувати для покращення та збереження відносин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21510" name="Picture 6" descr="Death-of-a-Sales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334000" cy="356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Завдання психолога на 3-й та 4-й стадіях: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38200" y="914400"/>
            <a:ext cx="8305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запобігання нервових зривів та депресій у клієнта;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 знайти резерви для проходження неминучої неприємної процедури розлучення і розділу майна.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22534" name="Picture 6" descr="mediacja_rozw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352800"/>
            <a:ext cx="50292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Завдання психолога на 5-й стадії: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8200" y="1143000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- допомога у побудові відносин з колишнім чоловіком/дружиною, в інтересах дітей;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- навчання ефективним способам взаємодії, без сварок і ворожнечі.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23558" name="Picture 6" descr="valas-elo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124200"/>
            <a:ext cx="5029200" cy="333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Завдання психолога на 6-й і 7-й стадіях: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38200" y="914400"/>
            <a:ext cx="8305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позбавлення клієнта від негативних емоцій пов'язаних з розлученням;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 аналіз попередніх відносин, спрямований для запобігання повторення старих помилок у нових відносинах.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24582" name="Picture 6" descr="219437-Berat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uk-UA" sz="4000" b="1" dirty="0" smtClean="0"/>
              <a:t>Консультування </a:t>
            </a:r>
            <a:r>
              <a:rPr lang="uk-UA" sz="4000" b="1" dirty="0"/>
              <a:t>в ситуації розлучення</a:t>
            </a:r>
            <a:endParaRPr lang="ru-RU" sz="4000" b="1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" y="16764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Сімейне консультування в ситуації розлучення за Ю.Є. Альошиною включає: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38200" y="2743200"/>
            <a:ext cx="7924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Докладна розповідь клієнта про те що його турбує.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Реорганізація життя клієнта, відволікання від переживань та переключення на щось нове.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Зміна відносин з партнером.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4. Створення для клієнта перспектив майбутніх близьких стосунків.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381000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000"/>
              <a:t> 5. </a:t>
            </a:r>
            <a:r>
              <a:rPr lang="uk-UA" sz="3000">
                <a:solidFill>
                  <a:schemeClr val="tx2"/>
                </a:solidFill>
              </a:rPr>
              <a:t>Якщо у шлюбі є діти, слід роз'яснити клієнту, що дітям краще жити з одним із батьків, але в спокійній атмосфері, ніж з двома але в напруженій атмосфері.</a:t>
            </a:r>
          </a:p>
          <a:p>
            <a:r>
              <a:rPr lang="uk-UA" sz="3000">
                <a:solidFill>
                  <a:schemeClr val="tx2"/>
                </a:solidFill>
              </a:rPr>
              <a:t>6. Проведення роботи спрямованої на підвищення самооцінки клієнта.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26629" name="Picture 5" descr="1925699104528e5886ae600337679041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76600"/>
            <a:ext cx="5029200" cy="3348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68363"/>
          </a:xfrm>
          <a:noFill/>
          <a:ln/>
        </p:spPr>
        <p:txBody>
          <a:bodyPr/>
          <a:lstStyle/>
          <a:p>
            <a:r>
              <a:rPr lang="uk-UA" b="1"/>
              <a:t>Висновки</a:t>
            </a:r>
            <a:endParaRPr lang="ru-RU" b="1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9600" y="1295400"/>
            <a:ext cx="8001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000"/>
              <a:t>Отже, розлучення – це розірвання подружнього зв'язку між чоловіком та дружиною за тих чи інших обставин.</a:t>
            </a:r>
          </a:p>
          <a:p>
            <a:endParaRPr lang="uk-UA" sz="3000"/>
          </a:p>
          <a:p>
            <a:r>
              <a:rPr lang="uk-UA" sz="3000"/>
              <a:t>Розлучення, зазвичай, сприймається як негативна подія та супроводжується стресом у всіх членів родини, що розпадається. 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27654" name="Picture 6" descr="break_up_ad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89463"/>
            <a:ext cx="3429000" cy="2268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r>
              <a:rPr lang="uk-UA" sz="4000" b="1"/>
              <a:t>План</a:t>
            </a:r>
            <a:endParaRPr lang="ru-RU" sz="4000" b="1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554163"/>
            <a:ext cx="8229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4013">
              <a:buFontTx/>
              <a:buAutoNum type="arabicPeriod"/>
            </a:pPr>
            <a:r>
              <a:rPr lang="uk-UA" sz="3000" dirty="0">
                <a:solidFill>
                  <a:schemeClr val="tx2"/>
                </a:solidFill>
              </a:rPr>
              <a:t> Основні мотиви розлучення</a:t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/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>2. Типи реагування </a:t>
            </a:r>
            <a:r>
              <a:rPr lang="uk-UA" sz="3000" dirty="0" smtClean="0">
                <a:solidFill>
                  <a:schemeClr val="tx2"/>
                </a:solidFill>
              </a:rPr>
              <a:t>подружжя на </a:t>
            </a:r>
            <a:r>
              <a:rPr lang="uk-UA" sz="3000" dirty="0">
                <a:solidFill>
                  <a:schemeClr val="tx2"/>
                </a:solidFill>
              </a:rPr>
              <a:t>розлучення</a:t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/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>3. Вплив розлучення на дітей</a:t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/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>4. Стадії розлучення</a:t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/>
            </a:r>
            <a:br>
              <a:rPr lang="uk-UA" sz="3000" dirty="0">
                <a:solidFill>
                  <a:schemeClr val="tx2"/>
                </a:solidFill>
              </a:rPr>
            </a:br>
            <a:r>
              <a:rPr lang="uk-UA" sz="3000" dirty="0">
                <a:solidFill>
                  <a:schemeClr val="tx2"/>
                </a:solidFill>
              </a:rPr>
              <a:t>5. </a:t>
            </a:r>
            <a:r>
              <a:rPr lang="uk-UA" sz="3000" dirty="0" smtClean="0">
                <a:solidFill>
                  <a:schemeClr val="tx2"/>
                </a:solidFill>
              </a:rPr>
              <a:t>Психологічна допомога  подружжю в </a:t>
            </a:r>
            <a:r>
              <a:rPr lang="uk-UA" sz="3000" dirty="0">
                <a:solidFill>
                  <a:schemeClr val="tx2"/>
                </a:solidFill>
              </a:rPr>
              <a:t>ситуації розлучення</a:t>
            </a:r>
            <a:br>
              <a:rPr lang="uk-UA" sz="3000" dirty="0">
                <a:solidFill>
                  <a:schemeClr val="tx2"/>
                </a:solidFill>
              </a:rPr>
            </a:br>
            <a:endParaRPr lang="ru-RU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Therapy-V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13" y="0"/>
            <a:ext cx="2084387" cy="1946275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1905000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000"/>
              <a:t>Основними задачами психотерапії в ситуації розлучення є позбавлення клієнта від негативних емоцій, їх вивільнення, а також повернення до нормального способу життя та формування готовності до вступу в нові відносини.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868363"/>
          </a:xfrm>
          <a:noFill/>
          <a:ln/>
        </p:spPr>
        <p:txBody>
          <a:bodyPr/>
          <a:lstStyle/>
          <a:p>
            <a:r>
              <a:rPr lang="uk-UA" b="1"/>
              <a:t>Дякую за увагу!</a:t>
            </a:r>
            <a:endParaRPr lang="ru-RU" b="1"/>
          </a:p>
        </p:txBody>
      </p:sp>
      <p:pic>
        <p:nvPicPr>
          <p:cNvPr id="29702" name="Picture 6" descr="48525309_1252506203_designer_ring_hccnc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 </a:t>
            </a:r>
            <a:r>
              <a:rPr lang="uk-UA" sz="4000" b="1" dirty="0"/>
              <a:t>Основні мотиви розлучення</a:t>
            </a:r>
            <a:endParaRPr lang="ru-RU" sz="40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1676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Розлучення</a:t>
            </a:r>
            <a:r>
              <a:rPr lang="uk-UA" sz="3000">
                <a:solidFill>
                  <a:schemeClr val="tx2"/>
                </a:solidFill>
              </a:rPr>
              <a:t> – це розривання подружніх стосунків між чоловіком та дружиною.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8197" name="Picture 5" descr="0الحياه-الزوجيه-الحياه-الزوجيه-الحياه-الزوجي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Чинники, що впливають на вірогідність розлучення: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1524000"/>
            <a:ext cx="8229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Вік (чим старше люди що укладають шлюб, тим менша вірогідність розлучення).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Прибуток (чим вище рівень матеріальної забезпеченості родини, тим менша вірогідність розлучення).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Релігія (чим більше родина притримується релігії, тим менше шанс розлучення).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page_dvdv20_w696_h500"/>
          <p:cNvPicPr>
            <a:picLocks noChangeAspect="1" noChangeArrowheads="1"/>
          </p:cNvPicPr>
          <p:nvPr/>
        </p:nvPicPr>
        <p:blipFill>
          <a:blip r:embed="rId2"/>
          <a:srcRect l="20116" t="11600" r="21265"/>
          <a:stretch>
            <a:fillRect/>
          </a:stretch>
        </p:blipFill>
        <p:spPr bwMode="auto">
          <a:xfrm>
            <a:off x="5978525" y="1752600"/>
            <a:ext cx="3165475" cy="3429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Основні мотиви розлучення: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1000" y="1371600"/>
            <a:ext cx="8229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4013" indent="93663"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Мотиви, що обумовлені дією соціально-економічних факторів.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Мотиви, обумовлені соціально-психологічними чинниками.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Мотиви соціально-біологічного характеру.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uk-UA" sz="4000" b="1" dirty="0" smtClean="0"/>
              <a:t> </a:t>
            </a:r>
            <a:r>
              <a:rPr lang="uk-UA" sz="4000" b="1" dirty="0"/>
              <a:t>Типи реагування на розлучення</a:t>
            </a:r>
            <a:endParaRPr lang="ru-RU" sz="4000" b="1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Чинники, що впливають на тип реагування на розлучення: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9600" y="2286000"/>
            <a:ext cx="8229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Особливості розлучення (його форма, глибина, тривалість, кількість залучених учасників).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Ставлення до розлучення з боку подружжя.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Наявність ресурсів (матеріальна забезпеченість, здоров'я, вік,                    наявність дітей).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shutterstock_55571995-714x476"/>
          <p:cNvPicPr>
            <a:picLocks noChangeAspect="1" noChangeArrowheads="1"/>
          </p:cNvPicPr>
          <p:nvPr/>
        </p:nvPicPr>
        <p:blipFill>
          <a:blip r:embed="rId2"/>
          <a:srcRect l="24229" t="13025" r="20868" b="7983"/>
          <a:stretch>
            <a:fillRect/>
          </a:stretch>
        </p:blipFill>
        <p:spPr bwMode="auto">
          <a:xfrm>
            <a:off x="0" y="0"/>
            <a:ext cx="2590800" cy="2484438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Стратегії поведінки в </a:t>
            </a:r>
            <a:br>
              <a:rPr lang="uk-UA" sz="3000" b="1">
                <a:solidFill>
                  <a:schemeClr val="tx2"/>
                </a:solidFill>
              </a:rPr>
            </a:br>
            <a:r>
              <a:rPr lang="uk-UA" sz="3000" b="1">
                <a:solidFill>
                  <a:schemeClr val="tx2"/>
                </a:solidFill>
              </a:rPr>
              <a:t>ситуації розлучення: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Агресивна: бажання зруйнувати життя партнера.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Маніпулятивна: бажання утримати, повернути партнера.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/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Стратегія прийняття: адекватна оцінка реальності та її прийняття.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uk-UA" b="1" dirty="0" smtClean="0"/>
              <a:t>Вплив </a:t>
            </a:r>
            <a:r>
              <a:rPr lang="uk-UA" b="1" dirty="0"/>
              <a:t>розлучення на дітей</a:t>
            </a:r>
            <a:endParaRPr lang="ru-RU" b="1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1295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Чинники, що впливають на гостроту дитячих переживань: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000" y="2514600"/>
            <a:ext cx="8229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 Характер взаємин у родині до розлучення та ступінь залучення дитини в рішення подружніх проблем. 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Особливості перебігу процесу розлучення.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З ким з батьків залишається дитина після розлучення, стосунки з ним.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4. Характер взаємин колишнього подружжя після розлучення.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000" b="1">
                <a:solidFill>
                  <a:schemeClr val="tx2"/>
                </a:solidFill>
              </a:rPr>
              <a:t>Психологічні прояви наслідків розлучення у дітей:</a:t>
            </a:r>
            <a:endParaRPr lang="ru-RU" sz="3000">
              <a:solidFill>
                <a:schemeClr val="tx2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2209800"/>
            <a:ext cx="8229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4013">
              <a:buFontTx/>
              <a:buAutoNum type="arabicPeriod"/>
              <a:tabLst>
                <a:tab pos="0" algn="l"/>
              </a:tabLst>
            </a:pPr>
            <a:r>
              <a:rPr lang="uk-UA" sz="3000">
                <a:solidFill>
                  <a:schemeClr val="tx2"/>
                </a:solidFill>
              </a:rPr>
              <a:t>Відчуття страху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2. Самозвинувачення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3. Самоприниження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4. Підвищена образливість і негативізм</a:t>
            </a:r>
            <a:br>
              <a:rPr lang="uk-UA" sz="3000">
                <a:solidFill>
                  <a:schemeClr val="tx2"/>
                </a:solidFill>
              </a:rPr>
            </a:br>
            <a:r>
              <a:rPr lang="uk-UA" sz="3000">
                <a:solidFill>
                  <a:schemeClr val="tx2"/>
                </a:solidFill>
              </a:rPr>
              <a:t>5. Аутсайдерство (відчуття себе зайвим)</a:t>
            </a:r>
            <a:endParaRPr lang="ru-RU" sz="3000">
              <a:solidFill>
                <a:schemeClr val="tx2"/>
              </a:solidFill>
            </a:endParaRPr>
          </a:p>
        </p:txBody>
      </p:sp>
      <p:pic>
        <p:nvPicPr>
          <p:cNvPr id="14342" name="Picture 6" descr="86513694"/>
          <p:cNvPicPr>
            <a:picLocks noChangeAspect="1" noChangeArrowheads="1"/>
          </p:cNvPicPr>
          <p:nvPr/>
        </p:nvPicPr>
        <p:blipFill>
          <a:blip r:embed="rId2"/>
          <a:srcRect l="3334" t="3999" r="3334" b="3999"/>
          <a:stretch>
            <a:fillRect/>
          </a:stretch>
        </p:blipFill>
        <p:spPr bwMode="auto">
          <a:xfrm>
            <a:off x="5181600" y="1119188"/>
            <a:ext cx="3962400" cy="2603500"/>
          </a:xfrm>
          <a:prstGeom prst="rect">
            <a:avLst/>
          </a:prstGeom>
          <a:noFill/>
        </p:spPr>
      </p:pic>
      <p:pic>
        <p:nvPicPr>
          <p:cNvPr id="14343" name="Picture 7" descr="1361633817_d9ad7d097cbb"/>
          <p:cNvPicPr>
            <a:picLocks noChangeAspect="1" noChangeArrowheads="1"/>
          </p:cNvPicPr>
          <p:nvPr/>
        </p:nvPicPr>
        <p:blipFill>
          <a:blip r:embed="rId3"/>
          <a:srcRect t="20575"/>
          <a:stretch>
            <a:fillRect/>
          </a:stretch>
        </p:blipFill>
        <p:spPr bwMode="auto">
          <a:xfrm>
            <a:off x="1828800" y="4630738"/>
            <a:ext cx="4191000" cy="222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5</TotalTime>
  <Words>398</Words>
  <Application>Microsoft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Times New Roman</vt:lpstr>
      <vt:lpstr>111</vt:lpstr>
      <vt:lpstr>Психологічна допомога при переживанні розлучення</vt:lpstr>
      <vt:lpstr>План</vt:lpstr>
      <vt:lpstr> Основні мотиви розлучення</vt:lpstr>
      <vt:lpstr>Слайд 4</vt:lpstr>
      <vt:lpstr>Слайд 5</vt:lpstr>
      <vt:lpstr> Типи реагування на розлучення</vt:lpstr>
      <vt:lpstr>Слайд 7</vt:lpstr>
      <vt:lpstr>Вплив розлучення на дітей</vt:lpstr>
      <vt:lpstr>Слайд 9</vt:lpstr>
      <vt:lpstr>Слайд 10</vt:lpstr>
      <vt:lpstr> Стадії психологічного переживання розлучення</vt:lpstr>
      <vt:lpstr>Слайд 12</vt:lpstr>
      <vt:lpstr>Слайд 13</vt:lpstr>
      <vt:lpstr>Слайд 14</vt:lpstr>
      <vt:lpstr>Слайд 15</vt:lpstr>
      <vt:lpstr>Слайд 16</vt:lpstr>
      <vt:lpstr>Консультування в ситуації розлучення</vt:lpstr>
      <vt:lpstr>Слайд 18</vt:lpstr>
      <vt:lpstr>Висновки</vt:lpstr>
      <vt:lpstr>Слайд 20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Психологічна допомога при переживанні розлучення</dc:title>
  <dc:creator>Admin</dc:creator>
  <cp:lastModifiedBy>Admin</cp:lastModifiedBy>
  <cp:revision>1</cp:revision>
  <cp:lastPrinted>1601-01-01T00:00:00Z</cp:lastPrinted>
  <dcterms:created xsi:type="dcterms:W3CDTF">2014-04-13T06:42:42Z</dcterms:created>
  <dcterms:modified xsi:type="dcterms:W3CDTF">2014-04-13T06:48:36Z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