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CA35E69-4C9C-4D6E-BB37-1F22BCA2D05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90AAD045-2201-44A4-B919-4838476A53D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E69-4C9C-4D6E-BB37-1F22BCA2D05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D045-2201-44A4-B919-4838476A53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E69-4C9C-4D6E-BB37-1F22BCA2D05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D045-2201-44A4-B919-4838476A53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E69-4C9C-4D6E-BB37-1F22BCA2D05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D045-2201-44A4-B919-4838476A53D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CA35E69-4C9C-4D6E-BB37-1F22BCA2D05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D045-2201-44A4-B919-4838476A53D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E69-4C9C-4D6E-BB37-1F22BCA2D05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D045-2201-44A4-B919-4838476A53D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E69-4C9C-4D6E-BB37-1F22BCA2D05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D045-2201-44A4-B919-4838476A53D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A35E69-4C9C-4D6E-BB37-1F22BCA2D05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D045-2201-44A4-B919-4838476A53D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E69-4C9C-4D6E-BB37-1F22BCA2D05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D045-2201-44A4-B919-4838476A53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CA35E69-4C9C-4D6E-BB37-1F22BCA2D05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D045-2201-44A4-B919-4838476A53D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CA35E69-4C9C-4D6E-BB37-1F22BCA2D05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D045-2201-44A4-B919-4838476A53D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ECA35E69-4C9C-4D6E-BB37-1F22BCA2D05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0AAD045-2201-44A4-B919-4838476A53D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571612"/>
            <a:ext cx="5724128" cy="29289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Психологическая помощь при психической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травматизации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связанной 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суицидальными намерениями</a:t>
            </a:r>
            <a:endParaRPr lang="uk-UA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807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4. Терапевтическими </a:t>
            </a:r>
            <a:r>
              <a:rPr lang="ru-RU" dirty="0"/>
              <a:t>мишенями в работе с суицидальным клиентом являются</a:t>
            </a:r>
            <a:r>
              <a:rPr lang="ru-RU" dirty="0" smtClean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• </a:t>
            </a:r>
            <a:r>
              <a:rPr lang="ru-RU" sz="3000" dirty="0"/>
              <a:t>проблемная ситуация</a:t>
            </a:r>
            <a:r>
              <a:rPr lang="ru-RU" sz="3000" dirty="0" smtClean="0"/>
              <a:t>;</a:t>
            </a:r>
            <a:endParaRPr lang="ru-RU" sz="3000" dirty="0"/>
          </a:p>
          <a:p>
            <a:pPr marL="0" indent="0">
              <a:buNone/>
            </a:pPr>
            <a:r>
              <a:rPr lang="ru-RU" sz="3000" dirty="0" smtClean="0"/>
              <a:t>• </a:t>
            </a:r>
            <a:r>
              <a:rPr lang="ru-RU" sz="3000" dirty="0"/>
              <a:t>негативный когнитивный стиль (выученная беспомощность, негативная триада</a:t>
            </a:r>
            <a:r>
              <a:rPr lang="ru-RU" sz="3000" dirty="0" smtClean="0"/>
              <a:t>);</a:t>
            </a:r>
          </a:p>
          <a:p>
            <a:pPr marL="0" indent="0">
              <a:buNone/>
            </a:pPr>
            <a:endParaRPr lang="ru-RU" sz="3000" dirty="0"/>
          </a:p>
          <a:p>
            <a:pPr marL="0" indent="0">
              <a:buNone/>
            </a:pPr>
            <a:r>
              <a:rPr lang="ru-RU" sz="3000" dirty="0" smtClean="0"/>
              <a:t>• </a:t>
            </a:r>
            <a:r>
              <a:rPr lang="ru-RU" sz="3000" dirty="0"/>
              <a:t>установки, разрешающие суицидальные попытки</a:t>
            </a:r>
            <a:r>
              <a:rPr lang="ru-RU" sz="3000" dirty="0" smtClean="0"/>
              <a:t>;</a:t>
            </a:r>
            <a:endParaRPr lang="ru-RU" sz="3000" dirty="0"/>
          </a:p>
          <a:p>
            <a:pPr marL="0" indent="0">
              <a:buNone/>
            </a:pPr>
            <a:r>
              <a:rPr lang="ru-RU" sz="3000" dirty="0" smtClean="0"/>
              <a:t>• </a:t>
            </a:r>
            <a:r>
              <a:rPr lang="ru-RU" sz="3000" dirty="0" err="1"/>
              <a:t>саморазрушающее</a:t>
            </a:r>
            <a:r>
              <a:rPr lang="ru-RU" sz="3000" dirty="0"/>
              <a:t> поведение (злоупотребление алкоголем, </a:t>
            </a:r>
            <a:r>
              <a:rPr lang="ru-RU" sz="3000" dirty="0" err="1"/>
              <a:t>психоактивными</a:t>
            </a:r>
            <a:r>
              <a:rPr lang="ru-RU" sz="3000" dirty="0"/>
              <a:t> веществами, </a:t>
            </a:r>
            <a:r>
              <a:rPr lang="ru-RU" sz="3000" dirty="0" smtClean="0"/>
              <a:t>самоизоляция, пассивность</a:t>
            </a:r>
            <a:r>
              <a:rPr lang="ru-RU" sz="3000" dirty="0"/>
              <a:t>).</a:t>
            </a:r>
            <a:endParaRPr lang="uk-UA" sz="3000" dirty="0"/>
          </a:p>
        </p:txBody>
      </p:sp>
    </p:spTree>
    <p:extLst>
      <p:ext uri="{BB962C8B-B14F-4D97-AF65-F5344CB8AC3E}">
        <p14:creationId xmlns="" xmlns:p14="http://schemas.microsoft.com/office/powerpoint/2010/main" val="26344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В зависимости от преобладания того или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иного компонента </a:t>
            </a:r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</a:rPr>
              <a:t>Ψ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смысла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суицида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важное значение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в психотерапии имеют (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Конончук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, 1989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uk-UA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3709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 smtClean="0"/>
              <a:t>• </a:t>
            </a:r>
            <a:r>
              <a:rPr lang="ru-RU" sz="3000" dirty="0"/>
              <a:t>изменение системы ценностей </a:t>
            </a:r>
            <a:r>
              <a:rPr lang="ru-RU" sz="3000" dirty="0" err="1"/>
              <a:t>суицидента</a:t>
            </a:r>
            <a:r>
              <a:rPr lang="ru-RU" sz="3000" dirty="0"/>
              <a:t>;</a:t>
            </a:r>
          </a:p>
          <a:p>
            <a:pPr marL="0" indent="0">
              <a:buNone/>
            </a:pPr>
            <a:r>
              <a:rPr lang="ru-RU" sz="3000" dirty="0" smtClean="0"/>
              <a:t>• </a:t>
            </a:r>
            <a:r>
              <a:rPr lang="ru-RU" sz="3000" dirty="0"/>
              <a:t>усиление роли </a:t>
            </a:r>
            <a:r>
              <a:rPr lang="ru-RU" sz="3000" dirty="0" err="1"/>
              <a:t>антисуицидальных</a:t>
            </a:r>
            <a:r>
              <a:rPr lang="ru-RU" sz="3000" dirty="0"/>
              <a:t> факторов с акцентом на ценности жизни как таковой;</a:t>
            </a:r>
          </a:p>
          <a:p>
            <a:pPr marL="0" indent="0">
              <a:buNone/>
            </a:pPr>
            <a:r>
              <a:rPr lang="ru-RU" sz="3000" dirty="0" smtClean="0"/>
              <a:t>• </a:t>
            </a:r>
            <a:r>
              <a:rPr lang="ru-RU" sz="3000" dirty="0" err="1"/>
              <a:t>самоактуализации</a:t>
            </a:r>
            <a:r>
              <a:rPr lang="ru-RU" sz="3000" dirty="0"/>
              <a:t> Я;</a:t>
            </a:r>
          </a:p>
          <a:p>
            <a:pPr marL="0" indent="0">
              <a:buNone/>
            </a:pPr>
            <a:r>
              <a:rPr lang="ru-RU" sz="3000" dirty="0" smtClean="0"/>
              <a:t>• </a:t>
            </a:r>
            <a:r>
              <a:rPr lang="ru-RU" sz="3000" dirty="0"/>
              <a:t>выработка адекватных способов снятия напряжения в психотравмирующей ситуации;</a:t>
            </a:r>
          </a:p>
          <a:p>
            <a:pPr marL="0" indent="0">
              <a:buNone/>
            </a:pPr>
            <a:r>
              <a:rPr lang="ru-RU" sz="3000" dirty="0" smtClean="0"/>
              <a:t>• </a:t>
            </a:r>
            <a:r>
              <a:rPr lang="ru-RU" sz="3000" dirty="0"/>
              <a:t>уменьшение эмоциональной зависимости и ригидности;</a:t>
            </a:r>
          </a:p>
          <a:p>
            <a:pPr marL="0" indent="0">
              <a:buNone/>
            </a:pPr>
            <a:r>
              <a:rPr lang="ru-RU" sz="3000" dirty="0" smtClean="0"/>
              <a:t>• </a:t>
            </a:r>
            <a:r>
              <a:rPr lang="ru-RU" sz="3000" dirty="0"/>
              <a:t>формирование системы компенсаторных механизмов, </a:t>
            </a:r>
            <a:r>
              <a:rPr lang="ru-RU" sz="3000" dirty="0" smtClean="0"/>
              <a:t>направленных на появление внутренней </a:t>
            </a:r>
            <a:r>
              <a:rPr lang="ru-RU" sz="3000" dirty="0"/>
              <a:t>возможности отступления в субъективно непреодолимой ситуации.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38458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5. Правила консультирования особ с суицидальными намерениями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989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3000" dirty="0" smtClean="0"/>
              <a:t>1. Чаще встречаться;</a:t>
            </a:r>
          </a:p>
          <a:p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2. Консультант должен обратить внимание на позитивные аспекты жизни клиента;</a:t>
            </a:r>
          </a:p>
          <a:p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3. Узнав о намерениях клиента совершить самоубийство – </a:t>
            </a:r>
          </a:p>
          <a:p>
            <a:pPr marL="0" indent="0">
              <a:buNone/>
            </a:pPr>
            <a:r>
              <a:rPr lang="ru-RU" sz="3000" dirty="0" smtClean="0"/>
              <a:t>НЕ нужно паниковать</a:t>
            </a:r>
            <a:r>
              <a:rPr lang="ru-RU" sz="3000" dirty="0"/>
              <a:t> </a:t>
            </a:r>
            <a:r>
              <a:rPr lang="ru-RU" sz="3000" dirty="0" smtClean="0"/>
              <a:t>и пытаться отвлечь каким-нибудь занятием и вдаваться в морализаторства;</a:t>
            </a:r>
          </a:p>
          <a:p>
            <a:pPr marL="0" indent="0">
              <a:buNone/>
            </a:pPr>
            <a:endParaRPr lang="ru-RU" sz="2500" dirty="0" smtClean="0"/>
          </a:p>
        </p:txBody>
      </p:sp>
    </p:spTree>
    <p:extLst>
      <p:ext uri="{BB962C8B-B14F-4D97-AF65-F5344CB8AC3E}">
        <p14:creationId xmlns="" xmlns:p14="http://schemas.microsoft.com/office/powerpoint/2010/main" val="344509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332656"/>
            <a:ext cx="8595360" cy="6336704"/>
          </a:xfrm>
        </p:spPr>
        <p:txBody>
          <a:bodyPr>
            <a:normAutofit/>
          </a:bodyPr>
          <a:lstStyle/>
          <a:p>
            <a:r>
              <a:rPr lang="ru-RU" sz="3000" dirty="0"/>
              <a:t>4. Привлечь к работе с клиентом значимых для него людей;</a:t>
            </a:r>
          </a:p>
          <a:p>
            <a:endParaRPr lang="ru-RU" sz="3000" dirty="0" smtClean="0"/>
          </a:p>
          <a:p>
            <a:r>
              <a:rPr lang="ru-RU" sz="3000" dirty="0" smtClean="0"/>
              <a:t>5</a:t>
            </a:r>
            <a:r>
              <a:rPr lang="ru-RU" sz="3000" dirty="0"/>
              <a:t>. Клиент должен иметь возможность в любое время позвонить консультанту, чтобы </a:t>
            </a:r>
            <a:r>
              <a:rPr lang="ru-RU" sz="3000" dirty="0" smtClean="0"/>
              <a:t>тот мог проконтролировать </a:t>
            </a:r>
            <a:r>
              <a:rPr lang="ru-RU" sz="3000" dirty="0"/>
              <a:t>его эмоциональное состояние</a:t>
            </a:r>
            <a:r>
              <a:rPr lang="ru-RU" sz="3000" dirty="0" smtClean="0"/>
              <a:t>.</a:t>
            </a:r>
          </a:p>
          <a:p>
            <a:endParaRPr lang="ru-RU" sz="3000" dirty="0"/>
          </a:p>
          <a:p>
            <a:r>
              <a:rPr lang="ru-RU" sz="3000" dirty="0"/>
              <a:t>6. При высокой возможности свершения самоубийства нужно  проинформировать близких или обговорить вопрос </a:t>
            </a:r>
            <a:r>
              <a:rPr lang="ru-RU" sz="3000" dirty="0" err="1"/>
              <a:t>госпитализирования</a:t>
            </a:r>
            <a:r>
              <a:rPr lang="ru-RU" sz="3000" dirty="0"/>
              <a:t>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88391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332656"/>
            <a:ext cx="8595360" cy="6336704"/>
          </a:xfrm>
        </p:spPr>
        <p:txBody>
          <a:bodyPr>
            <a:normAutofit/>
          </a:bodyPr>
          <a:lstStyle/>
          <a:p>
            <a:r>
              <a:rPr lang="ru-RU" sz="3000" dirty="0"/>
              <a:t>7. Консультант не должен позволять клиенту манипулировать собой способом угрозы самоубийством</a:t>
            </a:r>
            <a:r>
              <a:rPr lang="ru-RU" sz="3000" dirty="0" smtClean="0"/>
              <a:t>;</a:t>
            </a:r>
          </a:p>
          <a:p>
            <a:endParaRPr lang="ru-RU" sz="3000" dirty="0"/>
          </a:p>
          <a:p>
            <a:r>
              <a:rPr lang="ru-RU" sz="3000" dirty="0"/>
              <a:t>8. Не всегда удается помешать самоубийству</a:t>
            </a:r>
            <a:r>
              <a:rPr lang="ru-RU" sz="3000" dirty="0" smtClean="0"/>
              <a:t>;</a:t>
            </a:r>
          </a:p>
          <a:p>
            <a:endParaRPr lang="ru-RU" sz="3000" dirty="0" smtClean="0"/>
          </a:p>
          <a:p>
            <a:r>
              <a:rPr lang="ru-RU" sz="3000" dirty="0" smtClean="0"/>
              <a:t>9</a:t>
            </a:r>
            <a:r>
              <a:rPr lang="ru-RU" sz="3000" dirty="0"/>
              <a:t>. Консультант должен детально в письменной форме документировать свои действия, чтобы в случае несчастья он смог доказать себе и другим, что действовал профессионально и принял все меры для </a:t>
            </a:r>
            <a:r>
              <a:rPr lang="ru-RU" sz="3000" dirty="0" err="1"/>
              <a:t>избежания</a:t>
            </a:r>
            <a:r>
              <a:rPr lang="ru-RU" sz="3000" dirty="0"/>
              <a:t> катастрофы.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025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3" y="2204864"/>
            <a:ext cx="5715000" cy="37909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9421" y="548680"/>
            <a:ext cx="856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Благодарю за внимание!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План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3000" dirty="0" smtClean="0"/>
              <a:t>1. Этапы суицидального поведения.</a:t>
            </a:r>
          </a:p>
          <a:p>
            <a:r>
              <a:rPr lang="ru-RU" sz="3000" dirty="0" smtClean="0"/>
              <a:t>2. Первая встреча с клиентом.</a:t>
            </a:r>
          </a:p>
          <a:p>
            <a:r>
              <a:rPr lang="ru-RU" sz="3000" dirty="0" smtClean="0"/>
              <a:t>3. Стратегии решения рисков повторного суицида.</a:t>
            </a:r>
          </a:p>
          <a:p>
            <a:r>
              <a:rPr lang="ru-RU" sz="3000" dirty="0" smtClean="0"/>
              <a:t>4. Терапевтические мишени.</a:t>
            </a:r>
          </a:p>
          <a:p>
            <a:r>
              <a:rPr lang="ru-RU" sz="3000" dirty="0" smtClean="0"/>
              <a:t>5. Правила консультирования  лиц с суицидальными намерениями.</a:t>
            </a:r>
          </a:p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94033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 </a:t>
            </a:r>
            <a:r>
              <a:rPr lang="uk-UA" b="1" dirty="0" err="1"/>
              <a:t>Этап</a:t>
            </a:r>
            <a:r>
              <a:rPr lang="uk-UA" b="1" dirty="0"/>
              <a:t> </a:t>
            </a:r>
            <a:r>
              <a:rPr lang="uk-UA" b="1" dirty="0" err="1"/>
              <a:t>суицидальных</a:t>
            </a:r>
            <a:r>
              <a:rPr lang="uk-UA" b="1" dirty="0"/>
              <a:t> </a:t>
            </a:r>
            <a:r>
              <a:rPr lang="uk-UA" b="1" dirty="0" err="1"/>
              <a:t>действий</a:t>
            </a:r>
            <a:r>
              <a:rPr lang="uk-UA" b="1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3000" dirty="0" smtClean="0"/>
              <a:t>сознательное </a:t>
            </a:r>
            <a:r>
              <a:rPr lang="ru-RU" sz="3000" u="sng" dirty="0"/>
              <a:t>стремление лишить себя жизни</a:t>
            </a:r>
            <a:r>
              <a:rPr lang="ru-RU" sz="3000" dirty="0"/>
              <a:t>, которое по не </a:t>
            </a:r>
            <a:r>
              <a:rPr lang="ru-RU" sz="3000" dirty="0" smtClean="0"/>
              <a:t>зависящим от </a:t>
            </a:r>
            <a:r>
              <a:rPr lang="ru-RU" sz="3000" dirty="0"/>
              <a:t>человека обстоятельствам (своевременное оказание помощи, успешная реанимация и т. п.) не </a:t>
            </a:r>
            <a:r>
              <a:rPr lang="ru-RU" sz="3000" dirty="0" smtClean="0"/>
              <a:t>было доведено </a:t>
            </a:r>
            <a:r>
              <a:rPr lang="ru-RU" sz="3000" dirty="0"/>
              <a:t>до конца. </a:t>
            </a:r>
            <a:endParaRPr lang="ru-RU" sz="3000" dirty="0" smtClean="0"/>
          </a:p>
          <a:p>
            <a:pPr marL="457200" indent="-457200">
              <a:buFont typeface="Wingdings" pitchFamily="2" charset="2"/>
              <a:buChar char="q"/>
            </a:pPr>
            <a:endParaRPr lang="ru-RU" sz="30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ru-RU" sz="3000" dirty="0" smtClean="0"/>
              <a:t>Самоповреждения имеющие характер </a:t>
            </a:r>
            <a:r>
              <a:rPr lang="ru-RU" sz="3000" u="sng" dirty="0" smtClean="0"/>
              <a:t>демонстративных </a:t>
            </a:r>
            <a:r>
              <a:rPr lang="ru-RU" sz="3000" u="sng" dirty="0"/>
              <a:t>действий </a:t>
            </a:r>
            <a:r>
              <a:rPr lang="ru-RU" sz="3000" dirty="0" smtClean="0"/>
              <a:t>(оказание психологического или морального давления </a:t>
            </a:r>
            <a:r>
              <a:rPr lang="ru-RU" sz="3000" dirty="0"/>
              <a:t>на окружение для получения определенных выгод), </a:t>
            </a:r>
            <a:r>
              <a:rPr lang="ru-RU" sz="3000" dirty="0" smtClean="0"/>
              <a:t>носят название </a:t>
            </a:r>
            <a:r>
              <a:rPr lang="ru-RU" sz="3000" u="sng" dirty="0" err="1"/>
              <a:t>парасуицида</a:t>
            </a:r>
            <a:r>
              <a:rPr lang="ru-RU" sz="3000" dirty="0"/>
              <a:t>.</a:t>
            </a:r>
            <a:endParaRPr lang="uk-UA" sz="3000" dirty="0"/>
          </a:p>
        </p:txBody>
      </p:sp>
    </p:spTree>
    <p:extLst>
      <p:ext uri="{BB962C8B-B14F-4D97-AF65-F5344CB8AC3E}">
        <p14:creationId xmlns="" xmlns:p14="http://schemas.microsoft.com/office/powerpoint/2010/main" val="156093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 smtClean="0"/>
              <a:t>1. Этапы суицидального поведения.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/>
              <a:t>I. </a:t>
            </a:r>
            <a:r>
              <a:rPr lang="ru-RU" sz="3000" b="1" dirty="0" smtClean="0"/>
              <a:t>Этап </a:t>
            </a:r>
            <a:r>
              <a:rPr lang="ru-RU" sz="3000" b="1" dirty="0"/>
              <a:t>суицидальных </a:t>
            </a:r>
            <a:r>
              <a:rPr lang="ru-RU" sz="3000" b="1" dirty="0" smtClean="0"/>
              <a:t>тенденций</a:t>
            </a:r>
            <a:r>
              <a:rPr lang="ru-RU" sz="3000" b="1" dirty="0"/>
              <a:t>. </a:t>
            </a:r>
            <a:endParaRPr lang="ru-RU" sz="3000" b="1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ru-RU" sz="3000" dirty="0" smtClean="0"/>
              <a:t>снижении </a:t>
            </a:r>
            <a:r>
              <a:rPr lang="ru-RU" sz="3000" dirty="0"/>
              <a:t>ценности собственной </a:t>
            </a:r>
            <a:r>
              <a:rPr lang="ru-RU" sz="3000" dirty="0" smtClean="0"/>
              <a:t>жизни;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3000" dirty="0" smtClean="0"/>
              <a:t>утрате </a:t>
            </a:r>
            <a:r>
              <a:rPr lang="ru-RU" sz="3000" dirty="0"/>
              <a:t>ее смысла или нежелании </a:t>
            </a:r>
            <a:r>
              <a:rPr lang="ru-RU" sz="3000" dirty="0" smtClean="0"/>
              <a:t>жить;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3000" dirty="0" smtClean="0"/>
              <a:t>проявляются </a:t>
            </a:r>
            <a:r>
              <a:rPr lang="ru-RU" sz="3000" dirty="0"/>
              <a:t>в мыслях, намерениях, чувствах или угрозах. </a:t>
            </a:r>
            <a:endParaRPr lang="ru-RU" sz="3000" dirty="0" smtClean="0"/>
          </a:p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</a:rPr>
              <a:t>На 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этом </a:t>
            </a:r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</a:rPr>
              <a:t>этапе </a:t>
            </a:r>
            <a:r>
              <a:rPr lang="ru-RU" sz="3000" dirty="0" smtClean="0"/>
              <a:t>осуществляется </a:t>
            </a:r>
            <a:r>
              <a:rPr lang="ru-RU" sz="3000" u="sng" dirty="0"/>
              <a:t>превенция </a:t>
            </a:r>
            <a:r>
              <a:rPr lang="ru-RU" sz="3000" u="sng" dirty="0" smtClean="0"/>
              <a:t>суицида</a:t>
            </a:r>
            <a:r>
              <a:rPr lang="ru-RU" sz="3000" dirty="0" smtClean="0"/>
              <a:t> (предотвращение </a:t>
            </a:r>
            <a:r>
              <a:rPr lang="ru-RU" sz="3000" dirty="0"/>
              <a:t>на основании распознания </a:t>
            </a:r>
            <a:r>
              <a:rPr lang="ru-RU" sz="3000" dirty="0" smtClean="0"/>
              <a:t>психологических или </a:t>
            </a:r>
            <a:r>
              <a:rPr lang="ru-RU" sz="3000" dirty="0"/>
              <a:t>социальных </a:t>
            </a:r>
            <a:r>
              <a:rPr lang="ru-RU" sz="3000" dirty="0" smtClean="0"/>
              <a:t>предвестников). </a:t>
            </a:r>
            <a:endParaRPr lang="uk-UA" sz="3000" dirty="0"/>
          </a:p>
        </p:txBody>
      </p:sp>
    </p:spTree>
    <p:extLst>
      <p:ext uri="{BB962C8B-B14F-4D97-AF65-F5344CB8AC3E}">
        <p14:creationId xmlns="" xmlns:p14="http://schemas.microsoft.com/office/powerpoint/2010/main" val="323169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На этапе суицидальных действий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осуществляется процедура интервенции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370912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q"/>
            </a:pPr>
            <a:endParaRPr lang="ru-RU" sz="30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ru-RU" sz="3000" dirty="0" smtClean="0"/>
              <a:t>вмешательства в текущий суицид для </a:t>
            </a:r>
            <a:r>
              <a:rPr lang="ru-RU" sz="3000" dirty="0"/>
              <a:t>предотвращения </a:t>
            </a:r>
            <a:r>
              <a:rPr lang="ru-RU" sz="3000" dirty="0" smtClean="0"/>
              <a:t>акта саморазрушения </a:t>
            </a:r>
            <a:r>
              <a:rPr lang="ru-RU" sz="3000" dirty="0"/>
              <a:t>и </a:t>
            </a:r>
            <a:r>
              <a:rPr lang="ru-RU" sz="3000" dirty="0" smtClean="0"/>
              <a:t>оказании </a:t>
            </a:r>
            <a:r>
              <a:rPr lang="ru-RU" sz="3000" dirty="0"/>
              <a:t>ему </a:t>
            </a:r>
            <a:r>
              <a:rPr lang="ru-RU" sz="3000" dirty="0" smtClean="0"/>
              <a:t>эмоциональной поддержки </a:t>
            </a:r>
            <a:r>
              <a:rPr lang="ru-RU" sz="3000" dirty="0"/>
              <a:t>и сочувствия в переживаемом кризисе. </a:t>
            </a:r>
          </a:p>
          <a:p>
            <a:pPr marL="457200" indent="-457200">
              <a:buFont typeface="Wingdings" pitchFamily="2" charset="2"/>
              <a:buChar char="q"/>
            </a:pPr>
            <a:endParaRPr lang="ru-RU" sz="30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ru-RU" sz="3000" dirty="0" smtClean="0"/>
              <a:t>Главная </a:t>
            </a:r>
            <a:r>
              <a:rPr lang="ru-RU" sz="3000" dirty="0"/>
              <a:t>задача интервенции </a:t>
            </a:r>
            <a:r>
              <a:rPr lang="ru-RU" sz="3000" dirty="0" smtClean="0"/>
              <a:t>- удержать </a:t>
            </a:r>
            <a:r>
              <a:rPr lang="ru-RU" sz="3000" dirty="0"/>
              <a:t>человека в живых, а не в том, чтобы переделать структуру личности человека или излечить </a:t>
            </a:r>
            <a:r>
              <a:rPr lang="ru-RU" sz="3000" dirty="0" smtClean="0"/>
              <a:t>его нервно-психические </a:t>
            </a:r>
            <a:r>
              <a:rPr lang="ru-RU" sz="3000" dirty="0"/>
              <a:t>расстройства. </a:t>
            </a:r>
            <a:endParaRPr lang="uk-UA" sz="3000" dirty="0"/>
          </a:p>
        </p:txBody>
      </p:sp>
    </p:spTree>
    <p:extLst>
      <p:ext uri="{BB962C8B-B14F-4D97-AF65-F5344CB8AC3E}">
        <p14:creationId xmlns="" xmlns:p14="http://schemas.microsoft.com/office/powerpoint/2010/main" val="330790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000" b="1" dirty="0" err="1">
                <a:solidFill>
                  <a:schemeClr val="accent5">
                    <a:lumMod val="75000"/>
                  </a:schemeClr>
                </a:solidFill>
              </a:rPr>
              <a:t>Поственция</a:t>
            </a:r>
            <a:r>
              <a:rPr lang="ru-RU" sz="3000" dirty="0"/>
              <a:t> – это усилия по предотвращению повторения акта </a:t>
            </a:r>
            <a:r>
              <a:rPr lang="ru-RU" sz="3000" dirty="0" err="1"/>
              <a:t>аутоагрессии</a:t>
            </a:r>
            <a:r>
              <a:rPr lang="ru-RU" sz="3000" dirty="0"/>
              <a:t>, а также </a:t>
            </a:r>
            <a:r>
              <a:rPr lang="ru-RU" sz="3000" dirty="0" smtClean="0"/>
              <a:t>предупреждение развития </a:t>
            </a:r>
            <a:r>
              <a:rPr lang="ru-RU" sz="3000" dirty="0"/>
              <a:t>посттравматических стрессовых расстройств у уцелевших и их окружения. </a:t>
            </a:r>
            <a:endParaRPr lang="ru-RU" sz="3000" dirty="0" smtClean="0"/>
          </a:p>
          <a:p>
            <a:endParaRPr lang="ru-RU" sz="3000" dirty="0"/>
          </a:p>
          <a:p>
            <a:pPr marL="0" indent="0">
              <a:buNone/>
            </a:pPr>
            <a:r>
              <a:rPr lang="ru-RU" sz="3000" b="1" dirty="0" smtClean="0"/>
              <a:t>Задачи </a:t>
            </a:r>
            <a:r>
              <a:rPr lang="ru-RU" sz="3000" b="1" dirty="0" err="1" smtClean="0"/>
              <a:t>поственции</a:t>
            </a:r>
            <a:r>
              <a:rPr lang="ru-RU" sz="3000" b="1" dirty="0" smtClean="0"/>
              <a:t>: </a:t>
            </a:r>
          </a:p>
          <a:p>
            <a:pPr>
              <a:buFont typeface="Wingdings" pitchFamily="2" charset="2"/>
              <a:buChar char="§"/>
            </a:pPr>
            <a:r>
              <a:rPr lang="ru-RU" sz="3000" dirty="0" smtClean="0"/>
              <a:t>облегчении </a:t>
            </a:r>
            <a:r>
              <a:rPr lang="ru-RU" sz="3000" dirty="0"/>
              <a:t>процесса приспособления к </a:t>
            </a:r>
            <a:r>
              <a:rPr lang="ru-RU" sz="3000" dirty="0" smtClean="0"/>
              <a:t>реальности;</a:t>
            </a:r>
          </a:p>
          <a:p>
            <a:pPr>
              <a:buFont typeface="Wingdings" pitchFamily="2" charset="2"/>
              <a:buChar char="§"/>
            </a:pPr>
            <a:r>
              <a:rPr lang="ru-RU" sz="3000" dirty="0" smtClean="0"/>
              <a:t>уменьшении степени </a:t>
            </a:r>
            <a:r>
              <a:rPr lang="ru-RU" sz="3000" dirty="0"/>
              <a:t>заразительности суицидального </a:t>
            </a:r>
            <a:r>
              <a:rPr lang="ru-RU" sz="3000" dirty="0" smtClean="0"/>
              <a:t>поведения;</a:t>
            </a:r>
          </a:p>
          <a:p>
            <a:pPr>
              <a:buFont typeface="Wingdings" pitchFamily="2" charset="2"/>
              <a:buChar char="§"/>
            </a:pPr>
            <a:r>
              <a:rPr lang="ru-RU" sz="3000" dirty="0" smtClean="0"/>
              <a:t>оценке </a:t>
            </a:r>
            <a:r>
              <a:rPr lang="ru-RU" sz="3000" dirty="0"/>
              <a:t>и идентификации факторов </a:t>
            </a:r>
            <a:r>
              <a:rPr lang="ru-RU" sz="3000" dirty="0" smtClean="0"/>
              <a:t>риска повторного </a:t>
            </a:r>
            <a:r>
              <a:rPr lang="ru-RU" sz="3000" dirty="0"/>
              <a:t>суицида.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91376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III. </a:t>
            </a:r>
            <a:r>
              <a:rPr lang="uk-UA" b="1" dirty="0" err="1"/>
              <a:t>Этап</a:t>
            </a:r>
            <a:r>
              <a:rPr lang="uk-UA" b="1" dirty="0"/>
              <a:t> </a:t>
            </a:r>
            <a:r>
              <a:rPr lang="uk-UA" b="1" dirty="0" err="1"/>
              <a:t>постсуицидального</a:t>
            </a:r>
            <a:r>
              <a:rPr lang="uk-UA" b="1" dirty="0"/>
              <a:t> </a:t>
            </a:r>
            <a:r>
              <a:rPr lang="uk-UA" b="1" dirty="0" err="1"/>
              <a:t>кризиса</a:t>
            </a:r>
            <a:r>
              <a:rPr lang="uk-UA" b="1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37091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endParaRPr lang="ru-RU" sz="3000" dirty="0" smtClean="0"/>
          </a:p>
          <a:p>
            <a:pPr>
              <a:buFont typeface="Wingdings" pitchFamily="2" charset="2"/>
              <a:buChar char="q"/>
            </a:pPr>
            <a:r>
              <a:rPr lang="ru-RU" sz="3000" dirty="0" smtClean="0"/>
              <a:t>Он </a:t>
            </a:r>
            <a:r>
              <a:rPr lang="ru-RU" sz="3000" dirty="0"/>
              <a:t>продолжается от момента</a:t>
            </a:r>
            <a:r>
              <a:rPr lang="ru-RU" sz="3000" u="sng" dirty="0"/>
              <a:t> совершения суицидальной попытки</a:t>
            </a:r>
            <a:r>
              <a:rPr lang="ru-RU" sz="3000" dirty="0"/>
              <a:t> </a:t>
            </a:r>
            <a:r>
              <a:rPr lang="ru-RU" sz="3000" dirty="0" smtClean="0"/>
              <a:t>до полного </a:t>
            </a:r>
            <a:r>
              <a:rPr lang="ru-RU" sz="3000" u="sng" dirty="0"/>
              <a:t>исчезновения суицидальных тенденций</a:t>
            </a:r>
            <a:r>
              <a:rPr lang="ru-RU" sz="3000" dirty="0"/>
              <a:t>, иногда характеризующихся цикличностью проявления. </a:t>
            </a:r>
            <a:endParaRPr lang="ru-RU" sz="3000" dirty="0" smtClean="0"/>
          </a:p>
          <a:p>
            <a:pPr>
              <a:buFont typeface="Wingdings" pitchFamily="2" charset="2"/>
              <a:buChar char="q"/>
            </a:pPr>
            <a:endParaRPr lang="ru-RU" sz="3000" dirty="0" smtClean="0"/>
          </a:p>
          <a:p>
            <a:pPr>
              <a:buFont typeface="Wingdings" pitchFamily="2" charset="2"/>
              <a:buChar char="q"/>
            </a:pPr>
            <a:r>
              <a:rPr lang="ru-RU" sz="3000" dirty="0" smtClean="0"/>
              <a:t>Этот этап </a:t>
            </a:r>
            <a:r>
              <a:rPr lang="ru-RU" sz="3000" dirty="0"/>
              <a:t>охватывает состояние </a:t>
            </a:r>
            <a:r>
              <a:rPr lang="ru-RU" sz="3000" u="sng" dirty="0"/>
              <a:t>психического кризиса</a:t>
            </a:r>
            <a:r>
              <a:rPr lang="ru-RU" sz="3000" dirty="0"/>
              <a:t> </a:t>
            </a:r>
            <a:r>
              <a:rPr lang="ru-RU" sz="3000" dirty="0" err="1"/>
              <a:t>суицидента</a:t>
            </a:r>
            <a:r>
              <a:rPr lang="ru-RU" sz="3000" dirty="0"/>
              <a:t>, признаки которого (соматические, </a:t>
            </a:r>
            <a:r>
              <a:rPr lang="ru-RU" sz="3000" dirty="0" smtClean="0"/>
              <a:t>психические или психопатологические</a:t>
            </a:r>
            <a:r>
              <a:rPr lang="ru-RU" sz="3000" dirty="0"/>
              <a:t>) и их выраженность могут быть различными. </a:t>
            </a:r>
            <a:endParaRPr lang="ru-RU" sz="3000" dirty="0" smtClean="0"/>
          </a:p>
          <a:p>
            <a:endParaRPr lang="ru-RU" sz="3000" dirty="0" smtClean="0"/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</a:rPr>
              <a:t>На 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этом этапе </a:t>
            </a:r>
            <a:r>
              <a:rPr lang="ru-RU" sz="3000" dirty="0" smtClean="0"/>
              <a:t>осуществляются </a:t>
            </a:r>
            <a:r>
              <a:rPr lang="ru-RU" sz="3000" u="sng" dirty="0" err="1" smtClean="0"/>
              <a:t>поственция</a:t>
            </a:r>
            <a:r>
              <a:rPr lang="ru-RU" sz="3000" dirty="0" smtClean="0"/>
              <a:t> </a:t>
            </a:r>
            <a:r>
              <a:rPr lang="ru-RU" sz="3000" dirty="0"/>
              <a:t>и вторичная </a:t>
            </a:r>
            <a:r>
              <a:rPr lang="ru-RU" sz="3000" u="sng" dirty="0"/>
              <a:t>превенция</a:t>
            </a:r>
            <a:r>
              <a:rPr lang="ru-RU" sz="3000" dirty="0"/>
              <a:t> суицидального поведения.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02579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2. При </a:t>
            </a:r>
            <a:r>
              <a:rPr lang="ru-RU" dirty="0"/>
              <a:t>первой встрече терапевт преследует несколько целей</a:t>
            </a:r>
            <a:r>
              <a:rPr lang="ru-RU" dirty="0" smtClean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dirty="0" smtClean="0"/>
              <a:t>• </a:t>
            </a:r>
            <a:r>
              <a:rPr lang="ru-RU" sz="3000" dirty="0"/>
              <a:t>установить эмпатический контакт с </a:t>
            </a:r>
            <a:r>
              <a:rPr lang="ru-RU" sz="3000" dirty="0" err="1"/>
              <a:t>суицидентом</a:t>
            </a:r>
            <a:r>
              <a:rPr lang="ru-RU" sz="3000" dirty="0" smtClean="0"/>
              <a:t>;</a:t>
            </a:r>
          </a:p>
          <a:p>
            <a:pPr marL="0" indent="0">
              <a:buNone/>
            </a:pPr>
            <a:endParaRPr lang="ru-RU" sz="3000" dirty="0"/>
          </a:p>
          <a:p>
            <a:pPr marL="0" indent="0">
              <a:buNone/>
            </a:pPr>
            <a:r>
              <a:rPr lang="ru-RU" sz="3000" dirty="0"/>
              <a:t> • вызвать надежду на улучшение, что, несомненно, является крайне важным в кризисной интервенции</a:t>
            </a:r>
            <a:r>
              <a:rPr lang="ru-RU" sz="3000" dirty="0" smtClean="0"/>
              <a:t>;</a:t>
            </a:r>
          </a:p>
          <a:p>
            <a:pPr marL="0" indent="0">
              <a:buNone/>
            </a:pPr>
            <a:endParaRPr lang="ru-RU" sz="3000" dirty="0"/>
          </a:p>
          <a:p>
            <a:pPr marL="0" indent="0">
              <a:buNone/>
            </a:pPr>
            <a:r>
              <a:rPr lang="ru-RU" sz="3000" dirty="0"/>
              <a:t> • получить от него такую информацию, которая позволила бы сделать вывод о степени </a:t>
            </a:r>
            <a:r>
              <a:rPr lang="ru-RU" sz="3000" dirty="0" smtClean="0"/>
              <a:t>суицидального риска </a:t>
            </a:r>
            <a:r>
              <a:rPr lang="ru-RU" sz="3000" dirty="0"/>
              <a:t>в настоящее время и в ближайшем будущем.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32069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3. Риски повторного суицида решаются </a:t>
            </a:r>
            <a:r>
              <a:rPr lang="ru-RU" dirty="0"/>
              <a:t>путем использования таких </a:t>
            </a:r>
            <a:r>
              <a:rPr lang="ru-RU" dirty="0" smtClean="0"/>
              <a:t>стратегий: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37091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ru-RU" sz="3000" dirty="0" smtClean="0"/>
              <a:t>психологическое </a:t>
            </a:r>
            <a:r>
              <a:rPr lang="ru-RU" sz="3000" dirty="0"/>
              <a:t>консультирование; </a:t>
            </a:r>
            <a:endParaRPr lang="ru-RU" sz="3000" dirty="0" smtClean="0"/>
          </a:p>
          <a:p>
            <a:pPr marL="514350" indent="-514350">
              <a:buFont typeface="+mj-lt"/>
              <a:buAutoNum type="alphaLcParenR"/>
            </a:pPr>
            <a:r>
              <a:rPr lang="ru-RU" sz="3000" dirty="0" smtClean="0"/>
              <a:t>кризисная </a:t>
            </a:r>
            <a:r>
              <a:rPr lang="ru-RU" sz="3000" dirty="0"/>
              <a:t>интервенция; 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3000" dirty="0" smtClean="0"/>
              <a:t>поиск </a:t>
            </a:r>
            <a:r>
              <a:rPr lang="ru-RU" sz="3000" dirty="0"/>
              <a:t>систем поддержки личности в обществе; </a:t>
            </a:r>
            <a:endParaRPr lang="ru-RU" sz="3000" dirty="0" smtClean="0"/>
          </a:p>
          <a:p>
            <a:pPr marL="514350" indent="-514350">
              <a:buFont typeface="+mj-lt"/>
              <a:buAutoNum type="alphaLcParenR"/>
            </a:pPr>
            <a:r>
              <a:rPr lang="ru-RU" sz="3000" dirty="0" smtClean="0"/>
              <a:t>образовательная </a:t>
            </a:r>
            <a:r>
              <a:rPr lang="ru-RU" sz="3000" dirty="0"/>
              <a:t>стратегия </a:t>
            </a:r>
            <a:r>
              <a:rPr lang="ru-RU" sz="3000" dirty="0" smtClean="0"/>
              <a:t>для повышения </a:t>
            </a:r>
            <a:r>
              <a:rPr lang="ru-RU" sz="3000" dirty="0"/>
              <a:t>осознания роли и значимости </a:t>
            </a:r>
            <a:r>
              <a:rPr lang="ru-RU" sz="3000" dirty="0" err="1"/>
              <a:t>саморазрушающего</a:t>
            </a:r>
            <a:r>
              <a:rPr lang="ru-RU" sz="3000" dirty="0"/>
              <a:t> поведения; </a:t>
            </a:r>
            <a:endParaRPr lang="ru-RU" sz="3000" dirty="0" smtClean="0"/>
          </a:p>
          <a:p>
            <a:pPr marL="514350" indent="-514350">
              <a:buFont typeface="+mj-lt"/>
              <a:buAutoNum type="alphaLcParenR"/>
            </a:pPr>
            <a:r>
              <a:rPr lang="ru-RU" sz="3000" dirty="0" smtClean="0"/>
              <a:t>поддержание </a:t>
            </a:r>
            <a:r>
              <a:rPr lang="ru-RU" sz="3000" dirty="0"/>
              <a:t>контактов со </a:t>
            </a:r>
            <a:r>
              <a:rPr lang="ru-RU" sz="3000" dirty="0" smtClean="0"/>
              <a:t>СМИ для </a:t>
            </a:r>
            <a:r>
              <a:rPr lang="ru-RU" sz="3000" dirty="0"/>
              <a:t>соблюдения этических принципов при информировании об актах </a:t>
            </a:r>
            <a:r>
              <a:rPr lang="ru-RU" sz="3000" dirty="0" err="1"/>
              <a:t>аугоагрессии</a:t>
            </a:r>
            <a:r>
              <a:rPr lang="ru-RU" sz="3000" dirty="0"/>
              <a:t> в обществе. </a:t>
            </a:r>
            <a:endParaRPr lang="ru-RU" sz="3000" dirty="0" smtClean="0"/>
          </a:p>
          <a:p>
            <a:endParaRPr lang="ru-RU" sz="3000" dirty="0"/>
          </a:p>
          <a:p>
            <a:pPr marL="0" indent="0">
              <a:buNone/>
            </a:pPr>
            <a:r>
              <a:rPr lang="ru-RU" sz="3000" u="sng" dirty="0" smtClean="0">
                <a:solidFill>
                  <a:schemeClr val="accent5">
                    <a:lumMod val="75000"/>
                  </a:schemeClr>
                </a:solidFill>
              </a:rPr>
              <a:t>Вторичная превенция</a:t>
            </a:r>
            <a:r>
              <a:rPr lang="ru-RU" sz="3000" dirty="0" smtClean="0"/>
              <a:t> </a:t>
            </a:r>
            <a:r>
              <a:rPr lang="ru-RU" sz="3000" dirty="0"/>
              <a:t>заключается в предупреждении повторных суицидальных попыток</a:t>
            </a:r>
            <a:r>
              <a:rPr lang="ru-RU" sz="3000" dirty="0" smtClean="0"/>
              <a:t>.</a:t>
            </a:r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221970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158</TotalTime>
  <Words>706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Soho</vt:lpstr>
      <vt:lpstr>Психологическая помощь при психической травматизации,  связанной  с суицидальными намерениями</vt:lpstr>
      <vt:lpstr>План</vt:lpstr>
      <vt:lpstr>II. Этап суицидальных действий.</vt:lpstr>
      <vt:lpstr>1. Этапы суицидального поведения.</vt:lpstr>
      <vt:lpstr>На этапе суицидальных действий осуществляется процедура интервенции.</vt:lpstr>
      <vt:lpstr>Слайд 6</vt:lpstr>
      <vt:lpstr>III. Этап постсуицидального кризиса.</vt:lpstr>
      <vt:lpstr>2. При первой встрече терапевт преследует несколько целей:</vt:lpstr>
      <vt:lpstr>3. Риски повторного суицида решаются путем использования таких стратегий:</vt:lpstr>
      <vt:lpstr>4. Терапевтическими мишенями в работе с суицидальным клиентом являются:</vt:lpstr>
      <vt:lpstr>В зависимости от преобладания того или иного компонента Ψ смысла суицида важное значение в психотерапии имеют (Конончук, 1989):</vt:lpstr>
      <vt:lpstr>5. Правила консультирования особ с суицидальными намерениями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помощь при психической травматизации, что связана с суицидальными намерениями</dc:title>
  <dc:creator>Яра</dc:creator>
  <cp:lastModifiedBy>Admin</cp:lastModifiedBy>
  <cp:revision>17</cp:revision>
  <dcterms:created xsi:type="dcterms:W3CDTF">2014-04-10T03:59:24Z</dcterms:created>
  <dcterms:modified xsi:type="dcterms:W3CDTF">2014-04-13T06:55:38Z</dcterms:modified>
</cp:coreProperties>
</file>