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F7C2-BB16-4D36-B35B-38C9393CCA8D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5A21-5E52-40C1-9F03-3A29EBF97E2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F7C2-BB16-4D36-B35B-38C9393CCA8D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5A21-5E52-40C1-9F03-3A29EBF97E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F7C2-BB16-4D36-B35B-38C9393CCA8D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5A21-5E52-40C1-9F03-3A29EBF97E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F7C2-BB16-4D36-B35B-38C9393CCA8D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5A21-5E52-40C1-9F03-3A29EBF97E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F7C2-BB16-4D36-B35B-38C9393CCA8D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5A21-5E52-40C1-9F03-3A29EBF97E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F7C2-BB16-4D36-B35B-38C9393CCA8D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5A21-5E52-40C1-9F03-3A29EBF97E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F7C2-BB16-4D36-B35B-38C9393CCA8D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5A21-5E52-40C1-9F03-3A29EBF97E2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F7C2-BB16-4D36-B35B-38C9393CCA8D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5A21-5E52-40C1-9F03-3A29EBF97E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F7C2-BB16-4D36-B35B-38C9393CCA8D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5A21-5E52-40C1-9F03-3A29EBF97E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F7C2-BB16-4D36-B35B-38C9393CCA8D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5A21-5E52-40C1-9F03-3A29EBF97E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F7C2-BB16-4D36-B35B-38C9393CCA8D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5A21-5E52-40C1-9F03-3A29EBF97E2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CEF7C2-BB16-4D36-B35B-38C9393CCA8D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6D5A21-5E52-40C1-9F03-3A29EBF97E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24922" y="1340768"/>
            <a:ext cx="70567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err="1">
                <a:latin typeface="Arial Black" panose="020B0A04020102020204" pitchFamily="34" charset="0"/>
                <a:cs typeface="Times New Roman" pitchFamily="18" charset="0"/>
              </a:rPr>
              <a:t>Психологічні</a:t>
            </a:r>
            <a:r>
              <a:rPr lang="ru-RU" sz="4000" b="1" dirty="0">
                <a:latin typeface="Arial Black" panose="020B0A04020102020204" pitchFamily="34" charset="0"/>
                <a:cs typeface="Times New Roman" pitchFamily="18" charset="0"/>
              </a:rPr>
              <a:t> засади </a:t>
            </a:r>
            <a:r>
              <a:rPr lang="ru-RU" sz="4000" b="1" dirty="0" err="1">
                <a:latin typeface="Arial Black" panose="020B0A04020102020204" pitchFamily="34" charset="0"/>
                <a:cs typeface="Times New Roman" pitchFamily="18" charset="0"/>
              </a:rPr>
              <a:t>управління</a:t>
            </a:r>
            <a:r>
              <a:rPr lang="ru-RU" sz="4000" b="1" dirty="0">
                <a:latin typeface="Arial Black" panose="020B0A04020102020204" pitchFamily="34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Arial Black" panose="020B0A04020102020204" pitchFamily="34" charset="0"/>
                <a:cs typeface="Times New Roman" pitchFamily="18" charset="0"/>
              </a:rPr>
              <a:t>навчально-виховним</a:t>
            </a:r>
            <a:r>
              <a:rPr lang="ru-RU" sz="4000" b="1" dirty="0">
                <a:latin typeface="Arial Black" panose="020B0A04020102020204" pitchFamily="34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Arial Black" panose="020B0A04020102020204" pitchFamily="34" charset="0"/>
                <a:cs typeface="Times New Roman" pitchFamily="18" charset="0"/>
              </a:rPr>
              <a:t>процесом</a:t>
            </a:r>
            <a:r>
              <a:rPr lang="ru-RU" sz="4000" b="1" dirty="0">
                <a:latin typeface="Arial Black" panose="020B0A04020102020204" pitchFamily="34" charset="0"/>
                <a:cs typeface="Times New Roman" pitchFamily="18" charset="0"/>
              </a:rPr>
              <a:t> у </a:t>
            </a:r>
            <a:r>
              <a:rPr lang="ru-RU" sz="4000" b="1" dirty="0" err="1">
                <a:latin typeface="Arial Black" panose="020B0A04020102020204" pitchFamily="34" charset="0"/>
                <a:cs typeface="Times New Roman" pitchFamily="18" charset="0"/>
              </a:rPr>
              <a:t>вищій</a:t>
            </a:r>
            <a:r>
              <a:rPr lang="ru-RU" sz="4000" b="1" dirty="0">
                <a:latin typeface="Arial Black" panose="020B0A04020102020204" pitchFamily="34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Arial Black" panose="020B0A04020102020204" pitchFamily="34" charset="0"/>
                <a:cs typeface="Times New Roman" pitchFamily="18" charset="0"/>
              </a:rPr>
              <a:t>школі</a:t>
            </a:r>
            <a:endParaRPr lang="ru-RU" sz="4000" dirty="0">
              <a:solidFill>
                <a:srgbClr val="FF0000"/>
              </a:solidFill>
              <a:latin typeface="Arial Black" panose="020B0A0402010202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ВНЗ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суттєвим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теоретичної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парадигми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запропонованої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В. Гнатюком, через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тріаду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рис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громадянин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патріот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гуманіст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  <p:pic>
        <p:nvPicPr>
          <p:cNvPr id="1027" name="Picture 3" descr="C:\Users\Юля\Desktop\ima25555ge0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02316"/>
            <a:ext cx="6768752" cy="473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02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76673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Головна мета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набуття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молодим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поколінням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успадкування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духовних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надбань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народу,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високої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міжнаціональних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взаємин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рис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розвиненої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духовності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моральної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художньо-естетичної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правової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трудової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конкретизується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через систему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693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763284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Вищі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навчальні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заклади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інтелектуального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генофонду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духовної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еліти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примножувати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культурний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забезпечить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високу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спеціалістів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досягнуто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через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276872"/>
            <a:ext cx="71287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спеціалістів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авторитетними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високоосвіченими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людьми,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носіями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високої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світоглядної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політичної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правової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інтелектуальної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соціально-психологічної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емоційної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естетичної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умов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вільного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студента,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шляхом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творчої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науково-дослідної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технічної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культурно-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просвітницької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правоохоронної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.);</a:t>
            </a:r>
          </a:p>
        </p:txBody>
      </p:sp>
    </p:spTree>
    <p:extLst>
      <p:ext uri="{BB962C8B-B14F-4D97-AF65-F5344CB8AC3E}">
        <p14:creationId xmlns:p14="http://schemas.microsoft.com/office/powerpoint/2010/main" val="132060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2805" y="188640"/>
            <a:ext cx="73448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збагачення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естетичного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відродженні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забутих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створенні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національно-культурних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традицій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регіону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вищого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закладу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« Я »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творця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самоосвіти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саморозвитку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самовиховання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самовдосконалення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моральної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самозавершеності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пропаганду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здорового способу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вживанню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студентами алкоголю,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наркотиків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викорінення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шкідливих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звичок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710245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Цілеспрямоване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готовності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педагогічної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магістратури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систематичне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комплексне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форм,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Результативність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виховного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умов,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особливо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значущим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позиці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ї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впливів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827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1"/>
            <a:ext cx="777686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Специфіка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вищих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закладах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себе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педагогічної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спрямованості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педагогів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основ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етики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пам'ятати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результативності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57068" y="2492896"/>
            <a:ext cx="74888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морального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обличчя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оточуючими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співвіднесення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впливів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індивідуальними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особливостями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рушійних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сил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самовизначення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7670" y="4869160"/>
            <a:ext cx="8172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Структурними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елементами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є: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мета,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результат.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Компонентам</a:t>
            </a:r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є: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свідомість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студента,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емоційно-чуттєва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сфера,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звички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поведінки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22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8640"/>
            <a:ext cx="748883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реалізуються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закладах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позааудиторної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студента.</a:t>
            </a:r>
          </a:p>
          <a:p>
            <a:pPr algn="just"/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Позааудиторна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виховна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робота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вищому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навчальному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закладі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проводиться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студентського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самостійності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керівної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студентського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активу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педагогічної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викладачів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Позааудиторна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робота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стимулює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майбутнього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фахівця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контексті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професіоналізації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впливів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напрямами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виховної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вищому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навчальному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закладі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є: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світогляду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громадянське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патріотичне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моральне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художньо-естетичне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трудове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фізичне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екологічне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професійно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педагогічне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4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51345"/>
            <a:ext cx="7560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Історично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склалося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студентських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групах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кураторів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управлінська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ланка,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взаємодіє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позааудиторної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студентської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академічної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Результатом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куратора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набуття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молодою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людиною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самосвідомості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ціннісних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орієнтацій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індивідуальних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Куратор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адміністрацією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декана факультету,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побажань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академічними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групами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I-V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курсів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668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95041"/>
            <a:ext cx="727280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посаду куратора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академічної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провідний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спеціаліст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досвідчений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педагог.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Враховується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профіль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специфіка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факультету. Строк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перебування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посаді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куратора - один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 наказом ректора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Обов’язковими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посаду 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стаж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викладацької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вищому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закладі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(не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два роки, з них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даному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університеті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не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одного року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обов'язкове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одного з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лекційних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курсів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семінарсько-практичних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занять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академічній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5180912"/>
            <a:ext cx="69127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Куратор, як правило,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конкретною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академічною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групою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трьох-п`яти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9466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04665"/>
            <a:ext cx="7200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кураторів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академічних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розповсюджується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матеріального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заохочення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прийнята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університеті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за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поданням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факультету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проректора.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куратора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обговорюються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систематично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засіданні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кафедр, радах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факультетів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ректоратів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вченій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раді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 планом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2668212"/>
            <a:ext cx="487864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куратора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академічної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5" y="3429000"/>
            <a:ext cx="763284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Аналітична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студентською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групою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урахування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куратором: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міжособистісних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стосунків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колективі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мотивів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пізнавальної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інтелектуального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індивідуальних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соціально-побутових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останнє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досліджується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куратором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спільно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 профоргами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), стану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0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2194" y="1584085"/>
            <a:ext cx="736051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Організаторська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необхідної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студентському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самоврядуванню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творчим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групам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радам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соціалізації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реалізується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гуманістично-орієнтованій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"педагог — студент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". Куратор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академічної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допомагає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вихованцю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особистісному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засвоєнні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суспільних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норм,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дотриманні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засад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духовно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повноцінного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буття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Комун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кативна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знаходження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спільної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куратором і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групою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33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0377" y="836712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похідним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слова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ховати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вирощувати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”.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українській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народній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педагогіці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вживалося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оберігати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ховати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зла,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шкідливого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 і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навчати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самостійних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взаємопов'язаних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собою.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К.Д.Ушинський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підкреслював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: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людину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всю,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вона є,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усіма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народними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поодинокими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особливостями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тіло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душу,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розум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Ототожнювати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Ототожнення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часу привело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дублювання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понять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освіченість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 і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вихованість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327083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32657"/>
            <a:ext cx="73448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академічної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спільно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 активом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складає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проект плану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затверджується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зборах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академгрупи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стежить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виконанням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плану,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аналізує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творчої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ініціативи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веде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індивідуальну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студентами;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виявляє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нахили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здібності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гуртків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творчих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студій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культурних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товариств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клубів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інтересами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3573016"/>
            <a:ext cx="727280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значною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мірою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перспективність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Цілеспрямоване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чітке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допомагає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кураторам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уникнути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помилок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негативних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студентський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Обґрунтований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план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намітити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перспективи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конкретні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шляхи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поставлених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97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389855"/>
            <a:ext cx="3810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до плану: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3829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Courier New" pitchFamily="49" charset="0"/>
              <a:buChar char="o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цілеспрямованість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плану,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плануються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справа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сприяти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розв'язанню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поставлених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специфіку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Courier New" pitchFamily="49" charset="0"/>
              <a:buChar char="o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врахування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потреб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індивідуальних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кожного студента;</a:t>
            </a:r>
          </a:p>
          <a:p>
            <a:pPr marL="342900" indent="-342900" algn="just">
              <a:buFont typeface="Courier New" pitchFamily="49" charset="0"/>
              <a:buChar char="o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співтворчість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22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0567" y="1052736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Courier New" pitchFamily="49" charset="0"/>
              <a:buChar char="o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співтворчість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Courier New" pitchFamily="49" charset="0"/>
              <a:buChar char="o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зв'язок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життям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майбутньою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професійною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Courier New" pitchFamily="49" charset="0"/>
              <a:buChar char="o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комплексний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характер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Courier New" pitchFamily="49" charset="0"/>
              <a:buChar char="o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цілісний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Courier New" pitchFamily="49" charset="0"/>
              <a:buChar char="o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наступність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форм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Courier New" pitchFamily="49" charset="0"/>
              <a:buChar char="o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конкретність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доцільність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плану,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обґрунтованість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врахування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студентського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колективу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традицій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склалися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Courier New" pitchFamily="49" charset="0"/>
              <a:buChar char="o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розумна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насиченість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плану.</a:t>
            </a:r>
          </a:p>
        </p:txBody>
      </p:sp>
    </p:spTree>
    <p:extLst>
      <p:ext uri="{BB962C8B-B14F-4D97-AF65-F5344CB8AC3E}">
        <p14:creationId xmlns:p14="http://schemas.microsoft.com/office/powerpoint/2010/main" val="169920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80728"/>
            <a:ext cx="7632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виховної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кураторів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є: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щотижневі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включаються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розкладу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академічних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занять,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викладачеві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індивідуального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плану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бесіди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"За круглим столом",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дискусійні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клуби,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заходи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студентських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аудиторіях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гуртожитках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залученням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профілю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культпоходи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історичними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місцями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рідного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краю,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музеїв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картинних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галерей,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виставки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театрів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колективний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перегляд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кінофільмів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вистав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наступним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обговоренням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індивідуальна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робота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студентами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ындивідуальних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0075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92696"/>
            <a:ext cx="69127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Критеріями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системою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куратора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академічної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628800"/>
            <a:ext cx="69847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спеціалістів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згуртованість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суспільно-корисний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характер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стабільний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режим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академічної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серйозних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трудової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студентами;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позитивна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мотивація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навчально-виховної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виявляється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навчально-пізнавальній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науково-дослідній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видах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мікроклімат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самореалізації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кожного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студента;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83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72008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різноманітність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позааудиторної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самореалізації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кожного студента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студентського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участь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загальноуніверситетських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заходах;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сприятливі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адаптаційного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студентами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І-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курсу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оволодіння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студентами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досвідом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Результатом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куратора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достатній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вихованістю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педагогічному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розумінні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увазі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комплексну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властивість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наявністю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сформованості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суспільно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значущих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якостей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відображають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мету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542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9231" y="1196752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Призначенням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соціально-особистісного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феномена 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поколіннями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сприяння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становленню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індивідуума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суб'єктом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конкретно-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історичного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безболісне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входження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адаптацію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підростаючих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поколінь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соціально-економічних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різноманітності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пошуків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ведуться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нині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нашу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думку,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зупинитися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чотирьох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напрямах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дослідженнях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проблем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01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843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Перший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раціоналістичний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авторитарний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ліберальний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характер, але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обов'язково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науковій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раціональності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напряму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абсолютизації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знаннєцентризм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»).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Нині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прогресивними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так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реакційними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тенденціями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витоків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напряму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стояли К.Д.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Ушинський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М.І. Пирогов,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підкреслювали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людської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педагогічній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подальше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обґрунтування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знайшов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принцип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єдності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247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5847"/>
            <a:ext cx="777686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культуроцентричний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 культура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розглядається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підґрунтя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сучасний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погляд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розвивається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руслі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демократизації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обмежується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школою,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гуманний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соціум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здатний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гармонізувати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Культуроцентрична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парадигма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тріаду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Істину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», «Добро» і «Красу»,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протистояти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Неправді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», «Злу»,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Потуранню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».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колах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новій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парадигмі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вчені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А.П.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Валецька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розглядають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культуротворчий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висхідним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принципом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вважають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цілісність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309465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62271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Базуючись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вченні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В.І.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Вернадського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світових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тенденціях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вчені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одну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парадигму як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планетарно-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особистісну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глобально-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історичну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своїм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освічена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озброєна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науковими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знаннями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найновішими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культурними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досягненнями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людства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Сучасна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нетрадиційна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особистісно-гуманістична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парадигма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розроблена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Бойко А.М.,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антропоцентричний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характер. Вона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об'єктивно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прийшла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знаннєцентричної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культуроцентричної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парадигмам,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системоутворюючим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фактором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культура,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унікальна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неповторність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найвища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39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4345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Особистісно-гуманістична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парадигма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акредитації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загальноосвітніх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шкіл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підтверджує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перспективний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характер.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Інтеграцію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світовий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культурно-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освітній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простір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передусім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адекватна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конкретної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Тому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інтенсивний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пошук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досконалої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Вона повинна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базуватися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кращих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національних,культурних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традиціях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враховувати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уроки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народу,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духовну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професійну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творчість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громадськості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964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6655" y="476672"/>
            <a:ext cx="77768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Національне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культурно-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історичному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досвіді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народу,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традиціях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звичаях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обрядах,багатовіковій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мудрості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духовності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є конкретно-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історичним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виявом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загальнолюдського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гуманістичного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демократичного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етнізацію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необхідний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невід'ємний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складник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соціалізації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Наука доводить,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справжнє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глибоко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національним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сутністю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характером.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Софія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Русова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писала,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національне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найширшу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демократизацію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творчі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покалічені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а значить,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дадуть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оригінальні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самобутні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скарби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задля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вселюдського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поступу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пошану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народу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виховує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дітях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пошану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народів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75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4888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великій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середній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малій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явищем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колектив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вихователів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відповідальний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суспільством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майбутніми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поколіннями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словами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А.С.Макаренка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перед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вихователями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стоїть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подвійний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об‘єкт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суспільство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Змінюючи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змінюємо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суспільство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спрямований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поглядів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переконань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ідеалів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звичок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0921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2066</Words>
  <Application>Microsoft Office PowerPoint</Application>
  <PresentationFormat>Экран (4:3)</PresentationFormat>
  <Paragraphs>100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userznu</cp:lastModifiedBy>
  <cp:revision>30</cp:revision>
  <dcterms:created xsi:type="dcterms:W3CDTF">2015-05-11T17:42:15Z</dcterms:created>
  <dcterms:modified xsi:type="dcterms:W3CDTF">2018-09-28T07:24:51Z</dcterms:modified>
</cp:coreProperties>
</file>