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00590" y="214290"/>
            <a:ext cx="4629128" cy="200026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7810" y="4000504"/>
            <a:ext cx="3900470" cy="21097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296" name="AutoShape 8" descr="https://globalriskinstitute.org/wp-content/uploads/2016/06/524072235_rgb-768x512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8" name="AutoShape 10" descr="https://globalriskinstitute.org/wp-content/uploads/2016/06/524072235_rgb-768x512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300" name="AutoShape 12" descr="https://globalriskinstitute.org/wp-content/uploads/2016/06/524072235_rgb-768x512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302" name="AutoShape 14" descr="https://globalriskinstitute.org/wp-content/uploads/2016/06/524072235_rgb-768x512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2305" name="Picture 17" descr="https://ya-webdesign.com/images/transparent-network-5.png"/>
          <p:cNvPicPr>
            <a:picLocks noChangeAspect="1" noChangeArrowheads="1"/>
          </p:cNvPicPr>
          <p:nvPr userDrawn="1"/>
        </p:nvPicPr>
        <p:blipFill>
          <a:blip r:embed="rId2"/>
          <a:srcRect l="11913" b="2440"/>
          <a:stretch>
            <a:fillRect/>
          </a:stretch>
        </p:blipFill>
        <p:spPr bwMode="auto">
          <a:xfrm rot="16200000" flipV="1">
            <a:off x="-576007" y="567016"/>
            <a:ext cx="6866993" cy="57149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Picture 19" descr="https://cdn-images-1.medium.com/max/1200/1*RmFm-My_hVwGC54TB6vXog.png"/>
          <p:cNvPicPr>
            <a:picLocks noChangeAspect="1" noChangeArrowheads="1"/>
          </p:cNvPicPr>
          <p:nvPr userDrawn="1"/>
        </p:nvPicPr>
        <p:blipFill>
          <a:blip r:embed="rId2"/>
          <a:srcRect l="17143" b="65715"/>
          <a:stretch>
            <a:fillRect/>
          </a:stretch>
        </p:blipFill>
        <p:spPr bwMode="auto">
          <a:xfrm rot="5400000">
            <a:off x="-1619242" y="1619242"/>
            <a:ext cx="5524468" cy="2285984"/>
          </a:xfrm>
          <a:prstGeom prst="rect">
            <a:avLst/>
          </a:prstGeom>
          <a:noFill/>
        </p:spPr>
      </p:pic>
      <p:pic>
        <p:nvPicPr>
          <p:cNvPr id="10" name="Picture 19" descr="https://cdn-images-1.medium.com/max/1200/1*RmFm-My_hVwGC54TB6vXog.png"/>
          <p:cNvPicPr>
            <a:picLocks noChangeAspect="1" noChangeArrowheads="1"/>
          </p:cNvPicPr>
          <p:nvPr userDrawn="1"/>
        </p:nvPicPr>
        <p:blipFill>
          <a:blip r:embed="rId2"/>
          <a:srcRect t="66071" r="21786"/>
          <a:stretch>
            <a:fillRect/>
          </a:stretch>
        </p:blipFill>
        <p:spPr bwMode="auto">
          <a:xfrm rot="16200000" flipH="1">
            <a:off x="-1476367" y="3119418"/>
            <a:ext cx="5214950" cy="22622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Picture 19" descr="https://cdn-images-1.medium.com/max/1200/1*RmFm-My_hVwGC54TB6vXog.png"/>
          <p:cNvPicPr>
            <a:picLocks noChangeAspect="1" noChangeArrowheads="1"/>
          </p:cNvPicPr>
          <p:nvPr userDrawn="1"/>
        </p:nvPicPr>
        <p:blipFill>
          <a:blip r:embed="rId2"/>
          <a:srcRect l="11180" t="54642" r="-5001" b="-712"/>
          <a:stretch>
            <a:fillRect/>
          </a:stretch>
        </p:blipFill>
        <p:spPr bwMode="auto">
          <a:xfrm flipV="1">
            <a:off x="0" y="3665726"/>
            <a:ext cx="6500826" cy="3192274"/>
          </a:xfrm>
          <a:prstGeom prst="rect">
            <a:avLst/>
          </a:prstGeom>
          <a:noFill/>
        </p:spPr>
      </p:pic>
      <p:pic>
        <p:nvPicPr>
          <p:cNvPr id="10" name="Picture 19" descr="https://cdn-images-1.medium.com/max/1200/1*RmFm-My_hVwGC54TB6vXog.png"/>
          <p:cNvPicPr>
            <a:picLocks noChangeAspect="1" noChangeArrowheads="1"/>
          </p:cNvPicPr>
          <p:nvPr userDrawn="1"/>
        </p:nvPicPr>
        <p:blipFill>
          <a:blip r:embed="rId2"/>
          <a:srcRect l="61219" t="1428" r="-1786"/>
          <a:stretch>
            <a:fillRect/>
          </a:stretch>
        </p:blipFill>
        <p:spPr bwMode="auto">
          <a:xfrm rot="16200000">
            <a:off x="4139889" y="2068171"/>
            <a:ext cx="2793048" cy="67866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1"/>
            <a:ext cx="6686568" cy="325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1" name="Picture 19" descr="https://cdn-images-1.medium.com/max/1200/1*RmFm-My_hVwGC54TB6vXog.png"/>
          <p:cNvPicPr>
            <a:picLocks noChangeAspect="1" noChangeArrowheads="1"/>
          </p:cNvPicPr>
          <p:nvPr userDrawn="1"/>
        </p:nvPicPr>
        <p:blipFill>
          <a:blip r:embed="rId2"/>
          <a:srcRect l="58606" r="-5001" b="-712"/>
          <a:stretch>
            <a:fillRect/>
          </a:stretch>
        </p:blipFill>
        <p:spPr bwMode="auto">
          <a:xfrm flipV="1">
            <a:off x="0" y="-120512"/>
            <a:ext cx="3214678" cy="6978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828E-36EB-47EB-9F65-1E495FCF3C1E}" type="datetimeFigureOut">
              <a:rPr lang="uk-UA" smtClean="0"/>
              <a:pPr/>
              <a:t>24.03.2019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D3EA-B243-42AC-9F2E-5E00492CF39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214290"/>
            <a:ext cx="5072098" cy="20002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Обоснование стоимости одноразового проезда в городском автобусе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6438" y="4857760"/>
            <a:ext cx="3328966" cy="125253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Оболенцева Алёна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Дмитрова Каролина</a:t>
            </a:r>
            <a:endParaRPr lang="uk-UA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71414"/>
            <a:ext cx="6686568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на топливо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50" y="1285860"/>
          <a:ext cx="6686550" cy="3977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 маршрута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рейсов в день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Путь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день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966,04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2537,60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4978,62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1785,24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4106,52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551,37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3178,32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2679,04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3210,96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5286388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общий путь всех автобусов в день составляет 23993,7 км. Учитывая расход топлива (35 л. на 100 км.) и среднюю стоимость дизельного топлива (28,55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.), получим расход на топливо в размере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7192712,2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месяц.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648" y="613037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на заработную плату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50" y="1571612"/>
          <a:ext cx="6686550" cy="1483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noProof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Водители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Кондукторы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800" b="0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800" b="0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З/п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</a:t>
                      </a:r>
                      <a:endParaRPr lang="ru-RU" sz="1800" b="0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3845,96</a:t>
                      </a:r>
                      <a:endParaRPr lang="ru-RU" sz="1800" b="0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 на з/п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1680000</a:t>
                      </a:r>
                      <a:endParaRPr lang="ru-RU" sz="1800" b="0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207681,84</a:t>
                      </a:r>
                      <a:endParaRPr lang="ru-RU" sz="1800" b="0" i="0" u="none" strike="noStrike" noProof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3186098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Получим общий расход на заработную плату персоналу в размере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1887381,84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месяц.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oi.ua/wp-content/uploads/2018/10/1-1-400x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929080"/>
            <a:ext cx="4405319" cy="2643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46648" y="613037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на приобретение новых автобусов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50" y="1786842"/>
          <a:ext cx="6686550" cy="16706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3275"/>
                <a:gridCol w="334327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на 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 (март 2019),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грн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Лизинг от 2017 года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smtClean="0">
                          <a:solidFill>
                            <a:srgbClr val="11111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3 776 623,75</a:t>
                      </a:r>
                      <a:endParaRPr lang="ru-RU" sz="1800" b="0" i="0" u="none" strike="noStrike" noProof="0">
                        <a:solidFill>
                          <a:srgbClr val="11111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Лизинг от 2018 года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5139476,54</a:t>
                      </a:r>
                      <a:endParaRPr lang="ru-RU" sz="1800" b="0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noProof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8 916 100,29</a:t>
                      </a:r>
                      <a:endParaRPr lang="ru-RU" sz="1800" b="0" i="0" u="none" strike="noStrike" noProof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3612253"/>
            <a:ext cx="6715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2017 году было приобретено 35 новых автобусов по договору лизинга на 4 года. Таким образом в 2019 году нужно выплатить сумму в объеме 45319485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Так же в 2018 году заключили новый договор лизинга, предусматривающий поставку еще 50 автобусов, 19 из которых уже курсируют по маршрутам. Таким образом, общий расход на приобретение новых единиц техники в марте 2019 года составляет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8916100,29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648" y="613037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152632" y="214290"/>
            <a:ext cx="6686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Расходы на техническое обслуживание</a:t>
            </a:r>
            <a:endParaRPr kumimoji="0" lang="uk-UA" sz="44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1719852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того, что ТО проводится дважды в год, его стоимость на один месяц для одного автобуса составит 2372,55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а для всех автобусов – 166078,50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648" y="613037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ÐÐ°ÑÑÐ¸Ð½ÐºÐ¸ Ð¿Ð¾ Ð·Ð°Ð¿ÑÐ¾ÑÑ ÑÐ±Ð¾ÑÐºÐ° Ð°Ð²ÑÐ¾Ð±ÑÑÐ° ÐÐÐ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000540" y="3117298"/>
            <a:ext cx="4643426" cy="295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Расчет стоимости одноразового проезда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50" y="1743076"/>
          <a:ext cx="6686550" cy="1483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3275"/>
                <a:gridCol w="3343275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рейсов (на день)</a:t>
                      </a:r>
                      <a:endParaRPr lang="ru-RU" sz="1800" b="0" i="0" u="none" strike="noStrike" noProof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1308</a:t>
                      </a:r>
                      <a:endParaRPr lang="uk-UA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noProof="0" smtClean="0">
                          <a:latin typeface="Times New Roman" pitchFamily="18" charset="0"/>
                          <a:cs typeface="Times New Roman" pitchFamily="18" charset="0"/>
                        </a:rPr>
                        <a:t>Кол-во рейсов (на месяц)</a:t>
                      </a:r>
                      <a:endParaRPr lang="ru-RU" sz="1800" b="0" i="0" u="none" strike="noStrike" noProof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39240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пассажиров на рейс</a:t>
                      </a:r>
                      <a:endParaRPr lang="ru-RU" sz="1800" b="0" i="0" u="none" strike="noStrike" noProof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uk-UA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пассажиров на месяц</a:t>
                      </a:r>
                      <a:endParaRPr lang="ru-RU" sz="1800" b="0" i="0" u="none" strike="noStrike" noProof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4120200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3406692"/>
            <a:ext cx="6715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 все расходы, приведенные выше, получим общую сумму, потраченную на содержание имеющихся автобусов и на приобретение новых, за месяц в размере 18134788,29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Введем надбавку в размере 15%. Таким образом, сумма, которую должно получить предприятие от оплаты проезда за месяц составит 20855006,53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Учитывая количество перевезенных пассажиров за месяц, получим стоимость одноразового проезда в городском автобусе в размере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5,07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648" y="613037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836" y="274638"/>
            <a:ext cx="6686568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Вывод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357298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Так как одноразовый проезд в автобусе г. Запорожье составляет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сравнивая эту сумму с полученными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результатами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5,07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можно сказать, что модель является адекватной, предположения и гипотезы, приведенные выше для упрощения, привели к небольшому отклонению, которое так же является адекватным и допустимым.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press-center.news/wp-content/uploads/2019/01/zp-avtobus-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1542" y="3143248"/>
            <a:ext cx="4505300" cy="2847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46648" y="613037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412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Обоснование стоимости одноразового проезда в городском автобусе</vt:lpstr>
      <vt:lpstr>Расходы на топливо</vt:lpstr>
      <vt:lpstr>Расходы на заработную плату</vt:lpstr>
      <vt:lpstr>Расходы на приобретение новых автобусов</vt:lpstr>
      <vt:lpstr>Слайд 5</vt:lpstr>
      <vt:lpstr>Расчет стоимости одноразового проезда</vt:lpstr>
      <vt:lpstr>Вывод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Обоснование стоимости проезда в автобусах</dc:title>
  <dc:creator>Каролина</dc:creator>
  <cp:lastModifiedBy>Каролина</cp:lastModifiedBy>
  <cp:revision>4</cp:revision>
  <dcterms:created xsi:type="dcterms:W3CDTF">2019-03-24T14:12:11Z</dcterms:created>
  <dcterms:modified xsi:type="dcterms:W3CDTF">2019-03-24T19:02:49Z</dcterms:modified>
</cp:coreProperties>
</file>