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6" r:id="rId6"/>
    <p:sldId id="267" r:id="rId7"/>
    <p:sldId id="263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5616624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програма: Педагогіка вищої школи</a:t>
            </a:r>
          </a:p>
          <a:p>
            <a:pPr algn="l"/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вищої </a:t>
            </a:r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освіти: </a:t>
            </a:r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678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6">
                    <a:lumMod val="50000"/>
                  </a:schemeClr>
                </a:solidFill>
              </a:rPr>
              <a:t>Зміст освіти та моделювання професійної і соціальної діяльності фахівця</a:t>
            </a:r>
          </a:p>
        </p:txBody>
      </p:sp>
    </p:spTree>
    <p:extLst>
      <p:ext uri="{BB962C8B-B14F-4D97-AF65-F5344CB8AC3E}">
        <p14:creationId xmlns:p14="http://schemas.microsoft.com/office/powerpoint/2010/main" val="16317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192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Мета </a:t>
            </a:r>
            <a:r>
              <a:rPr lang="ru-RU" sz="3200" b="1" dirty="0" err="1">
                <a:solidFill>
                  <a:srgbClr val="C00000"/>
                </a:solidFill>
              </a:rPr>
              <a:t>викладання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навчальної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дисципліни</a:t>
            </a:r>
            <a:r>
              <a:rPr lang="ru-RU" sz="3200" b="1" dirty="0">
                <a:solidFill>
                  <a:srgbClr val="C00000"/>
                </a:solidFill>
              </a:rPr>
              <a:t> «</a:t>
            </a:r>
            <a:r>
              <a:rPr lang="ru-RU" sz="3200" b="1" dirty="0" err="1">
                <a:solidFill>
                  <a:srgbClr val="C00000"/>
                </a:solidFill>
              </a:rPr>
              <a:t>Зміст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освіти</a:t>
            </a:r>
            <a:r>
              <a:rPr lang="ru-RU" sz="3200" b="1" dirty="0">
                <a:solidFill>
                  <a:srgbClr val="C00000"/>
                </a:solidFill>
              </a:rPr>
              <a:t> та </a:t>
            </a:r>
            <a:r>
              <a:rPr lang="ru-RU" sz="3200" b="1" dirty="0" err="1">
                <a:solidFill>
                  <a:srgbClr val="C00000"/>
                </a:solidFill>
              </a:rPr>
              <a:t>моделювання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професійної</a:t>
            </a:r>
            <a:r>
              <a:rPr lang="ru-RU" sz="3200" b="1" dirty="0">
                <a:solidFill>
                  <a:srgbClr val="C00000"/>
                </a:solidFill>
              </a:rPr>
              <a:t> і </a:t>
            </a:r>
            <a:r>
              <a:rPr lang="ru-RU" sz="3200" b="1" dirty="0" err="1">
                <a:solidFill>
                  <a:srgbClr val="C00000"/>
                </a:solidFill>
              </a:rPr>
              <a:t>соціальної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діяльності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фахівця</a:t>
            </a:r>
            <a:r>
              <a:rPr lang="ru-RU" sz="3200" b="1" dirty="0">
                <a:solidFill>
                  <a:srgbClr val="C00000"/>
                </a:solidFill>
              </a:rPr>
              <a:t>»</a:t>
            </a:r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708920"/>
            <a:ext cx="8503920" cy="33901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/>
              <a:t>дати</a:t>
            </a:r>
            <a:r>
              <a:rPr lang="ru-RU" sz="3200" dirty="0"/>
              <a:t> </a:t>
            </a:r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</a:t>
            </a:r>
            <a:r>
              <a:rPr lang="ru-RU" sz="3200" dirty="0" err="1"/>
              <a:t>змісту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 </a:t>
            </a:r>
            <a:r>
              <a:rPr lang="ru-RU" sz="3200" dirty="0" err="1"/>
              <a:t>фахівця</a:t>
            </a:r>
            <a:r>
              <a:rPr lang="ru-RU" sz="3200" dirty="0"/>
              <a:t>, </a:t>
            </a:r>
            <a:r>
              <a:rPr lang="ru-RU" sz="3200" dirty="0" err="1"/>
              <a:t>виділити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основні</a:t>
            </a:r>
            <a:r>
              <a:rPr lang="ru-RU" sz="3200" dirty="0"/>
              <a:t> характеристики, </a:t>
            </a:r>
            <a:r>
              <a:rPr lang="ru-RU" sz="3200" dirty="0" err="1"/>
              <a:t>об’єктивні</a:t>
            </a:r>
            <a:r>
              <a:rPr lang="ru-RU" sz="3200" dirty="0"/>
              <a:t> та </a:t>
            </a:r>
            <a:r>
              <a:rPr lang="ru-RU" sz="3200" dirty="0" err="1"/>
              <a:t>суб’єктивні</a:t>
            </a:r>
            <a:r>
              <a:rPr lang="ru-RU" sz="3200" dirty="0"/>
              <a:t> </a:t>
            </a:r>
            <a:r>
              <a:rPr lang="ru-RU" sz="3200" dirty="0" err="1"/>
              <a:t>фактори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впливають</a:t>
            </a:r>
            <a:r>
              <a:rPr lang="ru-RU" sz="3200" dirty="0"/>
              <a:t> на </a:t>
            </a:r>
            <a:r>
              <a:rPr lang="ru-RU" sz="3200" dirty="0" err="1"/>
              <a:t>процес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реалізації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7481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Завдання</a:t>
            </a:r>
            <a:r>
              <a:rPr lang="ru-RU" sz="3200" dirty="0">
                <a:solidFill>
                  <a:schemeClr val="tx1"/>
                </a:solidFill>
              </a:rPr>
              <a:t> курсу: 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908720"/>
            <a:ext cx="8590728" cy="56886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000" dirty="0" smtClean="0"/>
              <a:t></a:t>
            </a:r>
            <a:r>
              <a:rPr lang="uk-UA" sz="3000" dirty="0"/>
              <a:t>	ознайомити з поняттям «зміст освіти фахівця»;</a:t>
            </a:r>
          </a:p>
          <a:p>
            <a:pPr marL="0" indent="0">
              <a:buNone/>
            </a:pPr>
            <a:r>
              <a:rPr lang="uk-UA" sz="3000" dirty="0"/>
              <a:t>	сформувати вміння та навички;</a:t>
            </a:r>
          </a:p>
          <a:p>
            <a:pPr marL="0" indent="0">
              <a:buNone/>
            </a:pPr>
            <a:r>
              <a:rPr lang="uk-UA" sz="3000" dirty="0"/>
              <a:t>	виділити взаємозв’язки та взаємообумовленості структурних компонентів змісту освіти фахівця</a:t>
            </a:r>
          </a:p>
          <a:p>
            <a:pPr marL="0" indent="0">
              <a:buNone/>
            </a:pPr>
            <a:r>
              <a:rPr lang="uk-UA" sz="3000" dirty="0" smtClean="0"/>
              <a:t>.</a:t>
            </a:r>
            <a:endParaRPr lang="uk-UA" sz="30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829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У результаті вивчення навчальної дисципліни студент 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повинен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знати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marL="0" indent="0">
              <a:buNone/>
            </a:pPr>
            <a:r>
              <a:rPr lang="uk-UA" sz="2800" dirty="0" smtClean="0"/>
              <a:t></a:t>
            </a:r>
            <a:r>
              <a:rPr lang="uk-UA" sz="2800" dirty="0"/>
              <a:t>	принципи побудови змісту освіти фахівці;</a:t>
            </a:r>
          </a:p>
          <a:p>
            <a:pPr marL="0" indent="0">
              <a:buNone/>
            </a:pPr>
            <a:r>
              <a:rPr lang="uk-UA" sz="2800" dirty="0"/>
              <a:t>	основні характеристики змісту освіти фахівця та теоретичні основи його </a:t>
            </a:r>
            <a:r>
              <a:rPr lang="uk-UA" sz="2800" dirty="0" smtClean="0"/>
              <a:t>реалізації</a:t>
            </a:r>
          </a:p>
          <a:p>
            <a:pPr marL="0" indent="0">
              <a:buNone/>
            </a:pPr>
            <a:r>
              <a:rPr lang="uk-UA" sz="2800" b="1" dirty="0" smtClean="0"/>
              <a:t>вміти</a:t>
            </a:r>
          </a:p>
          <a:p>
            <a:pPr marL="0" indent="0">
              <a:buNone/>
            </a:pPr>
            <a:r>
              <a:rPr lang="uk-UA" sz="2800" dirty="0"/>
              <a:t>	самостійно вирішувати методичні питання реалізації змісту освіти;</a:t>
            </a:r>
          </a:p>
          <a:p>
            <a:pPr marL="0" indent="0">
              <a:buNone/>
            </a:pPr>
            <a:r>
              <a:rPr lang="uk-UA" sz="2800" dirty="0"/>
              <a:t>	враховувати основні характеристики, особливо, мінливість змісту освіти під впливом діяльності викладача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123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Програма навчальної дисципліни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i="1" dirty="0"/>
              <a:t>Розділ  1. Основні положення змісту освіти фахівця</a:t>
            </a:r>
          </a:p>
          <a:p>
            <a:pPr marL="0" indent="0">
              <a:buNone/>
            </a:pPr>
            <a:r>
              <a:rPr lang="uk-UA" dirty="0"/>
              <a:t>Тема 1. Поняття «зміст освіти» та його структурні компоненти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2. Основні характеристики змісту освіти. 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3. Зміст освіти в Україні.</a:t>
            </a:r>
          </a:p>
          <a:p>
            <a:pPr marL="0" indent="0" algn="ctr">
              <a:buNone/>
            </a:pPr>
            <a:r>
              <a:rPr lang="uk-UA" i="1" dirty="0" smtClean="0"/>
              <a:t>Розділ </a:t>
            </a:r>
            <a:r>
              <a:rPr lang="uk-UA" i="1" dirty="0"/>
              <a:t>2. Моделювання професійної діяльності фахівця</a:t>
            </a:r>
          </a:p>
          <a:p>
            <a:pPr marL="0" indent="0">
              <a:buNone/>
            </a:pPr>
            <a:r>
              <a:rPr lang="uk-UA" dirty="0"/>
              <a:t>Тема 4. Професійна діяльність фахівця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5. Моделювання навчального процесу як педагогічна проблема 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6. Особливості моделювання професійної </a:t>
            </a:r>
            <a:r>
              <a:rPr lang="uk-UA" dirty="0" smtClean="0"/>
              <a:t>діяльності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474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4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b="1" dirty="0">
                <a:solidFill>
                  <a:schemeClr val="tx1"/>
                </a:solidFill>
              </a:rPr>
              <a:t>Самостійна робота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8954087"/>
              </p:ext>
            </p:extLst>
          </p:nvPr>
        </p:nvGraphicFramePr>
        <p:xfrm>
          <a:off x="251520" y="1124743"/>
          <a:ext cx="8749480" cy="51843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9480"/>
              </a:tblGrid>
              <a:tr h="988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Поняття «зміст освіти» та його структурні компоненти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Завдання: Проаналізувати різноманітні підходи до трактування поняття «зміст освіти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8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характеристики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змісту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освіти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Співвідношення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вмінь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структурі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поняття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зміст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5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Зміст освіти в Україні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Завдання: Охарактеризувати освітньо-кваліфікаційні рівні в Україні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8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Професійна діяльність фахівця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Завдання: Виділити та охарактеризувати ведучі компоненти у структурі професійної діяльності фахівця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5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Моделювання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процесу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педагогічна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проблема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Проаналізувати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структурні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компоненти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дидактичного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процесу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8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Особливості моделювання професійної діяльності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Завдання: Сформулювати загальні принципи моделювання професійної діяльності фахівця в навчальному процесі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0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6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lvl="0" indent="-274320">
              <a:lnSpc>
                <a:spcPct val="95000"/>
              </a:lnSpc>
              <a:spcBef>
                <a:spcPct val="20000"/>
              </a:spcBef>
            </a:pPr>
            <a:r>
              <a:rPr lang="uk-UA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ОСНОВНІ </a:t>
            </a:r>
            <a:r>
              <a:rPr lang="uk-UA" sz="3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ДЖЕРЕЛА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Алексюк</a:t>
            </a:r>
            <a:r>
              <a:rPr lang="ru-RU" sz="1800" dirty="0" smtClean="0"/>
              <a:t> </a:t>
            </a:r>
            <a:r>
              <a:rPr lang="ru-RU" sz="1800" dirty="0" err="1"/>
              <a:t>А.М</a:t>
            </a:r>
            <a:r>
              <a:rPr lang="ru-RU" sz="1800" dirty="0"/>
              <a:t>.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. </a:t>
            </a:r>
            <a:r>
              <a:rPr lang="ru-RU" sz="1800" dirty="0" err="1"/>
              <a:t>Історія</a:t>
            </a:r>
            <a:r>
              <a:rPr lang="ru-RU" sz="1800" dirty="0"/>
              <a:t>. </a:t>
            </a:r>
            <a:r>
              <a:rPr lang="ru-RU" sz="1800" dirty="0" err="1" smtClean="0"/>
              <a:t>Проблеми</a:t>
            </a:r>
            <a:r>
              <a:rPr lang="ru-RU" sz="1800" dirty="0" smtClean="0"/>
              <a:t>. К</a:t>
            </a:r>
            <a:r>
              <a:rPr lang="ru-RU" sz="1800" dirty="0"/>
              <a:t>.: </a:t>
            </a:r>
            <a:r>
              <a:rPr lang="ru-RU" sz="1800" dirty="0" err="1"/>
              <a:t>Либідь</a:t>
            </a:r>
            <a:r>
              <a:rPr lang="ru-RU" sz="1800" dirty="0"/>
              <a:t>, 1998. </a:t>
            </a:r>
            <a:r>
              <a:rPr lang="ru-RU" sz="1800" dirty="0" smtClean="0"/>
              <a:t>558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Балюбаш</a:t>
            </a:r>
            <a:r>
              <a:rPr lang="ru-RU" sz="1800" dirty="0" smtClean="0"/>
              <a:t> </a:t>
            </a:r>
            <a:r>
              <a:rPr lang="ru-RU" sz="1800" dirty="0"/>
              <a:t>Я. </a:t>
            </a:r>
            <a:r>
              <a:rPr lang="ru-RU" sz="1800" dirty="0" err="1"/>
              <a:t>Організація</a:t>
            </a:r>
            <a:r>
              <a:rPr lang="ru-RU" sz="1800" dirty="0"/>
              <a:t> </a:t>
            </a:r>
            <a:r>
              <a:rPr lang="ru-RU" sz="1800" dirty="0" err="1"/>
              <a:t>навчального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 у </a:t>
            </a:r>
            <a:r>
              <a:rPr lang="ru-RU" sz="1800" dirty="0" err="1"/>
              <a:t>вищих</a:t>
            </a:r>
            <a:r>
              <a:rPr lang="ru-RU" sz="1800" dirty="0"/>
              <a:t> </a:t>
            </a:r>
            <a:r>
              <a:rPr lang="ru-RU" sz="1800" dirty="0" err="1"/>
              <a:t>навчальних</a:t>
            </a:r>
            <a:r>
              <a:rPr lang="ru-RU" sz="1800" dirty="0"/>
              <a:t> закладах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. К</a:t>
            </a:r>
            <a:r>
              <a:rPr lang="ru-RU" sz="1800" dirty="0"/>
              <a:t>.: </a:t>
            </a:r>
            <a:r>
              <a:rPr lang="ru-RU" sz="1800" dirty="0" err="1"/>
              <a:t>Вища</a:t>
            </a:r>
            <a:r>
              <a:rPr lang="ru-RU" sz="1800" dirty="0"/>
              <a:t> школа, 1997. </a:t>
            </a:r>
            <a:r>
              <a:rPr lang="ru-RU" sz="1800" dirty="0" smtClean="0"/>
              <a:t>86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Вітвицька</a:t>
            </a:r>
            <a:r>
              <a:rPr lang="ru-RU" sz="1800" dirty="0" smtClean="0"/>
              <a:t> </a:t>
            </a:r>
            <a:r>
              <a:rPr lang="ru-RU" sz="1800" dirty="0" err="1"/>
              <a:t>С.С</a:t>
            </a:r>
            <a:r>
              <a:rPr lang="ru-RU" sz="1800" dirty="0"/>
              <a:t>. </a:t>
            </a:r>
            <a:r>
              <a:rPr lang="ru-RU" sz="1800" dirty="0" err="1"/>
              <a:t>Основи</a:t>
            </a:r>
            <a:r>
              <a:rPr lang="ru-RU" sz="1800" dirty="0"/>
              <a:t> </a:t>
            </a:r>
            <a:r>
              <a:rPr lang="ru-RU" sz="1800" dirty="0" err="1"/>
              <a:t>педагогіки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: </a:t>
            </a:r>
            <a:r>
              <a:rPr lang="ru-RU" sz="1800" dirty="0" smtClean="0"/>
              <a:t>метод. </a:t>
            </a:r>
            <a:r>
              <a:rPr lang="ru-RU" sz="1800" dirty="0" err="1" smtClean="0"/>
              <a:t>посіб</a:t>
            </a:r>
            <a:r>
              <a:rPr lang="ru-RU" sz="1800" dirty="0" smtClean="0"/>
              <a:t>. </a:t>
            </a:r>
            <a:r>
              <a:rPr lang="ru-RU" sz="1800" dirty="0"/>
              <a:t>для </a:t>
            </a:r>
            <a:r>
              <a:rPr lang="ru-RU" sz="1800" dirty="0" err="1"/>
              <a:t>студентів</a:t>
            </a:r>
            <a:r>
              <a:rPr lang="ru-RU" sz="1800" dirty="0"/>
              <a:t> </a:t>
            </a:r>
            <a:r>
              <a:rPr lang="ru-RU" sz="1800" dirty="0" err="1" smtClean="0"/>
              <a:t>магістратури</a:t>
            </a:r>
            <a:r>
              <a:rPr lang="ru-RU" sz="1800" dirty="0" smtClean="0"/>
              <a:t>. К</a:t>
            </a:r>
            <a:r>
              <a:rPr lang="ru-RU" sz="1800" dirty="0"/>
              <a:t>.: Центр </a:t>
            </a:r>
            <a:r>
              <a:rPr lang="ru-RU" sz="1800" dirty="0" err="1"/>
              <a:t>навчальної</a:t>
            </a:r>
            <a:r>
              <a:rPr lang="ru-RU" sz="1800" dirty="0"/>
              <a:t> </a:t>
            </a:r>
            <a:r>
              <a:rPr lang="ru-RU" sz="1800" dirty="0" err="1"/>
              <a:t>літератури</a:t>
            </a:r>
            <a:r>
              <a:rPr lang="ru-RU" sz="1800" dirty="0"/>
              <a:t>, 2003. </a:t>
            </a:r>
            <a:r>
              <a:rPr lang="ru-RU" sz="1800" dirty="0" smtClean="0"/>
              <a:t> </a:t>
            </a:r>
            <a:r>
              <a:rPr lang="ru-RU" sz="1800" dirty="0"/>
              <a:t>316 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Гура</a:t>
            </a:r>
            <a:r>
              <a:rPr lang="ru-RU" sz="1800" dirty="0" smtClean="0"/>
              <a:t> </a:t>
            </a:r>
            <a:r>
              <a:rPr lang="ru-RU" sz="1800" dirty="0" err="1"/>
              <a:t>О.І</a:t>
            </a:r>
            <a:r>
              <a:rPr lang="ru-RU" sz="1800" dirty="0"/>
              <a:t>.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: </a:t>
            </a:r>
            <a:r>
              <a:rPr lang="ru-RU" sz="1800" dirty="0" err="1"/>
              <a:t>вступ</a:t>
            </a:r>
            <a:r>
              <a:rPr lang="ru-RU" sz="1800" dirty="0"/>
              <a:t> до </a:t>
            </a:r>
            <a:r>
              <a:rPr lang="ru-RU" sz="1800" dirty="0" err="1"/>
              <a:t>спеціальності</a:t>
            </a:r>
            <a:r>
              <a:rPr lang="ru-RU" sz="1800" dirty="0"/>
              <a:t>: </a:t>
            </a:r>
            <a:r>
              <a:rPr lang="ru-RU" sz="1800" dirty="0" err="1" smtClean="0"/>
              <a:t>навчальний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посібник</a:t>
            </a:r>
            <a:r>
              <a:rPr lang="ru-RU" sz="1800" dirty="0" smtClean="0"/>
              <a:t>. К</a:t>
            </a:r>
            <a:r>
              <a:rPr lang="ru-RU" sz="1800" dirty="0"/>
              <a:t>.: Центр </a:t>
            </a:r>
            <a:r>
              <a:rPr lang="ru-RU" sz="1800" dirty="0" err="1"/>
              <a:t>навчальної</a:t>
            </a:r>
            <a:r>
              <a:rPr lang="ru-RU" sz="1800" dirty="0"/>
              <a:t> </a:t>
            </a:r>
            <a:r>
              <a:rPr lang="ru-RU" sz="1800" dirty="0" err="1"/>
              <a:t>літератури</a:t>
            </a:r>
            <a:r>
              <a:rPr lang="ru-RU" sz="1800" dirty="0"/>
              <a:t>, 2005. </a:t>
            </a:r>
            <a:r>
              <a:rPr lang="ru-RU" sz="1800" dirty="0" smtClean="0"/>
              <a:t>224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smtClean="0"/>
              <a:t>Мороз </a:t>
            </a:r>
            <a:r>
              <a:rPr lang="ru-RU" sz="1800" dirty="0" err="1"/>
              <a:t>О.Г</a:t>
            </a:r>
            <a:r>
              <a:rPr lang="ru-RU" sz="1800" dirty="0"/>
              <a:t>. </a:t>
            </a:r>
            <a:r>
              <a:rPr lang="ru-RU" sz="1800" dirty="0" err="1"/>
              <a:t>Навчальний</a:t>
            </a:r>
            <a:r>
              <a:rPr lang="ru-RU" sz="1800" dirty="0"/>
              <a:t> </a:t>
            </a:r>
            <a:r>
              <a:rPr lang="ru-RU" sz="1800" dirty="0" err="1"/>
              <a:t>процес</a:t>
            </a:r>
            <a:r>
              <a:rPr lang="ru-RU" sz="1800" dirty="0"/>
              <a:t> у </a:t>
            </a:r>
            <a:r>
              <a:rPr lang="ru-RU" sz="1800" dirty="0" err="1"/>
              <a:t>вищій</a:t>
            </a:r>
            <a:r>
              <a:rPr lang="ru-RU" sz="1800" dirty="0"/>
              <a:t> </a:t>
            </a:r>
            <a:r>
              <a:rPr lang="ru-RU" sz="1800" dirty="0" err="1" smtClean="0"/>
              <a:t>школі</a:t>
            </a:r>
            <a:r>
              <a:rPr lang="ru-RU" sz="1800" dirty="0" smtClean="0"/>
              <a:t>. </a:t>
            </a:r>
            <a:r>
              <a:rPr lang="ru-RU" sz="1800" dirty="0"/>
              <a:t>К.: </a:t>
            </a:r>
            <a:r>
              <a:rPr lang="ru-RU" sz="1800" dirty="0" err="1"/>
              <a:t>Вища</a:t>
            </a:r>
            <a:r>
              <a:rPr lang="ru-RU" sz="1800" dirty="0"/>
              <a:t> </a:t>
            </a:r>
            <a:r>
              <a:rPr lang="ru-RU" sz="1800" dirty="0" err="1"/>
              <a:t>шк</a:t>
            </a:r>
            <a:r>
              <a:rPr lang="ru-RU" sz="1800" dirty="0"/>
              <a:t>., 2001</a:t>
            </a:r>
            <a:r>
              <a:rPr lang="ru-RU" sz="1800" dirty="0" smtClean="0"/>
              <a:t>. </a:t>
            </a:r>
            <a:r>
              <a:rPr lang="ru-RU" sz="1800" dirty="0"/>
              <a:t>128 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Навчальний</a:t>
            </a:r>
            <a:r>
              <a:rPr lang="ru-RU" sz="1800" dirty="0" smtClean="0"/>
              <a:t> </a:t>
            </a:r>
            <a:r>
              <a:rPr lang="ru-RU" sz="1800" dirty="0" err="1"/>
              <a:t>процес</a:t>
            </a:r>
            <a:r>
              <a:rPr lang="ru-RU" sz="1800" dirty="0"/>
              <a:t> у </a:t>
            </a:r>
            <a:r>
              <a:rPr lang="ru-RU" sz="1800" dirty="0" err="1"/>
              <a:t>вищій</a:t>
            </a:r>
            <a:r>
              <a:rPr lang="ru-RU" sz="1800" dirty="0"/>
              <a:t> </a:t>
            </a:r>
            <a:r>
              <a:rPr lang="ru-RU" sz="1800" dirty="0" err="1"/>
              <a:t>педагогічній</a:t>
            </a:r>
            <a:r>
              <a:rPr lang="ru-RU" sz="1800" dirty="0"/>
              <a:t> </a:t>
            </a:r>
            <a:r>
              <a:rPr lang="ru-RU" sz="1800" dirty="0" err="1"/>
              <a:t>школі</a:t>
            </a:r>
            <a:r>
              <a:rPr lang="ru-RU" sz="1800" dirty="0"/>
              <a:t>: </a:t>
            </a:r>
            <a:r>
              <a:rPr lang="ru-RU" sz="1800" dirty="0" err="1"/>
              <a:t>навчальний</a:t>
            </a:r>
            <a:r>
              <a:rPr lang="ru-RU" sz="1800" dirty="0"/>
              <a:t> </a:t>
            </a:r>
            <a:r>
              <a:rPr lang="ru-RU" sz="1800" dirty="0" err="1"/>
              <a:t>посібник</a:t>
            </a:r>
            <a:r>
              <a:rPr lang="ru-RU" sz="1800" dirty="0"/>
              <a:t> / </a:t>
            </a:r>
            <a:r>
              <a:rPr lang="ru-RU" sz="1800" dirty="0" smtClean="0"/>
              <a:t>за </a:t>
            </a:r>
            <a:r>
              <a:rPr lang="ru-RU" sz="1800" dirty="0"/>
              <a:t>ред. </a:t>
            </a:r>
            <a:r>
              <a:rPr lang="ru-RU" sz="1800" dirty="0" err="1" smtClean="0"/>
              <a:t>О.Г</a:t>
            </a:r>
            <a:r>
              <a:rPr lang="ru-RU" sz="1800" dirty="0"/>
              <a:t>. </a:t>
            </a:r>
            <a:r>
              <a:rPr lang="ru-RU" sz="1800" dirty="0" smtClean="0"/>
              <a:t>Мороза. К</a:t>
            </a:r>
            <a:r>
              <a:rPr lang="ru-RU" sz="1800" dirty="0"/>
              <a:t>.: </a:t>
            </a:r>
            <a:r>
              <a:rPr lang="ru-RU" sz="1800" dirty="0" err="1"/>
              <a:t>НПУ</a:t>
            </a:r>
            <a:r>
              <a:rPr lang="ru-RU" sz="1800" dirty="0"/>
              <a:t> </a:t>
            </a:r>
            <a:r>
              <a:rPr lang="ru-RU" sz="1800" dirty="0" err="1"/>
              <a:t>ім</a:t>
            </a:r>
            <a:r>
              <a:rPr lang="ru-RU" sz="1800" dirty="0"/>
              <a:t>. </a:t>
            </a:r>
            <a:r>
              <a:rPr lang="ru-RU" sz="1800" dirty="0" err="1"/>
              <a:t>М.П</a:t>
            </a:r>
            <a:r>
              <a:rPr lang="ru-RU" sz="1800" dirty="0"/>
              <a:t>. </a:t>
            </a:r>
            <a:r>
              <a:rPr lang="ru-RU" sz="1800" dirty="0" err="1"/>
              <a:t>Драгоманова</a:t>
            </a:r>
            <a:r>
              <a:rPr lang="ru-RU" sz="1800" dirty="0"/>
              <a:t>, 2001. </a:t>
            </a:r>
            <a:r>
              <a:rPr lang="ru-RU" sz="1800" dirty="0" smtClean="0"/>
              <a:t>337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Семиченко</a:t>
            </a:r>
            <a:r>
              <a:rPr lang="ru-RU" sz="1800" dirty="0" smtClean="0"/>
              <a:t> </a:t>
            </a:r>
            <a:r>
              <a:rPr lang="ru-RU" sz="1800" dirty="0"/>
              <a:t>В. А. </a:t>
            </a:r>
            <a:r>
              <a:rPr lang="ru-RU" sz="1800" dirty="0" err="1"/>
              <a:t>Моделювання</a:t>
            </a:r>
            <a:r>
              <a:rPr lang="ru-RU" sz="1800" dirty="0"/>
              <a:t> </a:t>
            </a:r>
            <a:r>
              <a:rPr lang="ru-RU" sz="1800" dirty="0" err="1"/>
              <a:t>структури</a:t>
            </a:r>
            <a:r>
              <a:rPr lang="ru-RU" sz="1800" dirty="0"/>
              <a:t> </a:t>
            </a:r>
            <a:r>
              <a:rPr lang="ru-RU" sz="1800" dirty="0" err="1"/>
              <a:t>педагогічної</a:t>
            </a:r>
            <a:r>
              <a:rPr lang="ru-RU" sz="1800" dirty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. Ялта</a:t>
            </a:r>
            <a:r>
              <a:rPr lang="ru-RU" sz="1800" dirty="0"/>
              <a:t>, 2000. </a:t>
            </a:r>
            <a:r>
              <a:rPr lang="ru-RU" sz="1800" dirty="0" smtClean="0"/>
              <a:t>75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Слєпкань</a:t>
            </a:r>
            <a:r>
              <a:rPr lang="ru-RU" sz="1800" dirty="0" smtClean="0"/>
              <a:t> </a:t>
            </a:r>
            <a:r>
              <a:rPr lang="ru-RU" sz="1800" dirty="0"/>
              <a:t>З. І. </a:t>
            </a:r>
            <a:r>
              <a:rPr lang="ru-RU" sz="1800" dirty="0" err="1"/>
              <a:t>Наукові</a:t>
            </a:r>
            <a:r>
              <a:rPr lang="ru-RU" sz="1800" dirty="0"/>
              <a:t> засади </a:t>
            </a:r>
            <a:r>
              <a:rPr lang="ru-RU" sz="1800" dirty="0" err="1"/>
              <a:t>педагогічного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 у </a:t>
            </a:r>
            <a:r>
              <a:rPr lang="ru-RU" sz="1800" dirty="0" err="1"/>
              <a:t>вищій</a:t>
            </a:r>
            <a:r>
              <a:rPr lang="ru-RU" sz="1800" dirty="0"/>
              <a:t> </a:t>
            </a:r>
            <a:r>
              <a:rPr lang="ru-RU" sz="1800" dirty="0" err="1"/>
              <a:t>школі</a:t>
            </a:r>
            <a:r>
              <a:rPr lang="ru-RU" sz="1800" dirty="0"/>
              <a:t>: </a:t>
            </a:r>
            <a:r>
              <a:rPr lang="ru-RU" sz="1800" dirty="0" err="1" smtClean="0"/>
              <a:t>навч</a:t>
            </a:r>
            <a:r>
              <a:rPr lang="ru-RU" sz="1800" dirty="0"/>
              <a:t>. </a:t>
            </a:r>
            <a:r>
              <a:rPr lang="ru-RU" sz="1800" dirty="0" err="1" smtClean="0"/>
              <a:t>посіб</a:t>
            </a:r>
            <a:r>
              <a:rPr lang="ru-RU" sz="1800" dirty="0" smtClean="0"/>
              <a:t>. К</a:t>
            </a:r>
            <a:r>
              <a:rPr lang="ru-RU" sz="1800" dirty="0"/>
              <a:t>.: </a:t>
            </a:r>
            <a:r>
              <a:rPr lang="ru-RU" sz="1800" dirty="0" err="1"/>
              <a:t>Вища</a:t>
            </a:r>
            <a:r>
              <a:rPr lang="ru-RU" sz="1800" dirty="0"/>
              <a:t> </a:t>
            </a:r>
            <a:r>
              <a:rPr lang="ru-RU" sz="1800" dirty="0" err="1"/>
              <a:t>шк</a:t>
            </a:r>
            <a:r>
              <a:rPr lang="ru-RU" sz="1800" dirty="0"/>
              <a:t>., 2005. </a:t>
            </a:r>
            <a:r>
              <a:rPr lang="ru-RU" sz="1800" dirty="0" smtClean="0"/>
              <a:t>239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Цокур</a:t>
            </a:r>
            <a:r>
              <a:rPr lang="ru-RU" sz="1800" dirty="0" smtClean="0"/>
              <a:t> </a:t>
            </a:r>
            <a:r>
              <a:rPr lang="ru-RU" sz="1800" dirty="0" err="1"/>
              <a:t>О.Я</a:t>
            </a:r>
            <a:r>
              <a:rPr lang="ru-RU" sz="1800" dirty="0"/>
              <a:t>.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: </a:t>
            </a:r>
            <a:r>
              <a:rPr lang="ru-RU" sz="1800" dirty="0" err="1" smtClean="0"/>
              <a:t>навчально-методичний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посібник</a:t>
            </a:r>
            <a:r>
              <a:rPr lang="ru-RU" sz="1800" dirty="0" smtClean="0"/>
              <a:t>.  </a:t>
            </a:r>
            <a:r>
              <a:rPr lang="ru-RU" sz="1800" dirty="0"/>
              <a:t>Одеса, 2002</a:t>
            </a:r>
            <a:r>
              <a:rPr lang="ru-RU" sz="1800" dirty="0" smtClean="0"/>
              <a:t>. </a:t>
            </a:r>
            <a:r>
              <a:rPr lang="ru-RU" sz="1800" dirty="0"/>
              <a:t>424 </a:t>
            </a:r>
            <a:r>
              <a:rPr lang="ru-RU" sz="1800" dirty="0" smtClean="0"/>
              <a:t>с.</a:t>
            </a:r>
            <a:endParaRPr lang="ru-RU" sz="1800" dirty="0"/>
          </a:p>
          <a:p>
            <a:pPr marL="0" lvl="0" indent="0" algn="just">
              <a:lnSpc>
                <a:spcPct val="95000"/>
              </a:lnSpc>
              <a:spcAft>
                <a:spcPts val="0"/>
              </a:spcAft>
              <a:buClrTx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227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Інформаційні </a:t>
            </a:r>
            <a:r>
              <a:rPr lang="uk-UA" b="1" dirty="0" smtClean="0">
                <a:solidFill>
                  <a:schemeClr val="tx1"/>
                </a:solidFill>
              </a:rPr>
              <a:t>ресурси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1.</a:t>
            </a:r>
            <a:r>
              <a:rPr lang="uk-UA"/>
              <a:t>	</a:t>
            </a:r>
            <a:r>
              <a:rPr lang="uk-UA" smtClean="0"/>
              <a:t>Освіта </a:t>
            </a:r>
            <a:r>
              <a:rPr lang="uk-UA" dirty="0"/>
              <a:t>в Україні та закордоном. </a:t>
            </a:r>
            <a:r>
              <a:rPr lang="en-US" dirty="0"/>
              <a:t>URL: http://osvita.ua/</a:t>
            </a:r>
          </a:p>
          <a:p>
            <a:pPr marL="0" indent="0">
              <a:buNone/>
            </a:pPr>
            <a:r>
              <a:rPr lang="en-US" dirty="0"/>
              <a:t>2.	</a:t>
            </a:r>
            <a:r>
              <a:rPr lang="uk-UA" dirty="0"/>
              <a:t>Офіційний сайт Міністерства освіти і науки України. </a:t>
            </a:r>
            <a:r>
              <a:rPr lang="en-US" dirty="0"/>
              <a:t>URL: http://www.mon.gov.ua/</a:t>
            </a:r>
          </a:p>
          <a:p>
            <a:pPr marL="0" indent="0">
              <a:buNone/>
            </a:pPr>
            <a:r>
              <a:rPr lang="en-US" dirty="0"/>
              <a:t>3.	10 </a:t>
            </a:r>
            <a:r>
              <a:rPr lang="uk-UA" dirty="0"/>
              <a:t>текстів про найсучасніші освітні системи в світі. </a:t>
            </a:r>
            <a:r>
              <a:rPr lang="en-US" dirty="0"/>
              <a:t>URL: https://osvitoria.media/experience/10-tekstiv-pro-najuspishnishi-osvitni-systemy-u-sviti/</a:t>
            </a:r>
          </a:p>
          <a:p>
            <a:pPr marL="0" indent="0">
              <a:buNone/>
            </a:pPr>
            <a:r>
              <a:rPr lang="en-US" dirty="0"/>
              <a:t>4.	</a:t>
            </a:r>
            <a:r>
              <a:rPr lang="uk-UA" dirty="0"/>
              <a:t>Освіта в різних країнах світу. </a:t>
            </a:r>
            <a:r>
              <a:rPr lang="en-US" dirty="0"/>
              <a:t>URL: https:// </a:t>
            </a:r>
            <a:r>
              <a:rPr lang="en-US" dirty="0" err="1"/>
              <a:t>sites.google</a:t>
            </a:r>
            <a:r>
              <a:rPr lang="en-US" dirty="0"/>
              <a:t>. com/site/</a:t>
            </a:r>
            <a:r>
              <a:rPr lang="en-US" dirty="0" err="1"/>
              <a:t>osvitavriznihkraienahsvitu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5.	</a:t>
            </a:r>
            <a:r>
              <a:rPr lang="uk-UA" dirty="0"/>
              <a:t>Системи освіти різних країн. </a:t>
            </a:r>
            <a:r>
              <a:rPr lang="en-US" dirty="0"/>
              <a:t>URL: http://www.osvita.org.ua/abroad/edusystem/</a:t>
            </a:r>
          </a:p>
          <a:p>
            <a:pPr marL="0" indent="0">
              <a:buNone/>
            </a:pPr>
            <a:r>
              <a:rPr lang="en-US" dirty="0"/>
              <a:t>6.	</a:t>
            </a:r>
            <a:r>
              <a:rPr lang="uk-UA" dirty="0"/>
              <a:t>Про освіту. Закон України від 05.09.2017 р. №38-39. База даних «Законодавство </a:t>
            </a:r>
            <a:r>
              <a:rPr lang="uk-UA" dirty="0" err="1"/>
              <a:t>Укрїни</a:t>
            </a:r>
            <a:r>
              <a:rPr lang="uk-UA" dirty="0"/>
              <a:t>»/ВР України. </a:t>
            </a:r>
            <a:r>
              <a:rPr lang="en-US" dirty="0"/>
              <a:t>URL: http://zakon0.rada.gov.ua/laws/show/2145-19</a:t>
            </a:r>
          </a:p>
          <a:p>
            <a:pPr marL="0" indent="0">
              <a:buNone/>
            </a:pPr>
            <a:r>
              <a:rPr lang="en-US" dirty="0"/>
              <a:t>7.	</a:t>
            </a:r>
            <a:r>
              <a:rPr lang="uk-UA" dirty="0"/>
              <a:t>Про вищу освіту. Відомості Верховної Ради (ВВР), 2014, № 37-38, ст.2004. База даних «Законодавство України»/ВР України. </a:t>
            </a:r>
            <a:r>
              <a:rPr lang="en-US" dirty="0"/>
              <a:t>URL: https://zakon.rada.gov.ua/laws/show/1556-18#Text. </a:t>
            </a:r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228450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3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</TotalTime>
  <Words>448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Зміст освіти та моделювання професійної і соціальної діяльності фахівця</vt:lpstr>
      <vt:lpstr>Мета викладання навчальної дисципліни «Зміст освіти та моделювання професійної і соціальної діяльності фахівця»</vt:lpstr>
      <vt:lpstr>Завдання курсу: </vt:lpstr>
      <vt:lpstr>У результаті вивчення навчальної дисципліни студент повинен</vt:lpstr>
      <vt:lpstr>Програма навчальної дисципліни</vt:lpstr>
      <vt:lpstr>Самостійна робота</vt:lpstr>
      <vt:lpstr>ОСНОВНІ ДЖЕРЕЛА</vt:lpstr>
      <vt:lpstr>Інформаційні 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ПЕДАГОГІЧНИЙ МЕНЕДЖМЕНТ</dc:title>
  <dc:creator>userznu</dc:creator>
  <cp:lastModifiedBy>User</cp:lastModifiedBy>
  <cp:revision>14</cp:revision>
  <dcterms:created xsi:type="dcterms:W3CDTF">2020-09-01T08:09:13Z</dcterms:created>
  <dcterms:modified xsi:type="dcterms:W3CDTF">2023-09-17T20:04:36Z</dcterms:modified>
</cp:coreProperties>
</file>