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696969"/>
    <a:srgbClr val="004BE2"/>
    <a:srgbClr val="FFCC00"/>
    <a:srgbClr val="F96F07"/>
    <a:srgbClr val="FF9900"/>
    <a:srgbClr val="F7E603"/>
    <a:srgbClr val="2E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671" autoAdjust="0"/>
  </p:normalViewPr>
  <p:slideViewPr>
    <p:cSldViewPr>
      <p:cViewPr varScale="1">
        <p:scale>
          <a:sx n="76" d="100"/>
          <a:sy n="76" d="100"/>
        </p:scale>
        <p:origin x="1922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9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2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4558145" cy="43204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ТА ЗАКОНИ ХІМІЇ. ХІМІЧНИЙ ЗВ’ЯЗОК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1999" y="2276872"/>
            <a:ext cx="3600401" cy="3888432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uk-UA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ознайомитися </a:t>
            </a:r>
            <a:b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атомно-молекулярним вченням; </a:t>
            </a:r>
            <a:b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засвоїти основні поняття хімії, </a:t>
            </a:r>
            <a:b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хімічного зв’язку; усвідомити сутність основних хімічних законів; розглянути приклади розв’язання розрахункових задач. 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38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80920" cy="5688632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dirty="0">
                <a:solidFill>
                  <a:srgbClr val="FF0000"/>
                </a:solidFill>
              </a:rPr>
              <a:t>Молярна маса (М, кг/моль, г/моль) </a:t>
            </a:r>
            <a:r>
              <a:rPr lang="uk-UA" sz="2800" dirty="0"/>
              <a:t>– маса речовини, взятої в кількості один моль. Чисельно дорівнює відносній молекулярній масі. </a:t>
            </a:r>
            <a:endParaRPr lang="ru-UA" sz="2800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/>
              <a:t>М(Н</a:t>
            </a:r>
            <a:r>
              <a:rPr lang="uk-UA" sz="2800" baseline="-25000" dirty="0"/>
              <a:t>2</a:t>
            </a:r>
            <a:r>
              <a:rPr lang="uk-UA" sz="2800" dirty="0"/>
              <a:t>SO</a:t>
            </a:r>
            <a:r>
              <a:rPr lang="uk-UA" sz="2800" baseline="-25000" dirty="0"/>
              <a:t>4</a:t>
            </a:r>
            <a:r>
              <a:rPr lang="uk-UA" sz="2800" dirty="0"/>
              <a:t>) = 98 г/моль.</a:t>
            </a:r>
            <a:r>
              <a:rPr lang="ru-RU" sz="2800" dirty="0"/>
              <a:t> </a:t>
            </a:r>
            <a:endParaRPr lang="en-US" sz="2800" dirty="0"/>
          </a:p>
          <a:p>
            <a:pPr indent="0">
              <a:lnSpc>
                <a:spcPct val="110000"/>
              </a:lnSpc>
              <a:spcBef>
                <a:spcPts val="0"/>
              </a:spcBef>
            </a:pPr>
            <a:endParaRPr lang="en-US" sz="2800" dirty="0"/>
          </a:p>
          <a:p>
            <a:pPr marL="6858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M</a:t>
            </a:r>
            <a:r>
              <a:rPr lang="el-GR" sz="2800" b="1" dirty="0"/>
              <a:t> = </a:t>
            </a:r>
            <a:r>
              <a:rPr lang="en-US" sz="2800" b="1" dirty="0"/>
              <a:t>m</a:t>
            </a:r>
            <a:r>
              <a:rPr lang="el-GR" sz="2800" b="1" baseline="-25000" dirty="0"/>
              <a:t>0</a:t>
            </a:r>
            <a:r>
              <a:rPr lang="en-US" sz="2800" b="1" dirty="0"/>
              <a:t>N</a:t>
            </a:r>
            <a:r>
              <a:rPr lang="el-GR" sz="2800" b="1" dirty="0"/>
              <a:t> = </a:t>
            </a:r>
            <a:r>
              <a:rPr lang="en-US" sz="2800" b="1" dirty="0"/>
              <a:t>m</a:t>
            </a:r>
            <a:r>
              <a:rPr lang="el-GR" sz="2800" b="1" baseline="-25000" dirty="0"/>
              <a:t>0 </a:t>
            </a:r>
            <a:r>
              <a:rPr lang="el-GR" sz="2800" b="1" dirty="0"/>
              <a:t>ν </a:t>
            </a:r>
            <a:r>
              <a:rPr lang="en-US" sz="2800" b="1" dirty="0"/>
              <a:t>N</a:t>
            </a:r>
            <a:r>
              <a:rPr lang="en-US" sz="2800" b="1" baseline="-25000" dirty="0"/>
              <a:t>A </a:t>
            </a:r>
            <a:r>
              <a:rPr lang="el-GR" sz="2800" b="1" dirty="0"/>
              <a:t>= ν </a:t>
            </a:r>
            <a:r>
              <a:rPr lang="en-US" sz="2800" b="1" dirty="0"/>
              <a:t>M</a:t>
            </a:r>
            <a:endParaRPr lang="ru-UA" sz="2800" b="1" dirty="0"/>
          </a:p>
          <a:p>
            <a:pPr marL="6858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/>
              <a:t>m</a:t>
            </a:r>
            <a:r>
              <a:rPr lang="el-GR" sz="2800" b="1" dirty="0"/>
              <a:t> = ν </a:t>
            </a:r>
            <a:r>
              <a:rPr lang="en-US" sz="2800" b="1" dirty="0"/>
              <a:t>M</a:t>
            </a:r>
            <a:endParaRPr lang="ru-RU" sz="2800" b="1" dirty="0"/>
          </a:p>
          <a:p>
            <a:pPr indent="0" algn="ctr">
              <a:lnSpc>
                <a:spcPct val="110000"/>
              </a:lnSpc>
              <a:spcBef>
                <a:spcPts val="0"/>
              </a:spcBef>
            </a:pPr>
            <a:r>
              <a:rPr lang="en-US" sz="2800" b="1" dirty="0"/>
              <a:t>m</a:t>
            </a:r>
            <a:r>
              <a:rPr lang="uk-UA" sz="2800" b="1" baseline="-25000" dirty="0"/>
              <a:t>0</a:t>
            </a:r>
            <a:r>
              <a:rPr lang="ru-UA" sz="2800" b="1" baseline="-25000" dirty="0"/>
              <a:t> </a:t>
            </a:r>
            <a:r>
              <a:rPr lang="uk-UA" sz="2800" dirty="0"/>
              <a:t>маса молекули (або атома) </a:t>
            </a:r>
            <a:endParaRPr lang="ru-UA" sz="2800" dirty="0"/>
          </a:p>
          <a:p>
            <a:pPr indent="0" algn="ctr">
              <a:lnSpc>
                <a:spcPct val="110000"/>
              </a:lnSpc>
              <a:spcBef>
                <a:spcPts val="0"/>
              </a:spcBef>
            </a:pPr>
            <a:r>
              <a:rPr lang="uk-UA" sz="2800" b="1" dirty="0"/>
              <a:t>N</a:t>
            </a:r>
            <a:r>
              <a:rPr lang="ru-UA" sz="2800" b="1" dirty="0"/>
              <a:t> </a:t>
            </a:r>
            <a:r>
              <a:rPr lang="uk-UA" sz="2800" dirty="0"/>
              <a:t>число молекул </a:t>
            </a:r>
            <a:endParaRPr lang="en-US" sz="2800" dirty="0"/>
          </a:p>
          <a:p>
            <a:pPr indent="0" algn="ctr">
              <a:lnSpc>
                <a:spcPct val="110000"/>
              </a:lnSpc>
              <a:spcBef>
                <a:spcPts val="0"/>
              </a:spcBef>
            </a:pPr>
            <a:r>
              <a:rPr lang="uk-UA" sz="2800" b="1" dirty="0" err="1"/>
              <a:t>N</a:t>
            </a:r>
            <a:r>
              <a:rPr lang="uk-UA" sz="2800" b="1" baseline="-25000" dirty="0" err="1"/>
              <a:t>A</a:t>
            </a:r>
            <a:r>
              <a:rPr lang="uk-UA" sz="2800" dirty="0" err="1"/>
              <a:t>число</a:t>
            </a:r>
            <a:r>
              <a:rPr lang="uk-UA" sz="2800" dirty="0"/>
              <a:t> атомів у 12 г </a:t>
            </a:r>
            <a:r>
              <a:rPr lang="uk-UA" sz="2800" baseline="30000" dirty="0"/>
              <a:t>12</a:t>
            </a:r>
            <a:r>
              <a:rPr lang="uk-UA" sz="2800" dirty="0"/>
              <a:t>С</a:t>
            </a:r>
          </a:p>
          <a:p>
            <a:pPr indent="0" algn="ctr">
              <a:lnSpc>
                <a:spcPct val="110000"/>
              </a:lnSpc>
              <a:spcBef>
                <a:spcPts val="0"/>
              </a:spcBef>
            </a:pPr>
            <a:r>
              <a:rPr lang="en-US" sz="2800" dirty="0"/>
              <a:t> </a:t>
            </a:r>
            <a:r>
              <a:rPr lang="uk-UA" sz="2800" b="1" dirty="0"/>
              <a:t>ν</a:t>
            </a:r>
            <a:r>
              <a:rPr lang="en-US" sz="2800" b="1" dirty="0"/>
              <a:t> </a:t>
            </a:r>
            <a:r>
              <a:rPr lang="uk-UA" sz="2800" dirty="0"/>
              <a:t>кількість речовини (моль)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548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36904" cy="5904656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pPr marL="0" indent="0" algn="just">
              <a:spcBef>
                <a:spcPts val="0"/>
              </a:spcBef>
            </a:pPr>
            <a:r>
              <a:rPr lang="uk-UA" dirty="0"/>
              <a:t>Відносне число атомів і молекул у речовині характеризується фізичною величиною, яка називається кількістю речовини.</a:t>
            </a:r>
            <a:r>
              <a:rPr lang="uk-UA" b="1" dirty="0"/>
              <a:t> </a:t>
            </a:r>
            <a:endParaRPr lang="ru-UA" b="1" dirty="0"/>
          </a:p>
          <a:p>
            <a:pPr marL="0" indent="0" algn="just">
              <a:spcBef>
                <a:spcPts val="0"/>
              </a:spcBef>
              <a:buNone/>
            </a:pPr>
            <a:endParaRPr lang="ru-UA" b="1" dirty="0"/>
          </a:p>
          <a:p>
            <a:pPr marL="0" indent="0" algn="just">
              <a:spcBef>
                <a:spcPts val="0"/>
              </a:spcBef>
            </a:pPr>
            <a:r>
              <a:rPr lang="uk-UA" b="1" dirty="0"/>
              <a:t>Кількість речовини (ν, моль)</a:t>
            </a:r>
            <a:r>
              <a:rPr lang="uk-UA" dirty="0"/>
              <a:t> – відношення числа молекул </a:t>
            </a:r>
            <a:r>
              <a:rPr lang="uk-UA" b="1" dirty="0"/>
              <a:t>N</a:t>
            </a:r>
            <a:r>
              <a:rPr lang="uk-UA" dirty="0"/>
              <a:t>, що містяться в даній речовині, до числа </a:t>
            </a:r>
            <a:r>
              <a:rPr lang="uk-UA" b="1" dirty="0"/>
              <a:t>N</a:t>
            </a:r>
            <a:r>
              <a:rPr lang="uk-UA" b="1" baseline="-25000" dirty="0"/>
              <a:t>A</a:t>
            </a:r>
            <a:r>
              <a:rPr lang="uk-UA" b="1" dirty="0"/>
              <a:t> </a:t>
            </a:r>
            <a:r>
              <a:rPr lang="uk-UA" dirty="0"/>
              <a:t>атомів у 12 г </a:t>
            </a:r>
            <a:r>
              <a:rPr lang="uk-UA" baseline="30000" dirty="0"/>
              <a:t>12</a:t>
            </a:r>
            <a:r>
              <a:rPr lang="uk-UA" dirty="0"/>
              <a:t>С: </a:t>
            </a: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endParaRPr lang="en-US" dirty="0"/>
          </a:p>
          <a:p>
            <a:pPr algn="ctr"/>
            <a:r>
              <a:rPr lang="en-US" b="1" dirty="0"/>
              <a:t>ν</a:t>
            </a:r>
            <a:r>
              <a:rPr lang="uk-UA" b="1" dirty="0"/>
              <a:t> = </a:t>
            </a:r>
            <a:r>
              <a:rPr lang="en-US" b="1" dirty="0"/>
              <a:t>N</a:t>
            </a:r>
            <a:r>
              <a:rPr lang="uk-UA" b="1" dirty="0"/>
              <a:t> / </a:t>
            </a:r>
            <a:r>
              <a:rPr lang="en-US" b="1" dirty="0"/>
              <a:t>N</a:t>
            </a:r>
            <a:r>
              <a:rPr lang="en-US" b="1" baseline="-25000" dirty="0"/>
              <a:t>A</a:t>
            </a:r>
            <a:endParaRPr lang="ru-UA" b="1" baseline="-25000" dirty="0"/>
          </a:p>
          <a:p>
            <a:pPr marL="68580" indent="0" algn="ctr">
              <a:buNone/>
            </a:pPr>
            <a:endParaRPr lang="ru-RU" dirty="0"/>
          </a:p>
          <a:p>
            <a:pPr algn="ctr"/>
            <a:r>
              <a:rPr lang="en-US" b="1" dirty="0"/>
              <a:t>ν</a:t>
            </a:r>
            <a:r>
              <a:rPr lang="uk-UA" b="1" dirty="0"/>
              <a:t> = m / 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94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576064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2800" b="1" dirty="0">
                <a:solidFill>
                  <a:srgbClr val="FF0000"/>
                </a:solidFill>
              </a:rPr>
              <a:t>Моль</a:t>
            </a:r>
            <a:r>
              <a:rPr lang="uk-UA" sz="2800" dirty="0"/>
              <a:t> – кількість речовини, що містить стільки структурних одиниць (молекул, атомів тощо), скільки їх міститься у 12 г ізотопу Карбону </a:t>
            </a:r>
            <a:r>
              <a:rPr lang="uk-UA" sz="2800" baseline="30000" dirty="0"/>
              <a:t>12</a:t>
            </a:r>
            <a:r>
              <a:rPr lang="uk-UA" sz="2800" dirty="0"/>
              <a:t>С.  </a:t>
            </a:r>
            <a:endParaRPr lang="ru-RU" sz="2800" dirty="0"/>
          </a:p>
          <a:p>
            <a:pPr marL="0" indent="0" algn="just">
              <a:spcBef>
                <a:spcPts val="0"/>
              </a:spcBef>
            </a:pPr>
            <a:r>
              <a:rPr lang="uk-UA" sz="2800" dirty="0"/>
              <a:t>Якщо речовина складається з окремих атомів, які не сполучені в молекули, то під числом молекул слід розуміти число атомів.</a:t>
            </a:r>
            <a:endParaRPr lang="ru-RU" sz="2800" dirty="0"/>
          </a:p>
          <a:p>
            <a:pPr marL="0" indent="0" algn="just">
              <a:spcBef>
                <a:spcPts val="0"/>
              </a:spcBef>
            </a:pP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</a:rPr>
              <a:t>Стала </a:t>
            </a:r>
            <a:r>
              <a:rPr lang="uk-UA" sz="2800" b="1" dirty="0" err="1">
                <a:solidFill>
                  <a:schemeClr val="accent6">
                    <a:lumMod val="75000"/>
                  </a:schemeClr>
                </a:solidFill>
              </a:rPr>
              <a:t>Авогадро</a:t>
            </a:r>
            <a:r>
              <a:rPr lang="uk-UA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800" dirty="0"/>
              <a:t>– кількість структурних одиниць, що міститься в одному молі будь-якої речовини: </a:t>
            </a:r>
            <a:r>
              <a:rPr lang="uk-UA" sz="2800" b="1" dirty="0"/>
              <a:t>N</a:t>
            </a:r>
            <a:r>
              <a:rPr lang="uk-UA" sz="2800" b="1" baseline="-25000" dirty="0"/>
              <a:t>A</a:t>
            </a:r>
            <a:r>
              <a:rPr lang="uk-UA" sz="2800" b="1" dirty="0"/>
              <a:t> = 6,02·10</a:t>
            </a:r>
            <a:r>
              <a:rPr lang="uk-UA" sz="2800" b="1" baseline="30000" dirty="0"/>
              <a:t>23 </a:t>
            </a:r>
            <a:r>
              <a:rPr lang="uk-UA" sz="2800" b="1" dirty="0"/>
              <a:t> моль </a:t>
            </a:r>
            <a:r>
              <a:rPr lang="uk-UA" sz="2800" b="1" baseline="30000" dirty="0"/>
              <a:t>-1</a:t>
            </a:r>
            <a:r>
              <a:rPr lang="uk-UA" sz="2800" dirty="0"/>
              <a:t>.</a:t>
            </a:r>
            <a:endParaRPr lang="ru-RU" sz="2800" dirty="0"/>
          </a:p>
          <a:p>
            <a:pPr marL="0" indent="0" algn="just">
              <a:spcBef>
                <a:spcPts val="0"/>
              </a:spcBef>
            </a:pPr>
            <a:r>
              <a:rPr lang="uk-UA" sz="2800" b="1" dirty="0">
                <a:solidFill>
                  <a:srgbClr val="FFCC00"/>
                </a:solidFill>
              </a:rPr>
              <a:t>Валентність</a:t>
            </a:r>
            <a:r>
              <a:rPr lang="uk-UA" sz="2800" b="1" dirty="0"/>
              <a:t> </a:t>
            </a:r>
            <a:r>
              <a:rPr lang="uk-UA" sz="2800" dirty="0"/>
              <a:t>− властивість атомів приєднувати певну кількість атомів інших елементів.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756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08912" cy="6165304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sz="2150" b="1" dirty="0">
                <a:solidFill>
                  <a:srgbClr val="00B050"/>
                </a:solidFill>
              </a:rPr>
              <a:t>Ступінь окиснення </a:t>
            </a:r>
            <a:r>
              <a:rPr lang="uk-UA" sz="2150" dirty="0"/>
              <a:t>− умовний заряд елемента в молекулі, виходячи з припущення, що вона складається з іонів і в цілому є </a:t>
            </a:r>
            <a:r>
              <a:rPr lang="uk-UA" sz="2150" b="1" dirty="0" err="1"/>
              <a:t>електронейтральною</a:t>
            </a:r>
            <a:r>
              <a:rPr lang="uk-UA" sz="2150" b="1" dirty="0"/>
              <a:t>.</a:t>
            </a:r>
            <a:endParaRPr lang="ru-RU" sz="2150" b="1" dirty="0"/>
          </a:p>
          <a:p>
            <a:pPr marL="0" indent="0" algn="just">
              <a:spcBef>
                <a:spcPts val="0"/>
              </a:spcBef>
            </a:pPr>
            <a:r>
              <a:rPr lang="uk-UA" sz="2150" b="1" dirty="0"/>
              <a:t>Індекс</a:t>
            </a:r>
            <a:r>
              <a:rPr lang="uk-UA" sz="2150" dirty="0"/>
              <a:t> вказує на кількість атомів елемента, що входять до складу молекули. </a:t>
            </a:r>
            <a:r>
              <a:rPr lang="uk-UA" sz="2150" b="1" dirty="0"/>
              <a:t>Коефіцієнт</a:t>
            </a:r>
            <a:r>
              <a:rPr lang="uk-UA" sz="2150" dirty="0"/>
              <a:t> позначає кількість окремих атомів або молекул.</a:t>
            </a:r>
            <a:endParaRPr lang="en-US" sz="2150" dirty="0"/>
          </a:p>
          <a:p>
            <a:pPr marL="0" indent="0" algn="just">
              <a:spcBef>
                <a:spcPts val="0"/>
              </a:spcBef>
            </a:pPr>
            <a:endParaRPr lang="ru-UA" sz="2150" dirty="0"/>
          </a:p>
          <a:p>
            <a:pPr marL="0" indent="0" algn="just">
              <a:spcBef>
                <a:spcPts val="0"/>
              </a:spcBef>
              <a:buNone/>
            </a:pPr>
            <a:endParaRPr lang="ru-RU" sz="2150" dirty="0"/>
          </a:p>
          <a:p>
            <a:pPr marL="0" indent="0" algn="just">
              <a:spcBef>
                <a:spcPts val="0"/>
              </a:spcBef>
            </a:pPr>
            <a:r>
              <a:rPr lang="uk-UA" sz="2150" b="1" dirty="0">
                <a:solidFill>
                  <a:srgbClr val="00B0F0"/>
                </a:solidFill>
              </a:rPr>
              <a:t>Хімічна формула </a:t>
            </a:r>
            <a:r>
              <a:rPr lang="uk-UA" sz="2150" dirty="0"/>
              <a:t>– запис складу речовин за допомогою хімічних символів та індексів, які вказують на кількість атомів кожного елемента.</a:t>
            </a:r>
            <a:endParaRPr lang="ru-RU" sz="2150" dirty="0"/>
          </a:p>
          <a:p>
            <a:pPr marL="0" indent="0" algn="just">
              <a:spcBef>
                <a:spcPts val="0"/>
              </a:spcBef>
            </a:pPr>
            <a:r>
              <a:rPr lang="uk-UA" sz="2150" b="1" dirty="0" err="1">
                <a:solidFill>
                  <a:srgbClr val="002060"/>
                </a:solidFill>
              </a:rPr>
              <a:t>Хімічн</a:t>
            </a:r>
            <a:r>
              <a:rPr lang="ru-UA" sz="2150" b="1" dirty="0">
                <a:solidFill>
                  <a:srgbClr val="002060"/>
                </a:solidFill>
              </a:rPr>
              <a:t>і</a:t>
            </a:r>
            <a:r>
              <a:rPr lang="uk-UA" sz="2150" b="1" dirty="0">
                <a:solidFill>
                  <a:srgbClr val="002060"/>
                </a:solidFill>
              </a:rPr>
              <a:t> </a:t>
            </a:r>
            <a:r>
              <a:rPr lang="uk-UA" sz="2150" b="1" dirty="0" err="1">
                <a:solidFill>
                  <a:srgbClr val="002060"/>
                </a:solidFill>
              </a:rPr>
              <a:t>реакці</a:t>
            </a:r>
            <a:r>
              <a:rPr lang="ru-UA" sz="2150" b="1" dirty="0">
                <a:solidFill>
                  <a:srgbClr val="002060"/>
                </a:solidFill>
              </a:rPr>
              <a:t>ї </a:t>
            </a:r>
            <a:r>
              <a:rPr lang="ru-UA" sz="2150" dirty="0">
                <a:solidFill>
                  <a:schemeClr val="tx1"/>
                </a:solidFill>
              </a:rPr>
              <a:t>‒ </a:t>
            </a:r>
            <a:r>
              <a:rPr lang="uk-UA" sz="2150" dirty="0"/>
              <a:t>перетворення реагентів на продукти реакції, які відрізняються від них за хімічним складом і будовою, відбуваються при змішуванні чи фізичному контакті реагентів самовільно, при нагріванні, за участю каталізаторів, під дією світла тощо. </a:t>
            </a:r>
            <a:endParaRPr lang="ru-UA" sz="2150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sz="2150" dirty="0"/>
              <a:t>У хімічних реакціях взаємодіють електронні оболонки, ядерні реакції відбуваються за участю ядерних оболонок.</a:t>
            </a:r>
            <a:endParaRPr lang="ru-RU" sz="2150" dirty="0"/>
          </a:p>
          <a:p>
            <a:endParaRPr lang="ru-RU" dirty="0"/>
          </a:p>
        </p:txBody>
      </p:sp>
      <p:pic>
        <p:nvPicPr>
          <p:cNvPr id="1026" name="Рисунок 43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64904"/>
            <a:ext cx="1265284" cy="59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491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2008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+mn-lt"/>
              </a:rPr>
              <a:t>3.	</a:t>
            </a:r>
            <a:r>
              <a:rPr lang="ru-RU" b="1" dirty="0" err="1">
                <a:solidFill>
                  <a:srgbClr val="00B050"/>
                </a:solidFill>
                <a:latin typeface="+mn-lt"/>
              </a:rPr>
              <a:t>Основні</a:t>
            </a:r>
            <a:r>
              <a:rPr lang="ru-RU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B050"/>
                </a:solidFill>
                <a:latin typeface="+mn-lt"/>
              </a:rPr>
              <a:t>закони</a:t>
            </a:r>
            <a:r>
              <a:rPr lang="ru-RU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ru-RU" b="1" dirty="0" err="1">
                <a:solidFill>
                  <a:srgbClr val="00B050"/>
                </a:solidFill>
                <a:latin typeface="+mn-lt"/>
              </a:rPr>
              <a:t>хімії</a:t>
            </a:r>
            <a:endParaRPr lang="ru-RU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51125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7030A0"/>
                </a:solidFill>
              </a:rPr>
              <a:t>Закон збереження маси речовини під час хімічних реакцій</a:t>
            </a:r>
            <a:r>
              <a:rPr lang="ru-UA" b="1" dirty="0">
                <a:solidFill>
                  <a:srgbClr val="7030A0"/>
                </a:solidFill>
              </a:rPr>
              <a:t>: </a:t>
            </a:r>
            <a:r>
              <a:rPr lang="ru-UA" dirty="0">
                <a:solidFill>
                  <a:schemeClr val="tx1"/>
                </a:solidFill>
              </a:rPr>
              <a:t>м</a:t>
            </a:r>
            <a:r>
              <a:rPr lang="uk-UA" dirty="0"/>
              <a:t>аса речовин, що вступають у хімічну реакцію, дорівнює масі речовин, що утворюються внаслідок реакції. </a:t>
            </a: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endParaRPr lang="ru-RU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uk-UA" dirty="0"/>
              <a:t>С + О</a:t>
            </a:r>
            <a:r>
              <a:rPr lang="uk-UA" baseline="-25000" dirty="0"/>
              <a:t>2</a:t>
            </a:r>
            <a:r>
              <a:rPr lang="uk-UA" dirty="0"/>
              <a:t> → СО</a:t>
            </a:r>
            <a:r>
              <a:rPr lang="uk-UA" baseline="-25000" dirty="0"/>
              <a:t>2</a:t>
            </a:r>
            <a:endParaRPr lang="ru-UA" baseline="-25000" dirty="0"/>
          </a:p>
          <a:p>
            <a:pPr marL="68580" indent="0" algn="ctr"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C00000"/>
                </a:solidFill>
              </a:rPr>
              <a:t>Закон збереження маси речовини та енергії (рівняння Ейнштейна)</a:t>
            </a:r>
            <a:r>
              <a:rPr lang="ru-UA" b="1" dirty="0">
                <a:solidFill>
                  <a:srgbClr val="C00000"/>
                </a:solidFill>
              </a:rPr>
              <a:t>: </a:t>
            </a:r>
            <a:r>
              <a:rPr lang="ru-UA" dirty="0">
                <a:solidFill>
                  <a:schemeClr val="tx1"/>
                </a:solidFill>
              </a:rPr>
              <a:t>м</a:t>
            </a:r>
            <a:r>
              <a:rPr lang="uk-UA" dirty="0" err="1"/>
              <a:t>атерія</a:t>
            </a:r>
            <a:r>
              <a:rPr lang="uk-UA" dirty="0"/>
              <a:t> не зникає і не виникає з нічого, вона </a:t>
            </a:r>
            <a:r>
              <a:rPr lang="uk-UA" dirty="0">
                <a:solidFill>
                  <a:schemeClr val="tx1"/>
                </a:solidFill>
              </a:rPr>
              <a:t>лише</a:t>
            </a:r>
            <a:r>
              <a:rPr lang="uk-UA" dirty="0"/>
              <a:t> перетворюється з однієї форми в іншу.</a:t>
            </a:r>
            <a:endParaRPr lang="en-US" dirty="0"/>
          </a:p>
          <a:p>
            <a:pPr indent="0">
              <a:spcBef>
                <a:spcPts val="0"/>
              </a:spcBef>
            </a:pPr>
            <a:endParaRPr lang="en-US" dirty="0"/>
          </a:p>
          <a:p>
            <a:pPr indent="0">
              <a:spcBef>
                <a:spcPts val="0"/>
              </a:spcBef>
            </a:pPr>
            <a:endParaRPr lang="ru-RU" dirty="0"/>
          </a:p>
          <a:p>
            <a:pPr marL="0" indent="0" algn="just">
              <a:spcBef>
                <a:spcPts val="0"/>
              </a:spcBef>
            </a:pPr>
            <a:r>
              <a:rPr lang="uk-UA" b="1" dirty="0"/>
              <a:t>ΔE</a:t>
            </a:r>
            <a:r>
              <a:rPr lang="uk-UA" dirty="0"/>
              <a:t> − зміна енергії; </a:t>
            </a:r>
            <a:r>
              <a:rPr lang="uk-UA" b="1" dirty="0"/>
              <a:t>Δm</a:t>
            </a:r>
            <a:r>
              <a:rPr lang="uk-UA" dirty="0"/>
              <a:t> − зміна маси тіла; </a:t>
            </a:r>
            <a:r>
              <a:rPr lang="uk-UA" b="1" dirty="0"/>
              <a:t>с</a:t>
            </a:r>
            <a:r>
              <a:rPr lang="uk-UA" dirty="0"/>
              <a:t> − швидкість світла у вакуумі (с = 2,997925∙10</a:t>
            </a:r>
            <a:r>
              <a:rPr lang="uk-UA" baseline="30000" dirty="0"/>
              <a:t>8</a:t>
            </a:r>
            <a:r>
              <a:rPr lang="uk-UA" dirty="0"/>
              <a:t> м / с)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389388"/>
              </p:ext>
            </p:extLst>
          </p:nvPr>
        </p:nvGraphicFramePr>
        <p:xfrm>
          <a:off x="3563888" y="4941168"/>
          <a:ext cx="547260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окумент" r:id="rId2" imgW="6125115" imgH="233086" progId="Word.Document.12">
                  <p:embed/>
                </p:oleObj>
              </mc:Choice>
              <mc:Fallback>
                <p:oleObj name="Документ" r:id="rId2" imgW="6125115" imgH="233086" progId="Word.Document.12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941168"/>
                        <a:ext cx="5472608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4739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8326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rgbClr val="FF0000"/>
                </a:solidFill>
              </a:rPr>
              <a:t>Закон сталості складу речовини</a:t>
            </a:r>
            <a:r>
              <a:rPr lang="ru-UA" b="1" dirty="0">
                <a:solidFill>
                  <a:srgbClr val="FF0000"/>
                </a:solidFill>
              </a:rPr>
              <a:t>: </a:t>
            </a:r>
            <a:r>
              <a:rPr lang="ru-UA" dirty="0">
                <a:solidFill>
                  <a:schemeClr val="tx1"/>
                </a:solidFill>
              </a:rPr>
              <a:t>к</a:t>
            </a:r>
            <a:r>
              <a:rPr lang="uk-UA" dirty="0" err="1"/>
              <a:t>ожна</a:t>
            </a:r>
            <a:r>
              <a:rPr lang="uk-UA" dirty="0"/>
              <a:t> речовина має постійний кількісний і якісний склад незалежно від способу добування</a:t>
            </a:r>
            <a:r>
              <a:rPr lang="uk-UA" i="1" dirty="0"/>
              <a:t> </a:t>
            </a:r>
            <a:r>
              <a:rPr lang="uk-UA" dirty="0"/>
              <a:t>(</a:t>
            </a:r>
            <a:r>
              <a:rPr lang="uk-UA" b="1" dirty="0" err="1">
                <a:solidFill>
                  <a:srgbClr val="FF0000"/>
                </a:solidFill>
              </a:rPr>
              <a:t>Пруст</a:t>
            </a:r>
            <a:r>
              <a:rPr lang="uk-UA" b="1" dirty="0">
                <a:solidFill>
                  <a:srgbClr val="FF0000"/>
                </a:solidFill>
              </a:rPr>
              <a:t>, 1808</a:t>
            </a:r>
            <a:r>
              <a:rPr lang="ru-UA" b="1" dirty="0">
                <a:solidFill>
                  <a:srgbClr val="FF0000"/>
                </a:solidFill>
              </a:rPr>
              <a:t> р.</a:t>
            </a:r>
            <a:r>
              <a:rPr lang="uk-UA" dirty="0"/>
              <a:t>). Закон справедливий лише для речовин </a:t>
            </a:r>
            <a:br>
              <a:rPr lang="uk-UA" dirty="0"/>
            </a:br>
            <a:r>
              <a:rPr lang="uk-UA" dirty="0"/>
              <a:t>з молекулярною будовою.</a:t>
            </a: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rgbClr val="F96F07"/>
                </a:solidFill>
              </a:rPr>
              <a:t>Закон кратних відношень</a:t>
            </a:r>
            <a:r>
              <a:rPr lang="ru-UA" b="1" dirty="0">
                <a:solidFill>
                  <a:srgbClr val="F96F07"/>
                </a:solidFill>
              </a:rPr>
              <a:t>: </a:t>
            </a:r>
            <a:r>
              <a:rPr lang="ru-UA" dirty="0">
                <a:solidFill>
                  <a:schemeClr val="tx1"/>
                </a:solidFill>
              </a:rPr>
              <a:t>я</a:t>
            </a:r>
            <a:r>
              <a:rPr lang="uk-UA" dirty="0" err="1"/>
              <a:t>кщо</a:t>
            </a:r>
            <a:r>
              <a:rPr lang="uk-UA" dirty="0"/>
              <a:t> два елементи утворюють між собою кілька сполук, то масові кількості одного елемента, які припадають на одну й ту ж масову  кількість іншого елемента, співвідносяться між собою як прості цілі числа </a:t>
            </a:r>
            <a:br>
              <a:rPr lang="ru-UA" dirty="0"/>
            </a:br>
            <a:r>
              <a:rPr lang="uk-UA" dirty="0"/>
              <a:t>(</a:t>
            </a:r>
            <a:r>
              <a:rPr lang="uk-UA" b="1" dirty="0">
                <a:solidFill>
                  <a:srgbClr val="F96F07"/>
                </a:solidFill>
              </a:rPr>
              <a:t>Дальтон, 1803</a:t>
            </a:r>
            <a:r>
              <a:rPr lang="ru-UA" b="1" dirty="0">
                <a:solidFill>
                  <a:srgbClr val="F96F07"/>
                </a:solidFill>
              </a:rPr>
              <a:t> р.</a:t>
            </a:r>
            <a:r>
              <a:rPr lang="uk-UA" dirty="0"/>
              <a:t>)</a:t>
            </a:r>
            <a:r>
              <a:rPr lang="uk-UA" i="1" dirty="0"/>
              <a:t>. </a:t>
            </a:r>
            <a:r>
              <a:rPr lang="uk-UA" dirty="0"/>
              <a:t>Закон справедливий для речовин з молекулярною будовою.</a:t>
            </a:r>
            <a:endParaRPr lang="ru-UA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rgbClr val="FFCC00"/>
                </a:solidFill>
              </a:rPr>
              <a:t>Закон об’ємних відношень</a:t>
            </a:r>
            <a:r>
              <a:rPr lang="ru-UA" b="1" dirty="0">
                <a:solidFill>
                  <a:srgbClr val="FFCC00"/>
                </a:solidFill>
              </a:rPr>
              <a:t>: </a:t>
            </a:r>
            <a:r>
              <a:rPr lang="ru-UA" dirty="0">
                <a:solidFill>
                  <a:schemeClr val="tx1"/>
                </a:solidFill>
              </a:rPr>
              <a:t>п</a:t>
            </a:r>
            <a:r>
              <a:rPr lang="uk-UA" dirty="0" err="1">
                <a:solidFill>
                  <a:schemeClr val="tx1"/>
                </a:solidFill>
              </a:rPr>
              <a:t>ри</a:t>
            </a:r>
            <a:r>
              <a:rPr lang="uk-UA" dirty="0">
                <a:solidFill>
                  <a:schemeClr val="tx1"/>
                </a:solidFill>
              </a:rPr>
              <a:t> незмінному тиску й температурі об’єми реагуючих газів відносяться один до одного і до об’ємів добутих газоподібних продуктів як прості цілі числа</a:t>
            </a:r>
            <a:r>
              <a:rPr lang="uk-UA" i="1" dirty="0">
                <a:solidFill>
                  <a:schemeClr val="tx1"/>
                </a:solidFill>
              </a:rPr>
              <a:t> </a:t>
            </a:r>
            <a:br>
              <a:rPr lang="ru-UA" i="1" dirty="0">
                <a:solidFill>
                  <a:schemeClr val="tx1"/>
                </a:solidFill>
              </a:rPr>
            </a:br>
            <a:r>
              <a:rPr lang="uk-UA" b="1" dirty="0">
                <a:solidFill>
                  <a:srgbClr val="FFCC00"/>
                </a:solidFill>
              </a:rPr>
              <a:t>(Ж.Л. Гей-</a:t>
            </a:r>
            <a:r>
              <a:rPr lang="uk-UA" b="1" dirty="0" err="1">
                <a:solidFill>
                  <a:srgbClr val="FFCC00"/>
                </a:solidFill>
              </a:rPr>
              <a:t>Люссак</a:t>
            </a:r>
            <a:r>
              <a:rPr lang="uk-UA" b="1" dirty="0">
                <a:solidFill>
                  <a:srgbClr val="FFCC00"/>
                </a:solidFill>
              </a:rPr>
              <a:t>, 1808</a:t>
            </a:r>
            <a:r>
              <a:rPr lang="ru-UA" b="1" dirty="0">
                <a:solidFill>
                  <a:srgbClr val="FFCC00"/>
                </a:solidFill>
              </a:rPr>
              <a:t> р.</a:t>
            </a:r>
            <a:r>
              <a:rPr lang="uk-UA" b="1" dirty="0">
                <a:solidFill>
                  <a:srgbClr val="FFCC00"/>
                </a:solidFill>
              </a:rPr>
              <a:t>). </a:t>
            </a:r>
            <a:endParaRPr lang="en-US" b="1" dirty="0">
              <a:solidFill>
                <a:srgbClr val="FFCC00"/>
              </a:solidFill>
            </a:endParaRPr>
          </a:p>
          <a:p>
            <a:pPr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>
                <a:solidFill>
                  <a:schemeClr val="tx1"/>
                </a:solidFill>
              </a:rPr>
              <a:t>H</a:t>
            </a:r>
            <a:r>
              <a:rPr lang="uk-UA" baseline="-25000" dirty="0">
                <a:solidFill>
                  <a:schemeClr val="tx1"/>
                </a:solidFill>
              </a:rPr>
              <a:t>2 </a:t>
            </a:r>
            <a:r>
              <a:rPr lang="uk-UA" dirty="0">
                <a:solidFill>
                  <a:schemeClr val="tx1"/>
                </a:solidFill>
              </a:rPr>
              <a:t>+ Cl</a:t>
            </a:r>
            <a:r>
              <a:rPr lang="uk-UA" baseline="-25000" dirty="0">
                <a:solidFill>
                  <a:schemeClr val="tx1"/>
                </a:solidFill>
              </a:rPr>
              <a:t>2 </a:t>
            </a:r>
            <a:r>
              <a:rPr lang="uk-UA" dirty="0">
                <a:solidFill>
                  <a:schemeClr val="tx1"/>
                </a:solidFill>
              </a:rPr>
              <a:t>→ 2 </a:t>
            </a:r>
            <a:r>
              <a:rPr lang="uk-UA" dirty="0" err="1">
                <a:solidFill>
                  <a:schemeClr val="tx1"/>
                </a:solidFill>
              </a:rPr>
              <a:t>HCl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984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80920" cy="583264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600" b="1" dirty="0">
                <a:solidFill>
                  <a:srgbClr val="00B050"/>
                </a:solidFill>
              </a:rPr>
              <a:t>Закон Авогадро та його наслідки</a:t>
            </a:r>
            <a:r>
              <a:rPr lang="ru-UA" sz="2600" b="1" dirty="0">
                <a:solidFill>
                  <a:srgbClr val="00B050"/>
                </a:solidFill>
              </a:rPr>
              <a:t>: </a:t>
            </a:r>
            <a:r>
              <a:rPr lang="ru-UA" sz="2600" dirty="0">
                <a:solidFill>
                  <a:schemeClr val="tx1"/>
                </a:solidFill>
              </a:rPr>
              <a:t>у </a:t>
            </a:r>
            <a:r>
              <a:rPr lang="uk-UA" dirty="0"/>
              <a:t>однакових об’ємах різних газів за однакових умов (температури та тиску) міститься однакова кількість молекул (Авогадро).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solidFill>
                  <a:schemeClr val="tx1"/>
                </a:solidFill>
              </a:rPr>
              <a:t>Із закону </a:t>
            </a:r>
            <a:r>
              <a:rPr lang="uk-UA" dirty="0" err="1">
                <a:solidFill>
                  <a:schemeClr val="tx1"/>
                </a:solidFill>
              </a:rPr>
              <a:t>Авогадро</a:t>
            </a:r>
            <a:r>
              <a:rPr lang="uk-UA" dirty="0">
                <a:solidFill>
                  <a:schemeClr val="tx1"/>
                </a:solidFill>
              </a:rPr>
              <a:t>  випливають </a:t>
            </a:r>
            <a:r>
              <a:rPr lang="uk-UA" b="1" dirty="0">
                <a:solidFill>
                  <a:srgbClr val="00B0F0"/>
                </a:solidFill>
              </a:rPr>
              <a:t>два важливі наслідки</a:t>
            </a:r>
            <a:r>
              <a:rPr lang="uk-UA" dirty="0"/>
              <a:t>:</a:t>
            </a: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UA" b="1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UA" b="1" dirty="0"/>
              <a:t>1) </a:t>
            </a:r>
            <a:r>
              <a:rPr lang="uk-UA" dirty="0"/>
              <a:t>один моль будь-якого газу за однакових умов займає однаковий об’єм. </a:t>
            </a:r>
            <a:r>
              <a:rPr lang="ru-UA" dirty="0"/>
              <a:t>М</a:t>
            </a:r>
            <a:r>
              <a:rPr lang="uk-UA" dirty="0" err="1"/>
              <a:t>олярний</a:t>
            </a:r>
            <a:r>
              <a:rPr lang="uk-UA" dirty="0"/>
              <a:t> об’єм газу </a:t>
            </a:r>
            <a:r>
              <a:rPr lang="ru-UA" dirty="0"/>
              <a:t>о</a:t>
            </a:r>
            <a:r>
              <a:rPr lang="uk-UA" dirty="0" err="1"/>
              <a:t>бчислюють</a:t>
            </a:r>
            <a:r>
              <a:rPr lang="ru-UA" dirty="0"/>
              <a:t> </a:t>
            </a:r>
            <a:r>
              <a:rPr lang="uk-UA" dirty="0"/>
              <a:t>за формулою: </a:t>
            </a:r>
            <a:endParaRPr lang="ru-UA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UA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err="1"/>
              <a:t>Vm</a:t>
            </a:r>
            <a:r>
              <a:rPr lang="uk-UA" b="1" dirty="0"/>
              <a:t> = M / m</a:t>
            </a:r>
            <a:r>
              <a:rPr lang="uk-UA" dirty="0"/>
              <a:t>, </a:t>
            </a:r>
            <a:br>
              <a:rPr lang="ru-UA" dirty="0"/>
            </a:br>
            <a:r>
              <a:rPr lang="uk-UA" dirty="0"/>
              <a:t>де </a:t>
            </a:r>
            <a:r>
              <a:rPr lang="uk-UA" b="1" dirty="0" err="1"/>
              <a:t>Vm</a:t>
            </a:r>
            <a:r>
              <a:rPr lang="uk-UA" dirty="0"/>
              <a:t> – 22,4 л/моль, об’єм, який займає </a:t>
            </a:r>
            <a:endParaRPr lang="ru-UA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/>
              <a:t>1 моль газоподібної речовини за </a:t>
            </a:r>
            <a:r>
              <a:rPr lang="uk-UA" dirty="0" err="1"/>
              <a:t>н.у</a:t>
            </a:r>
            <a:r>
              <a:rPr lang="uk-UA" dirty="0"/>
              <a:t>.; </a:t>
            </a:r>
            <a:endParaRPr lang="ru-UA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/>
              <a:t>М</a:t>
            </a:r>
            <a:r>
              <a:rPr lang="uk-UA" dirty="0"/>
              <a:t> – молярна маса цієї речовини; </a:t>
            </a:r>
            <a:endParaRPr lang="ru-UA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/>
              <a:t>m</a:t>
            </a:r>
            <a:r>
              <a:rPr lang="uk-UA" dirty="0"/>
              <a:t> – маса 1 л газоподібної речовини за </a:t>
            </a:r>
            <a:r>
              <a:rPr lang="uk-UA" dirty="0" err="1"/>
              <a:t>н.у</a:t>
            </a:r>
            <a:r>
              <a:rPr lang="uk-UA" dirty="0"/>
              <a:t>.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UA" b="1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>
                <a:solidFill>
                  <a:schemeClr val="tx1"/>
                </a:solidFill>
              </a:rPr>
              <a:t>2)</a:t>
            </a:r>
            <a:r>
              <a:rPr lang="uk-UA" dirty="0"/>
              <a:t> відношення мас однакових об’ємів різних газів, взятих за однакових умов, називається </a:t>
            </a:r>
            <a:r>
              <a:rPr lang="uk-UA" b="1" dirty="0"/>
              <a:t>відносною  густиною першого газу за другим</a:t>
            </a:r>
            <a:r>
              <a:rPr lang="uk-UA" dirty="0"/>
              <a:t>. Визначається за формулою: </a:t>
            </a:r>
            <a:r>
              <a:rPr lang="uk-UA" b="1" dirty="0"/>
              <a:t>D = m</a:t>
            </a:r>
            <a:r>
              <a:rPr lang="uk-UA" b="1" baseline="-25000" dirty="0"/>
              <a:t>1</a:t>
            </a:r>
            <a:r>
              <a:rPr lang="uk-UA" b="1" dirty="0"/>
              <a:t>/m</a:t>
            </a:r>
            <a:r>
              <a:rPr lang="uk-UA" b="1" baseline="-25000" dirty="0"/>
              <a:t>2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Густину газу </a:t>
            </a:r>
            <a:r>
              <a:rPr lang="uk-UA" b="1" dirty="0"/>
              <a:t>відносно водню </a:t>
            </a:r>
            <a:r>
              <a:rPr lang="uk-UA" dirty="0"/>
              <a:t>визначають за формулою: </a:t>
            </a:r>
            <a:r>
              <a:rPr lang="uk-UA" b="1" dirty="0"/>
              <a:t>D</a:t>
            </a:r>
            <a:r>
              <a:rPr lang="uk-UA" sz="1600" b="1" dirty="0"/>
              <a:t>H</a:t>
            </a:r>
            <a:r>
              <a:rPr lang="uk-UA" sz="1400" b="1" baseline="-25000" dirty="0"/>
              <a:t>2</a:t>
            </a:r>
            <a:r>
              <a:rPr lang="uk-UA" b="1" dirty="0"/>
              <a:t> = M / 2,0158</a:t>
            </a: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/>
              <a:t>Густину газу </a:t>
            </a:r>
            <a:r>
              <a:rPr lang="uk-UA" b="1" dirty="0"/>
              <a:t>відносно повітря </a:t>
            </a:r>
            <a:r>
              <a:rPr lang="uk-UA" dirty="0"/>
              <a:t>визначають за формулою: </a:t>
            </a:r>
            <a:r>
              <a:rPr lang="uk-UA" b="1" dirty="0" err="1"/>
              <a:t>D</a:t>
            </a:r>
            <a:r>
              <a:rPr lang="uk-UA" b="1" baseline="-25000" dirty="0" err="1"/>
              <a:t>пов</a:t>
            </a:r>
            <a:r>
              <a:rPr lang="uk-UA" dirty="0"/>
              <a:t>. </a:t>
            </a:r>
            <a:r>
              <a:rPr lang="uk-UA" b="1" dirty="0"/>
              <a:t>= M / 29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485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</a:pPr>
            <a:r>
              <a:rPr lang="uk-UA" b="1" dirty="0"/>
              <a:t>Наприклад</a:t>
            </a:r>
            <a:r>
              <a:rPr lang="uk-UA" dirty="0"/>
              <a:t>, маса 1 л кисню за нормальних умов </a:t>
            </a:r>
            <a:br>
              <a:rPr lang="ru-UA" dirty="0"/>
            </a:br>
            <a:r>
              <a:rPr lang="uk-UA" dirty="0"/>
              <a:t>(101325 Па, 0 </a:t>
            </a:r>
            <a:r>
              <a:rPr lang="uk-UA" baseline="30000" dirty="0"/>
              <a:t>0</a:t>
            </a:r>
            <a:r>
              <a:rPr lang="uk-UA" dirty="0"/>
              <a:t>С), становить 1,43 г. </a:t>
            </a:r>
            <a:br>
              <a:rPr lang="ru-UA" dirty="0"/>
            </a:br>
            <a:r>
              <a:rPr lang="uk-UA" dirty="0"/>
              <a:t>Щоб знайти об’єм 1 моль кисню, складемо </a:t>
            </a:r>
            <a:br>
              <a:rPr lang="ru-UA" dirty="0"/>
            </a:br>
            <a:r>
              <a:rPr lang="uk-UA" dirty="0"/>
              <a:t>та розв’яжемо пропорцію:</a:t>
            </a:r>
            <a:r>
              <a:rPr lang="ru-RU" dirty="0"/>
              <a:t>   </a:t>
            </a: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/>
              <a:t>                                          </a:t>
            </a: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/>
              <a:t>1,43 г – 1 л</a:t>
            </a:r>
            <a:endParaRPr lang="ru-RU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/>
              <a:t>32 г (1 моль) – Х л</a:t>
            </a:r>
            <a:endParaRPr lang="ru-RU" dirty="0"/>
          </a:p>
          <a:p>
            <a:pPr marL="0" indent="0" algn="ctr">
              <a:spcBef>
                <a:spcPts val="0"/>
              </a:spcBef>
              <a:buNone/>
            </a:pP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/>
              <a:t>Х = 32 г · 1 л / 1,43 г = 22,4 л</a:t>
            </a:r>
            <a:endParaRPr lang="ru-RU" dirty="0"/>
          </a:p>
          <a:p>
            <a:pPr marL="0" indent="0" algn="ctr">
              <a:spcBef>
                <a:spcPts val="0"/>
              </a:spcBef>
              <a:buNone/>
            </a:pP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/>
              <a:t>Ця </a:t>
            </a:r>
            <a:r>
              <a:rPr lang="uk-UA" b="1" dirty="0"/>
              <a:t>величина стала. </a:t>
            </a:r>
            <a:endParaRPr lang="ru-UA" b="1" dirty="0"/>
          </a:p>
          <a:p>
            <a:pPr marL="0" indent="0" algn="ctr">
              <a:spcBef>
                <a:spcPts val="0"/>
              </a:spcBef>
              <a:buNone/>
            </a:pP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/>
              <a:t>Отже, 1 моль будь-якого газу за нормальних умов </a:t>
            </a:r>
            <a:br>
              <a:rPr lang="ru-UA" dirty="0"/>
            </a:br>
            <a:r>
              <a:rPr lang="uk-UA" dirty="0"/>
              <a:t>займає об’єм 22,4 л, або 0,0224 м</a:t>
            </a:r>
            <a:r>
              <a:rPr lang="uk-UA" baseline="30000" dirty="0"/>
              <a:t>3</a:t>
            </a:r>
            <a:r>
              <a:rPr lang="uk-UA" dirty="0"/>
              <a:t>. </a:t>
            </a: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endParaRPr lang="ru-UA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dirty="0"/>
              <a:t>Це </a:t>
            </a:r>
            <a:r>
              <a:rPr lang="uk-UA" b="1" dirty="0"/>
              <a:t>молярний об’єм газу.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61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136904" cy="5760640"/>
          </a:xfrm>
        </p:spPr>
        <p:txBody>
          <a:bodyPr/>
          <a:lstStyle/>
          <a:p>
            <a:pPr marL="68580" indent="0" algn="just">
              <a:buNone/>
            </a:pPr>
            <a:r>
              <a:rPr lang="uk-UA" sz="3200" b="1" dirty="0">
                <a:solidFill>
                  <a:srgbClr val="0070C0"/>
                </a:solidFill>
              </a:rPr>
              <a:t>Об’єднаний газовий закон</a:t>
            </a:r>
            <a:r>
              <a:rPr lang="ru-UA" sz="3200" b="1" dirty="0">
                <a:solidFill>
                  <a:srgbClr val="0070C0"/>
                </a:solidFill>
              </a:rPr>
              <a:t>: </a:t>
            </a:r>
            <a:r>
              <a:rPr lang="uk-UA" dirty="0"/>
              <a:t>відношення добутку тиску газу на його об’єм до температури є сталою величиною: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marL="68580" indent="0" algn="just">
              <a:buNone/>
            </a:pPr>
            <a:r>
              <a:rPr lang="uk-UA" b="1" dirty="0"/>
              <a:t>P</a:t>
            </a:r>
            <a:r>
              <a:rPr lang="uk-UA" dirty="0"/>
              <a:t> – тиск; </a:t>
            </a:r>
            <a:endParaRPr lang="ru-UA" dirty="0"/>
          </a:p>
          <a:p>
            <a:pPr marL="68580" indent="0" algn="just">
              <a:buNone/>
            </a:pPr>
            <a:r>
              <a:rPr lang="uk-UA" b="1" dirty="0"/>
              <a:t>V</a:t>
            </a:r>
            <a:r>
              <a:rPr lang="uk-UA" dirty="0"/>
              <a:t> − об’єм; </a:t>
            </a:r>
            <a:endParaRPr lang="ru-UA" dirty="0"/>
          </a:p>
          <a:p>
            <a:pPr marL="68580" indent="0" algn="just">
              <a:buNone/>
            </a:pPr>
            <a:r>
              <a:rPr lang="uk-UA" b="1" dirty="0"/>
              <a:t>T</a:t>
            </a:r>
            <a:r>
              <a:rPr lang="uk-UA" dirty="0"/>
              <a:t> − температура;</a:t>
            </a:r>
            <a:endParaRPr lang="ru-RU" dirty="0"/>
          </a:p>
          <a:p>
            <a:pPr marL="68580" indent="0" algn="just">
              <a:buNone/>
            </a:pPr>
            <a:r>
              <a:rPr lang="uk-UA" b="1" dirty="0"/>
              <a:t>o</a:t>
            </a:r>
            <a:r>
              <a:rPr lang="uk-UA" dirty="0"/>
              <a:t> − нормальні умови.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b="1" dirty="0"/>
          </a:p>
          <a:p>
            <a:pPr marL="68580" indent="0" algn="just">
              <a:buNone/>
            </a:pPr>
            <a:r>
              <a:rPr lang="uk-UA" b="1" dirty="0"/>
              <a:t>R</a:t>
            </a:r>
            <a:r>
              <a:rPr lang="uk-UA" dirty="0"/>
              <a:t> − універсальна газова стала R= 8,314 Дж/(</a:t>
            </a:r>
            <a:r>
              <a:rPr lang="uk-UA" dirty="0" err="1"/>
              <a:t>К·моль</a:t>
            </a:r>
            <a:r>
              <a:rPr lang="uk-UA" dirty="0"/>
              <a:t>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873052"/>
              </p:ext>
            </p:extLst>
          </p:nvPr>
        </p:nvGraphicFramePr>
        <p:xfrm>
          <a:off x="594385" y="2315383"/>
          <a:ext cx="7992888" cy="517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окумент" r:id="rId2" imgW="6317876" imgH="243534" progId="Word.Document.12">
                  <p:embed/>
                </p:oleObj>
              </mc:Choice>
              <mc:Fallback>
                <p:oleObj name="Документ" r:id="rId2" imgW="6317876" imgH="243534" progId="Word.Document.12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85" y="2315383"/>
                        <a:ext cx="7992888" cy="5179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002326"/>
              </p:ext>
            </p:extLst>
          </p:nvPr>
        </p:nvGraphicFramePr>
        <p:xfrm>
          <a:off x="611561" y="5098988"/>
          <a:ext cx="7992888" cy="634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окумент" r:id="rId4" imgW="6317876" imgH="243534" progId="Word.Document.12">
                  <p:embed/>
                </p:oleObj>
              </mc:Choice>
              <mc:Fallback>
                <p:oleObj name="Документ" r:id="rId4" imgW="6317876" imgH="243534" progId="Word.Document.12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1" y="5098988"/>
                        <a:ext cx="7992888" cy="634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9465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04656"/>
          </a:xfrm>
        </p:spPr>
        <p:txBody>
          <a:bodyPr/>
          <a:lstStyle/>
          <a:p>
            <a:pPr marL="68580" indent="0" algn="ctr">
              <a:spcBef>
                <a:spcPts val="0"/>
              </a:spcBef>
              <a:buNone/>
            </a:pPr>
            <a:r>
              <a:rPr lang="uk-UA" sz="2800" b="1" dirty="0">
                <a:solidFill>
                  <a:srgbClr val="002060"/>
                </a:solidFill>
              </a:rPr>
              <a:t>Рівняння Менделєєва</a:t>
            </a:r>
            <a:r>
              <a:rPr lang="ru-UA" sz="2800" b="1" dirty="0">
                <a:solidFill>
                  <a:srgbClr val="002060"/>
                </a:solidFill>
              </a:rPr>
              <a:t>-</a:t>
            </a:r>
            <a:r>
              <a:rPr lang="uk-UA" sz="2800" b="1" dirty="0">
                <a:solidFill>
                  <a:srgbClr val="002060"/>
                </a:solidFill>
              </a:rPr>
              <a:t>Клапейрона </a:t>
            </a:r>
            <a:endParaRPr lang="ru-RU" sz="2800" dirty="0">
              <a:solidFill>
                <a:srgbClr val="002060"/>
              </a:solidFill>
            </a:endParaRPr>
          </a:p>
          <a:p>
            <a:pPr indent="0" algn="ctr">
              <a:spcBef>
                <a:spcPts val="0"/>
              </a:spcBef>
            </a:pPr>
            <a:endParaRPr lang="en-US" dirty="0"/>
          </a:p>
          <a:p>
            <a:pPr indent="0" algn="ctr">
              <a:spcBef>
                <a:spcPts val="0"/>
              </a:spcBef>
            </a:pPr>
            <a:endParaRPr lang="en-US" dirty="0"/>
          </a:p>
          <a:p>
            <a:pPr indent="0" algn="ctr">
              <a:spcBef>
                <a:spcPts val="0"/>
              </a:spcBef>
            </a:pPr>
            <a:endParaRPr lang="en-US" dirty="0"/>
          </a:p>
          <a:p>
            <a:pPr indent="0" algn="ctr">
              <a:spcBef>
                <a:spcPts val="0"/>
              </a:spcBef>
            </a:pPr>
            <a:endParaRPr lang="en-US" b="1" dirty="0"/>
          </a:p>
          <a:p>
            <a:pPr marL="68580" indent="0" algn="ctr">
              <a:spcBef>
                <a:spcPts val="0"/>
              </a:spcBef>
              <a:buNone/>
            </a:pPr>
            <a:endParaRPr lang="ru-UA" b="1" dirty="0"/>
          </a:p>
          <a:p>
            <a:pPr marL="68580" indent="0" algn="ctr">
              <a:spcBef>
                <a:spcPts val="0"/>
              </a:spcBef>
              <a:buNone/>
            </a:pPr>
            <a:endParaRPr lang="ru-UA" b="1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uk-UA" b="1" dirty="0"/>
              <a:t>m</a:t>
            </a:r>
            <a:r>
              <a:rPr lang="uk-UA" dirty="0"/>
              <a:t> − маса газу, </a:t>
            </a:r>
            <a:endParaRPr lang="ru-UA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uk-UA" b="1" dirty="0"/>
              <a:t>Р</a:t>
            </a:r>
            <a:r>
              <a:rPr lang="uk-UA" dirty="0"/>
              <a:t> − тиск газу, </a:t>
            </a:r>
            <a:endParaRPr lang="ru-UA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uk-UA" b="1" dirty="0"/>
              <a:t>V</a:t>
            </a:r>
            <a:r>
              <a:rPr lang="uk-UA" dirty="0"/>
              <a:t> − об’єм, </a:t>
            </a:r>
            <a:br>
              <a:rPr lang="uk-UA" dirty="0"/>
            </a:br>
            <a:r>
              <a:rPr lang="uk-UA" b="1" dirty="0"/>
              <a:t>R</a:t>
            </a:r>
            <a:r>
              <a:rPr lang="uk-UA" dirty="0"/>
              <a:t> − універсальна газова стала, </a:t>
            </a:r>
            <a:endParaRPr lang="ru-UA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uk-UA" b="1" dirty="0"/>
              <a:t>Т</a:t>
            </a:r>
            <a:r>
              <a:rPr lang="uk-UA" dirty="0"/>
              <a:t> − абсолютна температура, </a:t>
            </a:r>
            <a:br>
              <a:rPr lang="uk-UA" dirty="0"/>
            </a:br>
            <a:r>
              <a:rPr lang="uk-UA" b="1" dirty="0"/>
              <a:t>М </a:t>
            </a:r>
            <a:r>
              <a:rPr lang="uk-UA" dirty="0"/>
              <a:t>− молярна маса газу</a:t>
            </a:r>
            <a:endParaRPr lang="ru-RU" dirty="0"/>
          </a:p>
        </p:txBody>
      </p:sp>
      <p:pic>
        <p:nvPicPr>
          <p:cNvPr id="4098" name="Рисунок 2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84784"/>
            <a:ext cx="2172831" cy="1100525"/>
          </a:xfrm>
          <a:prstGeom prst="rect">
            <a:avLst/>
          </a:prstGeom>
          <a:noFill/>
          <a:ln w="19050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5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План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896544"/>
          </a:xfrm>
        </p:spPr>
        <p:txBody>
          <a:bodyPr>
            <a:normAutofit fontScale="92500"/>
          </a:bodyPr>
          <a:lstStyle/>
          <a:p>
            <a:pPr marL="582930" lvl="0" indent="-514350">
              <a:buClrTx/>
              <a:buSzPct val="90000"/>
              <a:buFont typeface="+mj-lt"/>
              <a:buAutoNum type="arabicPeriod"/>
            </a:pPr>
            <a:r>
              <a:rPr lang="uk-UA" sz="3200" dirty="0"/>
              <a:t>Атомно-молекулярне вчення в хімії.</a:t>
            </a:r>
            <a:endParaRPr lang="ru-RU" sz="3200" dirty="0"/>
          </a:p>
          <a:p>
            <a:pPr marL="582930" lvl="0" indent="-514350">
              <a:buClrTx/>
              <a:buSzPct val="90000"/>
              <a:buFont typeface="+mj-lt"/>
              <a:buAutoNum type="arabicPeriod"/>
            </a:pPr>
            <a:r>
              <a:rPr lang="uk-UA" sz="3200" dirty="0"/>
              <a:t>Основні поняття хімії.</a:t>
            </a:r>
            <a:endParaRPr lang="ru-RU" sz="3200" dirty="0"/>
          </a:p>
          <a:p>
            <a:pPr marL="582930" lvl="0" indent="-514350">
              <a:buClrTx/>
              <a:buSzPct val="90000"/>
              <a:buFont typeface="+mj-lt"/>
              <a:buAutoNum type="arabicPeriod"/>
            </a:pPr>
            <a:r>
              <a:rPr lang="uk-UA" sz="3200" dirty="0"/>
              <a:t>Основні закони хімії.</a:t>
            </a:r>
            <a:endParaRPr lang="ru-RU" sz="3200" dirty="0"/>
          </a:p>
          <a:p>
            <a:pPr marL="582930" lvl="0" indent="-514350">
              <a:buClrTx/>
              <a:buSzPct val="90000"/>
              <a:buFont typeface="+mj-lt"/>
              <a:buAutoNum type="arabicPeriod"/>
            </a:pPr>
            <a:r>
              <a:rPr lang="uk-UA" sz="3200" dirty="0"/>
              <a:t>Хімічний зв’язок.</a:t>
            </a:r>
            <a:endParaRPr lang="en-US" sz="3200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</a:pPr>
            <a:r>
              <a:rPr lang="uk-UA" b="1" dirty="0"/>
              <a:t>Ключові терміни та поняття: </a:t>
            </a:r>
            <a:r>
              <a:rPr lang="uk-UA" dirty="0"/>
              <a:t>атом‚ молекула‚ хімічний елемент‚ прості та  складні речовини‚ іон, моль, валентність; </a:t>
            </a:r>
            <a:br>
              <a:rPr lang="en-US" dirty="0"/>
            </a:br>
            <a:r>
              <a:rPr lang="uk-UA" dirty="0"/>
              <a:t>закон збереження маси речовини та енергії, закон сталості складу речовини, закон кратних відношень, закон об’ємних відношень, закон Авогадро, об’єднаний газовий закон, закон еквівалентів.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122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08912" cy="5616624"/>
          </a:xfrm>
        </p:spPr>
        <p:txBody>
          <a:bodyPr>
            <a:normAutofit/>
          </a:bodyPr>
          <a:lstStyle/>
          <a:p>
            <a:pPr marL="68580" indent="0" algn="just">
              <a:spcBef>
                <a:spcPts val="0"/>
              </a:spcBef>
              <a:buNone/>
            </a:pPr>
            <a:r>
              <a:rPr lang="uk-UA" sz="3200" b="1" dirty="0">
                <a:solidFill>
                  <a:srgbClr val="7030A0"/>
                </a:solidFill>
              </a:rPr>
              <a:t>Закон еквівалентів</a:t>
            </a:r>
            <a:r>
              <a:rPr lang="ru-UA" sz="3200" b="1" dirty="0">
                <a:solidFill>
                  <a:srgbClr val="7030A0"/>
                </a:solidFill>
              </a:rPr>
              <a:t>: </a:t>
            </a:r>
            <a:r>
              <a:rPr lang="uk-UA" dirty="0"/>
              <a:t>елементи сполучаються один з одним у масових відношеннях, пропорційно їх еквівалентам.</a:t>
            </a:r>
            <a:endParaRPr lang="ru-RU" dirty="0"/>
          </a:p>
          <a:p>
            <a:pPr indent="0" algn="just">
              <a:spcBef>
                <a:spcPts val="0"/>
              </a:spcBef>
              <a:buNone/>
            </a:pPr>
            <a:endParaRPr lang="ru-UA" b="1" i="1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b="1" dirty="0">
                <a:solidFill>
                  <a:schemeClr val="tx1"/>
                </a:solidFill>
              </a:rPr>
              <a:t>Еквівалент (Е, моль) </a:t>
            </a:r>
            <a:r>
              <a:rPr lang="uk-UA" dirty="0"/>
              <a:t>− кількість речовини, яка приєднує або заміщує у хімічних реакціях один моль атомів Гідрогену, або взаємодіє з одним еквівалентом будь-якої речовини. Еквівалент Гідрогену − 1; </a:t>
            </a:r>
            <a:r>
              <a:rPr lang="uk-UA" dirty="0" err="1"/>
              <a:t>Оксигену</a:t>
            </a:r>
            <a:r>
              <a:rPr lang="uk-UA" dirty="0"/>
              <a:t> – 0,5.</a:t>
            </a:r>
            <a:endParaRPr lang="ru-RU" dirty="0"/>
          </a:p>
          <a:p>
            <a:pPr indent="0" algn="just"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Масу одного еквівалента елемента або речовини називають </a:t>
            </a:r>
            <a:r>
              <a:rPr lang="uk-UA" b="1" dirty="0">
                <a:solidFill>
                  <a:schemeClr val="tx1"/>
                </a:solidFill>
              </a:rPr>
              <a:t>еквівалентною масою </a:t>
            </a:r>
            <a:r>
              <a:rPr lang="uk-UA" dirty="0"/>
              <a:t>(</a:t>
            </a:r>
            <a:r>
              <a:rPr lang="uk-UA" b="1" dirty="0" err="1"/>
              <a:t>Е</a:t>
            </a:r>
            <a:r>
              <a:rPr lang="uk-UA" b="1" baseline="-25000" dirty="0" err="1"/>
              <a:t>m</a:t>
            </a:r>
            <a:r>
              <a:rPr lang="uk-UA" b="1" baseline="-25000" dirty="0"/>
              <a:t>, </a:t>
            </a:r>
            <a:r>
              <a:rPr lang="uk-UA" b="1" dirty="0"/>
              <a:t>г/моль, кг/моль</a:t>
            </a:r>
            <a:r>
              <a:rPr lang="uk-UA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75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6120680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uk-UA" b="1" dirty="0">
                <a:solidFill>
                  <a:schemeClr val="tx1"/>
                </a:solidFill>
              </a:rPr>
              <a:t>Для простих речовин: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68580" indent="0" algn="just">
              <a:buNone/>
            </a:pPr>
            <a:r>
              <a:rPr lang="uk-UA" b="1" dirty="0" err="1"/>
              <a:t>Еm</a:t>
            </a:r>
            <a:r>
              <a:rPr lang="uk-UA" dirty="0"/>
              <a:t> − еквівалентна маса, </a:t>
            </a:r>
            <a:r>
              <a:rPr lang="uk-UA" b="1" dirty="0"/>
              <a:t>Е</a:t>
            </a:r>
            <a:r>
              <a:rPr lang="uk-UA" dirty="0"/>
              <a:t> – еквівалент, </a:t>
            </a:r>
            <a:r>
              <a:rPr lang="uk-UA" b="1" dirty="0" err="1"/>
              <a:t>Аr</a:t>
            </a:r>
            <a:r>
              <a:rPr lang="uk-UA" dirty="0"/>
              <a:t> − атомна маса; </a:t>
            </a:r>
            <a:br>
              <a:rPr lang="ru-UA" dirty="0"/>
            </a:br>
            <a:r>
              <a:rPr lang="uk-UA" b="1" dirty="0"/>
              <a:t>В</a:t>
            </a:r>
            <a:r>
              <a:rPr lang="uk-UA" dirty="0"/>
              <a:t> – валентність, </a:t>
            </a:r>
            <a:r>
              <a:rPr lang="uk-UA" b="1" dirty="0"/>
              <a:t>М</a:t>
            </a:r>
            <a:r>
              <a:rPr lang="uk-UA" dirty="0"/>
              <a:t> – маса моль атомів елемента</a:t>
            </a:r>
            <a:endParaRPr lang="en-US" dirty="0"/>
          </a:p>
          <a:p>
            <a:endParaRPr lang="ru-RU" dirty="0"/>
          </a:p>
          <a:p>
            <a:pPr marL="68580" indent="0" algn="just">
              <a:buNone/>
            </a:pPr>
            <a:r>
              <a:rPr lang="uk-UA" b="1" dirty="0"/>
              <a:t>Для складних речовин:</a:t>
            </a:r>
            <a:endParaRPr lang="ru-UA" b="1" dirty="0"/>
          </a:p>
          <a:p>
            <a:pPr marL="68580" indent="0" algn="just">
              <a:buNone/>
            </a:pPr>
            <a:endParaRPr lang="ru-RU" b="1" dirty="0"/>
          </a:p>
          <a:p>
            <a:pPr marL="68580" indent="0" algn="just">
              <a:buNone/>
            </a:pPr>
            <a:r>
              <a:rPr lang="uk-UA" b="1" dirty="0" err="1"/>
              <a:t>Еm</a:t>
            </a:r>
            <a:r>
              <a:rPr lang="ru-UA" b="1" dirty="0"/>
              <a:t> </a:t>
            </a:r>
            <a:r>
              <a:rPr lang="uk-UA" b="1" dirty="0"/>
              <a:t>(оксиду) </a:t>
            </a:r>
            <a:r>
              <a:rPr lang="uk-UA" dirty="0"/>
              <a:t>= М (оксиду) / (Число атомів металу · Валентність металу).</a:t>
            </a:r>
            <a:endParaRPr lang="ru-RU" dirty="0"/>
          </a:p>
          <a:p>
            <a:pPr marL="68580" indent="0" algn="just">
              <a:buNone/>
            </a:pPr>
            <a:r>
              <a:rPr lang="uk-UA" b="1" dirty="0" err="1"/>
              <a:t>Еm</a:t>
            </a:r>
            <a:r>
              <a:rPr lang="uk-UA" b="1" dirty="0"/>
              <a:t> (кислоти) </a:t>
            </a:r>
            <a:r>
              <a:rPr lang="uk-UA" dirty="0"/>
              <a:t>= М (кислоти) / Основність.</a:t>
            </a:r>
            <a:endParaRPr lang="ru-RU" dirty="0"/>
          </a:p>
          <a:p>
            <a:pPr marL="68580" indent="0" algn="just">
              <a:buNone/>
            </a:pPr>
            <a:r>
              <a:rPr lang="uk-UA" b="1" dirty="0" err="1"/>
              <a:t>Еm</a:t>
            </a:r>
            <a:r>
              <a:rPr lang="uk-UA" b="1" dirty="0"/>
              <a:t> (гідроксиду) </a:t>
            </a:r>
            <a:r>
              <a:rPr lang="uk-UA" dirty="0"/>
              <a:t>= М (гідроксиду) / Число </a:t>
            </a:r>
            <a:r>
              <a:rPr lang="uk-UA" dirty="0" err="1"/>
              <a:t>гідроксигруп</a:t>
            </a:r>
            <a:r>
              <a:rPr lang="uk-UA" dirty="0"/>
              <a:t>.</a:t>
            </a:r>
            <a:endParaRPr lang="ru-RU" dirty="0"/>
          </a:p>
          <a:p>
            <a:pPr marL="68580" indent="0" algn="just">
              <a:buNone/>
            </a:pPr>
            <a:r>
              <a:rPr lang="uk-UA" b="1" dirty="0" err="1"/>
              <a:t>Еm</a:t>
            </a:r>
            <a:r>
              <a:rPr lang="uk-UA" b="1" dirty="0"/>
              <a:t> (солі) </a:t>
            </a:r>
            <a:r>
              <a:rPr lang="uk-UA" dirty="0"/>
              <a:t>= М (солі) / (Число атомів металу · Валентність металу).</a:t>
            </a:r>
            <a:endParaRPr lang="ru-RU" dirty="0"/>
          </a:p>
          <a:p>
            <a:pPr marL="68580" indent="0" algn="just">
              <a:buNone/>
            </a:pPr>
            <a:r>
              <a:rPr lang="uk-UA" dirty="0"/>
              <a:t>Стосовно газоподібних речовин використовують поняття </a:t>
            </a:r>
            <a:r>
              <a:rPr lang="uk-UA" b="1" dirty="0">
                <a:solidFill>
                  <a:srgbClr val="FF0000"/>
                </a:solidFill>
              </a:rPr>
              <a:t>«еквівалентний об’єм»;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/>
              <a:t>позначається</a:t>
            </a:r>
            <a:r>
              <a:rPr lang="uk-UA" b="1" dirty="0"/>
              <a:t> </a:t>
            </a:r>
            <a:r>
              <a:rPr lang="uk-UA" dirty="0"/>
              <a:t> </a:t>
            </a:r>
            <a:r>
              <a:rPr lang="uk-UA" b="1" dirty="0">
                <a:solidFill>
                  <a:srgbClr val="FF0000"/>
                </a:solidFill>
              </a:rPr>
              <a:t>Е</a:t>
            </a:r>
            <a:r>
              <a:rPr lang="uk-UA" b="1" baseline="-25000" dirty="0">
                <a:solidFill>
                  <a:srgbClr val="FF0000"/>
                </a:solidFill>
              </a:rPr>
              <a:t>V</a:t>
            </a:r>
            <a:r>
              <a:rPr lang="uk-UA" dirty="0"/>
              <a:t>. Це об’єм, який займає один еквівалент газоподібної речовини за нормальних умов. </a:t>
            </a:r>
            <a:br>
              <a:rPr lang="ru-UA" dirty="0"/>
            </a:br>
            <a:r>
              <a:rPr lang="uk-UA" dirty="0"/>
              <a:t>Еквівалентний об’єм обчислюють, виходячи з наслідку із закону Авогадро, згідно з яким </a:t>
            </a:r>
            <a:r>
              <a:rPr lang="uk-UA" b="1" dirty="0"/>
              <a:t>один моль газоподібної речовини за нормальних умов </a:t>
            </a:r>
            <a:r>
              <a:rPr lang="uk-UA" dirty="0"/>
              <a:t>займає </a:t>
            </a:r>
            <a:r>
              <a:rPr lang="uk-UA" b="1" dirty="0"/>
              <a:t>об’єм 22,4 л. 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64" y="903190"/>
            <a:ext cx="9289032" cy="67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81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904656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C00000"/>
                </a:solidFill>
              </a:rPr>
              <a:t>Згідно із законом еквівалентів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маси реагуючих речовин прямо пропорційні їх еквівалентним масам: </a:t>
            </a: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68580" indent="0">
              <a:buNone/>
            </a:pPr>
            <a:r>
              <a:rPr lang="uk-UA" b="1" dirty="0"/>
              <a:t>m</a:t>
            </a:r>
            <a:r>
              <a:rPr lang="uk-UA" b="1" baseline="-25000" dirty="0"/>
              <a:t>1</a:t>
            </a:r>
            <a:r>
              <a:rPr lang="uk-UA" dirty="0"/>
              <a:t> та </a:t>
            </a:r>
            <a:r>
              <a:rPr lang="uk-UA" b="1" dirty="0"/>
              <a:t>m</a:t>
            </a:r>
            <a:r>
              <a:rPr lang="uk-UA" b="1" baseline="-25000" dirty="0"/>
              <a:t>2</a:t>
            </a:r>
            <a:r>
              <a:rPr lang="uk-UA" dirty="0"/>
              <a:t> – маси реагуючих речовин;</a:t>
            </a:r>
            <a:endParaRPr lang="ru-RU" dirty="0"/>
          </a:p>
          <a:p>
            <a:pPr marL="68580" indent="0">
              <a:buNone/>
            </a:pPr>
            <a:r>
              <a:rPr lang="uk-UA" b="1" dirty="0"/>
              <a:t>Е</a:t>
            </a:r>
            <a:r>
              <a:rPr lang="uk-UA" b="1" baseline="-25000" dirty="0"/>
              <a:t>m1</a:t>
            </a:r>
            <a:r>
              <a:rPr lang="uk-UA" dirty="0"/>
              <a:t> та </a:t>
            </a:r>
            <a:r>
              <a:rPr lang="uk-UA" b="1" dirty="0"/>
              <a:t>Е</a:t>
            </a:r>
            <a:r>
              <a:rPr lang="uk-UA" b="1" baseline="-25000" dirty="0"/>
              <a:t>m2</a:t>
            </a:r>
            <a:r>
              <a:rPr lang="uk-UA" baseline="-25000" dirty="0"/>
              <a:t> </a:t>
            </a:r>
            <a:r>
              <a:rPr lang="uk-UA" dirty="0"/>
              <a:t>– еквівалентні маси цих речовин.</a:t>
            </a:r>
            <a:endParaRPr lang="ru-UA" dirty="0"/>
          </a:p>
          <a:p>
            <a:pPr marL="68580" indent="0">
              <a:buNone/>
            </a:pPr>
            <a:endParaRPr lang="en-US" dirty="0"/>
          </a:p>
          <a:p>
            <a:pPr marL="0" indent="0" algn="just">
              <a:spcBef>
                <a:spcPts val="0"/>
              </a:spcBef>
            </a:pPr>
            <a:r>
              <a:rPr lang="uk-UA" dirty="0"/>
              <a:t>Якщо одна з реагуючих речовин газоподібна, то у формулі закону еквівалентів замість маси використовують її об’єм (</a:t>
            </a:r>
            <a:r>
              <a:rPr lang="uk-UA" dirty="0" err="1"/>
              <a:t>н.у</a:t>
            </a:r>
            <a:r>
              <a:rPr lang="uk-UA" dirty="0"/>
              <a:t>.) та еквівалентний об’єм:</a:t>
            </a:r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723290"/>
              </p:ext>
            </p:extLst>
          </p:nvPr>
        </p:nvGraphicFramePr>
        <p:xfrm>
          <a:off x="3491880" y="1628800"/>
          <a:ext cx="209914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162050" imgH="542925" progId="">
                  <p:embed/>
                </p:oleObj>
              </mc:Choice>
              <mc:Fallback>
                <p:oleObj r:id="rId2" imgW="1162050" imgH="542925" progId="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628800"/>
                        <a:ext cx="2099142" cy="93610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009089"/>
              </p:ext>
            </p:extLst>
          </p:nvPr>
        </p:nvGraphicFramePr>
        <p:xfrm>
          <a:off x="3557157" y="5373216"/>
          <a:ext cx="202968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095375" imgH="523875" progId="">
                  <p:embed/>
                </p:oleObj>
              </mc:Choice>
              <mc:Fallback>
                <p:oleObj r:id="rId4" imgW="1095375" imgH="523875" progId="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157" y="5373216"/>
                        <a:ext cx="2029685" cy="93610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prstDash val="dash"/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957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760640"/>
          </a:xfrm>
        </p:spPr>
        <p:txBody>
          <a:bodyPr>
            <a:normAutofit fontScale="92500"/>
          </a:bodyPr>
          <a:lstStyle/>
          <a:p>
            <a:r>
              <a:rPr lang="ru-UA" b="1" dirty="0"/>
              <a:t>П</a:t>
            </a:r>
            <a:r>
              <a:rPr lang="uk-UA" b="1" dirty="0" err="1"/>
              <a:t>риклад</a:t>
            </a:r>
            <a:r>
              <a:rPr lang="ru-UA" b="1" dirty="0"/>
              <a:t>и</a:t>
            </a:r>
            <a:r>
              <a:rPr lang="uk-UA" dirty="0"/>
              <a:t>:</a:t>
            </a:r>
            <a:endParaRPr lang="ru-RU" dirty="0"/>
          </a:p>
          <a:p>
            <a:pPr marL="68580" indent="0" algn="just">
              <a:buNone/>
            </a:pPr>
            <a:r>
              <a:rPr lang="ru-UA" b="1" dirty="0"/>
              <a:t>1. </a:t>
            </a:r>
            <a:r>
              <a:rPr lang="uk-UA" dirty="0"/>
              <a:t>3Н</a:t>
            </a:r>
            <a:r>
              <a:rPr lang="uk-UA" baseline="-25000" dirty="0"/>
              <a:t>2</a:t>
            </a:r>
            <a:r>
              <a:rPr lang="uk-UA" dirty="0"/>
              <a:t> + N</a:t>
            </a:r>
            <a:r>
              <a:rPr lang="uk-UA" baseline="-25000" dirty="0"/>
              <a:t>2</a:t>
            </a:r>
            <a:r>
              <a:rPr lang="uk-UA" dirty="0"/>
              <a:t> = 2NH</a:t>
            </a:r>
            <a:r>
              <a:rPr lang="uk-UA" baseline="-25000" dirty="0"/>
              <a:t>3</a:t>
            </a:r>
            <a:r>
              <a:rPr lang="uk-UA" dirty="0"/>
              <a:t>, </a:t>
            </a:r>
            <a:endParaRPr lang="ru-UA" dirty="0"/>
          </a:p>
          <a:p>
            <a:pPr marL="68580" indent="0" algn="just">
              <a:buNone/>
            </a:pPr>
            <a:r>
              <a:rPr lang="uk-UA" dirty="0"/>
              <a:t>еквівалент та еквівалентна маса азоту відповідно дорівнюють: Е</a:t>
            </a:r>
            <a:r>
              <a:rPr lang="uk-UA" baseline="-25000" dirty="0"/>
              <a:t>N</a:t>
            </a:r>
            <a:r>
              <a:rPr lang="uk-UA" dirty="0"/>
              <a:t> = 1/3 моль, </a:t>
            </a:r>
            <a:r>
              <a:rPr lang="uk-UA" dirty="0" err="1"/>
              <a:t>Е</a:t>
            </a:r>
            <a:r>
              <a:rPr lang="uk-UA" baseline="-25000" dirty="0" err="1"/>
              <a:t>mN</a:t>
            </a:r>
            <a:r>
              <a:rPr lang="uk-UA" baseline="-25000" dirty="0"/>
              <a:t> </a:t>
            </a:r>
            <a:r>
              <a:rPr lang="uk-UA" dirty="0"/>
              <a:t>=</a:t>
            </a:r>
            <a:r>
              <a:rPr lang="uk-UA" baseline="-25000" dirty="0"/>
              <a:t> </a:t>
            </a:r>
            <a:r>
              <a:rPr lang="uk-UA" dirty="0"/>
              <a:t>14/3 = 4,7 г/моль</a:t>
            </a:r>
            <a:endParaRPr lang="ru-RU" dirty="0"/>
          </a:p>
          <a:p>
            <a:pPr marL="68580" indent="0" algn="just">
              <a:buNone/>
            </a:pPr>
            <a:endParaRPr lang="ru-UA" b="1" dirty="0"/>
          </a:p>
          <a:p>
            <a:pPr marL="68580" indent="0" algn="just">
              <a:buNone/>
            </a:pPr>
            <a:r>
              <a:rPr lang="uk-UA" b="1" dirty="0"/>
              <a:t>2. </a:t>
            </a:r>
            <a:r>
              <a:rPr lang="uk-UA" dirty="0"/>
              <a:t>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 </a:t>
            </a:r>
            <a:r>
              <a:rPr lang="uk-UA" dirty="0"/>
              <a:t>+ </a:t>
            </a:r>
            <a:r>
              <a:rPr lang="uk-UA" dirty="0" err="1"/>
              <a:t>NaOH</a:t>
            </a:r>
            <a:r>
              <a:rPr lang="uk-UA" dirty="0"/>
              <a:t> = NaHSO</a:t>
            </a:r>
            <a:r>
              <a:rPr lang="uk-UA" baseline="-25000" dirty="0"/>
              <a:t>4</a:t>
            </a:r>
            <a:r>
              <a:rPr lang="uk-UA" dirty="0"/>
              <a:t> + H</a:t>
            </a:r>
            <a:r>
              <a:rPr lang="uk-UA" baseline="-25000" dirty="0"/>
              <a:t>2</a:t>
            </a:r>
            <a:r>
              <a:rPr lang="uk-UA" dirty="0"/>
              <a:t>O</a:t>
            </a:r>
            <a:endParaRPr lang="ru-UA" dirty="0"/>
          </a:p>
          <a:p>
            <a:pPr marL="68580" indent="0" algn="just">
              <a:buNone/>
            </a:pPr>
            <a:endParaRPr lang="ru-RU" dirty="0"/>
          </a:p>
          <a:p>
            <a:pPr marL="68580" indent="0" algn="just">
              <a:buNone/>
            </a:pPr>
            <a:r>
              <a:rPr lang="uk-UA" dirty="0"/>
              <a:t>E</a:t>
            </a:r>
            <a:r>
              <a:rPr lang="ru-UA" dirty="0"/>
              <a:t> (</a:t>
            </a:r>
            <a:r>
              <a:rPr lang="uk-UA" dirty="0"/>
              <a:t>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</a:t>
            </a:r>
            <a:r>
              <a:rPr lang="ru-UA" dirty="0"/>
              <a:t>)</a:t>
            </a:r>
            <a:r>
              <a:rPr lang="uk-UA" baseline="-25000" dirty="0"/>
              <a:t> </a:t>
            </a:r>
            <a:r>
              <a:rPr lang="uk-UA" dirty="0"/>
              <a:t>= 1 моль, EmH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 </a:t>
            </a:r>
            <a:r>
              <a:rPr lang="uk-UA" dirty="0"/>
              <a:t> = M 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</a:t>
            </a:r>
            <a:r>
              <a:rPr lang="uk-UA" dirty="0"/>
              <a:t>/1 = 98/1 = 98 г/моль</a:t>
            </a:r>
            <a:endParaRPr lang="ru-RU" dirty="0"/>
          </a:p>
          <a:p>
            <a:pPr marL="68580" indent="0" algn="just">
              <a:buNone/>
            </a:pPr>
            <a:endParaRPr lang="ru-UA" b="1" dirty="0"/>
          </a:p>
          <a:p>
            <a:pPr marL="68580" indent="0" algn="just">
              <a:buNone/>
            </a:pPr>
            <a:r>
              <a:rPr lang="uk-UA" b="1" dirty="0"/>
              <a:t>3. </a:t>
            </a:r>
            <a:r>
              <a:rPr lang="uk-UA" dirty="0"/>
              <a:t>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 </a:t>
            </a:r>
            <a:r>
              <a:rPr lang="uk-UA" dirty="0"/>
              <a:t>+ 2 </a:t>
            </a:r>
            <a:r>
              <a:rPr lang="uk-UA" dirty="0" err="1"/>
              <a:t>NaOH</a:t>
            </a:r>
            <a:r>
              <a:rPr lang="uk-UA" dirty="0"/>
              <a:t> = Na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</a:t>
            </a:r>
            <a:r>
              <a:rPr lang="uk-UA" dirty="0"/>
              <a:t> + 2H</a:t>
            </a:r>
            <a:r>
              <a:rPr lang="uk-UA" baseline="-25000" dirty="0"/>
              <a:t>2</a:t>
            </a:r>
            <a:r>
              <a:rPr lang="uk-UA" dirty="0"/>
              <a:t>O</a:t>
            </a:r>
            <a:endParaRPr lang="ru-RU" dirty="0"/>
          </a:p>
          <a:p>
            <a:pPr marL="68580" indent="0" algn="just">
              <a:buNone/>
            </a:pPr>
            <a:endParaRPr lang="ru-UA" dirty="0"/>
          </a:p>
          <a:p>
            <a:pPr marL="68580" indent="0" algn="just">
              <a:buNone/>
            </a:pPr>
            <a:r>
              <a:rPr lang="uk-UA" dirty="0"/>
              <a:t>EH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 </a:t>
            </a:r>
            <a:r>
              <a:rPr lang="uk-UA" dirty="0"/>
              <a:t>= 1/2 моль, EmH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 </a:t>
            </a:r>
            <a:r>
              <a:rPr lang="uk-UA" dirty="0"/>
              <a:t> = M H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</a:t>
            </a:r>
            <a:r>
              <a:rPr lang="uk-UA" dirty="0"/>
              <a:t>/2 = 98/2 = </a:t>
            </a:r>
            <a:br>
              <a:rPr lang="ru-UA" dirty="0"/>
            </a:br>
            <a:r>
              <a:rPr lang="uk-UA" dirty="0"/>
              <a:t>49 г/моль, оскільки 1 моль кислоти взаємодіє з 2 молями еквівалентів одно кислотного лугу.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620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36904" cy="5832648"/>
          </a:xfrm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ru-RU" sz="2800" dirty="0"/>
              <a:t>Д</a:t>
            </a:r>
            <a:r>
              <a:rPr lang="uk-UA" sz="2800" dirty="0"/>
              <a:t>ля </a:t>
            </a:r>
            <a:r>
              <a:rPr lang="uk-UA" sz="2800" b="1" dirty="0"/>
              <a:t>обчислення еквівалентної маси речовини </a:t>
            </a:r>
            <a:br>
              <a:rPr lang="ru-UA" sz="2800" b="1" dirty="0"/>
            </a:br>
            <a:r>
              <a:rPr lang="uk-UA" sz="2800" dirty="0"/>
              <a:t>в умовах хімічної реакції необхідно її молярну масу поділити на число еквівалентів речовини, з якою вона взаємодіє. </a:t>
            </a:r>
            <a:endParaRPr lang="ru-UA" sz="2800" dirty="0"/>
          </a:p>
          <a:p>
            <a:pPr marL="0" indent="0" algn="just">
              <a:spcBef>
                <a:spcPts val="0"/>
              </a:spcBef>
              <a:buNone/>
            </a:pPr>
            <a:endParaRPr lang="ru-UA" sz="2800" dirty="0"/>
          </a:p>
          <a:p>
            <a:pPr marL="0" indent="0" algn="just">
              <a:spcBef>
                <a:spcPts val="0"/>
              </a:spcBef>
            </a:pPr>
            <a:r>
              <a:rPr lang="uk-UA" sz="2800" b="1" dirty="0"/>
              <a:t>Еквівалент </a:t>
            </a:r>
            <a:r>
              <a:rPr lang="uk-UA" sz="2800" dirty="0"/>
              <a:t>та </a:t>
            </a:r>
            <a:r>
              <a:rPr lang="uk-UA" sz="2800" b="1" dirty="0"/>
              <a:t>еквівалентна маса елемента </a:t>
            </a:r>
            <a:r>
              <a:rPr lang="uk-UA" sz="2800" dirty="0"/>
              <a:t>або </a:t>
            </a:r>
            <a:r>
              <a:rPr lang="uk-UA" sz="2800" b="1" dirty="0"/>
              <a:t>простої</a:t>
            </a:r>
            <a:r>
              <a:rPr lang="uk-UA" sz="2800" dirty="0"/>
              <a:t> чи </a:t>
            </a:r>
            <a:r>
              <a:rPr lang="uk-UA" sz="2800" b="1" dirty="0"/>
              <a:t>складної речовини </a:t>
            </a:r>
            <a:r>
              <a:rPr lang="uk-UA" sz="2800" dirty="0"/>
              <a:t>є </a:t>
            </a:r>
            <a:r>
              <a:rPr lang="uk-UA" sz="2800" b="1" dirty="0">
                <a:solidFill>
                  <a:srgbClr val="FF0000"/>
                </a:solidFill>
              </a:rPr>
              <a:t>величиною змінною </a:t>
            </a:r>
            <a:r>
              <a:rPr lang="uk-UA" sz="2800" dirty="0"/>
              <a:t>і може приймати різні значення залежно від умов хімічної реакції, ступеня окиснення елемента або його валентності за Гідрогеном.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770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17" y="476672"/>
            <a:ext cx="7632966" cy="100811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Хімічний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824536"/>
          </a:xfrm>
        </p:spPr>
        <p:txBody>
          <a:bodyPr>
            <a:normAutofit fontScale="92500"/>
          </a:bodyPr>
          <a:lstStyle/>
          <a:p>
            <a:pPr marL="0" indent="0" algn="just" hangingPunct="0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rgbClr val="C00000"/>
                </a:solidFill>
              </a:rPr>
              <a:t>Іонний зв’язок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наявний в речовинах, які складаються з іонів. Іони утворюються при переході електронів від атомів одних елементів до атомів інших. Атоми, що віддали електрони, перетворюються на позитивно заряджені іони (</a:t>
            </a:r>
            <a:r>
              <a:rPr lang="uk-UA" b="1" dirty="0">
                <a:solidFill>
                  <a:srgbClr val="FF0000"/>
                </a:solidFill>
              </a:rPr>
              <a:t>катіони</a:t>
            </a:r>
            <a:r>
              <a:rPr lang="uk-UA" dirty="0"/>
              <a:t>), а ті, що прийняли електрони, – на негативно заряджені іони (</a:t>
            </a:r>
            <a:r>
              <a:rPr lang="uk-UA" b="1" dirty="0">
                <a:solidFill>
                  <a:srgbClr val="F96F07"/>
                </a:solidFill>
              </a:rPr>
              <a:t>аніони</a:t>
            </a:r>
            <a:r>
              <a:rPr lang="uk-UA" dirty="0"/>
              <a:t>).</a:t>
            </a:r>
            <a:endParaRPr lang="ru-UA" dirty="0"/>
          </a:p>
          <a:p>
            <a:pPr marL="0" indent="0" algn="just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FFCC00"/>
                </a:solidFill>
              </a:rPr>
              <a:t>Ковалентний зв’язок</a:t>
            </a:r>
            <a:r>
              <a:rPr lang="uk-UA" dirty="0">
                <a:solidFill>
                  <a:srgbClr val="FFCC00"/>
                </a:solidFill>
              </a:rPr>
              <a:t> </a:t>
            </a:r>
            <a:r>
              <a:rPr lang="uk-UA" dirty="0"/>
              <a:t>утворюється внаслідок виникнення між атомами однієї або декількох спільних електронних пар. </a:t>
            </a:r>
            <a:endParaRPr lang="ru-UA" dirty="0"/>
          </a:p>
          <a:p>
            <a:pPr marL="0" indent="0" algn="just" hangingPunct="0">
              <a:spcBef>
                <a:spcPts val="0"/>
              </a:spcBef>
              <a:buNone/>
            </a:pPr>
            <a:r>
              <a:rPr lang="uk-UA" dirty="0"/>
              <a:t>Спільні електронні пари між атомами виникають за рахунок неспарених електронів, які є в атомах, та беруть участь в утворенні хімічного зв’язку. Ці електрони називаються </a:t>
            </a:r>
            <a:r>
              <a:rPr lang="uk-UA" b="1" dirty="0">
                <a:solidFill>
                  <a:srgbClr val="00B050"/>
                </a:solidFill>
              </a:rPr>
              <a:t>валентними</a:t>
            </a:r>
            <a:r>
              <a:rPr lang="uk-UA" dirty="0"/>
              <a:t>. Ковалентний зв’язок, при утворенні якого електронна пара зміщена в бік одного з атомів, називається </a:t>
            </a:r>
            <a:r>
              <a:rPr lang="uk-UA" b="1" dirty="0">
                <a:solidFill>
                  <a:srgbClr val="004BE2"/>
                </a:solidFill>
              </a:rPr>
              <a:t>полярним зв’язком.</a:t>
            </a:r>
            <a:endParaRPr lang="ru-RU" b="1" dirty="0">
              <a:solidFill>
                <a:srgbClr val="004BE2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002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904656"/>
          </a:xfrm>
        </p:spPr>
        <p:txBody>
          <a:bodyPr>
            <a:normAutofit/>
          </a:bodyPr>
          <a:lstStyle/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00B0F0"/>
                </a:solidFill>
              </a:rPr>
              <a:t>Координаційний</a:t>
            </a:r>
            <a:r>
              <a:rPr lang="uk-UA" dirty="0">
                <a:solidFill>
                  <a:srgbClr val="00B0F0"/>
                </a:solidFill>
              </a:rPr>
              <a:t>, </a:t>
            </a:r>
            <a:r>
              <a:rPr lang="uk-UA" dirty="0">
                <a:solidFill>
                  <a:schemeClr val="tx1"/>
                </a:solidFill>
              </a:rPr>
              <a:t>або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b="1" dirty="0" err="1">
                <a:solidFill>
                  <a:srgbClr val="00B0F0"/>
                </a:solidFill>
              </a:rPr>
              <a:t>донорно</a:t>
            </a:r>
            <a:r>
              <a:rPr lang="uk-UA" b="1" dirty="0">
                <a:solidFill>
                  <a:srgbClr val="00B0F0"/>
                </a:solidFill>
              </a:rPr>
              <a:t>-акцепторний зв’язок</a:t>
            </a:r>
            <a:r>
              <a:rPr lang="uk-UA" dirty="0">
                <a:solidFill>
                  <a:srgbClr val="00B0F0"/>
                </a:solidFill>
              </a:rPr>
              <a:t> </a:t>
            </a:r>
            <a:r>
              <a:rPr lang="uk-UA" dirty="0"/>
              <a:t>– ковалентний зв’язок, який утворюється за рахунок неподіленої електронної пари.</a:t>
            </a:r>
            <a:endParaRPr lang="ru-UA" dirty="0"/>
          </a:p>
          <a:p>
            <a:pPr marL="0" indent="0" algn="just" hangingPunct="0">
              <a:spcBef>
                <a:spcPts val="0"/>
              </a:spcBef>
              <a:buNone/>
            </a:pPr>
            <a:endParaRPr lang="ru-RU" dirty="0"/>
          </a:p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FF0000"/>
                </a:solidFill>
              </a:rPr>
              <a:t>Донор</a:t>
            </a:r>
            <a:r>
              <a:rPr lang="uk-UA" b="1" dirty="0"/>
              <a:t> </a:t>
            </a:r>
            <a:r>
              <a:rPr lang="uk-UA" dirty="0"/>
              <a:t>– атом або іон, </a:t>
            </a:r>
            <a:r>
              <a:rPr lang="uk-UA" b="1" dirty="0"/>
              <a:t>який надає</a:t>
            </a:r>
            <a:r>
              <a:rPr lang="uk-UA" dirty="0"/>
              <a:t> свою неподілену електронну пару для утворення хімічного зв’язку. </a:t>
            </a:r>
            <a:endParaRPr lang="ru-UA" dirty="0"/>
          </a:p>
          <a:p>
            <a:pPr marL="0" indent="0" algn="just" hangingPunct="0">
              <a:spcBef>
                <a:spcPts val="0"/>
              </a:spcBef>
              <a:buNone/>
            </a:pPr>
            <a:endParaRPr lang="ru-UA" dirty="0"/>
          </a:p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002060"/>
                </a:solidFill>
              </a:rPr>
              <a:t>Акцептор</a:t>
            </a:r>
            <a:r>
              <a:rPr lang="uk-UA" dirty="0"/>
              <a:t> – атом або іон, </a:t>
            </a:r>
            <a:r>
              <a:rPr lang="uk-UA" b="1" dirty="0"/>
              <a:t>який приймає </a:t>
            </a:r>
            <a:r>
              <a:rPr lang="uk-UA" dirty="0"/>
              <a:t>неподілену електронну пару на вільну орбіталь.</a:t>
            </a:r>
            <a:endParaRPr lang="ru-UA" dirty="0"/>
          </a:p>
          <a:p>
            <a:pPr marL="0" indent="0" algn="just" hangingPunct="0">
              <a:spcBef>
                <a:spcPts val="0"/>
              </a:spcBef>
            </a:pPr>
            <a:endParaRPr lang="ru-RU" dirty="0"/>
          </a:p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7030A0"/>
                </a:solidFill>
              </a:rPr>
              <a:t>Водневий зв’язок</a:t>
            </a:r>
            <a:r>
              <a:rPr lang="uk-UA" dirty="0">
                <a:solidFill>
                  <a:srgbClr val="7030A0"/>
                </a:solidFill>
              </a:rPr>
              <a:t> </a:t>
            </a:r>
            <a:r>
              <a:rPr lang="uk-UA" dirty="0"/>
              <a:t>– зв’язок, який виникає між атомами Гідрогену й елементами з високою </a:t>
            </a:r>
            <a:r>
              <a:rPr lang="uk-UA" dirty="0" err="1"/>
              <a:t>електронегативністю</a:t>
            </a:r>
            <a:r>
              <a:rPr lang="uk-UA" dirty="0"/>
              <a:t> (Оксиген, Фтор) унаслідок зміщення електронної хмари, що належить атому Гідрогену, в бік іншого елемента.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790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400600"/>
          </a:xfrm>
        </p:spPr>
        <p:txBody>
          <a:bodyPr>
            <a:normAutofit/>
          </a:bodyPr>
          <a:lstStyle/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4D4D4D"/>
                </a:solidFill>
              </a:rPr>
              <a:t>Металічний зв’язок </a:t>
            </a:r>
            <a:r>
              <a:rPr lang="uk-UA" dirty="0">
                <a:solidFill>
                  <a:schemeClr val="tx1"/>
                </a:solidFill>
              </a:rPr>
              <a:t>виникає між атомами, у яких валентний електрон слабо зв’язаний з ядром. При зближенні атомів він відщеплюється від свого атома й може вільно переміщуватися по кристалу. Таким чином виникає досить однорідний розподіл густини негативного заряду, який різко зростає безпосередньо поблизу вузлів кристалічної  ґратки із-за наявності внутрішніх електронних оболонок.</a:t>
            </a:r>
            <a:endParaRPr lang="ru-UA" dirty="0">
              <a:solidFill>
                <a:schemeClr val="tx1"/>
              </a:solidFill>
            </a:endParaRPr>
          </a:p>
          <a:p>
            <a:pPr marL="0" indent="0" algn="just" hangingPunct="0"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 algn="just" hangingPunct="0">
              <a:spcBef>
                <a:spcPts val="0"/>
              </a:spcBef>
            </a:pPr>
            <a:r>
              <a:rPr lang="uk-UA" b="1" dirty="0" err="1">
                <a:solidFill>
                  <a:srgbClr val="C00000"/>
                </a:solidFill>
              </a:rPr>
              <a:t>Електронегативність</a:t>
            </a:r>
            <a:r>
              <a:rPr lang="uk-UA" b="1" dirty="0">
                <a:solidFill>
                  <a:srgbClr val="C00000"/>
                </a:solidFill>
              </a:rPr>
              <a:t> атома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– </a:t>
            </a:r>
            <a:r>
              <a:rPr lang="uk-UA" dirty="0" err="1">
                <a:solidFill>
                  <a:schemeClr val="tx1"/>
                </a:solidFill>
              </a:rPr>
              <a:t>півсума</a:t>
            </a:r>
            <a:r>
              <a:rPr lang="uk-UA" dirty="0">
                <a:solidFill>
                  <a:schemeClr val="tx1"/>
                </a:solidFill>
              </a:rPr>
              <a:t> числових значень енергії іонізації та спорідненості до електрона. </a:t>
            </a:r>
            <a:endParaRPr lang="ru-UA" dirty="0">
              <a:solidFill>
                <a:schemeClr val="tx1"/>
              </a:solidFill>
            </a:endParaRPr>
          </a:p>
          <a:p>
            <a:pPr marL="0" indent="0" algn="just" hangingPunct="0">
              <a:spcBef>
                <a:spcPts val="0"/>
              </a:spcBef>
              <a:buNone/>
            </a:pPr>
            <a:endParaRPr lang="ru-UA" dirty="0">
              <a:solidFill>
                <a:schemeClr val="tx1"/>
              </a:solidFill>
            </a:endParaRPr>
          </a:p>
          <a:p>
            <a:pPr marL="0" indent="0" algn="just" hangingPunct="0">
              <a:spcBef>
                <a:spcPts val="0"/>
              </a:spcBef>
            </a:pPr>
            <a:r>
              <a:rPr lang="uk-UA" b="1" dirty="0">
                <a:solidFill>
                  <a:srgbClr val="F96F07"/>
                </a:solidFill>
              </a:rPr>
              <a:t>Енергія зв’язку</a:t>
            </a:r>
            <a:r>
              <a:rPr lang="uk-UA" dirty="0">
                <a:solidFill>
                  <a:srgbClr val="F96F07"/>
                </a:solidFill>
              </a:rPr>
              <a:t> </a:t>
            </a:r>
            <a:r>
              <a:rPr lang="uk-UA">
                <a:solidFill>
                  <a:schemeClr val="tx1"/>
                </a:solidFill>
              </a:rPr>
              <a:t>– енергія</a:t>
            </a:r>
            <a:r>
              <a:rPr lang="uk-UA" dirty="0">
                <a:solidFill>
                  <a:schemeClr val="tx1"/>
                </a:solidFill>
              </a:rPr>
              <a:t>, необхідна для розриву цього зв’язку в усіх молекулах, що становлять один моль речовини.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552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6" cy="1584176"/>
          </a:xfrm>
        </p:spPr>
        <p:txBody>
          <a:bodyPr>
            <a:normAutofit/>
          </a:bodyPr>
          <a:lstStyle/>
          <a:p>
            <a:pPr lvl="0" algn="ctr">
              <a:spcAft>
                <a:spcPts val="0"/>
              </a:spcAft>
              <a:buFont typeface="+mj-lt"/>
              <a:buAutoNum type="arabicPeriod"/>
              <a:tabLst>
                <a:tab pos="810260" algn="l"/>
              </a:tabLst>
            </a:pPr>
            <a:r>
              <a:rPr lang="uk-UA" sz="3600" b="1" dirty="0">
                <a:latin typeface="Times New Roman"/>
                <a:ea typeface="Times New Roman"/>
                <a:cs typeface="Times New Roman"/>
              </a:rPr>
              <a:t>Основні положення атомно-молекулярного вчення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136904" cy="460851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</a:pPr>
            <a:r>
              <a:rPr lang="uk-UA" dirty="0">
                <a:solidFill>
                  <a:schemeClr val="tx1"/>
                </a:solidFill>
              </a:rPr>
              <a:t>Великий внесок у розвиток </a:t>
            </a:r>
            <a:r>
              <a:rPr lang="uk-UA" b="1" dirty="0">
                <a:solidFill>
                  <a:schemeClr val="tx1"/>
                </a:solidFill>
              </a:rPr>
              <a:t>атомно-молекулярного вчення </a:t>
            </a:r>
            <a:r>
              <a:rPr lang="uk-UA" dirty="0">
                <a:solidFill>
                  <a:schemeClr val="tx1"/>
                </a:solidFill>
              </a:rPr>
              <a:t>зробили такі </a:t>
            </a:r>
            <a:r>
              <a:rPr lang="uk-UA" b="1" dirty="0">
                <a:solidFill>
                  <a:schemeClr val="tx1"/>
                </a:solidFill>
              </a:rPr>
              <a:t>вчені</a:t>
            </a:r>
            <a:r>
              <a:rPr lang="uk-UA" dirty="0">
                <a:solidFill>
                  <a:schemeClr val="tx1"/>
                </a:solidFill>
              </a:rPr>
              <a:t>, як</a:t>
            </a:r>
            <a:r>
              <a:rPr lang="ru-UA" dirty="0">
                <a:solidFill>
                  <a:schemeClr val="tx1"/>
                </a:solidFill>
              </a:rPr>
              <a:t>: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А.Л. Лавуазьє, </a:t>
            </a:r>
            <a:br>
              <a:rPr lang="ru-UA" b="1" dirty="0">
                <a:solidFill>
                  <a:schemeClr val="tx1"/>
                </a:solidFill>
              </a:rPr>
            </a:br>
            <a:r>
              <a:rPr lang="uk-UA" b="1" dirty="0">
                <a:solidFill>
                  <a:schemeClr val="tx1"/>
                </a:solidFill>
              </a:rPr>
              <a:t>М.В. Ломоносов, Ж.Л. </a:t>
            </a:r>
            <a:r>
              <a:rPr lang="uk-UA" b="1" dirty="0" err="1">
                <a:solidFill>
                  <a:schemeClr val="tx1"/>
                </a:solidFill>
              </a:rPr>
              <a:t>Пруст</a:t>
            </a:r>
            <a:r>
              <a:rPr lang="uk-UA" b="1" dirty="0">
                <a:solidFill>
                  <a:schemeClr val="tx1"/>
                </a:solidFill>
              </a:rPr>
              <a:t>, Дж. </a:t>
            </a:r>
            <a:r>
              <a:rPr lang="uk-UA" b="1" dirty="0" err="1">
                <a:solidFill>
                  <a:schemeClr val="tx1"/>
                </a:solidFill>
              </a:rPr>
              <a:t>Дальтон</a:t>
            </a:r>
            <a:r>
              <a:rPr lang="uk-UA" b="1" dirty="0">
                <a:solidFill>
                  <a:schemeClr val="tx1"/>
                </a:solidFill>
              </a:rPr>
              <a:t>, </a:t>
            </a:r>
            <a:br>
              <a:rPr lang="uk-UA" b="1" dirty="0">
                <a:solidFill>
                  <a:schemeClr val="tx1"/>
                </a:solidFill>
              </a:rPr>
            </a:br>
            <a:r>
              <a:rPr lang="uk-UA" b="1" dirty="0">
                <a:solidFill>
                  <a:schemeClr val="tx1"/>
                </a:solidFill>
              </a:rPr>
              <a:t>А. </a:t>
            </a:r>
            <a:r>
              <a:rPr lang="uk-UA" b="1" dirty="0" err="1">
                <a:solidFill>
                  <a:schemeClr val="tx1"/>
                </a:solidFill>
              </a:rPr>
              <a:t>Авогадро</a:t>
            </a:r>
            <a:r>
              <a:rPr lang="uk-UA" b="1" dirty="0">
                <a:solidFill>
                  <a:schemeClr val="tx1"/>
                </a:solidFill>
              </a:rPr>
              <a:t>, С. </a:t>
            </a:r>
            <a:r>
              <a:rPr lang="uk-UA" b="1" dirty="0" err="1">
                <a:solidFill>
                  <a:schemeClr val="tx1"/>
                </a:solidFill>
              </a:rPr>
              <a:t>Канніццаро</a:t>
            </a:r>
            <a:r>
              <a:rPr lang="uk-UA" b="1" dirty="0">
                <a:solidFill>
                  <a:schemeClr val="tx1"/>
                </a:solidFill>
              </a:rPr>
              <a:t>, Й.Я. </a:t>
            </a:r>
            <a:r>
              <a:rPr lang="uk-UA" b="1" dirty="0" err="1">
                <a:solidFill>
                  <a:schemeClr val="tx1"/>
                </a:solidFill>
              </a:rPr>
              <a:t>Берцеліус</a:t>
            </a:r>
            <a:r>
              <a:rPr lang="uk-UA" b="1" dirty="0">
                <a:solidFill>
                  <a:schemeClr val="tx1"/>
                </a:solidFill>
              </a:rPr>
              <a:t>, </a:t>
            </a:r>
            <a:br>
              <a:rPr lang="ru-UA" b="1" dirty="0">
                <a:solidFill>
                  <a:schemeClr val="tx1"/>
                </a:solidFill>
              </a:rPr>
            </a:br>
            <a:r>
              <a:rPr lang="uk-UA" b="1" dirty="0">
                <a:solidFill>
                  <a:schemeClr val="tx1"/>
                </a:solidFill>
              </a:rPr>
              <a:t>Д.І. Менделєєв, О.М. Бутлеров. </a:t>
            </a:r>
            <a:br>
              <a:rPr lang="ru-UA" b="1" dirty="0">
                <a:solidFill>
                  <a:schemeClr val="tx1"/>
                </a:solidFill>
              </a:rPr>
            </a:br>
            <a:r>
              <a:rPr lang="ru-UA" dirty="0">
                <a:solidFill>
                  <a:schemeClr val="tx1"/>
                </a:solidFill>
              </a:rPr>
              <a:t>А</a:t>
            </a:r>
            <a:r>
              <a:rPr lang="uk-UA" dirty="0">
                <a:solidFill>
                  <a:schemeClr val="tx1"/>
                </a:solidFill>
              </a:rPr>
              <a:t>томно-молекулярне вчення </a:t>
            </a:r>
            <a:r>
              <a:rPr lang="ru-UA" dirty="0">
                <a:solidFill>
                  <a:schemeClr val="tx1"/>
                </a:solidFill>
              </a:rPr>
              <a:t>о</a:t>
            </a:r>
            <a:r>
              <a:rPr lang="uk-UA" dirty="0" err="1">
                <a:solidFill>
                  <a:schemeClr val="tx1"/>
                </a:solidFill>
              </a:rPr>
              <a:t>статочно</a:t>
            </a:r>
            <a:r>
              <a:rPr lang="ru-UA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утвердилося </a:t>
            </a:r>
            <a:br>
              <a:rPr lang="ru-UA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як наукова теорія в середині ХІХ ст. </a:t>
            </a:r>
            <a:endParaRPr lang="ru-UA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</a:rPr>
              <a:t>У 1860 р. </a:t>
            </a:r>
            <a:r>
              <a:rPr lang="uk-UA" dirty="0">
                <a:solidFill>
                  <a:schemeClr val="tx1"/>
                </a:solidFill>
              </a:rPr>
              <a:t>на Міжнародному з’їзді хіміків у </a:t>
            </a:r>
            <a:r>
              <a:rPr lang="uk-UA" b="1" dirty="0">
                <a:solidFill>
                  <a:schemeClr val="tx1"/>
                </a:solidFill>
              </a:rPr>
              <a:t>м. </a:t>
            </a:r>
            <a:r>
              <a:rPr lang="uk-UA" b="1" dirty="0" err="1">
                <a:solidFill>
                  <a:schemeClr val="tx1"/>
                </a:solidFill>
              </a:rPr>
              <a:t>Карлсруе</a:t>
            </a:r>
            <a:r>
              <a:rPr lang="uk-UA" b="1" dirty="0">
                <a:solidFill>
                  <a:schemeClr val="tx1"/>
                </a:solidFill>
              </a:rPr>
              <a:t> (Німеччина) </a:t>
            </a:r>
            <a:r>
              <a:rPr lang="uk-UA" dirty="0">
                <a:solidFill>
                  <a:schemeClr val="tx1"/>
                </a:solidFill>
              </a:rPr>
              <a:t>було прийнято та введено в науковий обіг визначення таких понять, як </a:t>
            </a:r>
            <a:r>
              <a:rPr lang="uk-UA" b="1" dirty="0">
                <a:solidFill>
                  <a:schemeClr val="tx1"/>
                </a:solidFill>
              </a:rPr>
              <a:t>«молекула»</a:t>
            </a:r>
            <a:r>
              <a:rPr lang="uk-UA" dirty="0">
                <a:solidFill>
                  <a:schemeClr val="tx1"/>
                </a:solidFill>
              </a:rPr>
              <a:t> та </a:t>
            </a:r>
            <a:r>
              <a:rPr lang="uk-UA" b="1" dirty="0">
                <a:solidFill>
                  <a:schemeClr val="tx1"/>
                </a:solidFill>
              </a:rPr>
              <a:t>«атом».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66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379" y="692696"/>
            <a:ext cx="867645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>
                <a:solidFill>
                  <a:srgbClr val="7030A0"/>
                </a:solidFill>
                <a:latin typeface="+mn-lt"/>
              </a:rPr>
              <a:t>Основні положення атомно-молекулярного вчення:</a:t>
            </a:r>
            <a:br>
              <a:rPr lang="ru-RU" sz="2400" dirty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77989"/>
            <a:ext cx="8208912" cy="5373216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Усі речовини складаються з </a:t>
            </a:r>
            <a:r>
              <a:rPr lang="uk-UA" b="1" dirty="0"/>
              <a:t>атомів, молекул або іонів. </a:t>
            </a:r>
            <a:r>
              <a:rPr lang="uk-UA" dirty="0"/>
              <a:t>Речовини поділяються на </a:t>
            </a:r>
            <a:r>
              <a:rPr lang="uk-UA" b="1" dirty="0"/>
              <a:t>прості </a:t>
            </a:r>
            <a:r>
              <a:rPr lang="uk-UA" dirty="0"/>
              <a:t>та </a:t>
            </a:r>
            <a:r>
              <a:rPr lang="uk-UA" b="1" dirty="0"/>
              <a:t>складні. </a:t>
            </a:r>
            <a:endParaRPr lang="ru-RU" b="1" dirty="0"/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rgbClr val="FF0000"/>
                </a:solidFill>
              </a:rPr>
              <a:t>Атом</a:t>
            </a:r>
            <a:r>
              <a:rPr lang="uk-UA" dirty="0"/>
              <a:t> – найменша хімічно неподільна частинка речовини. Атоми зберігаються під час хімічних реакцій, при цьому відбувається їх перегрупування, що призводить до утворення нових речовин.</a:t>
            </a:r>
            <a:endParaRPr lang="ru-RU" dirty="0"/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При взаємодії атомів утворюються молекули: </a:t>
            </a:r>
            <a:r>
              <a:rPr lang="uk-UA" b="1" dirty="0" err="1">
                <a:solidFill>
                  <a:srgbClr val="0070C0"/>
                </a:solidFill>
              </a:rPr>
              <a:t>гомоядерні</a:t>
            </a:r>
            <a:r>
              <a:rPr lang="uk-UA" dirty="0"/>
              <a:t> (при взаємодії атомів одного елемента), або </a:t>
            </a:r>
            <a:r>
              <a:rPr lang="uk-UA" b="1" dirty="0" err="1">
                <a:solidFill>
                  <a:srgbClr val="00B050"/>
                </a:solidFill>
              </a:rPr>
              <a:t>гетероядерні</a:t>
            </a:r>
            <a:r>
              <a:rPr lang="uk-UA" i="1" dirty="0">
                <a:solidFill>
                  <a:srgbClr val="00B050"/>
                </a:solidFill>
              </a:rPr>
              <a:t> </a:t>
            </a:r>
            <a:r>
              <a:rPr lang="uk-UA" dirty="0"/>
              <a:t>(при взаємодії атомів різних елементів). Властивості молекул залежать не тільки від складу, а й від способу сполучення атомів між собою.</a:t>
            </a:r>
            <a:endParaRPr lang="ru-RU" dirty="0"/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accent6">
                    <a:lumMod val="75000"/>
                  </a:schemeClr>
                </a:solidFill>
              </a:rPr>
              <a:t>Молекула</a:t>
            </a:r>
            <a:r>
              <a:rPr lang="uk-UA" b="1" dirty="0"/>
              <a:t> </a:t>
            </a:r>
            <a:r>
              <a:rPr lang="uk-UA" dirty="0"/>
              <a:t>– найменша частинка речовини, здатна існувати самостійно, з усіма основними її хімічними властивостями. Молекули зберігаються під час фізичних реакцій та руйнуються під час хімічних.</a:t>
            </a:r>
            <a:endParaRPr lang="ru-RU" dirty="0"/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dirty="0"/>
              <a:t>Усі молекули, атоми та іони, що входять до складу речовини, знаходяться в </a:t>
            </a:r>
            <a:r>
              <a:rPr lang="uk-UA" b="1" dirty="0"/>
              <a:t>безперервному русі. </a:t>
            </a:r>
            <a:r>
              <a:rPr lang="uk-UA" dirty="0"/>
              <a:t>З точки зору атомно-молекулярного вчення</a:t>
            </a:r>
            <a:r>
              <a:rPr lang="ru-UA" dirty="0"/>
              <a:t>,</a:t>
            </a:r>
            <a:r>
              <a:rPr lang="uk-UA" dirty="0"/>
              <a:t> </a:t>
            </a:r>
            <a:r>
              <a:rPr lang="uk-UA" b="1" dirty="0"/>
              <a:t>цей рух зумовлений запасом теплової енергії, яку має кожна речовина (тепловий рух). </a:t>
            </a:r>
            <a:r>
              <a:rPr lang="uk-UA" dirty="0"/>
              <a:t>Між складовими частинками речовини діють </a:t>
            </a:r>
            <a:r>
              <a:rPr lang="uk-UA" b="1" dirty="0"/>
              <a:t>сили взаємного притягання та відштовхування.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25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564" y="332656"/>
            <a:ext cx="7848873" cy="1440160"/>
          </a:xfrm>
        </p:spPr>
        <p:txBody>
          <a:bodyPr>
            <a:normAutofit/>
          </a:bodyPr>
          <a:lstStyle/>
          <a:p>
            <a:pPr marL="342900" lvl="0" indent="-342900" algn="ctr">
              <a:spcAft>
                <a:spcPts val="0"/>
              </a:spcAft>
              <a:buFont typeface="+mj-lt"/>
              <a:buAutoNum type="arabicPeriod"/>
            </a:pPr>
            <a:r>
              <a:rPr lang="uk-UA" sz="3600" b="1" dirty="0">
                <a:latin typeface="Times New Roman"/>
                <a:ea typeface="Times New Roman"/>
                <a:cs typeface="Times New Roman"/>
              </a:rPr>
              <a:t> Основні поняття хімії</a:t>
            </a:r>
            <a:br>
              <a:rPr lang="ru-RU" sz="3600" dirty="0">
                <a:latin typeface="Times New Roman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1" cy="324036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dirty="0">
                <a:solidFill>
                  <a:schemeClr val="tx1"/>
                </a:solidFill>
              </a:rPr>
              <a:t>Атом</a:t>
            </a:r>
            <a:r>
              <a:rPr lang="uk-UA" sz="3200" b="1" dirty="0"/>
              <a:t> </a:t>
            </a:r>
            <a:r>
              <a:rPr lang="uk-UA" sz="3200" dirty="0"/>
              <a:t>–</a:t>
            </a:r>
            <a:r>
              <a:rPr lang="ru-UA" sz="3200" dirty="0"/>
              <a:t> </a:t>
            </a:r>
            <a:r>
              <a:rPr lang="uk-UA" sz="3200" dirty="0"/>
              <a:t>найменша хімічно неподільна </a:t>
            </a:r>
            <a:r>
              <a:rPr lang="uk-UA" sz="3200" dirty="0" err="1"/>
              <a:t>електронейтральна</a:t>
            </a:r>
            <a:r>
              <a:rPr lang="uk-UA" sz="3200" dirty="0"/>
              <a:t> частинка елемента, що зберігає його хімічні властивості та складається з </a:t>
            </a:r>
            <a:r>
              <a:rPr lang="uk-UA" sz="3200" b="1" dirty="0"/>
              <a:t>позитивно зарядженого ядра </a:t>
            </a:r>
            <a:r>
              <a:rPr lang="uk-UA" sz="3200" dirty="0"/>
              <a:t>й </a:t>
            </a:r>
            <a:r>
              <a:rPr lang="uk-UA" sz="3200" b="1" dirty="0"/>
              <a:t>негативно заряджених електронів. </a:t>
            </a:r>
            <a:endParaRPr lang="ru-UA" sz="32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dirty="0"/>
              <a:t>Ядро атома </a:t>
            </a:r>
            <a:r>
              <a:rPr lang="uk-UA" sz="3200" dirty="0"/>
              <a:t>містить </a:t>
            </a:r>
            <a:r>
              <a:rPr lang="uk-UA" sz="3200" b="1" dirty="0">
                <a:solidFill>
                  <a:srgbClr val="FF9900"/>
                </a:solidFill>
              </a:rPr>
              <a:t>протони </a:t>
            </a:r>
            <a:r>
              <a:rPr lang="uk-UA" sz="3200" dirty="0"/>
              <a:t>й </a:t>
            </a:r>
            <a:r>
              <a:rPr lang="uk-UA" sz="3200" b="1" dirty="0">
                <a:solidFill>
                  <a:srgbClr val="FF0000"/>
                </a:solidFill>
              </a:rPr>
              <a:t>нейтрони</a:t>
            </a:r>
            <a:r>
              <a:rPr lang="uk-UA" sz="3200" dirty="0"/>
              <a:t>, які мають майже однакові маси, але відрізняються зарядом. </a:t>
            </a:r>
            <a:r>
              <a:rPr lang="uk-UA" sz="3200" b="1" dirty="0">
                <a:solidFill>
                  <a:srgbClr val="FF0000"/>
                </a:solidFill>
              </a:rPr>
              <a:t>Нейтрон</a:t>
            </a:r>
            <a:r>
              <a:rPr lang="uk-UA" sz="3200" dirty="0"/>
              <a:t> </a:t>
            </a:r>
            <a:r>
              <a:rPr lang="uk-UA" sz="3200" b="1" dirty="0"/>
              <a:t>не має електричного заряду</a:t>
            </a:r>
            <a:r>
              <a:rPr lang="uk-UA" sz="3200" dirty="0"/>
              <a:t>, тоді як </a:t>
            </a:r>
            <a:r>
              <a:rPr lang="uk-UA" sz="3200" b="1" dirty="0">
                <a:solidFill>
                  <a:schemeClr val="accent6"/>
                </a:solidFill>
              </a:rPr>
              <a:t>протон</a:t>
            </a:r>
            <a:r>
              <a:rPr lang="uk-UA" sz="3200" dirty="0"/>
              <a:t> має </a:t>
            </a:r>
            <a:r>
              <a:rPr lang="uk-UA" sz="3200" b="1" dirty="0"/>
              <a:t>позитивний заряд</a:t>
            </a:r>
            <a:r>
              <a:rPr lang="uk-UA" sz="3200" dirty="0"/>
              <a:t>, який точно компенсує негативний заряд електронів. </a:t>
            </a:r>
            <a:endParaRPr lang="ru-UA" sz="32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dirty="0"/>
              <a:t>Властивості атома </a:t>
            </a:r>
            <a:r>
              <a:rPr lang="uk-UA" sz="3200" dirty="0"/>
              <a:t>визначаються його електронною будовою і насамперед електронною конфігурацією зовнішнього шару, який під час хімічних перетворень змінюється. </a:t>
            </a:r>
            <a:endParaRPr lang="ru-UA" sz="32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uk-UA" sz="3200" dirty="0"/>
              <a:t>Всі атоми з однаковим протонним числом з хімічної точки зору</a:t>
            </a:r>
            <a:r>
              <a:rPr lang="ru-UA" sz="3200" dirty="0"/>
              <a:t>,</a:t>
            </a:r>
            <a:r>
              <a:rPr lang="uk-UA" sz="3200" dirty="0"/>
              <a:t> практично однакові й розглядаються як атоми одного хімічного елемента.</a:t>
            </a:r>
            <a:endParaRPr lang="ru-RU" sz="3200" dirty="0"/>
          </a:p>
          <a:p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CB8E2D-0583-4670-7F1B-BA1618F61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17871"/>
              </p:ext>
            </p:extLst>
          </p:nvPr>
        </p:nvGraphicFramePr>
        <p:xfrm>
          <a:off x="647564" y="4149080"/>
          <a:ext cx="7848873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662080" imgH="1931040" progId="PBrush">
                  <p:embed/>
                </p:oleObj>
              </mc:Choice>
              <mc:Fallback>
                <p:oleObj name="Bitmap Image" r:id="rId2" imgW="5662080" imgH="19310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7564" y="4149080"/>
                        <a:ext cx="7848873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936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80920" cy="57606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>
                <a:solidFill>
                  <a:schemeClr val="tx1"/>
                </a:solidFill>
              </a:rPr>
              <a:t>Молекула</a:t>
            </a:r>
            <a:r>
              <a:rPr lang="uk-UA" b="1" dirty="0"/>
              <a:t> </a:t>
            </a:r>
            <a:r>
              <a:rPr lang="uk-UA" dirty="0"/>
              <a:t>– найменша частинка речовини, що має сталий склад і </a:t>
            </a:r>
            <a:r>
              <a:rPr lang="uk-UA" b="1" dirty="0"/>
              <a:t>здатна зберігати її основні хімічні властивості</a:t>
            </a:r>
            <a:r>
              <a:rPr lang="uk-UA" dirty="0"/>
              <a:t>. Молекули можуть бути </a:t>
            </a:r>
            <a:r>
              <a:rPr lang="uk-UA" dirty="0" err="1"/>
              <a:t>одно-</a:t>
            </a:r>
            <a:r>
              <a:rPr lang="uk-UA" dirty="0"/>
              <a:t>, </a:t>
            </a:r>
            <a:r>
              <a:rPr lang="uk-UA" dirty="0" err="1"/>
              <a:t>двох-</a:t>
            </a:r>
            <a:r>
              <a:rPr lang="uk-UA" dirty="0"/>
              <a:t> і багатоатомними. Хімічні властивості молекули визначаються її складом і хімічною будовою.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ru-UA" dirty="0"/>
          </a:p>
          <a:p>
            <a:pPr marL="6858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C00000"/>
                </a:solidFill>
              </a:rPr>
              <a:t>Хімічний елемент</a:t>
            </a:r>
            <a:r>
              <a:rPr lang="uk-UA" dirty="0">
                <a:solidFill>
                  <a:srgbClr val="C00000"/>
                </a:solidFill>
              </a:rPr>
              <a:t> </a:t>
            </a:r>
            <a:r>
              <a:rPr lang="uk-UA" dirty="0"/>
              <a:t>– вид атомів, що характеризується </a:t>
            </a:r>
            <a:r>
              <a:rPr lang="uk-UA" b="1" dirty="0"/>
              <a:t>певним протонним числом</a:t>
            </a:r>
            <a:r>
              <a:rPr lang="uk-UA" dirty="0"/>
              <a:t>. Хімічний елемент позначається певним символом, має атомний номер, атомну масу, ступінь окиснення. </a:t>
            </a: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На сьогодні відомо </a:t>
            </a:r>
            <a:r>
              <a:rPr lang="uk-UA" b="1" dirty="0"/>
              <a:t>118 хімічних елементів</a:t>
            </a:r>
            <a:r>
              <a:rPr lang="uk-UA" dirty="0"/>
              <a:t>.</a:t>
            </a:r>
            <a:r>
              <a:rPr lang="ru-UA" dirty="0"/>
              <a:t> </a:t>
            </a:r>
            <a:r>
              <a:rPr lang="en-US" dirty="0">
                <a:solidFill>
                  <a:srgbClr val="004BE2"/>
                </a:solidFill>
              </a:rPr>
              <a:t>URL</a:t>
            </a:r>
            <a:r>
              <a:rPr lang="ru-UA" dirty="0">
                <a:solidFill>
                  <a:srgbClr val="004BE2"/>
                </a:solidFill>
              </a:rPr>
              <a:t>: </a:t>
            </a:r>
            <a:r>
              <a:rPr lang="en-US" dirty="0">
                <a:solidFill>
                  <a:srgbClr val="004BE2"/>
                </a:solidFill>
              </a:rPr>
              <a:t>https://uk.wikipedia.org/wiki/%D0%A1%D0%BF%D0%B8%D1%81%D0%BE%D0%BA_%D1%85%D1%96%D0%BC%D1%96%D1%87%D0%BD%D0%B8%D1%85_%D0%B5%D0%BB%D0%B5%D0%BC%D0%B5%D0%BD%D1%82%D1%96%D0%B2</a:t>
            </a:r>
            <a:endParaRPr lang="ru-RU" dirty="0">
              <a:solidFill>
                <a:srgbClr val="004BE2"/>
              </a:solidFill>
            </a:endParaRPr>
          </a:p>
          <a:p>
            <a:endParaRPr lang="ru-RU" dirty="0"/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6A6FF054-883F-7278-0741-3017E19576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015686"/>
              </p:ext>
            </p:extLst>
          </p:nvPr>
        </p:nvGraphicFramePr>
        <p:xfrm>
          <a:off x="3275856" y="2082478"/>
          <a:ext cx="1800200" cy="1529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2135880" imgH="1814040" progId="PBrush">
                  <p:embed/>
                </p:oleObj>
              </mc:Choice>
              <mc:Fallback>
                <p:oleObj name="Bitmap Image" r:id="rId2" imgW="2135880" imgH="18140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75856" y="2082478"/>
                        <a:ext cx="1800200" cy="15298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5853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00B050"/>
                </a:solidFill>
              </a:rPr>
              <a:t>Прості речовини</a:t>
            </a:r>
            <a:r>
              <a:rPr lang="uk-UA" dirty="0">
                <a:solidFill>
                  <a:srgbClr val="00B050"/>
                </a:solidFill>
              </a:rPr>
              <a:t> </a:t>
            </a:r>
            <a:r>
              <a:rPr lang="uk-UA" dirty="0"/>
              <a:t>–</a:t>
            </a:r>
            <a:r>
              <a:rPr lang="ru-UA" dirty="0"/>
              <a:t> </a:t>
            </a:r>
            <a:r>
              <a:rPr lang="uk-UA" dirty="0"/>
              <a:t>речовини, утворені з атомів одного елемента; є формою існування елемента у вільному стані. </a:t>
            </a: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r>
              <a:rPr lang="uk-UA" dirty="0"/>
              <a:t>Елемент може існувати у вигляді декількох простих речовин, які відрізняються хімічними та фізичними властивостями. </a:t>
            </a: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endParaRPr lang="ru-UA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UA" b="1" dirty="0">
                <a:solidFill>
                  <a:schemeClr val="tx1"/>
                </a:solidFill>
              </a:rPr>
              <a:t>А</a:t>
            </a:r>
            <a:r>
              <a:rPr lang="uk-UA" b="1" dirty="0" err="1">
                <a:solidFill>
                  <a:schemeClr val="tx1"/>
                </a:solidFill>
              </a:rPr>
              <a:t>лотропі</a:t>
            </a:r>
            <a:r>
              <a:rPr lang="ru-UA" b="1" dirty="0">
                <a:solidFill>
                  <a:schemeClr val="tx1"/>
                </a:solidFill>
              </a:rPr>
              <a:t>я ‒ </a:t>
            </a:r>
            <a:r>
              <a:rPr lang="ru-UA" dirty="0"/>
              <a:t>з</a:t>
            </a:r>
            <a:r>
              <a:rPr lang="uk-UA" dirty="0" err="1"/>
              <a:t>датність</a:t>
            </a:r>
            <a:r>
              <a:rPr lang="uk-UA" dirty="0"/>
              <a:t> хімічного елемента існувати у вигляді декількох простих речовин</a:t>
            </a:r>
            <a:r>
              <a:rPr lang="ru-UA" i="1" dirty="0"/>
              <a:t>;</a:t>
            </a:r>
            <a:r>
              <a:rPr lang="uk-UA" dirty="0"/>
              <a:t> окремі форми простих речовин – </a:t>
            </a:r>
            <a:r>
              <a:rPr lang="uk-UA" b="1" dirty="0">
                <a:solidFill>
                  <a:schemeClr val="tx1"/>
                </a:solidFill>
              </a:rPr>
              <a:t>алотропічними видозмінами</a:t>
            </a:r>
            <a:r>
              <a:rPr lang="uk-UA" i="1" dirty="0"/>
              <a:t>.</a:t>
            </a:r>
            <a:r>
              <a:rPr lang="uk-UA" b="1" dirty="0"/>
              <a:t> </a:t>
            </a:r>
            <a:r>
              <a:rPr lang="uk-UA" dirty="0"/>
              <a:t>Вони відрізняються числом атомів у молекулі, як молекулярний </a:t>
            </a:r>
            <a:r>
              <a:rPr lang="uk-UA" b="1" dirty="0"/>
              <a:t>кисень О</a:t>
            </a:r>
            <a:r>
              <a:rPr lang="uk-UA" b="1" baseline="-25000" dirty="0"/>
              <a:t>2</a:t>
            </a:r>
            <a:r>
              <a:rPr lang="uk-UA" b="1" dirty="0"/>
              <a:t> </a:t>
            </a:r>
            <a:r>
              <a:rPr lang="uk-UA" dirty="0"/>
              <a:t>та </a:t>
            </a:r>
            <a:r>
              <a:rPr lang="uk-UA" b="1" dirty="0"/>
              <a:t>озон </a:t>
            </a:r>
            <a:r>
              <a:rPr lang="uk-UA" b="1" baseline="-25000" dirty="0"/>
              <a:t> </a:t>
            </a:r>
            <a:r>
              <a:rPr lang="uk-UA" b="1" dirty="0"/>
              <a:t>О</a:t>
            </a:r>
            <a:r>
              <a:rPr lang="uk-UA" b="1" baseline="-25000" dirty="0"/>
              <a:t>3</a:t>
            </a:r>
            <a:r>
              <a:rPr lang="uk-UA" dirty="0"/>
              <a:t>, або будовою кристалічної решітки, як </a:t>
            </a:r>
            <a:r>
              <a:rPr lang="uk-UA" b="1" dirty="0"/>
              <a:t>алмаз, графіт </a:t>
            </a:r>
            <a:r>
              <a:rPr lang="uk-UA" dirty="0"/>
              <a:t>і </a:t>
            </a:r>
            <a:r>
              <a:rPr lang="uk-UA" b="1" dirty="0" err="1"/>
              <a:t>карбін</a:t>
            </a:r>
            <a:r>
              <a:rPr lang="uk-UA" dirty="0"/>
              <a:t> (Карбон).</a:t>
            </a:r>
            <a:endParaRPr lang="ru-UA" dirty="0"/>
          </a:p>
          <a:p>
            <a:pPr marL="0" indent="0" algn="just">
              <a:spcBef>
                <a:spcPts val="0"/>
              </a:spcBef>
            </a:pPr>
            <a:endParaRPr lang="ru-UA" b="1" dirty="0">
              <a:solidFill>
                <a:srgbClr val="7030A0"/>
              </a:solidFill>
            </a:endParaRPr>
          </a:p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7030A0"/>
                </a:solidFill>
              </a:rPr>
              <a:t>Складні речовини</a:t>
            </a:r>
            <a:r>
              <a:rPr lang="uk-UA" dirty="0">
                <a:solidFill>
                  <a:srgbClr val="7030A0"/>
                </a:solidFill>
              </a:rPr>
              <a:t> ‒</a:t>
            </a:r>
            <a:r>
              <a:rPr lang="ru-UA" dirty="0">
                <a:solidFill>
                  <a:srgbClr val="7030A0"/>
                </a:solidFill>
              </a:rPr>
              <a:t> </a:t>
            </a:r>
            <a:r>
              <a:rPr lang="ru-UA" dirty="0" err="1">
                <a:solidFill>
                  <a:schemeClr val="tx1"/>
                </a:solidFill>
              </a:rPr>
              <a:t>речовини</a:t>
            </a:r>
            <a:r>
              <a:rPr lang="ru-UA" dirty="0">
                <a:solidFill>
                  <a:schemeClr val="tx1"/>
                </a:solidFill>
              </a:rPr>
              <a:t>, </a:t>
            </a:r>
            <a:r>
              <a:rPr lang="ru-UA" dirty="0" err="1">
                <a:solidFill>
                  <a:schemeClr val="tx1"/>
                </a:solidFill>
              </a:rPr>
              <a:t>що</a:t>
            </a:r>
            <a:r>
              <a:rPr lang="ru-UA" dirty="0">
                <a:solidFill>
                  <a:schemeClr val="tx1"/>
                </a:solidFill>
              </a:rPr>
              <a:t> </a:t>
            </a:r>
            <a:r>
              <a:rPr lang="uk-UA" dirty="0"/>
              <a:t>складаються з атомів різних елементів. Їх властивості відрізняються від властивостей елементів, які входять до їх складу.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9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08912" cy="5688632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uk-UA" b="1" dirty="0">
                <a:solidFill>
                  <a:srgbClr val="004BE2"/>
                </a:solidFill>
              </a:rPr>
              <a:t>Іон</a:t>
            </a:r>
            <a:r>
              <a:rPr lang="uk-UA" dirty="0"/>
              <a:t> – заряджена частинка, що утворюється при</a:t>
            </a:r>
            <a:r>
              <a:rPr lang="ru-UA" dirty="0"/>
              <a:t> </a:t>
            </a:r>
            <a:r>
              <a:rPr lang="uk-UA" dirty="0"/>
              <a:t>відщепленні або приєднанні електронів атомами або молекулами. </a:t>
            </a:r>
            <a:endParaRPr lang="ru-RU" dirty="0"/>
          </a:p>
          <a:p>
            <a:pPr marL="0" indent="0" algn="just">
              <a:spcBef>
                <a:spcPts val="0"/>
              </a:spcBef>
            </a:pPr>
            <a:r>
              <a:rPr lang="uk-UA" dirty="0"/>
              <a:t>Абсолютні маси атомів і молекул дуже малі: </a:t>
            </a:r>
            <a:r>
              <a:rPr lang="uk-UA" b="1" dirty="0"/>
              <a:t>маса атома найлегшого елемента (Гідрогену) становить 1,67·10</a:t>
            </a:r>
            <a:r>
              <a:rPr lang="uk-UA" b="1" baseline="30000" dirty="0"/>
              <a:t>-24 </a:t>
            </a:r>
            <a:r>
              <a:rPr lang="uk-UA" b="1" dirty="0"/>
              <a:t>г</a:t>
            </a:r>
            <a:r>
              <a:rPr lang="uk-UA" dirty="0"/>
              <a:t>, тому в розрахунках при визначенні мас атомів традиційно використовують </a:t>
            </a:r>
            <a:r>
              <a:rPr lang="uk-UA" b="1" dirty="0">
                <a:solidFill>
                  <a:schemeClr val="tx1"/>
                </a:solidFill>
              </a:rPr>
              <a:t>відносні значення</a:t>
            </a:r>
            <a:r>
              <a:rPr lang="uk-UA" i="1" dirty="0"/>
              <a:t>.</a:t>
            </a:r>
            <a:r>
              <a:rPr lang="uk-UA" dirty="0"/>
              <a:t> </a:t>
            </a:r>
            <a:endParaRPr lang="ru-UA" dirty="0"/>
          </a:p>
          <a:p>
            <a:pPr marL="0" indent="0" algn="just">
              <a:spcBef>
                <a:spcPts val="0"/>
              </a:spcBef>
            </a:pPr>
            <a:r>
              <a:rPr lang="ru-UA" b="1" dirty="0"/>
              <a:t>А</a:t>
            </a:r>
            <a:r>
              <a:rPr lang="uk-UA" b="1" dirty="0">
                <a:solidFill>
                  <a:schemeClr val="tx1"/>
                </a:solidFill>
              </a:rPr>
              <a:t>томна одиниця маси (</a:t>
            </a:r>
            <a:r>
              <a:rPr lang="uk-UA" b="1" dirty="0" err="1">
                <a:solidFill>
                  <a:schemeClr val="tx1"/>
                </a:solidFill>
              </a:rPr>
              <a:t>а.о.м</a:t>
            </a:r>
            <a:r>
              <a:rPr lang="uk-UA" b="1" dirty="0">
                <a:solidFill>
                  <a:schemeClr val="tx1"/>
                </a:solidFill>
              </a:rPr>
              <a:t>.)</a:t>
            </a:r>
            <a:r>
              <a:rPr lang="uk-UA" i="1" dirty="0">
                <a:solidFill>
                  <a:schemeClr val="tx1"/>
                </a:solidFill>
              </a:rPr>
              <a:t>,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/>
              <a:t>яка</a:t>
            </a:r>
            <a:r>
              <a:rPr lang="uk-UA" b="1" dirty="0"/>
              <a:t> відповідає 1/12 маси ізотопу Карбону</a:t>
            </a:r>
            <a:r>
              <a:rPr lang="uk-UA" b="1" baseline="30000" dirty="0"/>
              <a:t> 12</a:t>
            </a:r>
            <a:r>
              <a:rPr lang="uk-UA" b="1" dirty="0"/>
              <a:t>С</a:t>
            </a:r>
            <a:r>
              <a:rPr lang="uk-UA" dirty="0"/>
              <a:t>. Абсолютна маса атома цього ізотопу, що дорівнює 19,93·10</a:t>
            </a:r>
            <a:r>
              <a:rPr lang="uk-UA" baseline="30000" dirty="0"/>
              <a:t>-27 </a:t>
            </a:r>
            <a:r>
              <a:rPr lang="uk-UA" dirty="0"/>
              <a:t>кг,</a:t>
            </a:r>
            <a:r>
              <a:rPr lang="uk-UA" baseline="30000" dirty="0"/>
              <a:t> </a:t>
            </a:r>
            <a:r>
              <a:rPr lang="uk-UA" dirty="0"/>
              <a:t>в атомних одиницях маси становить </a:t>
            </a:r>
            <a:r>
              <a:rPr lang="uk-UA" b="1" dirty="0"/>
              <a:t>12 </a:t>
            </a:r>
            <a:r>
              <a:rPr lang="uk-UA" b="1" dirty="0" err="1"/>
              <a:t>а.о.м</a:t>
            </a:r>
            <a:r>
              <a:rPr lang="uk-UA" b="1" dirty="0"/>
              <a:t>.</a:t>
            </a:r>
            <a:endParaRPr lang="ru-RU" b="1" dirty="0"/>
          </a:p>
          <a:p>
            <a:endParaRPr lang="ru-RU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B7433765-70A0-D73A-8E4E-7A1D2AD74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600441"/>
            <a:ext cx="4134619" cy="224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591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136904" cy="60486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/>
          </a:p>
          <a:p>
            <a:pPr marL="0" indent="0" algn="just">
              <a:spcBef>
                <a:spcPts val="0"/>
              </a:spcBef>
            </a:pPr>
            <a:r>
              <a:rPr lang="ru-UA" sz="2800" b="1" dirty="0">
                <a:solidFill>
                  <a:schemeClr val="accent3"/>
                </a:solidFill>
              </a:rPr>
              <a:t> </a:t>
            </a:r>
            <a:r>
              <a:rPr lang="uk-UA" sz="2800" b="1" dirty="0" err="1">
                <a:solidFill>
                  <a:schemeClr val="accent3"/>
                </a:solidFill>
              </a:rPr>
              <a:t>Відносн</a:t>
            </a:r>
            <a:r>
              <a:rPr lang="ru-UA" sz="2800" b="1" dirty="0">
                <a:solidFill>
                  <a:schemeClr val="accent3"/>
                </a:solidFill>
              </a:rPr>
              <a:t>а</a:t>
            </a:r>
            <a:r>
              <a:rPr lang="uk-UA" sz="2800" b="1" dirty="0">
                <a:solidFill>
                  <a:schemeClr val="accent3"/>
                </a:solidFill>
              </a:rPr>
              <a:t> </a:t>
            </a:r>
            <a:r>
              <a:rPr lang="uk-UA" sz="2800" b="1" dirty="0" err="1">
                <a:solidFill>
                  <a:schemeClr val="accent3"/>
                </a:solidFill>
              </a:rPr>
              <a:t>молекулярн</a:t>
            </a:r>
            <a:r>
              <a:rPr lang="ru-UA" sz="2800" b="1" dirty="0">
                <a:solidFill>
                  <a:schemeClr val="accent3"/>
                </a:solidFill>
              </a:rPr>
              <a:t>а</a:t>
            </a:r>
            <a:r>
              <a:rPr lang="uk-UA" sz="2800" b="1" dirty="0">
                <a:solidFill>
                  <a:schemeClr val="accent3"/>
                </a:solidFill>
              </a:rPr>
              <a:t> </a:t>
            </a:r>
            <a:r>
              <a:rPr lang="uk-UA" sz="2800" b="1" dirty="0" err="1">
                <a:solidFill>
                  <a:schemeClr val="accent3"/>
                </a:solidFill>
              </a:rPr>
              <a:t>Mr</a:t>
            </a:r>
            <a:r>
              <a:rPr lang="uk-UA" sz="2800" b="1" dirty="0">
                <a:solidFill>
                  <a:schemeClr val="accent3"/>
                </a:solidFill>
              </a:rPr>
              <a:t> (</a:t>
            </a:r>
            <a:r>
              <a:rPr lang="uk-UA" sz="2800" dirty="0">
                <a:solidFill>
                  <a:schemeClr val="accent3"/>
                </a:solidFill>
              </a:rPr>
              <a:t>або </a:t>
            </a:r>
            <a:r>
              <a:rPr lang="uk-UA" sz="2800" b="1" dirty="0">
                <a:solidFill>
                  <a:schemeClr val="accent3"/>
                </a:solidFill>
              </a:rPr>
              <a:t>атомною </a:t>
            </a:r>
            <a:r>
              <a:rPr lang="uk-UA" sz="2800" b="1" dirty="0" err="1">
                <a:solidFill>
                  <a:schemeClr val="accent3"/>
                </a:solidFill>
              </a:rPr>
              <a:t>Ar</a:t>
            </a:r>
            <a:r>
              <a:rPr lang="uk-UA" sz="2800" b="1" dirty="0">
                <a:solidFill>
                  <a:schemeClr val="accent3"/>
                </a:solidFill>
              </a:rPr>
              <a:t>) масою речовини </a:t>
            </a:r>
            <a:r>
              <a:rPr lang="uk-UA" sz="2800" dirty="0"/>
              <a:t>‒ відношення маси молекули (або атома) </a:t>
            </a:r>
            <a:r>
              <a:rPr lang="uk-UA" sz="2800" b="1" dirty="0"/>
              <a:t>m</a:t>
            </a:r>
            <a:r>
              <a:rPr lang="uk-UA" sz="2800" b="1" baseline="-25000" dirty="0"/>
              <a:t>0</a:t>
            </a:r>
            <a:r>
              <a:rPr lang="uk-UA" sz="2800" dirty="0"/>
              <a:t> даної речовини до 1/12 маси атома ізотопу </a:t>
            </a:r>
            <a:r>
              <a:rPr lang="uk-UA" sz="2800" baseline="30000" dirty="0"/>
              <a:t>12</a:t>
            </a:r>
            <a:r>
              <a:rPr lang="uk-UA" sz="2800" dirty="0"/>
              <a:t>С. </a:t>
            </a:r>
            <a:endParaRPr lang="ru-UA" sz="2800" dirty="0"/>
          </a:p>
          <a:p>
            <a:pPr marL="68580" indent="0" algn="just">
              <a:spcBef>
                <a:spcPts val="0"/>
              </a:spcBef>
              <a:buNone/>
            </a:pPr>
            <a:endParaRPr lang="ru-UA" sz="2800" dirty="0"/>
          </a:p>
          <a:p>
            <a:pPr marL="68580" indent="0" algn="just">
              <a:spcBef>
                <a:spcPts val="0"/>
              </a:spcBef>
              <a:buNone/>
            </a:pPr>
            <a:r>
              <a:rPr lang="uk-UA" sz="2800" dirty="0"/>
              <a:t>Відносні молекулярні маси розраховуються за хімічними формулами: </a:t>
            </a:r>
            <a:endParaRPr lang="ru-UA" sz="2800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uk-UA" sz="2800" b="1" dirty="0" err="1"/>
              <a:t>Мr</a:t>
            </a:r>
            <a:r>
              <a:rPr lang="uk-UA" sz="2800" b="1" dirty="0"/>
              <a:t>(Н</a:t>
            </a:r>
            <a:r>
              <a:rPr lang="uk-UA" sz="2800" b="1" baseline="-25000" dirty="0"/>
              <a:t>2</a:t>
            </a:r>
            <a:r>
              <a:rPr lang="uk-UA" sz="2800" b="1" dirty="0"/>
              <a:t>SO</a:t>
            </a:r>
            <a:r>
              <a:rPr lang="uk-UA" sz="2800" b="1" baseline="-25000" dirty="0"/>
              <a:t>4</a:t>
            </a:r>
            <a:r>
              <a:rPr lang="uk-UA" sz="2800" b="1" dirty="0"/>
              <a:t>) = 2·1 + 1·32 + 4·16 = 98.</a:t>
            </a:r>
            <a:r>
              <a:rPr lang="uk-UA" sz="2800" dirty="0"/>
              <a:t> </a:t>
            </a:r>
            <a:endParaRPr lang="ru-UA" sz="2800" dirty="0"/>
          </a:p>
          <a:p>
            <a:pPr marL="68580" indent="0" algn="just">
              <a:spcBef>
                <a:spcPts val="0"/>
              </a:spcBef>
              <a:buNone/>
            </a:pPr>
            <a:r>
              <a:rPr lang="uk-UA" sz="2800" dirty="0"/>
              <a:t>У сучасній періодичній системі елементів наведено середні значення відносних атомних мас елементів з урахуванням масових часток їхніх ізотопів, які зустрічаються в природі.</a:t>
            </a:r>
            <a:r>
              <a:rPr lang="ru-RU" sz="2800" dirty="0"/>
              <a:t> </a:t>
            </a:r>
            <a:endParaRPr lang="en-US" sz="2800" dirty="0"/>
          </a:p>
          <a:p>
            <a:pPr indent="0" algn="ctr">
              <a:spcBef>
                <a:spcPts val="0"/>
              </a:spcBef>
              <a:buNone/>
            </a:pPr>
            <a:r>
              <a:rPr lang="en-US" sz="2800" b="1" dirty="0" err="1"/>
              <a:t>Mr</a:t>
            </a:r>
            <a:r>
              <a:rPr lang="uk-UA" sz="2800" b="1" dirty="0"/>
              <a:t> = </a:t>
            </a:r>
            <a:r>
              <a:rPr lang="en-US" sz="2800" b="1" dirty="0"/>
              <a:t>m</a:t>
            </a:r>
            <a:r>
              <a:rPr lang="uk-UA" sz="2800" b="1" baseline="-25000" dirty="0"/>
              <a:t>0</a:t>
            </a:r>
            <a:r>
              <a:rPr lang="uk-UA" sz="2800" b="1" dirty="0"/>
              <a:t> / 1</a:t>
            </a:r>
            <a:r>
              <a:rPr lang="uk-UA" sz="2800" dirty="0"/>
              <a:t>/</a:t>
            </a:r>
            <a:r>
              <a:rPr lang="uk-UA" sz="2800" b="1" dirty="0"/>
              <a:t>12 </a:t>
            </a:r>
            <a:r>
              <a:rPr lang="en-US" sz="2800" b="1" dirty="0"/>
              <a:t>m</a:t>
            </a:r>
            <a:r>
              <a:rPr lang="uk-UA" sz="2800" b="1" baseline="-25000" dirty="0"/>
              <a:t>0</a:t>
            </a:r>
            <a:r>
              <a:rPr lang="en-US" sz="2800" b="1" dirty="0"/>
              <a:t>c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718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518</TotalTime>
  <Words>2591</Words>
  <Application>Microsoft Office PowerPoint</Application>
  <PresentationFormat>Экран (4:3)</PresentationFormat>
  <Paragraphs>201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Wingdings 2</vt:lpstr>
      <vt:lpstr>Остин</vt:lpstr>
      <vt:lpstr>Bitmap Image</vt:lpstr>
      <vt:lpstr>Документ</vt:lpstr>
      <vt:lpstr>ТЕМА 3.   ОСНОВНІ ПОНЯТТЯ ТА ЗАКОНИ ХІМІЇ. ХІМІЧНИЙ ЗВ’ЯЗОК</vt:lpstr>
      <vt:lpstr>План </vt:lpstr>
      <vt:lpstr>Основні положення атомно-молекулярного вчення</vt:lpstr>
      <vt:lpstr>Основні положення атомно-молекулярного вчення: </vt:lpstr>
      <vt:lpstr> Основні поняття хімії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Основні закони хімії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Хімічний зв’язок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ОСНОВНІ ПОНЯТТЯ ТА ЗАКОНИ ХІМІЇ. ХІМІЧНИЙ ЗВ’ЯЗОК</dc:title>
  <dc:creator>user</dc:creator>
  <cp:lastModifiedBy>Gencheva.Viktoriia@renters.mans.edu.pl Gencheva</cp:lastModifiedBy>
  <cp:revision>40</cp:revision>
  <dcterms:created xsi:type="dcterms:W3CDTF">2018-09-10T10:45:26Z</dcterms:created>
  <dcterms:modified xsi:type="dcterms:W3CDTF">2024-09-02T21:07:44Z</dcterms:modified>
</cp:coreProperties>
</file>