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6C5"/>
    <a:srgbClr val="FF0066"/>
    <a:srgbClr val="FFCC00"/>
    <a:srgbClr val="FF3F44"/>
    <a:srgbClr val="009A00"/>
    <a:srgbClr val="005024"/>
    <a:srgbClr val="00CC00"/>
    <a:srgbClr val="FCCE08"/>
    <a:srgbClr val="F664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09" autoAdjust="0"/>
  </p:normalViewPr>
  <p:slideViewPr>
    <p:cSldViewPr>
      <p:cViewPr varScale="1">
        <p:scale>
          <a:sx n="81" d="100"/>
          <a:sy n="81" d="100"/>
        </p:scale>
        <p:origin x="1700" y="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56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5:13:33.79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5:47:35.07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5 24575,'0'-4'0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5:51:18.22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 0 24575,'-4'0'0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5:54:36.33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 24575,'5'0'0,"5"0"0,1 0-8191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08:09:51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 24575,'27'-1'0,"33"3"0,-60-2 0,1 0 0,-1 0 0,1 0 0,-1 0 0,1 0 0,-1 0 0,0 1 0,1-1 0,-1 0 0,1 0 0,-1 1 0,0-1 0,1 0 0,-1 1 0,0-1 0,1 0 0,-1 1 0,0-1 0,1 0 0,-1 1 0,0-1 0,0 1 0,0-1 0,1 1 0,-1-1 0,0 1 0,0-1 0,0 0 0,0 1 0,0 0 0,-3 19 0,-14 18 0,-43 25 0,31-31 0,22-26 0,1 1 0,1-1 0,-1 1 0,1 0 0,0 0 0,0 0 0,-4 11 0,5-8 0,0-1 0,-1 0 0,0 0 0,-1 0 0,0 0 0,0-1 0,-1 0 0,0-1 0,-1 1 0,-12 9 0,16-14 0,1-1 0,-1 0 0,0 0 0,0 0 0,0 0 0,0 0 0,0-1 0,0 1 0,-1-1 0,1 0 0,0-1 0,-1 1 0,1-1 0,0 0 0,-1 0 0,1 0 0,0 0 0,-1-1 0,1 0 0,0 0 0,-1 0 0,1 0 0,0-1 0,0 0 0,0 0 0,0 0 0,-6-4 0,6 3 0,1 0 0,0 0 0,-1 0 0,1-1 0,1 1 0,-1-1 0,0 0 0,1 0 0,0 0 0,0 0 0,0 0 0,0 0 0,0 0 0,1-1 0,0 1 0,0-1 0,0 1 0,1-1 0,-1-5 0,1 7 0,0 0 0,0 0 0,0 0 0,1-1 0,-1 2 0,1-1 0,0 0 0,0 0 0,0 0 0,0 0 0,0 0 0,0 1 0,1-1 0,0 0 0,-1 1 0,1-1 0,0 1 0,0 0 0,0 0 0,1 0 0,-1 0 0,0 0 0,1 0 0,-1 0 0,1 1 0,0 0 0,-1-1 0,1 1 0,5-2 0,-2 2 0,-1 0 0,1 0 0,0 1 0,0-1 0,0 1 0,0 0 0,0 1 0,0 0 0,-1-1 0,1 2 0,0-1 0,0 1 0,-1 0 0,1 0 0,7 4 0,4 5 0,0 0 0,0 1 0,17 16 0,-26-21 0,18 21 255,-23-25-350,-1 0-1,1 0 1,-1 0 0,1 0 0,0 0-1,0-1 1,0 1 0,0-1-1,1 0 1,-1 0 0,1 0-1,-1 0 1,1-1 0,-1 1 0,1-1-1,5 1 1,9 1-6732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6:18:03.07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26 0 24575,'0'1743'0,"-13"-1461"0,1-27 0,12 2-1365,0-231-5462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6:18:04.08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06:18:06.85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7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2.png"/><Relationship Id="rId4" Type="http://schemas.openxmlformats.org/officeDocument/2006/relationships/customXml" Target="../ink/ink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59898"/>
            <a:ext cx="8244408" cy="386119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/>
              </a:rPr>
              <a:t>ТЕМА </a:t>
            </a:r>
            <a:r>
              <a:rPr lang="en-US" sz="3600" b="1" dirty="0">
                <a:solidFill>
                  <a:srgbClr val="C00000"/>
                </a:solidFill>
                <a:effectLst/>
              </a:rPr>
              <a:t>4</a:t>
            </a:r>
            <a:r>
              <a:rPr lang="ru-RU" sz="3600" b="1" dirty="0">
                <a:solidFill>
                  <a:srgbClr val="C00000"/>
                </a:solidFill>
                <a:effectLst/>
              </a:rPr>
              <a:t>. ХІМІЧНА ТЕРМОДИНАМІКА </a:t>
            </a:r>
            <a:br>
              <a:rPr lang="ru-UA" sz="3600" b="1" dirty="0">
                <a:solidFill>
                  <a:srgbClr val="C00000"/>
                </a:solidFill>
                <a:effectLst/>
              </a:rPr>
            </a:br>
            <a:r>
              <a:rPr lang="ru-RU" sz="3600" b="1" dirty="0">
                <a:solidFill>
                  <a:srgbClr val="C00000"/>
                </a:solidFill>
                <a:effectLst/>
              </a:rPr>
              <a:t>ТА КІНЕТИКА. </a:t>
            </a:r>
            <a:br>
              <a:rPr lang="ru-RU" sz="3600" b="1" dirty="0">
                <a:solidFill>
                  <a:srgbClr val="C00000"/>
                </a:solidFill>
                <a:effectLst/>
              </a:rPr>
            </a:br>
            <a:r>
              <a:rPr lang="ru-RU" sz="3600" b="1" dirty="0">
                <a:solidFill>
                  <a:srgbClr val="C00000"/>
                </a:solidFill>
                <a:effectLst/>
              </a:rPr>
              <a:t>ХІМІЧНА РІВНОВАГА</a:t>
            </a:r>
            <a:br>
              <a:rPr lang="ru-RU" sz="3100" dirty="0"/>
            </a:br>
            <a:br>
              <a:rPr lang="ru-RU" sz="180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437112"/>
            <a:ext cx="8172400" cy="1944216"/>
          </a:xfrm>
        </p:spPr>
        <p:txBody>
          <a:bodyPr>
            <a:normAutofit fontScale="92500" lnSpcReduction="10000"/>
          </a:bodyPr>
          <a:lstStyle/>
          <a:p>
            <a:pPr marL="0" algn="ctr">
              <a:lnSpc>
                <a:spcPct val="110000"/>
              </a:lnSpc>
              <a:spcBef>
                <a:spcPts val="0"/>
              </a:spcBef>
            </a:pPr>
            <a:r>
              <a:rPr lang="uk-UA" b="1" dirty="0"/>
              <a:t>Мета:</a:t>
            </a:r>
            <a:r>
              <a:rPr lang="uk-UA" dirty="0"/>
              <a:t> засвоїти основні поняття хімічної термодинаміки та кінетики; ознайомитися із сутністю хімічних реакцій, хімічної рівноваги; розглянути приклади визначення константи швидкості хімічної реакції; усвідомити вплив різних чинників на стан хімічної рівноваги.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39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8172400" cy="67413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/>
              <a:t>Речовини</a:t>
            </a:r>
            <a:r>
              <a:rPr lang="uk-UA" dirty="0"/>
              <a:t> можуть </a:t>
            </a:r>
            <a:r>
              <a:rPr lang="uk-UA" b="1" dirty="0"/>
              <a:t>взаємодіяти між собою</a:t>
            </a:r>
            <a:r>
              <a:rPr lang="uk-UA" dirty="0"/>
              <a:t> тільки в тому випадку, коли їх молекули (іони) достатньо </a:t>
            </a:r>
            <a:r>
              <a:rPr lang="uk-UA" b="1" dirty="0"/>
              <a:t>зблизяться в якійсь точці</a:t>
            </a:r>
            <a:r>
              <a:rPr lang="uk-UA" dirty="0"/>
              <a:t>, тобто зіткнуться, тому швидкість реакції пропорційна кількості зіткнень молекул реагуючих речовин.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Кількість таких зіткнень прямо пропорційна загальній кількості молекул, тобто їх концентрації або добутку концентрацій реагуючих речовин.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Так, швидкість реакції </a:t>
            </a:r>
            <a:r>
              <a:rPr lang="uk-UA" b="1" dirty="0"/>
              <a:t>А + В = С</a:t>
            </a:r>
            <a:r>
              <a:rPr lang="uk-UA" dirty="0"/>
              <a:t>, дорівнює </a:t>
            </a:r>
            <a:r>
              <a:rPr lang="uk-UA" b="1" dirty="0"/>
              <a:t>V = k [A][B]</a:t>
            </a:r>
            <a:r>
              <a:rPr lang="uk-UA" dirty="0"/>
              <a:t>,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де </a:t>
            </a:r>
            <a:r>
              <a:rPr lang="uk-UA" b="1" dirty="0"/>
              <a:t>[A]</a:t>
            </a:r>
            <a:r>
              <a:rPr lang="uk-UA" dirty="0"/>
              <a:t> i </a:t>
            </a:r>
            <a:r>
              <a:rPr lang="uk-UA" b="1" dirty="0"/>
              <a:t>[B]</a:t>
            </a:r>
            <a:r>
              <a:rPr lang="uk-UA" dirty="0"/>
              <a:t> − молярні концентрації вихідних речовин; </a:t>
            </a:r>
            <a:endParaRPr lang="en-US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/>
              <a:t>k</a:t>
            </a:r>
            <a:r>
              <a:rPr lang="uk-UA" dirty="0"/>
              <a:t> − коефіцієнт пропорційності, що називається </a:t>
            </a:r>
            <a:r>
              <a:rPr lang="uk-UA" b="1" dirty="0"/>
              <a:t>константою швидкості реакції </a:t>
            </a:r>
            <a:r>
              <a:rPr lang="uk-UA" dirty="0"/>
              <a:t>(відповідає швидкості реакції при концентраціях реагуючих речовин, які дорівнюють 1 моль/л).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Швидкість реакції </a:t>
            </a:r>
            <a:r>
              <a:rPr lang="uk-UA" b="1" dirty="0"/>
              <a:t>2 А + В = С</a:t>
            </a:r>
            <a:r>
              <a:rPr lang="uk-UA" dirty="0"/>
              <a:t> можна записати рівнянням: </a:t>
            </a:r>
            <a:br>
              <a:rPr lang="ru-UA" dirty="0"/>
            </a:br>
            <a:r>
              <a:rPr lang="uk-UA" b="1" dirty="0"/>
              <a:t>V = k</a:t>
            </a:r>
            <a:r>
              <a:rPr lang="ru-UA" b="1" dirty="0"/>
              <a:t> </a:t>
            </a:r>
            <a:r>
              <a:rPr lang="uk-UA" b="1" dirty="0"/>
              <a:t>[A]</a:t>
            </a:r>
            <a:r>
              <a:rPr lang="uk-UA" b="1" baseline="30000" dirty="0"/>
              <a:t>2</a:t>
            </a:r>
            <a:r>
              <a:rPr lang="uk-UA" b="1" dirty="0"/>
              <a:t>[B]</a:t>
            </a:r>
            <a:r>
              <a:rPr lang="uk-UA" dirty="0"/>
              <a:t>, тобто концентрація кожної з вихідних речовин входить у вираз швидкості хімічної реакції в ступені, що дорівнює відповідному коефіцієнту в рівнянні реакції.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297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7962088" cy="6858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2000" b="1" dirty="0">
                <a:solidFill>
                  <a:srgbClr val="FF0000"/>
                </a:solidFill>
              </a:rPr>
              <a:t>Закон діючих мас</a:t>
            </a:r>
            <a:r>
              <a:rPr lang="uk-UA" sz="2000" dirty="0">
                <a:solidFill>
                  <a:srgbClr val="FF0000"/>
                </a:solidFill>
              </a:rPr>
              <a:t> </a:t>
            </a:r>
            <a:r>
              <a:rPr lang="uk-UA" sz="2000" dirty="0"/>
              <a:t>– швидкість хімічної реакції при сталій температурі прямо пропорційна добутку концентрацій реагуючих речовин, які входять у рівняння у ступенях, що дорівнюють </a:t>
            </a:r>
            <a:r>
              <a:rPr lang="uk-UA" sz="2000" dirty="0" err="1"/>
              <a:t>стехіометричним</a:t>
            </a:r>
            <a:r>
              <a:rPr lang="uk-UA" sz="2000" dirty="0"/>
              <a:t> коефіцієнтам у відповідному рівнянні реакції. </a:t>
            </a:r>
            <a:endParaRPr lang="ru-UA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marL="0" indent="0" algn="just">
              <a:spcBef>
                <a:spcPts val="0"/>
              </a:spcBef>
            </a:pPr>
            <a:r>
              <a:rPr lang="uk-UA" sz="2000" dirty="0"/>
              <a:t>Закон діючих мас справедливий для </a:t>
            </a:r>
            <a:r>
              <a:rPr lang="uk-UA" sz="2000" b="1" dirty="0"/>
              <a:t>ідеальних газових систем </a:t>
            </a:r>
            <a:r>
              <a:rPr lang="uk-UA" sz="2000" dirty="0"/>
              <a:t>і розбавлених розчинів для хімічних реакцій, у рівнянні яких сума </a:t>
            </a:r>
            <a:r>
              <a:rPr lang="uk-UA" sz="2000" dirty="0" err="1"/>
              <a:t>стехіометричних</a:t>
            </a:r>
            <a:r>
              <a:rPr lang="uk-UA" sz="2000" dirty="0"/>
              <a:t> коефіцієнтів реагуючих речовин не більше 4-х.</a:t>
            </a:r>
            <a:endParaRPr lang="ru-UA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marL="0" indent="0" algn="just">
              <a:spcBef>
                <a:spcPts val="0"/>
              </a:spcBef>
            </a:pPr>
            <a:r>
              <a:rPr lang="uk-UA" sz="2000" dirty="0"/>
              <a:t>Швидкість хімічних реакцій здебільшого зростає з підвищенням температури. </a:t>
            </a:r>
            <a:endParaRPr lang="ru-UA" sz="2000" dirty="0"/>
          </a:p>
          <a:p>
            <a:pPr marL="0" indent="0" algn="just">
              <a:spcBef>
                <a:spcPts val="0"/>
              </a:spcBef>
              <a:buNone/>
            </a:pPr>
            <a:endParaRPr lang="ru-UA" sz="2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/>
              <a:t>Правило Вант-</a:t>
            </a:r>
            <a:r>
              <a:rPr lang="uk-UA" sz="2000" b="1" dirty="0" err="1"/>
              <a:t>Гоффа</a:t>
            </a:r>
            <a:r>
              <a:rPr lang="uk-UA" sz="2000" dirty="0"/>
              <a:t> (1884 р.) – при підвищенні температури на кожні 10 </a:t>
            </a:r>
            <a:r>
              <a:rPr lang="uk-UA" sz="2000" baseline="30000" dirty="0"/>
              <a:t>0</a:t>
            </a:r>
            <a:r>
              <a:rPr lang="uk-UA" sz="2000" dirty="0"/>
              <a:t>С швидкість більшості реакцій зростає в 2-4 рази.</a:t>
            </a:r>
            <a:endParaRPr lang="en-US" sz="2000" dirty="0"/>
          </a:p>
          <a:p>
            <a:pPr>
              <a:lnSpc>
                <a:spcPct val="120000"/>
              </a:lnSpc>
            </a:pPr>
            <a:endParaRPr lang="en-US" sz="2000" dirty="0"/>
          </a:p>
          <a:p>
            <a:pPr marL="82296" indent="0">
              <a:lnSpc>
                <a:spcPct val="120000"/>
              </a:lnSpc>
              <a:buNone/>
            </a:pPr>
            <a:endParaRPr lang="ru-UA" sz="2000" b="1" dirty="0"/>
          </a:p>
          <a:p>
            <a:pPr marL="82296" indent="0">
              <a:lnSpc>
                <a:spcPct val="120000"/>
              </a:lnSpc>
              <a:buNone/>
            </a:pPr>
            <a:endParaRPr lang="en-US" sz="2000" b="1" dirty="0"/>
          </a:p>
          <a:p>
            <a:pPr marL="0" indent="0" algn="just">
              <a:spcBef>
                <a:spcPts val="0"/>
              </a:spcBef>
            </a:pPr>
            <a:r>
              <a:rPr lang="uk-UA" sz="2000" b="1" dirty="0"/>
              <a:t>V</a:t>
            </a:r>
            <a:r>
              <a:rPr lang="uk-UA" sz="2000" b="1" baseline="-25000" dirty="0"/>
              <a:t>1</a:t>
            </a:r>
            <a:r>
              <a:rPr lang="uk-UA" sz="2000" dirty="0"/>
              <a:t> і </a:t>
            </a:r>
            <a:r>
              <a:rPr lang="uk-UA" sz="2000" b="1" dirty="0"/>
              <a:t>V</a:t>
            </a:r>
            <a:r>
              <a:rPr lang="uk-UA" sz="2000" b="1" baseline="-25000" dirty="0"/>
              <a:t>2</a:t>
            </a:r>
            <a:r>
              <a:rPr lang="uk-UA" sz="2000" dirty="0"/>
              <a:t> − швидкості реакції відповідно при початковій </a:t>
            </a:r>
            <a:r>
              <a:rPr lang="uk-UA" sz="2000" b="1" dirty="0"/>
              <a:t>t</a:t>
            </a:r>
            <a:r>
              <a:rPr lang="uk-UA" sz="2000" b="1" baseline="-25000" dirty="0"/>
              <a:t>1</a:t>
            </a:r>
            <a:r>
              <a:rPr lang="uk-UA" sz="2000" dirty="0"/>
              <a:t> і кінцевій </a:t>
            </a:r>
            <a:r>
              <a:rPr lang="uk-UA" sz="2000" b="1" dirty="0"/>
              <a:t>t</a:t>
            </a:r>
            <a:r>
              <a:rPr lang="uk-UA" sz="2000" b="1" baseline="-25000" dirty="0"/>
              <a:t>2</a:t>
            </a:r>
            <a:r>
              <a:rPr lang="uk-UA" sz="2000" dirty="0"/>
              <a:t> температурах; </a:t>
            </a:r>
            <a:r>
              <a:rPr lang="uk-UA" sz="2000" b="1" dirty="0"/>
              <a:t>γ</a:t>
            </a:r>
            <a:r>
              <a:rPr lang="uk-UA" sz="2000" dirty="0"/>
              <a:t> − температурний коефіцієнт швидкості реакції.</a:t>
            </a:r>
            <a:endParaRPr lang="ru-RU" sz="2000" dirty="0"/>
          </a:p>
          <a:p>
            <a:pPr>
              <a:lnSpc>
                <a:spcPct val="120000"/>
              </a:lnSpc>
            </a:pPr>
            <a:endParaRPr lang="ru-RU" sz="2000" dirty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520471"/>
              </p:ext>
            </p:extLst>
          </p:nvPr>
        </p:nvGraphicFramePr>
        <p:xfrm>
          <a:off x="3347864" y="4509120"/>
          <a:ext cx="329648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977760" imgH="253800" progId="Equation.3">
                  <p:embed/>
                </p:oleObj>
              </mc:Choice>
              <mc:Fallback>
                <p:oleObj name="Формула" r:id="rId2" imgW="97776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509120"/>
                        <a:ext cx="3296484" cy="86409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Рукописный ввод 18">
                <a:extLst>
                  <a:ext uri="{FF2B5EF4-FFF2-40B4-BE49-F238E27FC236}">
                    <a16:creationId xmlns:a16="http://schemas.microsoft.com/office/drawing/2014/main" id="{2C75C3A0-40C6-C7B4-EC5B-5C9B38615DF7}"/>
                  </a:ext>
                </a:extLst>
              </p14:cNvPr>
              <p14:cNvContentPartPr/>
              <p14:nvPr/>
            </p14:nvContentPartPr>
            <p14:xfrm>
              <a:off x="5123951" y="5384798"/>
              <a:ext cx="360" cy="1800"/>
            </p14:xfrm>
          </p:contentPart>
        </mc:Choice>
        <mc:Fallback xmlns="">
          <p:pic>
            <p:nvPicPr>
              <p:cNvPr id="19" name="Рукописный ввод 18">
                <a:extLst>
                  <a:ext uri="{FF2B5EF4-FFF2-40B4-BE49-F238E27FC236}">
                    <a16:creationId xmlns:a16="http://schemas.microsoft.com/office/drawing/2014/main" id="{2C75C3A0-40C6-C7B4-EC5B-5C9B38615DF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4951" y="5376158"/>
                <a:ext cx="1800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1411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7992888" cy="674136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FF0000"/>
                </a:solidFill>
              </a:rPr>
              <a:t>Каталі</a:t>
            </a:r>
            <a:r>
              <a:rPr lang="uk-UA" b="1" dirty="0">
                <a:solidFill>
                  <a:srgbClr val="CC3300"/>
                </a:solidFill>
              </a:rPr>
              <a:t>з</a:t>
            </a:r>
            <a:r>
              <a:rPr lang="uk-UA" dirty="0"/>
              <a:t> – це зміна швидкості хімічної реакції під впливом каталізатора.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FF0066"/>
                </a:solidFill>
              </a:rPr>
              <a:t>Каталізатор</a:t>
            </a:r>
            <a:r>
              <a:rPr lang="uk-UA" dirty="0"/>
              <a:t> – це речовина, що змінює швидкість хімічної реакції, беручи участь у її проміжних стадіях, але наприкінці реакції вона зберігає свою початкову якість і кількість.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Реакції, що відбуваються за допомогою каталізаторів, називаються </a:t>
            </a:r>
            <a:r>
              <a:rPr lang="uk-UA" b="1" dirty="0">
                <a:solidFill>
                  <a:srgbClr val="FF3F44"/>
                </a:solidFill>
              </a:rPr>
              <a:t>каталітичними</a:t>
            </a:r>
            <a:r>
              <a:rPr lang="uk-UA" dirty="0"/>
              <a:t>, а без них – </a:t>
            </a:r>
            <a:r>
              <a:rPr lang="uk-UA" b="1" dirty="0">
                <a:solidFill>
                  <a:srgbClr val="CC3300"/>
                </a:solidFill>
              </a:rPr>
              <a:t>некаталітичними</a:t>
            </a:r>
            <a:r>
              <a:rPr lang="uk-UA" i="1" dirty="0"/>
              <a:t>.</a:t>
            </a:r>
            <a:r>
              <a:rPr lang="uk-UA" dirty="0"/>
              <a:t>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/>
              <a:t>Наприклад, </a:t>
            </a:r>
            <a:r>
              <a:rPr lang="uk-UA" dirty="0"/>
              <a:t>розкладання бертолетової солі – каталітична реакція, а взаємодія </a:t>
            </a:r>
            <a:r>
              <a:rPr lang="uk-UA" dirty="0" err="1"/>
              <a:t>хлоридної</a:t>
            </a:r>
            <a:r>
              <a:rPr lang="uk-UA" dirty="0"/>
              <a:t> кислоти з натрій гідроксидом – некаталітична.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Якщо при введенні каталізатора реакція сповільнюється, то його називають </a:t>
            </a:r>
            <a:r>
              <a:rPr lang="uk-UA" b="1" dirty="0">
                <a:solidFill>
                  <a:srgbClr val="FF0066"/>
                </a:solidFill>
              </a:rPr>
              <a:t>інгібітором</a:t>
            </a:r>
            <a:r>
              <a:rPr lang="uk-UA" i="1" dirty="0"/>
              <a:t>,</a:t>
            </a:r>
            <a:r>
              <a:rPr lang="uk-UA" dirty="0"/>
              <a:t> або </a:t>
            </a:r>
            <a:r>
              <a:rPr lang="uk-UA" b="1" dirty="0">
                <a:solidFill>
                  <a:srgbClr val="FF0066"/>
                </a:solidFill>
              </a:rPr>
              <a:t>негативним каталізатором</a:t>
            </a:r>
            <a:r>
              <a:rPr lang="uk-UA" dirty="0"/>
              <a:t>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Інгібітори широко використовуються в пожежній справі при застосуванні вогнегасних порошків, дія яких ґрунтується на </a:t>
            </a:r>
            <a:r>
              <a:rPr lang="uk-UA" dirty="0" err="1"/>
              <a:t>інгібуванні</a:t>
            </a:r>
            <a:r>
              <a:rPr lang="uk-UA" dirty="0"/>
              <a:t> горіння.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Каталітичні реакції мають велике значення в природі й житті людини.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Дихання, травлення, фотосинтез та інші фізіологічні процеси відбуваються </a:t>
            </a:r>
            <a:br>
              <a:rPr lang="ru-UA" dirty="0"/>
            </a:br>
            <a:r>
              <a:rPr lang="uk-UA" dirty="0"/>
              <a:t>за допомогою біологічних каталізаторів, які називаються </a:t>
            </a:r>
            <a:r>
              <a:rPr lang="uk-UA" b="1" dirty="0">
                <a:solidFill>
                  <a:srgbClr val="F66400"/>
                </a:solidFill>
              </a:rPr>
              <a:t>ферментами</a:t>
            </a:r>
            <a:r>
              <a:rPr lang="uk-UA" dirty="0">
                <a:solidFill>
                  <a:srgbClr val="F66400"/>
                </a:solidFill>
              </a:rPr>
              <a:t>.</a:t>
            </a:r>
            <a:endParaRPr lang="ru-RU" dirty="0">
              <a:solidFill>
                <a:srgbClr val="F66400"/>
              </a:solidFill>
            </a:endParaRPr>
          </a:p>
          <a:p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B7C5B622-E4F9-6D62-DF0B-B18A59D8589D}"/>
                  </a:ext>
                </a:extLst>
              </p14:cNvPr>
              <p14:cNvContentPartPr/>
              <p14:nvPr/>
            </p14:nvContentPartPr>
            <p14:xfrm>
              <a:off x="912671" y="4055678"/>
              <a:ext cx="1800" cy="360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B7C5B622-E4F9-6D62-DF0B-B18A59D858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031" y="4046678"/>
                <a:ext cx="1944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1002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4324" y="0"/>
            <a:ext cx="7890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CC00"/>
                </a:solidFill>
                <a:effectLst/>
              </a:rPr>
              <a:t>3.</a:t>
            </a:r>
            <a:r>
              <a:rPr lang="en-US" sz="3200" b="1" dirty="0">
                <a:solidFill>
                  <a:srgbClr val="00CC00"/>
                </a:solidFill>
                <a:effectLst/>
              </a:rPr>
              <a:t> </a:t>
            </a:r>
            <a:r>
              <a:rPr lang="ru-RU" sz="3200" b="1" dirty="0" err="1">
                <a:solidFill>
                  <a:srgbClr val="00CC00"/>
                </a:solidFill>
                <a:effectLst/>
              </a:rPr>
              <a:t>Оборотні</a:t>
            </a:r>
            <a:r>
              <a:rPr lang="ru-RU" sz="3200" b="1" dirty="0">
                <a:solidFill>
                  <a:srgbClr val="00CC00"/>
                </a:solidFill>
                <a:effectLst/>
              </a:rPr>
              <a:t> та </a:t>
            </a:r>
            <a:r>
              <a:rPr lang="ru-RU" sz="3200" b="1" dirty="0" err="1">
                <a:solidFill>
                  <a:srgbClr val="00CC00"/>
                </a:solidFill>
                <a:effectLst/>
              </a:rPr>
              <a:t>необоротні</a:t>
            </a:r>
            <a:r>
              <a:rPr lang="ru-RU" sz="3200" b="1" dirty="0">
                <a:solidFill>
                  <a:srgbClr val="00CC00"/>
                </a:solidFill>
                <a:effectLst/>
              </a:rPr>
              <a:t> </a:t>
            </a:r>
            <a:r>
              <a:rPr lang="ru-RU" sz="3200" b="1" dirty="0" err="1">
                <a:solidFill>
                  <a:srgbClr val="00CC00"/>
                </a:solidFill>
                <a:effectLst/>
              </a:rPr>
              <a:t>хімічні</a:t>
            </a:r>
            <a:r>
              <a:rPr lang="ru-RU" sz="3200" b="1" dirty="0">
                <a:solidFill>
                  <a:srgbClr val="00CC00"/>
                </a:solidFill>
                <a:effectLst/>
              </a:rPr>
              <a:t> </a:t>
            </a:r>
            <a:r>
              <a:rPr lang="ru-RU" sz="3200" b="1" dirty="0" err="1">
                <a:solidFill>
                  <a:srgbClr val="00CC00"/>
                </a:solidFill>
                <a:effectLst/>
              </a:rPr>
              <a:t>реакції</a:t>
            </a:r>
            <a:endParaRPr lang="ru-RU" sz="3200" b="1" dirty="0">
              <a:solidFill>
                <a:srgbClr val="00CC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316" y="841397"/>
            <a:ext cx="7962088" cy="587727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100" dirty="0"/>
              <a:t>Дуже часто буває так, що речовини, які утворилися під час хімічної реакції, перетворюються в ті, що були на початку. </a:t>
            </a:r>
            <a:r>
              <a:rPr lang="uk-UA" sz="3100" b="1" dirty="0"/>
              <a:t>Наприклад, </a:t>
            </a:r>
            <a:r>
              <a:rPr lang="uk-UA" sz="3100" dirty="0"/>
              <a:t>якщо крізь воду пропускати Карбон (IV) оксид, то утворюється карбонатна кислота. Коли припинити пропускати газ, то неважко помітити, як він виділяється з розчину. Відбувається </a:t>
            </a:r>
            <a:r>
              <a:rPr lang="uk-UA" sz="3100" b="1" dirty="0"/>
              <a:t>зворотний процес</a:t>
            </a:r>
            <a:r>
              <a:rPr lang="uk-UA" sz="3100" dirty="0"/>
              <a:t>: кислота перетворюється на воду й карбон (IV) оксид. </a:t>
            </a:r>
            <a:endParaRPr lang="ru-RU" sz="3100" dirty="0"/>
          </a:p>
          <a:p>
            <a:pPr marL="82296" indent="0" algn="ctr">
              <a:buNone/>
            </a:pPr>
            <a:r>
              <a:rPr lang="uk-UA" b="1" dirty="0"/>
              <a:t>Н</a:t>
            </a:r>
            <a:r>
              <a:rPr lang="uk-UA" b="1" baseline="-25000" dirty="0"/>
              <a:t>2</a:t>
            </a:r>
            <a:r>
              <a:rPr lang="uk-UA" b="1" dirty="0"/>
              <a:t>О + СО</a:t>
            </a:r>
            <a:r>
              <a:rPr lang="uk-UA" b="1" baseline="-25000" dirty="0"/>
              <a:t>2</a:t>
            </a:r>
            <a:r>
              <a:rPr lang="uk-UA" b="1" dirty="0"/>
              <a:t> ↔Н</a:t>
            </a:r>
            <a:r>
              <a:rPr lang="uk-UA" b="1" baseline="-25000" dirty="0"/>
              <a:t>2</a:t>
            </a:r>
            <a:r>
              <a:rPr lang="uk-UA" b="1" dirty="0"/>
              <a:t>СО</a:t>
            </a:r>
            <a:r>
              <a:rPr lang="uk-UA" b="1" baseline="-25000" dirty="0"/>
              <a:t>3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100" dirty="0"/>
              <a:t>Реакції, що відбуваються у двох </a:t>
            </a:r>
            <a:r>
              <a:rPr lang="uk-UA" sz="3100" dirty="0" err="1"/>
              <a:t>взаємопротилежних</a:t>
            </a:r>
            <a:r>
              <a:rPr lang="uk-UA" sz="3100" dirty="0"/>
              <a:t> напрямках, називаються </a:t>
            </a:r>
            <a:r>
              <a:rPr lang="uk-UA" sz="3100" b="1" dirty="0">
                <a:solidFill>
                  <a:srgbClr val="00B0F0"/>
                </a:solidFill>
              </a:rPr>
              <a:t>оборотними</a:t>
            </a:r>
            <a:r>
              <a:rPr lang="uk-UA" sz="3100" dirty="0"/>
              <a:t>. Ці реакції записуються не двома, а лише одним хімічним рівнянням, у якому позначаються дві стрілки, спрямовані в протилежні сторони. Стрілка, направлена справо, означає пряму реакцію, вліво – зворотну: </a:t>
            </a:r>
            <a:endParaRPr lang="ru-RU" sz="3100" dirty="0"/>
          </a:p>
          <a:p>
            <a:endParaRPr lang="ru-RU" dirty="0"/>
          </a:p>
        </p:txBody>
      </p:sp>
      <p:pic>
        <p:nvPicPr>
          <p:cNvPr id="2050" name="Рисунок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42"/>
          <a:stretch>
            <a:fillRect/>
          </a:stretch>
        </p:blipFill>
        <p:spPr bwMode="auto">
          <a:xfrm>
            <a:off x="4963360" y="5877272"/>
            <a:ext cx="3817680" cy="70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D5215B4F-34A9-9539-41F1-34B0224AC9EB}"/>
                  </a:ext>
                </a:extLst>
              </p14:cNvPr>
              <p14:cNvContentPartPr/>
              <p14:nvPr/>
            </p14:nvContentPartPr>
            <p14:xfrm>
              <a:off x="6509231" y="3675518"/>
              <a:ext cx="9720" cy="360"/>
            </p14:xfrm>
          </p:contentPart>
        </mc:Choice>
        <mc:Fallback xmlns=""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id="{D5215B4F-34A9-9539-41F1-34B0224AC9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0231" y="3666878"/>
                <a:ext cx="2736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0081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8316"/>
            <a:ext cx="7992888" cy="67413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Реакції, що відбуваються тільки в одному напрямку й завершуються повним перетворенням усіх молекул вихідних речовин у молекули продуктів</a:t>
            </a:r>
            <a:r>
              <a:rPr lang="ru-UA" dirty="0"/>
              <a:t> </a:t>
            </a:r>
            <a:r>
              <a:rPr lang="uk-UA" dirty="0"/>
              <a:t>реакції,</a:t>
            </a:r>
            <a:r>
              <a:rPr lang="ru-UA" dirty="0"/>
              <a:t> </a:t>
            </a:r>
            <a:r>
              <a:rPr lang="uk-UA" dirty="0"/>
              <a:t>називаються</a:t>
            </a:r>
            <a:r>
              <a:rPr lang="ru-UA" dirty="0"/>
              <a:t> </a:t>
            </a:r>
            <a:r>
              <a:rPr lang="uk-UA" b="1" dirty="0">
                <a:solidFill>
                  <a:srgbClr val="1526C5"/>
                </a:solidFill>
              </a:rPr>
              <a:t>необоротними</a:t>
            </a:r>
            <a:r>
              <a:rPr lang="uk-UA" dirty="0">
                <a:solidFill>
                  <a:srgbClr val="1526C5"/>
                </a:solidFill>
              </a:rPr>
              <a:t>.</a:t>
            </a:r>
            <a:r>
              <a:rPr lang="uk-UA" dirty="0"/>
              <a:t>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/>
              <a:t>Наприклад, </a:t>
            </a:r>
            <a:r>
              <a:rPr lang="uk-UA" dirty="0"/>
              <a:t>при нагріванні бертолетової солі всі її молекули </a:t>
            </a:r>
            <a:br>
              <a:rPr lang="ru-UA" dirty="0"/>
            </a:br>
            <a:r>
              <a:rPr lang="uk-UA" dirty="0"/>
              <a:t>без залишку розкладаються з утворенням молекул калій хлориду та кисню: </a:t>
            </a:r>
            <a:endParaRPr lang="en-US" dirty="0"/>
          </a:p>
          <a:p>
            <a:pPr marL="82296" indent="0" algn="ctr">
              <a:lnSpc>
                <a:spcPct val="110000"/>
              </a:lnSpc>
              <a:buNone/>
            </a:pPr>
            <a:r>
              <a:rPr lang="uk-UA" dirty="0"/>
              <a:t>2 KClO</a:t>
            </a:r>
            <a:r>
              <a:rPr lang="uk-UA" baseline="-25000" dirty="0"/>
              <a:t>3</a:t>
            </a:r>
            <a:r>
              <a:rPr lang="uk-UA" dirty="0"/>
              <a:t> = 2 </a:t>
            </a:r>
            <a:r>
              <a:rPr lang="uk-UA" dirty="0" err="1"/>
              <a:t>KCl</a:t>
            </a:r>
            <a:r>
              <a:rPr lang="uk-UA" dirty="0"/>
              <a:t> + 3 O</a:t>
            </a:r>
            <a:r>
              <a:rPr lang="uk-UA" baseline="-25000" dirty="0"/>
              <a:t>2</a:t>
            </a:r>
            <a:r>
              <a:rPr lang="uk-UA" dirty="0"/>
              <a:t>↑. </a:t>
            </a:r>
            <a:endParaRPr lang="en-US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Реакція утворення бертолетової солі шляхом взаємодії калій хлориду та кисню, неможлива.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rgbClr val="0070C0"/>
                </a:solidFill>
              </a:rPr>
              <a:t>Характерні ознаки необоротних реакцій:</a:t>
            </a:r>
            <a:endParaRPr lang="ru-RU" b="1" dirty="0">
              <a:solidFill>
                <a:srgbClr val="0070C0"/>
              </a:solidFill>
            </a:endParaRPr>
          </a:p>
          <a:p>
            <a:pPr marL="82296" indent="0" algn="just">
              <a:lnSpc>
                <a:spcPct val="110000"/>
              </a:lnSpc>
              <a:buNone/>
            </a:pPr>
            <a:r>
              <a:rPr lang="uk-UA" dirty="0"/>
              <a:t>1. </a:t>
            </a:r>
            <a:r>
              <a:rPr lang="uk-UA" i="1" dirty="0"/>
              <a:t>Виділення газу</a:t>
            </a:r>
            <a:r>
              <a:rPr lang="uk-UA" dirty="0"/>
              <a:t>. </a:t>
            </a:r>
            <a:r>
              <a:rPr lang="uk-UA" dirty="0" err="1"/>
              <a:t>Zn</a:t>
            </a:r>
            <a:r>
              <a:rPr lang="uk-UA" dirty="0"/>
              <a:t> + 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</a:t>
            </a:r>
            <a:r>
              <a:rPr lang="uk-UA" dirty="0"/>
              <a:t> → ZnSO</a:t>
            </a:r>
            <a:r>
              <a:rPr lang="uk-UA" baseline="-25000" dirty="0"/>
              <a:t>4</a:t>
            </a:r>
            <a:r>
              <a:rPr lang="uk-UA" dirty="0"/>
              <a:t> + H</a:t>
            </a:r>
            <a:r>
              <a:rPr lang="uk-UA" baseline="-25000" dirty="0"/>
              <a:t>2</a:t>
            </a:r>
            <a:r>
              <a:rPr lang="uk-UA" dirty="0">
                <a:sym typeface="Symbol"/>
              </a:rPr>
              <a:t></a:t>
            </a:r>
            <a:endParaRPr lang="ru-RU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uk-UA" dirty="0"/>
              <a:t>2. </a:t>
            </a:r>
            <a:r>
              <a:rPr lang="uk-UA" i="1" dirty="0"/>
              <a:t>Виділення тепла</a:t>
            </a:r>
            <a:r>
              <a:rPr lang="uk-UA" dirty="0"/>
              <a:t>. 2 </a:t>
            </a:r>
            <a:r>
              <a:rPr lang="uk-UA" dirty="0" err="1"/>
              <a:t>Mg</a:t>
            </a:r>
            <a:r>
              <a:rPr lang="uk-UA" dirty="0"/>
              <a:t> + O</a:t>
            </a:r>
            <a:r>
              <a:rPr lang="uk-UA" baseline="-25000" dirty="0"/>
              <a:t>2</a:t>
            </a:r>
            <a:r>
              <a:rPr lang="uk-UA" dirty="0"/>
              <a:t> →</a:t>
            </a:r>
            <a:r>
              <a:rPr lang="ru-UA" dirty="0"/>
              <a:t> </a:t>
            </a:r>
            <a:r>
              <a:rPr lang="uk-UA" dirty="0"/>
              <a:t>2 </a:t>
            </a:r>
            <a:r>
              <a:rPr lang="uk-UA" dirty="0" err="1"/>
              <a:t>Mg</a:t>
            </a:r>
            <a:r>
              <a:rPr lang="ru-UA" dirty="0"/>
              <a:t>О</a:t>
            </a:r>
            <a:r>
              <a:rPr lang="uk-UA" dirty="0"/>
              <a:t> + Q</a:t>
            </a:r>
            <a:endParaRPr lang="ru-RU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uk-UA" dirty="0"/>
              <a:t>3. </a:t>
            </a:r>
            <a:r>
              <a:rPr lang="uk-UA" i="1" dirty="0"/>
              <a:t>Утворення води або утворення осаду</a:t>
            </a:r>
            <a:r>
              <a:rPr lang="uk-UA" dirty="0"/>
              <a:t>. </a:t>
            </a:r>
            <a:endParaRPr lang="en-US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uk-UA" dirty="0" err="1"/>
              <a:t>NaOH</a:t>
            </a:r>
            <a:r>
              <a:rPr lang="uk-UA" dirty="0"/>
              <a:t> + </a:t>
            </a:r>
            <a:r>
              <a:rPr lang="uk-UA" dirty="0" err="1"/>
              <a:t>HCl</a:t>
            </a:r>
            <a:r>
              <a:rPr lang="uk-UA" dirty="0"/>
              <a:t> →</a:t>
            </a:r>
            <a:r>
              <a:rPr lang="ru-UA" dirty="0"/>
              <a:t> </a:t>
            </a:r>
            <a:r>
              <a:rPr lang="uk-UA" dirty="0" err="1"/>
              <a:t>NaCl</a:t>
            </a:r>
            <a:r>
              <a:rPr lang="uk-UA" dirty="0"/>
              <a:t> + H</a:t>
            </a:r>
            <a:r>
              <a:rPr lang="uk-UA" baseline="-25000" dirty="0"/>
              <a:t>2</a:t>
            </a:r>
            <a:r>
              <a:rPr lang="uk-UA" dirty="0"/>
              <a:t>O</a:t>
            </a:r>
            <a:endParaRPr lang="ru-RU" dirty="0"/>
          </a:p>
          <a:p>
            <a:pPr marL="82296" indent="0" algn="just">
              <a:lnSpc>
                <a:spcPct val="110000"/>
              </a:lnSpc>
              <a:buNone/>
            </a:pPr>
            <a:r>
              <a:rPr lang="uk-UA" dirty="0"/>
              <a:t>CaCl</a:t>
            </a:r>
            <a:r>
              <a:rPr lang="uk-UA" baseline="-25000" dirty="0"/>
              <a:t>2</a:t>
            </a:r>
            <a:r>
              <a:rPr lang="uk-UA" dirty="0"/>
              <a:t> + Na</a:t>
            </a:r>
            <a:r>
              <a:rPr lang="uk-UA" baseline="-25000" dirty="0"/>
              <a:t>2</a:t>
            </a:r>
            <a:r>
              <a:rPr lang="uk-UA" dirty="0"/>
              <a:t>CO</a:t>
            </a:r>
            <a:r>
              <a:rPr lang="uk-UA" baseline="-25000" dirty="0"/>
              <a:t>3</a:t>
            </a:r>
            <a:r>
              <a:rPr lang="uk-UA" dirty="0"/>
              <a:t> →</a:t>
            </a:r>
            <a:r>
              <a:rPr lang="ru-UA" dirty="0"/>
              <a:t> </a:t>
            </a:r>
            <a:r>
              <a:rPr lang="uk-UA" dirty="0"/>
              <a:t>2 </a:t>
            </a:r>
            <a:r>
              <a:rPr lang="uk-UA" dirty="0" err="1"/>
              <a:t>NaCl</a:t>
            </a:r>
            <a:r>
              <a:rPr lang="uk-UA" dirty="0"/>
              <a:t> + CaCO</a:t>
            </a:r>
            <a:r>
              <a:rPr lang="uk-UA" baseline="-25000" dirty="0"/>
              <a:t>3</a:t>
            </a:r>
            <a:r>
              <a:rPr lang="uk-UA" dirty="0"/>
              <a:t>↓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399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rgbClr val="7030A0"/>
                </a:solidFill>
                <a:effectLst/>
              </a:rPr>
              <a:t>4.  Хімічна рівновага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7890080" cy="609329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800" dirty="0"/>
              <a:t>Здається, що чим довше пропускати Карбон (IV) оксид, тим більше кислоти буде утворюватися, але насправді це не так. Зрештою настає час, коли кількість карбонатної кислоти досягає певного значення й далі вже </a:t>
            </a:r>
            <a:br>
              <a:rPr lang="ru-UA" sz="3800" dirty="0"/>
            </a:br>
            <a:r>
              <a:rPr lang="uk-UA" sz="3800" dirty="0"/>
              <a:t>не збільшується. </a:t>
            </a:r>
            <a:endParaRPr lang="ru-UA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800" b="1" dirty="0"/>
              <a:t>Пояснюється це так: </a:t>
            </a:r>
            <a:r>
              <a:rPr lang="uk-UA" sz="3800" dirty="0"/>
              <a:t>спочатку швидкість прямої реакції є високою, тому кислота накопичується, але поступово </a:t>
            </a:r>
            <a:r>
              <a:rPr lang="uk-UA" sz="3800" b="1" dirty="0"/>
              <a:t>швидкість прямої реакції знижується</a:t>
            </a:r>
            <a:r>
              <a:rPr lang="uk-UA" sz="3800" dirty="0"/>
              <a:t>, а </a:t>
            </a:r>
            <a:r>
              <a:rPr lang="uk-UA" sz="3800" b="1" dirty="0"/>
              <a:t>зворотної</a:t>
            </a:r>
            <a:r>
              <a:rPr lang="uk-UA" sz="3800" dirty="0"/>
              <a:t>, </a:t>
            </a:r>
            <a:r>
              <a:rPr lang="uk-UA" sz="3800" b="1" dirty="0"/>
              <a:t>навпаки, зростає</a:t>
            </a:r>
            <a:r>
              <a:rPr lang="uk-UA" sz="3800" dirty="0"/>
              <a:t>, тому </a:t>
            </a:r>
            <a:r>
              <a:rPr lang="uk-UA" sz="3800" b="1" dirty="0">
                <a:solidFill>
                  <a:srgbClr val="0070C0"/>
                </a:solidFill>
              </a:rPr>
              <a:t>все більше кислоти розкладається. </a:t>
            </a:r>
            <a:r>
              <a:rPr lang="uk-UA" sz="3800" dirty="0"/>
              <a:t>Коли ж швидкість обох реакцій стає однаковою, тоді кислоти утворюється стільки, скільки й розклалося. </a:t>
            </a:r>
            <a:endParaRPr lang="ru-UA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ru-UA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800" dirty="0"/>
              <a:t>Стан системи реагуючих речовин, при якому швидкості прямої та зворотної реакцій стають однаковими, називається </a:t>
            </a:r>
            <a:r>
              <a:rPr lang="uk-UA" sz="3800" b="1" dirty="0">
                <a:solidFill>
                  <a:srgbClr val="C00000"/>
                </a:solidFill>
              </a:rPr>
              <a:t>хімічною рівновагою</a:t>
            </a:r>
            <a:r>
              <a:rPr lang="uk-UA" sz="3800" dirty="0">
                <a:solidFill>
                  <a:srgbClr val="C00000"/>
                </a:solidFill>
              </a:rPr>
              <a:t>. </a:t>
            </a:r>
            <a:br>
              <a:rPr lang="ru-UA" sz="3800" dirty="0">
                <a:solidFill>
                  <a:srgbClr val="C00000"/>
                </a:solidFill>
              </a:rPr>
            </a:br>
            <a:r>
              <a:rPr lang="uk-UA" sz="3800" b="1" dirty="0"/>
              <a:t>Зовні вона непомітна. </a:t>
            </a:r>
            <a:endParaRPr lang="ru-UA" sz="38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800" b="1" dirty="0"/>
              <a:t>Наприклад, </a:t>
            </a:r>
            <a:r>
              <a:rPr lang="uk-UA" sz="3800" dirty="0"/>
              <a:t>коли дивитися на закриту пляшку з газованою водою, то жодних ознак хімічних реакцій не спостерігаються, хоча насправді вони протікають. </a:t>
            </a:r>
            <a:endParaRPr lang="ru-UA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38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800" dirty="0"/>
              <a:t>Це можна порівняти з рибою, яка пливе проти течії у прозорій воді. Коли швидкості води й риби стають однаковими, то здається, що ніякого руху </a:t>
            </a:r>
            <a:br>
              <a:rPr lang="ru-UA" sz="3800" dirty="0"/>
            </a:br>
            <a:r>
              <a:rPr lang="uk-UA" sz="3800" dirty="0"/>
              <a:t>не відбувається.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173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66"/>
                </a:solidFill>
                <a:effectLst/>
              </a:rPr>
              <a:t>5.  Константа хімічної рівноваги</a:t>
            </a:r>
            <a:br>
              <a:rPr lang="ru-RU" dirty="0">
                <a:solidFill>
                  <a:srgbClr val="FF0066"/>
                </a:solidFill>
                <a:effectLst/>
              </a:rPr>
            </a:br>
            <a:endParaRPr lang="ru-RU" dirty="0">
              <a:solidFill>
                <a:srgbClr val="FF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60212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000" dirty="0"/>
              <a:t>Кількісною характеристикою хімічної рівноваги є </a:t>
            </a:r>
            <a:r>
              <a:rPr lang="uk-UA" sz="2000" b="1" dirty="0"/>
              <a:t>її константа</a:t>
            </a:r>
            <a:r>
              <a:rPr lang="uk-UA" sz="2000" dirty="0"/>
              <a:t>. </a:t>
            </a:r>
            <a:r>
              <a:rPr lang="ru-UA" sz="2000" dirty="0"/>
              <a:t>На</a:t>
            </a:r>
            <a:r>
              <a:rPr lang="uk-UA" sz="2000" dirty="0"/>
              <a:t>приклад</a:t>
            </a:r>
            <a:r>
              <a:rPr lang="ru-UA" sz="2000" dirty="0"/>
              <a:t>,</a:t>
            </a:r>
            <a:r>
              <a:rPr lang="uk-UA" sz="2000" dirty="0"/>
              <a:t> </a:t>
            </a:r>
            <a:r>
              <a:rPr lang="uk-UA" sz="2000" dirty="0" err="1"/>
              <a:t>взаємоді</a:t>
            </a:r>
            <a:r>
              <a:rPr lang="ru-UA" sz="2000" dirty="0"/>
              <a:t>я </a:t>
            </a:r>
            <a:r>
              <a:rPr lang="uk-UA" sz="2000" dirty="0" err="1"/>
              <a:t>Сульфур</a:t>
            </a:r>
            <a:r>
              <a:rPr lang="uk-UA" sz="2000" dirty="0"/>
              <a:t> (IV) оксиду з киснем:</a:t>
            </a:r>
            <a:endParaRPr lang="ru-UA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marL="82296" indent="0" algn="ctr">
              <a:buNone/>
            </a:pPr>
            <a:r>
              <a:rPr lang="uk-UA" sz="2000" dirty="0"/>
              <a:t>2</a:t>
            </a:r>
            <a:r>
              <a:rPr lang="ru-UA" sz="2000" dirty="0"/>
              <a:t> </a:t>
            </a:r>
            <a:r>
              <a:rPr lang="uk-UA" sz="2000" dirty="0"/>
              <a:t>SO</a:t>
            </a:r>
            <a:r>
              <a:rPr lang="uk-UA" sz="2000" baseline="-25000" dirty="0"/>
              <a:t>2</a:t>
            </a:r>
            <a:r>
              <a:rPr lang="uk-UA" sz="2000" dirty="0"/>
              <a:t> + O</a:t>
            </a:r>
            <a:r>
              <a:rPr lang="uk-UA" sz="2000" baseline="-25000" dirty="0"/>
              <a:t>2</a:t>
            </a:r>
            <a:r>
              <a:rPr lang="uk-UA" sz="2000" dirty="0"/>
              <a:t> </a:t>
            </a:r>
            <a:r>
              <a:rPr lang="uk-UA" sz="2000" dirty="0">
                <a:sym typeface="Symbol"/>
              </a:rPr>
              <a:t></a:t>
            </a:r>
            <a:r>
              <a:rPr lang="uk-UA" sz="2000" dirty="0"/>
              <a:t> 2SO</a:t>
            </a:r>
            <a:r>
              <a:rPr lang="uk-UA" sz="2000" baseline="-25000" dirty="0"/>
              <a:t>3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endParaRPr lang="ru-UA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dirty="0"/>
              <a:t>Швидкість прямої реакції згідно із законом діючих мас дорівнює:   </a:t>
            </a:r>
            <a:br>
              <a:rPr lang="uk-UA" sz="2000" dirty="0"/>
            </a:br>
            <a:r>
              <a:rPr lang="uk-UA" sz="2000" dirty="0"/>
              <a:t>V</a:t>
            </a:r>
            <a:r>
              <a:rPr lang="uk-UA" sz="2000" baseline="-25000" dirty="0"/>
              <a:t>1</a:t>
            </a:r>
            <a:r>
              <a:rPr lang="uk-UA" sz="2000" dirty="0"/>
              <a:t> = k</a:t>
            </a:r>
            <a:r>
              <a:rPr lang="uk-UA" sz="2000" baseline="-25000" dirty="0"/>
              <a:t>1</a:t>
            </a:r>
            <a:r>
              <a:rPr lang="ru-UA" sz="2000" baseline="-25000" dirty="0"/>
              <a:t> </a:t>
            </a:r>
            <a:r>
              <a:rPr lang="uk-UA" sz="2000" dirty="0"/>
              <a:t>[SO</a:t>
            </a:r>
            <a:r>
              <a:rPr lang="uk-UA" sz="2000" baseline="-25000" dirty="0"/>
              <a:t>2</a:t>
            </a:r>
            <a:r>
              <a:rPr lang="uk-UA" sz="2000" dirty="0"/>
              <a:t>]</a:t>
            </a:r>
            <a:r>
              <a:rPr lang="uk-UA" sz="2000" baseline="30000" dirty="0"/>
              <a:t>2</a:t>
            </a:r>
            <a:r>
              <a:rPr lang="ru-UA" sz="2000" baseline="30000" dirty="0"/>
              <a:t> </a:t>
            </a:r>
            <a:r>
              <a:rPr lang="uk-UA" sz="2000" dirty="0"/>
              <a:t>[O</a:t>
            </a:r>
            <a:r>
              <a:rPr lang="uk-UA" sz="2000" baseline="-25000" dirty="0"/>
              <a:t>2</a:t>
            </a:r>
            <a:r>
              <a:rPr lang="uk-UA" sz="2000" dirty="0"/>
              <a:t>], швидкість зворотної реакції: V</a:t>
            </a:r>
            <a:r>
              <a:rPr lang="uk-UA" sz="2000" baseline="-25000" dirty="0"/>
              <a:t>2</a:t>
            </a:r>
            <a:r>
              <a:rPr lang="uk-UA" sz="2000" dirty="0"/>
              <a:t> = k</a:t>
            </a:r>
            <a:r>
              <a:rPr lang="uk-UA" sz="2000" baseline="-25000" dirty="0"/>
              <a:t>2</a:t>
            </a:r>
            <a:r>
              <a:rPr lang="uk-UA" sz="2000" dirty="0"/>
              <a:t> [SO</a:t>
            </a:r>
            <a:r>
              <a:rPr lang="uk-UA" sz="2000" baseline="-25000" dirty="0"/>
              <a:t>3</a:t>
            </a:r>
            <a:r>
              <a:rPr lang="uk-UA" sz="2000" dirty="0"/>
              <a:t>]</a:t>
            </a:r>
            <a:r>
              <a:rPr lang="uk-UA" sz="2000" baseline="30000" dirty="0"/>
              <a:t>2</a:t>
            </a:r>
            <a:r>
              <a:rPr lang="uk-UA" sz="2000" dirty="0"/>
              <a:t>.</a:t>
            </a:r>
            <a:endParaRPr lang="ru-UA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dirty="0"/>
              <a:t>У момент встановлення хімічної рівноваги V</a:t>
            </a:r>
            <a:r>
              <a:rPr lang="uk-UA" sz="2000" baseline="-25000" dirty="0"/>
              <a:t>1</a:t>
            </a:r>
            <a:r>
              <a:rPr lang="uk-UA" sz="2000" dirty="0"/>
              <a:t>=V</a:t>
            </a:r>
            <a:r>
              <a:rPr lang="uk-UA" sz="2000" baseline="-25000" dirty="0"/>
              <a:t>2</a:t>
            </a:r>
            <a:r>
              <a:rPr lang="uk-UA" sz="2000" dirty="0"/>
              <a:t>, тобто:</a:t>
            </a:r>
            <a:endParaRPr lang="ru-RU" sz="2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/>
              <a:t>k</a:t>
            </a:r>
            <a:r>
              <a:rPr lang="uk-UA" sz="2000" baseline="-25000" dirty="0"/>
              <a:t>1</a:t>
            </a:r>
            <a:r>
              <a:rPr lang="uk-UA" sz="2000" dirty="0"/>
              <a:t>[SO</a:t>
            </a:r>
            <a:r>
              <a:rPr lang="uk-UA" sz="2000" baseline="-25000" dirty="0"/>
              <a:t>2</a:t>
            </a:r>
            <a:r>
              <a:rPr lang="uk-UA" sz="2000" dirty="0"/>
              <a:t>]</a:t>
            </a:r>
            <a:r>
              <a:rPr lang="uk-UA" sz="2000" baseline="30000" dirty="0"/>
              <a:t>2</a:t>
            </a:r>
            <a:r>
              <a:rPr lang="uk-UA" sz="2000" dirty="0"/>
              <a:t>[O</a:t>
            </a:r>
            <a:r>
              <a:rPr lang="uk-UA" sz="2000" baseline="-25000" dirty="0"/>
              <a:t>2</a:t>
            </a:r>
            <a:r>
              <a:rPr lang="uk-UA" sz="2000" dirty="0"/>
              <a:t>] = k</a:t>
            </a:r>
            <a:r>
              <a:rPr lang="uk-UA" sz="2000" baseline="-25000" dirty="0"/>
              <a:t>2</a:t>
            </a:r>
            <a:r>
              <a:rPr lang="uk-UA" sz="2000" dirty="0"/>
              <a:t> [SO</a:t>
            </a:r>
            <a:r>
              <a:rPr lang="uk-UA" sz="2000" baseline="-25000" dirty="0"/>
              <a:t>3</a:t>
            </a:r>
            <a:r>
              <a:rPr lang="uk-UA" sz="2000" dirty="0"/>
              <a:t>]</a:t>
            </a:r>
            <a:r>
              <a:rPr lang="uk-UA" sz="2000" baseline="30000" dirty="0"/>
              <a:t>2</a:t>
            </a:r>
            <a:r>
              <a:rPr lang="uk-UA" sz="2000" dirty="0"/>
              <a:t>, або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82296" indent="0" algn="just">
              <a:buNone/>
            </a:pPr>
            <a:r>
              <a:rPr lang="uk-UA" sz="2000" b="1" dirty="0"/>
              <a:t>Відношення k</a:t>
            </a:r>
            <a:r>
              <a:rPr lang="uk-UA" sz="2000" b="1" baseline="-25000" dirty="0"/>
              <a:t>1</a:t>
            </a:r>
            <a:r>
              <a:rPr lang="uk-UA" sz="2000" b="1" dirty="0"/>
              <a:t>/k</a:t>
            </a:r>
            <a:r>
              <a:rPr lang="uk-UA" sz="2000" b="1" baseline="-25000" dirty="0"/>
              <a:t>2</a:t>
            </a:r>
            <a:r>
              <a:rPr lang="uk-UA" sz="2000" b="1" dirty="0"/>
              <a:t> </a:t>
            </a:r>
            <a:r>
              <a:rPr lang="uk-UA" sz="2000" dirty="0"/>
              <a:t>є також </a:t>
            </a:r>
            <a:r>
              <a:rPr lang="uk-UA" sz="2000" b="1" dirty="0">
                <a:solidFill>
                  <a:srgbClr val="FF0066"/>
                </a:solidFill>
              </a:rPr>
              <a:t>сталою величиною</a:t>
            </a:r>
            <a:r>
              <a:rPr lang="uk-UA" sz="2000" dirty="0"/>
              <a:t>, тому останнє рівняння можна записати так:  </a:t>
            </a:r>
            <a:endParaRPr lang="ru-RU" sz="2000" dirty="0"/>
          </a:p>
          <a:p>
            <a:endParaRPr lang="ru-RU" sz="2000" dirty="0"/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775809"/>
              </p:ext>
            </p:extLst>
          </p:nvPr>
        </p:nvGraphicFramePr>
        <p:xfrm>
          <a:off x="5940152" y="5877272"/>
          <a:ext cx="215124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25480" imgH="342720" progId="Equation.3">
                  <p:embed/>
                </p:oleObj>
              </mc:Choice>
              <mc:Fallback>
                <p:oleObj name="Формула" r:id="rId2" imgW="8254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877272"/>
                        <a:ext cx="2151240" cy="86409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FFFF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0E8A66F-3A39-ED18-5CBF-9E4854DAF4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96366"/>
              </p:ext>
            </p:extLst>
          </p:nvPr>
        </p:nvGraphicFramePr>
        <p:xfrm>
          <a:off x="3995936" y="4221088"/>
          <a:ext cx="2349394" cy="127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580040" imgH="855720" progId="PBrush">
                  <p:embed/>
                </p:oleObj>
              </mc:Choice>
              <mc:Fallback>
                <p:oleObj name="Bitmap Image" r:id="rId4" imgW="1580040" imgH="8557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95936" y="4221088"/>
                        <a:ext cx="2349394" cy="1272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81CD9BD7-46FF-F62A-45EB-AD04490CA629}"/>
                  </a:ext>
                </a:extLst>
              </p14:cNvPr>
              <p14:cNvContentPartPr/>
              <p14:nvPr/>
            </p14:nvContentPartPr>
            <p14:xfrm>
              <a:off x="7179191" y="6536452"/>
              <a:ext cx="144000" cy="127800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81CD9BD7-46FF-F62A-45EB-AD04490CA62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70191" y="6527452"/>
                <a:ext cx="161640" cy="14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6324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0"/>
            <a:ext cx="7818072" cy="6858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/>
              <a:t>Отже, </a:t>
            </a:r>
            <a:r>
              <a:rPr lang="uk-UA" dirty="0"/>
              <a:t>в момент встановлення хімічної рівноваги відношення добутку рівноважних концентрацій продуктів реакції </a:t>
            </a:r>
            <a:br>
              <a:rPr lang="ru-UA" dirty="0"/>
            </a:br>
            <a:r>
              <a:rPr lang="uk-UA" dirty="0"/>
              <a:t>до добутку рівноважних концентрацій вихідних речовин </a:t>
            </a:r>
            <a:r>
              <a:rPr lang="uk-UA" b="1" dirty="0">
                <a:solidFill>
                  <a:srgbClr val="FF0066"/>
                </a:solidFill>
              </a:rPr>
              <a:t>є сталою величиною.</a:t>
            </a:r>
            <a:r>
              <a:rPr lang="uk-UA" dirty="0"/>
              <a:t> Ця величина називається </a:t>
            </a:r>
            <a:r>
              <a:rPr lang="uk-UA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константою хімічної рівноваги (</a:t>
            </a:r>
            <a:r>
              <a:rPr lang="uk-UA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Кр</a:t>
            </a:r>
            <a:r>
              <a:rPr lang="uk-UA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)</a:t>
            </a:r>
            <a:r>
              <a:rPr lang="uk-UA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endParaRPr lang="ru-UA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Чим більша величина </a:t>
            </a:r>
            <a:r>
              <a:rPr lang="uk-UA" b="1" dirty="0" err="1"/>
              <a:t>Кр</a:t>
            </a:r>
            <a:r>
              <a:rPr lang="uk-UA" dirty="0"/>
              <a:t>, тим краще взаємодіють речовини.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Повнота протікання процесу залежить від концентрації реагентів.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Знаючи величину </a:t>
            </a:r>
            <a:r>
              <a:rPr lang="uk-UA" b="1" dirty="0" err="1"/>
              <a:t>Кр</a:t>
            </a:r>
            <a:r>
              <a:rPr lang="uk-UA" dirty="0"/>
              <a:t>, можна обчислити </a:t>
            </a:r>
            <a:r>
              <a:rPr lang="uk-UA" dirty="0">
                <a:solidFill>
                  <a:srgbClr val="FF0066"/>
                </a:solidFill>
              </a:rPr>
              <a:t>теоретично можливий вихід продуктів реакції. </a:t>
            </a:r>
            <a:endParaRPr lang="ru-UA" dirty="0">
              <a:solidFill>
                <a:srgbClr val="FF0066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/>
              <a:t>Величина константи хімічної рівноваги </a:t>
            </a:r>
            <a:r>
              <a:rPr lang="uk-UA" b="1" dirty="0">
                <a:solidFill>
                  <a:srgbClr val="0070C0"/>
                </a:solidFill>
              </a:rPr>
              <a:t>залежить </a:t>
            </a:r>
            <a:br>
              <a:rPr lang="ru-UA" b="1" dirty="0">
                <a:solidFill>
                  <a:srgbClr val="0070C0"/>
                </a:solidFill>
              </a:rPr>
            </a:br>
            <a:r>
              <a:rPr lang="uk-UA" b="1" dirty="0">
                <a:solidFill>
                  <a:srgbClr val="0070C0"/>
                </a:solidFill>
              </a:rPr>
              <a:t>від природи реагуючих речовин, температури </a:t>
            </a:r>
            <a:r>
              <a:rPr lang="uk-UA" dirty="0"/>
              <a:t>й </a:t>
            </a:r>
            <a:r>
              <a:rPr lang="uk-UA" b="1" dirty="0">
                <a:solidFill>
                  <a:srgbClr val="FFC000"/>
                </a:solidFill>
              </a:rPr>
              <a:t>не залежить від тиску (при невисокому його значенні), концентрації реагуючих речовин, продуктів реакції та від наявності чи відсутності домішок. </a:t>
            </a:r>
            <a:endParaRPr lang="ru-UA" b="1" dirty="0">
              <a:solidFill>
                <a:srgbClr val="FFC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Каталізатор однаковою мірою змінює швидкість як прямої, </a:t>
            </a:r>
            <a:br>
              <a:rPr lang="ru-UA" dirty="0"/>
            </a:br>
            <a:r>
              <a:rPr lang="uk-UA" dirty="0"/>
              <a:t>так і зворотної реакцій та сприяє швидшому досягненню стану рівноваги.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56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282154"/>
          </a:xfrm>
        </p:spPr>
        <p:txBody>
          <a:bodyPr>
            <a:normAutofit fontScale="90000"/>
          </a:bodyPr>
          <a:lstStyle/>
          <a:p>
            <a:pPr algn="ctr"/>
            <a:br>
              <a:rPr lang="ru-UA" sz="4000" b="1" dirty="0">
                <a:solidFill>
                  <a:srgbClr val="FCCE08"/>
                </a:solidFill>
                <a:effectLst/>
              </a:rPr>
            </a:br>
            <a:r>
              <a:rPr lang="uk-UA" sz="4000" b="1" dirty="0">
                <a:solidFill>
                  <a:srgbClr val="FCCE08"/>
                </a:solidFill>
                <a:effectLst/>
              </a:rPr>
              <a:t>6.  Вплив зовнішніх чинників </a:t>
            </a:r>
            <a:br>
              <a:rPr lang="ru-UA" sz="4000" b="1" dirty="0">
                <a:solidFill>
                  <a:srgbClr val="FCCE08"/>
                </a:solidFill>
                <a:effectLst/>
              </a:rPr>
            </a:br>
            <a:r>
              <a:rPr lang="uk-UA" sz="4000" b="1" dirty="0">
                <a:solidFill>
                  <a:srgbClr val="FCCE08"/>
                </a:solidFill>
                <a:effectLst/>
              </a:rPr>
              <a:t>на хімічну рівновагу</a:t>
            </a:r>
            <a:br>
              <a:rPr lang="ru-RU" dirty="0">
                <a:solidFill>
                  <a:srgbClr val="FCCE08"/>
                </a:solidFill>
                <a:effectLst/>
              </a:rPr>
            </a:br>
            <a:endParaRPr lang="ru-RU" dirty="0">
              <a:solidFill>
                <a:srgbClr val="FCCE0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5892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Стан хімічної рівноваги залишається незмінним доти, доки не зміняться зовнішні умови (температура, тиск, концентрація). При зміні вказаних умов хімічна рівновага системи порушиться. Це пояснюється тим, що в результаті зміни  зовнішніх умов швидкості прямої та зворотної реакцій стають різними; швидкість однієї з двох реакцій є вищою за іншу, що призводить до порушення рівноваги.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009A00"/>
                </a:solidFill>
              </a:rPr>
              <a:t>Принцип </a:t>
            </a:r>
            <a:r>
              <a:rPr lang="uk-UA" b="1" dirty="0" err="1">
                <a:solidFill>
                  <a:srgbClr val="009A00"/>
                </a:solidFill>
              </a:rPr>
              <a:t>Ле</a:t>
            </a:r>
            <a:r>
              <a:rPr lang="uk-UA" b="1" dirty="0">
                <a:solidFill>
                  <a:srgbClr val="009A00"/>
                </a:solidFill>
              </a:rPr>
              <a:t> </a:t>
            </a:r>
            <a:r>
              <a:rPr lang="uk-UA" b="1" dirty="0" err="1">
                <a:solidFill>
                  <a:srgbClr val="009A00"/>
                </a:solidFill>
              </a:rPr>
              <a:t>Шательє</a:t>
            </a:r>
            <a:r>
              <a:rPr lang="uk-UA" b="1" dirty="0">
                <a:solidFill>
                  <a:srgbClr val="009A00"/>
                </a:solidFill>
              </a:rPr>
              <a:t> </a:t>
            </a:r>
            <a:r>
              <a:rPr lang="uk-UA" dirty="0"/>
              <a:t>(1884 р.), або </a:t>
            </a:r>
            <a:r>
              <a:rPr lang="uk-UA" b="1" dirty="0">
                <a:solidFill>
                  <a:srgbClr val="005024"/>
                </a:solidFill>
              </a:rPr>
              <a:t>принцип рухомої (динамічної) рівноваги: </a:t>
            </a:r>
            <a:r>
              <a:rPr lang="uk-UA" dirty="0"/>
              <a:t>якщо на систему, що знаходиться в стані рівноваги, чиниться який-небудь </a:t>
            </a:r>
            <a:r>
              <a:rPr lang="uk-UA" b="1" dirty="0">
                <a:solidFill>
                  <a:srgbClr val="FFC000"/>
                </a:solidFill>
              </a:rPr>
              <a:t>зовнішній вплив (змінюється концентрація, температура, тиск), </a:t>
            </a:r>
            <a:r>
              <a:rPr lang="uk-UA" dirty="0"/>
              <a:t>то він сприяє перебігу тієї з двох протилежних реакцій, яка цей вплив послаблює.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408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043608" y="116632"/>
            <a:ext cx="7992887" cy="674136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uk-UA" sz="8000" b="1" dirty="0">
                <a:solidFill>
                  <a:srgbClr val="00B0F0"/>
                </a:solidFill>
              </a:rPr>
              <a:t>Вплив концентрації на стан рівноваги</a:t>
            </a:r>
            <a:endParaRPr lang="ru-RU" sz="8000" b="1" dirty="0">
              <a:solidFill>
                <a:srgbClr val="00B0F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8000" dirty="0"/>
              <a:t>Згідно із принципом </a:t>
            </a:r>
            <a:r>
              <a:rPr lang="uk-UA" sz="8000" dirty="0" err="1"/>
              <a:t>Ле</a:t>
            </a:r>
            <a:r>
              <a:rPr lang="uk-UA" sz="8000" dirty="0"/>
              <a:t> </a:t>
            </a:r>
            <a:r>
              <a:rPr lang="uk-UA" sz="8000" dirty="0" err="1"/>
              <a:t>Шательє</a:t>
            </a:r>
            <a:r>
              <a:rPr lang="uk-UA" sz="8000" dirty="0"/>
              <a:t>, введення в систему, що перебуває </a:t>
            </a:r>
            <a:br>
              <a:rPr lang="ru-UA" sz="8000" dirty="0"/>
            </a:br>
            <a:r>
              <a:rPr lang="uk-UA" sz="8000" dirty="0"/>
              <a:t>в стані рівноваги, додаткової кількості будь-якої реагуючої речовини, </a:t>
            </a:r>
            <a:r>
              <a:rPr lang="uk-UA" sz="8000" b="1" dirty="0"/>
              <a:t>викликає зміщення рівноваги в тому напрямку, в якому її концентрація зменшується</a:t>
            </a:r>
            <a:r>
              <a:rPr lang="uk-UA" sz="8000" dirty="0"/>
              <a:t>. Ось чому додавання в систему однієї </a:t>
            </a:r>
            <a:br>
              <a:rPr lang="ru-UA" sz="8000" dirty="0"/>
            </a:br>
            <a:r>
              <a:rPr lang="uk-UA" sz="8000" dirty="0"/>
              <a:t>з </a:t>
            </a:r>
            <a:r>
              <a:rPr lang="uk-UA" sz="8000" b="1" dirty="0">
                <a:solidFill>
                  <a:srgbClr val="FFCC00"/>
                </a:solidFill>
              </a:rPr>
              <a:t>вихідних речовин </a:t>
            </a:r>
            <a:r>
              <a:rPr lang="uk-UA" sz="8000" dirty="0"/>
              <a:t>спричиняє </a:t>
            </a:r>
            <a:r>
              <a:rPr lang="uk-UA" sz="8000" b="1" dirty="0">
                <a:solidFill>
                  <a:srgbClr val="FFC000"/>
                </a:solidFill>
              </a:rPr>
              <a:t>зміщення рівноваги вправо</a:t>
            </a:r>
            <a:r>
              <a:rPr lang="uk-UA" sz="8000" dirty="0"/>
              <a:t>, </a:t>
            </a:r>
            <a:br>
              <a:rPr lang="ru-UA" sz="8000" dirty="0"/>
            </a:br>
            <a:r>
              <a:rPr lang="uk-UA" sz="8000" dirty="0"/>
              <a:t>а </a:t>
            </a:r>
            <a:r>
              <a:rPr lang="uk-UA" sz="8000" b="1" dirty="0">
                <a:solidFill>
                  <a:srgbClr val="00B050"/>
                </a:solidFill>
              </a:rPr>
              <a:t>додавання продуктів реакції – вліво</a:t>
            </a:r>
            <a:r>
              <a:rPr lang="uk-UA" sz="8000" dirty="0"/>
              <a:t>. </a:t>
            </a:r>
            <a:r>
              <a:rPr lang="uk-UA" sz="8000" b="1" dirty="0"/>
              <a:t>При збільшенні концентрації однієї з реагуючих речовин у системі</a:t>
            </a:r>
            <a:r>
              <a:rPr lang="uk-UA" sz="8000" dirty="0"/>
              <a:t>, що знаходилася </a:t>
            </a:r>
            <a:br>
              <a:rPr lang="ru-UA" sz="8000" dirty="0"/>
            </a:br>
            <a:r>
              <a:rPr lang="uk-UA" sz="8000" dirty="0"/>
              <a:t>в рівновазі, </a:t>
            </a:r>
            <a:r>
              <a:rPr lang="uk-UA" sz="8000" b="1" dirty="0">
                <a:solidFill>
                  <a:srgbClr val="92D050"/>
                </a:solidFill>
              </a:rPr>
              <a:t>рівновага зміщується в бік витрати цієї речовини.</a:t>
            </a:r>
            <a:endParaRPr lang="ru-RU" sz="8000" b="1" dirty="0">
              <a:solidFill>
                <a:srgbClr val="92D05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8000" b="1" dirty="0"/>
              <a:t>Наприклад, </a:t>
            </a:r>
            <a:r>
              <a:rPr lang="uk-UA" sz="8000" dirty="0"/>
              <a:t>введення додаткової кількості водню в систему Н</a:t>
            </a:r>
            <a:r>
              <a:rPr lang="uk-UA" sz="8000" baseline="-25000" dirty="0"/>
              <a:t>2</a:t>
            </a:r>
            <a:r>
              <a:rPr lang="uk-UA" sz="8000" dirty="0"/>
              <a:t> + I</a:t>
            </a:r>
            <a:r>
              <a:rPr lang="uk-UA" sz="8000" baseline="-25000" dirty="0"/>
              <a:t>2</a:t>
            </a:r>
            <a:r>
              <a:rPr lang="uk-UA" sz="8000" dirty="0"/>
              <a:t> </a:t>
            </a:r>
            <a:r>
              <a:rPr lang="uk-UA" sz="8000" dirty="0">
                <a:sym typeface="Symbol"/>
              </a:rPr>
              <a:t></a:t>
            </a:r>
            <a:r>
              <a:rPr lang="uk-UA" sz="8000" dirty="0"/>
              <a:t>2</a:t>
            </a:r>
            <a:r>
              <a:rPr lang="ru-UA" sz="8000" dirty="0"/>
              <a:t> </a:t>
            </a:r>
            <a:r>
              <a:rPr lang="uk-UA" sz="8000" dirty="0"/>
              <a:t>HI, що знаходиться в стані рівноваги, зумовить зростання швидкості прямої реакції, а швидкість зворотної реакції не зміниться, внаслідок чого рівновага порушиться. </a:t>
            </a:r>
            <a:endParaRPr lang="ru-UA" sz="8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8000" dirty="0"/>
              <a:t>Зростання швидкості прямої реакції призведе до зменшення концентрації водню та парів йоду, що своєю чергою спричинить уповільнення прямої реакції. </a:t>
            </a:r>
            <a:endParaRPr lang="ru-UA" sz="8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8000" dirty="0"/>
              <a:t>В цей самий час концентрація НІ збільшуватиметься, що сприятиме прискоренню зворотної реакції. </a:t>
            </a:r>
            <a:endParaRPr lang="ru-UA" sz="8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8000" dirty="0"/>
              <a:t>Через деякий час знову встановиться хімічна рівновага – швидкості прямої та зворотної реакцій стануть однаковими, при цьому концентрація НІ буде вищою, а концентрація І</a:t>
            </a:r>
            <a:r>
              <a:rPr lang="uk-UA" sz="8000" baseline="-25000" dirty="0"/>
              <a:t>2</a:t>
            </a:r>
            <a:r>
              <a:rPr lang="uk-UA" sz="8000" dirty="0"/>
              <a:t> – нижчою, ніж до того моменту, як додали Н</a:t>
            </a:r>
            <a:r>
              <a:rPr lang="uk-UA" sz="8000" baseline="-25000" dirty="0"/>
              <a:t>2</a:t>
            </a:r>
            <a:r>
              <a:rPr lang="uk-UA" sz="8000" dirty="0"/>
              <a:t>.</a:t>
            </a:r>
            <a:endParaRPr lang="ru-RU" sz="8000" dirty="0"/>
          </a:p>
          <a:p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3A035F38-7A1B-6644-BE6A-DCF74957E40D}"/>
                  </a:ext>
                </a:extLst>
              </p14:cNvPr>
              <p14:cNvContentPartPr/>
              <p14:nvPr/>
            </p14:nvContentPartPr>
            <p14:xfrm>
              <a:off x="805391" y="887318"/>
              <a:ext cx="9360" cy="923040"/>
            </p14:xfrm>
          </p:contentPart>
        </mc:Choice>
        <mc:Fallback xmlns=""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id="{3A035F38-7A1B-6644-BE6A-DCF74957E4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6751" y="878318"/>
                <a:ext cx="27000" cy="94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261C36F6-4E9A-4101-0D84-5282A85D5FAE}"/>
              </a:ext>
            </a:extLst>
          </p:cNvPr>
          <p:cNvGrpSpPr/>
          <p:nvPr/>
        </p:nvGrpSpPr>
        <p:grpSpPr>
          <a:xfrm>
            <a:off x="778391" y="2163878"/>
            <a:ext cx="360" cy="360"/>
            <a:chOff x="778391" y="2163878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6" name="Рукописный ввод 15">
                  <a:extLst>
                    <a:ext uri="{FF2B5EF4-FFF2-40B4-BE49-F238E27FC236}">
                      <a16:creationId xmlns:a16="http://schemas.microsoft.com/office/drawing/2014/main" id="{A627B115-079C-DC69-A4B1-0583D2EC3931}"/>
                    </a:ext>
                  </a:extLst>
                </p14:cNvPr>
                <p14:cNvContentPartPr/>
                <p14:nvPr/>
              </p14:nvContentPartPr>
              <p14:xfrm>
                <a:off x="778391" y="2163878"/>
                <a:ext cx="360" cy="360"/>
              </p14:xfrm>
            </p:contentPart>
          </mc:Choice>
          <mc:Fallback xmlns="">
            <p:pic>
              <p:nvPicPr>
                <p:cNvPr id="16" name="Рукописный ввод 15">
                  <a:extLst>
                    <a:ext uri="{FF2B5EF4-FFF2-40B4-BE49-F238E27FC236}">
                      <a16:creationId xmlns:a16="http://schemas.microsoft.com/office/drawing/2014/main" id="{A627B115-079C-DC69-A4B1-0583D2EC393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69751" y="215487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7" name="Рукописный ввод 16">
                  <a:extLst>
                    <a:ext uri="{FF2B5EF4-FFF2-40B4-BE49-F238E27FC236}">
                      <a16:creationId xmlns:a16="http://schemas.microsoft.com/office/drawing/2014/main" id="{41C9C4D2-6CAC-5B08-01FB-14F533D1EEF7}"/>
                    </a:ext>
                  </a:extLst>
                </p14:cNvPr>
                <p14:cNvContentPartPr/>
                <p14:nvPr/>
              </p14:nvContentPartPr>
              <p14:xfrm>
                <a:off x="778391" y="2163878"/>
                <a:ext cx="360" cy="360"/>
              </p14:xfrm>
            </p:contentPart>
          </mc:Choice>
          <mc:Fallback xmlns="">
            <p:pic>
              <p:nvPicPr>
                <p:cNvPr id="17" name="Рукописный ввод 16">
                  <a:extLst>
                    <a:ext uri="{FF2B5EF4-FFF2-40B4-BE49-F238E27FC236}">
                      <a16:creationId xmlns:a16="http://schemas.microsoft.com/office/drawing/2014/main" id="{41C9C4D2-6CAC-5B08-01FB-14F533D1EEF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69751" y="215487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6682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0"/>
            <a:ext cx="8028384" cy="6858000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ru-RU" sz="4800" b="1" dirty="0">
                <a:solidFill>
                  <a:srgbClr val="FF0000"/>
                </a:solidFill>
              </a:rPr>
              <a:t>План</a:t>
            </a:r>
            <a:endParaRPr lang="en-US" sz="4800" b="1" dirty="0">
              <a:solidFill>
                <a:srgbClr val="FF0000"/>
              </a:solidFill>
            </a:endParaRPr>
          </a:p>
          <a:p>
            <a:pPr algn="ctr"/>
            <a:endParaRPr lang="en-US" dirty="0"/>
          </a:p>
          <a:p>
            <a:pPr algn="ctr"/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</a:t>
            </a:r>
            <a:r>
              <a:rPr lang="ru-UA" dirty="0"/>
              <a:t>.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термодинаміка</a:t>
            </a:r>
            <a:r>
              <a:rPr lang="ru-RU" dirty="0"/>
              <a:t>. </a:t>
            </a:r>
            <a:r>
              <a:rPr lang="ru-RU" dirty="0" err="1"/>
              <a:t>Екзотермічні</a:t>
            </a:r>
            <a:r>
              <a:rPr lang="ru-RU" dirty="0"/>
              <a:t> та </a:t>
            </a:r>
            <a:r>
              <a:rPr lang="ru-RU" dirty="0" err="1"/>
              <a:t>ендотермічні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2.	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кінетика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3.	</a:t>
            </a:r>
            <a:r>
              <a:rPr lang="ru-RU" dirty="0" err="1"/>
              <a:t>Оборотні</a:t>
            </a:r>
            <a:r>
              <a:rPr lang="ru-RU" dirty="0"/>
              <a:t> та </a:t>
            </a:r>
            <a:r>
              <a:rPr lang="ru-RU" dirty="0" err="1"/>
              <a:t>необоротні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4.	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рівновага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5.	Константа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6.	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на </a:t>
            </a:r>
            <a:r>
              <a:rPr lang="ru-RU" dirty="0" err="1"/>
              <a:t>хімічну</a:t>
            </a:r>
            <a:r>
              <a:rPr lang="ru-RU" dirty="0"/>
              <a:t> </a:t>
            </a:r>
            <a:r>
              <a:rPr lang="ru-RU" dirty="0" err="1"/>
              <a:t>рівновагу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/>
              <a:t>Ключові</a:t>
            </a:r>
            <a:r>
              <a:rPr lang="ru-RU" b="1" dirty="0"/>
              <a:t> </a:t>
            </a:r>
            <a:r>
              <a:rPr lang="ru-RU" b="1" dirty="0" err="1"/>
              <a:t>терміни</a:t>
            </a:r>
            <a:r>
              <a:rPr lang="ru-RU" b="1" dirty="0"/>
              <a:t> та </a:t>
            </a:r>
            <a:r>
              <a:rPr lang="ru-RU" b="1" dirty="0" err="1"/>
              <a:t>поняття</a:t>
            </a:r>
            <a:r>
              <a:rPr lang="ru-RU" dirty="0"/>
              <a:t>: </a:t>
            </a:r>
            <a:r>
              <a:rPr lang="ru-RU" dirty="0" err="1"/>
              <a:t>термодинаміка</a:t>
            </a:r>
            <a:r>
              <a:rPr lang="ru-RU" dirty="0"/>
              <a:t>, </a:t>
            </a:r>
            <a:r>
              <a:rPr lang="ru-RU" dirty="0" err="1"/>
              <a:t>кінетика</a:t>
            </a:r>
            <a:r>
              <a:rPr lang="ru-RU" dirty="0"/>
              <a:t>, </a:t>
            </a:r>
            <a:r>
              <a:rPr lang="ru-RU" dirty="0" err="1"/>
              <a:t>каталіз</a:t>
            </a:r>
            <a:r>
              <a:rPr lang="ru-RU" dirty="0"/>
              <a:t>, </a:t>
            </a:r>
            <a:r>
              <a:rPr lang="ru-RU" dirty="0" err="1"/>
              <a:t>екзо</a:t>
            </a:r>
            <a:r>
              <a:rPr lang="ru-RU" dirty="0"/>
              <a:t>- та </a:t>
            </a:r>
            <a:r>
              <a:rPr lang="ru-RU" dirty="0" err="1"/>
              <a:t>ендотермічні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, принцип </a:t>
            </a:r>
            <a:r>
              <a:rPr lang="ru-RU" dirty="0" err="1"/>
              <a:t>Ле</a:t>
            </a:r>
            <a:r>
              <a:rPr lang="ru-RU" dirty="0"/>
              <a:t> </a:t>
            </a:r>
            <a:r>
              <a:rPr lang="ru-RU" dirty="0" err="1"/>
              <a:t>Шательє</a:t>
            </a:r>
            <a:r>
              <a:rPr lang="ru-RU" dirty="0"/>
              <a:t>, правило Вант-Гоффа.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409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rmAutofit fontScale="55000" lnSpcReduction="20000"/>
          </a:bodyPr>
          <a:lstStyle/>
          <a:p>
            <a:r>
              <a:rPr lang="uk-UA" sz="4500" b="1" i="1" dirty="0">
                <a:solidFill>
                  <a:srgbClr val="1526C5"/>
                </a:solidFill>
              </a:rPr>
              <a:t>Вплив тиску на стан рівноваги</a:t>
            </a:r>
            <a:endParaRPr lang="ru-RU" sz="4500" b="1" dirty="0">
              <a:solidFill>
                <a:srgbClr val="1526C5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uk-UA" sz="3500" dirty="0"/>
              <a:t>У газових системах на стан хімічної рівноваги впливає тиск, оскільки </a:t>
            </a:r>
            <a:br>
              <a:rPr lang="ru-UA" sz="3500" dirty="0"/>
            </a:br>
            <a:r>
              <a:rPr lang="uk-UA" sz="3500" dirty="0"/>
              <a:t>зі збільшенням тиску зростає концентрація газових компонентів. Реакції, </a:t>
            </a:r>
            <a:br>
              <a:rPr lang="ru-UA" sz="3500" dirty="0"/>
            </a:br>
            <a:r>
              <a:rPr lang="uk-UA" sz="3500" dirty="0"/>
              <a:t>що супроводжуються зменшенням об’єму, легше проходять при підвищеному тиску. Згідно із принципом </a:t>
            </a:r>
            <a:r>
              <a:rPr lang="uk-UA" sz="3500" dirty="0" err="1"/>
              <a:t>Ле</a:t>
            </a:r>
            <a:r>
              <a:rPr lang="uk-UA" sz="3500" dirty="0"/>
              <a:t> </a:t>
            </a:r>
            <a:r>
              <a:rPr lang="uk-UA" sz="3500" dirty="0" err="1"/>
              <a:t>Шательє</a:t>
            </a:r>
            <a:r>
              <a:rPr lang="uk-UA" sz="3500" dirty="0"/>
              <a:t> підвищення тиску зумовлює зміщення хімічної рівноваги в напрямку процесу, який супроводжується зменшенням об’єму, а зниження тиску – зміщення рівноваги у протилежний бік. Напрямок зміщення рівноваги позначається знаком </a:t>
            </a:r>
            <a:r>
              <a:rPr lang="uk-UA" sz="3500" b="1" dirty="0">
                <a:sym typeface="Symbol"/>
              </a:rPr>
              <a:t></a:t>
            </a:r>
            <a:r>
              <a:rPr lang="uk-UA" sz="3500" b="1" dirty="0"/>
              <a:t>V</a:t>
            </a:r>
            <a:r>
              <a:rPr lang="uk-UA" sz="3500" dirty="0"/>
              <a:t>. При обчисленні </a:t>
            </a:r>
            <a:r>
              <a:rPr lang="uk-UA" sz="3500" dirty="0">
                <a:sym typeface="Symbol"/>
              </a:rPr>
              <a:t></a:t>
            </a:r>
            <a:r>
              <a:rPr lang="uk-UA" sz="3500" dirty="0"/>
              <a:t>V можна знехтувати об’ємом, окрім газів.</a:t>
            </a:r>
            <a:endParaRPr lang="ru-RU" sz="3500" dirty="0"/>
          </a:p>
          <a:p>
            <a:pPr algn="just">
              <a:lnSpc>
                <a:spcPct val="110000"/>
              </a:lnSpc>
            </a:pPr>
            <a:r>
              <a:rPr lang="uk-UA" sz="3500" dirty="0"/>
              <a:t>Для реакції утворення амоніаку, що записується рівнянням:</a:t>
            </a:r>
            <a:endParaRPr lang="ru-RU" sz="3500" dirty="0"/>
          </a:p>
          <a:p>
            <a:pPr marL="82296" indent="0" algn="ctr">
              <a:lnSpc>
                <a:spcPct val="110000"/>
              </a:lnSpc>
              <a:buNone/>
            </a:pPr>
            <a:r>
              <a:rPr lang="uk-UA" sz="3500" dirty="0"/>
              <a:t>N</a:t>
            </a:r>
            <a:r>
              <a:rPr lang="uk-UA" sz="3500" baseline="-25000" dirty="0"/>
              <a:t>2</a:t>
            </a:r>
            <a:r>
              <a:rPr lang="uk-UA" sz="3500" dirty="0"/>
              <a:t> + 3 H</a:t>
            </a:r>
            <a:r>
              <a:rPr lang="uk-UA" sz="3500" baseline="-25000" dirty="0"/>
              <a:t>2</a:t>
            </a:r>
            <a:r>
              <a:rPr lang="uk-UA" sz="3500" dirty="0"/>
              <a:t> </a:t>
            </a:r>
            <a:r>
              <a:rPr lang="uk-UA" sz="3500" dirty="0">
                <a:sym typeface="Symbol"/>
              </a:rPr>
              <a:t></a:t>
            </a:r>
            <a:r>
              <a:rPr lang="uk-UA" sz="3500" dirty="0"/>
              <a:t> 2 NH</a:t>
            </a:r>
            <a:r>
              <a:rPr lang="uk-UA" sz="3500" baseline="-25000" dirty="0"/>
              <a:t>3</a:t>
            </a:r>
            <a:r>
              <a:rPr lang="uk-UA" sz="3500" dirty="0"/>
              <a:t>,</a:t>
            </a:r>
            <a:endParaRPr lang="ru-RU" sz="3500" dirty="0"/>
          </a:p>
          <a:p>
            <a:pPr algn="just">
              <a:lnSpc>
                <a:spcPct val="110000"/>
              </a:lnSpc>
            </a:pPr>
            <a:r>
              <a:rPr lang="uk-UA" sz="3500" dirty="0"/>
              <a:t>У стані рівноваги швидкості прямої (V</a:t>
            </a:r>
            <a:r>
              <a:rPr lang="uk-UA" sz="3500" baseline="-25000" dirty="0"/>
              <a:t>1</a:t>
            </a:r>
            <a:r>
              <a:rPr lang="uk-UA" sz="3500" dirty="0"/>
              <a:t>) та зворотної (V</a:t>
            </a:r>
            <a:r>
              <a:rPr lang="uk-UA" sz="3500" baseline="-25000" dirty="0"/>
              <a:t>2</a:t>
            </a:r>
            <a:r>
              <a:rPr lang="uk-UA" sz="3500" dirty="0"/>
              <a:t>) реакцій становитимуть: </a:t>
            </a:r>
            <a:endParaRPr lang="ru-RU" sz="3500" dirty="0"/>
          </a:p>
          <a:p>
            <a:pPr marL="82296" indent="0" algn="ctr">
              <a:lnSpc>
                <a:spcPct val="110000"/>
              </a:lnSpc>
              <a:buNone/>
            </a:pPr>
            <a:r>
              <a:rPr lang="uk-UA" sz="3500" dirty="0"/>
              <a:t>V</a:t>
            </a:r>
            <a:r>
              <a:rPr lang="uk-UA" sz="3500" baseline="-25000" dirty="0"/>
              <a:t>1</a:t>
            </a:r>
            <a:r>
              <a:rPr lang="uk-UA" sz="3500" dirty="0"/>
              <a:t> = k</a:t>
            </a:r>
            <a:r>
              <a:rPr lang="uk-UA" sz="3500" baseline="-25000" dirty="0"/>
              <a:t>1</a:t>
            </a:r>
            <a:r>
              <a:rPr lang="ru-UA" sz="3500" baseline="-25000" dirty="0"/>
              <a:t> </a:t>
            </a:r>
            <a:r>
              <a:rPr lang="uk-UA" sz="3500" dirty="0"/>
              <a:t>[N</a:t>
            </a:r>
            <a:r>
              <a:rPr lang="uk-UA" sz="3500" baseline="-25000" dirty="0"/>
              <a:t>2</a:t>
            </a:r>
            <a:r>
              <a:rPr lang="uk-UA" sz="3500" dirty="0"/>
              <a:t>]</a:t>
            </a:r>
            <a:r>
              <a:rPr lang="ru-UA" sz="3500" dirty="0"/>
              <a:t> </a:t>
            </a:r>
            <a:r>
              <a:rPr lang="uk-UA" sz="3500" dirty="0"/>
              <a:t>[H</a:t>
            </a:r>
            <a:r>
              <a:rPr lang="uk-UA" sz="3500" baseline="-25000" dirty="0"/>
              <a:t>2</a:t>
            </a:r>
            <a:r>
              <a:rPr lang="uk-UA" sz="3500" dirty="0"/>
              <a:t>]</a:t>
            </a:r>
            <a:r>
              <a:rPr lang="uk-UA" sz="3500" baseline="30000" dirty="0"/>
              <a:t>3</a:t>
            </a:r>
            <a:r>
              <a:rPr lang="uk-UA" sz="3500" dirty="0"/>
              <a:t>,</a:t>
            </a:r>
            <a:endParaRPr lang="ru-RU" sz="3500" dirty="0"/>
          </a:p>
          <a:p>
            <a:pPr marL="82296" indent="0" algn="ctr">
              <a:lnSpc>
                <a:spcPct val="110000"/>
              </a:lnSpc>
              <a:buNone/>
            </a:pPr>
            <a:r>
              <a:rPr lang="uk-UA" sz="3500" dirty="0"/>
              <a:t>V</a:t>
            </a:r>
            <a:r>
              <a:rPr lang="uk-UA" sz="3500" baseline="-25000" dirty="0"/>
              <a:t>2</a:t>
            </a:r>
            <a:r>
              <a:rPr lang="uk-UA" sz="3500" dirty="0"/>
              <a:t> = k</a:t>
            </a:r>
            <a:r>
              <a:rPr lang="uk-UA" sz="3500" baseline="-25000" dirty="0"/>
              <a:t>2</a:t>
            </a:r>
            <a:r>
              <a:rPr lang="uk-UA" sz="3500" dirty="0"/>
              <a:t> [NH</a:t>
            </a:r>
            <a:r>
              <a:rPr lang="uk-UA" sz="3500" baseline="-25000" dirty="0"/>
              <a:t>3</a:t>
            </a:r>
            <a:r>
              <a:rPr lang="uk-UA" sz="3500" dirty="0"/>
              <a:t>]</a:t>
            </a:r>
            <a:r>
              <a:rPr lang="uk-UA" sz="3500" baseline="30000" dirty="0"/>
              <a:t>2</a:t>
            </a:r>
            <a:r>
              <a:rPr lang="uk-UA" sz="3500" dirty="0"/>
              <a:t>.</a:t>
            </a:r>
            <a:endParaRPr lang="ru-RU" sz="3500" dirty="0"/>
          </a:p>
          <a:p>
            <a:pPr algn="just">
              <a:lnSpc>
                <a:spcPct val="110000"/>
              </a:lnSpc>
            </a:pPr>
            <a:r>
              <a:rPr lang="uk-UA" sz="3500" dirty="0"/>
              <a:t>Підвищення тиску вдвічі (при сталій температурі) призведе до зменшення об’ємів удвічі, що зумовить збільшення концентрацій реагуючих речовин </a:t>
            </a:r>
            <a:br>
              <a:rPr lang="uk-UA" sz="3500" dirty="0"/>
            </a:br>
            <a:r>
              <a:rPr lang="uk-UA" sz="3500" dirty="0"/>
              <a:t>так само вдвічі. У перший момент після підвищення тиску концентрації газів у системі матимуть значення: 2 [H</a:t>
            </a:r>
            <a:r>
              <a:rPr lang="uk-UA" sz="3500" baseline="-25000" dirty="0"/>
              <a:t>2</a:t>
            </a:r>
            <a:r>
              <a:rPr lang="uk-UA" sz="3500" dirty="0"/>
              <a:t>], 2 [N</a:t>
            </a:r>
            <a:r>
              <a:rPr lang="uk-UA" sz="3500" baseline="-25000" dirty="0"/>
              <a:t>2</a:t>
            </a:r>
            <a:r>
              <a:rPr lang="uk-UA" sz="3500" dirty="0"/>
              <a:t>]; 2 [NH</a:t>
            </a:r>
            <a:r>
              <a:rPr lang="uk-UA" sz="3500" baseline="-25000" dirty="0"/>
              <a:t>3</a:t>
            </a:r>
            <a:r>
              <a:rPr lang="uk-UA" sz="3500" dirty="0"/>
              <a:t>], а швидкості прямої (V</a:t>
            </a:r>
            <a:r>
              <a:rPr lang="uk-UA" sz="3500" baseline="-25000" dirty="0"/>
              <a:t>1</a:t>
            </a:r>
            <a:r>
              <a:rPr lang="uk-UA" sz="3500" dirty="0"/>
              <a:t>) та зворотної (V</a:t>
            </a:r>
            <a:r>
              <a:rPr lang="uk-UA" sz="3500" baseline="-25000" dirty="0"/>
              <a:t>2</a:t>
            </a:r>
            <a:r>
              <a:rPr lang="uk-UA" sz="3500" dirty="0"/>
              <a:t>) реакцій становитимуть: </a:t>
            </a:r>
            <a:endParaRPr lang="ru-RU" sz="3500" dirty="0"/>
          </a:p>
          <a:p>
            <a:pPr marL="82296" indent="0" algn="ctr">
              <a:lnSpc>
                <a:spcPct val="110000"/>
              </a:lnSpc>
              <a:buNone/>
            </a:pPr>
            <a:r>
              <a:rPr lang="uk-UA" sz="3500" dirty="0"/>
              <a:t>V’</a:t>
            </a:r>
            <a:r>
              <a:rPr lang="uk-UA" sz="3500" baseline="-25000" dirty="0"/>
              <a:t>1</a:t>
            </a:r>
            <a:r>
              <a:rPr lang="uk-UA" sz="3500" dirty="0"/>
              <a:t> = k</a:t>
            </a:r>
            <a:r>
              <a:rPr lang="uk-UA" sz="3500" baseline="-25000" dirty="0"/>
              <a:t>1</a:t>
            </a:r>
            <a:r>
              <a:rPr lang="ru-UA" sz="3500" baseline="-25000" dirty="0"/>
              <a:t> </a:t>
            </a:r>
            <a:r>
              <a:rPr lang="uk-UA" sz="3500" dirty="0"/>
              <a:t>2 [N</a:t>
            </a:r>
            <a:r>
              <a:rPr lang="uk-UA" sz="3500" baseline="-25000" dirty="0"/>
              <a:t>2</a:t>
            </a:r>
            <a:r>
              <a:rPr lang="uk-UA" sz="3500" dirty="0"/>
              <a:t>]</a:t>
            </a:r>
            <a:r>
              <a:rPr lang="ru-UA" sz="3500" dirty="0"/>
              <a:t> </a:t>
            </a:r>
            <a:r>
              <a:rPr lang="uk-UA" sz="3500" dirty="0"/>
              <a:t>(2 [H</a:t>
            </a:r>
            <a:r>
              <a:rPr lang="uk-UA" sz="3500" baseline="-25000" dirty="0"/>
              <a:t>2</a:t>
            </a:r>
            <a:r>
              <a:rPr lang="uk-UA" sz="3500" dirty="0"/>
              <a:t>])</a:t>
            </a:r>
            <a:r>
              <a:rPr lang="uk-UA" sz="3500" baseline="30000" dirty="0"/>
              <a:t>3</a:t>
            </a:r>
            <a:r>
              <a:rPr lang="uk-UA" sz="3500" dirty="0"/>
              <a:t> =16 k</a:t>
            </a:r>
            <a:r>
              <a:rPr lang="uk-UA" sz="3500" baseline="-25000" dirty="0"/>
              <a:t>1</a:t>
            </a:r>
            <a:r>
              <a:rPr lang="ru-UA" sz="3500" baseline="-25000" dirty="0"/>
              <a:t> </a:t>
            </a:r>
            <a:r>
              <a:rPr lang="uk-UA" sz="3500" dirty="0"/>
              <a:t>[N</a:t>
            </a:r>
            <a:r>
              <a:rPr lang="uk-UA" sz="3500" baseline="-25000" dirty="0"/>
              <a:t>2</a:t>
            </a:r>
            <a:r>
              <a:rPr lang="uk-UA" sz="3500" dirty="0"/>
              <a:t>][H</a:t>
            </a:r>
            <a:r>
              <a:rPr lang="uk-UA" sz="3500" baseline="-25000" dirty="0"/>
              <a:t>2</a:t>
            </a:r>
            <a:r>
              <a:rPr lang="uk-UA" sz="3500" dirty="0"/>
              <a:t>]</a:t>
            </a:r>
            <a:r>
              <a:rPr lang="uk-UA" sz="3500" baseline="30000" dirty="0"/>
              <a:t>3</a:t>
            </a:r>
            <a:r>
              <a:rPr lang="uk-UA" sz="3500" dirty="0"/>
              <a:t>= 16 V</a:t>
            </a:r>
            <a:r>
              <a:rPr lang="uk-UA" sz="3500" baseline="-25000" dirty="0"/>
              <a:t>1</a:t>
            </a:r>
            <a:r>
              <a:rPr lang="uk-UA" sz="3500" dirty="0"/>
              <a:t>;</a:t>
            </a:r>
            <a:endParaRPr lang="ru-RU" sz="3500" dirty="0"/>
          </a:p>
          <a:p>
            <a:pPr marL="82296" indent="0" algn="ctr">
              <a:lnSpc>
                <a:spcPct val="110000"/>
              </a:lnSpc>
              <a:buNone/>
            </a:pPr>
            <a:r>
              <a:rPr lang="uk-UA" sz="3500" dirty="0"/>
              <a:t>V’</a:t>
            </a:r>
            <a:r>
              <a:rPr lang="uk-UA" sz="3500" baseline="-25000" dirty="0"/>
              <a:t>2</a:t>
            </a:r>
            <a:r>
              <a:rPr lang="uk-UA" sz="3500" dirty="0"/>
              <a:t> = k</a:t>
            </a:r>
            <a:r>
              <a:rPr lang="uk-UA" sz="3500" baseline="-25000" dirty="0"/>
              <a:t>2 </a:t>
            </a:r>
            <a:r>
              <a:rPr lang="uk-UA" sz="3500" dirty="0"/>
              <a:t>(2 [NH</a:t>
            </a:r>
            <a:r>
              <a:rPr lang="uk-UA" sz="3500" baseline="-25000" dirty="0"/>
              <a:t>3</a:t>
            </a:r>
            <a:r>
              <a:rPr lang="uk-UA" sz="3500" dirty="0"/>
              <a:t>])</a:t>
            </a:r>
            <a:r>
              <a:rPr lang="uk-UA" sz="3500" baseline="30000" dirty="0"/>
              <a:t>2</a:t>
            </a:r>
            <a:r>
              <a:rPr lang="uk-UA" sz="3500" dirty="0"/>
              <a:t> = 4 k</a:t>
            </a:r>
            <a:r>
              <a:rPr lang="uk-UA" sz="3500" baseline="-25000" dirty="0"/>
              <a:t>2</a:t>
            </a:r>
            <a:r>
              <a:rPr lang="ru-UA" sz="3500" baseline="-25000" dirty="0"/>
              <a:t> </a:t>
            </a:r>
            <a:r>
              <a:rPr lang="uk-UA" sz="3500" dirty="0"/>
              <a:t>[NH</a:t>
            </a:r>
            <a:r>
              <a:rPr lang="uk-UA" sz="3500" baseline="-25000" dirty="0"/>
              <a:t>3</a:t>
            </a:r>
            <a:r>
              <a:rPr lang="uk-UA" sz="3500" dirty="0"/>
              <a:t>]</a:t>
            </a:r>
            <a:r>
              <a:rPr lang="uk-UA" sz="3500" baseline="30000" dirty="0"/>
              <a:t>2 </a:t>
            </a:r>
            <a:r>
              <a:rPr lang="uk-UA" sz="3500" dirty="0"/>
              <a:t>= 4 V</a:t>
            </a:r>
            <a:r>
              <a:rPr lang="uk-UA" sz="3500" baseline="-25000" dirty="0"/>
              <a:t>2</a:t>
            </a:r>
            <a:r>
              <a:rPr lang="uk-UA" sz="3500" dirty="0"/>
              <a:t>.</a:t>
            </a:r>
            <a:endParaRPr lang="ru-RU" sz="3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893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0"/>
            <a:ext cx="8352928" cy="6858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4500" b="1" i="1" dirty="0">
                <a:solidFill>
                  <a:srgbClr val="FF0000"/>
                </a:solidFill>
              </a:rPr>
              <a:t>Вплив температури на стан рівноваги</a:t>
            </a:r>
            <a:endParaRPr lang="ru-RU" sz="4500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uk-UA" sz="3800" dirty="0"/>
              <a:t>Напрямок зміщення рівноваги внаслідок зміни температури визначається знаком теплового ефекту, ступінь зміщення рівноваги – абсолютною величиною теплового ефекту. Чим більше </a:t>
            </a:r>
            <a:r>
              <a:rPr lang="uk-UA" sz="3800" dirty="0">
                <a:sym typeface="Symbol"/>
              </a:rPr>
              <a:t></a:t>
            </a:r>
            <a:r>
              <a:rPr lang="uk-UA" sz="3800" dirty="0"/>
              <a:t>, тим більш значимим є вплив температури, </a:t>
            </a:r>
            <a:br>
              <a:rPr lang="ru-UA" sz="3800" dirty="0"/>
            </a:br>
            <a:r>
              <a:rPr lang="uk-UA" sz="3800" dirty="0"/>
              <a:t>і навпаки, якщо величина </a:t>
            </a:r>
            <a:r>
              <a:rPr lang="uk-UA" sz="3800" dirty="0">
                <a:sym typeface="Symbol"/>
              </a:rPr>
              <a:t></a:t>
            </a:r>
            <a:r>
              <a:rPr lang="uk-UA" sz="3800" dirty="0"/>
              <a:t> близька до нуля, то зміна температури практично не впливає на стан рівноваги. </a:t>
            </a:r>
            <a:endParaRPr lang="en-US" sz="3800" dirty="0"/>
          </a:p>
          <a:p>
            <a:pPr algn="just">
              <a:lnSpc>
                <a:spcPct val="120000"/>
              </a:lnSpc>
            </a:pPr>
            <a:r>
              <a:rPr lang="uk-UA" sz="3800" dirty="0"/>
              <a:t>Наприклад, рівновага реакції розкладу кальцій карбонату: CaCO</a:t>
            </a:r>
            <a:r>
              <a:rPr lang="uk-UA" sz="3800" baseline="-25000" dirty="0"/>
              <a:t>3</a:t>
            </a:r>
            <a:r>
              <a:rPr lang="uk-UA" sz="3800" dirty="0"/>
              <a:t> </a:t>
            </a:r>
            <a:r>
              <a:rPr lang="uk-UA" sz="3800" dirty="0">
                <a:sym typeface="Symbol"/>
              </a:rPr>
              <a:t></a:t>
            </a:r>
            <a:r>
              <a:rPr lang="uk-UA" sz="3800" dirty="0"/>
              <a:t> </a:t>
            </a:r>
            <a:r>
              <a:rPr lang="uk-UA" sz="3800" dirty="0" err="1"/>
              <a:t>CaO</a:t>
            </a:r>
            <a:r>
              <a:rPr lang="uk-UA" sz="3800" dirty="0"/>
              <a:t> + CO</a:t>
            </a:r>
            <a:r>
              <a:rPr lang="uk-UA" sz="3800" baseline="-25000" dirty="0"/>
              <a:t>2</a:t>
            </a:r>
            <a:r>
              <a:rPr lang="uk-UA" sz="3800" dirty="0"/>
              <a:t> – 178 кДж </a:t>
            </a:r>
            <a:endParaRPr lang="en-US" sz="3800" dirty="0"/>
          </a:p>
          <a:p>
            <a:pPr algn="just">
              <a:lnSpc>
                <a:spcPct val="120000"/>
              </a:lnSpc>
            </a:pPr>
            <a:r>
              <a:rPr lang="uk-UA" sz="3800" dirty="0"/>
              <a:t>при підвищенні температури зміщується вправо </a:t>
            </a:r>
            <a:endParaRPr lang="en-US" sz="3800" dirty="0"/>
          </a:p>
          <a:p>
            <a:pPr algn="just">
              <a:lnSpc>
                <a:spcPct val="120000"/>
              </a:lnSpc>
            </a:pPr>
            <a:r>
              <a:rPr lang="uk-UA" sz="3800" dirty="0"/>
              <a:t>(</a:t>
            </a:r>
            <a:r>
              <a:rPr lang="uk-UA" sz="3800" dirty="0">
                <a:sym typeface="Symbol"/>
              </a:rPr>
              <a:t></a:t>
            </a:r>
            <a:r>
              <a:rPr lang="uk-UA" sz="3800" dirty="0"/>
              <a:t> = 178 кДж/моль), а рівновага реакції розкладу Нітроген (II) оксиду: 2 NO </a:t>
            </a:r>
            <a:r>
              <a:rPr lang="uk-UA" sz="3800" dirty="0">
                <a:sym typeface="Symbol"/>
              </a:rPr>
              <a:t></a:t>
            </a:r>
            <a:r>
              <a:rPr lang="uk-UA" sz="3800" dirty="0"/>
              <a:t> N</a:t>
            </a:r>
            <a:r>
              <a:rPr lang="uk-UA" sz="3800" baseline="-25000" dirty="0"/>
              <a:t>2</a:t>
            </a:r>
            <a:r>
              <a:rPr lang="uk-UA" sz="3800" dirty="0"/>
              <a:t> + O</a:t>
            </a:r>
            <a:r>
              <a:rPr lang="uk-UA" sz="3800" baseline="-25000" dirty="0"/>
              <a:t>2</a:t>
            </a:r>
            <a:r>
              <a:rPr lang="uk-UA" sz="3800" dirty="0"/>
              <a:t> + 181 кДж, зміщується вліво (</a:t>
            </a:r>
            <a:r>
              <a:rPr lang="uk-UA" sz="3800" dirty="0">
                <a:sym typeface="Symbol"/>
              </a:rPr>
              <a:t></a:t>
            </a:r>
            <a:r>
              <a:rPr lang="uk-UA" sz="3800" dirty="0"/>
              <a:t> = -181 кДж/моль).</a:t>
            </a:r>
            <a:endParaRPr lang="ru-RU" sz="3800" dirty="0"/>
          </a:p>
          <a:p>
            <a:pPr algn="just">
              <a:lnSpc>
                <a:spcPct val="120000"/>
              </a:lnSpc>
            </a:pPr>
            <a:r>
              <a:rPr lang="uk-UA" sz="3800" dirty="0"/>
              <a:t>Значення принципу </a:t>
            </a:r>
            <a:r>
              <a:rPr lang="uk-UA" sz="3800" dirty="0" err="1"/>
              <a:t>Ле</a:t>
            </a:r>
            <a:r>
              <a:rPr lang="uk-UA" sz="3800" dirty="0"/>
              <a:t> </a:t>
            </a:r>
            <a:r>
              <a:rPr lang="uk-UA" sz="3800" dirty="0" err="1"/>
              <a:t>Шательє</a:t>
            </a:r>
            <a:r>
              <a:rPr lang="uk-UA" sz="3800" dirty="0"/>
              <a:t> у хімії надзвичайно велике, оскільки він дає можливість передбачити напрямок реакції за різних умов, і, отже, керувати протіканням реакцій.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66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992888" cy="68580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UA" sz="3400" b="1" dirty="0" err="1">
                <a:solidFill>
                  <a:srgbClr val="1526C5"/>
                </a:solidFill>
              </a:rPr>
              <a:t>Самостійно</a:t>
            </a:r>
            <a:r>
              <a:rPr lang="ru-UA" sz="3400" b="1" dirty="0">
                <a:solidFill>
                  <a:srgbClr val="1526C5"/>
                </a:solidFill>
              </a:rPr>
              <a:t> </a:t>
            </a:r>
            <a:r>
              <a:rPr lang="ru-UA" sz="3400" b="1" dirty="0" err="1">
                <a:solidFill>
                  <a:srgbClr val="1526C5"/>
                </a:solidFill>
              </a:rPr>
              <a:t>запишіть</a:t>
            </a:r>
            <a:r>
              <a:rPr lang="ru-UA" sz="3400" b="1" dirty="0">
                <a:solidFill>
                  <a:srgbClr val="1526C5"/>
                </a:solidFill>
              </a:rPr>
              <a:t> </a:t>
            </a:r>
            <a:r>
              <a:rPr lang="ru-UA" sz="3400" b="1" dirty="0" err="1">
                <a:solidFill>
                  <a:srgbClr val="1526C5"/>
                </a:solidFill>
              </a:rPr>
              <a:t>задачі</a:t>
            </a:r>
            <a:r>
              <a:rPr lang="ru-UA" sz="3400" b="1" dirty="0">
                <a:solidFill>
                  <a:srgbClr val="1526C5"/>
                </a:solidFill>
              </a:rPr>
              <a:t> 1 та 2.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UA" sz="3400" b="1" dirty="0"/>
              <a:t>П</a:t>
            </a:r>
            <a:r>
              <a:rPr lang="uk-UA" sz="3400" b="1" dirty="0" err="1"/>
              <a:t>риклади</a:t>
            </a:r>
            <a:r>
              <a:rPr lang="uk-UA" sz="3400" b="1" dirty="0"/>
              <a:t> розв’язання задач на застосування принципу </a:t>
            </a:r>
            <a:r>
              <a:rPr lang="uk-UA" sz="3400" b="1" dirty="0" err="1"/>
              <a:t>Ле</a:t>
            </a:r>
            <a:r>
              <a:rPr lang="uk-UA" sz="3400" b="1" dirty="0"/>
              <a:t> </a:t>
            </a:r>
            <a:r>
              <a:rPr lang="uk-UA" sz="3400" b="1" dirty="0" err="1"/>
              <a:t>Шательє</a:t>
            </a:r>
            <a:r>
              <a:rPr lang="uk-UA" sz="3400" b="1" dirty="0"/>
              <a:t>.</a:t>
            </a:r>
            <a:endParaRPr lang="ru-UA" sz="3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ru-RU" sz="3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dirty="0"/>
              <a:t>Задача 1.</a:t>
            </a:r>
            <a:r>
              <a:rPr lang="uk-UA" sz="3400" b="1" i="1" dirty="0"/>
              <a:t> </a:t>
            </a:r>
            <a:r>
              <a:rPr lang="uk-UA" sz="3400" dirty="0"/>
              <a:t>У який бік зміститься хімічна рівновага в системі </a:t>
            </a:r>
            <a:br>
              <a:rPr lang="uk-UA" sz="3400" dirty="0"/>
            </a:br>
            <a:r>
              <a:rPr lang="uk-UA" sz="3400" dirty="0"/>
              <a:t>Н</a:t>
            </a:r>
            <a:r>
              <a:rPr lang="uk-UA" sz="3400" baseline="-25000" dirty="0"/>
              <a:t>2</a:t>
            </a:r>
            <a:r>
              <a:rPr lang="uk-UA" sz="3400" dirty="0"/>
              <a:t>О + СО</a:t>
            </a:r>
            <a:r>
              <a:rPr lang="uk-UA" sz="3400" baseline="-25000" dirty="0"/>
              <a:t>2</a:t>
            </a:r>
            <a:r>
              <a:rPr lang="uk-UA" sz="3400" dirty="0"/>
              <a:t> = Н</a:t>
            </a:r>
            <a:r>
              <a:rPr lang="uk-UA" sz="3400" baseline="-25000" dirty="0"/>
              <a:t>2</a:t>
            </a:r>
            <a:r>
              <a:rPr lang="uk-UA" sz="3400" dirty="0"/>
              <a:t>СО</a:t>
            </a:r>
            <a:r>
              <a:rPr lang="uk-UA" sz="3400" baseline="-25000" dirty="0"/>
              <a:t>3</a:t>
            </a:r>
            <a:r>
              <a:rPr lang="uk-UA" sz="3400" dirty="0"/>
              <a:t>, якщо збільшувати концентрацію СО</a:t>
            </a:r>
            <a:r>
              <a:rPr lang="uk-UA" sz="3400" baseline="-25000" dirty="0"/>
              <a:t>2</a:t>
            </a:r>
            <a:r>
              <a:rPr lang="uk-UA" sz="3400" dirty="0"/>
              <a:t>?</a:t>
            </a:r>
            <a:endParaRPr lang="ru-UA" sz="3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3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dirty="0"/>
              <a:t>Розв’язання.</a:t>
            </a:r>
            <a:endParaRPr lang="ru-RU" sz="3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dirty="0"/>
              <a:t>Збільшення концентрації СО</a:t>
            </a:r>
            <a:r>
              <a:rPr lang="uk-UA" sz="3400" baseline="-25000" dirty="0"/>
              <a:t>2</a:t>
            </a:r>
            <a:r>
              <a:rPr lang="uk-UA" sz="3400" dirty="0"/>
              <a:t>, сприятиме перебігу тієї реакції, яка зменшує концентрацію СО</a:t>
            </a:r>
            <a:r>
              <a:rPr lang="uk-UA" sz="3400" baseline="-25000" dirty="0"/>
              <a:t>2</a:t>
            </a:r>
            <a:r>
              <a:rPr lang="uk-UA" sz="3400" dirty="0"/>
              <a:t>. Під час прямої реакції СО</a:t>
            </a:r>
            <a:r>
              <a:rPr lang="uk-UA" sz="3400" baseline="-25000" dirty="0"/>
              <a:t>2</a:t>
            </a:r>
            <a:r>
              <a:rPr lang="uk-UA" sz="3400" dirty="0"/>
              <a:t> перетворюється в кислоту, тобто його кількість зменшується, а отже, зменшується і концентрація. Тобто </a:t>
            </a:r>
            <a:r>
              <a:rPr lang="uk-UA" sz="3400" b="1" dirty="0"/>
              <a:t>хімічна рівновага зміститься в бік прямої реакції. </a:t>
            </a:r>
            <a:endParaRPr lang="ru-RU" sz="3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3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dirty="0"/>
              <a:t>Задача 2.</a:t>
            </a:r>
            <a:r>
              <a:rPr lang="uk-UA" sz="3400" dirty="0"/>
              <a:t> У який бік зміститься хімічна рівновага в системі </a:t>
            </a:r>
            <a:br>
              <a:rPr lang="ru-UA" sz="3400" dirty="0"/>
            </a:br>
            <a:r>
              <a:rPr lang="uk-UA" sz="3400" dirty="0"/>
              <a:t>N</a:t>
            </a:r>
            <a:r>
              <a:rPr lang="uk-UA" sz="3400" baseline="-25000" dirty="0"/>
              <a:t>2</a:t>
            </a:r>
            <a:r>
              <a:rPr lang="ru-UA" sz="3400" baseline="-25000" dirty="0"/>
              <a:t> </a:t>
            </a:r>
            <a:r>
              <a:rPr lang="uk-UA" sz="3400" dirty="0"/>
              <a:t>(г) + 3</a:t>
            </a:r>
            <a:r>
              <a:rPr lang="ru-UA" sz="3400" dirty="0"/>
              <a:t> </a:t>
            </a:r>
            <a:r>
              <a:rPr lang="uk-UA" sz="3400" dirty="0"/>
              <a:t>Н</a:t>
            </a:r>
            <a:r>
              <a:rPr lang="uk-UA" sz="3400" baseline="-25000" dirty="0"/>
              <a:t>2</a:t>
            </a:r>
            <a:r>
              <a:rPr lang="uk-UA" sz="3400" dirty="0"/>
              <a:t> (г) = 2NН</a:t>
            </a:r>
            <a:r>
              <a:rPr lang="uk-UA" sz="3400" baseline="-25000" dirty="0"/>
              <a:t>3</a:t>
            </a:r>
            <a:r>
              <a:rPr lang="uk-UA" sz="3400" dirty="0"/>
              <a:t> (г), якщо зменшувати тиск?</a:t>
            </a:r>
            <a:endParaRPr lang="ru-RU" sz="3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3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dirty="0"/>
              <a:t>Розв’язання.</a:t>
            </a:r>
            <a:endParaRPr lang="ru-RU" sz="3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dirty="0"/>
              <a:t>Зменшення тиску сприятиме перебігу тієї реакції, яка обумовлює збільшення тиску. Під час прямої реакції із 4 моль газів утворюється </a:t>
            </a:r>
            <a:br>
              <a:rPr lang="ru-UA" sz="3400" dirty="0"/>
            </a:br>
            <a:r>
              <a:rPr lang="uk-UA" sz="3400" dirty="0"/>
              <a:t>2 моль, тобто тиск зменшується. Під час зворотної реакції з 2 моль газів утворюється 4 моль, тобто тиск збільшується. Отже, </a:t>
            </a:r>
            <a:r>
              <a:rPr lang="uk-UA" sz="3400" b="1" dirty="0"/>
              <a:t>хімічна рівновага зміститься в бік зворотної реакції.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88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1.  Хімічна термодинаміка. Екзотермічні та ендотермічні реакції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340768"/>
            <a:ext cx="8172400" cy="55172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E2B700"/>
                </a:solidFill>
              </a:rPr>
              <a:t>Хімічна термодинаміка</a:t>
            </a:r>
            <a:r>
              <a:rPr lang="uk-UA" dirty="0">
                <a:solidFill>
                  <a:srgbClr val="E2B700"/>
                </a:solidFill>
              </a:rPr>
              <a:t> </a:t>
            </a:r>
            <a:r>
              <a:rPr lang="uk-UA" dirty="0"/>
              <a:t>– це наука, що вивчає перехід енергії з однієї форми в іншу; енергетичні ефекти, що супроводжують хімічні та фізичні процеси; можливість і напрямок протікання того чи іншого процесу. </a:t>
            </a:r>
            <a:r>
              <a:rPr lang="uk-UA" b="1" dirty="0"/>
              <a:t>Хімічні процеси відбуваються з виділенням або поглинанням теплоти.</a:t>
            </a:r>
            <a:r>
              <a:rPr lang="uk-UA" dirty="0"/>
              <a:t> Реакції, що </a:t>
            </a:r>
            <a:r>
              <a:rPr lang="uk-UA" b="1" dirty="0">
                <a:solidFill>
                  <a:srgbClr val="FF0000"/>
                </a:solidFill>
              </a:rPr>
              <a:t>протікають  з виділенням теплоти</a:t>
            </a:r>
            <a:r>
              <a:rPr lang="uk-UA" dirty="0"/>
              <a:t>, називають </a:t>
            </a:r>
            <a:r>
              <a:rPr lang="uk-UA" b="1" dirty="0">
                <a:solidFill>
                  <a:srgbClr val="FF0000"/>
                </a:solidFill>
              </a:rPr>
              <a:t>екзотермічними</a:t>
            </a:r>
            <a:r>
              <a:rPr lang="uk-UA" dirty="0"/>
              <a:t>, а реакції, під час протікання яких </a:t>
            </a:r>
            <a:r>
              <a:rPr lang="uk-UA" b="1" dirty="0">
                <a:solidFill>
                  <a:srgbClr val="002060"/>
                </a:solidFill>
              </a:rPr>
              <a:t>теплота поглинається</a:t>
            </a:r>
            <a:r>
              <a:rPr lang="uk-UA" dirty="0"/>
              <a:t>, </a:t>
            </a:r>
            <a:r>
              <a:rPr lang="uk-UA" b="1" dirty="0"/>
              <a:t>–</a:t>
            </a:r>
            <a:r>
              <a:rPr lang="uk-UA" dirty="0"/>
              <a:t> </a:t>
            </a:r>
            <a:r>
              <a:rPr lang="uk-UA" b="1" dirty="0">
                <a:solidFill>
                  <a:srgbClr val="002060"/>
                </a:solidFill>
              </a:rPr>
              <a:t>ендотермічними</a:t>
            </a:r>
            <a:r>
              <a:rPr lang="uk-UA" dirty="0"/>
              <a:t>.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/>
              <a:t>Наприклад, </a:t>
            </a:r>
            <a:r>
              <a:rPr lang="uk-UA" dirty="0"/>
              <a:t>взаємодія алюмінію із </a:t>
            </a:r>
            <a:r>
              <a:rPr lang="uk-UA" dirty="0" err="1"/>
              <a:t>хлоридною</a:t>
            </a:r>
            <a:r>
              <a:rPr lang="uk-UA" dirty="0"/>
              <a:t> кислотою супроводжується </a:t>
            </a:r>
            <a:r>
              <a:rPr lang="uk-UA" b="1" dirty="0"/>
              <a:t>виділенням теплоти</a:t>
            </a:r>
            <a:r>
              <a:rPr lang="uk-UA" dirty="0"/>
              <a:t>. Це можна встановити, доторкнувшись рукою до пробірки (вона стає гарячою) або за допомогою термометра</a:t>
            </a:r>
            <a:r>
              <a:rPr lang="ru-UA" dirty="0"/>
              <a:t>; п</a:t>
            </a:r>
            <a:r>
              <a:rPr lang="uk-UA" dirty="0"/>
              <a:t>ід час розкладу калій перманганату, навпаки, </a:t>
            </a:r>
            <a:r>
              <a:rPr lang="uk-UA" b="1" dirty="0"/>
              <a:t>теплота поглинається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75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674136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5100" dirty="0"/>
              <a:t>Явище виділення чи поглинання теплоти під час хімічних реакцій називається </a:t>
            </a:r>
            <a:r>
              <a:rPr lang="uk-UA" sz="5100" b="1" dirty="0">
                <a:solidFill>
                  <a:srgbClr val="FF0000"/>
                </a:solidFill>
              </a:rPr>
              <a:t>тепловим</a:t>
            </a:r>
            <a:r>
              <a:rPr lang="uk-UA" sz="5100" dirty="0"/>
              <a:t> або </a:t>
            </a:r>
            <a:r>
              <a:rPr lang="uk-UA" sz="5100" b="1" dirty="0">
                <a:solidFill>
                  <a:srgbClr val="FF0000"/>
                </a:solidFill>
              </a:rPr>
              <a:t>енергетичним ефектом (Q)</a:t>
            </a:r>
            <a:r>
              <a:rPr lang="uk-UA" sz="5100" dirty="0"/>
              <a:t>, його записують у правій частині хімічного рівняння: </a:t>
            </a:r>
            <a:br>
              <a:rPr lang="ru-UA" sz="5100" dirty="0"/>
            </a:br>
            <a:r>
              <a:rPr lang="uk-UA" sz="5100" dirty="0"/>
              <a:t>зі знаком </a:t>
            </a:r>
            <a:r>
              <a:rPr lang="uk-UA" sz="5100" b="1" dirty="0">
                <a:solidFill>
                  <a:srgbClr val="FF0000"/>
                </a:solidFill>
              </a:rPr>
              <a:t>«+»</a:t>
            </a:r>
            <a:r>
              <a:rPr lang="uk-UA" sz="5100" dirty="0"/>
              <a:t>, коли реакція </a:t>
            </a:r>
            <a:r>
              <a:rPr lang="uk-UA" sz="5100" b="1" dirty="0">
                <a:solidFill>
                  <a:srgbClr val="FF0000"/>
                </a:solidFill>
              </a:rPr>
              <a:t>екзотермічна</a:t>
            </a:r>
            <a:r>
              <a:rPr lang="uk-UA" sz="5100" dirty="0"/>
              <a:t>, та зі знаком </a:t>
            </a:r>
            <a:r>
              <a:rPr lang="uk-UA" sz="5100" b="1" dirty="0">
                <a:solidFill>
                  <a:srgbClr val="002060"/>
                </a:solidFill>
              </a:rPr>
              <a:t>«–»</a:t>
            </a:r>
            <a:r>
              <a:rPr lang="uk-UA" sz="5100" dirty="0"/>
              <a:t>, коли вона </a:t>
            </a:r>
            <a:r>
              <a:rPr lang="uk-UA" sz="5100" b="1" dirty="0">
                <a:solidFill>
                  <a:srgbClr val="002060"/>
                </a:solidFill>
              </a:rPr>
              <a:t>ендотермічна.</a:t>
            </a:r>
            <a:r>
              <a:rPr lang="uk-UA" sz="5100" dirty="0"/>
              <a:t> </a:t>
            </a:r>
            <a:endParaRPr lang="en-US" sz="5100" dirty="0"/>
          </a:p>
          <a:p>
            <a:endParaRPr lang="en-US" sz="51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100" b="1" dirty="0"/>
              <a:t>Наприклад:</a:t>
            </a:r>
            <a:endParaRPr lang="ru-RU" sz="5100" b="1" dirty="0"/>
          </a:p>
          <a:p>
            <a:pPr marL="82296" indent="0" algn="ctr">
              <a:buNone/>
            </a:pPr>
            <a:r>
              <a:rPr lang="uk-UA" sz="4000" dirty="0"/>
              <a:t>2 АІ + 6 НСІ ↔ 2 АІСІ</a:t>
            </a:r>
            <a:r>
              <a:rPr lang="uk-UA" sz="4000" baseline="-25000" dirty="0"/>
              <a:t>3</a:t>
            </a:r>
            <a:r>
              <a:rPr lang="uk-UA" sz="4000" dirty="0"/>
              <a:t> + 3 Н</a:t>
            </a:r>
            <a:r>
              <a:rPr lang="uk-UA" sz="4000" baseline="-25000" dirty="0"/>
              <a:t>2</a:t>
            </a:r>
            <a:r>
              <a:rPr lang="uk-UA" sz="4000" dirty="0">
                <a:sym typeface="Symbol"/>
              </a:rPr>
              <a:t></a:t>
            </a:r>
            <a:r>
              <a:rPr lang="uk-UA" sz="4000" dirty="0"/>
              <a:t> </a:t>
            </a:r>
            <a:r>
              <a:rPr lang="uk-UA" sz="4000" b="1" dirty="0"/>
              <a:t>+</a:t>
            </a:r>
            <a:r>
              <a:rPr lang="uk-UA" sz="4000" dirty="0"/>
              <a:t> </a:t>
            </a:r>
            <a:r>
              <a:rPr lang="uk-UA" sz="4000" b="1" dirty="0"/>
              <a:t>Q</a:t>
            </a:r>
            <a:r>
              <a:rPr lang="uk-UA" sz="4000" dirty="0"/>
              <a:t> – </a:t>
            </a:r>
            <a:endParaRPr lang="ru-UA" sz="4000" dirty="0"/>
          </a:p>
          <a:p>
            <a:pPr marL="82296" indent="0" algn="ctr">
              <a:buNone/>
            </a:pPr>
            <a:r>
              <a:rPr lang="uk-UA" sz="4000" dirty="0"/>
              <a:t>реакція екзотермічна</a:t>
            </a:r>
            <a:endParaRPr lang="ru-RU" sz="4000" dirty="0"/>
          </a:p>
          <a:p>
            <a:pPr marL="82296" indent="0" algn="ctr">
              <a:buNone/>
            </a:pPr>
            <a:r>
              <a:rPr lang="uk-UA" sz="4000" dirty="0"/>
              <a:t>4 КМnО</a:t>
            </a:r>
            <a:r>
              <a:rPr lang="uk-UA" sz="4000" baseline="-25000" dirty="0"/>
              <a:t>4</a:t>
            </a:r>
            <a:r>
              <a:rPr lang="uk-UA" sz="4000" dirty="0"/>
              <a:t> ↔2 К</a:t>
            </a:r>
            <a:r>
              <a:rPr lang="uk-UA" sz="4000" baseline="-25000" dirty="0"/>
              <a:t>2</a:t>
            </a:r>
            <a:r>
              <a:rPr lang="uk-UA" sz="4000" dirty="0"/>
              <a:t>МnО</a:t>
            </a:r>
            <a:r>
              <a:rPr lang="uk-UA" sz="4000" baseline="-25000" dirty="0"/>
              <a:t>3</a:t>
            </a:r>
            <a:r>
              <a:rPr lang="uk-UA" sz="4000" dirty="0"/>
              <a:t> + 2 МnО</a:t>
            </a:r>
            <a:r>
              <a:rPr lang="uk-UA" sz="4000" baseline="-25000" dirty="0"/>
              <a:t>2</a:t>
            </a:r>
            <a:r>
              <a:rPr lang="uk-UA" sz="4000" dirty="0"/>
              <a:t> + 3 О</a:t>
            </a:r>
            <a:r>
              <a:rPr lang="uk-UA" sz="4000" baseline="-25000" dirty="0"/>
              <a:t>2</a:t>
            </a:r>
            <a:r>
              <a:rPr lang="uk-UA" sz="4000" dirty="0">
                <a:sym typeface="Symbol"/>
              </a:rPr>
              <a:t></a:t>
            </a:r>
            <a:r>
              <a:rPr lang="uk-UA" sz="4000" dirty="0"/>
              <a:t> </a:t>
            </a:r>
            <a:r>
              <a:rPr lang="uk-UA" sz="4000" b="1" dirty="0"/>
              <a:t>–</a:t>
            </a:r>
            <a:r>
              <a:rPr lang="uk-UA" sz="4000" dirty="0"/>
              <a:t> </a:t>
            </a:r>
            <a:r>
              <a:rPr lang="uk-UA" sz="4000" b="1" dirty="0"/>
              <a:t>Q</a:t>
            </a:r>
            <a:r>
              <a:rPr lang="uk-UA" sz="4000" dirty="0"/>
              <a:t> – </a:t>
            </a:r>
            <a:endParaRPr lang="ru-UA" sz="4000" dirty="0"/>
          </a:p>
          <a:p>
            <a:pPr marL="82296" indent="0" algn="ctr">
              <a:buNone/>
            </a:pPr>
            <a:r>
              <a:rPr lang="uk-UA" sz="4000" dirty="0"/>
              <a:t>реакція ендотермічна</a:t>
            </a:r>
            <a:endParaRPr lang="ru-RU" sz="4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4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100" dirty="0"/>
              <a:t>Величину Q можна переносити з однієї частини хімічного рівняння в іншу, змінюючи її знак на протилежний. </a:t>
            </a:r>
            <a:endParaRPr lang="ru-UA" sz="51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40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/>
              <a:t>Наприклад:</a:t>
            </a:r>
            <a:endParaRPr lang="ru-RU" sz="4000" b="1" dirty="0"/>
          </a:p>
          <a:p>
            <a:pPr marL="82296" indent="0" algn="ctr">
              <a:buNone/>
            </a:pPr>
            <a:r>
              <a:rPr lang="uk-UA" sz="4000" dirty="0"/>
              <a:t>2 АІ + 6 НСІ – Q ↔2 АІСІ</a:t>
            </a:r>
            <a:r>
              <a:rPr lang="uk-UA" sz="4000" baseline="-25000" dirty="0"/>
              <a:t>3</a:t>
            </a:r>
            <a:r>
              <a:rPr lang="uk-UA" sz="4000" dirty="0"/>
              <a:t> + 3 Н</a:t>
            </a:r>
            <a:r>
              <a:rPr lang="uk-UA" sz="4000" baseline="-25000" dirty="0"/>
              <a:t>2</a:t>
            </a:r>
            <a:r>
              <a:rPr lang="uk-UA" sz="4000" dirty="0">
                <a:sym typeface="Symbol"/>
              </a:rPr>
              <a:t></a:t>
            </a:r>
            <a:r>
              <a:rPr lang="uk-UA" sz="4000" dirty="0"/>
              <a:t> – </a:t>
            </a:r>
            <a:endParaRPr lang="ru-UA" sz="4000" dirty="0"/>
          </a:p>
          <a:p>
            <a:pPr marL="82296" indent="0" algn="ctr">
              <a:buNone/>
            </a:pPr>
            <a:r>
              <a:rPr lang="uk-UA" sz="4000" dirty="0"/>
              <a:t>реакція екзотермічна</a:t>
            </a:r>
            <a:endParaRPr lang="ru-RU" sz="4000" dirty="0"/>
          </a:p>
          <a:p>
            <a:pPr marL="82296" indent="0" algn="ctr">
              <a:buNone/>
            </a:pPr>
            <a:r>
              <a:rPr lang="uk-UA" sz="4000" dirty="0"/>
              <a:t>4 КМnО</a:t>
            </a:r>
            <a:r>
              <a:rPr lang="uk-UA" sz="4000" baseline="-25000" dirty="0"/>
              <a:t>4</a:t>
            </a:r>
            <a:r>
              <a:rPr lang="uk-UA" sz="4000" dirty="0"/>
              <a:t> + Q ↔2 К</a:t>
            </a:r>
            <a:r>
              <a:rPr lang="uk-UA" sz="4000" baseline="-25000" dirty="0"/>
              <a:t>2</a:t>
            </a:r>
            <a:r>
              <a:rPr lang="uk-UA" sz="4000" dirty="0"/>
              <a:t>МnО</a:t>
            </a:r>
            <a:r>
              <a:rPr lang="uk-UA" sz="4000" baseline="-25000" dirty="0"/>
              <a:t>3</a:t>
            </a:r>
            <a:r>
              <a:rPr lang="uk-UA" sz="4000" dirty="0"/>
              <a:t> + 2 МnО</a:t>
            </a:r>
            <a:r>
              <a:rPr lang="uk-UA" sz="4000" baseline="-25000" dirty="0"/>
              <a:t>2</a:t>
            </a:r>
            <a:r>
              <a:rPr lang="uk-UA" sz="4000" dirty="0"/>
              <a:t> + 3 О</a:t>
            </a:r>
            <a:r>
              <a:rPr lang="uk-UA" sz="4000" baseline="-25000" dirty="0"/>
              <a:t>2</a:t>
            </a:r>
            <a:r>
              <a:rPr lang="uk-UA" sz="4000" dirty="0">
                <a:sym typeface="Symbol"/>
              </a:rPr>
              <a:t></a:t>
            </a:r>
            <a:r>
              <a:rPr lang="uk-UA" sz="4000" dirty="0"/>
              <a:t> – </a:t>
            </a:r>
            <a:endParaRPr lang="ru-UA" sz="4000" dirty="0"/>
          </a:p>
          <a:p>
            <a:pPr marL="82296" indent="0" algn="ctr">
              <a:buNone/>
            </a:pPr>
            <a:r>
              <a:rPr lang="uk-UA" sz="4000" dirty="0"/>
              <a:t>реакція ендотермічна</a:t>
            </a:r>
            <a:endParaRPr lang="ru-RU" sz="4000" dirty="0"/>
          </a:p>
          <a:p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9E4A7EB2-C403-D1BC-BDFA-4AD8026EE8A6}"/>
                  </a:ext>
                </a:extLst>
              </p14:cNvPr>
              <p14:cNvContentPartPr/>
              <p14:nvPr/>
            </p14:nvContentPartPr>
            <p14:xfrm>
              <a:off x="7831151" y="3612012"/>
              <a:ext cx="360" cy="360"/>
            </p14:xfrm>
          </p:contentPart>
        </mc:Choice>
        <mc:Fallback xmlns=""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9E4A7EB2-C403-D1BC-BDFA-4AD8026EE8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2151" y="360301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962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0"/>
            <a:ext cx="7818072" cy="68580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Теплові ефекти хімічних реакцій вимірюють </a:t>
            </a:r>
            <a:r>
              <a:rPr lang="uk-UA" b="1" dirty="0"/>
              <a:t>за допомогою спеціальних приладів </a:t>
            </a:r>
            <a:r>
              <a:rPr lang="uk-UA" dirty="0"/>
              <a:t>– </a:t>
            </a:r>
            <a:r>
              <a:rPr lang="uk-UA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калориметрів</a:t>
            </a:r>
            <a:r>
              <a:rPr lang="uk-UA" dirty="0"/>
              <a:t>.</a:t>
            </a:r>
            <a:r>
              <a:rPr lang="uk-UA" b="1" dirty="0"/>
              <a:t> </a:t>
            </a:r>
            <a:r>
              <a:rPr lang="uk-UA" dirty="0"/>
              <a:t>Під час роботи беруть певну кількість речовини реагенту, а потім виміряне значення кількості теплоти перераховують на таку кількість моль речовини, яка відповідає коефіцієнтам у хімічному рівнянні.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/>
              <a:t>Наприклад, </a:t>
            </a:r>
            <a:r>
              <a:rPr lang="uk-UA" dirty="0"/>
              <a:t>у надлишку кисню спалили 0,1 моль водню й отримали </a:t>
            </a:r>
            <a:br>
              <a:rPr lang="ru-UA" dirty="0"/>
            </a:br>
            <a:r>
              <a:rPr lang="uk-UA" b="1" dirty="0"/>
              <a:t>28,58 кДж тепла</a:t>
            </a:r>
            <a:r>
              <a:rPr lang="uk-UA" dirty="0"/>
              <a:t>.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Водень реагує з киснем за рівнянням: 2</a:t>
            </a:r>
            <a:r>
              <a:rPr lang="ru-UA" dirty="0"/>
              <a:t> </a:t>
            </a:r>
            <a:r>
              <a:rPr lang="uk-UA" dirty="0"/>
              <a:t>Н</a:t>
            </a:r>
            <a:r>
              <a:rPr lang="uk-UA" baseline="-25000" dirty="0"/>
              <a:t>2</a:t>
            </a:r>
            <a:r>
              <a:rPr lang="uk-UA" dirty="0"/>
              <a:t> + О</a:t>
            </a:r>
            <a:r>
              <a:rPr lang="uk-UA" baseline="-25000" dirty="0"/>
              <a:t>2</a:t>
            </a:r>
            <a:r>
              <a:rPr lang="uk-UA" dirty="0"/>
              <a:t> ↔ 2</a:t>
            </a:r>
            <a:r>
              <a:rPr lang="ru-UA" dirty="0"/>
              <a:t> </a:t>
            </a:r>
            <a:r>
              <a:rPr lang="uk-UA" dirty="0"/>
              <a:t>Н</a:t>
            </a:r>
            <a:r>
              <a:rPr lang="uk-UA" baseline="-25000" dirty="0"/>
              <a:t>2</a:t>
            </a:r>
            <a:r>
              <a:rPr lang="uk-UA" dirty="0"/>
              <a:t>О + Q. </a:t>
            </a:r>
            <a:br>
              <a:rPr lang="uk-UA" dirty="0"/>
            </a:b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Тобто </a:t>
            </a:r>
            <a:r>
              <a:rPr lang="uk-UA" b="1" dirty="0"/>
              <a:t>2 моль водню </a:t>
            </a:r>
            <a:r>
              <a:rPr lang="uk-UA" dirty="0"/>
              <a:t>взаємодіють з </a:t>
            </a:r>
            <a:r>
              <a:rPr lang="uk-UA" b="1" dirty="0"/>
              <a:t>1 моль кисню</a:t>
            </a:r>
            <a:r>
              <a:rPr lang="uk-UA" dirty="0"/>
              <a:t>, утворюючи </a:t>
            </a:r>
            <a:r>
              <a:rPr lang="uk-UA" b="1" dirty="0"/>
              <a:t>2 моль води</a:t>
            </a:r>
            <a:r>
              <a:rPr lang="uk-UA" dirty="0"/>
              <a:t>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Якщо </a:t>
            </a:r>
            <a:r>
              <a:rPr lang="uk-UA" b="1" dirty="0"/>
              <a:t>0,1 моль водню </a:t>
            </a:r>
            <a:r>
              <a:rPr lang="uk-UA" dirty="0"/>
              <a:t>відповідає </a:t>
            </a:r>
            <a:r>
              <a:rPr lang="uk-UA" b="1" dirty="0"/>
              <a:t>28,58 кДж</a:t>
            </a:r>
            <a:r>
              <a:rPr lang="uk-UA" dirty="0"/>
              <a:t>, то </a:t>
            </a:r>
            <a:r>
              <a:rPr lang="uk-UA" b="1" dirty="0"/>
              <a:t>2 моль водню</a:t>
            </a:r>
            <a:r>
              <a:rPr lang="ru-UA" b="1" dirty="0"/>
              <a:t> </a:t>
            </a:r>
            <a:r>
              <a:rPr lang="uk-UA" dirty="0"/>
              <a:t>– у 20 разів більше (571,6 кДж).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У хімічне рівняння горіння водню записують 571,6 кДж замість букви Q: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2</a:t>
            </a:r>
            <a:r>
              <a:rPr lang="ru-UA" dirty="0"/>
              <a:t> </a:t>
            </a:r>
            <a:r>
              <a:rPr lang="uk-UA" dirty="0"/>
              <a:t>Н</a:t>
            </a:r>
            <a:r>
              <a:rPr lang="uk-UA" baseline="-25000" dirty="0"/>
              <a:t>2</a:t>
            </a:r>
            <a:r>
              <a:rPr lang="uk-UA" dirty="0"/>
              <a:t> + О</a:t>
            </a:r>
            <a:r>
              <a:rPr lang="uk-UA" baseline="-25000" dirty="0"/>
              <a:t>2</a:t>
            </a:r>
            <a:r>
              <a:rPr lang="uk-UA" dirty="0"/>
              <a:t> ↔2Н</a:t>
            </a:r>
            <a:r>
              <a:rPr lang="uk-UA" baseline="-25000" dirty="0"/>
              <a:t>2</a:t>
            </a:r>
            <a:r>
              <a:rPr lang="uk-UA" dirty="0"/>
              <a:t>О + 571,6 кДж – термохімічне рівняння.</a:t>
            </a:r>
            <a:endParaRPr lang="en-US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Щоб забезпечити можливість порівняння теплових ефектів різних реакцій, термохімічні розрахунки слід робити відносно одного моля хімічної сполуки при температурі 25</a:t>
            </a:r>
            <a:r>
              <a:rPr lang="uk-UA" baseline="30000" dirty="0"/>
              <a:t> 0</a:t>
            </a:r>
            <a:r>
              <a:rPr lang="uk-UA" dirty="0"/>
              <a:t>С (298,15 К) і тиску 101 кПа (1 </a:t>
            </a:r>
            <a:r>
              <a:rPr lang="uk-UA" dirty="0" err="1"/>
              <a:t>атм</a:t>
            </a:r>
            <a:r>
              <a:rPr lang="uk-UA" dirty="0"/>
              <a:t>).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Теплові ефекти, визначені за таких умов, називаються </a:t>
            </a:r>
            <a:r>
              <a:rPr lang="uk-UA" b="1" dirty="0">
                <a:solidFill>
                  <a:schemeClr val="accent4">
                    <a:lumMod val="50000"/>
                  </a:schemeClr>
                </a:solidFill>
              </a:rPr>
              <a:t>стандартними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44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1175" y="188640"/>
            <a:ext cx="8172400" cy="640871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6400" dirty="0"/>
              <a:t>Згідно із </a:t>
            </a:r>
            <a:r>
              <a:rPr lang="uk-UA" sz="6400" b="1" dirty="0">
                <a:solidFill>
                  <a:srgbClr val="00B050"/>
                </a:solidFill>
              </a:rPr>
              <a:t>законом </a:t>
            </a:r>
            <a:r>
              <a:rPr lang="uk-UA" sz="6400" b="1" dirty="0" err="1">
                <a:solidFill>
                  <a:srgbClr val="00B050"/>
                </a:solidFill>
              </a:rPr>
              <a:t>Гесса</a:t>
            </a:r>
            <a:r>
              <a:rPr lang="uk-UA" sz="6400" dirty="0"/>
              <a:t>: </a:t>
            </a:r>
            <a:r>
              <a:rPr lang="uk-UA" sz="6400" b="1" dirty="0"/>
              <a:t>тепловий ефект реакції залежить від стану вихідних речовин і кінцевих продуктів, але не залежить від проміжних стадій реакції. </a:t>
            </a:r>
            <a:endParaRPr lang="ru-UA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dirty="0"/>
              <a:t>Записуючи рівняння реакції, в дужках біля відповідних символів або формул </a:t>
            </a:r>
            <a:r>
              <a:rPr lang="uk-UA" sz="6400" b="1" dirty="0"/>
              <a:t>вказують агрегатний стан речовин: твердий (тв.), кристалічний (к.), розчин (роз.), рідина (р.), газоподібний (г.). </a:t>
            </a:r>
            <a:endParaRPr lang="ru-UA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/>
              <a:t>Наприклад:</a:t>
            </a:r>
            <a:endParaRPr lang="ru-RU" sz="6400" b="1" dirty="0"/>
          </a:p>
          <a:p>
            <a:pPr marL="82296" indent="0" algn="ctr">
              <a:lnSpc>
                <a:spcPct val="120000"/>
              </a:lnSpc>
              <a:buNone/>
            </a:pPr>
            <a:r>
              <a:rPr lang="uk-UA" sz="6400" dirty="0"/>
              <a:t>Н</a:t>
            </a:r>
            <a:r>
              <a:rPr lang="uk-UA" sz="6400" baseline="-25000" dirty="0"/>
              <a:t>2</a:t>
            </a:r>
            <a:r>
              <a:rPr lang="ru-UA" sz="6400" baseline="-25000" dirty="0"/>
              <a:t> </a:t>
            </a:r>
            <a:r>
              <a:rPr lang="uk-UA" sz="6400" dirty="0"/>
              <a:t>(г.) + ½ О</a:t>
            </a:r>
            <a:r>
              <a:rPr lang="uk-UA" sz="6400" baseline="-25000" dirty="0"/>
              <a:t>2</a:t>
            </a:r>
            <a:r>
              <a:rPr lang="uk-UA" sz="6400" dirty="0"/>
              <a:t> (г.) = Н</a:t>
            </a:r>
            <a:r>
              <a:rPr lang="uk-UA" sz="6400" baseline="-25000" dirty="0"/>
              <a:t>2</a:t>
            </a:r>
            <a:r>
              <a:rPr lang="uk-UA" sz="6400" dirty="0"/>
              <a:t>О (г.); </a:t>
            </a:r>
            <a:r>
              <a:rPr lang="uk-UA" sz="6400" dirty="0">
                <a:sym typeface="Symbol"/>
              </a:rPr>
              <a:t></a:t>
            </a:r>
            <a:r>
              <a:rPr lang="uk-UA" sz="6400" dirty="0"/>
              <a:t>Н = -242 кДж/моль</a:t>
            </a:r>
            <a:endParaRPr lang="ru-RU" sz="6400" dirty="0"/>
          </a:p>
          <a:p>
            <a:pPr marL="82296" indent="0" algn="ctr">
              <a:lnSpc>
                <a:spcPct val="120000"/>
              </a:lnSpc>
              <a:buNone/>
            </a:pPr>
            <a:r>
              <a:rPr lang="uk-UA" sz="6400" dirty="0"/>
              <a:t>Н</a:t>
            </a:r>
            <a:r>
              <a:rPr lang="uk-UA" sz="6400" baseline="-25000" dirty="0"/>
              <a:t>2</a:t>
            </a:r>
            <a:r>
              <a:rPr lang="ru-UA" sz="6400" baseline="-25000" dirty="0"/>
              <a:t> </a:t>
            </a:r>
            <a:r>
              <a:rPr lang="uk-UA" sz="6400" dirty="0"/>
              <a:t>(г.) + ½ О</a:t>
            </a:r>
            <a:r>
              <a:rPr lang="uk-UA" sz="6400" baseline="-25000" dirty="0"/>
              <a:t>2</a:t>
            </a:r>
            <a:r>
              <a:rPr lang="uk-UA" sz="6400" dirty="0"/>
              <a:t> (г.) = Н</a:t>
            </a:r>
            <a:r>
              <a:rPr lang="uk-UA" sz="6400" baseline="-25000" dirty="0"/>
              <a:t>2</a:t>
            </a:r>
            <a:r>
              <a:rPr lang="uk-UA" sz="6400" dirty="0"/>
              <a:t>О (р.); </a:t>
            </a:r>
            <a:r>
              <a:rPr lang="uk-UA" sz="6400" dirty="0">
                <a:sym typeface="Symbol"/>
              </a:rPr>
              <a:t></a:t>
            </a:r>
            <a:r>
              <a:rPr lang="uk-UA" sz="6400" dirty="0"/>
              <a:t>Н = -286 кДж/моль</a:t>
            </a:r>
            <a:endParaRPr lang="ru-RU" sz="6400" dirty="0"/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endParaRPr lang="ru-UA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/>
              <a:t>І наслідок із закону </a:t>
            </a:r>
            <a:r>
              <a:rPr lang="uk-UA" sz="6400" b="1" dirty="0" err="1"/>
              <a:t>Гесса</a:t>
            </a:r>
            <a:r>
              <a:rPr lang="uk-UA" sz="6400" b="1" dirty="0"/>
              <a:t>.</a:t>
            </a:r>
            <a:endParaRPr lang="ru-RU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6400" dirty="0"/>
              <a:t>Тепловий ефект реакції дорівнює різниці між сумою </a:t>
            </a:r>
            <a:r>
              <a:rPr lang="uk-UA" sz="6400" dirty="0" err="1"/>
              <a:t>теплот</a:t>
            </a:r>
            <a:r>
              <a:rPr lang="uk-UA" sz="6400" dirty="0"/>
              <a:t> утворення продуктів реакції та сумою </a:t>
            </a:r>
            <a:r>
              <a:rPr lang="uk-UA" sz="6400" dirty="0" err="1"/>
              <a:t>теплот</a:t>
            </a:r>
            <a:r>
              <a:rPr lang="uk-UA" sz="6400" dirty="0"/>
              <a:t> утворення вихідних речовин.</a:t>
            </a:r>
            <a:endParaRPr lang="ru-RU" sz="6400" dirty="0"/>
          </a:p>
          <a:p>
            <a:pPr marL="82296" indent="0" algn="ctr">
              <a:lnSpc>
                <a:spcPct val="120000"/>
              </a:lnSpc>
              <a:buNone/>
            </a:pP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 err="1"/>
              <a:t>реак</a:t>
            </a:r>
            <a:r>
              <a:rPr lang="uk-UA" sz="6400" b="1" dirty="0"/>
              <a:t>. = 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 err="1"/>
              <a:t>утв</a:t>
            </a:r>
            <a:r>
              <a:rPr lang="uk-UA" sz="6400" b="1" dirty="0"/>
              <a:t>.</a:t>
            </a:r>
            <a:r>
              <a:rPr lang="ru-UA" sz="6400" b="1" dirty="0"/>
              <a:t> </a:t>
            </a:r>
            <a:r>
              <a:rPr lang="uk-UA" sz="6400" b="1" dirty="0" err="1"/>
              <a:t>прод</a:t>
            </a:r>
            <a:r>
              <a:rPr lang="uk-UA" sz="6400" b="1" dirty="0"/>
              <a:t>. – 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 </a:t>
            </a:r>
            <a:r>
              <a:rPr lang="uk-UA" sz="6400" b="1" dirty="0" err="1"/>
              <a:t>утв</a:t>
            </a:r>
            <a:r>
              <a:rPr lang="uk-UA" sz="6400" b="1" dirty="0"/>
              <a:t>.</a:t>
            </a:r>
            <a:r>
              <a:rPr lang="ru-UA" sz="6400" b="1" dirty="0"/>
              <a:t> </a:t>
            </a:r>
            <a:r>
              <a:rPr lang="uk-UA" sz="6400" b="1" dirty="0" err="1"/>
              <a:t>вих</a:t>
            </a:r>
            <a:r>
              <a:rPr lang="uk-UA" sz="6400" b="1" dirty="0"/>
              <a:t>. </a:t>
            </a:r>
            <a:r>
              <a:rPr lang="uk-UA" sz="6400" b="1" dirty="0" err="1"/>
              <a:t>реч</a:t>
            </a:r>
            <a:r>
              <a:rPr lang="uk-UA" sz="6400" b="1" dirty="0"/>
              <a:t>.</a:t>
            </a:r>
            <a:endParaRPr lang="ru-RU" sz="6400" dirty="0"/>
          </a:p>
          <a:p>
            <a:pPr marL="82296" indent="0">
              <a:lnSpc>
                <a:spcPct val="120000"/>
              </a:lnSpc>
              <a:buNone/>
            </a:pPr>
            <a:r>
              <a:rPr lang="uk-UA" sz="6400" dirty="0"/>
              <a:t>Теплота згоряння (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 err="1"/>
              <a:t>зг</a:t>
            </a:r>
            <a:r>
              <a:rPr lang="uk-UA" sz="6400" dirty="0"/>
              <a:t>.) – це теплота, що виділяється при згорянні в О</a:t>
            </a:r>
            <a:r>
              <a:rPr lang="uk-UA" sz="6400" baseline="-25000" dirty="0"/>
              <a:t>2</a:t>
            </a:r>
            <a:r>
              <a:rPr lang="uk-UA" sz="6400" dirty="0"/>
              <a:t>.</a:t>
            </a:r>
            <a:endParaRPr lang="ru-RU" sz="6400" dirty="0"/>
          </a:p>
          <a:p>
            <a:pPr marL="82296" indent="0">
              <a:lnSpc>
                <a:spcPct val="120000"/>
              </a:lnSpc>
              <a:buNone/>
            </a:pPr>
            <a:endParaRPr lang="ru-UA" sz="6400" i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400" b="1" dirty="0"/>
              <a:t>ІІ наслідок із закону </a:t>
            </a:r>
            <a:r>
              <a:rPr lang="uk-UA" sz="6400" b="1" dirty="0" err="1"/>
              <a:t>Гесса</a:t>
            </a:r>
            <a:r>
              <a:rPr lang="uk-UA" sz="6400" b="1" dirty="0"/>
              <a:t>.</a:t>
            </a:r>
            <a:endParaRPr lang="ru-RU" sz="6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6400" dirty="0"/>
              <a:t>Тепловий ефект реакції дорівнює різниці між сумою </a:t>
            </a:r>
            <a:r>
              <a:rPr lang="uk-UA" sz="6400" dirty="0" err="1"/>
              <a:t>теплот</a:t>
            </a:r>
            <a:r>
              <a:rPr lang="uk-UA" sz="6400" dirty="0"/>
              <a:t> згоряння вихідних речовин мінус та сумою </a:t>
            </a:r>
            <a:r>
              <a:rPr lang="uk-UA" sz="6400" dirty="0" err="1"/>
              <a:t>теплот</a:t>
            </a:r>
            <a:r>
              <a:rPr lang="uk-UA" sz="6400" dirty="0"/>
              <a:t> згоряння продуктів реакції. </a:t>
            </a:r>
            <a:endParaRPr lang="ru-UA" sz="6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6400" dirty="0"/>
              <a:t>Теплота утворення простих речовин = 0.  </a:t>
            </a:r>
            <a:endParaRPr lang="en-US" sz="6400" dirty="0"/>
          </a:p>
          <a:p>
            <a:pPr marL="82296" indent="0" algn="ctr">
              <a:lnSpc>
                <a:spcPct val="120000"/>
              </a:lnSpc>
              <a:buNone/>
            </a:pP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 err="1"/>
              <a:t>реак</a:t>
            </a:r>
            <a:r>
              <a:rPr lang="uk-UA" sz="6400" b="1" dirty="0"/>
              <a:t>. = 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 err="1"/>
              <a:t>зг</a:t>
            </a:r>
            <a:r>
              <a:rPr lang="uk-UA" sz="6400" b="1" dirty="0"/>
              <a:t>. вих. </a:t>
            </a:r>
            <a:r>
              <a:rPr lang="uk-UA" sz="6400" b="1" dirty="0" err="1"/>
              <a:t>реч</a:t>
            </a:r>
            <a:r>
              <a:rPr lang="uk-UA" sz="6400" b="1" dirty="0"/>
              <a:t>. – 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 err="1"/>
              <a:t>зг</a:t>
            </a:r>
            <a:r>
              <a:rPr lang="uk-UA" sz="6400" b="1" dirty="0"/>
              <a:t>.</a:t>
            </a:r>
            <a:r>
              <a:rPr lang="ru-UA" sz="6400" b="1" dirty="0"/>
              <a:t> </a:t>
            </a:r>
            <a:r>
              <a:rPr lang="uk-UA" sz="6400" b="1" dirty="0" err="1"/>
              <a:t>прод</a:t>
            </a:r>
            <a:r>
              <a:rPr lang="uk-UA" sz="6400" b="1" dirty="0"/>
              <a:t>.</a:t>
            </a:r>
            <a:endParaRPr lang="ru-RU" sz="6400" dirty="0"/>
          </a:p>
          <a:p>
            <a:pPr marL="82296" indent="0" algn="ctr">
              <a:lnSpc>
                <a:spcPct val="120000"/>
              </a:lnSpc>
              <a:buNone/>
            </a:pP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/>
              <a:t>гідр</a:t>
            </a:r>
            <a:r>
              <a:rPr lang="ru-UA" sz="6400" b="1" dirty="0"/>
              <a:t>а</a:t>
            </a:r>
            <a:r>
              <a:rPr lang="uk-UA" sz="6400" b="1" dirty="0" err="1"/>
              <a:t>тації</a:t>
            </a:r>
            <a:r>
              <a:rPr lang="uk-UA" sz="6400" b="1" dirty="0"/>
              <a:t> = 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/>
              <a:t>р. солі – </a:t>
            </a:r>
            <a:r>
              <a:rPr lang="uk-UA" sz="6400" b="1" dirty="0">
                <a:sym typeface="Symbol"/>
              </a:rPr>
              <a:t></a:t>
            </a:r>
            <a:r>
              <a:rPr lang="uk-UA" sz="6400" b="1" dirty="0"/>
              <a:t>H</a:t>
            </a:r>
            <a:r>
              <a:rPr lang="ru-UA" sz="6400" b="1" dirty="0"/>
              <a:t> </a:t>
            </a:r>
            <a:r>
              <a:rPr lang="uk-UA" sz="6400" b="1" dirty="0"/>
              <a:t>р. кристалогідрату</a:t>
            </a:r>
            <a:endParaRPr lang="ru-RU" sz="6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27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04664"/>
            <a:ext cx="7962088" cy="6192688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ru-UA" b="1" dirty="0" err="1"/>
              <a:t>Нап</a:t>
            </a:r>
            <a:r>
              <a:rPr lang="uk-UA" b="1" dirty="0" err="1"/>
              <a:t>риклад</a:t>
            </a:r>
            <a:r>
              <a:rPr lang="uk-UA" b="1" dirty="0"/>
              <a:t>.</a:t>
            </a:r>
            <a:r>
              <a:rPr lang="uk-UA" dirty="0"/>
              <a:t> Визначте теплоту утворення азоту, виходячи з реакції: </a:t>
            </a:r>
            <a:endParaRPr lang="ru-UA" dirty="0"/>
          </a:p>
          <a:p>
            <a:pPr marL="82296" indent="0" algn="just">
              <a:buNone/>
            </a:pPr>
            <a:endParaRPr lang="ru-RU" dirty="0"/>
          </a:p>
          <a:p>
            <a:pPr marL="82296" indent="0" algn="ctr">
              <a:buNone/>
            </a:pPr>
            <a:r>
              <a:rPr lang="uk-UA" dirty="0"/>
              <a:t>2</a:t>
            </a:r>
            <a:r>
              <a:rPr lang="ru-UA" dirty="0"/>
              <a:t> </a:t>
            </a:r>
            <a:r>
              <a:rPr lang="uk-UA" dirty="0"/>
              <a:t>NН</a:t>
            </a:r>
            <a:r>
              <a:rPr lang="uk-UA" baseline="-25000" dirty="0"/>
              <a:t>3</a:t>
            </a:r>
            <a:r>
              <a:rPr lang="uk-UA" dirty="0"/>
              <a:t> + 1½О</a:t>
            </a:r>
            <a:r>
              <a:rPr lang="uk-UA" baseline="-25000" dirty="0"/>
              <a:t>2</a:t>
            </a:r>
            <a:r>
              <a:rPr lang="uk-UA" dirty="0"/>
              <a:t> = N</a:t>
            </a:r>
            <a:r>
              <a:rPr lang="uk-UA" baseline="-25000" dirty="0"/>
              <a:t>2</a:t>
            </a:r>
            <a:r>
              <a:rPr lang="uk-UA" dirty="0"/>
              <a:t> + 3Н</a:t>
            </a:r>
            <a:r>
              <a:rPr lang="uk-UA" baseline="-25000" dirty="0"/>
              <a:t>2</a:t>
            </a:r>
            <a:r>
              <a:rPr lang="uk-UA" dirty="0"/>
              <a:t>О, </a:t>
            </a:r>
            <a:r>
              <a:rPr lang="uk-UA" dirty="0">
                <a:sym typeface="Symbol"/>
              </a:rPr>
              <a:t></a:t>
            </a:r>
            <a:r>
              <a:rPr lang="uk-UA" dirty="0"/>
              <a:t>Н=-766 кДж/моль.</a:t>
            </a:r>
            <a:endParaRPr lang="ru-UA" dirty="0"/>
          </a:p>
          <a:p>
            <a:pPr marL="82296" indent="0" algn="ctr">
              <a:buNone/>
            </a:pPr>
            <a:endParaRPr lang="ru-RU" dirty="0"/>
          </a:p>
          <a:p>
            <a:pPr marL="82296" indent="0" algn="just">
              <a:buNone/>
            </a:pPr>
            <a:r>
              <a:rPr lang="uk-UA" dirty="0"/>
              <a:t>Теплота утворення Н</a:t>
            </a:r>
            <a:r>
              <a:rPr lang="uk-UA" baseline="-25000" dirty="0"/>
              <a:t>2</a:t>
            </a:r>
            <a:r>
              <a:rPr lang="uk-UA" dirty="0"/>
              <a:t>О</a:t>
            </a:r>
            <a:r>
              <a:rPr lang="uk-UA" baseline="-25000" dirty="0"/>
              <a:t>(Р)</a:t>
            </a:r>
            <a:r>
              <a:rPr lang="uk-UA" dirty="0"/>
              <a:t> = -286,2 кДж/моль.</a:t>
            </a:r>
            <a:endParaRPr lang="ru-RU" dirty="0"/>
          </a:p>
          <a:p>
            <a:pPr marL="82296" indent="0">
              <a:buNone/>
            </a:pPr>
            <a:endParaRPr lang="ru-UA" b="1" dirty="0"/>
          </a:p>
          <a:p>
            <a:pPr marL="82296" indent="0">
              <a:buNone/>
            </a:pPr>
            <a:r>
              <a:rPr lang="uk-UA" b="1" dirty="0"/>
              <a:t>Рішення:</a:t>
            </a:r>
            <a:endParaRPr lang="ru-RU" dirty="0"/>
          </a:p>
          <a:p>
            <a:pPr marL="82296" indent="0" algn="just">
              <a:buNone/>
            </a:pPr>
            <a:r>
              <a:rPr lang="uk-UA" dirty="0"/>
              <a:t>Теплота утворення О</a:t>
            </a:r>
            <a:r>
              <a:rPr lang="uk-UA" baseline="-25000" dirty="0"/>
              <a:t>2</a:t>
            </a:r>
            <a:r>
              <a:rPr lang="uk-UA" dirty="0"/>
              <a:t> і N</a:t>
            </a:r>
            <a:r>
              <a:rPr lang="uk-UA" baseline="-25000" dirty="0"/>
              <a:t>2</a:t>
            </a:r>
            <a:r>
              <a:rPr lang="uk-UA" dirty="0"/>
              <a:t> як простих речовин = 0. Виходячи з рішення: </a:t>
            </a:r>
            <a:endParaRPr lang="en-US" dirty="0"/>
          </a:p>
          <a:p>
            <a:pPr marL="82296" indent="0" algn="ctr">
              <a:buNone/>
            </a:pPr>
            <a:endParaRPr lang="ru-UA" dirty="0">
              <a:sym typeface="Symbol"/>
            </a:endParaRPr>
          </a:p>
          <a:p>
            <a:pPr marL="82296" indent="0" algn="ctr">
              <a:buNone/>
            </a:pPr>
            <a:r>
              <a:rPr lang="uk-UA" dirty="0">
                <a:sym typeface="Symbol"/>
              </a:rPr>
              <a:t></a:t>
            </a:r>
            <a:r>
              <a:rPr lang="uk-UA" dirty="0"/>
              <a:t>H</a:t>
            </a:r>
            <a:r>
              <a:rPr lang="ru-UA" dirty="0"/>
              <a:t> </a:t>
            </a:r>
            <a:r>
              <a:rPr lang="uk-UA" dirty="0" err="1"/>
              <a:t>реак</a:t>
            </a:r>
            <a:r>
              <a:rPr lang="uk-UA" dirty="0"/>
              <a:t>. = </a:t>
            </a:r>
            <a:r>
              <a:rPr lang="uk-UA" dirty="0">
                <a:sym typeface="Symbol"/>
              </a:rPr>
              <a:t></a:t>
            </a:r>
            <a:r>
              <a:rPr lang="uk-UA" dirty="0"/>
              <a:t>H</a:t>
            </a:r>
            <a:r>
              <a:rPr lang="ru-UA" dirty="0"/>
              <a:t> </a:t>
            </a:r>
            <a:r>
              <a:rPr lang="uk-UA" dirty="0" err="1"/>
              <a:t>утв</a:t>
            </a:r>
            <a:r>
              <a:rPr lang="uk-UA" dirty="0"/>
              <a:t>.</a:t>
            </a:r>
            <a:r>
              <a:rPr lang="ru-UA" dirty="0"/>
              <a:t> </a:t>
            </a:r>
            <a:r>
              <a:rPr lang="uk-UA" dirty="0" err="1"/>
              <a:t>прод</a:t>
            </a:r>
            <a:r>
              <a:rPr lang="uk-UA" dirty="0"/>
              <a:t>. – </a:t>
            </a:r>
            <a:r>
              <a:rPr lang="uk-UA" dirty="0">
                <a:sym typeface="Symbol"/>
              </a:rPr>
              <a:t></a:t>
            </a:r>
            <a:r>
              <a:rPr lang="uk-UA" dirty="0"/>
              <a:t>H </a:t>
            </a:r>
            <a:r>
              <a:rPr lang="uk-UA" dirty="0" err="1"/>
              <a:t>утв</a:t>
            </a:r>
            <a:r>
              <a:rPr lang="uk-UA" dirty="0"/>
              <a:t>.</a:t>
            </a:r>
            <a:r>
              <a:rPr lang="ru-UA" dirty="0"/>
              <a:t> </a:t>
            </a:r>
            <a:r>
              <a:rPr lang="uk-UA" dirty="0" err="1"/>
              <a:t>вих</a:t>
            </a:r>
            <a:r>
              <a:rPr lang="uk-UA" dirty="0"/>
              <a:t>. </a:t>
            </a:r>
            <a:r>
              <a:rPr lang="uk-UA" dirty="0" err="1"/>
              <a:t>реч</a:t>
            </a:r>
            <a:r>
              <a:rPr lang="uk-UA" dirty="0"/>
              <a:t>.</a:t>
            </a:r>
            <a:endParaRPr lang="ru-RU" dirty="0"/>
          </a:p>
          <a:p>
            <a:pPr marL="82296" indent="0" algn="ctr">
              <a:buNone/>
            </a:pPr>
            <a:endParaRPr lang="ru-UA" dirty="0"/>
          </a:p>
          <a:p>
            <a:pPr marL="82296" indent="0" algn="ctr">
              <a:buNone/>
            </a:pPr>
            <a:r>
              <a:rPr lang="uk-UA" dirty="0"/>
              <a:t>-766 = -286,2 · 3 - 2х		</a:t>
            </a:r>
            <a:endParaRPr lang="ru-UA" dirty="0"/>
          </a:p>
          <a:p>
            <a:pPr marL="82296" indent="0" algn="ctr">
              <a:buNone/>
            </a:pPr>
            <a:r>
              <a:rPr lang="uk-UA" dirty="0"/>
              <a:t>2х = -92,6		</a:t>
            </a:r>
            <a:endParaRPr lang="ru-UA" dirty="0"/>
          </a:p>
          <a:p>
            <a:pPr marL="82296" indent="0" algn="ctr">
              <a:buNone/>
            </a:pPr>
            <a:r>
              <a:rPr lang="uk-UA" dirty="0"/>
              <a:t>х = -46,3 кДж/моль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98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5300" b="1" dirty="0">
                <a:solidFill>
                  <a:srgbClr val="00B0F0"/>
                </a:solidFill>
                <a:effectLst/>
              </a:rPr>
              <a:t>2.  Хімічна кінетика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962088" cy="58052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Розділ хімії, що вивчає швидкість протікання різних хімічних реакцій, називається </a:t>
            </a:r>
            <a:r>
              <a:rPr lang="uk-UA" b="1" dirty="0">
                <a:solidFill>
                  <a:srgbClr val="1526C5"/>
                </a:solidFill>
              </a:rPr>
              <a:t>хімічною кінетикою</a:t>
            </a:r>
            <a:r>
              <a:rPr lang="uk-UA" dirty="0">
                <a:solidFill>
                  <a:srgbClr val="1526C5"/>
                </a:solidFill>
              </a:rPr>
              <a:t>.</a:t>
            </a:r>
            <a:endParaRPr lang="ru-RU" dirty="0">
              <a:solidFill>
                <a:srgbClr val="1526C5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Хімічна кінетика вивчає </a:t>
            </a:r>
            <a:r>
              <a:rPr lang="uk-UA" b="1" dirty="0">
                <a:solidFill>
                  <a:srgbClr val="002060"/>
                </a:solidFill>
              </a:rPr>
              <a:t>гомогенні реакції</a:t>
            </a:r>
            <a:r>
              <a:rPr lang="uk-UA" dirty="0"/>
              <a:t>, що протікають </a:t>
            </a:r>
            <a:br>
              <a:rPr lang="ru-UA" dirty="0"/>
            </a:br>
            <a:r>
              <a:rPr lang="uk-UA" b="1" dirty="0"/>
              <a:t>в однорідному середовищі </a:t>
            </a:r>
            <a:r>
              <a:rPr lang="uk-UA" dirty="0"/>
              <a:t>(гомогенній системі) та </a:t>
            </a:r>
            <a:r>
              <a:rPr lang="uk-UA" b="1" dirty="0">
                <a:solidFill>
                  <a:srgbClr val="7030A0"/>
                </a:solidFill>
              </a:rPr>
              <a:t>гетерогенні реакції</a:t>
            </a:r>
            <a:r>
              <a:rPr lang="uk-UA" b="1" dirty="0"/>
              <a:t>,</a:t>
            </a:r>
            <a:r>
              <a:rPr lang="uk-UA" dirty="0"/>
              <a:t> що протікають </a:t>
            </a:r>
            <a:r>
              <a:rPr lang="uk-UA" b="1" dirty="0"/>
              <a:t>в неоднорідному середовищі </a:t>
            </a:r>
            <a:r>
              <a:rPr lang="uk-UA" dirty="0"/>
              <a:t>(гетерогенній системі) – між речовинами, що знаходяться </a:t>
            </a:r>
            <a:br>
              <a:rPr lang="ru-UA" dirty="0"/>
            </a:br>
            <a:r>
              <a:rPr lang="uk-UA" dirty="0"/>
              <a:t>в різних фазах (твердій та рідкій, газоподібній та рідкій тощо).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Важливим параметром хімічної кінетики є </a:t>
            </a:r>
            <a:r>
              <a:rPr lang="uk-UA" b="1" dirty="0"/>
              <a:t>швидкість реакції</a:t>
            </a:r>
            <a:r>
              <a:rPr lang="uk-UA" dirty="0"/>
              <a:t>. Вона відповідає числу елементарних актів взаємодії, що відбуваються за одиницю часу: для гомогенних реакцій – </a:t>
            </a:r>
            <a:br>
              <a:rPr lang="ru-UA" dirty="0"/>
            </a:br>
            <a:r>
              <a:rPr lang="uk-UA" dirty="0"/>
              <a:t>в одиниці об’єму, для гетерогенних реакцій  – на одиниці площі поверхні розподілу фаз. </a:t>
            </a:r>
            <a:endParaRPr lang="ru-UA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Швидкість реакцій характеризується зміною концентрації </a:t>
            </a:r>
            <a:br>
              <a:rPr lang="ru-UA" dirty="0"/>
            </a:br>
            <a:r>
              <a:rPr lang="uk-UA" dirty="0"/>
              <a:t>будь-якої з вихідних речовин або кінцевих продуктів реакції </a:t>
            </a:r>
            <a:br>
              <a:rPr lang="ru-UA" dirty="0"/>
            </a:br>
            <a:r>
              <a:rPr lang="uk-UA" dirty="0"/>
              <a:t>за одиницю часу.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655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0648"/>
            <a:ext cx="7962088" cy="659735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Основні чинники, які впливають </a:t>
            </a:r>
            <a:br>
              <a:rPr lang="ru-UA" b="1" dirty="0">
                <a:solidFill>
                  <a:srgbClr val="C00000"/>
                </a:solidFill>
              </a:rPr>
            </a:br>
            <a:r>
              <a:rPr lang="uk-UA" b="1" dirty="0">
                <a:solidFill>
                  <a:srgbClr val="C00000"/>
                </a:solidFill>
              </a:rPr>
              <a:t>на швидкість реакції: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1. </a:t>
            </a:r>
            <a:r>
              <a:rPr lang="uk-UA" b="1" dirty="0"/>
              <a:t>Природа реагуючих речовин. Наприклад, </a:t>
            </a:r>
            <a:r>
              <a:rPr lang="uk-UA" b="1" dirty="0" err="1">
                <a:solidFill>
                  <a:srgbClr val="FF3F44"/>
                </a:solidFill>
              </a:rPr>
              <a:t>хлоридна</a:t>
            </a:r>
            <a:r>
              <a:rPr lang="uk-UA" b="1" dirty="0">
                <a:solidFill>
                  <a:srgbClr val="FF3F44"/>
                </a:solidFill>
              </a:rPr>
              <a:t> кислота реагує миттєво з </a:t>
            </a:r>
            <a:r>
              <a:rPr lang="uk-UA" b="1" dirty="0" err="1">
                <a:solidFill>
                  <a:srgbClr val="FF3F44"/>
                </a:solidFill>
              </a:rPr>
              <a:t>аргентум</a:t>
            </a:r>
            <a:r>
              <a:rPr lang="uk-UA" b="1" dirty="0">
                <a:solidFill>
                  <a:srgbClr val="FF3F44"/>
                </a:solidFill>
              </a:rPr>
              <a:t> нітратом</a:t>
            </a:r>
            <a:r>
              <a:rPr lang="uk-UA" dirty="0"/>
              <a:t>, але ця сама кислота з речовиною іншої природи, </a:t>
            </a:r>
            <a:r>
              <a:rPr lang="uk-UA" dirty="0" err="1"/>
              <a:t>купрум</a:t>
            </a:r>
            <a:r>
              <a:rPr lang="uk-UA" dirty="0"/>
              <a:t> (ІІ) оксидом реагує значно повільніше.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2. </a:t>
            </a:r>
            <a:r>
              <a:rPr lang="uk-UA" b="1" dirty="0"/>
              <a:t>Концентрація реагуючих речовин. Наприклад,</a:t>
            </a:r>
            <a:r>
              <a:rPr lang="uk-UA" dirty="0"/>
              <a:t> </a:t>
            </a:r>
            <a:r>
              <a:rPr lang="uk-UA" b="1" dirty="0">
                <a:solidFill>
                  <a:srgbClr val="FF3F44"/>
                </a:solidFill>
              </a:rPr>
              <a:t>алюміній бурхливо взаємодіє з концентрованою </a:t>
            </a:r>
            <a:r>
              <a:rPr lang="uk-UA" b="1" dirty="0" err="1">
                <a:solidFill>
                  <a:srgbClr val="FF3F44"/>
                </a:solidFill>
              </a:rPr>
              <a:t>хлоридною</a:t>
            </a:r>
            <a:r>
              <a:rPr lang="uk-UA" b="1" dirty="0">
                <a:solidFill>
                  <a:srgbClr val="FF3F44"/>
                </a:solidFill>
              </a:rPr>
              <a:t> кислотою</a:t>
            </a:r>
            <a:r>
              <a:rPr lang="uk-UA" dirty="0"/>
              <a:t>, а з розведеною – повільно.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3.  </a:t>
            </a:r>
            <a:r>
              <a:rPr lang="uk-UA" b="1" dirty="0"/>
              <a:t>Температура.</a:t>
            </a:r>
            <a:endParaRPr lang="ru-RU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4. </a:t>
            </a:r>
            <a:r>
              <a:rPr lang="uk-UA" b="1" dirty="0"/>
              <a:t>Ступінь подрібненості реагентів. Наприклад, </a:t>
            </a:r>
            <a:r>
              <a:rPr lang="uk-UA" b="1" dirty="0">
                <a:solidFill>
                  <a:srgbClr val="FF3F44"/>
                </a:solidFill>
              </a:rPr>
              <a:t>суцільний шматок вугілля горить повільно</a:t>
            </a:r>
            <a:r>
              <a:rPr lang="uk-UA" dirty="0"/>
              <a:t>, але якщо його розтерти в порошок, розпилити в повітрі й підпалити, то він згорить </a:t>
            </a:r>
            <a:br>
              <a:rPr lang="ru-UA" dirty="0"/>
            </a:br>
            <a:r>
              <a:rPr lang="uk-UA" dirty="0"/>
              <a:t>за одну мить.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5. </a:t>
            </a:r>
            <a:r>
              <a:rPr lang="uk-UA" b="1" dirty="0"/>
              <a:t>Каталізатори</a:t>
            </a:r>
            <a:r>
              <a:rPr lang="uk-UA" dirty="0"/>
              <a:t> – це речовини, які прискорюють хімічні реакції. </a:t>
            </a:r>
            <a:r>
              <a:rPr lang="uk-UA" b="1" dirty="0"/>
              <a:t>Наприклад, </a:t>
            </a:r>
            <a:r>
              <a:rPr lang="uk-UA" b="1" dirty="0">
                <a:solidFill>
                  <a:srgbClr val="FF3F44"/>
                </a:solidFill>
              </a:rPr>
              <a:t>розкладання бертолетової солі під час нагрівання відбувається дуже повільно</a:t>
            </a:r>
            <a:r>
              <a:rPr lang="uk-UA" dirty="0"/>
              <a:t>, але варто додати лише кілька крупинок каталізатора МnО</a:t>
            </a:r>
            <a:r>
              <a:rPr lang="uk-UA" baseline="-25000" dirty="0"/>
              <a:t>2  </a:t>
            </a:r>
            <a:r>
              <a:rPr lang="uk-UA" dirty="0"/>
              <a:t>– і  реакція відбуватиметься бурхливо.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191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296</TotalTime>
  <Words>3123</Words>
  <Application>Microsoft Office PowerPoint</Application>
  <PresentationFormat>Экран (4:3)</PresentationFormat>
  <Paragraphs>212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Times New Roman</vt:lpstr>
      <vt:lpstr>Verdana</vt:lpstr>
      <vt:lpstr>Wingdings 2</vt:lpstr>
      <vt:lpstr>Солнцестояние</vt:lpstr>
      <vt:lpstr>Формула</vt:lpstr>
      <vt:lpstr>Bitmap Image</vt:lpstr>
      <vt:lpstr>ТЕМА 4. ХІМІЧНА ТЕРМОДИНАМІКА  ТА КІНЕТИКА.  ХІМІЧНА РІВНОВАГА  </vt:lpstr>
      <vt:lpstr>Презентация PowerPoint</vt:lpstr>
      <vt:lpstr>1.  Хімічна термодинаміка. Екзотермічні та ендотермічні реакції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2.  Хімічна кінетика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3. Оборотні та необоротні хімічні реакції</vt:lpstr>
      <vt:lpstr>Презентация PowerPoint</vt:lpstr>
      <vt:lpstr>4.  Хімічна рівновага </vt:lpstr>
      <vt:lpstr>5.  Константа хімічної рівноваги </vt:lpstr>
      <vt:lpstr>Презентация PowerPoint</vt:lpstr>
      <vt:lpstr> 6.  Вплив зовнішніх чинників  на хімічну рівновагу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ХІМІЧНА ТЕРМОДИНАМІКА ТА КІНЕТИКА.  ХІМІЧНА РІВНОВАГА</dc:title>
  <dc:creator>user</dc:creator>
  <cp:lastModifiedBy>Viktoriia Gencheva</cp:lastModifiedBy>
  <cp:revision>24</cp:revision>
  <dcterms:created xsi:type="dcterms:W3CDTF">2018-09-19T11:03:18Z</dcterms:created>
  <dcterms:modified xsi:type="dcterms:W3CDTF">2022-10-19T08:09:54Z</dcterms:modified>
</cp:coreProperties>
</file>