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1" r:id="rId3"/>
    <p:sldId id="292" r:id="rId4"/>
    <p:sldId id="293" r:id="rId5"/>
    <p:sldId id="307" r:id="rId6"/>
    <p:sldId id="294" r:id="rId7"/>
    <p:sldId id="290" r:id="rId8"/>
    <p:sldId id="299" r:id="rId9"/>
    <p:sldId id="296" r:id="rId10"/>
    <p:sldId id="300" r:id="rId11"/>
    <p:sldId id="301" r:id="rId12"/>
    <p:sldId id="302" r:id="rId13"/>
    <p:sldId id="303" r:id="rId14"/>
    <p:sldId id="304" r:id="rId15"/>
    <p:sldId id="305" r:id="rId16"/>
    <p:sldId id="287" r:id="rId17"/>
    <p:sldId id="288" r:id="rId18"/>
    <p:sldId id="289" r:id="rId19"/>
    <p:sldId id="306" r:id="rId20"/>
    <p:sldId id="285" r:id="rId21"/>
    <p:sldId id="308" r:id="rId22"/>
    <p:sldId id="286" r:id="rId23"/>
    <p:sldId id="309" r:id="rId24"/>
    <p:sldId id="310" r:id="rId25"/>
    <p:sldId id="311" r:id="rId26"/>
    <p:sldId id="312" r:id="rId27"/>
    <p:sldId id="313" r:id="rId28"/>
    <p:sldId id="314" r:id="rId29"/>
    <p:sldId id="315" r:id="rId30"/>
    <p:sldId id="316" r:id="rId31"/>
    <p:sldId id="317" r:id="rId32"/>
    <p:sldId id="284" r:id="rId33"/>
    <p:sldId id="257" r:id="rId34"/>
    <p:sldId id="258" r:id="rId35"/>
    <p:sldId id="259" r:id="rId36"/>
    <p:sldId id="260" r:id="rId37"/>
    <p:sldId id="262" r:id="rId38"/>
    <p:sldId id="263" r:id="rId39"/>
    <p:sldId id="264" r:id="rId40"/>
    <p:sldId id="265" r:id="rId41"/>
    <p:sldId id="266" r:id="rId42"/>
    <p:sldId id="268" r:id="rId43"/>
    <p:sldId id="269" r:id="rId44"/>
    <p:sldId id="270" r:id="rId45"/>
    <p:sldId id="271" r:id="rId46"/>
    <p:sldId id="272" r:id="rId47"/>
    <p:sldId id="273" r:id="rId48"/>
    <p:sldId id="274" r:id="rId49"/>
    <p:sldId id="275" r:id="rId50"/>
    <p:sldId id="276" r:id="rId51"/>
    <p:sldId id="277" r:id="rId52"/>
    <p:sldId id="279" r:id="rId53"/>
    <p:sldId id="278" r:id="rId54"/>
    <p:sldId id="280" r:id="rId55"/>
    <p:sldId id="281" r:id="rId56"/>
    <p:sldId id="282" r:id="rId57"/>
    <p:sldId id="283" r:id="rId58"/>
    <p:sldId id="298" r:id="rId5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9881" autoAdjust="0"/>
  </p:normalViewPr>
  <p:slideViewPr>
    <p:cSldViewPr>
      <p:cViewPr>
        <p:scale>
          <a:sx n="100" d="100"/>
          <a:sy n="100" d="100"/>
        </p:scale>
        <p:origin x="-294" y="4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9A87AA-ACAB-45E5-98BA-3409E040E7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0D4C81-9D11-4193-A141-F844BE3E1F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0C31D8-AC54-4E00-812A-10DCA7AB3B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206453-0738-4E3E-AFA3-BCE458D341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848041-3F0E-4620-9DBD-1D90F566B8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900AB4-DA64-4643-BBD9-DE3452C7EB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90741-6673-41E6-83DD-F0C61C44CF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0A79DD-C11A-4F46-9D3E-D8FD419A2F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AC4639-E4B7-4E0C-9A9F-CCA8AAB114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87ED5-0C7F-47F8-A514-03327B2B88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3F6208-B8A9-4750-AFB6-F5954992EE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7C6A8A-2DF7-444C-90DC-BF5BCAFAD4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6B2C799-8210-4C4B-B696-73472C31E7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5750" y="214313"/>
            <a:ext cx="8858250" cy="1470025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chemeClr val="accent2"/>
                </a:solidFill>
              </a:rPr>
              <a:t>Програмний комплекс «Деканат», «Ректорат», «Кафедра»</a:t>
            </a:r>
          </a:p>
        </p:txBody>
      </p:sp>
      <p:pic>
        <p:nvPicPr>
          <p:cNvPr id="3075" name="Picture 2"/>
          <p:cNvPicPr>
            <a:picLocks noChangeAspect="1" noChangeArrowheads="1"/>
          </p:cNvPicPr>
          <p:nvPr/>
        </p:nvPicPr>
        <p:blipFill>
          <a:blip r:embed="rId2"/>
          <a:srcRect l="13477" t="21484" r="20898" b="9180"/>
          <a:stretch>
            <a:fillRect/>
          </a:stretch>
        </p:blipFill>
        <p:spPr bwMode="auto">
          <a:xfrm>
            <a:off x="857250" y="2000250"/>
            <a:ext cx="7429500" cy="471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/>
          <p:cNvPicPr>
            <a:picLocks noChangeAspect="1" noChangeArrowheads="1"/>
          </p:cNvPicPr>
          <p:nvPr/>
        </p:nvPicPr>
        <p:blipFill>
          <a:blip r:embed="rId2"/>
          <a:srcRect r="11765" b="15019"/>
          <a:stretch>
            <a:fillRect/>
          </a:stretch>
        </p:blipFill>
        <p:spPr bwMode="auto">
          <a:xfrm>
            <a:off x="500063" y="0"/>
            <a:ext cx="6429375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5"/>
          <p:cNvPicPr>
            <a:picLocks noChangeAspect="1" noChangeArrowheads="1"/>
          </p:cNvPicPr>
          <p:nvPr/>
        </p:nvPicPr>
        <p:blipFill>
          <a:blip r:embed="rId3"/>
          <a:srcRect b="11256"/>
          <a:stretch>
            <a:fillRect/>
          </a:stretch>
        </p:blipFill>
        <p:spPr bwMode="auto">
          <a:xfrm>
            <a:off x="928688" y="3000375"/>
            <a:ext cx="6232525" cy="364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/>
          <p:cNvPicPr>
            <a:picLocks noChangeAspect="1" noChangeArrowheads="1"/>
          </p:cNvPicPr>
          <p:nvPr/>
        </p:nvPicPr>
        <p:blipFill>
          <a:blip r:embed="rId2"/>
          <a:srcRect b="7738"/>
          <a:stretch>
            <a:fillRect/>
          </a:stretch>
        </p:blipFill>
        <p:spPr bwMode="auto">
          <a:xfrm>
            <a:off x="1785938" y="0"/>
            <a:ext cx="5286375" cy="322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5"/>
          <p:cNvPicPr>
            <a:picLocks noChangeAspect="1" noChangeArrowheads="1"/>
          </p:cNvPicPr>
          <p:nvPr/>
        </p:nvPicPr>
        <p:blipFill>
          <a:blip r:embed="rId3"/>
          <a:srcRect b="13138"/>
          <a:stretch>
            <a:fillRect/>
          </a:stretch>
        </p:blipFill>
        <p:spPr bwMode="auto">
          <a:xfrm>
            <a:off x="1714500" y="3214688"/>
            <a:ext cx="599757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07950" y="115888"/>
            <a:ext cx="8820150" cy="1081087"/>
          </a:xfrm>
        </p:spPr>
        <p:txBody>
          <a:bodyPr/>
          <a:lstStyle/>
          <a:p>
            <a:pPr eaLnBrk="1" hangingPunct="1"/>
            <a:r>
              <a:rPr lang="uk-UA" sz="4000" b="1" smtClean="0">
                <a:solidFill>
                  <a:schemeClr val="accent2"/>
                </a:solidFill>
              </a:rPr>
              <a:t>ДОВІДНИКИ</a:t>
            </a:r>
            <a:endParaRPr lang="ru-RU" sz="4000" b="1" smtClean="0">
              <a:solidFill>
                <a:schemeClr val="accent2"/>
              </a:solidFill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1143000"/>
            <a:ext cx="8874125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07950" y="115888"/>
            <a:ext cx="8820150" cy="1081087"/>
          </a:xfrm>
        </p:spPr>
        <p:txBody>
          <a:bodyPr/>
          <a:lstStyle/>
          <a:p>
            <a:pPr eaLnBrk="1" hangingPunct="1"/>
            <a:r>
              <a:rPr lang="ru-RU" sz="4000" b="1" smtClean="0">
                <a:solidFill>
                  <a:schemeClr val="accent2"/>
                </a:solidFill>
              </a:rPr>
              <a:t>Довідник «Спеціальність» вкладки «Диплом» і «Додатково» 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/>
          <a:srcRect r="29910" b="8418"/>
          <a:stretch>
            <a:fillRect/>
          </a:stretch>
        </p:blipFill>
        <p:spPr bwMode="auto">
          <a:xfrm>
            <a:off x="142875" y="1714500"/>
            <a:ext cx="4071938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5"/>
          <p:cNvPicPr>
            <a:picLocks noChangeAspect="1" noChangeArrowheads="1"/>
          </p:cNvPicPr>
          <p:nvPr/>
        </p:nvPicPr>
        <p:blipFill>
          <a:blip r:embed="rId3"/>
          <a:srcRect r="30473" b="17595"/>
          <a:stretch>
            <a:fillRect/>
          </a:stretch>
        </p:blipFill>
        <p:spPr bwMode="auto">
          <a:xfrm>
            <a:off x="4214813" y="1643063"/>
            <a:ext cx="4791075" cy="450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07950" y="115888"/>
            <a:ext cx="8820150" cy="527050"/>
          </a:xfrm>
        </p:spPr>
        <p:txBody>
          <a:bodyPr/>
          <a:lstStyle/>
          <a:p>
            <a:pPr eaLnBrk="1" hangingPunct="1"/>
            <a:r>
              <a:rPr lang="ru-RU" sz="3200" b="1" smtClean="0">
                <a:solidFill>
                  <a:schemeClr val="accent2"/>
                </a:solidFill>
              </a:rPr>
              <a:t>Налаштування «Баз даних» і «Зв’язків»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/>
          <a:srcRect b="8115"/>
          <a:stretch>
            <a:fillRect/>
          </a:stretch>
        </p:blipFill>
        <p:spPr bwMode="auto">
          <a:xfrm>
            <a:off x="107950" y="836613"/>
            <a:ext cx="5033963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5"/>
          <p:cNvPicPr>
            <a:picLocks noChangeAspect="1" noChangeArrowheads="1"/>
          </p:cNvPicPr>
          <p:nvPr/>
        </p:nvPicPr>
        <p:blipFill>
          <a:blip r:embed="rId3"/>
          <a:srcRect b="16051"/>
          <a:stretch>
            <a:fillRect/>
          </a:stretch>
        </p:blipFill>
        <p:spPr bwMode="auto">
          <a:xfrm>
            <a:off x="2916238" y="3611563"/>
            <a:ext cx="6105525" cy="324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07950" y="0"/>
            <a:ext cx="8820150" cy="642938"/>
          </a:xfrm>
        </p:spPr>
        <p:txBody>
          <a:bodyPr/>
          <a:lstStyle/>
          <a:p>
            <a:pPr eaLnBrk="1" hangingPunct="1"/>
            <a:r>
              <a:rPr lang="ru-RU" sz="4000" b="1" smtClean="0">
                <a:solidFill>
                  <a:schemeClr val="accent2"/>
                </a:solidFill>
              </a:rPr>
              <a:t>«Структура таблиць» і «Зв’язки»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14375"/>
            <a:ext cx="5813425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75" y="2714625"/>
            <a:ext cx="5562600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07950" y="115888"/>
            <a:ext cx="8820150" cy="1081087"/>
          </a:xfrm>
        </p:spPr>
        <p:txBody>
          <a:bodyPr/>
          <a:lstStyle/>
          <a:p>
            <a:pPr eaLnBrk="1" hangingPunct="1"/>
            <a:r>
              <a:rPr lang="ru-RU" sz="4000" b="1" smtClean="0">
                <a:solidFill>
                  <a:schemeClr val="accent2"/>
                </a:solidFill>
              </a:rPr>
              <a:t>Інформаційна структура комплекса «Деканат» (плани)</a:t>
            </a:r>
          </a:p>
        </p:txBody>
      </p:sp>
      <p:pic>
        <p:nvPicPr>
          <p:cNvPr id="18435" name="Picture 5"/>
          <p:cNvPicPr>
            <a:picLocks noChangeAspect="1" noChangeArrowheads="1"/>
          </p:cNvPicPr>
          <p:nvPr/>
        </p:nvPicPr>
        <p:blipFill>
          <a:blip r:embed="rId2"/>
          <a:srcRect l="3862" t="9665" r="12447" b="21074"/>
          <a:stretch>
            <a:fillRect/>
          </a:stretch>
        </p:blipFill>
        <p:spPr bwMode="auto">
          <a:xfrm>
            <a:off x="250825" y="1323975"/>
            <a:ext cx="8713788" cy="553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07950" y="115888"/>
            <a:ext cx="8820150" cy="576262"/>
          </a:xfrm>
        </p:spPr>
        <p:txBody>
          <a:bodyPr/>
          <a:lstStyle/>
          <a:p>
            <a:pPr eaLnBrk="1" hangingPunct="1"/>
            <a:r>
              <a:rPr lang="ru-RU" sz="4000" b="1" smtClean="0">
                <a:solidFill>
                  <a:schemeClr val="accent2"/>
                </a:solidFill>
              </a:rPr>
              <a:t>Зв’язок таблиць блока</a:t>
            </a:r>
            <a:r>
              <a:rPr lang="uk-UA" sz="4000" b="1" smtClean="0">
                <a:solidFill>
                  <a:schemeClr val="accent2"/>
                </a:solidFill>
              </a:rPr>
              <a:t>“</a:t>
            </a:r>
            <a:r>
              <a:rPr lang="ru-RU" sz="4000" b="1" smtClean="0">
                <a:solidFill>
                  <a:schemeClr val="accent2"/>
                </a:solidFill>
              </a:rPr>
              <a:t>студенти</a:t>
            </a:r>
            <a:r>
              <a:rPr lang="uk-UA" sz="4000" b="1" smtClean="0">
                <a:solidFill>
                  <a:schemeClr val="accent2"/>
                </a:solidFill>
              </a:rPr>
              <a:t>”</a:t>
            </a:r>
            <a:endParaRPr lang="ru-RU" sz="4000" b="1" smtClean="0">
              <a:solidFill>
                <a:schemeClr val="accent2"/>
              </a:solidFill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/>
          <a:srcRect l="15379" t="7629" r="5894" b="9526"/>
          <a:stretch>
            <a:fillRect/>
          </a:stretch>
        </p:blipFill>
        <p:spPr bwMode="auto">
          <a:xfrm>
            <a:off x="179388" y="836613"/>
            <a:ext cx="8785225" cy="589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07950" y="115888"/>
            <a:ext cx="8820150" cy="649287"/>
          </a:xfrm>
        </p:spPr>
        <p:txBody>
          <a:bodyPr/>
          <a:lstStyle/>
          <a:p>
            <a:pPr eaLnBrk="1" hangingPunct="1"/>
            <a:r>
              <a:rPr lang="ru-RU" sz="4000" b="1" smtClean="0">
                <a:solidFill>
                  <a:schemeClr val="accent2"/>
                </a:solidFill>
              </a:rPr>
              <a:t>Зв’язок таблиць блока </a:t>
            </a:r>
            <a:r>
              <a:rPr lang="uk-UA" b="1" smtClean="0">
                <a:solidFill>
                  <a:schemeClr val="accent2"/>
                </a:solidFill>
              </a:rPr>
              <a:t>“оцінки”</a:t>
            </a:r>
            <a:endParaRPr lang="ru-RU" b="1" smtClean="0">
              <a:solidFill>
                <a:schemeClr val="accent2"/>
              </a:solidFill>
            </a:endParaRPr>
          </a:p>
        </p:txBody>
      </p:sp>
      <p:pic>
        <p:nvPicPr>
          <p:cNvPr id="20483" name="Picture 4"/>
          <p:cNvPicPr>
            <a:picLocks noChangeAspect="1" noChangeArrowheads="1"/>
          </p:cNvPicPr>
          <p:nvPr/>
        </p:nvPicPr>
        <p:blipFill>
          <a:blip r:embed="rId2"/>
          <a:srcRect l="19313" t="12886" r="18884" b="25906"/>
          <a:stretch>
            <a:fillRect/>
          </a:stretch>
        </p:blipFill>
        <p:spPr bwMode="auto">
          <a:xfrm>
            <a:off x="107950" y="836613"/>
            <a:ext cx="8913813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07950" y="115888"/>
            <a:ext cx="8820150" cy="649287"/>
          </a:xfrm>
        </p:spPr>
        <p:txBody>
          <a:bodyPr/>
          <a:lstStyle/>
          <a:p>
            <a:pPr eaLnBrk="1" hangingPunct="1"/>
            <a:r>
              <a:rPr lang="ru-RU" sz="4000" b="1" smtClean="0">
                <a:solidFill>
                  <a:srgbClr val="4597A0"/>
                </a:solidFill>
              </a:rPr>
              <a:t>Утіліта стиснення таблиць</a:t>
            </a:r>
            <a:endParaRPr lang="ru-RU" b="1" smtClean="0">
              <a:solidFill>
                <a:srgbClr val="4597A0"/>
              </a:solidFill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785813"/>
            <a:ext cx="8847138" cy="521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07950" y="115888"/>
            <a:ext cx="8856663" cy="1470025"/>
          </a:xfrm>
        </p:spPr>
        <p:txBody>
          <a:bodyPr/>
          <a:lstStyle/>
          <a:p>
            <a:r>
              <a:rPr lang="en-US" b="1" smtClean="0">
                <a:solidFill>
                  <a:schemeClr val="accent2"/>
                </a:solidFill>
              </a:rPr>
              <a:t>ERP - </a:t>
            </a:r>
            <a:r>
              <a:rPr lang="ru-RU" b="1" smtClean="0">
                <a:solidFill>
                  <a:schemeClr val="accent2"/>
                </a:solidFill>
              </a:rPr>
              <a:t> система</a:t>
            </a:r>
            <a:r>
              <a:rPr lang="uk-UA" b="1" smtClean="0">
                <a:solidFill>
                  <a:schemeClr val="accent2"/>
                </a:solidFill>
              </a:rPr>
              <a:t> </a:t>
            </a:r>
            <a:r>
              <a:rPr lang="ru-RU" b="1" smtClean="0">
                <a:solidFill>
                  <a:schemeClr val="accent2"/>
                </a:solidFill>
              </a:rPr>
              <a:t>«Управл</a:t>
            </a:r>
            <a:r>
              <a:rPr lang="uk-UA" b="1" smtClean="0">
                <a:solidFill>
                  <a:schemeClr val="accent2"/>
                </a:solidFill>
              </a:rPr>
              <a:t>і</a:t>
            </a:r>
            <a:r>
              <a:rPr lang="ru-RU" b="1" smtClean="0">
                <a:solidFill>
                  <a:schemeClr val="accent2"/>
                </a:solidFill>
              </a:rPr>
              <a:t>ння навчальним процесом»</a:t>
            </a:r>
          </a:p>
        </p:txBody>
      </p:sp>
      <p:sp>
        <p:nvSpPr>
          <p:cNvPr id="409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23850" y="1628775"/>
            <a:ext cx="8640763" cy="4968875"/>
          </a:xfrm>
        </p:spPr>
        <p:txBody>
          <a:bodyPr/>
          <a:lstStyle/>
          <a:p>
            <a:r>
              <a:rPr lang="uk-UA" sz="3400" b="1" smtClean="0"/>
              <a:t>Цілі системы</a:t>
            </a:r>
            <a:r>
              <a:rPr lang="uk-UA" sz="3400" smtClean="0"/>
              <a:t>: </a:t>
            </a:r>
          </a:p>
          <a:p>
            <a:pPr algn="l"/>
            <a:r>
              <a:rPr lang="ru-RU" sz="3400" smtClean="0"/>
              <a:t>1. Комплексне управління навчальним 	процесом.  </a:t>
            </a:r>
          </a:p>
          <a:p>
            <a:pPr algn="l"/>
            <a:r>
              <a:rPr lang="ru-RU" sz="3400" smtClean="0"/>
              <a:t>2. Виготовлення документації і звітності. </a:t>
            </a:r>
          </a:p>
          <a:p>
            <a:pPr algn="l"/>
            <a:r>
              <a:rPr lang="ru-RU" sz="3400" smtClean="0"/>
              <a:t>3. Накопление баз данных для анализа и  	прогноза. </a:t>
            </a:r>
          </a:p>
          <a:p>
            <a:pPr algn="l"/>
            <a:r>
              <a:rPr lang="ru-RU" sz="3400" smtClean="0"/>
              <a:t>4. Интеграция в образовательное 	украинское и мировое пространство.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/>
              <a:t>Модуль «СТУДЕНТЫ»  системи </a:t>
            </a:r>
            <a:r>
              <a:rPr lang="en-US" sz="4000" smtClean="0"/>
              <a:t>Dekanat</a:t>
            </a:r>
            <a:endParaRPr lang="ru-RU" sz="4000" smtClean="0"/>
          </a:p>
        </p:txBody>
      </p:sp>
      <p:pic>
        <p:nvPicPr>
          <p:cNvPr id="22531" name="Picture 5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1412875"/>
            <a:ext cx="8229600" cy="51847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42875"/>
            <a:ext cx="8229600" cy="642938"/>
          </a:xfrm>
        </p:spPr>
        <p:txBody>
          <a:bodyPr/>
          <a:lstStyle/>
          <a:p>
            <a:pPr eaLnBrk="1" hangingPunct="1"/>
            <a:r>
              <a:rPr lang="ru-RU" sz="4800" b="1" smtClean="0">
                <a:solidFill>
                  <a:srgbClr val="0070C0"/>
                </a:solidFill>
              </a:rPr>
              <a:t>Задача «Групи, підгрупи»</a:t>
            </a: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/>
          <a:srcRect b="24658"/>
          <a:stretch>
            <a:fillRect/>
          </a:stretch>
        </p:blipFill>
        <p:spPr bwMode="auto">
          <a:xfrm>
            <a:off x="0" y="928688"/>
            <a:ext cx="8883650" cy="392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3"/>
          <a:srcRect b="55540"/>
          <a:stretch>
            <a:fillRect/>
          </a:stretch>
        </p:blipFill>
        <p:spPr bwMode="auto">
          <a:xfrm>
            <a:off x="1500188" y="4857750"/>
            <a:ext cx="514985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800" b="1" smtClean="0"/>
              <a:t>Переведення  СТУДЕНТІВ</a:t>
            </a:r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2"/>
          <a:srcRect r="46802" b="48543"/>
          <a:stretch>
            <a:fillRect/>
          </a:stretch>
        </p:blipFill>
        <p:spPr bwMode="auto">
          <a:xfrm>
            <a:off x="1571625" y="1643063"/>
            <a:ext cx="7108825" cy="492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Grp="1" noChangeArrowheads="1"/>
          </p:cNvSpPr>
          <p:nvPr>
            <p:ph type="title"/>
          </p:nvPr>
        </p:nvSpPr>
        <p:spPr>
          <a:xfrm>
            <a:off x="142875" y="0"/>
            <a:ext cx="8786813" cy="714375"/>
          </a:xfrm>
        </p:spPr>
        <p:txBody>
          <a:bodyPr/>
          <a:lstStyle/>
          <a:p>
            <a:pPr eaLnBrk="1" hangingPunct="1"/>
            <a:r>
              <a:rPr lang="ru-RU" sz="4800" b="1" smtClean="0">
                <a:solidFill>
                  <a:srgbClr val="0070C0"/>
                </a:solidFill>
              </a:rPr>
              <a:t>Список студентів</a:t>
            </a: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714375"/>
            <a:ext cx="8685213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/>
          <p:cNvSpPr>
            <a:spLocks noGrp="1" noChangeArrowheads="1"/>
          </p:cNvSpPr>
          <p:nvPr>
            <p:ph type="title"/>
          </p:nvPr>
        </p:nvSpPr>
        <p:spPr>
          <a:xfrm>
            <a:off x="142875" y="214313"/>
            <a:ext cx="8786813" cy="1285875"/>
          </a:xfrm>
        </p:spPr>
        <p:txBody>
          <a:bodyPr/>
          <a:lstStyle/>
          <a:p>
            <a:pPr eaLnBrk="1" hangingPunct="1"/>
            <a:r>
              <a:rPr lang="ru-RU" sz="4800" b="1" smtClean="0">
                <a:solidFill>
                  <a:srgbClr val="0070C0"/>
                </a:solidFill>
              </a:rPr>
              <a:t>Кнопки управління списком студентів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1857375"/>
            <a:ext cx="8631237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>
          <a:xfrm>
            <a:off x="142875" y="0"/>
            <a:ext cx="8786813" cy="642938"/>
          </a:xfrm>
        </p:spPr>
        <p:txBody>
          <a:bodyPr/>
          <a:lstStyle/>
          <a:p>
            <a:pPr eaLnBrk="1" hangingPunct="1"/>
            <a:r>
              <a:rPr lang="ru-RU" sz="4800" b="1" smtClean="0">
                <a:solidFill>
                  <a:srgbClr val="0070C0"/>
                </a:solidFill>
              </a:rPr>
              <a:t>Навчальна картка студента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14313" y="714375"/>
          <a:ext cx="8645525" cy="5857875"/>
        </p:xfrm>
        <a:graphic>
          <a:graphicData uri="http://schemas.openxmlformats.org/presentationml/2006/ole">
            <p:oleObj spid="_x0000_s1026" name="Точечный рисунок" r:id="rId3" imgW="6706536" imgH="4544059" progId="Paint.Pictur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Grp="1" noChangeArrowheads="1"/>
          </p:cNvSpPr>
          <p:nvPr>
            <p:ph type="title"/>
          </p:nvPr>
        </p:nvSpPr>
        <p:spPr>
          <a:xfrm>
            <a:off x="142875" y="357188"/>
            <a:ext cx="8786813" cy="642937"/>
          </a:xfrm>
        </p:spPr>
        <p:txBody>
          <a:bodyPr/>
          <a:lstStyle/>
          <a:p>
            <a:pPr eaLnBrk="1" hangingPunct="1"/>
            <a:r>
              <a:rPr lang="ru-RU" sz="4800" b="1" smtClean="0">
                <a:solidFill>
                  <a:srgbClr val="0070C0"/>
                </a:solidFill>
              </a:rPr>
              <a:t>Перелік звітів</a:t>
            </a:r>
          </a:p>
        </p:txBody>
      </p:sp>
      <p:pic>
        <p:nvPicPr>
          <p:cNvPr id="27651" name="Picture 5"/>
          <p:cNvPicPr>
            <a:picLocks noChangeAspect="1" noChangeArrowheads="1"/>
          </p:cNvPicPr>
          <p:nvPr/>
        </p:nvPicPr>
        <p:blipFill>
          <a:blip r:embed="rId2"/>
          <a:srcRect r="12045"/>
          <a:stretch>
            <a:fillRect/>
          </a:stretch>
        </p:blipFill>
        <p:spPr bwMode="auto">
          <a:xfrm>
            <a:off x="142875" y="1143000"/>
            <a:ext cx="8770938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/>
              <a:t>Модуль «ПЛАНЫ»  (</a:t>
            </a:r>
            <a:r>
              <a:rPr lang="en-US" sz="4000" smtClean="0"/>
              <a:t>DekanatG.mdb)</a:t>
            </a:r>
            <a:endParaRPr lang="ru-RU" sz="4000" smtClean="0"/>
          </a:p>
        </p:txBody>
      </p:sp>
      <p:pic>
        <p:nvPicPr>
          <p:cNvPr id="28675" name="Picture 5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1484313"/>
            <a:ext cx="8229600" cy="51847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/>
              <a:t>Модуль «ВЕДОМОСТИ»  (</a:t>
            </a:r>
            <a:r>
              <a:rPr lang="en-US" sz="4000" smtClean="0"/>
              <a:t>Dekanat</a:t>
            </a:r>
            <a:r>
              <a:rPr lang="ru-RU" sz="4000" smtClean="0"/>
              <a:t>2</a:t>
            </a:r>
            <a:r>
              <a:rPr lang="en-US" sz="4000" smtClean="0"/>
              <a:t>.mdb)</a:t>
            </a:r>
            <a:endParaRPr lang="ru-RU" sz="4000" smtClean="0"/>
          </a:p>
        </p:txBody>
      </p:sp>
      <p:pic>
        <p:nvPicPr>
          <p:cNvPr id="29699" name="Picture 3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 t="6950" r="42998" b="45836"/>
          <a:stretch>
            <a:fillRect/>
          </a:stretch>
        </p:blipFill>
        <p:spPr>
          <a:xfrm>
            <a:off x="457200" y="1412875"/>
            <a:ext cx="8507413" cy="51847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eaLnBrk="1" hangingPunct="1"/>
            <a:r>
              <a:rPr lang="uk-UA" smtClean="0"/>
              <a:t>Система “РЕКТОРАТ”</a:t>
            </a:r>
            <a:endParaRPr lang="ru-RU" smtClean="0"/>
          </a:p>
        </p:txBody>
      </p:sp>
      <p:pic>
        <p:nvPicPr>
          <p:cNvPr id="70659" name="Picture 5"/>
          <p:cNvPicPr>
            <a:picLocks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1125538"/>
            <a:ext cx="8229600" cy="52562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15888"/>
            <a:ext cx="8856663" cy="1470025"/>
          </a:xfrm>
        </p:spPr>
        <p:txBody>
          <a:bodyPr/>
          <a:lstStyle/>
          <a:p>
            <a:r>
              <a:rPr lang="ru-RU" b="1" smtClean="0">
                <a:solidFill>
                  <a:schemeClr val="accent2"/>
                </a:solidFill>
              </a:rPr>
              <a:t>Призначення системи: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3850" y="1628775"/>
            <a:ext cx="8640763" cy="4968875"/>
          </a:xfrm>
        </p:spPr>
        <p:txBody>
          <a:bodyPr/>
          <a:lstStyle/>
          <a:p>
            <a:pPr marL="609600" indent="-609600" algn="l"/>
            <a:r>
              <a:rPr lang="ru-RU" smtClean="0"/>
              <a:t>1. Управління навчальним процесом в навчальних закладах.</a:t>
            </a:r>
          </a:p>
          <a:p>
            <a:pPr marL="609600" indent="-609600" algn="l"/>
            <a:r>
              <a:rPr lang="ru-RU" smtClean="0"/>
              <a:t>2. Обеспечение взаимодействия с ІС МОН України.</a:t>
            </a:r>
          </a:p>
          <a:p>
            <a:pPr marL="609600" indent="-609600" algn="l"/>
            <a:r>
              <a:rPr lang="ru-RU" smtClean="0"/>
              <a:t>3. Интеграция с системами дистанционного контроля и обучения.</a:t>
            </a:r>
          </a:p>
          <a:p>
            <a:pPr marL="609600" indent="-609600" algn="l"/>
            <a:r>
              <a:rPr lang="ru-RU" smtClean="0"/>
              <a:t>4. Создание удаленного доступа родителям и учащимся к результатам учебного процесса.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88913"/>
            <a:ext cx="8229600" cy="777875"/>
          </a:xfrm>
        </p:spPr>
        <p:txBody>
          <a:bodyPr/>
          <a:lstStyle/>
          <a:p>
            <a:pPr eaLnBrk="1" hangingPunct="1"/>
            <a:r>
              <a:rPr lang="uk-UA" smtClean="0"/>
              <a:t>Система “КАФЕДРА” (ПЛАНИ)</a:t>
            </a:r>
            <a:endParaRPr lang="ru-RU" smtClean="0"/>
          </a:p>
        </p:txBody>
      </p:sp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2"/>
          <a:srcRect t="8122" r="20847" b="27289"/>
          <a:stretch>
            <a:fillRect/>
          </a:stretch>
        </p:blipFill>
        <p:spPr bwMode="auto">
          <a:xfrm>
            <a:off x="250825" y="1052513"/>
            <a:ext cx="8712200" cy="568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229600" cy="777875"/>
          </a:xfrm>
        </p:spPr>
        <p:txBody>
          <a:bodyPr/>
          <a:lstStyle/>
          <a:p>
            <a:pPr eaLnBrk="1" hangingPunct="1"/>
            <a:r>
              <a:rPr lang="uk-UA" sz="3600" smtClean="0"/>
              <a:t>Система “КАФЕДРА” (ВИКЛАДАЧІ)</a:t>
            </a:r>
            <a:endParaRPr lang="ru-RU" sz="3600" smtClean="0"/>
          </a:p>
        </p:txBody>
      </p:sp>
      <p:pic>
        <p:nvPicPr>
          <p:cNvPr id="72708" name="Picture 4"/>
          <p:cNvPicPr>
            <a:picLocks noChangeAspect="1" noChangeArrowheads="1"/>
          </p:cNvPicPr>
          <p:nvPr/>
        </p:nvPicPr>
        <p:blipFill>
          <a:blip r:embed="rId2"/>
          <a:srcRect t="10335" r="28737" b="31331"/>
          <a:stretch>
            <a:fillRect/>
          </a:stretch>
        </p:blipFill>
        <p:spPr bwMode="auto">
          <a:xfrm>
            <a:off x="250825" y="1052513"/>
            <a:ext cx="8688388" cy="56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Rejting-ZU-600x33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250" y="2133600"/>
            <a:ext cx="5715000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Заголовок 4"/>
          <p:cNvSpPr>
            <a:spLocks noGrp="1"/>
          </p:cNvSpPr>
          <p:nvPr>
            <p:ph type="ctrTitle"/>
          </p:nvPr>
        </p:nvSpPr>
        <p:spPr>
          <a:xfrm>
            <a:off x="285750" y="214313"/>
            <a:ext cx="8501063" cy="928687"/>
          </a:xfrm>
        </p:spPr>
        <p:txBody>
          <a:bodyPr/>
          <a:lstStyle/>
          <a:p>
            <a:pPr eaLnBrk="1" hangingPunct="1"/>
            <a:r>
              <a:rPr lang="ru-RU" b="1" smtClean="0"/>
              <a:t>Задача «Рейтинг студентів»</a:t>
            </a:r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eaLnBrk="1" hangingPunct="1"/>
            <a:r>
              <a:rPr lang="uk-UA" sz="4000" smtClean="0"/>
              <a:t>Связь с системой “РЕКТОРАТ”</a:t>
            </a:r>
            <a:endParaRPr lang="ru-RU" sz="4000" smtClean="0"/>
          </a:p>
        </p:txBody>
      </p:sp>
      <p:pic>
        <p:nvPicPr>
          <p:cNvPr id="31747" name="Picture 5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1125538"/>
            <a:ext cx="8229600" cy="52562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sz="4000" smtClean="0"/>
              <a:t>Зв’язок із системою “РЕКТОРАТ”</a:t>
            </a:r>
            <a:endParaRPr lang="ru-RU" sz="4000" smtClean="0"/>
          </a:p>
        </p:txBody>
      </p:sp>
      <p:pic>
        <p:nvPicPr>
          <p:cNvPr id="32771" name="Picture 5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 l="36884" t="16556" r="29880" b="42090"/>
          <a:stretch>
            <a:fillRect/>
          </a:stretch>
        </p:blipFill>
        <p:spPr>
          <a:xfrm>
            <a:off x="457200" y="1557338"/>
            <a:ext cx="4475163" cy="4392612"/>
          </a:xfrm>
        </p:spPr>
      </p:pic>
      <p:pic>
        <p:nvPicPr>
          <p:cNvPr id="32772" name="Picture 6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 l="37343" t="16556" r="32350" b="53244"/>
          <a:stretch>
            <a:fillRect/>
          </a:stretch>
        </p:blipFill>
        <p:spPr>
          <a:xfrm>
            <a:off x="5292725" y="1989138"/>
            <a:ext cx="3311525" cy="31686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sz="4000" smtClean="0"/>
              <a:t>Справочники специальностей и </a:t>
            </a:r>
            <a:r>
              <a:rPr lang="ru-RU" sz="4000" smtClean="0"/>
              <a:t> образовательных программ</a:t>
            </a:r>
          </a:p>
        </p:txBody>
      </p:sp>
      <p:pic>
        <p:nvPicPr>
          <p:cNvPr id="33795" name="Picture 5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 l="23427" t="6979" r="23074" b="5507"/>
          <a:stretch>
            <a:fillRect/>
          </a:stretch>
        </p:blipFill>
        <p:spPr>
          <a:xfrm>
            <a:off x="323850" y="1628775"/>
            <a:ext cx="3960813" cy="4824413"/>
          </a:xfrm>
        </p:spPr>
      </p:pic>
      <p:pic>
        <p:nvPicPr>
          <p:cNvPr id="33796" name="Picture 6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 t="6979" r="35928" b="3894"/>
          <a:stretch>
            <a:fillRect/>
          </a:stretch>
        </p:blipFill>
        <p:spPr>
          <a:xfrm>
            <a:off x="4648200" y="1700213"/>
            <a:ext cx="4027488" cy="47529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pPr eaLnBrk="1" hangingPunct="1"/>
            <a:r>
              <a:rPr lang="uk-UA" smtClean="0"/>
              <a:t>Справочник  преподавателей</a:t>
            </a:r>
            <a:endParaRPr lang="ru-RU" smtClean="0"/>
          </a:p>
        </p:txBody>
      </p:sp>
      <p:pic>
        <p:nvPicPr>
          <p:cNvPr id="34819" name="Picture 5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 l="3627" t="6979" r="24634" b="5507"/>
          <a:stretch>
            <a:fillRect/>
          </a:stretch>
        </p:blipFill>
        <p:spPr>
          <a:xfrm>
            <a:off x="468313" y="1196975"/>
            <a:ext cx="8351837" cy="52562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/>
              <a:t>Модуль «ПЛАНЫ»  (</a:t>
            </a:r>
            <a:r>
              <a:rPr lang="en-US" sz="4000" smtClean="0"/>
              <a:t>DekanatG.mdb)</a:t>
            </a:r>
            <a:endParaRPr lang="ru-RU" sz="4000" smtClean="0"/>
          </a:p>
        </p:txBody>
      </p:sp>
      <p:pic>
        <p:nvPicPr>
          <p:cNvPr id="35843" name="Picture 5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1484313"/>
            <a:ext cx="8229600" cy="51847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smtClean="0"/>
              <a:t>Справочник</a:t>
            </a:r>
            <a:r>
              <a:rPr lang="ru-RU" smtClean="0"/>
              <a:t>и</a:t>
            </a:r>
          </a:p>
        </p:txBody>
      </p:sp>
      <p:pic>
        <p:nvPicPr>
          <p:cNvPr id="36867" name="Picture 5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 t="6979" r="66628" b="61171"/>
          <a:stretch>
            <a:fillRect/>
          </a:stretch>
        </p:blipFill>
        <p:spPr>
          <a:xfrm>
            <a:off x="1116013" y="1557338"/>
            <a:ext cx="6851650" cy="48244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/>
              <a:t>Специальности /классификатор</a:t>
            </a:r>
          </a:p>
        </p:txBody>
      </p:sp>
      <p:pic>
        <p:nvPicPr>
          <p:cNvPr id="37891" name="Picture 5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 t="6979" r="50000" b="62785"/>
          <a:stretch>
            <a:fillRect/>
          </a:stretch>
        </p:blipFill>
        <p:spPr>
          <a:xfrm>
            <a:off x="900113" y="1844675"/>
            <a:ext cx="7570787" cy="37449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15888"/>
            <a:ext cx="8856663" cy="720725"/>
          </a:xfrm>
        </p:spPr>
        <p:txBody>
          <a:bodyPr/>
          <a:lstStyle/>
          <a:p>
            <a:r>
              <a:rPr lang="ru-RU" sz="4000" b="1" smtClean="0">
                <a:solidFill>
                  <a:schemeClr val="accent2"/>
                </a:solidFill>
              </a:rPr>
              <a:t>Функции системы: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3850" y="981075"/>
            <a:ext cx="8640763" cy="5616575"/>
          </a:xfrm>
        </p:spPr>
        <p:txBody>
          <a:bodyPr/>
          <a:lstStyle/>
          <a:p>
            <a:pPr marL="609600" indent="-609600" algn="l"/>
            <a:r>
              <a:rPr lang="ru-RU" smtClean="0"/>
              <a:t>1. Планирование учебной нагрузки. Составление учебных и рабочих планов.</a:t>
            </a:r>
          </a:p>
          <a:p>
            <a:pPr marL="609600" indent="-609600" algn="l"/>
            <a:r>
              <a:rPr lang="ru-RU" smtClean="0"/>
              <a:t>2. Ведение личных карточек студентов.</a:t>
            </a:r>
          </a:p>
          <a:p>
            <a:pPr marL="609600" indent="-609600" algn="l"/>
            <a:r>
              <a:rPr lang="ru-RU" smtClean="0"/>
              <a:t>3. Учет успеваемости по разным формам контроля. Формирование бланков ведомостей.</a:t>
            </a:r>
            <a:endParaRPr lang="uk-UA" smtClean="0"/>
          </a:p>
          <a:p>
            <a:pPr marL="609600" indent="-609600" algn="l"/>
            <a:r>
              <a:rPr lang="uk-UA" smtClean="0"/>
              <a:t>4. Ведение рейтингов в разрезе класса, группы, потока, курса, специальности, направления, факультета, учебного заведения.</a:t>
            </a:r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pPr eaLnBrk="1" hangingPunct="1"/>
            <a:r>
              <a:rPr lang="ru-RU" smtClean="0"/>
              <a:t>Образовательные программы</a:t>
            </a:r>
          </a:p>
        </p:txBody>
      </p:sp>
      <p:pic>
        <p:nvPicPr>
          <p:cNvPr id="38915" name="Picture 5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 t="6979" r="35127" b="3894"/>
          <a:stretch>
            <a:fillRect/>
          </a:stretch>
        </p:blipFill>
        <p:spPr>
          <a:xfrm>
            <a:off x="1187450" y="1196975"/>
            <a:ext cx="6923088" cy="53276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/>
              <a:t>Содержимое справочника «Образовательные программы»</a:t>
            </a:r>
          </a:p>
        </p:txBody>
      </p:sp>
      <p:pic>
        <p:nvPicPr>
          <p:cNvPr id="39939" name="Picture 5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 t="6979" r="30748" b="45282"/>
          <a:stretch>
            <a:fillRect/>
          </a:stretch>
        </p:blipFill>
        <p:spPr>
          <a:xfrm>
            <a:off x="457200" y="1557338"/>
            <a:ext cx="8218488" cy="46085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/>
              <a:t>Вид стипендии: «Академическая» «Социальная» или нет</a:t>
            </a:r>
          </a:p>
        </p:txBody>
      </p:sp>
      <p:pic>
        <p:nvPicPr>
          <p:cNvPr id="40963" name="Picture 5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 t="6979" r="35995" b="42923"/>
          <a:stretch>
            <a:fillRect/>
          </a:stretch>
        </p:blipFill>
        <p:spPr>
          <a:xfrm>
            <a:off x="250825" y="1412875"/>
            <a:ext cx="8642350" cy="51847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/>
              <a:t>Модуль «ВЕДОМОСТИ»  (</a:t>
            </a:r>
            <a:r>
              <a:rPr lang="en-US" sz="4000" smtClean="0"/>
              <a:t>Dekanat</a:t>
            </a:r>
            <a:r>
              <a:rPr lang="ru-RU" sz="4000" smtClean="0"/>
              <a:t>2</a:t>
            </a:r>
            <a:r>
              <a:rPr lang="en-US" sz="4000" smtClean="0"/>
              <a:t>.mdb)</a:t>
            </a:r>
            <a:endParaRPr lang="ru-RU" sz="4000" smtClean="0"/>
          </a:p>
        </p:txBody>
      </p:sp>
      <p:pic>
        <p:nvPicPr>
          <p:cNvPr id="41987" name="Picture 3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 t="6950" r="42998" b="45836"/>
          <a:stretch>
            <a:fillRect/>
          </a:stretch>
        </p:blipFill>
        <p:spPr>
          <a:xfrm>
            <a:off x="457200" y="1412875"/>
            <a:ext cx="8507413" cy="51847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/>
              <a:t>Ведомости научной и социальной активности</a:t>
            </a:r>
          </a:p>
        </p:txBody>
      </p:sp>
      <p:pic>
        <p:nvPicPr>
          <p:cNvPr id="43011" name="Picture 5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 l="14120" t="18134" r="28993" b="51631"/>
          <a:stretch>
            <a:fillRect/>
          </a:stretch>
        </p:blipFill>
        <p:spPr>
          <a:xfrm>
            <a:off x="250825" y="1773238"/>
            <a:ext cx="8713788" cy="44640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4"/>
          <p:cNvSpPr>
            <a:spLocks noGrp="1" noChangeArrowheads="1"/>
          </p:cNvSpPr>
          <p:nvPr>
            <p:ph type="title"/>
          </p:nvPr>
        </p:nvSpPr>
        <p:spPr>
          <a:xfrm>
            <a:off x="323850" y="115888"/>
            <a:ext cx="8569325" cy="1081087"/>
          </a:xfrm>
        </p:spPr>
        <p:txBody>
          <a:bodyPr/>
          <a:lstStyle/>
          <a:p>
            <a:pPr eaLnBrk="1" hangingPunct="1"/>
            <a:r>
              <a:rPr lang="ru-RU" sz="4000" smtClean="0"/>
              <a:t>Відомість оцінок позанавчальної діяльності</a:t>
            </a:r>
          </a:p>
        </p:txBody>
      </p:sp>
      <p:pic>
        <p:nvPicPr>
          <p:cNvPr id="44035" name="Picture 5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 l="18500" t="14943" r="18500" b="7085"/>
          <a:stretch>
            <a:fillRect/>
          </a:stretch>
        </p:blipFill>
        <p:spPr>
          <a:xfrm>
            <a:off x="1547813" y="1412875"/>
            <a:ext cx="6911975" cy="52736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576262"/>
          </a:xfrm>
        </p:spPr>
        <p:txBody>
          <a:bodyPr/>
          <a:lstStyle/>
          <a:p>
            <a:pPr eaLnBrk="1" hangingPunct="1"/>
            <a:r>
              <a:rPr lang="ru-RU" sz="4000" smtClean="0"/>
              <a:t>Оцінки позанавчальної діяльності</a:t>
            </a:r>
          </a:p>
        </p:txBody>
      </p:sp>
      <p:pic>
        <p:nvPicPr>
          <p:cNvPr id="45059" name="Picture 4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 r="47377" b="36766"/>
          <a:stretch>
            <a:fillRect/>
          </a:stretch>
        </p:blipFill>
        <p:spPr>
          <a:xfrm>
            <a:off x="457200" y="836613"/>
            <a:ext cx="7786688" cy="57610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74638"/>
            <a:ext cx="8507412" cy="417512"/>
          </a:xfrm>
        </p:spPr>
        <p:txBody>
          <a:bodyPr/>
          <a:lstStyle/>
          <a:p>
            <a:pPr eaLnBrk="1" hangingPunct="1"/>
            <a:r>
              <a:rPr lang="ru-RU" sz="2800" smtClean="0"/>
              <a:t>Расчет рейтинга по установленным параметрам</a:t>
            </a:r>
          </a:p>
        </p:txBody>
      </p:sp>
      <p:pic>
        <p:nvPicPr>
          <p:cNvPr id="46083" name="Picture 7"/>
          <p:cNvPicPr>
            <a:picLocks noChangeAspect="1" noChangeArrowheads="1"/>
          </p:cNvPicPr>
          <p:nvPr>
            <p:ph sz="quarter" idx="1"/>
          </p:nvPr>
        </p:nvPicPr>
        <p:blipFill>
          <a:blip r:embed="rId2"/>
          <a:srcRect r="32520" b="33113"/>
          <a:stretch>
            <a:fillRect/>
          </a:stretch>
        </p:blipFill>
        <p:spPr>
          <a:xfrm>
            <a:off x="179388" y="765175"/>
            <a:ext cx="8713787" cy="5688013"/>
          </a:xfrm>
          <a:noFill/>
        </p:spPr>
      </p:pic>
      <p:pic>
        <p:nvPicPr>
          <p:cNvPr id="46084" name="Picture 10"/>
          <p:cNvPicPr>
            <a:picLocks noChangeAspect="1" noChangeArrowheads="1"/>
          </p:cNvPicPr>
          <p:nvPr>
            <p:ph sz="quarter" idx="2"/>
          </p:nvPr>
        </p:nvPicPr>
        <p:blipFill>
          <a:blip r:embed="rId2"/>
          <a:srcRect t="88214" r="32520" b="8698"/>
          <a:stretch>
            <a:fillRect/>
          </a:stretch>
        </p:blipFill>
        <p:spPr>
          <a:xfrm>
            <a:off x="179388" y="6453188"/>
            <a:ext cx="8713787" cy="2889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8507412" cy="576262"/>
          </a:xfrm>
        </p:spPr>
        <p:txBody>
          <a:bodyPr/>
          <a:lstStyle/>
          <a:p>
            <a:pPr eaLnBrk="1" hangingPunct="1"/>
            <a:r>
              <a:rPr lang="ru-RU" sz="3200" smtClean="0"/>
              <a:t>Расшифровка расчета рейтинга</a:t>
            </a:r>
          </a:p>
        </p:txBody>
      </p:sp>
      <p:pic>
        <p:nvPicPr>
          <p:cNvPr id="47107" name="Picture 6"/>
          <p:cNvPicPr>
            <a:picLocks noChangeAspect="1" noChangeArrowheads="1"/>
          </p:cNvPicPr>
          <p:nvPr>
            <p:ph sz="quarter" idx="1"/>
          </p:nvPr>
        </p:nvPicPr>
        <p:blipFill>
          <a:blip r:embed="rId2"/>
          <a:srcRect t="7971" r="28668" b="49579"/>
          <a:stretch>
            <a:fillRect/>
          </a:stretch>
        </p:blipFill>
        <p:spPr>
          <a:xfrm>
            <a:off x="250825" y="836613"/>
            <a:ext cx="8713788" cy="5291137"/>
          </a:xfrm>
          <a:noFill/>
        </p:spPr>
      </p:pic>
      <p:pic>
        <p:nvPicPr>
          <p:cNvPr id="47108" name="Picture 8"/>
          <p:cNvPicPr>
            <a:picLocks noChangeAspect="1" noChangeArrowheads="1"/>
          </p:cNvPicPr>
          <p:nvPr>
            <p:ph sz="quarter" idx="2"/>
          </p:nvPr>
        </p:nvPicPr>
        <p:blipFill>
          <a:blip r:embed="rId2"/>
          <a:srcRect t="88773" b="5368"/>
          <a:stretch>
            <a:fillRect/>
          </a:stretch>
        </p:blipFill>
        <p:spPr>
          <a:xfrm>
            <a:off x="250825" y="6165850"/>
            <a:ext cx="8713788" cy="5302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792162"/>
          </a:xfrm>
        </p:spPr>
        <p:txBody>
          <a:bodyPr/>
          <a:lstStyle/>
          <a:p>
            <a:pPr eaLnBrk="1" hangingPunct="1"/>
            <a:r>
              <a:rPr lang="ru-RU" sz="4000" smtClean="0"/>
              <a:t>Обоснование расчёта рейтинга</a:t>
            </a:r>
          </a:p>
        </p:txBody>
      </p:sp>
      <p:pic>
        <p:nvPicPr>
          <p:cNvPr id="48131" name="Picture 6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 l="23195" t="14374" r="15120" b="30341"/>
          <a:stretch>
            <a:fillRect/>
          </a:stretch>
        </p:blipFill>
        <p:spPr>
          <a:xfrm>
            <a:off x="323850" y="1125538"/>
            <a:ext cx="8532813" cy="554513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Rejting-ZU-600x33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" y="1857375"/>
            <a:ext cx="7497762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Заголовок 4"/>
          <p:cNvSpPr>
            <a:spLocks noGrp="1"/>
          </p:cNvSpPr>
          <p:nvPr>
            <p:ph type="ctrTitle"/>
          </p:nvPr>
        </p:nvSpPr>
        <p:spPr>
          <a:xfrm>
            <a:off x="285750" y="214313"/>
            <a:ext cx="8501063" cy="928687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0070C0"/>
                </a:solidFill>
              </a:rPr>
              <a:t>Розробка системи знизу до верху</a:t>
            </a:r>
            <a:endParaRPr lang="ru-RU" smtClean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792162"/>
          </a:xfrm>
        </p:spPr>
        <p:txBody>
          <a:bodyPr/>
          <a:lstStyle/>
          <a:p>
            <a:pPr eaLnBrk="1" hangingPunct="1"/>
            <a:r>
              <a:rPr lang="ru-RU" smtClean="0"/>
              <a:t>Отчёты по рейтингам</a:t>
            </a:r>
          </a:p>
        </p:txBody>
      </p:sp>
      <p:pic>
        <p:nvPicPr>
          <p:cNvPr id="49155" name="Picture 5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 r="47993" b="54309"/>
          <a:stretch>
            <a:fillRect/>
          </a:stretch>
        </p:blipFill>
        <p:spPr>
          <a:xfrm>
            <a:off x="323850" y="1196975"/>
            <a:ext cx="8569325" cy="51117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498600"/>
          </a:xfrm>
        </p:spPr>
        <p:txBody>
          <a:bodyPr/>
          <a:lstStyle/>
          <a:p>
            <a:pPr eaLnBrk="1" hangingPunct="1"/>
            <a:r>
              <a:rPr lang="ru-RU" sz="3200" smtClean="0"/>
              <a:t>Форма ввода параметров для расчета «Ведомости сводного рейтингового балла за семестр /начисления стипендий»</a:t>
            </a:r>
          </a:p>
        </p:txBody>
      </p:sp>
      <p:pic>
        <p:nvPicPr>
          <p:cNvPr id="50179" name="Picture 5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 t="6979" r="64072" b="56401"/>
          <a:stretch>
            <a:fillRect/>
          </a:stretch>
        </p:blipFill>
        <p:spPr>
          <a:xfrm>
            <a:off x="468313" y="2060575"/>
            <a:ext cx="3910012" cy="4176713"/>
          </a:xfrm>
        </p:spPr>
      </p:pic>
      <p:pic>
        <p:nvPicPr>
          <p:cNvPr id="50180" name="Picture 7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 t="8205" r="63885" b="56923"/>
          <a:stretch>
            <a:fillRect/>
          </a:stretch>
        </p:blipFill>
        <p:spPr>
          <a:xfrm>
            <a:off x="4648200" y="2060575"/>
            <a:ext cx="4316413" cy="417671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498600"/>
          </a:xfrm>
        </p:spPr>
        <p:txBody>
          <a:bodyPr/>
          <a:lstStyle/>
          <a:p>
            <a:pPr eaLnBrk="1" hangingPunct="1"/>
            <a:r>
              <a:rPr lang="ru-RU" sz="3200" smtClean="0"/>
              <a:t>Проверка параметров для расчета «Ведомости сводного рейтингового балла за семестр /начисления стипендий»</a:t>
            </a:r>
          </a:p>
        </p:txBody>
      </p:sp>
      <p:pic>
        <p:nvPicPr>
          <p:cNvPr id="51203" name="Picture 6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 l="38876" t="44478" r="38739" b="42564"/>
          <a:stretch>
            <a:fillRect/>
          </a:stretch>
        </p:blipFill>
        <p:spPr>
          <a:xfrm>
            <a:off x="323850" y="2205038"/>
            <a:ext cx="4038600" cy="2193925"/>
          </a:xfrm>
          <a:noFill/>
        </p:spPr>
      </p:pic>
      <p:pic>
        <p:nvPicPr>
          <p:cNvPr id="51204" name="Picture 8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 l="36555" t="45128" r="35979" b="42564"/>
          <a:stretch>
            <a:fillRect/>
          </a:stretch>
        </p:blipFill>
        <p:spPr>
          <a:xfrm>
            <a:off x="4716463" y="2276475"/>
            <a:ext cx="4248150" cy="216058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pPr eaLnBrk="1" hangingPunct="1"/>
            <a:r>
              <a:rPr lang="ru-RU" sz="3200" smtClean="0"/>
              <a:t>Зведена відомість рейтингу успішності студентів</a:t>
            </a:r>
          </a:p>
        </p:txBody>
      </p:sp>
      <p:pic>
        <p:nvPicPr>
          <p:cNvPr id="52227" name="Picture 5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 l="13252" t="24483" r="26370" b="11856"/>
          <a:stretch>
            <a:fillRect/>
          </a:stretch>
        </p:blipFill>
        <p:spPr>
          <a:xfrm>
            <a:off x="179388" y="1341438"/>
            <a:ext cx="8856662" cy="5334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90537"/>
          </a:xfrm>
        </p:spPr>
        <p:txBody>
          <a:bodyPr/>
          <a:lstStyle/>
          <a:p>
            <a:pPr eaLnBrk="1" hangingPunct="1"/>
            <a:r>
              <a:rPr lang="ru-RU" sz="3200" smtClean="0"/>
              <a:t>Рейтинг успішності ВСІХ студентів</a:t>
            </a:r>
          </a:p>
        </p:txBody>
      </p:sp>
      <p:pic>
        <p:nvPicPr>
          <p:cNvPr id="53251" name="Picture 4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 l="19368" t="19760" r="20255" b="18509"/>
          <a:stretch>
            <a:fillRect/>
          </a:stretch>
        </p:blipFill>
        <p:spPr>
          <a:xfrm>
            <a:off x="684213" y="998538"/>
            <a:ext cx="7848600" cy="56880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18488" cy="865187"/>
          </a:xfrm>
        </p:spPr>
        <p:txBody>
          <a:bodyPr/>
          <a:lstStyle/>
          <a:p>
            <a:pPr eaLnBrk="1" hangingPunct="1"/>
            <a:r>
              <a:rPr lang="ru-RU" sz="2800" smtClean="0"/>
              <a:t>Сводная ведомость успеваемости (накопительная за весь период обучения)</a:t>
            </a:r>
          </a:p>
        </p:txBody>
      </p:sp>
      <p:pic>
        <p:nvPicPr>
          <p:cNvPr id="54275" name="Picture 4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 t="6979" r="50000" b="35742"/>
          <a:stretch>
            <a:fillRect/>
          </a:stretch>
        </p:blipFill>
        <p:spPr>
          <a:xfrm>
            <a:off x="684213" y="1125538"/>
            <a:ext cx="7859712" cy="556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18488" cy="865187"/>
          </a:xfrm>
        </p:spPr>
        <p:txBody>
          <a:bodyPr/>
          <a:lstStyle/>
          <a:p>
            <a:pPr eaLnBrk="1" hangingPunct="1"/>
            <a:r>
              <a:rPr lang="ru-RU" sz="2800" smtClean="0"/>
              <a:t>Сводная ведомость успеваемости (накопительная за весь период обучения)</a:t>
            </a:r>
          </a:p>
        </p:txBody>
      </p:sp>
      <p:pic>
        <p:nvPicPr>
          <p:cNvPr id="55299" name="Picture 5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 t="8205" r="62244" b="50769"/>
          <a:stretch>
            <a:fillRect/>
          </a:stretch>
        </p:blipFill>
        <p:spPr>
          <a:xfrm>
            <a:off x="1743075" y="1600200"/>
            <a:ext cx="5657850" cy="45259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18488" cy="649287"/>
          </a:xfrm>
        </p:spPr>
        <p:txBody>
          <a:bodyPr/>
          <a:lstStyle/>
          <a:p>
            <a:pPr eaLnBrk="1" hangingPunct="1"/>
            <a:r>
              <a:rPr lang="ru-RU" sz="2800" smtClean="0"/>
              <a:t>Сводная ведомость успеваемости (</a:t>
            </a:r>
            <a:r>
              <a:rPr lang="en-US" sz="2800" smtClean="0"/>
              <a:t>EXCEL</a:t>
            </a:r>
            <a:r>
              <a:rPr lang="ru-RU" sz="2800" smtClean="0"/>
              <a:t>)</a:t>
            </a:r>
          </a:p>
        </p:txBody>
      </p:sp>
      <p:pic>
        <p:nvPicPr>
          <p:cNvPr id="56323" name="Picture 1777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 l="16415" t="14359" r="21204" b="24103"/>
          <a:stretch>
            <a:fillRect/>
          </a:stretch>
        </p:blipFill>
        <p:spPr>
          <a:xfrm>
            <a:off x="755650" y="836613"/>
            <a:ext cx="7777163" cy="590708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2875" y="285750"/>
            <a:ext cx="8856663" cy="720725"/>
          </a:xfrm>
        </p:spPr>
        <p:txBody>
          <a:bodyPr/>
          <a:lstStyle/>
          <a:p>
            <a:r>
              <a:rPr lang="ru-RU" sz="4000" b="1" smtClean="0">
                <a:solidFill>
                  <a:schemeClr val="accent2"/>
                </a:solidFill>
              </a:rPr>
              <a:t> </a:t>
            </a:r>
            <a:r>
              <a:rPr lang="uk-UA" sz="4000" b="1" smtClean="0">
                <a:solidFill>
                  <a:schemeClr val="accent2"/>
                </a:solidFill>
              </a:rPr>
              <a:t>Г</a:t>
            </a:r>
            <a:r>
              <a:rPr lang="ru-RU" sz="4000" b="1" smtClean="0">
                <a:solidFill>
                  <a:schemeClr val="accent2"/>
                </a:solidFill>
              </a:rPr>
              <a:t>рафік впровадження системи «Деканат»</a:t>
            </a:r>
            <a:r>
              <a:rPr lang="uk-UA" sz="4000" b="1" smtClean="0">
                <a:solidFill>
                  <a:schemeClr val="accent2"/>
                </a:solidFill>
              </a:rPr>
              <a:t> в ЗДІА</a:t>
            </a:r>
            <a:r>
              <a:rPr lang="ru-RU" smtClean="0"/>
              <a:t> </a:t>
            </a:r>
            <a:endParaRPr lang="ru-RU" sz="4000" b="1" smtClean="0">
              <a:solidFill>
                <a:schemeClr val="accent2"/>
              </a:solidFill>
            </a:endParaRP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1241425"/>
            <a:ext cx="8928100" cy="5616575"/>
          </a:xfrm>
        </p:spPr>
        <p:txBody>
          <a:bodyPr/>
          <a:lstStyle/>
          <a:p>
            <a:pPr marL="609600" indent="-609600" algn="l">
              <a:lnSpc>
                <a:spcPct val="80000"/>
              </a:lnSpc>
            </a:pPr>
            <a:endParaRPr lang="ru-RU" sz="1000" smtClean="0"/>
          </a:p>
          <a:p>
            <a:pPr marL="609600" indent="-609600" algn="l">
              <a:lnSpc>
                <a:spcPct val="80000"/>
              </a:lnSpc>
            </a:pPr>
            <a:r>
              <a:rPr lang="ru-RU" sz="1800" smtClean="0"/>
              <a:t>Ноябрь 2018   1. Подготовка актуальных учебных планов и данных о контингенте</a:t>
            </a:r>
          </a:p>
          <a:p>
            <a:pPr marL="609600" indent="-609600" algn="l">
              <a:lnSpc>
                <a:spcPct val="80000"/>
              </a:lnSpc>
            </a:pPr>
            <a:r>
              <a:rPr lang="ru-RU" sz="1800" smtClean="0"/>
              <a:t>                         2. Формирование 4-х локальных баз данных на факультетах.</a:t>
            </a:r>
          </a:p>
          <a:p>
            <a:pPr marL="609600" indent="-609600" algn="l">
              <a:lnSpc>
                <a:spcPct val="80000"/>
              </a:lnSpc>
            </a:pPr>
            <a:r>
              <a:rPr lang="ru-RU" sz="1800" smtClean="0"/>
              <a:t>                         3. Обучение пользователей работе со справочниками.</a:t>
            </a:r>
          </a:p>
          <a:p>
            <a:pPr marL="609600" indent="-609600" algn="l">
              <a:lnSpc>
                <a:spcPct val="80000"/>
              </a:lnSpc>
            </a:pPr>
            <a:endParaRPr lang="ru-RU" sz="1000" smtClean="0"/>
          </a:p>
          <a:p>
            <a:pPr marL="609600" indent="-609600" algn="l">
              <a:lnSpc>
                <a:spcPct val="80000"/>
              </a:lnSpc>
            </a:pPr>
            <a:r>
              <a:rPr lang="ru-RU" sz="1800" smtClean="0"/>
              <a:t>Декабрь 2018      1. Верификация баз данных по факультетам. </a:t>
            </a:r>
          </a:p>
          <a:p>
            <a:pPr marL="609600" indent="-609600" algn="l">
              <a:lnSpc>
                <a:spcPct val="80000"/>
              </a:lnSpc>
            </a:pPr>
            <a:r>
              <a:rPr lang="ru-RU" sz="1800" smtClean="0"/>
              <a:t>                             2. Дополнение данных всей необходимой информацией</a:t>
            </a:r>
          </a:p>
          <a:p>
            <a:pPr marL="609600" indent="-609600" algn="l">
              <a:lnSpc>
                <a:spcPct val="80000"/>
              </a:lnSpc>
            </a:pPr>
            <a:r>
              <a:rPr lang="ru-RU" sz="1800" smtClean="0"/>
              <a:t>                             3. Обучение пользователей работе со списками</a:t>
            </a:r>
          </a:p>
          <a:p>
            <a:pPr marL="609600" indent="-609600" algn="l">
              <a:lnSpc>
                <a:spcPct val="80000"/>
              </a:lnSpc>
            </a:pPr>
            <a:endParaRPr lang="ru-RU" sz="1000" smtClean="0"/>
          </a:p>
          <a:p>
            <a:pPr marL="609600" indent="-609600" algn="l">
              <a:lnSpc>
                <a:spcPct val="80000"/>
              </a:lnSpc>
            </a:pPr>
            <a:r>
              <a:rPr lang="ru-RU" sz="1800" smtClean="0"/>
              <a:t>Январь 2019  1. Окончание верификации </a:t>
            </a:r>
            <a:r>
              <a:rPr lang="uk-UA" sz="1800" smtClean="0"/>
              <a:t>БД</a:t>
            </a:r>
            <a:r>
              <a:rPr lang="ru-RU" sz="1800" smtClean="0"/>
              <a:t>. Перевод системы в рабочий режим.</a:t>
            </a:r>
          </a:p>
          <a:p>
            <a:pPr marL="609600" indent="-609600" algn="l">
              <a:lnSpc>
                <a:spcPct val="80000"/>
              </a:lnSpc>
            </a:pPr>
            <a:endParaRPr lang="ru-RU" sz="1000" smtClean="0"/>
          </a:p>
          <a:p>
            <a:pPr marL="609600" indent="-609600" algn="l">
              <a:lnSpc>
                <a:spcPct val="80000"/>
              </a:lnSpc>
            </a:pPr>
            <a:r>
              <a:rPr lang="ru-RU" sz="1800" smtClean="0"/>
              <a:t>Февраль 201</a:t>
            </a:r>
            <a:r>
              <a:rPr lang="uk-UA" sz="1800" smtClean="0"/>
              <a:t>9</a:t>
            </a:r>
            <a:r>
              <a:rPr lang="ru-RU" sz="1800" smtClean="0"/>
              <a:t>      1. Запуск в эксплуатацию задачи «Ведомости».</a:t>
            </a:r>
          </a:p>
          <a:p>
            <a:pPr marL="609600" indent="-609600" algn="l">
              <a:lnSpc>
                <a:spcPct val="80000"/>
              </a:lnSpc>
            </a:pPr>
            <a:r>
              <a:rPr lang="ru-RU" sz="1800" smtClean="0"/>
              <a:t>                              2. Начало формирование учебных графиков и учебных планов.</a:t>
            </a:r>
          </a:p>
          <a:p>
            <a:pPr marL="609600" indent="-609600" algn="l">
              <a:lnSpc>
                <a:spcPct val="80000"/>
              </a:lnSpc>
            </a:pPr>
            <a:r>
              <a:rPr lang="ru-RU" sz="1800" smtClean="0"/>
              <a:t>                              3. Обучение пользователей </a:t>
            </a:r>
            <a:r>
              <a:rPr lang="uk-UA" sz="1800" smtClean="0"/>
              <a:t>в </a:t>
            </a:r>
            <a:r>
              <a:rPr lang="ru-RU" sz="1800" smtClean="0"/>
              <a:t>подсистем</a:t>
            </a:r>
            <a:r>
              <a:rPr lang="uk-UA" sz="1800" smtClean="0"/>
              <a:t>е</a:t>
            </a:r>
            <a:r>
              <a:rPr lang="ru-RU" sz="1800" smtClean="0"/>
              <a:t> «Учебные планы»</a:t>
            </a:r>
          </a:p>
          <a:p>
            <a:pPr marL="609600" indent="-609600" algn="l">
              <a:lnSpc>
                <a:spcPct val="80000"/>
              </a:lnSpc>
            </a:pPr>
            <a:endParaRPr lang="ru-RU" sz="1000" smtClean="0"/>
          </a:p>
          <a:p>
            <a:pPr marL="609600" indent="-609600" algn="l">
              <a:lnSpc>
                <a:spcPct val="80000"/>
              </a:lnSpc>
            </a:pPr>
            <a:r>
              <a:rPr lang="ru-RU" sz="1800" smtClean="0"/>
              <a:t>Март 2019       1. Централизация системы. </a:t>
            </a:r>
          </a:p>
          <a:p>
            <a:pPr marL="609600" indent="-609600" algn="l">
              <a:lnSpc>
                <a:spcPct val="80000"/>
              </a:lnSpc>
            </a:pPr>
            <a:r>
              <a:rPr lang="ru-RU" sz="1800" smtClean="0"/>
              <a:t>                         2. Отладка каналов обмена информацией. </a:t>
            </a:r>
          </a:p>
          <a:p>
            <a:pPr marL="609600" indent="-609600" algn="l">
              <a:lnSpc>
                <a:spcPct val="80000"/>
              </a:lnSpc>
            </a:pPr>
            <a:r>
              <a:rPr lang="ru-RU" sz="1800" smtClean="0"/>
              <a:t>                         3. Начало регулярного обмена информацией с учебным отделом.</a:t>
            </a:r>
          </a:p>
          <a:p>
            <a:pPr marL="609600" indent="-609600" algn="l">
              <a:lnSpc>
                <a:spcPct val="80000"/>
              </a:lnSpc>
            </a:pPr>
            <a:r>
              <a:rPr lang="ru-RU" sz="1800" smtClean="0"/>
              <a:t>                         4. Формирование новых справочников в учебном отделе. </a:t>
            </a:r>
          </a:p>
          <a:p>
            <a:pPr marL="609600" indent="-609600" algn="l">
              <a:lnSpc>
                <a:spcPct val="80000"/>
              </a:lnSpc>
            </a:pPr>
            <a:endParaRPr lang="ru-RU" sz="1000" smtClean="0"/>
          </a:p>
          <a:p>
            <a:pPr marL="609600" indent="-609600" algn="l">
              <a:lnSpc>
                <a:spcPct val="80000"/>
              </a:lnSpc>
            </a:pPr>
            <a:r>
              <a:rPr lang="ru-RU" sz="1800" smtClean="0"/>
              <a:t>Апрель 2019    1. Формирование учебных планов</a:t>
            </a:r>
          </a:p>
          <a:p>
            <a:pPr marL="609600" indent="-609600" algn="l">
              <a:lnSpc>
                <a:spcPct val="80000"/>
              </a:lnSpc>
            </a:pPr>
            <a:r>
              <a:rPr lang="ru-RU" sz="1800" smtClean="0"/>
              <a:t>                          2. Формирование экзаменационных ведомостей.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15888"/>
            <a:ext cx="8856663" cy="720725"/>
          </a:xfrm>
        </p:spPr>
        <p:txBody>
          <a:bodyPr/>
          <a:lstStyle/>
          <a:p>
            <a:r>
              <a:rPr lang="ru-RU" sz="4000" b="1" smtClean="0">
                <a:solidFill>
                  <a:schemeClr val="accent2"/>
                </a:solidFill>
              </a:rPr>
              <a:t> Склад системи: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3850" y="981075"/>
            <a:ext cx="8640763" cy="5616575"/>
          </a:xfrm>
        </p:spPr>
        <p:txBody>
          <a:bodyPr/>
          <a:lstStyle/>
          <a:p>
            <a:pPr marL="609600" indent="-609600" algn="l">
              <a:buFontTx/>
              <a:buAutoNum type="arabicPeriod"/>
            </a:pPr>
            <a:r>
              <a:rPr lang="ru-RU" smtClean="0"/>
              <a:t>Модуль 1. Планування навчального процеса в деканатах. </a:t>
            </a:r>
          </a:p>
          <a:p>
            <a:pPr marL="609600" indent="-609600" algn="l">
              <a:buFontTx/>
              <a:buAutoNum type="arabicPeriod"/>
            </a:pPr>
            <a:r>
              <a:rPr lang="ru-RU" smtClean="0"/>
              <a:t>Модуль 2. Личные карточки студентов.</a:t>
            </a:r>
          </a:p>
          <a:p>
            <a:pPr marL="609600" indent="-609600" algn="l">
              <a:buFontTx/>
              <a:buAutoNum type="arabicPeriod"/>
            </a:pPr>
            <a:r>
              <a:rPr lang="ru-RU" smtClean="0"/>
              <a:t>Модуль 3. Успеваемость.</a:t>
            </a:r>
          </a:p>
          <a:p>
            <a:pPr marL="609600" indent="-609600" algn="l">
              <a:buFontTx/>
              <a:buAutoNum type="arabicPeriod"/>
            </a:pPr>
            <a:r>
              <a:rPr lang="ru-RU" smtClean="0"/>
              <a:t>Модуль 4. Планирование учебной нагрузки в навчальному відділі.</a:t>
            </a:r>
          </a:p>
          <a:p>
            <a:pPr marL="609600" indent="-609600" algn="l">
              <a:buFontTx/>
              <a:buAutoNum type="arabicPeriod"/>
            </a:pPr>
            <a:r>
              <a:rPr lang="ru-RU" smtClean="0"/>
              <a:t>Модуль 5. Планування роботи кафедри</a:t>
            </a:r>
          </a:p>
          <a:p>
            <a:pPr marL="609600" indent="-609600" algn="l">
              <a:buFontTx/>
              <a:buAutoNum type="arabicPeriod"/>
            </a:pPr>
            <a:r>
              <a:rPr lang="ru-RU" smtClean="0"/>
              <a:t>Конфігурація. Адміністрування системи. Ведение справочников. Экспорт-импорт файлов и таблиц для связи с другими ІС.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07950" y="115888"/>
            <a:ext cx="8820150" cy="576262"/>
          </a:xfrm>
        </p:spPr>
        <p:txBody>
          <a:bodyPr/>
          <a:lstStyle/>
          <a:p>
            <a:pPr eaLnBrk="1" hangingPunct="1"/>
            <a:r>
              <a:rPr lang="ru-RU" sz="4000" b="1" smtClean="0">
                <a:solidFill>
                  <a:schemeClr val="accent2"/>
                </a:solidFill>
              </a:rPr>
              <a:t>Структура комплекса «Деканат»</a:t>
            </a:r>
          </a:p>
        </p:txBody>
      </p:sp>
      <p:pic>
        <p:nvPicPr>
          <p:cNvPr id="9219" name="Picture 4"/>
          <p:cNvPicPr>
            <a:picLocks noChangeAspect="1" noChangeArrowheads="1"/>
          </p:cNvPicPr>
          <p:nvPr/>
        </p:nvPicPr>
        <p:blipFill>
          <a:blip r:embed="rId2"/>
          <a:srcRect l="6290" t="13818" r="6290" b="7178"/>
          <a:stretch>
            <a:fillRect/>
          </a:stretch>
        </p:blipFill>
        <p:spPr bwMode="auto">
          <a:xfrm>
            <a:off x="539750" y="765175"/>
            <a:ext cx="8389938" cy="606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457200" y="142875"/>
            <a:ext cx="8229600" cy="1143000"/>
          </a:xfrm>
        </p:spPr>
        <p:txBody>
          <a:bodyPr/>
          <a:lstStyle/>
          <a:p>
            <a:r>
              <a:rPr lang="uk-UA" sz="3600" b="1" smtClean="0">
                <a:solidFill>
                  <a:schemeClr val="accent2"/>
                </a:solidFill>
              </a:rPr>
              <a:t>Задачі інформаційного супроводу навчального процесу</a:t>
            </a:r>
            <a:endParaRPr lang="ru-RU" sz="3600" smtClean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214313" y="1428750"/>
          <a:ext cx="8786812" cy="5283206"/>
        </p:xfrm>
        <a:graphic>
          <a:graphicData uri="http://schemas.openxmlformats.org/drawingml/2006/table">
            <a:tbl>
              <a:tblPr/>
              <a:tblGrid>
                <a:gridCol w="350837"/>
                <a:gridCol w="4043363"/>
                <a:gridCol w="381000"/>
                <a:gridCol w="4011612"/>
              </a:tblGrid>
              <a:tr h="312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Імпорт даних із системи «Абітурієнт»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Обмін даними із системою «Кафедра»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19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Розподіл студентів за групами, підгрупами, спеціалізаціями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Підготовка відомостей всіх видів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350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Тестування інформації про студентів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Контроль успішності студентів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452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Особиста картка студента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Зв’язок із системою 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Moodle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331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Довідники для опису даних студентів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Довідники і константи успішності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Звіти, довідки про студентів, статистика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Підготовка додатків до дипломів всіх рівнів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Рух контингенту, накази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Зв’язок із ЄДЕБО, E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ducation</a:t>
                      </a:r>
                      <a:r>
                        <a:rPr kumimoji="0" lang="uk-U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«Казна»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434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Підрахунки стипендіального рейтингу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Захист інформації в системах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Імпорт даних із системи «Ректорат»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Контроль і розрахунки оплати за навчання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Навчальні і робочі плани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Зв’язок із системами документів 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519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Довідники для опису планів, підрозділів університету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Аналітичні дослідження навчального процесу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519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Підрахунок навантаження на кафедри, викладачів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Конфігурація і налаштування систем «Деканат», «Ректорат», «Кафедра»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452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Розклад занять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07950" y="115888"/>
            <a:ext cx="8820150" cy="1081087"/>
          </a:xfrm>
        </p:spPr>
        <p:txBody>
          <a:bodyPr/>
          <a:lstStyle/>
          <a:p>
            <a:pPr eaLnBrk="1" hangingPunct="1"/>
            <a:r>
              <a:rPr lang="uk-UA" sz="4000" b="1" smtClean="0">
                <a:solidFill>
                  <a:schemeClr val="accent2"/>
                </a:solidFill>
              </a:rPr>
              <a:t>Конфігурація і налаштування систем</a:t>
            </a:r>
            <a:endParaRPr lang="ru-RU" sz="4000" b="1" smtClean="0">
              <a:solidFill>
                <a:schemeClr val="accent2"/>
              </a:solidFill>
            </a:endParaRPr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2"/>
          <a:srcRect l="36555" t="22256" r="37234" b="47171"/>
          <a:stretch>
            <a:fillRect/>
          </a:stretch>
        </p:blipFill>
        <p:spPr bwMode="auto">
          <a:xfrm>
            <a:off x="1285875" y="1252538"/>
            <a:ext cx="6215063" cy="560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686</TotalTime>
  <Words>806</Words>
  <Application>Microsoft Office PowerPoint</Application>
  <PresentationFormat>Экран (4:3)</PresentationFormat>
  <Paragraphs>147</Paragraphs>
  <Slides>58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63" baseType="lpstr">
      <vt:lpstr>Arial</vt:lpstr>
      <vt:lpstr>Calibri</vt:lpstr>
      <vt:lpstr>Times New Roman</vt:lpstr>
      <vt:lpstr>Оформление по умолчанию</vt:lpstr>
      <vt:lpstr>Точечный рисунок</vt:lpstr>
      <vt:lpstr>Програмний комплекс «Деканат», «Ректорат», «Кафедра»</vt:lpstr>
      <vt:lpstr>ERP -  система «Управління навчальним процесом»</vt:lpstr>
      <vt:lpstr>Призначення системи:</vt:lpstr>
      <vt:lpstr>Функции системы:</vt:lpstr>
      <vt:lpstr>Розробка системи знизу до верху</vt:lpstr>
      <vt:lpstr> Склад системи:</vt:lpstr>
      <vt:lpstr>Структура комплекса «Деканат»</vt:lpstr>
      <vt:lpstr>Задачі інформаційного супроводу навчального процесу</vt:lpstr>
      <vt:lpstr>Конфігурація і налаштування систем</vt:lpstr>
      <vt:lpstr>Слайд 10</vt:lpstr>
      <vt:lpstr>Слайд 11</vt:lpstr>
      <vt:lpstr>ДОВІДНИКИ</vt:lpstr>
      <vt:lpstr>Довідник «Спеціальність» вкладки «Диплом» і «Додатково» </vt:lpstr>
      <vt:lpstr>Налаштування «Баз даних» і «Зв’язків»</vt:lpstr>
      <vt:lpstr>«Структура таблиць» і «Зв’язки»</vt:lpstr>
      <vt:lpstr>Інформаційна структура комплекса «Деканат» (плани)</vt:lpstr>
      <vt:lpstr>Зв’язок таблиць блока“студенти”</vt:lpstr>
      <vt:lpstr>Зв’язок таблиць блока “оцінки”</vt:lpstr>
      <vt:lpstr>Утіліта стиснення таблиць</vt:lpstr>
      <vt:lpstr>Модуль «СТУДЕНТЫ»  системи Dekanat</vt:lpstr>
      <vt:lpstr>Задача «Групи, підгрупи»</vt:lpstr>
      <vt:lpstr>Переведення  СТУДЕНТІВ</vt:lpstr>
      <vt:lpstr>Список студентів</vt:lpstr>
      <vt:lpstr>Кнопки управління списком студентів</vt:lpstr>
      <vt:lpstr>Навчальна картка студента</vt:lpstr>
      <vt:lpstr>Перелік звітів</vt:lpstr>
      <vt:lpstr>Модуль «ПЛАНЫ»  (DekanatG.mdb)</vt:lpstr>
      <vt:lpstr>Модуль «ВЕДОМОСТИ»  (Dekanat2.mdb)</vt:lpstr>
      <vt:lpstr>Система “РЕКТОРАТ”</vt:lpstr>
      <vt:lpstr>Система “КАФЕДРА” (ПЛАНИ)</vt:lpstr>
      <vt:lpstr>Система “КАФЕДРА” (ВИКЛАДАЧІ)</vt:lpstr>
      <vt:lpstr>Задача «Рейтинг студентів»</vt:lpstr>
      <vt:lpstr>Связь с системой “РЕКТОРАТ”</vt:lpstr>
      <vt:lpstr>Зв’язок із системою “РЕКТОРАТ”</vt:lpstr>
      <vt:lpstr>Справочники специальностей и  образовательных программ</vt:lpstr>
      <vt:lpstr>Справочник  преподавателей</vt:lpstr>
      <vt:lpstr>Модуль «ПЛАНЫ»  (DekanatG.mdb)</vt:lpstr>
      <vt:lpstr>Справочники</vt:lpstr>
      <vt:lpstr>Специальности /классификатор</vt:lpstr>
      <vt:lpstr>Образовательные программы</vt:lpstr>
      <vt:lpstr>Содержимое справочника «Образовательные программы»</vt:lpstr>
      <vt:lpstr>Вид стипендии: «Академическая» «Социальная» или нет</vt:lpstr>
      <vt:lpstr>Модуль «ВЕДОМОСТИ»  (Dekanat2.mdb)</vt:lpstr>
      <vt:lpstr>Ведомости научной и социальной активности</vt:lpstr>
      <vt:lpstr>Відомість оцінок позанавчальної діяльності</vt:lpstr>
      <vt:lpstr>Оцінки позанавчальної діяльності</vt:lpstr>
      <vt:lpstr>Расчет рейтинга по установленным параметрам</vt:lpstr>
      <vt:lpstr>Расшифровка расчета рейтинга</vt:lpstr>
      <vt:lpstr>Обоснование расчёта рейтинга</vt:lpstr>
      <vt:lpstr>Отчёты по рейтингам</vt:lpstr>
      <vt:lpstr>Форма ввода параметров для расчета «Ведомости сводного рейтингового балла за семестр /начисления стипендий»</vt:lpstr>
      <vt:lpstr>Проверка параметров для расчета «Ведомости сводного рейтингового балла за семестр /начисления стипендий»</vt:lpstr>
      <vt:lpstr>Зведена відомість рейтингу успішності студентів</vt:lpstr>
      <vt:lpstr>Рейтинг успішності ВСІХ студентів</vt:lpstr>
      <vt:lpstr>Сводная ведомость успеваемости (накопительная за весь период обучения)</vt:lpstr>
      <vt:lpstr>Сводная ведомость успеваемости (накопительная за весь период обучения)</vt:lpstr>
      <vt:lpstr>Сводная ведомость успеваемости (EXCEL)</vt:lpstr>
      <vt:lpstr> Графік впровадження системи «Деканат» в ЗДІА </vt:lpstr>
    </vt:vector>
  </TitlesOfParts>
  <Company>no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Программный комплекс «Деканат»</dc:title>
  <dc:creator>no name</dc:creator>
  <cp:lastModifiedBy>User</cp:lastModifiedBy>
  <cp:revision>47</cp:revision>
  <dcterms:created xsi:type="dcterms:W3CDTF">2017-01-31T21:04:44Z</dcterms:created>
  <dcterms:modified xsi:type="dcterms:W3CDTF">2019-04-19T07:07:10Z</dcterms:modified>
</cp:coreProperties>
</file>