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0"/>
  </p:notesMasterIdLst>
  <p:sldIdLst>
    <p:sldId id="256" r:id="rId2"/>
    <p:sldId id="257" r:id="rId3"/>
    <p:sldId id="258" r:id="rId4"/>
    <p:sldId id="31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297" r:id="rId58"/>
    <p:sldId id="312" r:id="rId5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14"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573C3-4BC8-445B-BAAB-4DCE3F35F372}" type="datetimeFigureOut">
              <a:rPr lang="uk-UA" smtClean="0"/>
              <a:t>12.02.2019</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432CB-AEF6-4F6B-B47B-22AD5A8BE5EB}" type="slidenum">
              <a:rPr lang="uk-UA" smtClean="0"/>
              <a:t>‹#›</a:t>
            </a:fld>
            <a:endParaRPr lang="uk-UA"/>
          </a:p>
        </p:txBody>
      </p:sp>
    </p:spTree>
    <p:extLst>
      <p:ext uri="{BB962C8B-B14F-4D97-AF65-F5344CB8AC3E}">
        <p14:creationId xmlns:p14="http://schemas.microsoft.com/office/powerpoint/2010/main" val="318318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1A7432CB-AEF6-4F6B-B47B-22AD5A8BE5EB}" type="slidenum">
              <a:rPr lang="uk-UA" smtClean="0"/>
              <a:t>10</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218206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5" name="Footer Placeholder 4"/>
          <p:cNvSpPr>
            <a:spLocks noGrp="1"/>
          </p:cNvSpPr>
          <p:nvPr>
            <p:ph type="ftr" sz="quarter" idx="11"/>
          </p:nvPr>
        </p:nvSpPr>
        <p:spPr/>
        <p:txBody>
          <a:bodyPr/>
          <a:lstStyle/>
          <a:p>
            <a:endParaRPr lang="uk-U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149659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5" name="Footer Placeholder 4"/>
          <p:cNvSpPr>
            <a:spLocks noGrp="1"/>
          </p:cNvSpPr>
          <p:nvPr>
            <p:ph type="ftr" sz="quarter" idx="11"/>
          </p:nvPr>
        </p:nvSpPr>
        <p:spPr/>
        <p:txBody>
          <a:bodyPr/>
          <a:lstStyle/>
          <a:p>
            <a:endParaRPr lang="uk-U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E3187BE-A26E-4349-81E0-0905AE4908AF}" type="slidenum">
              <a:rPr lang="uk-UA" smtClean="0"/>
              <a:pPr/>
              <a:t>‹#›</a:t>
            </a:fld>
            <a:endParaRPr lang="uk-U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6247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2055588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6" name="Footer Placeholder 5"/>
          <p:cNvSpPr>
            <a:spLocks noGrp="1"/>
          </p:cNvSpPr>
          <p:nvPr>
            <p:ph type="ftr" sz="quarter" idx="11"/>
          </p:nvPr>
        </p:nvSpPr>
        <p:spPr/>
        <p:txBody>
          <a:bodyPr/>
          <a:lstStyle/>
          <a:p>
            <a:endParaRPr lang="uk-U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3187BE-A26E-4349-81E0-0905AE4908AF}" type="slidenum">
              <a:rPr lang="uk-UA" smtClean="0"/>
              <a:pPr/>
              <a:t>‹#›</a:t>
            </a:fld>
            <a:endParaRPr lang="uk-U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519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241357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5" name="Footer Placeholder 4"/>
          <p:cNvSpPr>
            <a:spLocks noGrp="1"/>
          </p:cNvSpPr>
          <p:nvPr>
            <p:ph type="ftr" sz="quarter" idx="11"/>
          </p:nvPr>
        </p:nvSpPr>
        <p:spPr/>
        <p:txBody>
          <a:bodyPr/>
          <a:lstStyle/>
          <a:p>
            <a:endParaRPr lang="uk-U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277889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5" name="Footer Placeholder 4"/>
          <p:cNvSpPr>
            <a:spLocks noGrp="1"/>
          </p:cNvSpPr>
          <p:nvPr>
            <p:ph type="ftr" sz="quarter" idx="11"/>
          </p:nvPr>
        </p:nvSpPr>
        <p:spPr/>
        <p:txBody>
          <a:bodyPr/>
          <a:lstStyle/>
          <a:p>
            <a:endParaRPr lang="uk-U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420167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5" name="Footer Placeholder 4"/>
          <p:cNvSpPr>
            <a:spLocks noGrp="1"/>
          </p:cNvSpPr>
          <p:nvPr>
            <p:ph type="ftr" sz="quarter" idx="11"/>
          </p:nvPr>
        </p:nvSpPr>
        <p:spPr/>
        <p:txBody>
          <a:bodyPr/>
          <a:lstStyle/>
          <a:p>
            <a:endParaRPr lang="uk-U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357204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221737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278613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8" name="Footer Placeholder 7"/>
          <p:cNvSpPr>
            <a:spLocks noGrp="1"/>
          </p:cNvSpPr>
          <p:nvPr>
            <p:ph type="ftr" sz="quarter" idx="11"/>
          </p:nvPr>
        </p:nvSpPr>
        <p:spPr/>
        <p:txBody>
          <a:bodyPr/>
          <a:lstStyle/>
          <a:p>
            <a:endParaRPr lang="uk-U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142640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4" name="Footer Placeholder 3"/>
          <p:cNvSpPr>
            <a:spLocks noGrp="1"/>
          </p:cNvSpPr>
          <p:nvPr>
            <p:ph type="ftr" sz="quarter" idx="11"/>
          </p:nvPr>
        </p:nvSpPr>
        <p:spPr/>
        <p:txBody>
          <a:bodyPr/>
          <a:lstStyle/>
          <a:p>
            <a:endParaRPr lang="uk-U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334665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107592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371337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E3B5FB-CDDE-45C9-95DE-76A22BC1C4A1}" type="datetimeFigureOut">
              <a:rPr lang="uk-UA" smtClean="0"/>
              <a:pPr/>
              <a:t>12.02.2019</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3187BE-A26E-4349-81E0-0905AE4908AF}" type="slidenum">
              <a:rPr lang="uk-UA" smtClean="0"/>
              <a:pPr/>
              <a:t>‹#›</a:t>
            </a:fld>
            <a:endParaRPr lang="uk-UA"/>
          </a:p>
        </p:txBody>
      </p:sp>
    </p:spTree>
    <p:extLst>
      <p:ext uri="{BB962C8B-B14F-4D97-AF65-F5344CB8AC3E}">
        <p14:creationId xmlns:p14="http://schemas.microsoft.com/office/powerpoint/2010/main" val="308443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4E3B5FB-CDDE-45C9-95DE-76A22BC1C4A1}" type="datetimeFigureOut">
              <a:rPr lang="uk-UA" smtClean="0"/>
              <a:pPr/>
              <a:t>12.02.2019</a:t>
            </a:fld>
            <a:endParaRPr lang="uk-U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E3187BE-A26E-4349-81E0-0905AE4908AF}" type="slidenum">
              <a:rPr lang="uk-UA" smtClean="0"/>
              <a:pPr/>
              <a:t>‹#›</a:t>
            </a:fld>
            <a:endParaRPr lang="uk-UA"/>
          </a:p>
        </p:txBody>
      </p:sp>
    </p:spTree>
    <p:extLst>
      <p:ext uri="{BB962C8B-B14F-4D97-AF65-F5344CB8AC3E}">
        <p14:creationId xmlns:p14="http://schemas.microsoft.com/office/powerpoint/2010/main" val="26821279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9" y="332657"/>
            <a:ext cx="7704855" cy="4752528"/>
          </a:xfrm>
        </p:spPr>
        <p:txBody>
          <a:bodyPr/>
          <a:lstStyle/>
          <a:p>
            <a:endParaRPr lang="uk-UA" dirty="0"/>
          </a:p>
        </p:txBody>
      </p:sp>
      <p:sp>
        <p:nvSpPr>
          <p:cNvPr id="3" name="Подзаголовок 2"/>
          <p:cNvSpPr>
            <a:spLocks noGrp="1"/>
          </p:cNvSpPr>
          <p:nvPr>
            <p:ph type="subTitle" idx="1"/>
          </p:nvPr>
        </p:nvSpPr>
        <p:spPr>
          <a:xfrm>
            <a:off x="1979712" y="5661248"/>
            <a:ext cx="6768752" cy="864096"/>
          </a:xfrm>
        </p:spPr>
        <p:txBody>
          <a:bodyPr>
            <a:noAutofit/>
          </a:bodyPr>
          <a:lstStyle/>
          <a:p>
            <a:r>
              <a:rPr lang="uk-UA" sz="3200" b="1" dirty="0">
                <a:solidFill>
                  <a:schemeClr val="tx1"/>
                </a:solidFill>
              </a:rPr>
              <a:t>Психотерапевтичні відносини</a:t>
            </a:r>
            <a:endParaRPr lang="uk-UA" sz="3200" dirty="0">
              <a:solidFill>
                <a:schemeClr val="tx1"/>
              </a:solidFill>
            </a:endParaRPr>
          </a:p>
        </p:txBody>
      </p:sp>
      <p:pic>
        <p:nvPicPr>
          <p:cNvPr id="3076" name="Picture 4" descr="ÐÐ°ÑÑÐ¸Ð½ÐºÐ¸ Ð¿Ð¾ Ð·Ð°Ð¿ÑÐ¾ÑÑ Ð¿ÑÐ¸ÑÐ¾ÑÐµÑÐ°Ð¿ÐµÐ²ÑÐ¸ÑÐµÑÐºÐ¸Ðµ Ð¾ÑÐ½Ð¾ÑÐµÐ½Ð¸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094" y="989435"/>
            <a:ext cx="6619875" cy="409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404664"/>
            <a:ext cx="4402832" cy="1656184"/>
          </a:xfrm>
        </p:spPr>
        <p:txBody>
          <a:bodyPr>
            <a:noAutofit/>
          </a:bodyPr>
          <a:lstStyle/>
          <a:p>
            <a:pPr algn="ctr"/>
            <a:r>
              <a:rPr lang="uk-UA" sz="2800" b="1" dirty="0" smtClean="0">
                <a:solidFill>
                  <a:srgbClr val="7030A0"/>
                </a:solidFill>
              </a:rPr>
              <a:t>Умова можливості здійснення психотерапії…</a:t>
            </a:r>
            <a:endParaRPr lang="uk-UA" sz="2800" b="1" dirty="0">
              <a:solidFill>
                <a:srgbClr val="7030A0"/>
              </a:solidFill>
            </a:endParaRPr>
          </a:p>
        </p:txBody>
      </p:sp>
      <p:sp>
        <p:nvSpPr>
          <p:cNvPr id="3" name="Содержимое 2"/>
          <p:cNvSpPr>
            <a:spLocks noGrp="1"/>
          </p:cNvSpPr>
          <p:nvPr>
            <p:ph idx="1"/>
          </p:nvPr>
        </p:nvSpPr>
        <p:spPr>
          <a:xfrm>
            <a:off x="457200" y="2564904"/>
            <a:ext cx="8229600" cy="3888432"/>
          </a:xfrm>
        </p:spPr>
        <p:txBody>
          <a:bodyPr>
            <a:normAutofit/>
          </a:bodyPr>
          <a:lstStyle/>
          <a:p>
            <a:pPr algn="just"/>
            <a:r>
              <a:rPr lang="uk-UA" b="1" dirty="0">
                <a:solidFill>
                  <a:schemeClr val="tx1"/>
                </a:solidFill>
              </a:rPr>
              <a:t>Отже, найважливішою умовою можливості здійснення психотерапії є наявність такого роду відносин, неодмінною якістю яких </a:t>
            </a:r>
            <a:r>
              <a:rPr lang="uk-UA" b="1" dirty="0">
                <a:solidFill>
                  <a:srgbClr val="FF0000"/>
                </a:solidFill>
              </a:rPr>
              <a:t>є довіра між клієнтом і терапевтом</a:t>
            </a:r>
            <a:r>
              <a:rPr lang="uk-UA" dirty="0"/>
              <a:t>, </a:t>
            </a:r>
            <a:r>
              <a:rPr lang="uk-UA" b="1" dirty="0">
                <a:solidFill>
                  <a:schemeClr val="tx1"/>
                </a:solidFill>
              </a:rPr>
              <a:t>завдяки чому клієнт дозволяє доторкнутися до таємниць своєї душі. У психотерапії такого роду відносини називаються довірчими відносинами. Психотерапія власне й може відбутися лише тоді, коли між клієнтом і терапевтом встановляться такі відносини.</a:t>
            </a:r>
          </a:p>
          <a:p>
            <a:pPr algn="just"/>
            <a:r>
              <a:rPr lang="uk-UA" b="1" dirty="0">
                <a:solidFill>
                  <a:schemeClr val="tx1"/>
                </a:solidFill>
              </a:rPr>
              <a:t>Термін «довіра» визначається як стан внутрішнього світу суб’єкта, обумовлений бажанням взаємин, що характеризується готовністю до передачі певних прав, інформації та об'єктів іншим вільним суб'єктам.</a:t>
            </a:r>
          </a:p>
          <a:p>
            <a:endParaRPr lang="uk-UA" dirty="0"/>
          </a:p>
        </p:txBody>
      </p:sp>
      <p:pic>
        <p:nvPicPr>
          <p:cNvPr id="4" name="Рисунок 3" descr="images (15).jpg"/>
          <p:cNvPicPr>
            <a:picLocks noChangeAspect="1"/>
          </p:cNvPicPr>
          <p:nvPr/>
        </p:nvPicPr>
        <p:blipFill>
          <a:blip r:embed="rId3" cstate="print"/>
          <a:stretch>
            <a:fillRect/>
          </a:stretch>
        </p:blipFill>
        <p:spPr>
          <a:xfrm>
            <a:off x="1403648" y="274638"/>
            <a:ext cx="2505075" cy="18192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2204864"/>
            <a:ext cx="7634808" cy="3633606"/>
          </a:xfrm>
        </p:spPr>
        <p:txBody>
          <a:bodyPr>
            <a:normAutofit/>
          </a:bodyPr>
          <a:lstStyle/>
          <a:p>
            <a:pPr algn="just">
              <a:lnSpc>
                <a:spcPct val="150000"/>
              </a:lnSpc>
            </a:pPr>
            <a:r>
              <a:rPr lang="uk-UA" b="1" dirty="0">
                <a:solidFill>
                  <a:schemeClr val="tx1"/>
                </a:solidFill>
              </a:rPr>
              <a:t>Довіра завжди комусь належить, вона завжди особиста, на відміну від абстрактних понять типу справедливості чи гуманізму. Довіра – це властивість конкретних взаємовідносин, що характеризує їхню якість. Причому ця властивість не є постійною величиною: довіру треба заслужити, а можна й втратити; довіри може бути більше, менше, або не бути взагалі; її легко втратити, але дуже складно відновити.</a:t>
            </a:r>
          </a:p>
          <a:p>
            <a:endParaRPr lang="uk-UA" dirty="0"/>
          </a:p>
        </p:txBody>
      </p:sp>
      <p:sp>
        <p:nvSpPr>
          <p:cNvPr id="4" name="Прямоугольник 3"/>
          <p:cNvSpPr/>
          <p:nvPr/>
        </p:nvSpPr>
        <p:spPr>
          <a:xfrm>
            <a:off x="1979712" y="332657"/>
            <a:ext cx="5904656" cy="954107"/>
          </a:xfrm>
          <a:prstGeom prst="rect">
            <a:avLst/>
          </a:prstGeom>
        </p:spPr>
        <p:txBody>
          <a:bodyPr wrap="square">
            <a:spAutoFit/>
          </a:bodyPr>
          <a:lstStyle/>
          <a:p>
            <a:pPr algn="ctr"/>
            <a:r>
              <a:rPr lang="uk-UA" sz="2800" b="1" dirty="0" smtClean="0">
                <a:solidFill>
                  <a:srgbClr val="7030A0"/>
                </a:solidFill>
              </a:rPr>
              <a:t>…Умова можливості здійснення психотерапії</a:t>
            </a:r>
            <a:endParaRPr lang="uk-UA"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5617" y="2636912"/>
            <a:ext cx="7418784" cy="3672408"/>
          </a:xfrm>
        </p:spPr>
        <p:txBody>
          <a:bodyPr/>
          <a:lstStyle/>
          <a:p>
            <a:pPr algn="just">
              <a:lnSpc>
                <a:spcPct val="150000"/>
              </a:lnSpc>
            </a:pPr>
            <a:r>
              <a:rPr lang="uk-UA" sz="2000" b="1" i="1" dirty="0">
                <a:solidFill>
                  <a:schemeClr val="tx1"/>
                </a:solidFill>
              </a:rPr>
              <a:t>У чому ж полягає сутність довірчих відносин у психотерапії?</a:t>
            </a:r>
            <a:r>
              <a:rPr lang="uk-UA" sz="2000" b="1" dirty="0">
                <a:solidFill>
                  <a:schemeClr val="tx1"/>
                </a:solidFill>
              </a:rPr>
              <a:t> На чому вони будуються? За допомогою чого досягаються?</a:t>
            </a:r>
          </a:p>
          <a:p>
            <a:pPr algn="just">
              <a:lnSpc>
                <a:spcPct val="150000"/>
              </a:lnSpc>
            </a:pPr>
            <a:r>
              <a:rPr lang="uk-UA" sz="2000" b="1" dirty="0">
                <a:solidFill>
                  <a:schemeClr val="tx1"/>
                </a:solidFill>
              </a:rPr>
              <a:t>Для виникнення довірчих відносин між клієнтом і терапевтом необхідним є дотримання ряду умов, які поділяють на </a:t>
            </a:r>
            <a:r>
              <a:rPr lang="uk-UA" sz="2000" b="1" dirty="0">
                <a:solidFill>
                  <a:srgbClr val="FF0000"/>
                </a:solidFill>
              </a:rPr>
              <a:t>формальні </a:t>
            </a:r>
            <a:r>
              <a:rPr lang="uk-UA" sz="2000" b="1" dirty="0">
                <a:solidFill>
                  <a:schemeClr val="tx1"/>
                </a:solidFill>
              </a:rPr>
              <a:t>й </a:t>
            </a:r>
            <a:r>
              <a:rPr lang="uk-UA" sz="2000" b="1" dirty="0">
                <a:solidFill>
                  <a:srgbClr val="FF0000"/>
                </a:solidFill>
              </a:rPr>
              <a:t>неформальні</a:t>
            </a:r>
            <a:r>
              <a:rPr lang="uk-UA" sz="2000" b="1" dirty="0">
                <a:solidFill>
                  <a:schemeClr val="tx1"/>
                </a:solidFill>
              </a:rPr>
              <a:t>.</a:t>
            </a:r>
          </a:p>
          <a:p>
            <a:pPr algn="just">
              <a:lnSpc>
                <a:spcPct val="150000"/>
              </a:lnSpc>
            </a:pPr>
            <a:endParaRPr lang="uk-UA" b="1" dirty="0">
              <a:solidFill>
                <a:schemeClr val="tx1"/>
              </a:solidFill>
            </a:endParaRPr>
          </a:p>
        </p:txBody>
      </p:sp>
      <p:sp>
        <p:nvSpPr>
          <p:cNvPr id="4" name="AutoShape 2" descr="ÐÐ°ÑÑÐ¸Ð½ÐºÐ¸ Ð¿Ð¾ Ð·Ð°Ð¿ÑÐ¾ÑÑ Ð²Ð¾Ð¿ÑÐ¾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78507"/>
            <a:ext cx="2495550" cy="18383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408148"/>
            <a:ext cx="5482952" cy="940966"/>
          </a:xfrm>
        </p:spPr>
        <p:txBody>
          <a:bodyPr>
            <a:normAutofit fontScale="90000"/>
          </a:bodyPr>
          <a:lstStyle/>
          <a:p>
            <a:r>
              <a:rPr lang="uk-UA" b="1" dirty="0" smtClean="0">
                <a:solidFill>
                  <a:srgbClr val="7030A0"/>
                </a:solidFill>
              </a:rPr>
              <a:t>Формальні умови…</a:t>
            </a:r>
            <a:r>
              <a:rPr lang="uk-UA" dirty="0" smtClean="0"/>
              <a:t/>
            </a:r>
            <a:br>
              <a:rPr lang="uk-UA" dirty="0" smtClean="0"/>
            </a:br>
            <a:endParaRPr lang="uk-UA" dirty="0"/>
          </a:p>
        </p:txBody>
      </p:sp>
      <p:sp>
        <p:nvSpPr>
          <p:cNvPr id="3" name="Содержимое 2"/>
          <p:cNvSpPr>
            <a:spLocks noGrp="1"/>
          </p:cNvSpPr>
          <p:nvPr>
            <p:ph idx="1"/>
          </p:nvPr>
        </p:nvSpPr>
        <p:spPr>
          <a:xfrm>
            <a:off x="611560" y="3284984"/>
            <a:ext cx="7922841" cy="3168352"/>
          </a:xfrm>
        </p:spPr>
        <p:txBody>
          <a:bodyPr>
            <a:normAutofit lnSpcReduction="10000"/>
          </a:bodyPr>
          <a:lstStyle/>
          <a:p>
            <a:pPr lvl="0">
              <a:buNone/>
            </a:pPr>
            <a:r>
              <a:rPr lang="uk-UA" sz="2000" b="1" i="1" dirty="0" smtClean="0">
                <a:solidFill>
                  <a:srgbClr val="FF0000"/>
                </a:solidFill>
              </a:rPr>
              <a:t>1. Ставлення </a:t>
            </a:r>
            <a:r>
              <a:rPr lang="uk-UA" sz="2000" b="1" i="1" dirty="0">
                <a:solidFill>
                  <a:srgbClr val="FF0000"/>
                </a:solidFill>
              </a:rPr>
              <a:t>до психотерапії та психотерапевтів. </a:t>
            </a:r>
            <a:endParaRPr lang="uk-UA" sz="2000" b="1" dirty="0">
              <a:solidFill>
                <a:srgbClr val="FF0000"/>
              </a:solidFill>
            </a:endParaRPr>
          </a:p>
          <a:p>
            <a:pPr algn="just"/>
            <a:r>
              <a:rPr lang="uk-UA" sz="2000" b="1" dirty="0"/>
              <a:t>Тут ми стикаємося з полярними установками потенційних споживачів психологічних послуг – від </a:t>
            </a:r>
            <a:r>
              <a:rPr lang="uk-UA" sz="2000" b="1" dirty="0">
                <a:solidFill>
                  <a:srgbClr val="00B050"/>
                </a:solidFill>
              </a:rPr>
              <a:t>повного визнання </a:t>
            </a:r>
            <a:r>
              <a:rPr lang="uk-UA" sz="2000" b="1" dirty="0"/>
              <a:t>психотерапії як форми психологічної допомоги та психотерапевтів як фахівців щодо вирішення психологічних проблем, до вкрай критичного й </a:t>
            </a:r>
            <a:r>
              <a:rPr lang="uk-UA" sz="2000" b="1" dirty="0">
                <a:solidFill>
                  <a:srgbClr val="FF0000"/>
                </a:solidFill>
              </a:rPr>
              <a:t>негативного ставлення </a:t>
            </a:r>
            <a:r>
              <a:rPr lang="uk-UA" sz="2000" b="1" dirty="0"/>
              <a:t>до цієї професії та фахівців. Наявність певних установок у клієнта полегшує або ускладнює роботу психотерапевта зі створення довірчих відносин.</a:t>
            </a:r>
          </a:p>
          <a:p>
            <a:pPr algn="just"/>
            <a:endParaRPr lang="uk-UA" dirty="0"/>
          </a:p>
        </p:txBody>
      </p:sp>
      <p:pic>
        <p:nvPicPr>
          <p:cNvPr id="6146" name="Picture 2" descr="ÐÐ°ÑÑÐ¸Ð½ÐºÐ¸ Ð¿Ð¾ Ð·Ð°Ð¿ÑÐ¾ÑÑ ÐºÑÐ¸ÑÐ¸ÑÐ½Ðµ Ð¹ Ð½ÐµÐ³Ð°ÑÐ¸Ð²Ð½Ðµ ÑÑÐ°Ð²Ð»ÐµÐ½Ð½Ñ Ð´Ð¾ Ð¿ÑÐ¾ÑÐµÑÑÑ Ð¿ÑÐ¸ÑÐ¾Ð»Ð¾Ð³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81975"/>
            <a:ext cx="2731373" cy="18987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5324" y="1281975"/>
            <a:ext cx="2447292" cy="1898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624110"/>
            <a:ext cx="5258544" cy="1280890"/>
          </a:xfrm>
        </p:spPr>
        <p:txBody>
          <a:bodyPr/>
          <a:lstStyle/>
          <a:p>
            <a:pPr algn="ctr"/>
            <a:r>
              <a:rPr lang="uk-UA" b="1" dirty="0" smtClean="0">
                <a:solidFill>
                  <a:srgbClr val="7030A0"/>
                </a:solidFill>
              </a:rPr>
              <a:t>…Формальні умови…</a:t>
            </a:r>
            <a:endParaRPr lang="uk-UA" b="1" dirty="0">
              <a:solidFill>
                <a:srgbClr val="7030A0"/>
              </a:solidFill>
            </a:endParaRPr>
          </a:p>
        </p:txBody>
      </p:sp>
      <p:sp>
        <p:nvSpPr>
          <p:cNvPr id="3" name="Содержимое 2"/>
          <p:cNvSpPr>
            <a:spLocks noGrp="1"/>
          </p:cNvSpPr>
          <p:nvPr>
            <p:ph idx="1"/>
          </p:nvPr>
        </p:nvSpPr>
        <p:spPr>
          <a:xfrm>
            <a:off x="1043609" y="2564904"/>
            <a:ext cx="7490792" cy="3744416"/>
          </a:xfrm>
        </p:spPr>
        <p:txBody>
          <a:bodyPr>
            <a:normAutofit/>
          </a:bodyPr>
          <a:lstStyle/>
          <a:p>
            <a:pPr lvl="0">
              <a:buNone/>
            </a:pPr>
            <a:r>
              <a:rPr lang="uk-UA" b="1" i="1" dirty="0" smtClean="0">
                <a:solidFill>
                  <a:srgbClr val="FF0000"/>
                </a:solidFill>
              </a:rPr>
              <a:t>2</a:t>
            </a:r>
            <a:r>
              <a:rPr lang="uk-UA" sz="2000" b="1" i="1" dirty="0" smtClean="0">
                <a:solidFill>
                  <a:srgbClr val="FF0000"/>
                </a:solidFill>
              </a:rPr>
              <a:t>. Освіта </a:t>
            </a:r>
            <a:r>
              <a:rPr lang="uk-UA" sz="2000" b="1" i="1" dirty="0">
                <a:solidFill>
                  <a:srgbClr val="FF0000"/>
                </a:solidFill>
              </a:rPr>
              <a:t>й статус психотерапевта.</a:t>
            </a:r>
            <a:endParaRPr lang="uk-UA" sz="2000" b="1" dirty="0">
              <a:solidFill>
                <a:srgbClr val="FF0000"/>
              </a:solidFill>
            </a:endParaRPr>
          </a:p>
          <a:p>
            <a:pPr algn="just"/>
            <a:r>
              <a:rPr lang="uk-UA" sz="2000" b="1" dirty="0" smtClean="0"/>
              <a:t>Вони </a:t>
            </a:r>
            <a:r>
              <a:rPr lang="uk-UA" sz="2000" b="1" dirty="0"/>
              <a:t>є важливими складовими професіоналізму. Як правило, професійний психотерапевт окрім </a:t>
            </a:r>
            <a:r>
              <a:rPr lang="uk-UA" sz="2000" b="1" dirty="0">
                <a:solidFill>
                  <a:srgbClr val="00B0F0"/>
                </a:solidFill>
              </a:rPr>
              <a:t>базової освіти</a:t>
            </a:r>
            <a:r>
              <a:rPr lang="uk-UA" sz="2000" b="1" dirty="0"/>
              <a:t> (частіше психологічної чи медичної) проходить </a:t>
            </a:r>
            <a:r>
              <a:rPr lang="uk-UA" sz="2000" b="1" dirty="0">
                <a:solidFill>
                  <a:srgbClr val="00B0F0"/>
                </a:solidFill>
              </a:rPr>
              <a:t>додаткову освіту </a:t>
            </a:r>
            <a:r>
              <a:rPr lang="uk-UA" sz="2000" b="1" dirty="0"/>
              <a:t>в рамках певного методу психотерапії. Тому заява спеціаліста «Я – психотерапевт» є некоректною та може викликати сумніви в його професіоналізмі. Адекватними будуть такі варіанти професійної ідентичності спеціаліста: «Я – психоаналітик», «Я – </a:t>
            </a:r>
            <a:r>
              <a:rPr lang="uk-UA" sz="2000" b="1" dirty="0" err="1"/>
              <a:t>гештальт-терапевт</a:t>
            </a:r>
            <a:r>
              <a:rPr lang="uk-UA" sz="2000" b="1" dirty="0"/>
              <a:t>», «Я – </a:t>
            </a:r>
            <a:r>
              <a:rPr lang="uk-UA" sz="2000" b="1" dirty="0" err="1"/>
              <a:t>психодраматист</a:t>
            </a:r>
            <a:r>
              <a:rPr lang="uk-UA" sz="2000" b="1" dirty="0"/>
              <a:t>» і т. д.</a:t>
            </a:r>
          </a:p>
          <a:p>
            <a:endParaRPr lang="uk-UA" dirty="0"/>
          </a:p>
        </p:txBody>
      </p:sp>
      <p:pic>
        <p:nvPicPr>
          <p:cNvPr id="7170"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11898"/>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624110"/>
            <a:ext cx="5258544" cy="1280890"/>
          </a:xfrm>
        </p:spPr>
        <p:txBody>
          <a:bodyPr/>
          <a:lstStyle/>
          <a:p>
            <a:pPr algn="ctr"/>
            <a:r>
              <a:rPr lang="uk-UA" b="1" dirty="0" smtClean="0">
                <a:solidFill>
                  <a:srgbClr val="7030A0"/>
                </a:solidFill>
              </a:rPr>
              <a:t>…Формальні умови…</a:t>
            </a:r>
            <a:endParaRPr lang="uk-UA" b="1" dirty="0">
              <a:solidFill>
                <a:srgbClr val="7030A0"/>
              </a:solidFill>
            </a:endParaRPr>
          </a:p>
        </p:txBody>
      </p:sp>
      <p:sp>
        <p:nvSpPr>
          <p:cNvPr id="3" name="Содержимое 2"/>
          <p:cNvSpPr>
            <a:spLocks noGrp="1"/>
          </p:cNvSpPr>
          <p:nvPr>
            <p:ph idx="1"/>
          </p:nvPr>
        </p:nvSpPr>
        <p:spPr>
          <a:xfrm>
            <a:off x="1187625" y="2636912"/>
            <a:ext cx="7346776" cy="3274310"/>
          </a:xfrm>
        </p:spPr>
        <p:txBody>
          <a:bodyPr>
            <a:normAutofit fontScale="92500" lnSpcReduction="10000"/>
          </a:bodyPr>
          <a:lstStyle/>
          <a:p>
            <a:pPr lvl="0">
              <a:lnSpc>
                <a:spcPct val="150000"/>
              </a:lnSpc>
              <a:buNone/>
            </a:pPr>
            <a:r>
              <a:rPr lang="uk-UA" b="1" i="1" dirty="0" smtClean="0">
                <a:solidFill>
                  <a:srgbClr val="FF0000"/>
                </a:solidFill>
              </a:rPr>
              <a:t>3. Досвід </a:t>
            </a:r>
            <a:r>
              <a:rPr lang="uk-UA" b="1" i="1" dirty="0">
                <a:solidFill>
                  <a:srgbClr val="FF0000"/>
                </a:solidFill>
              </a:rPr>
              <a:t>терапевта. </a:t>
            </a:r>
            <a:endParaRPr lang="uk-UA" b="1" dirty="0">
              <a:solidFill>
                <a:srgbClr val="FF0000"/>
              </a:solidFill>
            </a:endParaRPr>
          </a:p>
          <a:p>
            <a:pPr algn="just">
              <a:lnSpc>
                <a:spcPct val="150000"/>
              </a:lnSpc>
            </a:pPr>
            <a:r>
              <a:rPr lang="uk-UA" b="1" dirty="0"/>
              <a:t>Він також є важливою професійною складовою психотерапевта, за умови його схильності до рефлексії. Рефлексія професійного досвіду дозволяє фахівцю аналізувати, систематизувати й накопичувати «терапевтичний багаж», а не збирати постійно повторювані професійні помилки, називаючи це «багатим професійним досвідом».</a:t>
            </a:r>
          </a:p>
          <a:p>
            <a:pPr>
              <a:lnSpc>
                <a:spcPct val="150000"/>
              </a:lnSpc>
            </a:pPr>
            <a:endParaRPr lang="uk-UA" b="1" dirty="0"/>
          </a:p>
        </p:txBody>
      </p:sp>
      <p:pic>
        <p:nvPicPr>
          <p:cNvPr id="8194" name="Picture 2" descr="ÐÐ°ÑÑÐ¸Ð½ÐºÐ¸ Ð¿Ð¾ Ð·Ð°Ð¿ÑÐ¾ÑÑ Ð¿ÑÐ¸ÑÐ¾Ð»Ð¾Ð³Ñ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76672"/>
            <a:ext cx="1584176" cy="1996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3" y="332656"/>
            <a:ext cx="7634808" cy="792088"/>
          </a:xfrm>
        </p:spPr>
        <p:txBody>
          <a:bodyPr/>
          <a:lstStyle/>
          <a:p>
            <a:pPr algn="ctr"/>
            <a:r>
              <a:rPr lang="uk-UA" b="1" dirty="0" smtClean="0">
                <a:solidFill>
                  <a:srgbClr val="7030A0"/>
                </a:solidFill>
              </a:rPr>
              <a:t>…Формальні умови…</a:t>
            </a:r>
            <a:endParaRPr lang="uk-UA" dirty="0">
              <a:solidFill>
                <a:srgbClr val="7030A0"/>
              </a:solidFill>
            </a:endParaRPr>
          </a:p>
        </p:txBody>
      </p:sp>
      <p:sp>
        <p:nvSpPr>
          <p:cNvPr id="3" name="Содержимое 2"/>
          <p:cNvSpPr>
            <a:spLocks noGrp="1"/>
          </p:cNvSpPr>
          <p:nvPr>
            <p:ph idx="1"/>
          </p:nvPr>
        </p:nvSpPr>
        <p:spPr>
          <a:xfrm>
            <a:off x="899593" y="3933056"/>
            <a:ext cx="7634808" cy="2376264"/>
          </a:xfrm>
        </p:spPr>
        <p:txBody>
          <a:bodyPr>
            <a:normAutofit/>
          </a:bodyPr>
          <a:lstStyle/>
          <a:p>
            <a:pPr lvl="0">
              <a:buNone/>
            </a:pPr>
            <a:r>
              <a:rPr lang="uk-UA" sz="2000" b="1" i="1" dirty="0" smtClean="0">
                <a:solidFill>
                  <a:srgbClr val="FF0000"/>
                </a:solidFill>
              </a:rPr>
              <a:t>4. Професійно-етичні </a:t>
            </a:r>
            <a:r>
              <a:rPr lang="uk-UA" sz="2000" b="1" i="1" dirty="0">
                <a:solidFill>
                  <a:srgbClr val="FF0000"/>
                </a:solidFill>
              </a:rPr>
              <a:t>норми.</a:t>
            </a:r>
            <a:endParaRPr lang="uk-UA" sz="2000" b="1" dirty="0">
              <a:solidFill>
                <a:srgbClr val="FF0000"/>
              </a:solidFill>
            </a:endParaRPr>
          </a:p>
          <a:p>
            <a:pPr algn="just"/>
            <a:r>
              <a:rPr lang="uk-UA" sz="2000" b="1" dirty="0"/>
              <a:t>Довіра багато в чому залежить від дотримання ряду професійно-етичних норм, найважливішими з яких є </a:t>
            </a:r>
            <a:r>
              <a:rPr lang="uk-UA" sz="2000" b="1" dirty="0">
                <a:solidFill>
                  <a:srgbClr val="00B0F0"/>
                </a:solidFill>
              </a:rPr>
              <a:t>«не нашкодь» </a:t>
            </a:r>
            <a:r>
              <a:rPr lang="uk-UA" sz="2000" b="1" dirty="0"/>
              <a:t>і </a:t>
            </a:r>
            <a:r>
              <a:rPr lang="uk-UA" sz="2000" b="1" dirty="0">
                <a:solidFill>
                  <a:srgbClr val="00B0F0"/>
                </a:solidFill>
              </a:rPr>
              <a:t>«конфіденційність». </a:t>
            </a:r>
            <a:r>
              <a:rPr lang="uk-UA" sz="2000" b="1" dirty="0"/>
              <a:t>Підпорядкованість терапевтичних відносин вищеназваним правилам сприяє зняттю напруги в клієнта, особливо на початкових етапах терапії.</a:t>
            </a:r>
          </a:p>
          <a:p>
            <a:endParaRPr lang="uk-UA" dirty="0"/>
          </a:p>
        </p:txBody>
      </p:sp>
      <p:pic>
        <p:nvPicPr>
          <p:cNvPr id="9218" name="Picture 2" descr="ÐÐ°ÑÑÐ¸Ð½ÐºÐ¸ Ð¿Ð¾ Ð·Ð°Ð¿ÑÐ¾ÑÑ ÐºÐ¾Ð½ÑÑÐ´ÐµÐ½ÑÑÐ¹Ð½ÑÑÑ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196752"/>
            <a:ext cx="2876128" cy="2483057"/>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39" y="1111585"/>
            <a:ext cx="2451715" cy="253343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9" y="2133600"/>
            <a:ext cx="7490792" cy="3777622"/>
          </a:xfrm>
        </p:spPr>
        <p:txBody>
          <a:bodyPr/>
          <a:lstStyle/>
          <a:p>
            <a:pPr algn="just"/>
            <a:r>
              <a:rPr lang="uk-UA" sz="2400" b="1" dirty="0"/>
              <a:t>Вищеописані формальні умови створюють базу для вибудовування довірчих відносин між клієнтом і терапевтом. Завдяки їх наявності клієнт власне й приходить на терапію. Чи зможе терапевт скористатися цим «авансом», багато в чому буде визначатися вже неформальними умовами – його професійними й особистими якостями, про які мова піде нижче.</a:t>
            </a:r>
          </a:p>
          <a:p>
            <a:endParaRPr lang="uk-UA" dirty="0"/>
          </a:p>
        </p:txBody>
      </p:sp>
      <p:sp>
        <p:nvSpPr>
          <p:cNvPr id="4" name="Прямоугольник 3"/>
          <p:cNvSpPr/>
          <p:nvPr/>
        </p:nvSpPr>
        <p:spPr>
          <a:xfrm>
            <a:off x="1907704" y="620688"/>
            <a:ext cx="5832648" cy="584775"/>
          </a:xfrm>
          <a:prstGeom prst="rect">
            <a:avLst/>
          </a:prstGeom>
        </p:spPr>
        <p:txBody>
          <a:bodyPr wrap="square">
            <a:spAutoFit/>
          </a:bodyPr>
          <a:lstStyle/>
          <a:p>
            <a:pPr algn="ctr"/>
            <a:r>
              <a:rPr lang="uk-UA" sz="3200" b="1" dirty="0" smtClean="0">
                <a:solidFill>
                  <a:srgbClr val="7030A0"/>
                </a:solidFill>
              </a:rPr>
              <a:t>…Формальні умови</a:t>
            </a:r>
            <a:endParaRPr lang="uk-UA"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548680"/>
            <a:ext cx="6131024" cy="720080"/>
          </a:xfrm>
        </p:spPr>
        <p:txBody>
          <a:bodyPr>
            <a:normAutofit fontScale="90000"/>
          </a:bodyPr>
          <a:lstStyle/>
          <a:p>
            <a:r>
              <a:rPr lang="uk-UA" b="1" dirty="0" smtClean="0">
                <a:solidFill>
                  <a:srgbClr val="7030A0"/>
                </a:solidFill>
              </a:rPr>
              <a:t>Неформальні умови</a:t>
            </a:r>
            <a:r>
              <a:rPr lang="uk-UA" dirty="0" smtClean="0">
                <a:solidFill>
                  <a:srgbClr val="7030A0"/>
                </a:solidFill>
              </a:rPr>
              <a:t/>
            </a:r>
            <a:br>
              <a:rPr lang="uk-UA" dirty="0" smtClean="0">
                <a:solidFill>
                  <a:srgbClr val="7030A0"/>
                </a:solidFill>
              </a:rPr>
            </a:br>
            <a:endParaRPr lang="uk-UA" dirty="0">
              <a:solidFill>
                <a:srgbClr val="7030A0"/>
              </a:solidFill>
            </a:endParaRPr>
          </a:p>
        </p:txBody>
      </p:sp>
      <p:sp>
        <p:nvSpPr>
          <p:cNvPr id="3" name="Содержимое 2"/>
          <p:cNvSpPr>
            <a:spLocks noGrp="1"/>
          </p:cNvSpPr>
          <p:nvPr>
            <p:ph idx="1"/>
          </p:nvPr>
        </p:nvSpPr>
        <p:spPr>
          <a:xfrm>
            <a:off x="457200" y="1772816"/>
            <a:ext cx="8229600" cy="4896544"/>
          </a:xfrm>
        </p:spPr>
        <p:txBody>
          <a:bodyPr>
            <a:normAutofit/>
          </a:bodyPr>
          <a:lstStyle/>
          <a:p>
            <a:pPr lvl="0">
              <a:buNone/>
            </a:pPr>
            <a:r>
              <a:rPr lang="uk-UA" b="1" i="1" dirty="0" smtClean="0">
                <a:solidFill>
                  <a:srgbClr val="FF0000"/>
                </a:solidFill>
              </a:rPr>
              <a:t>1. Безоцінне </a:t>
            </a:r>
            <a:r>
              <a:rPr lang="uk-UA" b="1" i="1" dirty="0">
                <a:solidFill>
                  <a:srgbClr val="FF0000"/>
                </a:solidFill>
              </a:rPr>
              <a:t>ставлення до клієнта.</a:t>
            </a:r>
            <a:endParaRPr lang="uk-UA" b="1" dirty="0">
              <a:solidFill>
                <a:srgbClr val="FF0000"/>
              </a:solidFill>
            </a:endParaRPr>
          </a:p>
          <a:p>
            <a:pPr algn="just"/>
            <a:r>
              <a:rPr lang="uk-UA" b="1" dirty="0"/>
              <a:t>Безоцінне ставлення та прийняття клієнта є властивістю психологічної картини світу психотерапевта, його концепції Іншого, для якої властива толерантність до </a:t>
            </a:r>
            <a:r>
              <a:rPr lang="uk-UA" b="1" dirty="0" err="1"/>
              <a:t>інакшості</a:t>
            </a:r>
            <a:r>
              <a:rPr lang="uk-UA" b="1" dirty="0"/>
              <a:t>. </a:t>
            </a:r>
            <a:r>
              <a:rPr lang="uk-UA" b="1" dirty="0" err="1"/>
              <a:t>Безоцінність</a:t>
            </a:r>
            <a:r>
              <a:rPr lang="uk-UA" b="1" dirty="0"/>
              <a:t> терапевта щодо клієнта є найважливішою умовою для виникнення в останнього довіри до цього конкретного фахівця.</a:t>
            </a:r>
          </a:p>
          <a:p>
            <a:pPr lvl="0" algn="just">
              <a:buNone/>
            </a:pPr>
            <a:r>
              <a:rPr lang="uk-UA" b="1" i="1" dirty="0" smtClean="0">
                <a:solidFill>
                  <a:srgbClr val="FF0000"/>
                </a:solidFill>
              </a:rPr>
              <a:t>2. Повага </a:t>
            </a:r>
            <a:r>
              <a:rPr lang="uk-UA" b="1" i="1" dirty="0">
                <a:solidFill>
                  <a:srgbClr val="FF0000"/>
                </a:solidFill>
              </a:rPr>
              <a:t>до клієнта.</a:t>
            </a:r>
            <a:endParaRPr lang="uk-UA" b="1" dirty="0">
              <a:solidFill>
                <a:srgbClr val="FF0000"/>
              </a:solidFill>
            </a:endParaRPr>
          </a:p>
          <a:p>
            <a:pPr algn="just"/>
            <a:r>
              <a:rPr lang="uk-UA" b="1" dirty="0"/>
              <a:t>У терапевта є всі підстави для того, щоб поважати клієнта. Клієнт – це людина, яка добровільно звернулася до психотерапевта за професійною допомогою. Уже один цей факт гідний поваги. Це означає, що клієнт – особистість мужня, інтелігентна, розумна. Перераховані вище якості клієнта дозволяють ставитися до нього з повагою та уважністю, що створює в клієнта відчуття прийняття його як особистості.</a:t>
            </a:r>
          </a:p>
          <a:p>
            <a:pPr algn="just"/>
            <a:endParaRPr lang="uk-U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620688"/>
            <a:ext cx="5266928" cy="796950"/>
          </a:xfrm>
        </p:spPr>
        <p:txBody>
          <a:bodyPr>
            <a:noAutofit/>
          </a:bodyPr>
          <a:lstStyle/>
          <a:p>
            <a:pPr algn="ctr"/>
            <a:r>
              <a:rPr lang="uk-UA" sz="2400" b="1" i="1" dirty="0" smtClean="0">
                <a:solidFill>
                  <a:srgbClr val="7030A0"/>
                </a:solidFill>
              </a:rPr>
              <a:t>За допомогою чого досягаються довірчі відносини?</a:t>
            </a:r>
            <a:r>
              <a:rPr lang="uk-UA" sz="2400" b="1" dirty="0" smtClean="0"/>
              <a:t/>
            </a:r>
            <a:br>
              <a:rPr lang="uk-UA" sz="2400" b="1" dirty="0" smtClean="0"/>
            </a:br>
            <a:endParaRPr lang="uk-UA" sz="2400" b="1" dirty="0"/>
          </a:p>
        </p:txBody>
      </p:sp>
      <p:sp>
        <p:nvSpPr>
          <p:cNvPr id="3" name="Содержимое 2"/>
          <p:cNvSpPr>
            <a:spLocks noGrp="1"/>
          </p:cNvSpPr>
          <p:nvPr>
            <p:ph idx="1"/>
          </p:nvPr>
        </p:nvSpPr>
        <p:spPr>
          <a:xfrm>
            <a:off x="457200" y="2492896"/>
            <a:ext cx="8229600" cy="4104456"/>
          </a:xfrm>
        </p:spPr>
        <p:txBody>
          <a:bodyPr>
            <a:normAutofit/>
          </a:bodyPr>
          <a:lstStyle/>
          <a:p>
            <a:pPr algn="just"/>
            <a:r>
              <a:rPr lang="uk-UA" b="1" dirty="0" smtClean="0"/>
              <a:t>Розглянемо </a:t>
            </a:r>
            <a:r>
              <a:rPr lang="uk-UA" b="1" dirty="0"/>
              <a:t>ряд професійних якостей/умінь психотерапевта, які сприяють створенню довірчих відносин у ситуації терапії.</a:t>
            </a:r>
          </a:p>
          <a:p>
            <a:pPr lvl="0" algn="just">
              <a:buNone/>
            </a:pPr>
            <a:r>
              <a:rPr lang="uk-UA" b="1" i="1" dirty="0" smtClean="0">
                <a:solidFill>
                  <a:srgbClr val="FF0000"/>
                </a:solidFill>
              </a:rPr>
              <a:t>1. </a:t>
            </a:r>
            <a:r>
              <a:rPr lang="uk-UA" b="1" i="1" dirty="0" err="1" smtClean="0">
                <a:solidFill>
                  <a:srgbClr val="FF0000"/>
                </a:solidFill>
              </a:rPr>
              <a:t>Емпатія</a:t>
            </a:r>
            <a:r>
              <a:rPr lang="uk-UA" b="1" i="1" dirty="0" smtClean="0">
                <a:solidFill>
                  <a:srgbClr val="FF0000"/>
                </a:solidFill>
              </a:rPr>
              <a:t> </a:t>
            </a:r>
            <a:r>
              <a:rPr lang="uk-UA" b="1" i="1" dirty="0">
                <a:solidFill>
                  <a:srgbClr val="FF0000"/>
                </a:solidFill>
              </a:rPr>
              <a:t>психотерапевта.</a:t>
            </a:r>
            <a:endParaRPr lang="uk-UA" b="1" dirty="0">
              <a:solidFill>
                <a:srgbClr val="FF0000"/>
              </a:solidFill>
            </a:endParaRPr>
          </a:p>
          <a:p>
            <a:pPr algn="just"/>
            <a:r>
              <a:rPr lang="uk-UA" b="1" dirty="0"/>
              <a:t>Найбільш відоме визначення </a:t>
            </a:r>
            <a:r>
              <a:rPr lang="uk-UA" b="1" dirty="0" err="1"/>
              <a:t>емпатії</a:t>
            </a:r>
            <a:r>
              <a:rPr lang="uk-UA" b="1" dirty="0"/>
              <a:t> належить психотерапевту гуманістичного напряму </a:t>
            </a:r>
            <a:r>
              <a:rPr lang="uk-UA" b="1" dirty="0">
                <a:solidFill>
                  <a:srgbClr val="00B0F0"/>
                </a:solidFill>
              </a:rPr>
              <a:t>К. </a:t>
            </a:r>
            <a:r>
              <a:rPr lang="uk-UA" b="1" dirty="0" err="1">
                <a:solidFill>
                  <a:srgbClr val="00B0F0"/>
                </a:solidFill>
              </a:rPr>
              <a:t>Роджерсу</a:t>
            </a:r>
            <a:r>
              <a:rPr lang="uk-UA" b="1" dirty="0">
                <a:solidFill>
                  <a:srgbClr val="00B0F0"/>
                </a:solidFill>
              </a:rPr>
              <a:t> </a:t>
            </a:r>
            <a:r>
              <a:rPr lang="uk-UA" b="1" dirty="0"/>
              <a:t>й звучить таким чином: «</a:t>
            </a:r>
            <a:r>
              <a:rPr lang="uk-UA" b="1" dirty="0" err="1"/>
              <a:t>Емпатія</a:t>
            </a:r>
            <a:r>
              <a:rPr lang="uk-UA" b="1" dirty="0"/>
              <a:t> – це здатність узути черевики іншого, зсередини сприймати внутрішню систему координат іншого, ніби терапевт був цим іншим, але без втрати умови «ніби». Інший відомий психотерапевт І. Ялом також метафорично говорив про </a:t>
            </a:r>
            <a:r>
              <a:rPr lang="uk-UA" b="1" dirty="0" err="1"/>
              <a:t>емпатію</a:t>
            </a:r>
            <a:r>
              <a:rPr lang="uk-UA" b="1" dirty="0"/>
              <a:t> як про можливість подивитися на світ із вікна клієнта. </a:t>
            </a:r>
            <a:r>
              <a:rPr lang="uk-UA" b="1" dirty="0" err="1"/>
              <a:t>Емпатійна</a:t>
            </a:r>
            <a:r>
              <a:rPr lang="uk-UA" b="1" dirty="0"/>
              <a:t> позиція психотерапевта дозволяє йому ставити себе на місце клієнта, дивитися на проблему його очима, що відкриває можливість до співчуття та кращого розуміння останнього.</a:t>
            </a:r>
          </a:p>
          <a:p>
            <a:endParaRPr lang="uk-UA" dirty="0"/>
          </a:p>
        </p:txBody>
      </p:sp>
      <p:sp>
        <p:nvSpPr>
          <p:cNvPr id="4" name="AutoShape 4" descr="ÐÐ°ÑÑÐ¸Ð½ÐºÐ¸ Ð¿Ð¾ Ð·Ð°Ð¿ÑÐ¾ÑÑ Ð. Ð Ð¾Ð´Ð¶Ðµ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60648"/>
            <a:ext cx="1672250" cy="2088232"/>
          </a:xfrm>
          <a:prstGeom prst="rect">
            <a:avLst/>
          </a:prstGeom>
        </p:spPr>
      </p:pic>
      <p:sp>
        <p:nvSpPr>
          <p:cNvPr id="7" name="AutoShape 10" descr="ÐÐ°ÑÑÐ¸Ð½ÐºÐ¸ Ð¿Ð¾ Ð·Ð°Ð¿ÑÐ¾ÑÑ ÑÐ»Ð¾Ð¼ Ð¸ÑÐ²Ð¸Ð½"/>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404664"/>
            <a:ext cx="3314328" cy="1008112"/>
          </a:xfrm>
        </p:spPr>
        <p:txBody>
          <a:bodyPr>
            <a:normAutofit fontScale="90000"/>
          </a:bodyPr>
          <a:lstStyle/>
          <a:p>
            <a:r>
              <a:rPr lang="uk-UA" dirty="0" smtClean="0"/>
              <a:t/>
            </a:r>
            <a:br>
              <a:rPr lang="uk-UA" dirty="0" smtClean="0"/>
            </a:br>
            <a:r>
              <a:rPr lang="uk-UA" b="1" dirty="0" smtClean="0">
                <a:solidFill>
                  <a:srgbClr val="7030A0"/>
                </a:solidFill>
              </a:rPr>
              <a:t>План:</a:t>
            </a:r>
            <a:br>
              <a:rPr lang="uk-UA" b="1" dirty="0" smtClean="0">
                <a:solidFill>
                  <a:srgbClr val="7030A0"/>
                </a:solidFill>
              </a:rPr>
            </a:br>
            <a:endParaRPr lang="uk-UA" b="1" dirty="0">
              <a:solidFill>
                <a:srgbClr val="7030A0"/>
              </a:solidFill>
            </a:endParaRPr>
          </a:p>
        </p:txBody>
      </p:sp>
      <p:sp>
        <p:nvSpPr>
          <p:cNvPr id="3" name="Содержимое 2"/>
          <p:cNvSpPr>
            <a:spLocks noGrp="1"/>
          </p:cNvSpPr>
          <p:nvPr>
            <p:ph idx="1"/>
          </p:nvPr>
        </p:nvSpPr>
        <p:spPr>
          <a:xfrm>
            <a:off x="827584" y="2780928"/>
            <a:ext cx="7859216" cy="3744416"/>
          </a:xfrm>
        </p:spPr>
        <p:txBody>
          <a:bodyPr>
            <a:normAutofit/>
          </a:bodyPr>
          <a:lstStyle/>
          <a:p>
            <a:pPr>
              <a:buNone/>
            </a:pPr>
            <a:r>
              <a:rPr lang="uk-UA" b="1" dirty="0" smtClean="0">
                <a:solidFill>
                  <a:schemeClr val="tx1"/>
                </a:solidFill>
              </a:rPr>
              <a:t>1</a:t>
            </a:r>
            <a:r>
              <a:rPr lang="uk-UA" b="1" dirty="0">
                <a:solidFill>
                  <a:schemeClr val="tx1"/>
                </a:solidFill>
              </a:rPr>
              <a:t>. Простір психотерапевтичних відносин. </a:t>
            </a:r>
          </a:p>
          <a:p>
            <a:pPr>
              <a:buNone/>
            </a:pPr>
            <a:r>
              <a:rPr lang="uk-UA" b="1" dirty="0">
                <a:solidFill>
                  <a:schemeClr val="tx1"/>
                </a:solidFill>
              </a:rPr>
              <a:t>2. Довірчі відносини як умова здійснення психотерапії.</a:t>
            </a:r>
          </a:p>
          <a:p>
            <a:pPr>
              <a:buNone/>
            </a:pPr>
            <a:r>
              <a:rPr lang="uk-UA" b="1" dirty="0">
                <a:solidFill>
                  <a:schemeClr val="tx1"/>
                </a:solidFill>
              </a:rPr>
              <a:t>3. Психотерапевтичний контакт.</a:t>
            </a:r>
          </a:p>
          <a:p>
            <a:pPr>
              <a:buNone/>
            </a:pPr>
            <a:r>
              <a:rPr lang="uk-UA" b="1" dirty="0">
                <a:solidFill>
                  <a:schemeClr val="tx1"/>
                </a:solidFill>
              </a:rPr>
              <a:t>4. Особливості психотерапевтичних відносин. </a:t>
            </a:r>
          </a:p>
          <a:p>
            <a:pPr>
              <a:buNone/>
            </a:pPr>
            <a:r>
              <a:rPr lang="uk-UA" b="1" dirty="0">
                <a:solidFill>
                  <a:schemeClr val="tx1"/>
                </a:solidFill>
              </a:rPr>
              <a:t>5. Параметри створення сприятливого клімату психотерапевтичних відносин.</a:t>
            </a:r>
          </a:p>
          <a:p>
            <a:pPr>
              <a:buNone/>
            </a:pPr>
            <a:r>
              <a:rPr lang="uk-UA" b="1" dirty="0">
                <a:solidFill>
                  <a:schemeClr val="tx1"/>
                </a:solidFill>
              </a:rPr>
              <a:t>5. Специфіка </a:t>
            </a:r>
            <a:r>
              <a:rPr lang="uk-UA" b="1" dirty="0" err="1">
                <a:solidFill>
                  <a:schemeClr val="tx1"/>
                </a:solidFill>
              </a:rPr>
              <a:t>допомагаючих</a:t>
            </a:r>
            <a:r>
              <a:rPr lang="uk-UA" b="1" dirty="0">
                <a:solidFill>
                  <a:schemeClr val="tx1"/>
                </a:solidFill>
              </a:rPr>
              <a:t> відносин.</a:t>
            </a:r>
          </a:p>
          <a:p>
            <a:pPr>
              <a:buNone/>
            </a:pPr>
            <a:r>
              <a:rPr lang="uk-UA" b="1" dirty="0">
                <a:solidFill>
                  <a:schemeClr val="tx1"/>
                </a:solidFill>
              </a:rPr>
              <a:t>6. Взаємний вплив психолога та клієнта в процесі психотерапії.</a:t>
            </a: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404664"/>
            <a:ext cx="2086155" cy="165618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899593" y="2133600"/>
            <a:ext cx="7634808" cy="4391744"/>
          </a:xfrm>
        </p:spPr>
        <p:txBody>
          <a:bodyPr>
            <a:normAutofit/>
          </a:bodyPr>
          <a:lstStyle/>
          <a:p>
            <a:pPr lvl="0">
              <a:buNone/>
            </a:pPr>
            <a:r>
              <a:rPr lang="uk-UA" sz="2000" b="1" i="1" dirty="0" smtClean="0">
                <a:solidFill>
                  <a:srgbClr val="FF0000"/>
                </a:solidFill>
              </a:rPr>
              <a:t>2. Чутливість психотерапевта.</a:t>
            </a:r>
            <a:endParaRPr lang="uk-UA" sz="2000" b="1" dirty="0" smtClean="0">
              <a:solidFill>
                <a:srgbClr val="FF0000"/>
              </a:solidFill>
            </a:endParaRPr>
          </a:p>
          <a:p>
            <a:pPr algn="just"/>
            <a:r>
              <a:rPr lang="uk-UA" sz="2000" b="1" dirty="0" smtClean="0"/>
              <a:t>Підвищення </a:t>
            </a:r>
            <a:r>
              <a:rPr lang="uk-UA" sz="2000" b="1" dirty="0"/>
              <a:t>чутливості до світу душі іншої людини стає можливим завдяки особистій психотерапії, що є обов'язковим атрибутом професійної підготовки психотерапевта. Розвиваючи в процесі особистої психотерапії чутливість до себе, майбутній фахівець починає краще розуміти й приймати різні «погані», «негідні», «недосконалі» аспекти власного Я, тим самим він навчається приймати схожі аспекти особистості іншої людини – свого клієнта. </a:t>
            </a:r>
          </a:p>
          <a:p>
            <a:pPr algn="just"/>
            <a:endParaRPr lang="uk-U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74675" y="1412776"/>
            <a:ext cx="8245797" cy="5184874"/>
          </a:xfrm>
        </p:spPr>
        <p:txBody>
          <a:bodyPr>
            <a:normAutofit lnSpcReduction="10000"/>
          </a:bodyPr>
          <a:lstStyle/>
          <a:p>
            <a:pPr lvl="0">
              <a:buNone/>
            </a:pPr>
            <a:r>
              <a:rPr lang="uk-UA" b="1" i="1" dirty="0" smtClean="0">
                <a:solidFill>
                  <a:srgbClr val="FF0000"/>
                </a:solidFill>
              </a:rPr>
              <a:t>3. Відкритість </a:t>
            </a:r>
            <a:r>
              <a:rPr lang="uk-UA" b="1" i="1" dirty="0">
                <a:solidFill>
                  <a:srgbClr val="FF0000"/>
                </a:solidFill>
              </a:rPr>
              <a:t>психотерапевта.</a:t>
            </a:r>
            <a:endParaRPr lang="uk-UA" b="1" dirty="0">
              <a:solidFill>
                <a:srgbClr val="FF0000"/>
              </a:solidFill>
            </a:endParaRPr>
          </a:p>
          <a:p>
            <a:pPr algn="just">
              <a:lnSpc>
                <a:spcPct val="150000"/>
              </a:lnSpc>
            </a:pPr>
            <a:r>
              <a:rPr lang="uk-UA" b="1" dirty="0"/>
              <a:t>Важлива якість фахівця, для якої необхідна сміливість постати перед клієнтом без маски, готовність щиро ділитися в терапії своїми почуттями-думками, переживаннями, власним індивідуальним людським досвідом, бути в терапії не тільки професіоналом, а й людиною. Професійною мовою така щирість терапевта називається автентичністю.</a:t>
            </a:r>
          </a:p>
          <a:p>
            <a:pPr lvl="0" algn="just">
              <a:lnSpc>
                <a:spcPct val="150000"/>
              </a:lnSpc>
              <a:buNone/>
            </a:pPr>
            <a:r>
              <a:rPr lang="uk-UA" b="1" i="1" dirty="0" smtClean="0">
                <a:solidFill>
                  <a:srgbClr val="FF0000"/>
                </a:solidFill>
              </a:rPr>
              <a:t>4. Упевненість </a:t>
            </a:r>
            <a:r>
              <a:rPr lang="uk-UA" b="1" i="1" dirty="0">
                <a:solidFill>
                  <a:srgbClr val="FF0000"/>
                </a:solidFill>
              </a:rPr>
              <a:t>і стабільність психотерапевта. </a:t>
            </a:r>
            <a:endParaRPr lang="uk-UA" b="1" dirty="0">
              <a:solidFill>
                <a:srgbClr val="FF0000"/>
              </a:solidFill>
            </a:endParaRPr>
          </a:p>
          <a:p>
            <a:pPr algn="just">
              <a:lnSpc>
                <a:spcPct val="150000"/>
              </a:lnSpc>
            </a:pPr>
            <a:r>
              <a:rPr lang="uk-UA" b="1" dirty="0"/>
              <a:t>Ці якості терапевта вселяють довіру клієнту, якому на цьому етапі його життєвого шляху так не вистачає впевненості й стабільності. Упевнений терапевт виступає для клієнта як об'єкт для ідентифікації, знімає тривогу та створює відчуття надійності.</a:t>
            </a:r>
          </a:p>
          <a:p>
            <a:pPr algn="just"/>
            <a:endParaRPr lang="uk-U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971601" y="2132856"/>
            <a:ext cx="7565586" cy="3777622"/>
          </a:xfrm>
        </p:spPr>
        <p:txBody>
          <a:bodyPr>
            <a:normAutofit/>
          </a:bodyPr>
          <a:lstStyle/>
          <a:p>
            <a:pPr lvl="0">
              <a:lnSpc>
                <a:spcPct val="150000"/>
              </a:lnSpc>
              <a:buNone/>
            </a:pPr>
            <a:r>
              <a:rPr lang="uk-UA" b="1" i="1" dirty="0" smtClean="0">
                <a:solidFill>
                  <a:srgbClr val="FF0000"/>
                </a:solidFill>
              </a:rPr>
              <a:t>5. Інтерес </a:t>
            </a:r>
            <a:r>
              <a:rPr lang="uk-UA" b="1" i="1" dirty="0">
                <a:solidFill>
                  <a:srgbClr val="FF0000"/>
                </a:solidFill>
              </a:rPr>
              <a:t>психотерапевта.</a:t>
            </a:r>
            <a:endParaRPr lang="uk-UA" b="1" dirty="0">
              <a:solidFill>
                <a:srgbClr val="FF0000"/>
              </a:solidFill>
            </a:endParaRPr>
          </a:p>
          <a:p>
            <a:pPr algn="just">
              <a:lnSpc>
                <a:spcPct val="150000"/>
              </a:lnSpc>
            </a:pPr>
            <a:r>
              <a:rPr lang="uk-UA" b="1" dirty="0"/>
              <a:t>Інтерес до внутрішнього світу іншої людини є провідним мотивом для освоєння професії психолога й психотерапевта. Причому цей мотив повинен домінувати над іншими, у тому числі й над матеріальним мотивом. Інакше психотерапевт неминуче зустрінеться з емоційним вигоранням, що може призвести до професійної деформації.</a:t>
            </a:r>
          </a:p>
          <a:p>
            <a:endParaRPr lang="uk-UA"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899593" y="2133600"/>
            <a:ext cx="7634808" cy="3777622"/>
          </a:xfrm>
        </p:spPr>
        <p:txBody>
          <a:bodyPr/>
          <a:lstStyle/>
          <a:p>
            <a:pPr algn="just">
              <a:lnSpc>
                <a:spcPct val="150000"/>
              </a:lnSpc>
            </a:pPr>
            <a:r>
              <a:rPr lang="uk-UA" sz="2000" b="1" dirty="0"/>
              <a:t>Охарактеризовані професійні якості психотерапевта виступають основою для можливості появи позиції його присутності в контакті з клієнтом, що сприяє виникненню в клієнта почуття довіри до терапевта. Лише за таких умов терапія може відбутися.</a:t>
            </a:r>
          </a:p>
          <a:p>
            <a:endParaRPr lang="uk-U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solidFill>
                  <a:srgbClr val="7030A0"/>
                </a:solidFill>
              </a:rPr>
              <a:t>Психотерапевтичний контакт</a:t>
            </a:r>
            <a:r>
              <a:rPr lang="uk-UA" dirty="0" smtClean="0"/>
              <a:t/>
            </a:r>
            <a:br>
              <a:rPr lang="uk-UA" dirty="0" smtClean="0"/>
            </a:br>
            <a:endParaRPr lang="uk-UA" dirty="0"/>
          </a:p>
        </p:txBody>
      </p:sp>
      <p:sp>
        <p:nvSpPr>
          <p:cNvPr id="3" name="Содержимое 2"/>
          <p:cNvSpPr>
            <a:spLocks noGrp="1"/>
          </p:cNvSpPr>
          <p:nvPr>
            <p:ph idx="1"/>
          </p:nvPr>
        </p:nvSpPr>
        <p:spPr>
          <a:xfrm>
            <a:off x="457200" y="1628800"/>
            <a:ext cx="8229600" cy="5040560"/>
          </a:xfrm>
        </p:spPr>
        <p:txBody>
          <a:bodyPr>
            <a:normAutofit fontScale="62500" lnSpcReduction="20000"/>
          </a:bodyPr>
          <a:lstStyle/>
          <a:p>
            <a:pPr algn="just"/>
            <a:r>
              <a:rPr lang="uk-UA" sz="3400" b="1" dirty="0" smtClean="0"/>
              <a:t>Унікальність </a:t>
            </a:r>
            <a:r>
              <a:rPr lang="uk-UA" sz="3400" b="1" dirty="0"/>
              <a:t>природи психотерапевтичного контакту залежить від здатності психотерапевта розрізняти інтимно-особистісні та інтимно-терапевтичні відносини. На противагу близьким особистим зв'язкам терапевтичний контакт, хоча й наповнений почуттями, є асиметричним, тобто тільки пацієнт розкриває інтимні подробиці свого життя. Психотерапевт же може вирішувати, наскільки розкриватися, і вибирати спосіб реагування на події, викладені клієнтом, а може не реагувати взагалі. Контакт цей асиметричний ще й тому, що тільки терапевт тлумачить сенс розказаного та здатний оцінити досягнення терапевтичних цілей. У результаті терапевтичний контакт встановлюється за правилами, визначеними терапевтом. Ці правила передбачають відносини, у яких фахівець має можливість дізнатися про клієнта майже все, а клієнт отримує відомості про терапевта лише як про спеціаліста.</a:t>
            </a:r>
          </a:p>
          <a:p>
            <a:endParaRPr lang="uk-U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b="1" dirty="0" smtClean="0">
                <a:solidFill>
                  <a:srgbClr val="7030A0"/>
                </a:solidFill>
              </a:rPr>
              <a:t>Визначення психотерапевтичного контакту</a:t>
            </a:r>
            <a:endParaRPr lang="uk-UA" sz="2800" b="1" dirty="0">
              <a:solidFill>
                <a:srgbClr val="7030A0"/>
              </a:solidFill>
            </a:endParaRPr>
          </a:p>
        </p:txBody>
      </p:sp>
      <p:sp>
        <p:nvSpPr>
          <p:cNvPr id="3" name="Содержимое 2"/>
          <p:cNvSpPr>
            <a:spLocks noGrp="1"/>
          </p:cNvSpPr>
          <p:nvPr>
            <p:ph sz="half" idx="1"/>
          </p:nvPr>
        </p:nvSpPr>
        <p:spPr>
          <a:xfrm>
            <a:off x="539552" y="2136706"/>
            <a:ext cx="4600395" cy="4388638"/>
          </a:xfrm>
        </p:spPr>
        <p:txBody>
          <a:bodyPr>
            <a:normAutofit/>
          </a:bodyPr>
          <a:lstStyle/>
          <a:p>
            <a:pPr algn="just">
              <a:lnSpc>
                <a:spcPct val="150000"/>
              </a:lnSpc>
            </a:pPr>
            <a:r>
              <a:rPr lang="uk-UA" sz="2000" b="1" dirty="0" smtClean="0">
                <a:solidFill>
                  <a:srgbClr val="0070C0"/>
                </a:solidFill>
              </a:rPr>
              <a:t>Психотерапевтичний </a:t>
            </a:r>
            <a:r>
              <a:rPr lang="uk-UA" sz="2000" b="1" dirty="0">
                <a:solidFill>
                  <a:srgbClr val="0070C0"/>
                </a:solidFill>
              </a:rPr>
              <a:t>контакт – це унікальний динамічний процес, під час якого одна людина допомагає іншій використовувати свої внутрішні ресурси для розвитку в позитивному напрямі й актуалізувати потенціал осмисленого життя. </a:t>
            </a:r>
          </a:p>
          <a:p>
            <a:endParaRPr lang="uk-UA" dirty="0"/>
          </a:p>
        </p:txBody>
      </p:sp>
      <p:pic>
        <p:nvPicPr>
          <p:cNvPr id="7" name="Содержимое 6" descr="Без названия.jpg"/>
          <p:cNvPicPr>
            <a:picLocks noGrp="1" noChangeAspect="1"/>
          </p:cNvPicPr>
          <p:nvPr>
            <p:ph sz="half" idx="2"/>
          </p:nvPr>
        </p:nvPicPr>
        <p:blipFill>
          <a:blip r:embed="rId2" cstate="print"/>
          <a:stretch>
            <a:fillRect/>
          </a:stretch>
        </p:blipFill>
        <p:spPr>
          <a:xfrm>
            <a:off x="5615309" y="1988839"/>
            <a:ext cx="2917131" cy="4487893"/>
          </a:xfrm>
        </p:spPr>
      </p:pic>
      <p:sp>
        <p:nvSpPr>
          <p:cNvPr id="34818" name="AutoShape 2" descr="ÐÐ°ÑÑÐ¸Ð½ÐºÐ¸ Ð¿Ð¾ Ð·Ð°Ð¿ÑÐ¾ÑÑ ÐºÐ¾Ð½ÑÐ°Ðº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800" b="1" dirty="0" smtClean="0">
                <a:solidFill>
                  <a:srgbClr val="7030A0"/>
                </a:solidFill>
              </a:rPr>
              <a:t>Визначення вказує на декілька унікальних рис психотерапевтичного контакту, а саме: </a:t>
            </a:r>
            <a:r>
              <a:rPr lang="uk-UA" sz="2800" b="1" dirty="0" smtClean="0"/>
              <a:t/>
            </a:r>
            <a:br>
              <a:rPr lang="uk-UA" sz="2800" b="1" dirty="0" smtClean="0"/>
            </a:br>
            <a:endParaRPr lang="uk-UA" sz="2800" b="1" dirty="0"/>
          </a:p>
        </p:txBody>
      </p:sp>
      <p:sp>
        <p:nvSpPr>
          <p:cNvPr id="3" name="Содержимое 2"/>
          <p:cNvSpPr>
            <a:spLocks noGrp="1"/>
          </p:cNvSpPr>
          <p:nvPr>
            <p:ph idx="1"/>
          </p:nvPr>
        </p:nvSpPr>
        <p:spPr>
          <a:xfrm>
            <a:off x="457200" y="2132856"/>
            <a:ext cx="8229600" cy="4464496"/>
          </a:xfrm>
        </p:spPr>
        <p:txBody>
          <a:bodyPr>
            <a:normAutofit/>
          </a:bodyPr>
          <a:lstStyle/>
          <a:p>
            <a:pPr algn="just">
              <a:buNone/>
            </a:pPr>
            <a:r>
              <a:rPr lang="uk-UA" dirty="0" smtClean="0"/>
              <a:t>• </a:t>
            </a:r>
            <a:r>
              <a:rPr lang="uk-UA" b="1" dirty="0">
                <a:solidFill>
                  <a:srgbClr val="FF0000"/>
                </a:solidFill>
              </a:rPr>
              <a:t>емоційність</a:t>
            </a:r>
            <a:r>
              <a:rPr lang="uk-UA" b="1" dirty="0">
                <a:solidFill>
                  <a:schemeClr val="tx1"/>
                </a:solidFill>
              </a:rPr>
              <a:t> (психотерапевтичний контакт швидше емоційний, ніж когнітивний, він передбачає дослідження переживань клієнтів); </a:t>
            </a:r>
          </a:p>
          <a:p>
            <a:pPr algn="just">
              <a:buNone/>
            </a:pPr>
            <a:r>
              <a:rPr lang="uk-UA" b="1" dirty="0">
                <a:solidFill>
                  <a:schemeClr val="tx1"/>
                </a:solidFill>
              </a:rPr>
              <a:t>• </a:t>
            </a:r>
            <a:r>
              <a:rPr lang="uk-UA" b="1" dirty="0">
                <a:solidFill>
                  <a:srgbClr val="FF0000"/>
                </a:solidFill>
              </a:rPr>
              <a:t>інтенсивність</a:t>
            </a:r>
            <a:r>
              <a:rPr lang="uk-UA" b="1" dirty="0">
                <a:solidFill>
                  <a:schemeClr val="tx1"/>
                </a:solidFill>
              </a:rPr>
              <a:t> (оскільки контакт являє щире ставлення та взаємний обмін переживаннями, він не може не бути інтенсивним); </a:t>
            </a:r>
          </a:p>
          <a:p>
            <a:pPr algn="just">
              <a:buNone/>
            </a:pPr>
            <a:r>
              <a:rPr lang="uk-UA" b="1" dirty="0">
                <a:solidFill>
                  <a:schemeClr val="tx1"/>
                </a:solidFill>
              </a:rPr>
              <a:t>• </a:t>
            </a:r>
            <a:r>
              <a:rPr lang="uk-UA" b="1" dirty="0">
                <a:solidFill>
                  <a:srgbClr val="FF0000"/>
                </a:solidFill>
              </a:rPr>
              <a:t>динамічність</a:t>
            </a:r>
            <a:r>
              <a:rPr lang="uk-UA" b="1" dirty="0">
                <a:solidFill>
                  <a:schemeClr val="tx1"/>
                </a:solidFill>
              </a:rPr>
              <a:t> (при зміні клієнта змінюється й специфіка контакту); </a:t>
            </a:r>
          </a:p>
          <a:p>
            <a:pPr algn="just">
              <a:buNone/>
            </a:pPr>
            <a:r>
              <a:rPr lang="uk-UA" b="1" dirty="0">
                <a:solidFill>
                  <a:schemeClr val="tx1"/>
                </a:solidFill>
              </a:rPr>
              <a:t>• </a:t>
            </a:r>
            <a:r>
              <a:rPr lang="uk-UA" b="1" dirty="0">
                <a:solidFill>
                  <a:srgbClr val="FF0000"/>
                </a:solidFill>
              </a:rPr>
              <a:t>конфіденційність </a:t>
            </a:r>
            <a:r>
              <a:rPr lang="uk-UA" b="1" dirty="0">
                <a:solidFill>
                  <a:schemeClr val="tx1"/>
                </a:solidFill>
              </a:rPr>
              <a:t>(зобов'язання психотерапевта не поширювати відомості про клієнта сприяє довірі); </a:t>
            </a:r>
          </a:p>
          <a:p>
            <a:pPr algn="just">
              <a:buNone/>
            </a:pPr>
            <a:r>
              <a:rPr lang="uk-UA" b="1" dirty="0">
                <a:solidFill>
                  <a:schemeClr val="tx1"/>
                </a:solidFill>
              </a:rPr>
              <a:t>• </a:t>
            </a:r>
            <a:r>
              <a:rPr lang="uk-UA" b="1" dirty="0">
                <a:solidFill>
                  <a:srgbClr val="FF0000"/>
                </a:solidFill>
              </a:rPr>
              <a:t>надання підтримки </a:t>
            </a:r>
            <a:r>
              <a:rPr lang="uk-UA" b="1" dirty="0">
                <a:solidFill>
                  <a:schemeClr val="tx1"/>
                </a:solidFill>
              </a:rPr>
              <a:t>(постійна підтримка терапевта забезпечує стабільність контакту, що дозволяє клієнту ризикувати й намагатися поводитись по-новому); </a:t>
            </a:r>
          </a:p>
          <a:p>
            <a:pPr algn="just">
              <a:buNone/>
            </a:pPr>
            <a:r>
              <a:rPr lang="uk-UA" b="1" dirty="0">
                <a:solidFill>
                  <a:schemeClr val="tx1"/>
                </a:solidFill>
              </a:rPr>
              <a:t>• </a:t>
            </a:r>
            <a:r>
              <a:rPr lang="uk-UA" b="1" dirty="0">
                <a:solidFill>
                  <a:srgbClr val="FF0000"/>
                </a:solidFill>
              </a:rPr>
              <a:t>сумлінність.</a:t>
            </a:r>
            <a:r>
              <a:rPr lang="uk-UA" b="1" dirty="0">
                <a:solidFill>
                  <a:schemeClr val="tx1"/>
                </a:solidFill>
              </a:rPr>
              <a:t> </a:t>
            </a:r>
          </a:p>
          <a:p>
            <a:endParaRPr lang="uk-U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204864"/>
            <a:ext cx="8229600" cy="4320480"/>
          </a:xfrm>
        </p:spPr>
        <p:txBody>
          <a:bodyPr>
            <a:normAutofit/>
          </a:bodyPr>
          <a:lstStyle/>
          <a:p>
            <a:pPr algn="just">
              <a:buNone/>
            </a:pPr>
            <a:r>
              <a:rPr lang="uk-UA" dirty="0" smtClean="0"/>
              <a:t>          </a:t>
            </a:r>
            <a:r>
              <a:rPr lang="uk-UA" sz="2000" b="1" dirty="0" smtClean="0"/>
              <a:t>Характер </a:t>
            </a:r>
            <a:r>
              <a:rPr lang="uk-UA" sz="2000" b="1" dirty="0"/>
              <a:t>контакту між терапевтом і клієнтом відображає особливості відносин клієнта з іншими людьми, стиль і стереотипи його спілкування – проблеми клієнтів можна побачити немов у дзеркалі. </a:t>
            </a:r>
          </a:p>
          <a:p>
            <a:pPr algn="just">
              <a:buNone/>
            </a:pPr>
            <a:r>
              <a:rPr lang="uk-UA" sz="2000" b="1" dirty="0" smtClean="0"/>
              <a:t>          Характер </a:t>
            </a:r>
            <a:r>
              <a:rPr lang="uk-UA" sz="2000" b="1" dirty="0"/>
              <a:t>психотерапевтичного контакту в самому процесі психотерапії залежить від теоретичної орієнтації психотерапевта. </a:t>
            </a:r>
          </a:p>
          <a:p>
            <a:pPr algn="just">
              <a:buNone/>
            </a:pPr>
            <a:r>
              <a:rPr lang="uk-UA" sz="2000" b="1" dirty="0" smtClean="0"/>
              <a:t>          Хоча </a:t>
            </a:r>
            <a:r>
              <a:rPr lang="uk-UA" sz="2000" b="1" dirty="0"/>
              <a:t>представники різних напрямів по-різному використовують психотерапевтичний контакт у конкретній роботі, вони єдині в думці про його важливість у процесі психотерапії.</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200" b="1" i="1" dirty="0" smtClean="0">
                <a:solidFill>
                  <a:srgbClr val="7030A0"/>
                </a:solidFill>
              </a:rPr>
              <a:t>Особливості психотерапевтичних відносин</a:t>
            </a:r>
            <a:r>
              <a:rPr lang="uk-UA" sz="3200" dirty="0" smtClean="0"/>
              <a:t/>
            </a:r>
            <a:br>
              <a:rPr lang="uk-UA" sz="3200" dirty="0" smtClean="0"/>
            </a:br>
            <a:endParaRPr lang="uk-UA" sz="3200" dirty="0"/>
          </a:p>
        </p:txBody>
      </p:sp>
      <p:sp>
        <p:nvSpPr>
          <p:cNvPr id="3" name="Содержимое 2"/>
          <p:cNvSpPr>
            <a:spLocks noGrp="1"/>
          </p:cNvSpPr>
          <p:nvPr>
            <p:ph idx="1"/>
          </p:nvPr>
        </p:nvSpPr>
        <p:spPr>
          <a:xfrm>
            <a:off x="971601" y="2133600"/>
            <a:ext cx="7562800" cy="4247728"/>
          </a:xfrm>
        </p:spPr>
        <p:txBody>
          <a:bodyPr>
            <a:normAutofit/>
          </a:bodyPr>
          <a:lstStyle/>
          <a:p>
            <a:pPr algn="just"/>
            <a:r>
              <a:rPr lang="uk-UA" sz="2000" b="1" dirty="0" smtClean="0">
                <a:solidFill>
                  <a:schemeClr val="tx1"/>
                </a:solidFill>
              </a:rPr>
              <a:t>Психотерапевтичні </a:t>
            </a:r>
            <a:r>
              <a:rPr lang="uk-UA" sz="2000" b="1" dirty="0">
                <a:solidFill>
                  <a:schemeClr val="tx1"/>
                </a:solidFill>
              </a:rPr>
              <a:t>відносини беруть свій початок у релігії: священики та інші духовні наставники діяли як посередники між людиною та Богом. Ці відносини були чітко регламентовані відповідно до середньовічних цінностей. Але на початку епохи Відродження з'являється </a:t>
            </a:r>
            <a:r>
              <a:rPr lang="uk-UA" sz="2000" b="1" dirty="0" err="1">
                <a:solidFill>
                  <a:schemeClr val="tx1"/>
                </a:solidFill>
              </a:rPr>
              <a:t>Джоанн</a:t>
            </a:r>
            <a:r>
              <a:rPr lang="uk-UA" sz="2000" b="1" dirty="0">
                <a:solidFill>
                  <a:schemeClr val="tx1"/>
                </a:solidFill>
              </a:rPr>
              <a:t> </a:t>
            </a:r>
            <a:r>
              <a:rPr lang="uk-UA" sz="2000" b="1" dirty="0" err="1">
                <a:solidFill>
                  <a:schemeClr val="tx1"/>
                </a:solidFill>
              </a:rPr>
              <a:t>Вайер</a:t>
            </a:r>
            <a:r>
              <a:rPr lang="uk-UA" sz="2000" b="1" dirty="0">
                <a:solidFill>
                  <a:schemeClr val="tx1"/>
                </a:solidFill>
              </a:rPr>
              <a:t>, якого часто називають першим психіатром у світі. Він засуджував архаїчну практику вигнання бісів, якою користувалися релігійні цілителі, і виступав за налагодження доброзичливих відносин між лікарем і пацієнтом. </a:t>
            </a:r>
          </a:p>
          <a:p>
            <a:endParaRPr lang="uk-U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2936"/>
            <a:ext cx="8229600" cy="3816424"/>
          </a:xfrm>
        </p:spPr>
        <p:txBody>
          <a:bodyPr>
            <a:normAutofit/>
          </a:bodyPr>
          <a:lstStyle/>
          <a:p>
            <a:pPr algn="just"/>
            <a:r>
              <a:rPr lang="uk-UA" b="1" dirty="0" smtClean="0"/>
              <a:t>Через декілька століть </a:t>
            </a:r>
            <a:r>
              <a:rPr lang="uk-UA" b="1" dirty="0" err="1" smtClean="0">
                <a:solidFill>
                  <a:srgbClr val="FF0000"/>
                </a:solidFill>
              </a:rPr>
              <a:t>Зігмунд</a:t>
            </a:r>
            <a:r>
              <a:rPr lang="uk-UA" b="1" dirty="0" smtClean="0">
                <a:solidFill>
                  <a:srgbClr val="FF0000"/>
                </a:solidFill>
              </a:rPr>
              <a:t> </a:t>
            </a:r>
            <a:r>
              <a:rPr lang="uk-UA" b="1" dirty="0" err="1" smtClean="0">
                <a:solidFill>
                  <a:srgbClr val="FF0000"/>
                </a:solidFill>
              </a:rPr>
              <a:t>Фройд</a:t>
            </a:r>
            <a:r>
              <a:rPr lang="uk-UA" b="1" dirty="0" smtClean="0">
                <a:solidFill>
                  <a:srgbClr val="FF0000"/>
                </a:solidFill>
              </a:rPr>
              <a:t> </a:t>
            </a:r>
            <a:r>
              <a:rPr lang="uk-UA" b="1" dirty="0" smtClean="0"/>
              <a:t>також займеться розробкою структури взаємодії «лікар-пацієнт», але більший акцент він робитиме на м'яких, формалізованих і ненав'язливих відносинах.</a:t>
            </a:r>
          </a:p>
          <a:p>
            <a:pPr algn="just"/>
            <a:r>
              <a:rPr lang="uk-UA" b="1" dirty="0" smtClean="0"/>
              <a:t>Психотерапія </a:t>
            </a:r>
            <a:r>
              <a:rPr lang="uk-UA" b="1" dirty="0"/>
              <a:t>проходить, головним чином, у контексті особливого виду відносин, які, з одного боку, схожі на будь-які інші вдалі стосунки, а з іншого – відрізняються від них. Якщо порівнювати особисті й </a:t>
            </a:r>
            <a:r>
              <a:rPr lang="uk-UA" b="1" dirty="0" err="1"/>
              <a:t>допомагаючі</a:t>
            </a:r>
            <a:r>
              <a:rPr lang="uk-UA" b="1" dirty="0"/>
              <a:t> відносини, то їх основною відмінністю буде задана із самого початку нерівність у останніх. Хоча психотерапевтичні відносини схожі на інші види близьких стосунків, є й суттєві відмінності.</a:t>
            </a:r>
          </a:p>
          <a:p>
            <a:endParaRPr lang="uk-UA" dirty="0"/>
          </a:p>
        </p:txBody>
      </p:sp>
      <p:pic>
        <p:nvPicPr>
          <p:cNvPr id="35842" name="Picture 2" descr="ÐÐ°ÑÑÐ¸Ð½ÐºÐ¸ Ð¿Ð¾ Ð·Ð°Ð¿ÑÐ¾ÑÑ ÐÑÐ³Ð¼ÑÐ½Ð´ Ð¤ÑÐ¾Ð¹Ð´ "/>
          <p:cNvPicPr>
            <a:picLocks noChangeAspect="1" noChangeArrowheads="1"/>
          </p:cNvPicPr>
          <p:nvPr/>
        </p:nvPicPr>
        <p:blipFill>
          <a:blip r:embed="rId2" cstate="print"/>
          <a:srcRect/>
          <a:stretch>
            <a:fillRect/>
          </a:stretch>
        </p:blipFill>
        <p:spPr bwMode="auto">
          <a:xfrm>
            <a:off x="3419872" y="260648"/>
            <a:ext cx="2304256" cy="24522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404664"/>
            <a:ext cx="4752528" cy="1512168"/>
          </a:xfrm>
        </p:spPr>
        <p:txBody>
          <a:bodyPr>
            <a:normAutofit fontScale="90000"/>
          </a:bodyPr>
          <a:lstStyle/>
          <a:p>
            <a:pPr algn="ctr"/>
            <a:r>
              <a:rPr lang="uk-UA" b="1" i="1" dirty="0"/>
              <a:t>Простір психотерапевтичних відносин</a:t>
            </a:r>
            <a:r>
              <a:rPr lang="uk-UA" dirty="0"/>
              <a:t/>
            </a:r>
            <a:br>
              <a:rPr lang="uk-UA" dirty="0"/>
            </a:br>
            <a:endParaRPr lang="uk-UA" dirty="0"/>
          </a:p>
        </p:txBody>
      </p:sp>
      <p:sp>
        <p:nvSpPr>
          <p:cNvPr id="3" name="Содержимое 2"/>
          <p:cNvSpPr>
            <a:spLocks noGrp="1"/>
          </p:cNvSpPr>
          <p:nvPr>
            <p:ph idx="1"/>
          </p:nvPr>
        </p:nvSpPr>
        <p:spPr>
          <a:xfrm>
            <a:off x="611560" y="2924944"/>
            <a:ext cx="7992887" cy="3528392"/>
          </a:xfrm>
        </p:spPr>
        <p:txBody>
          <a:bodyPr>
            <a:normAutofit fontScale="92500" lnSpcReduction="10000"/>
          </a:bodyPr>
          <a:lstStyle/>
          <a:p>
            <a:pPr algn="just">
              <a:lnSpc>
                <a:spcPct val="150000"/>
              </a:lnSpc>
              <a:spcBef>
                <a:spcPts val="0"/>
              </a:spcBef>
            </a:pPr>
            <a:r>
              <a:rPr lang="uk-UA" b="1" dirty="0">
                <a:solidFill>
                  <a:schemeClr val="tx1"/>
                </a:solidFill>
              </a:rPr>
              <a:t>Простір психотерапії – це подорож  по внутрішньому світу особистості, можна сказати, що це особливий спосіб сприйняття світу, завдяки якому можливі й активність психотерапевта, і вибір способу його поведінки, стратегій і прийомів. Простір психотерапії – це особливий спосіб орієнтуватися у світі, особливе ставлення до людини. Цей простір є її неодмінною умовою. Разом із тим, простір психотерапії – це місце, де людина може звільнитися страху, тривоги, нав'язливих думок, панічних атак тощо.</a:t>
            </a:r>
          </a:p>
          <a:p>
            <a:endParaRPr lang="uk-UA" dirty="0"/>
          </a:p>
        </p:txBody>
      </p:sp>
      <p:pic>
        <p:nvPicPr>
          <p:cNvPr id="56322" name="Picture 2" descr="ÐÐ°ÑÑÐ¸Ð½ÐºÐ¸ Ð¿Ð¾ Ð·Ð°Ð¿ÑÐ¾ÑÑ Ð¿ÑÑÐµÑÐµÑÑÐ²Ð¸Ðµ Ð¿Ð¾ Ð²Ð½ÑÑÑÐµÐ½Ð½ÐµÐ¼Ñ Ð¼Ð¸ÑÑ"/>
          <p:cNvPicPr>
            <a:picLocks noChangeAspect="1" noChangeArrowheads="1"/>
          </p:cNvPicPr>
          <p:nvPr/>
        </p:nvPicPr>
        <p:blipFill>
          <a:blip r:embed="rId2" cstate="print"/>
          <a:srcRect/>
          <a:stretch>
            <a:fillRect/>
          </a:stretch>
        </p:blipFill>
        <p:spPr bwMode="auto">
          <a:xfrm>
            <a:off x="755576" y="260648"/>
            <a:ext cx="3202310" cy="24317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1700808"/>
            <a:ext cx="7931224" cy="4824536"/>
          </a:xfrm>
        </p:spPr>
        <p:txBody>
          <a:bodyPr>
            <a:normAutofit/>
          </a:bodyPr>
          <a:lstStyle/>
          <a:p>
            <a:pPr algn="just"/>
            <a:r>
              <a:rPr lang="uk-UA" b="1" dirty="0"/>
              <a:t>Починаючи з першої зустрічі, очевидно, що </a:t>
            </a:r>
            <a:r>
              <a:rPr lang="uk-UA" b="1" dirty="0">
                <a:solidFill>
                  <a:srgbClr val="FF0000"/>
                </a:solidFill>
              </a:rPr>
              <a:t>клієнт – це людина, яка потребує допомоги</a:t>
            </a:r>
            <a:r>
              <a:rPr lang="uk-UA" b="1" dirty="0"/>
              <a:t>, а </a:t>
            </a:r>
            <a:r>
              <a:rPr lang="uk-UA" b="1" dirty="0">
                <a:solidFill>
                  <a:srgbClr val="00B050"/>
                </a:solidFill>
              </a:rPr>
              <a:t>психотерапевт – фахівець, який має талант і необхідні навички в її наданні</a:t>
            </a:r>
            <a:r>
              <a:rPr lang="uk-UA" b="1" dirty="0"/>
              <a:t>. </a:t>
            </a:r>
            <a:endParaRPr lang="uk-UA" b="1" dirty="0" smtClean="0"/>
          </a:p>
          <a:p>
            <a:pPr algn="just"/>
            <a:r>
              <a:rPr lang="uk-UA" b="1" dirty="0" smtClean="0"/>
              <a:t>Отже</a:t>
            </a:r>
            <a:r>
              <a:rPr lang="uk-UA" b="1" dirty="0"/>
              <a:t>, відносини включають в себе свого роду контракт, у якому обидві сторони погоджуються дотримуватися встановлених правил, а саме: клієнт – приходити вчасно й намагатися бути якомога більш відкритим; психотерапевт – бути надійним, захищати благополуччя клієнта й робити все можливе, щоб допомогти йому досягти бажаних цілей за оптимальний час. Таким чином, домінування, присутнє у відносинах між психотерапевтом і клієнтом, втілене в структурі, у якій клієнт несе відповідальність за зміст відносин, а на психотерапевта покладена відповідальність за спрямованість і структуру цих взаємин. </a:t>
            </a:r>
          </a:p>
          <a:p>
            <a:pPr algn="just"/>
            <a:endParaRPr lang="uk-UA"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16832"/>
            <a:ext cx="8229600" cy="4536504"/>
          </a:xfrm>
        </p:spPr>
        <p:txBody>
          <a:bodyPr>
            <a:normAutofit fontScale="92500"/>
          </a:bodyPr>
          <a:lstStyle/>
          <a:p>
            <a:pPr algn="just">
              <a:lnSpc>
                <a:spcPct val="150000"/>
              </a:lnSpc>
            </a:pPr>
            <a:r>
              <a:rPr lang="uk-UA" b="1" dirty="0"/>
              <a:t>Хоча психотерапевти прагнуть демонструвати повну щирість і повагу до клієнтів, тим не менш розподіл сил і статусів залишається нерівнозначним. Крім того, ці відносини розвиваються на території психотерапевта, де на стінах висять дипломи й сертифікати. Незважаючи на те, що в процесі спілкування створюється тепла професійна атмосфера, психотерапевт сідає на більш зручний стілець, а якщо вони починають говорити одночасно, то далі продовжує говорити фахівець, а клієнт замовкає.</a:t>
            </a:r>
          </a:p>
          <a:p>
            <a:pPr algn="just">
              <a:lnSpc>
                <a:spcPct val="150000"/>
              </a:lnSpc>
            </a:pPr>
            <a:r>
              <a:rPr lang="uk-UA" b="1" dirty="0"/>
              <a:t>Деякі психотерапевти вважають, що нерівноправні відносини заважають змінам, інші ж навпаки прагнуть використовувати своє положення.</a:t>
            </a:r>
          </a:p>
          <a:p>
            <a:endParaRPr lang="uk-U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44824"/>
            <a:ext cx="8229600" cy="4608512"/>
          </a:xfrm>
        </p:spPr>
        <p:txBody>
          <a:bodyPr>
            <a:normAutofit/>
          </a:bodyPr>
          <a:lstStyle/>
          <a:p>
            <a:pPr algn="just">
              <a:lnSpc>
                <a:spcPct val="150000"/>
              </a:lnSpc>
            </a:pPr>
            <a:r>
              <a:rPr lang="uk-UA" b="1" dirty="0"/>
              <a:t>Незалежно від того, як розуміють психотерапевти-практики свою владу, майже всі вони погоджуються з тим, що правильно встановлені межі відіграють особливо важливу роль при побудові психотерапевтичних відносин. Ці межі потрібні не тільки для того, щоб забезпечити надійне та передбачуване середовище для клієнтів, але й для того, щоб убезпечити їх від самих психотерапевтів, які також прагнуть задовольнити свої потреби.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5" y="2133600"/>
            <a:ext cx="7706816" cy="3777622"/>
          </a:xfrm>
        </p:spPr>
        <p:txBody>
          <a:bodyPr>
            <a:normAutofit/>
          </a:bodyPr>
          <a:lstStyle/>
          <a:p>
            <a:pPr algn="just">
              <a:lnSpc>
                <a:spcPct val="150000"/>
              </a:lnSpc>
            </a:pPr>
            <a:r>
              <a:rPr lang="uk-UA" b="1" dirty="0">
                <a:solidFill>
                  <a:schemeClr val="tx1"/>
                </a:solidFill>
              </a:rPr>
              <a:t>Відмінність психотерапевтичних відносин від будь-яких інших полягає також у наявності відносно специфічних цілей і суворих часових обмежень: вони існують для пошуку рішень, а сесія триває протягом заздалегідь визначеного періоду часу. Таким чином, окрім багатьох характеристик, спільних для будь-яких успішних відносин між людьми, психотерапевтичні відносини мають ряд характерних особливостей.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60648"/>
            <a:ext cx="7149480" cy="1143000"/>
          </a:xfrm>
        </p:spPr>
        <p:txBody>
          <a:bodyPr>
            <a:normAutofit fontScale="90000"/>
          </a:bodyPr>
          <a:lstStyle/>
          <a:p>
            <a:r>
              <a:rPr lang="uk-UA" b="1" dirty="0" smtClean="0">
                <a:solidFill>
                  <a:srgbClr val="7030A0"/>
                </a:solidFill>
              </a:rPr>
              <a:t>Характерні особливості психотерапевтичних відносин…</a:t>
            </a:r>
            <a:endParaRPr lang="uk-UA" b="1" dirty="0">
              <a:solidFill>
                <a:srgbClr val="7030A0"/>
              </a:solidFill>
            </a:endParaRPr>
          </a:p>
        </p:txBody>
      </p:sp>
      <p:sp>
        <p:nvSpPr>
          <p:cNvPr id="3" name="Содержимое 2"/>
          <p:cNvSpPr>
            <a:spLocks noGrp="1"/>
          </p:cNvSpPr>
          <p:nvPr>
            <p:ph idx="1"/>
          </p:nvPr>
        </p:nvSpPr>
        <p:spPr>
          <a:xfrm>
            <a:off x="457200" y="1600200"/>
            <a:ext cx="8229600" cy="4925144"/>
          </a:xfrm>
        </p:spPr>
        <p:txBody>
          <a:bodyPr>
            <a:normAutofit/>
          </a:bodyPr>
          <a:lstStyle/>
          <a:p>
            <a:pPr algn="just">
              <a:lnSpc>
                <a:spcPct val="150000"/>
              </a:lnSpc>
              <a:buNone/>
            </a:pPr>
            <a:r>
              <a:rPr lang="uk-UA" b="1" dirty="0">
                <a:solidFill>
                  <a:srgbClr val="FF0000"/>
                </a:solidFill>
              </a:rPr>
              <a:t>1.</a:t>
            </a:r>
            <a:r>
              <a:rPr lang="uk-UA" b="1" dirty="0"/>
              <a:t> Незалежно від бажаної теоретичної спрямованості, від того, які використовуються техніки, психотерапевтичні відносини – це завжди зв'язок між клієнтом і психотерапевтом, основа для подальшої роботи.</a:t>
            </a:r>
          </a:p>
          <a:p>
            <a:pPr algn="just">
              <a:lnSpc>
                <a:spcPct val="150000"/>
              </a:lnSpc>
              <a:buNone/>
            </a:pPr>
            <a:r>
              <a:rPr lang="uk-UA" b="1" dirty="0">
                <a:solidFill>
                  <a:srgbClr val="FF0000"/>
                </a:solidFill>
              </a:rPr>
              <a:t>2.</a:t>
            </a:r>
            <a:r>
              <a:rPr lang="uk-UA" b="1" dirty="0"/>
              <a:t> Відносини мають певну мету – вони закінчуються, як тільки це стає можливим з психотерапевтичної точки зору. </a:t>
            </a:r>
          </a:p>
          <a:p>
            <a:pPr algn="just">
              <a:lnSpc>
                <a:spcPct val="150000"/>
              </a:lnSpc>
              <a:buNone/>
            </a:pPr>
            <a:r>
              <a:rPr lang="uk-UA" b="1" dirty="0">
                <a:solidFill>
                  <a:srgbClr val="FF0000"/>
                </a:solidFill>
              </a:rPr>
              <a:t>3. </a:t>
            </a:r>
            <a:r>
              <a:rPr lang="uk-UA" b="1" dirty="0"/>
              <a:t>Із двох суб'єктів, які беруть участь у психотерапевтичному процесі, один (психотерапевт) краще контролює ситуацію, має більший досвід і несе велику відповідальність за те, щоб психотерапія відбувалася гладко та приносила користь, а інший (клієнт) є більш важливим.</a:t>
            </a:r>
          </a:p>
          <a:p>
            <a:endParaRPr lang="uk-U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404664"/>
            <a:ext cx="6589199" cy="1500336"/>
          </a:xfrm>
        </p:spPr>
        <p:txBody>
          <a:bodyPr>
            <a:normAutofit fontScale="90000"/>
          </a:bodyPr>
          <a:lstStyle/>
          <a:p>
            <a:r>
              <a:rPr lang="uk-UA" b="1" dirty="0" smtClean="0">
                <a:solidFill>
                  <a:srgbClr val="7030A0"/>
                </a:solidFill>
              </a:rPr>
              <a:t>…Характерні особливості психотерапевтичних відносин…</a:t>
            </a:r>
            <a:endParaRPr lang="uk-UA" b="1" dirty="0">
              <a:solidFill>
                <a:srgbClr val="7030A0"/>
              </a:solidFill>
            </a:endParaRPr>
          </a:p>
        </p:txBody>
      </p:sp>
      <p:sp>
        <p:nvSpPr>
          <p:cNvPr id="3" name="Содержимое 2"/>
          <p:cNvSpPr>
            <a:spLocks noGrp="1"/>
          </p:cNvSpPr>
          <p:nvPr>
            <p:ph idx="1"/>
          </p:nvPr>
        </p:nvSpPr>
        <p:spPr>
          <a:xfrm>
            <a:off x="720781" y="2348880"/>
            <a:ext cx="7816121" cy="4281678"/>
          </a:xfrm>
        </p:spPr>
        <p:txBody>
          <a:bodyPr>
            <a:normAutofit/>
          </a:bodyPr>
          <a:lstStyle/>
          <a:p>
            <a:pPr algn="just">
              <a:buNone/>
            </a:pPr>
            <a:r>
              <a:rPr lang="uk-UA" b="1" dirty="0">
                <a:solidFill>
                  <a:srgbClr val="FF0000"/>
                </a:solidFill>
              </a:rPr>
              <a:t>4. </a:t>
            </a:r>
            <a:r>
              <a:rPr lang="uk-UA" b="1" dirty="0"/>
              <a:t>Відносини – це частина процесу міжособистісного впливу, у ході якого психотерапевт прагне стимулювати зміни в клієнта, використовуючи свої навички, здібності.</a:t>
            </a:r>
          </a:p>
          <a:p>
            <a:pPr algn="just">
              <a:buNone/>
            </a:pPr>
            <a:r>
              <a:rPr lang="uk-UA" b="1" dirty="0">
                <a:solidFill>
                  <a:srgbClr val="FF0000"/>
                </a:solidFill>
              </a:rPr>
              <a:t>5. </a:t>
            </a:r>
            <a:r>
              <a:rPr lang="uk-UA" b="1" dirty="0"/>
              <a:t>Психотерапевтичні відносини існують у </a:t>
            </a:r>
            <a:r>
              <a:rPr lang="uk-UA" b="1" dirty="0" err="1"/>
              <a:t>культуральному</a:t>
            </a:r>
            <a:r>
              <a:rPr lang="uk-UA" b="1" dirty="0"/>
              <a:t> контексті. Імовірно, вони будуть більш ефективними, якщо будуватимуться на повазі цінностей, очікувань і потреб клієнтів, з урахуванням їх культурних особливостей, включаючи національний, соціально-економічний, релігійний, гендерний та інші фактори.</a:t>
            </a:r>
          </a:p>
          <a:p>
            <a:pPr algn="just">
              <a:buNone/>
            </a:pPr>
            <a:r>
              <a:rPr lang="uk-UA" b="1" dirty="0">
                <a:solidFill>
                  <a:srgbClr val="FF0000"/>
                </a:solidFill>
              </a:rPr>
              <a:t>6.</a:t>
            </a:r>
            <a:r>
              <a:rPr lang="uk-UA" b="1" dirty="0"/>
              <a:t> Взаємодія між терапевтом і клієнтом будується за принципом найбільш доцільного використання виділеного часу. Безглузда й марна балаканина, яка є частиною особистих відносин, неприйнятна в психотерапії, де час вважається цінним товаром.</a:t>
            </a:r>
          </a:p>
          <a:p>
            <a:endParaRPr lang="uk-U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332656"/>
            <a:ext cx="6589199" cy="1572344"/>
          </a:xfrm>
        </p:spPr>
        <p:txBody>
          <a:bodyPr>
            <a:normAutofit fontScale="90000"/>
          </a:bodyPr>
          <a:lstStyle/>
          <a:p>
            <a:r>
              <a:rPr lang="uk-UA" b="1" dirty="0" smtClean="0">
                <a:solidFill>
                  <a:srgbClr val="7030A0"/>
                </a:solidFill>
              </a:rPr>
              <a:t>…Характерні особливості психотерапевтичних відносин…</a:t>
            </a:r>
            <a:endParaRPr lang="uk-UA" b="1" dirty="0">
              <a:solidFill>
                <a:srgbClr val="7030A0"/>
              </a:solidFill>
            </a:endParaRPr>
          </a:p>
        </p:txBody>
      </p:sp>
      <p:sp>
        <p:nvSpPr>
          <p:cNvPr id="3" name="Содержимое 2"/>
          <p:cNvSpPr>
            <a:spLocks noGrp="1"/>
          </p:cNvSpPr>
          <p:nvPr>
            <p:ph idx="1"/>
          </p:nvPr>
        </p:nvSpPr>
        <p:spPr>
          <a:xfrm>
            <a:off x="755577" y="2133600"/>
            <a:ext cx="7778824" cy="4319736"/>
          </a:xfrm>
        </p:spPr>
        <p:txBody>
          <a:bodyPr>
            <a:normAutofit fontScale="92500"/>
          </a:bodyPr>
          <a:lstStyle/>
          <a:p>
            <a:pPr algn="just">
              <a:buNone/>
            </a:pPr>
            <a:r>
              <a:rPr lang="uk-UA" b="1" dirty="0">
                <a:solidFill>
                  <a:srgbClr val="FF0000"/>
                </a:solidFill>
              </a:rPr>
              <a:t>7.</a:t>
            </a:r>
            <a:r>
              <a:rPr lang="uk-UA" b="1" dirty="0"/>
              <a:t> Психотерапевт може працювати з різними варіантами поведінки, думками, установками й діями клієнта, але найчастіше його увага зосереджена на виявленні й дослідженні почуттів, які рідко виявляються поза психотерапевтичним контекстом.</a:t>
            </a:r>
          </a:p>
          <a:p>
            <a:pPr algn="just">
              <a:buNone/>
            </a:pPr>
            <a:r>
              <a:rPr lang="uk-UA" b="1" dirty="0">
                <a:solidFill>
                  <a:srgbClr val="FF0000"/>
                </a:solidFill>
              </a:rPr>
              <a:t>8.</a:t>
            </a:r>
            <a:r>
              <a:rPr lang="uk-UA" b="1" dirty="0"/>
              <a:t> Хоча такі «ключові умови», як автентичність, щирість, свобода, прийняття, довіра, повага та </a:t>
            </a:r>
            <a:r>
              <a:rPr lang="uk-UA" b="1" dirty="0" err="1"/>
              <a:t>емпатійне</a:t>
            </a:r>
            <a:r>
              <a:rPr lang="uk-UA" b="1" dirty="0"/>
              <a:t> розуміння (за К. </a:t>
            </a:r>
            <a:r>
              <a:rPr lang="uk-UA" b="1" dirty="0" err="1"/>
              <a:t>Роджерсом</a:t>
            </a:r>
            <a:r>
              <a:rPr lang="uk-UA" b="1" dirty="0"/>
              <a:t>, 1969), часто є складовими психотерапевтичних відносин, їх може бути недостатньо для продукування стійких змін.</a:t>
            </a:r>
          </a:p>
          <a:p>
            <a:pPr algn="just">
              <a:buNone/>
            </a:pPr>
            <a:r>
              <a:rPr lang="uk-UA" b="1" dirty="0">
                <a:solidFill>
                  <a:srgbClr val="FF0000"/>
                </a:solidFill>
              </a:rPr>
              <a:t>9.</a:t>
            </a:r>
            <a:r>
              <a:rPr lang="uk-UA" b="1" dirty="0"/>
              <a:t> Для більшої ефективності взаємин психотерапевта й клієнта необхідно прийти до згоди в питаннях про причини та етіологію проблем, а також про те, що повинно бути зроблено для їхнього вирішення. Найбільш ефективні відносини характеризуються згодою щодо цілей і методів, які використовуються, відкритою комунікацією та взаємодією, спрямованою на співробітництво.</a:t>
            </a:r>
          </a:p>
          <a:p>
            <a:endParaRPr lang="uk-U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rgbClr val="7030A0"/>
                </a:solidFill>
              </a:rPr>
              <a:t>…Характерні особливості психотерапевтичних відносин</a:t>
            </a:r>
            <a:endParaRPr lang="uk-UA" b="1" dirty="0">
              <a:solidFill>
                <a:srgbClr val="7030A0"/>
              </a:solidFill>
            </a:endParaRPr>
          </a:p>
        </p:txBody>
      </p:sp>
      <p:sp>
        <p:nvSpPr>
          <p:cNvPr id="3" name="Содержимое 2"/>
          <p:cNvSpPr>
            <a:spLocks noGrp="1"/>
          </p:cNvSpPr>
          <p:nvPr>
            <p:ph idx="1"/>
          </p:nvPr>
        </p:nvSpPr>
        <p:spPr>
          <a:xfrm>
            <a:off x="457200" y="1916832"/>
            <a:ext cx="8229600" cy="4680520"/>
          </a:xfrm>
        </p:spPr>
        <p:txBody>
          <a:bodyPr>
            <a:normAutofit/>
          </a:bodyPr>
          <a:lstStyle/>
          <a:p>
            <a:pPr algn="just">
              <a:buNone/>
            </a:pPr>
            <a:r>
              <a:rPr lang="uk-UA" b="1" dirty="0">
                <a:solidFill>
                  <a:srgbClr val="FF0000"/>
                </a:solidFill>
              </a:rPr>
              <a:t>10. </a:t>
            </a:r>
            <a:r>
              <a:rPr lang="uk-UA" b="1" dirty="0"/>
              <a:t>Відносини складаються з безлічі аспектів. Більшість факторів, описаних різними теоретиками, відіграють важливу роль у процесі терапії. Таким чином, відносини, з одного боку, представляють собою автентичну взаємодію, а з іншого – в них «проектуються» переживання, зміст яких і клієнт, і психотерапевт спотворюють у силу власних невирішених проблем.</a:t>
            </a:r>
          </a:p>
          <a:p>
            <a:pPr algn="just">
              <a:buNone/>
            </a:pPr>
            <a:r>
              <a:rPr lang="uk-UA" b="1" dirty="0">
                <a:solidFill>
                  <a:srgbClr val="FF0000"/>
                </a:solidFill>
              </a:rPr>
              <a:t>11.</a:t>
            </a:r>
            <a:r>
              <a:rPr lang="uk-UA" b="1" dirty="0"/>
              <a:t> Психотерапевтичні відносини динамічні та з часом зазнають змін. Те, що є найбільш доцільним на початкових стадіях психотерапії (автентичне залучення), на наступних стадіях втрачає своє первісне значення, оскільки </a:t>
            </a:r>
            <a:r>
              <a:rPr lang="uk-UA" b="1" dirty="0" err="1"/>
              <a:t>патерн</a:t>
            </a:r>
            <a:r>
              <a:rPr lang="uk-UA" b="1" dirty="0"/>
              <a:t> взаємодії, необхідний для вирішення психотерапевтичних завдань,  уже сформувався. Подібним чином, при закінченні психотерапії повернення до більш рівноправних відносин буде, ймовірно, більш корисним, ніж використання відносин, які є ефективнішими на інших стадіях.</a:t>
            </a:r>
          </a:p>
          <a:p>
            <a:pPr algn="just"/>
            <a:endParaRPr lang="uk-U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5" y="2133600"/>
            <a:ext cx="7706816" cy="3777622"/>
          </a:xfrm>
        </p:spPr>
        <p:txBody>
          <a:bodyPr/>
          <a:lstStyle/>
          <a:p>
            <a:pPr algn="just">
              <a:lnSpc>
                <a:spcPct val="150000"/>
              </a:lnSpc>
            </a:pPr>
            <a:r>
              <a:rPr lang="uk-UA" sz="2000" b="1" dirty="0"/>
              <a:t>Охарактеризовані особливості свідчать про те, що психотерапевт повинен використовувати відомості, отримані при вивченні найбільш ефективних стратегій, накладаючи їх на власний досвід і оцінюючи, який саме вид відносин буде оптимальним для досягнення бажаних цілей в роботі з кожним конкретним клієнтом. </a:t>
            </a:r>
          </a:p>
          <a:p>
            <a:endParaRPr lang="uk-U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1268760"/>
            <a:ext cx="7499176" cy="5328592"/>
          </a:xfrm>
        </p:spPr>
        <p:txBody>
          <a:bodyPr>
            <a:normAutofit/>
          </a:bodyPr>
          <a:lstStyle/>
          <a:p>
            <a:pPr algn="just">
              <a:buNone/>
            </a:pPr>
            <a:r>
              <a:rPr lang="uk-UA" dirty="0" smtClean="0"/>
              <a:t>     </a:t>
            </a:r>
            <a:r>
              <a:rPr lang="uk-UA" b="1" dirty="0" smtClean="0"/>
              <a:t>Деяким </a:t>
            </a:r>
            <a:r>
              <a:rPr lang="uk-UA" b="1" dirty="0"/>
              <a:t>клієнтам, які переживають кризу в житті, потрібні дуже підтримуючі стосунки, у яких вони можуть висловити власні почуття, не боячись при цьому засудження або критики. Іншим людям потрібні більш загострені відносини, щоб вони змогли перевести отримане знання в конкретні дії. Таким чином, взаємини можна «</a:t>
            </a:r>
            <a:r>
              <a:rPr lang="uk-UA" b="1" dirty="0" err="1"/>
              <a:t>підлаштовувати</a:t>
            </a:r>
            <a:r>
              <a:rPr lang="uk-UA" b="1" dirty="0"/>
              <a:t>» під кожного клієнта залежно від того, на чому буде робитися акцент:</a:t>
            </a:r>
          </a:p>
          <a:p>
            <a:pPr>
              <a:buNone/>
            </a:pPr>
            <a:r>
              <a:rPr lang="uk-UA" b="1" dirty="0" smtClean="0"/>
              <a:t>             • </a:t>
            </a:r>
            <a:r>
              <a:rPr lang="uk-UA" b="1" dirty="0"/>
              <a:t>структурованості або гнучкості;</a:t>
            </a:r>
          </a:p>
          <a:p>
            <a:pPr>
              <a:buNone/>
            </a:pPr>
            <a:r>
              <a:rPr lang="uk-UA" b="1" dirty="0" smtClean="0"/>
              <a:t>             • </a:t>
            </a:r>
            <a:r>
              <a:rPr lang="uk-UA" b="1" dirty="0"/>
              <a:t>почуттях або думках;</a:t>
            </a:r>
          </a:p>
          <a:p>
            <a:pPr>
              <a:buNone/>
            </a:pPr>
            <a:r>
              <a:rPr lang="uk-UA" b="1" dirty="0" smtClean="0"/>
              <a:t>             • </a:t>
            </a:r>
            <a:r>
              <a:rPr lang="uk-UA" b="1" dirty="0"/>
              <a:t>теплоті або об'єктивній неупередженості;</a:t>
            </a:r>
          </a:p>
          <a:p>
            <a:pPr>
              <a:buNone/>
            </a:pPr>
            <a:r>
              <a:rPr lang="uk-UA" b="1" dirty="0" smtClean="0"/>
              <a:t>             • </a:t>
            </a:r>
            <a:r>
              <a:rPr lang="uk-UA" b="1" dirty="0"/>
              <a:t>спонтанних відкриттях або плануванні;</a:t>
            </a:r>
          </a:p>
          <a:p>
            <a:pPr>
              <a:buNone/>
            </a:pPr>
            <a:r>
              <a:rPr lang="uk-UA" b="1" dirty="0" smtClean="0"/>
              <a:t>             • </a:t>
            </a:r>
            <a:r>
              <a:rPr lang="uk-UA" b="1" dirty="0"/>
              <a:t>сталості чи новизні;</a:t>
            </a:r>
          </a:p>
          <a:p>
            <a:pPr>
              <a:buNone/>
            </a:pPr>
            <a:r>
              <a:rPr lang="uk-UA" b="1" dirty="0" smtClean="0"/>
              <a:t>             • </a:t>
            </a:r>
            <a:r>
              <a:rPr lang="uk-UA" b="1" dirty="0"/>
              <a:t>дослідженні чи вирішенні проблем;</a:t>
            </a:r>
          </a:p>
          <a:p>
            <a:pPr>
              <a:buNone/>
            </a:pPr>
            <a:r>
              <a:rPr lang="uk-UA" b="1" dirty="0" smtClean="0"/>
              <a:t>             • </a:t>
            </a:r>
            <a:r>
              <a:rPr lang="uk-UA" b="1" dirty="0"/>
              <a:t>змісті або процесі.</a:t>
            </a:r>
          </a:p>
          <a:p>
            <a:endParaRPr lang="uk-UA"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75656" y="624110"/>
            <a:ext cx="7058744" cy="1280890"/>
          </a:xfrm>
        </p:spPr>
        <p:txBody>
          <a:bodyPr>
            <a:normAutofit fontScale="90000"/>
          </a:bodyPr>
          <a:lstStyle/>
          <a:p>
            <a:pPr algn="ctr"/>
            <a:r>
              <a:rPr lang="uk-UA" b="1" i="1" dirty="0" smtClean="0">
                <a:solidFill>
                  <a:srgbClr val="FF0000"/>
                </a:solidFill>
              </a:rPr>
              <a:t>Простір психотерапевтичних відносин</a:t>
            </a:r>
            <a:endParaRPr lang="uk-UA" dirty="0">
              <a:solidFill>
                <a:srgbClr val="FF0000"/>
              </a:solidFill>
            </a:endParaRPr>
          </a:p>
        </p:txBody>
      </p:sp>
      <p:pic>
        <p:nvPicPr>
          <p:cNvPr id="7" name="Содержимое 6" descr="8-17510_1_6.jpg"/>
          <p:cNvPicPr>
            <a:picLocks noGrp="1" noChangeAspect="1"/>
          </p:cNvPicPr>
          <p:nvPr>
            <p:ph sz="half" idx="1"/>
          </p:nvPr>
        </p:nvPicPr>
        <p:blipFill>
          <a:blip r:embed="rId2" cstate="print"/>
          <a:stretch>
            <a:fillRect/>
          </a:stretch>
        </p:blipFill>
        <p:spPr>
          <a:xfrm>
            <a:off x="683568" y="2204864"/>
            <a:ext cx="3032204" cy="3888432"/>
          </a:xfrm>
        </p:spPr>
      </p:pic>
      <p:sp>
        <p:nvSpPr>
          <p:cNvPr id="6" name="Содержимое 5"/>
          <p:cNvSpPr>
            <a:spLocks noGrp="1"/>
          </p:cNvSpPr>
          <p:nvPr>
            <p:ph sz="half" idx="2"/>
          </p:nvPr>
        </p:nvSpPr>
        <p:spPr>
          <a:xfrm>
            <a:off x="3779912" y="2136706"/>
            <a:ext cx="4754489" cy="4244622"/>
          </a:xfrm>
        </p:spPr>
        <p:txBody>
          <a:bodyPr>
            <a:normAutofit lnSpcReduction="10000"/>
          </a:bodyPr>
          <a:lstStyle/>
          <a:p>
            <a:pPr algn="just"/>
            <a:r>
              <a:rPr lang="uk-UA" b="1" dirty="0" smtClean="0">
                <a:solidFill>
                  <a:schemeClr val="tx1"/>
                </a:solidFill>
              </a:rPr>
              <a:t>Простір психотерапії – </a:t>
            </a:r>
            <a:r>
              <a:rPr lang="uk-UA" b="1" dirty="0" smtClean="0">
                <a:solidFill>
                  <a:srgbClr val="00B0F0"/>
                </a:solidFill>
              </a:rPr>
              <a:t>це подорож  по внутрішньому світу</a:t>
            </a:r>
            <a:r>
              <a:rPr lang="uk-UA" b="1" dirty="0" smtClean="0">
                <a:solidFill>
                  <a:schemeClr val="tx1"/>
                </a:solidFill>
              </a:rPr>
              <a:t> особистості, можна сказати, що це особливий спосіб сприйняття світу, завдяки якому можливі й активність психотерапевта, і вибір способу його поведінки, стратегій і прийомів. Простір психотерапії – це особливий спосіб орієнтуватися у світі, особливе ставлення до людини. Цей простір є її неодмінною умовою. Разом із тим, простір психотерапії – це місце, де людина може звільнитися страху, тривоги, нав'язливих думок, панічних атак тощо.</a:t>
            </a:r>
          </a:p>
          <a:p>
            <a:endParaRPr lang="uk-U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3" y="2133600"/>
            <a:ext cx="7634808" cy="3777622"/>
          </a:xfrm>
        </p:spPr>
        <p:txBody>
          <a:bodyPr>
            <a:normAutofit/>
          </a:bodyPr>
          <a:lstStyle/>
          <a:p>
            <a:pPr algn="just">
              <a:lnSpc>
                <a:spcPct val="150000"/>
              </a:lnSpc>
            </a:pPr>
            <a:r>
              <a:rPr lang="uk-UA" sz="2000" b="1" dirty="0"/>
              <a:t>Хоча психотерапевтичні відносини будуються з урахуванням індивідуальних особливостей кожного клієнта, залежно від цілей і бажаних результатів, все ж існує певна </a:t>
            </a:r>
            <a:r>
              <a:rPr lang="uk-UA" sz="2000" b="1" dirty="0">
                <a:solidFill>
                  <a:srgbClr val="00B0F0"/>
                </a:solidFill>
              </a:rPr>
              <a:t>послідовність стадій</a:t>
            </a:r>
            <a:r>
              <a:rPr lang="uk-UA" sz="2000" b="1" dirty="0"/>
              <a:t>, спільна практично для всіх підходів.</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332656"/>
            <a:ext cx="6589199" cy="1572344"/>
          </a:xfrm>
        </p:spPr>
        <p:txBody>
          <a:bodyPr>
            <a:normAutofit fontScale="90000"/>
          </a:bodyPr>
          <a:lstStyle/>
          <a:p>
            <a:r>
              <a:rPr lang="uk-UA" sz="3200" b="1" i="1" dirty="0" smtClean="0">
                <a:solidFill>
                  <a:srgbClr val="7030A0"/>
                </a:solidFill>
              </a:rPr>
              <a:t>Параметри створення сприятливого клімату </a:t>
            </a:r>
            <a:r>
              <a:rPr lang="uk-UA" sz="3200" dirty="0" smtClean="0">
                <a:solidFill>
                  <a:srgbClr val="7030A0"/>
                </a:solidFill>
              </a:rPr>
              <a:t/>
            </a:r>
            <a:br>
              <a:rPr lang="uk-UA" sz="3200" dirty="0" smtClean="0">
                <a:solidFill>
                  <a:srgbClr val="7030A0"/>
                </a:solidFill>
              </a:rPr>
            </a:br>
            <a:r>
              <a:rPr lang="uk-UA" sz="3200" b="1" i="1" dirty="0" smtClean="0">
                <a:solidFill>
                  <a:srgbClr val="7030A0"/>
                </a:solidFill>
              </a:rPr>
              <a:t>психотерапевтичних відносин</a:t>
            </a:r>
            <a:r>
              <a:rPr lang="uk-UA" sz="3200" dirty="0" smtClean="0"/>
              <a:t/>
            </a:r>
            <a:br>
              <a:rPr lang="uk-UA" sz="3200" dirty="0" smtClean="0"/>
            </a:br>
            <a:endParaRPr lang="uk-UA" sz="3200" dirty="0"/>
          </a:p>
        </p:txBody>
      </p:sp>
      <p:sp>
        <p:nvSpPr>
          <p:cNvPr id="3" name="Содержимое 2"/>
          <p:cNvSpPr>
            <a:spLocks noGrp="1"/>
          </p:cNvSpPr>
          <p:nvPr>
            <p:ph idx="1"/>
          </p:nvPr>
        </p:nvSpPr>
        <p:spPr>
          <a:xfrm>
            <a:off x="457200" y="2276872"/>
            <a:ext cx="8229600" cy="4320480"/>
          </a:xfrm>
        </p:spPr>
        <p:txBody>
          <a:bodyPr>
            <a:normAutofit/>
          </a:bodyPr>
          <a:lstStyle/>
          <a:p>
            <a:pPr algn="just">
              <a:buNone/>
            </a:pPr>
            <a:r>
              <a:rPr lang="uk-UA" b="1" dirty="0" smtClean="0"/>
              <a:t>      Для </a:t>
            </a:r>
            <a:r>
              <a:rPr lang="uk-UA" b="1" dirty="0"/>
              <a:t>створення сприятливого клімату психотерапевтичні відносини повинні відповідати ряду параметрів. </a:t>
            </a:r>
          </a:p>
          <a:p>
            <a:pPr algn="just">
              <a:buNone/>
            </a:pPr>
            <a:r>
              <a:rPr lang="uk-UA" b="1" i="1" dirty="0" smtClean="0"/>
              <a:t>                                            </a:t>
            </a:r>
            <a:r>
              <a:rPr lang="uk-UA" b="1" i="1" dirty="0" smtClean="0">
                <a:solidFill>
                  <a:srgbClr val="FF0000"/>
                </a:solidFill>
              </a:rPr>
              <a:t>Зобов'язання</a:t>
            </a:r>
            <a:endParaRPr lang="uk-UA" b="1" dirty="0">
              <a:solidFill>
                <a:srgbClr val="FF0000"/>
              </a:solidFill>
            </a:endParaRPr>
          </a:p>
          <a:p>
            <a:pPr algn="just">
              <a:buNone/>
            </a:pPr>
            <a:r>
              <a:rPr lang="uk-UA" b="1" dirty="0" smtClean="0"/>
              <a:t>     Як </a:t>
            </a:r>
            <a:r>
              <a:rPr lang="uk-UA" b="1" dirty="0"/>
              <a:t>і в будь-яких інших значущих взаєминах між людьми, у психотерапевтичних відносинах явно або неявно передбачається певна  домовленість поводитись відповідним чином і дотримуватися встановлених правил. Подібні взаємні зобов'язання можна міняти й погоджувати, але, тим не менш, вони визначають форму та структуру майбутніх відносин. Для психотерапевта існують обмеження, обумовлені професійною етикою, – він не повинен маніпулювати, обманювати, потурати своїм слабостям, але має надавати клієнту допомогу й робити все можливе, щоб стимулювати його особистісне зростання.</a:t>
            </a:r>
          </a:p>
          <a:p>
            <a:endParaRPr lang="uk-U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9" y="1412776"/>
            <a:ext cx="7850832" cy="5040560"/>
          </a:xfrm>
        </p:spPr>
        <p:txBody>
          <a:bodyPr>
            <a:normAutofit fontScale="85000" lnSpcReduction="10000"/>
          </a:bodyPr>
          <a:lstStyle/>
          <a:p>
            <a:pPr algn="just">
              <a:lnSpc>
                <a:spcPct val="150000"/>
              </a:lnSpc>
            </a:pPr>
            <a:r>
              <a:rPr lang="uk-UA" sz="2000" b="1" dirty="0"/>
              <a:t>Психотерапевт також спонукає клієнта прийняти на себе ряд зобов'язань у рамках психотерапевтичних відносин, хоча часто зробити це досить складно. Будучи зразком чесності, він мотивує клієнта діяти згідно зі встановленими правилами: приходити вчасно, давати необхідні пояснення в разі скасування сесії та виплачувати встановлений гонорар. Так само важливими є зобов'язання клієнта співпрацювати з психотерапевтом, працювати над собою, вкладати енергію в стосунки й ризикувати</a:t>
            </a:r>
            <a:r>
              <a:rPr lang="uk-UA" sz="2000" b="1" dirty="0" smtClean="0"/>
              <a:t>.</a:t>
            </a:r>
          </a:p>
          <a:p>
            <a:pPr algn="just">
              <a:lnSpc>
                <a:spcPct val="150000"/>
              </a:lnSpc>
            </a:pPr>
            <a:r>
              <a:rPr lang="uk-UA" sz="2000" b="1" dirty="0" smtClean="0">
                <a:solidFill>
                  <a:srgbClr val="FF0000"/>
                </a:solidFill>
              </a:rPr>
              <a:t>Взаємна </a:t>
            </a:r>
            <a:r>
              <a:rPr lang="uk-UA" sz="2000" b="1" dirty="0">
                <a:solidFill>
                  <a:srgbClr val="FF0000"/>
                </a:solidFill>
              </a:rPr>
              <a:t>чесність і справедливість – запорука будь-яких успішних відносин не лише з психотерапевтом, а й з адвокатом, лікарем, механіком, другом.</a:t>
            </a:r>
          </a:p>
          <a:p>
            <a:endParaRPr lang="uk-U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6192688"/>
          </a:xfrm>
        </p:spPr>
        <p:txBody>
          <a:bodyPr>
            <a:normAutofit fontScale="92500" lnSpcReduction="10000"/>
          </a:bodyPr>
          <a:lstStyle/>
          <a:p>
            <a:pPr>
              <a:buNone/>
            </a:pPr>
            <a:r>
              <a:rPr lang="uk-UA" b="1" i="1" dirty="0" smtClean="0"/>
              <a:t>                                                </a:t>
            </a:r>
            <a:r>
              <a:rPr lang="uk-UA" sz="3900" b="1" i="1" dirty="0" err="1" smtClean="0">
                <a:solidFill>
                  <a:srgbClr val="FF0000"/>
                </a:solidFill>
              </a:rPr>
              <a:t>Емпатія</a:t>
            </a:r>
            <a:endParaRPr lang="uk-UA" sz="3900" b="1" dirty="0">
              <a:solidFill>
                <a:srgbClr val="FF0000"/>
              </a:solidFill>
            </a:endParaRPr>
          </a:p>
          <a:p>
            <a:pPr algn="just">
              <a:lnSpc>
                <a:spcPct val="150000"/>
              </a:lnSpc>
            </a:pPr>
            <a:r>
              <a:rPr lang="uk-UA" b="1" dirty="0" err="1"/>
              <a:t>Емпатія</a:t>
            </a:r>
            <a:r>
              <a:rPr lang="uk-UA" b="1" dirty="0"/>
              <a:t> передбачає здатність психотерапевт по-справжньому зрозуміти клієнта зі своєю унікальною точкою зору. Часто </a:t>
            </a:r>
            <a:r>
              <a:rPr lang="uk-UA" b="1" dirty="0" err="1"/>
              <a:t>емпатія</a:t>
            </a:r>
            <a:r>
              <a:rPr lang="uk-UA" b="1" dirty="0"/>
              <a:t> включає повідомлення про почуттях й думки, що виникають у відповідь на висловлювання клієнта, тим самим демонструється активне розуміння його проблем. </a:t>
            </a:r>
          </a:p>
          <a:p>
            <a:pPr algn="just">
              <a:lnSpc>
                <a:spcPct val="150000"/>
              </a:lnSpc>
            </a:pPr>
            <a:r>
              <a:rPr lang="uk-UA" b="1" dirty="0"/>
              <a:t>Виділяють два рівня </a:t>
            </a:r>
            <a:r>
              <a:rPr lang="uk-UA" b="1" dirty="0" err="1"/>
              <a:t>емпатії</a:t>
            </a:r>
            <a:r>
              <a:rPr lang="uk-UA" b="1" dirty="0"/>
              <a:t>. Перший рівень передбачає адекватне реагування психотерапевта на висловлювання клієнта. На цьому рівні </a:t>
            </a:r>
            <a:r>
              <a:rPr lang="uk-UA" b="1" dirty="0" err="1"/>
              <a:t>емпатійного</a:t>
            </a:r>
            <a:r>
              <a:rPr lang="uk-UA" b="1" dirty="0"/>
              <a:t> реагування психотерапевт повідомляє те, що він зрозумів про думки, почуття й поведінку клієнта. Другий рівень </a:t>
            </a:r>
            <a:r>
              <a:rPr lang="uk-UA" b="1" dirty="0" err="1"/>
              <a:t>емпатії</a:t>
            </a:r>
            <a:r>
              <a:rPr lang="uk-UA" b="1" dirty="0"/>
              <a:t> ґрунтується на першому, але на ньому більше уваги приділяється більш глибинному дослідженню проблеми психотерапевтом за допомогою зворотного зв'язку. Основу ефективних психотерапевтичних відносин становить збалансоване використання обох рівнів.</a:t>
            </a:r>
          </a:p>
          <a:p>
            <a:pPr>
              <a:lnSpc>
                <a:spcPct val="150000"/>
              </a:lnSpc>
            </a:pPr>
            <a:endParaRPr lang="uk-U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92688"/>
          </a:xfrm>
        </p:spPr>
        <p:txBody>
          <a:bodyPr>
            <a:normAutofit/>
          </a:bodyPr>
          <a:lstStyle/>
          <a:p>
            <a:pPr algn="ctr">
              <a:lnSpc>
                <a:spcPct val="150000"/>
              </a:lnSpc>
              <a:buNone/>
            </a:pPr>
            <a:r>
              <a:rPr lang="uk-UA" sz="3200" i="1" dirty="0" smtClean="0"/>
              <a:t> </a:t>
            </a:r>
            <a:r>
              <a:rPr lang="uk-UA" sz="3200" b="1" i="1" dirty="0" smtClean="0">
                <a:solidFill>
                  <a:srgbClr val="FF0000"/>
                </a:solidFill>
              </a:rPr>
              <a:t>Конфіденційність</a:t>
            </a:r>
            <a:endParaRPr lang="uk-UA" sz="3200" b="1" dirty="0">
              <a:solidFill>
                <a:srgbClr val="FF0000"/>
              </a:solidFill>
            </a:endParaRPr>
          </a:p>
          <a:p>
            <a:pPr algn="just">
              <a:lnSpc>
                <a:spcPct val="150000"/>
              </a:lnSpc>
            </a:pPr>
            <a:r>
              <a:rPr lang="uk-UA" sz="2000" b="1" dirty="0"/>
              <a:t>Найголовніша й найбільш унікальна особливість психотерапевтичних відносин (на відміну від особистих або неформальних) – це конфіденційність, що забезпечує нерозголошення отриманої інформації. Так само, як у випадку з адвокатом, священиком або лікарем, психотерапевт повинен гарантувати, що він збереже в таємниці всі отримані від клієнта відомості, оскільки відкритість і довіра в психотерапії залежать від цієї обіцянки. Саме знання про те, що професійні й етичні норми оберігають його права, дає клієнтові можливість більш вільно довірити психотерапевту особисті секрети.</a:t>
            </a:r>
          </a:p>
          <a:p>
            <a:endParaRPr lang="uk-U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688632"/>
          </a:xfrm>
        </p:spPr>
        <p:txBody>
          <a:bodyPr>
            <a:normAutofit/>
          </a:bodyPr>
          <a:lstStyle/>
          <a:p>
            <a:pPr algn="just">
              <a:lnSpc>
                <a:spcPct val="150000"/>
              </a:lnSpc>
              <a:buNone/>
            </a:pPr>
            <a:r>
              <a:rPr lang="uk-UA" sz="2800" b="1" i="1" dirty="0" smtClean="0"/>
              <a:t>                              </a:t>
            </a:r>
            <a:r>
              <a:rPr lang="uk-UA" sz="2800" b="1" i="1" dirty="0" smtClean="0">
                <a:solidFill>
                  <a:srgbClr val="FF0000"/>
                </a:solidFill>
              </a:rPr>
              <a:t>Домінування</a:t>
            </a:r>
            <a:endParaRPr lang="uk-UA" sz="2800" b="1" dirty="0">
              <a:solidFill>
                <a:srgbClr val="FF0000"/>
              </a:solidFill>
            </a:endParaRPr>
          </a:p>
          <a:p>
            <a:pPr algn="just">
              <a:lnSpc>
                <a:spcPct val="150000"/>
              </a:lnSpc>
            </a:pPr>
            <a:r>
              <a:rPr lang="uk-UA" b="1" dirty="0">
                <a:solidFill>
                  <a:srgbClr val="0070C0"/>
                </a:solidFill>
              </a:rPr>
              <a:t>Міжособистісний вплив </a:t>
            </a:r>
            <a:r>
              <a:rPr lang="uk-UA" b="1" dirty="0"/>
              <a:t>– це такий параметр у психотерапії, який дозволяє використовувати компетентність, силу й привабливість як засіб для розвитку самосвідомості та стимуляції продуктивних змін. </a:t>
            </a:r>
            <a:endParaRPr lang="uk-UA" b="1" dirty="0" smtClean="0"/>
          </a:p>
          <a:p>
            <a:pPr algn="just">
              <a:lnSpc>
                <a:spcPct val="150000"/>
              </a:lnSpc>
            </a:pPr>
            <a:r>
              <a:rPr lang="uk-UA" b="1" dirty="0" smtClean="0"/>
              <a:t>Найважливіша </a:t>
            </a:r>
            <a:r>
              <a:rPr lang="uk-UA" b="1" dirty="0">
                <a:solidFill>
                  <a:srgbClr val="0070C0"/>
                </a:solidFill>
              </a:rPr>
              <a:t>задача на першій сесії </a:t>
            </a:r>
            <a:r>
              <a:rPr lang="uk-UA" b="1" dirty="0"/>
              <a:t>– вселити надію, допомогти клієнту повірити в силу психотерапії та компетентність психотерапевта як спеціаліста, який уміє впливати. Створена ціла психотерапевтична система, що допомагає структурувати очікування клієнта для досягнення максимально ефективних результатів.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472608"/>
          </a:xfrm>
        </p:spPr>
        <p:txBody>
          <a:bodyPr>
            <a:normAutofit lnSpcReduction="10000"/>
          </a:bodyPr>
          <a:lstStyle/>
          <a:p>
            <a:endParaRPr lang="uk-UA" dirty="0" smtClean="0"/>
          </a:p>
          <a:p>
            <a:pPr algn="just"/>
            <a:r>
              <a:rPr lang="uk-UA" sz="2000" b="1" dirty="0" smtClean="0"/>
              <a:t>Крім </a:t>
            </a:r>
            <a:r>
              <a:rPr lang="uk-UA" sz="2000" b="1" dirty="0"/>
              <a:t>прийняття та підтримки психотерапевт може використовувати власний статус, ерудицію та ауру всемогутності для збільшення своєї здатності впливати на клієнта в рамках психотерапевтичних відносин. Для прикладу можна навести докази компетентності (дипломи на стінах), привабливості (одяг, обстановка) та статусу (контроль під час сесії). Кожен із цих параметрів соціального впливу може бути використаний для розвитку конструктивних відносин і здатен призвести до продуктивних змін. Використання соціального впливу – це досить делікатна сфера, адже завжди є небезпека, що психотерапевт почне маніпулювати й грати з клієнтом, а це не сприяє зміцненню психотерапевтичних відносин. Тому чинники міжособистісного впливу повинні використовуватися відкрито й у рамках довірчого, доброзичливого й </a:t>
            </a:r>
            <a:r>
              <a:rPr lang="uk-UA" sz="2000" b="1" dirty="0" err="1"/>
              <a:t>емпатійного</a:t>
            </a:r>
            <a:r>
              <a:rPr lang="uk-UA" sz="2000" b="1" dirty="0"/>
              <a:t> контексту, аби максимально зменшити їхні потенційні негативні ефекти.</a:t>
            </a:r>
          </a:p>
          <a:p>
            <a:pPr algn="just"/>
            <a:endParaRPr lang="uk-UA" sz="20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4048" y="624110"/>
            <a:ext cx="3530352" cy="1280890"/>
          </a:xfrm>
        </p:spPr>
        <p:txBody>
          <a:bodyPr>
            <a:normAutofit fontScale="90000"/>
          </a:bodyPr>
          <a:lstStyle/>
          <a:p>
            <a:r>
              <a:rPr lang="uk-UA" b="1" i="1" dirty="0" smtClean="0">
                <a:solidFill>
                  <a:srgbClr val="7030A0"/>
                </a:solidFill>
              </a:rPr>
              <a:t>Специфіка </a:t>
            </a:r>
            <a:r>
              <a:rPr lang="uk-UA" b="1" i="1" dirty="0" err="1" smtClean="0">
                <a:solidFill>
                  <a:srgbClr val="7030A0"/>
                </a:solidFill>
              </a:rPr>
              <a:t>допомагаючих</a:t>
            </a:r>
            <a:r>
              <a:rPr lang="uk-UA" b="1" i="1" dirty="0" smtClean="0">
                <a:solidFill>
                  <a:srgbClr val="7030A0"/>
                </a:solidFill>
              </a:rPr>
              <a:t>  відносин</a:t>
            </a:r>
            <a:r>
              <a:rPr lang="uk-UA" dirty="0" smtClean="0"/>
              <a:t/>
            </a:r>
            <a:br>
              <a:rPr lang="uk-UA" dirty="0" smtClean="0"/>
            </a:br>
            <a:endParaRPr lang="uk-UA" dirty="0"/>
          </a:p>
        </p:txBody>
      </p:sp>
      <p:sp>
        <p:nvSpPr>
          <p:cNvPr id="3" name="Содержимое 2"/>
          <p:cNvSpPr>
            <a:spLocks noGrp="1"/>
          </p:cNvSpPr>
          <p:nvPr>
            <p:ph idx="1"/>
          </p:nvPr>
        </p:nvSpPr>
        <p:spPr>
          <a:xfrm>
            <a:off x="457200" y="2780928"/>
            <a:ext cx="8229600" cy="3744416"/>
          </a:xfrm>
        </p:spPr>
        <p:txBody>
          <a:bodyPr>
            <a:normAutofit lnSpcReduction="10000"/>
          </a:bodyPr>
          <a:lstStyle/>
          <a:p>
            <a:pPr algn="just"/>
            <a:r>
              <a:rPr lang="uk-UA" b="1" dirty="0" smtClean="0"/>
              <a:t>Незалежно </a:t>
            </a:r>
            <a:r>
              <a:rPr lang="uk-UA" b="1" dirty="0"/>
              <a:t>від теоретичної спрямованості, психотерапевтичні відносини – це особливий і необхідний аспект психотерапії. Більше того, було виявлено, що ефективність психотерапії безпосередньо залежить від якості психотерапевтичного альянсу фахівця та клієнта </a:t>
            </a:r>
          </a:p>
          <a:p>
            <a:pPr algn="just"/>
            <a:r>
              <a:rPr lang="uk-UA" b="1" dirty="0"/>
              <a:t>Хоча дослідження довели важливість психотерапевтичних стосунків, </a:t>
            </a:r>
            <a:r>
              <a:rPr lang="uk-UA" b="1" dirty="0" err="1"/>
              <a:t>допомагаючі</a:t>
            </a:r>
            <a:r>
              <a:rPr lang="uk-UA" b="1" dirty="0"/>
              <a:t> відносини самі по собі не є достатньою умовою для поведінкових змін; це засіб трохи іншого порядку. Надмірна увага до психотерапевтичних відносин може виявитися такою ж шкідливою, як і  повне нехтування ними. Мета психологічної допомоги полягає в тому, щоб допомогти клієнтам навчитися краще керувати своїм життям. Звичайно, цієї мети простіше досягти, якщо і психотерапевт, і клієнт працюють разом.</a:t>
            </a:r>
          </a:p>
          <a:p>
            <a:pPr algn="just"/>
            <a:endParaRPr lang="uk-UA" b="1" dirty="0"/>
          </a:p>
        </p:txBody>
      </p:sp>
      <p:sp>
        <p:nvSpPr>
          <p:cNvPr id="4" name="AutoShape 4" descr="ÐÐ°ÑÑÐ¸Ð½ÐºÐ¸ Ð¿Ð¾ Ð·Ð°Ð¿ÑÐ¾ÑÑ Ð´Ð¾Ð¿Ð¾Ð¼Ð¾Ð³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8421" y="476672"/>
            <a:ext cx="3149464" cy="208823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5" y="2133600"/>
            <a:ext cx="7706816" cy="3777622"/>
          </a:xfrm>
        </p:spPr>
        <p:txBody>
          <a:bodyPr>
            <a:normAutofit fontScale="92500" lnSpcReduction="10000"/>
          </a:bodyPr>
          <a:lstStyle/>
          <a:p>
            <a:pPr algn="just">
              <a:lnSpc>
                <a:spcPct val="150000"/>
              </a:lnSpc>
            </a:pPr>
            <a:r>
              <a:rPr lang="uk-UA" sz="2000" b="1" dirty="0" err="1"/>
              <a:t>Допомагаючі</a:t>
            </a:r>
            <a:r>
              <a:rPr lang="uk-UA" sz="2000" b="1" dirty="0"/>
              <a:t> відносини можна визначити як систематичне та свідоме використання ряду навичок міжособистісного спілкування з тим, щоб допомогти іншій людині змінити власну поведінку, думки або почуття. Хоча до таких стосунків можна віднести також і взаємини між батьками та дитиною, учителем і учнем чи практиком і супервізором, фахівцями в побудові настільки продуктивних і плідних відносин є в першу чергу психотерапевти.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457200" y="2492896"/>
            <a:ext cx="8229600" cy="4176464"/>
          </a:xfrm>
        </p:spPr>
        <p:txBody>
          <a:bodyPr>
            <a:normAutofit/>
          </a:bodyPr>
          <a:lstStyle/>
          <a:p>
            <a:pPr algn="just"/>
            <a:r>
              <a:rPr lang="uk-UA" b="1" dirty="0"/>
              <a:t>Відомий психотерапевт </a:t>
            </a:r>
            <a:r>
              <a:rPr lang="uk-UA" b="1" dirty="0">
                <a:solidFill>
                  <a:srgbClr val="FF0000"/>
                </a:solidFill>
              </a:rPr>
              <a:t>І. Ялом </a:t>
            </a:r>
            <a:r>
              <a:rPr lang="uk-UA" b="1" dirty="0"/>
              <a:t>(</a:t>
            </a:r>
            <a:r>
              <a:rPr lang="uk-UA" b="1" dirty="0" err="1"/>
              <a:t>Yalom</a:t>
            </a:r>
            <a:r>
              <a:rPr lang="uk-UA" b="1" dirty="0"/>
              <a:t>, 1980) стверджує, що єдиний важливий урок, який повинен завчити терапевт-початківець, полягає в тому, що «зцілюють саме відносини». </a:t>
            </a:r>
          </a:p>
          <a:p>
            <a:pPr algn="just"/>
            <a:r>
              <a:rPr lang="uk-UA" b="1" dirty="0"/>
              <a:t>Психотерапевтичне залучення у відносини з фахівцем не тільки дає можливість для щирої, турботливої, поважної роботи з надійною людиною, але й символічно прояснює інші стосунки в житті клієнта. Клієнт піддається мінімальній небезпеці того, що його можуть спокушати, маніпулювати ним або його зрадять, оскільки встановлені обмеження забезпечують йому конфіденційність, довіру та доброзичливість. Залучення в психотерапевтичні відносини з фахівцем, який уміє професійно слухати й дбати, не прагнучи при цьому до контролю, одночасно й підбадьорює, і лякає.</a:t>
            </a:r>
          </a:p>
          <a:p>
            <a:endParaRPr lang="uk-UA" dirty="0"/>
          </a:p>
        </p:txBody>
      </p:sp>
      <p:sp>
        <p:nvSpPr>
          <p:cNvPr id="5" name="AutoShape 2" descr="ÐÐ°ÑÑÐ¸Ð½ÐºÐ¸ Ð¿Ð¾ Ð·Ð°Ð¿ÑÐ¾ÑÑ ÑÐ»Ð¾Ð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8729" y="332656"/>
            <a:ext cx="3225671" cy="181241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274638"/>
            <a:ext cx="4546848" cy="1143000"/>
          </a:xfrm>
        </p:spPr>
        <p:txBody>
          <a:bodyPr>
            <a:normAutofit fontScale="90000"/>
          </a:bodyPr>
          <a:lstStyle/>
          <a:p>
            <a:pPr algn="ctr"/>
            <a:r>
              <a:rPr lang="uk-UA" b="1" dirty="0" smtClean="0">
                <a:solidFill>
                  <a:srgbClr val="7030A0"/>
                </a:solidFill>
              </a:rPr>
              <a:t>Робота з психотерапевтом</a:t>
            </a:r>
            <a:endParaRPr lang="uk-UA" b="1" dirty="0">
              <a:solidFill>
                <a:srgbClr val="7030A0"/>
              </a:solidFill>
            </a:endParaRPr>
          </a:p>
        </p:txBody>
      </p:sp>
      <p:sp>
        <p:nvSpPr>
          <p:cNvPr id="3" name="Содержимое 2"/>
          <p:cNvSpPr>
            <a:spLocks noGrp="1"/>
          </p:cNvSpPr>
          <p:nvPr>
            <p:ph idx="1"/>
          </p:nvPr>
        </p:nvSpPr>
        <p:spPr>
          <a:xfrm>
            <a:off x="457200" y="2060848"/>
            <a:ext cx="8229600" cy="4680520"/>
          </a:xfrm>
        </p:spPr>
        <p:txBody>
          <a:bodyPr>
            <a:normAutofit/>
          </a:bodyPr>
          <a:lstStyle/>
          <a:p>
            <a:pPr algn="just">
              <a:lnSpc>
                <a:spcPct val="150000"/>
              </a:lnSpc>
              <a:spcBef>
                <a:spcPts val="0"/>
              </a:spcBef>
            </a:pPr>
            <a:r>
              <a:rPr lang="uk-UA" b="1" dirty="0">
                <a:solidFill>
                  <a:schemeClr val="tx1"/>
                </a:solidFill>
              </a:rPr>
              <a:t>Робота з психотерапевтом передбачає створення особливого роду відносин, у які глибоко залучені обидва учасника психотерапевтичного процесу. Під час психотерапевтичних зустрічей люди часто розповідають про себе те, що ніколи й за жодних обставин не розповідають більше нікому, навіть найближчим людям, навіть собі. Велика частина роботи здійснюється в психотерапії не стільки вербально, скільки через ті відносини, що виражають слова, погляди, дії та ін., через формування глибокого особистого зв'язку між пацієнтом і психотерапевтом. </a:t>
            </a:r>
          </a:p>
          <a:p>
            <a:endParaRPr lang="uk-UA" dirty="0"/>
          </a:p>
        </p:txBody>
      </p:sp>
      <p:pic>
        <p:nvPicPr>
          <p:cNvPr id="4" name="Рисунок 3" descr="images (13).jpg"/>
          <p:cNvPicPr>
            <a:picLocks noChangeAspect="1"/>
          </p:cNvPicPr>
          <p:nvPr/>
        </p:nvPicPr>
        <p:blipFill>
          <a:blip r:embed="rId2" cstate="print"/>
          <a:stretch>
            <a:fillRect/>
          </a:stretch>
        </p:blipFill>
        <p:spPr>
          <a:xfrm>
            <a:off x="1511052" y="247998"/>
            <a:ext cx="2628900" cy="174307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7" y="1556792"/>
            <a:ext cx="7778824" cy="4354430"/>
          </a:xfrm>
        </p:spPr>
        <p:txBody>
          <a:bodyPr>
            <a:normAutofit lnSpcReduction="10000"/>
          </a:bodyPr>
          <a:lstStyle/>
          <a:p>
            <a:pPr algn="just"/>
            <a:r>
              <a:rPr lang="uk-UA" sz="2000" b="1" dirty="0"/>
              <a:t>Психотерапевтичні відносини дозволяють клієнту пропрацювати почуття самотності. Уявіть собі величезне задоволення й абсолютну свободу бути по-справжньому відкритим з іншою людиною, яка робить усе можливе, щоб ігнорувати власні потреби й зосередитися тільки на вас. Протягом сесії ви безперервно отримуєте всю увагу, сили та безмежні ресурси людини, яка є фахівцем у галузі побудови відносин. Ця людина щиро про вас піклується, здатна сприймати неусвідомлювані вами речі й пояснювати те, що знаходиться за межами вашого розуміння. Ви можете по-справжньому потребувати цих відносин і використовувати їх як модель для тих переживань, на які ви заслуговуєте.</a:t>
            </a:r>
          </a:p>
          <a:p>
            <a:endParaRPr lang="uk-U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9" y="2133600"/>
            <a:ext cx="7490792" cy="3777622"/>
          </a:xfrm>
        </p:spPr>
        <p:txBody>
          <a:bodyPr>
            <a:normAutofit/>
          </a:bodyPr>
          <a:lstStyle/>
          <a:p>
            <a:pPr algn="just">
              <a:lnSpc>
                <a:spcPct val="150000"/>
              </a:lnSpc>
            </a:pPr>
            <a:r>
              <a:rPr lang="uk-UA" sz="2000" b="1" dirty="0"/>
              <a:t>Звичайно ж, психотерапевт (психолог) повинен уміти вибудовувати конструктивні взаємини з різними людьми, які звертаються до нього по допомогу. Ці навички та здібності, як і відкритість по відношенню до нових людей, виробляються завдяки практиці. Природно, </a:t>
            </a:r>
            <a:r>
              <a:rPr lang="uk-UA" sz="2000" b="1" dirty="0">
                <a:solidFill>
                  <a:srgbClr val="FF0000"/>
                </a:solidFill>
              </a:rPr>
              <a:t>що роботу потрібно починати з відносин у вашому особистому житті</a:t>
            </a:r>
            <a:r>
              <a:rPr lang="uk-UA" sz="2000" b="1" dirty="0"/>
              <a:t>.</a:t>
            </a:r>
          </a:p>
          <a:p>
            <a:endParaRPr lang="uk-UA" sz="20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7067128" cy="1498178"/>
          </a:xfrm>
        </p:spPr>
        <p:txBody>
          <a:bodyPr>
            <a:normAutofit fontScale="90000"/>
          </a:bodyPr>
          <a:lstStyle/>
          <a:p>
            <a:r>
              <a:rPr lang="uk-UA" sz="3200" b="1" i="1" dirty="0" smtClean="0">
                <a:solidFill>
                  <a:srgbClr val="7030A0"/>
                </a:solidFill>
              </a:rPr>
              <a:t>Взаємний вплив психолога та клієнта в процесі психотерапії</a:t>
            </a:r>
            <a:r>
              <a:rPr lang="uk-UA" sz="3200" dirty="0" smtClean="0"/>
              <a:t/>
            </a:r>
            <a:br>
              <a:rPr lang="uk-UA" sz="3200" dirty="0" smtClean="0"/>
            </a:br>
            <a:endParaRPr lang="uk-UA" sz="3200" dirty="0"/>
          </a:p>
        </p:txBody>
      </p:sp>
      <p:sp>
        <p:nvSpPr>
          <p:cNvPr id="3" name="Содержимое 2"/>
          <p:cNvSpPr>
            <a:spLocks noGrp="1"/>
          </p:cNvSpPr>
          <p:nvPr>
            <p:ph idx="1"/>
          </p:nvPr>
        </p:nvSpPr>
        <p:spPr>
          <a:xfrm>
            <a:off x="457200" y="2348880"/>
            <a:ext cx="8229600" cy="4176464"/>
          </a:xfrm>
        </p:spPr>
        <p:txBody>
          <a:bodyPr>
            <a:normAutofit/>
          </a:bodyPr>
          <a:lstStyle/>
          <a:p>
            <a:pPr algn="just"/>
            <a:r>
              <a:rPr lang="uk-UA" sz="2400" b="1" dirty="0" smtClean="0"/>
              <a:t>Емоційні </a:t>
            </a:r>
            <a:r>
              <a:rPr lang="uk-UA" sz="2400" b="1" dirty="0"/>
              <a:t>відносини між людьми, які розуміють один одного, можна назвати дружніми, близькими. Але в психотерапії такі відносини не можна віднести до розряду сентиментальних, окрім того, їх нелегко реалізувати на практиці. Потрібно бути досить сміливим, щоб прийняти іншу особистість або їй відкритися.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56792"/>
            <a:ext cx="8229600" cy="5040560"/>
          </a:xfrm>
        </p:spPr>
        <p:txBody>
          <a:bodyPr>
            <a:normAutofit/>
          </a:bodyPr>
          <a:lstStyle/>
          <a:p>
            <a:pPr algn="just"/>
            <a:r>
              <a:rPr lang="uk-UA" b="1" dirty="0"/>
              <a:t>Найбільш складним і водночас делікатним у відносинах з клієнтами є те, що такі відносини передбачають </a:t>
            </a:r>
            <a:r>
              <a:rPr lang="uk-UA" b="1" dirty="0">
                <a:solidFill>
                  <a:srgbClr val="0070C0"/>
                </a:solidFill>
              </a:rPr>
              <a:t>взаємне саморозкриття</a:t>
            </a:r>
            <a:r>
              <a:rPr lang="uk-UA" b="1" dirty="0"/>
              <a:t>. Хоча ми намагаємося не потурати своїм слабостям, уникати неадекватного саморозкриття або перенесення уваги під час сесій на самих себе, тим не менше ми постійно виявляємо себе в цьому. Сам факт нашої присутності в кабінеті, зустріч із клієнтом, що відбувається у відкритій та вільній обстановці, спонукає до взаємного вивчення. Так само, як ми системно оцінюємо те, що відбувається з нашими клієнтами, </a:t>
            </a:r>
            <a:r>
              <a:rPr lang="uk-UA" b="1" dirty="0">
                <a:solidFill>
                  <a:srgbClr val="0070C0"/>
                </a:solidFill>
              </a:rPr>
              <a:t>так і самі клієнти оцінюють нас</a:t>
            </a:r>
            <a:r>
              <a:rPr lang="uk-UA" b="1" dirty="0"/>
              <a:t>. Вони відстежують усі нюанси нашого голосу, особливості жестикуляції. Вони постійно запитують себе, що саме психотерапевт мав на увазі, коли він сказав або зробив щось не зовсім звичайне. Безсумнівно, із часом наші клієнти пізнають нас так само добре, як ми знаємо їх, і щоб це сталося, нам навіть не треба нічого розповідати про власне життя.</a:t>
            </a:r>
          </a:p>
          <a:p>
            <a:endParaRPr lang="uk-U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12776"/>
            <a:ext cx="8229600" cy="5256584"/>
          </a:xfrm>
        </p:spPr>
        <p:txBody>
          <a:bodyPr>
            <a:normAutofit/>
          </a:bodyPr>
          <a:lstStyle/>
          <a:p>
            <a:pPr algn="just"/>
            <a:r>
              <a:rPr lang="uk-UA" b="1" dirty="0"/>
              <a:t>Отже, відносини між психотерапевтом і клієнтом є одними з найбільш близьких відносин, які можуть виникнути між людьми. Деякі речі, про які клієнт розповість психотерапевту, він ніколи б не розповів найкращому другові й навіть ніколи б не описав у своєму щоденнику. Оскільки в психотерапевтичному процесі існують гарантії безпеки, правила конфіденційності, захищеність від усього, що відволікає увагу, і можливість бути якомога більш автентичним, психотерапевтичні відносини можуть наближатися до найдосконаліших відносин у світі.</a:t>
            </a:r>
          </a:p>
          <a:p>
            <a:pPr algn="just"/>
            <a:r>
              <a:rPr lang="uk-UA" b="1" dirty="0"/>
              <a:t>Вплив у цих проявляється одночасно у двох напрямах. Ми говоримо й діємо так, щоб домогтися від клієнта сприятливих для нього змін, але й клієнт також впливає на нас. І кращу сторону нашої роботи становить те, що ми зростаємо й навчаємося в процесі розвитку відносин із нашими клієнтами. Але є також і гірша сторона цієї роботи – у процесі професійної взаємодії ми приймаємо на себе частину страждань наших клієнтів.</a:t>
            </a:r>
          </a:p>
          <a:p>
            <a:endParaRPr lang="uk-U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56792"/>
            <a:ext cx="8229600" cy="4968552"/>
          </a:xfrm>
        </p:spPr>
        <p:txBody>
          <a:bodyPr>
            <a:normAutofit/>
          </a:bodyPr>
          <a:lstStyle/>
          <a:p>
            <a:pPr algn="just"/>
            <a:r>
              <a:rPr lang="uk-UA" sz="2000" b="1" dirty="0"/>
              <a:t>Якщо взяти до уваги всю енергію, мотивацію, сміливість і відчай, необхідні для того, щоб клієнт розпочав психотерапію та призначив першу зустріч, то достатньо високий рівень тривоги під час перших сесій є цілком закономірним. А отже, взаємодія в рамках психотерапевтичних відносин пов'язана в клієнта з переживанням почуття страху, а саме: страх, що щось може статися або не статися; страх, що від роботи не буде ніякої користі або що користь буде, але для цього знадобиться занадто багато зусиль; страх, що психотерапевт може розповісти про клієнта комусь; страх перед тим, що можуть подумати друзі; страх, що будуть відкриті найбільш приховані таємниці; і, ймовірно, найсильніший страх перед вступом у активні відносини зі сторонньою для клієнта людиною. </a:t>
            </a:r>
          </a:p>
          <a:p>
            <a:endParaRPr lang="uk-U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40768"/>
            <a:ext cx="8229600" cy="5256584"/>
          </a:xfrm>
        </p:spPr>
        <p:txBody>
          <a:bodyPr>
            <a:normAutofit/>
          </a:bodyPr>
          <a:lstStyle/>
          <a:p>
            <a:pPr algn="just"/>
            <a:r>
              <a:rPr lang="uk-UA" sz="2000" b="1" dirty="0"/>
              <a:t>Те, що психотерапевт може часто в перші кілька хвилин знайомства розвіяти побоювання клієнта, є свідченням високого професіоналізму фахівця, який має багатий досвід у побудові відносин. Свобода дій психотерапевта і його впевненість у собі вказують на те, що це людина, котра відчуває себе комфортно в рамках близьких стосунків. М'яка усмішка, заспокійливий голос, розслаблена поза, зацікавлений погляд – усе це говорить про автентичність психотерапевта й допомагає клієнту довіритися, розкритися й відчути себе значущим. </a:t>
            </a:r>
          </a:p>
          <a:p>
            <a:pPr algn="just"/>
            <a:r>
              <a:rPr lang="uk-UA" sz="2000" b="1" dirty="0"/>
              <a:t>Формування відносин «Клієнт-Психотерапевт» не є випадковістю або містикою, але для цього необхідні свідомі зусилля, що використовуються добре навченим психотерапевтом, який розуміє ключові умови, необхідні для розвитку теплих, підтримуючих відносин, і вміє створювати їх з власної волі.</a:t>
            </a:r>
          </a:p>
          <a:p>
            <a:pPr algn="just"/>
            <a:endParaRPr lang="uk-UA" sz="20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624110"/>
            <a:ext cx="5186536" cy="1280890"/>
          </a:xfrm>
        </p:spPr>
        <p:txBody>
          <a:bodyPr/>
          <a:lstStyle/>
          <a:p>
            <a:r>
              <a:rPr lang="uk-UA" i="1" dirty="0"/>
              <a:t> </a:t>
            </a:r>
            <a:r>
              <a:rPr lang="uk-UA" b="1" i="1" dirty="0">
                <a:solidFill>
                  <a:srgbClr val="FF0000"/>
                </a:solidFill>
              </a:rPr>
              <a:t>Довіра</a:t>
            </a:r>
            <a:endParaRPr lang="uk-UA" dirty="0"/>
          </a:p>
        </p:txBody>
      </p:sp>
      <p:sp>
        <p:nvSpPr>
          <p:cNvPr id="3" name="Содержимое 2"/>
          <p:cNvSpPr>
            <a:spLocks noGrp="1"/>
          </p:cNvSpPr>
          <p:nvPr>
            <p:ph sz="half" idx="1"/>
          </p:nvPr>
        </p:nvSpPr>
        <p:spPr>
          <a:xfrm>
            <a:off x="3995936" y="1556792"/>
            <a:ext cx="4680520" cy="5112568"/>
          </a:xfrm>
        </p:spPr>
        <p:txBody>
          <a:bodyPr>
            <a:normAutofit fontScale="70000" lnSpcReduction="20000"/>
          </a:bodyPr>
          <a:lstStyle/>
          <a:p>
            <a:pPr>
              <a:buNone/>
            </a:pPr>
            <a:r>
              <a:rPr lang="uk-UA" i="1" dirty="0" smtClean="0"/>
              <a:t>                                                 </a:t>
            </a:r>
          </a:p>
          <a:p>
            <a:pPr algn="just"/>
            <a:r>
              <a:rPr lang="uk-UA" sz="2000" b="1" dirty="0" smtClean="0"/>
              <a:t>Довіра </a:t>
            </a:r>
            <a:r>
              <a:rPr lang="uk-UA" sz="2000" b="1" dirty="0"/>
              <a:t>в психотерапевтичних стосунках визначає ефективність усієї роботи. Найперший обов'язок психотерапевта полягає у створенні таких міжособистісних відносин між собою та клієнтом, які, найімовірніше, підвищили б рівень довіри. Але саме слово «довіра» дуже багатозначне. Деякі аспекти довірчих відносин варто повторити ще раз: повага права клієнта бути самим собою, доброзичливий підхід до клієнта як до унікальної людини та щирість, яка передбачає чесність і автентичність.</a:t>
            </a:r>
          </a:p>
          <a:p>
            <a:pPr algn="just"/>
            <a:r>
              <a:rPr lang="uk-UA" sz="2000" b="1" dirty="0"/>
              <a:t>Хоча може здаватися очевидним, що для того, щоб робота була ефективною, клієнт повинен довіряти психотерапевту, підтримувати цю довіру не так просто. На жаль, часто відбуваються досить серйозні порушення етичних норм, коли психотерапевт, потураючи власним бажанням, не виправдовує довіри клієнта </a:t>
            </a:r>
          </a:p>
          <a:p>
            <a:endParaRPr lang="uk-UA"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9552" y="2204864"/>
            <a:ext cx="3197225" cy="3197225"/>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0" y="596389"/>
            <a:ext cx="9147810" cy="5717381"/>
          </a:xfrm>
        </p:spPr>
      </p:pic>
      <p:sp>
        <p:nvSpPr>
          <p:cNvPr id="2" name="Заголовок 1"/>
          <p:cNvSpPr>
            <a:spLocks noGrp="1"/>
          </p:cNvSpPr>
          <p:nvPr>
            <p:ph type="title"/>
          </p:nvPr>
        </p:nvSpPr>
        <p:spPr>
          <a:xfrm>
            <a:off x="4211960" y="980728"/>
            <a:ext cx="4752528" cy="924272"/>
          </a:xfrm>
        </p:spPr>
        <p:txBody>
          <a:bodyPr/>
          <a:lstStyle/>
          <a:p>
            <a:pPr algn="ctr"/>
            <a:r>
              <a:rPr lang="uk-UA" b="1" dirty="0" smtClean="0"/>
              <a:t>Дякую за увагу!</a:t>
            </a:r>
            <a:endParaRPr lang="uk-UA" b="1" dirty="0"/>
          </a:p>
        </p:txBody>
      </p:sp>
    </p:spTree>
    <p:extLst>
      <p:ext uri="{BB962C8B-B14F-4D97-AF65-F5344CB8AC3E}">
        <p14:creationId xmlns:p14="http://schemas.microsoft.com/office/powerpoint/2010/main" val="153541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1434812"/>
            <a:ext cx="2745225" cy="470187"/>
          </a:xfrm>
        </p:spPr>
        <p:txBody>
          <a:bodyPr>
            <a:normAutofit fontScale="90000"/>
          </a:bodyPr>
          <a:lstStyle/>
          <a:p>
            <a:endParaRPr lang="uk-UA" dirty="0"/>
          </a:p>
        </p:txBody>
      </p:sp>
      <p:sp>
        <p:nvSpPr>
          <p:cNvPr id="3" name="Содержимое 2"/>
          <p:cNvSpPr>
            <a:spLocks noGrp="1"/>
          </p:cNvSpPr>
          <p:nvPr>
            <p:ph idx="1"/>
          </p:nvPr>
        </p:nvSpPr>
        <p:spPr>
          <a:xfrm>
            <a:off x="611560" y="3356992"/>
            <a:ext cx="7922841" cy="3168352"/>
          </a:xfrm>
        </p:spPr>
        <p:txBody>
          <a:bodyPr/>
          <a:lstStyle/>
          <a:p>
            <a:pPr algn="just">
              <a:lnSpc>
                <a:spcPct val="150000"/>
              </a:lnSpc>
            </a:pPr>
            <a:r>
              <a:rPr lang="uk-UA" b="1" dirty="0">
                <a:solidFill>
                  <a:schemeClr val="tx1"/>
                </a:solidFill>
              </a:rPr>
              <a:t>Близькі й глибоко особистісні стосунки спеціаліста-психолога або психотерапевта і його пацієнта або клієнта – лише один бік цих відносин. Інший же полягає в тому, що ці відносини є найбільш формальними з усіх можливих: ми зустрічаємося в певний час і не перетинаємося за межами психотерапевтичного кабінету, пацієнт платить своєму терапевту за роботу тощо. </a:t>
            </a:r>
          </a:p>
          <a:p>
            <a:endParaRPr lang="uk-UA" dirty="0"/>
          </a:p>
        </p:txBody>
      </p:sp>
      <p:pic>
        <p:nvPicPr>
          <p:cNvPr id="4098" name="Picture 2" descr="ÐÐ°ÑÑÐ¸Ð½ÐºÐ¸ Ð¿Ð¾ Ð·Ð°Ð¿ÑÐ¾ÑÑ ÑÐ½Ð´Ð¸Ð²ÑÐ´ÑÐ°Ð»ÑÐ½Ð° Ð¿ÑÐ¸ÑÐ¾ÑÐµÑÐ°Ð¿Ñ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76672"/>
            <a:ext cx="3600399"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220072" y="476673"/>
            <a:ext cx="3528392" cy="1815882"/>
          </a:xfrm>
          <a:prstGeom prst="rect">
            <a:avLst/>
          </a:prstGeom>
        </p:spPr>
        <p:txBody>
          <a:bodyPr wrap="square">
            <a:spAutoFit/>
          </a:bodyPr>
          <a:lstStyle/>
          <a:p>
            <a:r>
              <a:rPr lang="uk-UA" sz="2800" b="1" dirty="0" smtClean="0">
                <a:solidFill>
                  <a:srgbClr val="7030A0"/>
                </a:solidFill>
              </a:rPr>
              <a:t>Особистісні стосунки психолога і його пацієнта …</a:t>
            </a:r>
            <a:endParaRPr lang="uk-UA" sz="2800"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5257800"/>
          </a:xfrm>
        </p:spPr>
        <p:txBody>
          <a:bodyPr>
            <a:normAutofit/>
          </a:bodyPr>
          <a:lstStyle/>
          <a:p>
            <a:pPr algn="just"/>
            <a:r>
              <a:rPr lang="uk-UA" b="1" dirty="0">
                <a:solidFill>
                  <a:schemeClr val="tx1"/>
                </a:solidFill>
              </a:rPr>
              <a:t>При тому, що психотерапевт готовий багато працювати з тим, хто довірив йому турботу про себе, існують межі, що дозволяють зберегти суто професійне ставлення до клієнта. Незважаючи на те, що на час сеансу психотерапевт стає для клієнта дуже близькою людиною, ніби батьком чи матір'ю, які повинні піклуватися про нього, завжди залишається це «ніби», що розчиняється, коли закінчується сеанс, і психотерапевт повертається у своє життя, до своїх реальних дітей, батьків, дружини чи чоловіка. Питання, наскільки гнучкі це межі, завжди відкрите: чи можна подовжити сеанс; чи брати слухавку, коли пацієнт дзвонить пізно; чи знизити вартість, якщо фінансовий стан пацієнта погіршився й т. д., і т. п. Проте, якими б не були професійні межі психотерапевтичних відносин, вони існують, і не можна ігнорувати цю складову.</a:t>
            </a:r>
          </a:p>
          <a:p>
            <a:endParaRPr lang="uk-UA" dirty="0"/>
          </a:p>
        </p:txBody>
      </p:sp>
      <p:sp>
        <p:nvSpPr>
          <p:cNvPr id="4" name="Прямоугольник 3"/>
          <p:cNvSpPr/>
          <p:nvPr/>
        </p:nvSpPr>
        <p:spPr>
          <a:xfrm>
            <a:off x="1403648" y="332656"/>
            <a:ext cx="6768752" cy="1077218"/>
          </a:xfrm>
          <a:prstGeom prst="rect">
            <a:avLst/>
          </a:prstGeom>
        </p:spPr>
        <p:txBody>
          <a:bodyPr wrap="square">
            <a:spAutoFit/>
          </a:bodyPr>
          <a:lstStyle/>
          <a:p>
            <a:pPr algn="ctr"/>
            <a:r>
              <a:rPr lang="uk-UA" sz="3200" b="1" dirty="0" smtClean="0">
                <a:solidFill>
                  <a:srgbClr val="7030A0"/>
                </a:solidFill>
              </a:rPr>
              <a:t>…Особистісні стосунки психолога і його пацієнта </a:t>
            </a:r>
            <a:endParaRPr lang="uk-UA" sz="3200"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548680"/>
            <a:ext cx="4464496" cy="1440160"/>
          </a:xfrm>
        </p:spPr>
        <p:txBody>
          <a:bodyPr>
            <a:normAutofit fontScale="90000"/>
          </a:bodyPr>
          <a:lstStyle/>
          <a:p>
            <a:pPr algn="ctr"/>
            <a:r>
              <a:rPr lang="uk-UA" sz="3200" b="1" i="1" dirty="0" smtClean="0">
                <a:solidFill>
                  <a:srgbClr val="7030A0"/>
                </a:solidFill>
              </a:rPr>
              <a:t>Довірчі відносини як умова здійснення психотерапії</a:t>
            </a:r>
            <a:r>
              <a:rPr lang="uk-UA" sz="3200" dirty="0" smtClean="0">
                <a:solidFill>
                  <a:srgbClr val="7030A0"/>
                </a:solidFill>
              </a:rPr>
              <a:t/>
            </a:r>
            <a:br>
              <a:rPr lang="uk-UA" sz="3200" dirty="0" smtClean="0">
                <a:solidFill>
                  <a:srgbClr val="7030A0"/>
                </a:solidFill>
              </a:rPr>
            </a:br>
            <a:endParaRPr lang="uk-UA" sz="3200" dirty="0">
              <a:solidFill>
                <a:srgbClr val="7030A0"/>
              </a:solidFill>
            </a:endParaRPr>
          </a:p>
        </p:txBody>
      </p:sp>
      <p:sp>
        <p:nvSpPr>
          <p:cNvPr id="3" name="Содержимое 2"/>
          <p:cNvSpPr>
            <a:spLocks noGrp="1"/>
          </p:cNvSpPr>
          <p:nvPr>
            <p:ph idx="1"/>
          </p:nvPr>
        </p:nvSpPr>
        <p:spPr>
          <a:xfrm>
            <a:off x="457200" y="2348880"/>
            <a:ext cx="8229600" cy="4248472"/>
          </a:xfrm>
        </p:spPr>
        <p:txBody>
          <a:bodyPr>
            <a:normAutofit/>
          </a:bodyPr>
          <a:lstStyle/>
          <a:p>
            <a:pPr algn="just">
              <a:lnSpc>
                <a:spcPct val="150000"/>
              </a:lnSpc>
              <a:spcBef>
                <a:spcPts val="0"/>
              </a:spcBef>
            </a:pPr>
            <a:r>
              <a:rPr lang="uk-UA" b="1" dirty="0" smtClean="0">
                <a:solidFill>
                  <a:schemeClr val="tx1"/>
                </a:solidFill>
              </a:rPr>
              <a:t>Психотерапевтичні </a:t>
            </a:r>
            <a:r>
              <a:rPr lang="uk-UA" b="1" dirty="0">
                <a:solidFill>
                  <a:schemeClr val="tx1"/>
                </a:solidFill>
              </a:rPr>
              <a:t>відносини – особливий вид відносин, двоякий за своєю сутністю. Ці відносини є одночасно й професійними, і міжособистісними, а психотерапевт виступає в них і як професіонал, і як особистість.</a:t>
            </a:r>
          </a:p>
          <a:p>
            <a:pPr algn="just">
              <a:lnSpc>
                <a:spcPct val="150000"/>
              </a:lnSpc>
              <a:spcBef>
                <a:spcPts val="0"/>
              </a:spcBef>
            </a:pPr>
            <a:r>
              <a:rPr lang="uk-UA" b="1" dirty="0">
                <a:solidFill>
                  <a:schemeClr val="tx1"/>
                </a:solidFill>
              </a:rPr>
              <a:t>Психотерапевт як професіонал озброєний теоретичними знаннями, техніками й методиками. Психотерапевт як особистість володіє великим досвідом самопізнання та рефлексії власної особистості, а також особливою чутливістю до іншої людини й до людських стосунків у цілому.</a:t>
            </a:r>
          </a:p>
          <a:p>
            <a:pPr>
              <a:lnSpc>
                <a:spcPct val="150000"/>
              </a:lnSpc>
              <a:spcBef>
                <a:spcPts val="0"/>
              </a:spcBef>
            </a:pPr>
            <a:endParaRPr lang="uk-UA" b="1" dirty="0">
              <a:solidFill>
                <a:schemeClr val="tx1"/>
              </a:solidFill>
            </a:endParaRPr>
          </a:p>
        </p:txBody>
      </p:sp>
      <p:pic>
        <p:nvPicPr>
          <p:cNvPr id="1027" name="Picture 3" descr="ÐÐ°ÑÑÐ¸Ð½ÐºÐ¸ Ð¿Ð¾ Ð·Ð°Ð¿ÑÐ¾ÑÑ Ð´Ð¾Ð²ÐµÑÐ¸ÑÐµÐ»ÑÐ½ÑÐµ Ð¾ÑÐ½Ð¾ÑÐµÐ½Ð¸Ñ"/>
          <p:cNvPicPr>
            <a:picLocks noChangeAspect="1" noChangeArrowheads="1"/>
          </p:cNvPicPr>
          <p:nvPr/>
        </p:nvPicPr>
        <p:blipFill>
          <a:blip r:embed="rId2" cstate="print"/>
          <a:srcRect/>
          <a:stretch>
            <a:fillRect/>
          </a:stretch>
        </p:blipFill>
        <p:spPr bwMode="auto">
          <a:xfrm>
            <a:off x="1278225" y="440668"/>
            <a:ext cx="3312368" cy="16561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764704"/>
            <a:ext cx="5410944" cy="652934"/>
          </a:xfrm>
        </p:spPr>
        <p:txBody>
          <a:bodyPr>
            <a:normAutofit fontScale="90000"/>
          </a:bodyPr>
          <a:lstStyle/>
          <a:p>
            <a:r>
              <a:rPr lang="uk-UA" sz="2800" b="1" dirty="0" smtClean="0">
                <a:solidFill>
                  <a:srgbClr val="7030A0"/>
                </a:solidFill>
              </a:rPr>
              <a:t>Характеристика </a:t>
            </a:r>
            <a:r>
              <a:rPr lang="uk-UA" sz="2800" b="1" dirty="0" smtClean="0">
                <a:solidFill>
                  <a:srgbClr val="7030A0"/>
                </a:solidFill>
              </a:rPr>
              <a:t>психотерапії</a:t>
            </a:r>
            <a:endParaRPr lang="uk-UA" sz="2800" b="1" dirty="0">
              <a:solidFill>
                <a:srgbClr val="7030A0"/>
              </a:solidFill>
            </a:endParaRPr>
          </a:p>
        </p:txBody>
      </p:sp>
      <p:sp>
        <p:nvSpPr>
          <p:cNvPr id="3" name="Содержимое 2"/>
          <p:cNvSpPr>
            <a:spLocks noGrp="1"/>
          </p:cNvSpPr>
          <p:nvPr>
            <p:ph idx="1"/>
          </p:nvPr>
        </p:nvSpPr>
        <p:spPr>
          <a:xfrm>
            <a:off x="457200" y="2132856"/>
            <a:ext cx="8229600" cy="4536504"/>
          </a:xfrm>
        </p:spPr>
        <p:txBody>
          <a:bodyPr>
            <a:normAutofit lnSpcReduction="10000"/>
          </a:bodyPr>
          <a:lstStyle/>
          <a:p>
            <a:pPr algn="just"/>
            <a:r>
              <a:rPr lang="uk-UA" b="1" dirty="0">
                <a:solidFill>
                  <a:srgbClr val="FF0000"/>
                </a:solidFill>
              </a:rPr>
              <a:t>Психотерапія</a:t>
            </a:r>
            <a:r>
              <a:rPr lang="uk-UA" dirty="0"/>
              <a:t> </a:t>
            </a:r>
            <a:r>
              <a:rPr lang="uk-UA" b="1" dirty="0">
                <a:solidFill>
                  <a:schemeClr val="tx1"/>
                </a:solidFill>
              </a:rPr>
              <a:t>– не експертиза, не розслідування, не навчання, і навіть не консультування. Незважаючи на важливість професійного компонента, знання, техніки й методики є другорядними для створення психотерапевтичних відносин, без яких вона (психотерапія) не може мислитися. Дійсно, концепції, методики, техніки тут вторинні, а їхнє застосування в терапії має ряд об'єктивних і суб'єктивних обмежень. </a:t>
            </a:r>
            <a:endParaRPr lang="uk-UA" b="1" dirty="0" smtClean="0">
              <a:solidFill>
                <a:schemeClr val="tx1"/>
              </a:solidFill>
            </a:endParaRPr>
          </a:p>
          <a:p>
            <a:pPr algn="just"/>
            <a:r>
              <a:rPr lang="uk-UA" b="1" dirty="0" smtClean="0">
                <a:solidFill>
                  <a:schemeClr val="tx1"/>
                </a:solidFill>
              </a:rPr>
              <a:t>Доступ </a:t>
            </a:r>
            <a:r>
              <a:rPr lang="uk-UA" b="1" dirty="0">
                <a:solidFill>
                  <a:schemeClr val="tx1"/>
                </a:solidFill>
              </a:rPr>
              <a:t>до психічної реальності іншої людини обмежений з одного боку (об'єктивно) існуванням професійно-етичних установок стосовно клієнта, що характеризуються незастосуванням насильства й маніпуляцій, з іншого (суб'єктивно) – клієнт також визначає ступінь саморозкриття перед терапевтом. Унаслідок цього доторкнутись до глибоких душевних переживань клієнта можна лише за умови «згоди» останнього. В іншому випадку це вже буде або насильство, або маніпуляція, що, безумовно, неприйнятно для психотерапії. </a:t>
            </a:r>
          </a:p>
          <a:p>
            <a:pPr algn="just"/>
            <a:endParaRPr lang="uk-UA" dirty="0"/>
          </a:p>
        </p:txBody>
      </p:sp>
      <p:pic>
        <p:nvPicPr>
          <p:cNvPr id="32770" name="Picture 2" descr="ÐÐ¾ÑÐ¾Ð¶ÐµÐµ Ð¸Ð·Ð¾Ð±ÑÐ°Ð¶ÐµÐ½Ð¸Ðµ"/>
          <p:cNvPicPr>
            <a:picLocks noChangeAspect="1" noChangeArrowheads="1"/>
          </p:cNvPicPr>
          <p:nvPr/>
        </p:nvPicPr>
        <p:blipFill>
          <a:blip r:embed="rId2" cstate="print"/>
          <a:srcRect/>
          <a:stretch>
            <a:fillRect/>
          </a:stretch>
        </p:blipFill>
        <p:spPr bwMode="auto">
          <a:xfrm>
            <a:off x="683568" y="332656"/>
            <a:ext cx="2304256" cy="172819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294</TotalTime>
  <Words>4997</Words>
  <Application>Microsoft Office PowerPoint</Application>
  <PresentationFormat>Экран (4:3)</PresentationFormat>
  <Paragraphs>151</Paragraphs>
  <Slides>58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Легкий дым</vt:lpstr>
      <vt:lpstr>Презентация PowerPoint</vt:lpstr>
      <vt:lpstr> План: </vt:lpstr>
      <vt:lpstr>Простір психотерапевтичних відносин </vt:lpstr>
      <vt:lpstr>Простір психотерапевтичних відносин</vt:lpstr>
      <vt:lpstr>Робота з психотерапевтом</vt:lpstr>
      <vt:lpstr>Презентация PowerPoint</vt:lpstr>
      <vt:lpstr>Презентация PowerPoint</vt:lpstr>
      <vt:lpstr>Довірчі відносини як умова здійснення психотерапії </vt:lpstr>
      <vt:lpstr>Характеристика психотерапії</vt:lpstr>
      <vt:lpstr>Умова можливості здійснення психотерапії…</vt:lpstr>
      <vt:lpstr>Презентация PowerPoint</vt:lpstr>
      <vt:lpstr>Презентация PowerPoint</vt:lpstr>
      <vt:lpstr>Формальні умови… </vt:lpstr>
      <vt:lpstr>…Формальні умови…</vt:lpstr>
      <vt:lpstr>…Формальні умови…</vt:lpstr>
      <vt:lpstr>…Формальні умови…</vt:lpstr>
      <vt:lpstr>Презентация PowerPoint</vt:lpstr>
      <vt:lpstr>Неформальні умови </vt:lpstr>
      <vt:lpstr>За допомогою чого досягаються довірчі відносини? </vt:lpstr>
      <vt:lpstr>Презентация PowerPoint</vt:lpstr>
      <vt:lpstr>Презентация PowerPoint</vt:lpstr>
      <vt:lpstr>Презентация PowerPoint</vt:lpstr>
      <vt:lpstr>Презентация PowerPoint</vt:lpstr>
      <vt:lpstr>Психотерапевтичний контакт </vt:lpstr>
      <vt:lpstr>Визначення психотерапевтичного контакту</vt:lpstr>
      <vt:lpstr>Визначення вказує на декілька унікальних рис психотерапевтичного контакту, а саме:  </vt:lpstr>
      <vt:lpstr>Презентация PowerPoint</vt:lpstr>
      <vt:lpstr>Особливості психотерапевтичних відносин </vt:lpstr>
      <vt:lpstr>Презентация PowerPoint</vt:lpstr>
      <vt:lpstr>Презентация PowerPoint</vt:lpstr>
      <vt:lpstr>Презентация PowerPoint</vt:lpstr>
      <vt:lpstr>Презентация PowerPoint</vt:lpstr>
      <vt:lpstr>Презентация PowerPoint</vt:lpstr>
      <vt:lpstr>Характерні особливості психотерапевтичних відносин…</vt:lpstr>
      <vt:lpstr>…Характерні особливості психотерапевтичних відносин…</vt:lpstr>
      <vt:lpstr>…Характерні особливості психотерапевтичних відносин…</vt:lpstr>
      <vt:lpstr>…Характерні особливості психотерапевтичних відносин</vt:lpstr>
      <vt:lpstr>Презентация PowerPoint</vt:lpstr>
      <vt:lpstr>Презентация PowerPoint</vt:lpstr>
      <vt:lpstr>Презентация PowerPoint</vt:lpstr>
      <vt:lpstr>Параметри створення сприятливого клімату  психотерапевтичних відносин </vt:lpstr>
      <vt:lpstr>Презентация PowerPoint</vt:lpstr>
      <vt:lpstr>Презентация PowerPoint</vt:lpstr>
      <vt:lpstr>Презентация PowerPoint</vt:lpstr>
      <vt:lpstr>Презентация PowerPoint</vt:lpstr>
      <vt:lpstr>Презентация PowerPoint</vt:lpstr>
      <vt:lpstr>Специфіка допомагаючих  відносин </vt:lpstr>
      <vt:lpstr>Презентация PowerPoint</vt:lpstr>
      <vt:lpstr>Презентация PowerPoint</vt:lpstr>
      <vt:lpstr>Презентация PowerPoint</vt:lpstr>
      <vt:lpstr>Презентация PowerPoint</vt:lpstr>
      <vt:lpstr>Взаємний вплив психолога та клієнта в процесі психотерапії </vt:lpstr>
      <vt:lpstr>Презентация PowerPoint</vt:lpstr>
      <vt:lpstr>Презентация PowerPoint</vt:lpstr>
      <vt:lpstr>Презентация PowerPoint</vt:lpstr>
      <vt:lpstr>Презентация PowerPoint</vt:lpstr>
      <vt:lpstr> Довіра</vt:lpstr>
      <vt:lpstr>Дякую за увагу!</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Nataliia</cp:lastModifiedBy>
  <cp:revision>28</cp:revision>
  <dcterms:created xsi:type="dcterms:W3CDTF">2019-02-05T08:51:15Z</dcterms:created>
  <dcterms:modified xsi:type="dcterms:W3CDTF">2019-02-12T16:12:30Z</dcterms:modified>
</cp:coreProperties>
</file>