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3" r:id="rId26"/>
    <p:sldId id="284" r:id="rId27"/>
    <p:sldId id="282"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1" d="100"/>
          <a:sy n="71" d="100"/>
        </p:scale>
        <p:origin x="-120" y="-882"/>
      </p:cViewPr>
      <p:guideLst>
        <p:guide orient="horz" pos="2160"/>
        <p:guide pos="3840"/>
      </p:guideLst>
    </p:cSldViewPr>
  </p:slideViewPr>
  <p:notesTextViewPr>
    <p:cViewPr>
      <p:scale>
        <a:sx n="1" d="1"/>
        <a:sy n="1" d="1"/>
      </p:scale>
      <p:origin x="0" y="0"/>
    </p:cViewPr>
  </p:notesTextViewPr>
  <p:sorterViewPr>
    <p:cViewPr>
      <p:scale>
        <a:sx n="100" d="100"/>
        <a:sy n="100" d="100"/>
      </p:scale>
      <p:origin x="0" y="5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dirty="0"/>
          </a:p>
        </p:txBody>
      </p:sp>
      <p:pic>
        <p:nvPicPr>
          <p:cNvPr id="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638" y="678081"/>
            <a:ext cx="5907168" cy="4252312"/>
          </a:xfrm>
          <a:prstGeom prst="rect">
            <a:avLst/>
          </a:prstGeom>
          <a:noFill/>
          <a:extLst>
            <a:ext uri="{909E8E84-426E-40DD-AFC4-6F175D3DCCD1}">
              <a14:hiddenFill xmlns:a14="http://schemas.microsoft.com/office/drawing/2010/main">
                <a:solidFill>
                  <a:srgbClr val="FFFFFF"/>
                </a:solidFill>
              </a14:hiddenFill>
            </a:ext>
          </a:extLst>
        </p:spPr>
      </p:pic>
      <p:sp>
        <p:nvSpPr>
          <p:cNvPr id="5" name="Текст 4"/>
          <p:cNvSpPr>
            <a:spLocks noGrp="1"/>
          </p:cNvSpPr>
          <p:nvPr>
            <p:ph type="body" idx="1"/>
          </p:nvPr>
        </p:nvSpPr>
        <p:spPr>
          <a:xfrm>
            <a:off x="613064" y="5042263"/>
            <a:ext cx="10713027" cy="1129936"/>
          </a:xfrm>
        </p:spPr>
        <p:txBody>
          <a:bodyPr>
            <a:normAutofit fontScale="25000" lnSpcReduction="20000"/>
          </a:bodyPr>
          <a:lstStyle/>
          <a:p>
            <a:r>
              <a:rPr lang="uk-UA" sz="14400" b="1" dirty="0" err="1">
                <a:latin typeface="Arial" panose="020B0604020202020204" pitchFamily="34" charset="0"/>
                <a:cs typeface="Arial" panose="020B0604020202020204" pitchFamily="34" charset="0"/>
              </a:rPr>
              <a:t>Кататимно-імагінативна</a:t>
            </a:r>
            <a:r>
              <a:rPr lang="uk-UA" sz="14400" b="1" dirty="0">
                <a:latin typeface="Arial" panose="020B0604020202020204" pitchFamily="34" charset="0"/>
                <a:cs typeface="Arial" panose="020B0604020202020204" pitchFamily="34" charset="0"/>
              </a:rPr>
              <a:t> </a:t>
            </a:r>
            <a:r>
              <a:rPr lang="uk-UA" sz="14400" b="1" dirty="0" smtClean="0">
                <a:latin typeface="Arial" panose="020B0604020202020204" pitchFamily="34" charset="0"/>
                <a:cs typeface="Arial" panose="020B0604020202020204" pitchFamily="34" charset="0"/>
              </a:rPr>
              <a:t>психотерапія</a:t>
            </a:r>
          </a:p>
          <a:p>
            <a:endParaRPr lang="uk-UA" sz="4800" b="1" dirty="0" smtClean="0">
              <a:latin typeface="Arial" panose="020B0604020202020204" pitchFamily="34" charset="0"/>
              <a:cs typeface="Arial" panose="020B0604020202020204" pitchFamily="34" charset="0"/>
            </a:endParaRPr>
          </a:p>
          <a:p>
            <a:r>
              <a:rPr lang="uk-UA" sz="4800" dirty="0" smtClean="0">
                <a:latin typeface="Arial" panose="020B0604020202020204" pitchFamily="34" charset="0"/>
                <a:cs typeface="Arial" panose="020B0604020202020204" pitchFamily="34" charset="0"/>
              </a:rPr>
              <a:t> </a:t>
            </a:r>
            <a:endParaRPr lang="uk-UA" sz="4800" dirty="0">
              <a:latin typeface="Arial" panose="020B0604020202020204" pitchFamily="34" charset="0"/>
              <a:cs typeface="Arial" panose="020B0604020202020204" pitchFamily="34" charset="0"/>
            </a:endParaRPr>
          </a:p>
          <a:p>
            <a:endParaRPr lang="uk-UA" sz="4800" dirty="0">
              <a:latin typeface="Arial" panose="020B0604020202020204" pitchFamily="34" charset="0"/>
              <a:cs typeface="Arial" panose="020B0604020202020204" pitchFamily="34" charset="0"/>
            </a:endParaRPr>
          </a:p>
        </p:txBody>
      </p:sp>
      <p:sp>
        <p:nvSpPr>
          <p:cNvPr id="60418" name="AutoShape 2" descr="ÐÐ°ÑÑÐ¸Ð½ÐºÐ¸ Ð¿Ð¾ Ð·Ð°Ð¿ÑÐ¾ÑÑ Ð»Ð¾Ð³Ð¾ÑÐ¸Ð¿ ÐÐ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60420" name="AutoShape 4" descr="ÐÐ°ÑÑÐ¸Ð½ÐºÐ¸ Ð¿Ð¾ Ð·Ð°Ð¿ÑÐ¾ÑÑ Ð»Ð¾Ð³Ð¾ÑÐ¸Ð¿ ÐÐ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1529592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7030A0"/>
                </a:solidFill>
                <a:latin typeface="Arial" panose="020B0604020202020204" pitchFamily="34" charset="0"/>
                <a:cs typeface="Arial" panose="020B0604020202020204" pitchFamily="34" charset="0"/>
              </a:rPr>
              <a:t>Визначення поняття</a:t>
            </a:r>
            <a:endParaRPr lang="uk-UA"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lstStyle/>
          <a:p>
            <a:pPr algn="just"/>
            <a:r>
              <a:rPr lang="uk-UA" dirty="0">
                <a:latin typeface="Arial" panose="020B0604020202020204" pitchFamily="34" charset="0"/>
                <a:cs typeface="Arial" panose="020B0604020202020204" pitchFamily="34" charset="0"/>
              </a:rPr>
              <a:t>Відповідно до сучасних уявлень, </a:t>
            </a:r>
            <a:r>
              <a:rPr lang="uk-UA" b="1" i="1" dirty="0" err="1">
                <a:latin typeface="Arial" panose="020B0604020202020204" pitchFamily="34" charset="0"/>
                <a:cs typeface="Arial" panose="020B0604020202020204" pitchFamily="34" charset="0"/>
              </a:rPr>
              <a:t>кататимно-імагінативна</a:t>
            </a:r>
            <a:r>
              <a:rPr lang="uk-UA" b="1" i="1" dirty="0">
                <a:latin typeface="Arial" panose="020B0604020202020204" pitchFamily="34" charset="0"/>
                <a:cs typeface="Arial" panose="020B0604020202020204" pitchFamily="34" charset="0"/>
              </a:rPr>
              <a:t> психотерапія</a:t>
            </a:r>
            <a:r>
              <a:rPr lang="uk-UA" dirty="0">
                <a:latin typeface="Arial" panose="020B0604020202020204" pitchFamily="34" charset="0"/>
                <a:cs typeface="Arial" panose="020B0604020202020204" pitchFamily="34" charset="0"/>
              </a:rPr>
              <a:t> – це напрям глибинно психологічно орієнтованої психотерапії, у якому використовується особлива форма представлення образів, (</a:t>
            </a:r>
            <a:r>
              <a:rPr lang="uk-UA" dirty="0" err="1">
                <a:latin typeface="Arial" panose="020B0604020202020204" pitchFamily="34" charset="0"/>
                <a:cs typeface="Arial" panose="020B0604020202020204" pitchFamily="34" charset="0"/>
              </a:rPr>
              <a:t>імагінації</a:t>
            </a:r>
            <a:r>
              <a:rPr lang="uk-UA" dirty="0">
                <a:latin typeface="Arial" panose="020B0604020202020204" pitchFamily="34" charset="0"/>
                <a:cs typeface="Arial" panose="020B0604020202020204" pitchFamily="34" charset="0"/>
              </a:rPr>
              <a:t>), щоб наочно показати несвідомі фантазії, мотивацію, конфлікти й механізми захисту, а також відносини перенесення та супротив і сприяти їх опрацювання як на символічному рівні, так і в ході психотерапевтичної бесіди.</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3824319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solidFill>
                  <a:srgbClr val="7030A0"/>
                </a:solidFill>
                <a:latin typeface="Arial" panose="020B0604020202020204" pitchFamily="34" charset="0"/>
                <a:cs typeface="Arial" panose="020B0604020202020204" pitchFamily="34" charset="0"/>
              </a:rPr>
              <a:t>Імагінація</a:t>
            </a:r>
            <a:endParaRPr lang="uk-UA" dirty="0">
              <a:solidFill>
                <a:srgbClr val="7030A0"/>
              </a:solidFill>
            </a:endParaRPr>
          </a:p>
        </p:txBody>
      </p:sp>
      <p:sp>
        <p:nvSpPr>
          <p:cNvPr id="3" name="Объект 2"/>
          <p:cNvSpPr>
            <a:spLocks noGrp="1"/>
          </p:cNvSpPr>
          <p:nvPr>
            <p:ph idx="1"/>
          </p:nvPr>
        </p:nvSpPr>
        <p:spPr>
          <a:xfrm>
            <a:off x="935182" y="2556932"/>
            <a:ext cx="9961416" cy="3318936"/>
          </a:xfrm>
        </p:spPr>
        <p:txBody>
          <a:bodyPr>
            <a:normAutofit fontScale="92500" lnSpcReduction="20000"/>
          </a:bodyPr>
          <a:lstStyle/>
          <a:p>
            <a:r>
              <a:rPr lang="uk-UA" dirty="0">
                <a:latin typeface="Arial" panose="020B0604020202020204" pitchFamily="34" charset="0"/>
                <a:cs typeface="Arial" panose="020B0604020202020204" pitchFamily="34" charset="0"/>
              </a:rPr>
              <a:t>Під </a:t>
            </a:r>
            <a:r>
              <a:rPr lang="uk-UA" dirty="0" err="1">
                <a:latin typeface="Arial" panose="020B0604020202020204" pitchFamily="34" charset="0"/>
                <a:cs typeface="Arial" panose="020B0604020202020204" pitchFamily="34" charset="0"/>
              </a:rPr>
              <a:t>імагінацією</a:t>
            </a:r>
            <a:r>
              <a:rPr lang="uk-UA" dirty="0">
                <a:latin typeface="Arial" panose="020B0604020202020204" pitchFamily="34" charset="0"/>
                <a:cs typeface="Arial" panose="020B0604020202020204" pitchFamily="34" charset="0"/>
              </a:rPr>
              <a:t> в </a:t>
            </a:r>
            <a:r>
              <a:rPr lang="uk-UA" dirty="0" err="1">
                <a:latin typeface="Arial" panose="020B0604020202020204" pitchFamily="34" charset="0"/>
                <a:cs typeface="Arial" panose="020B0604020202020204" pitchFamily="34" charset="0"/>
              </a:rPr>
              <a:t>кататимно-імагінативній</a:t>
            </a:r>
            <a:r>
              <a:rPr lang="uk-UA" dirty="0">
                <a:latin typeface="Arial" panose="020B0604020202020204" pitchFamily="34" charset="0"/>
                <a:cs typeface="Arial" panose="020B0604020202020204" pitchFamily="34" charset="0"/>
              </a:rPr>
              <a:t> психотерапії маються на увазі образні символізації, що виникають спонтанно або </a:t>
            </a:r>
            <a:r>
              <a:rPr lang="uk-UA" dirty="0" err="1">
                <a:latin typeface="Arial" panose="020B0604020202020204" pitchFamily="34" charset="0"/>
                <a:cs typeface="Arial" panose="020B0604020202020204" pitchFamily="34" charset="0"/>
              </a:rPr>
              <a:t>індукуються</a:t>
            </a:r>
            <a:r>
              <a:rPr lang="uk-UA" dirty="0">
                <a:latin typeface="Arial" panose="020B0604020202020204" pitchFamily="34" charset="0"/>
                <a:cs typeface="Arial" panose="020B0604020202020204" pitchFamily="34" charset="0"/>
              </a:rPr>
              <a:t> завдяки пропозиції мотиву. X. </a:t>
            </a:r>
            <a:r>
              <a:rPr lang="uk-UA" dirty="0" err="1">
                <a:latin typeface="Arial" panose="020B0604020202020204" pitchFamily="34" charset="0"/>
                <a:cs typeface="Arial" panose="020B0604020202020204" pitchFamily="34" charset="0"/>
              </a:rPr>
              <a:t>Хенніг</a:t>
            </a:r>
            <a:r>
              <a:rPr lang="uk-UA" dirty="0">
                <a:latin typeface="Arial" panose="020B0604020202020204" pitchFamily="34" charset="0"/>
                <a:cs typeface="Arial" panose="020B0604020202020204" pitchFamily="34" charset="0"/>
              </a:rPr>
              <a:t> пропонує розглядати </a:t>
            </a:r>
            <a:r>
              <a:rPr lang="uk-UA" dirty="0" err="1">
                <a:latin typeface="Arial" panose="020B0604020202020204" pitchFamily="34" charset="0"/>
                <a:cs typeface="Arial" panose="020B0604020202020204" pitchFamily="34" charset="0"/>
              </a:rPr>
              <a:t>імагінації</a:t>
            </a:r>
            <a:r>
              <a:rPr lang="uk-UA" dirty="0">
                <a:latin typeface="Arial" panose="020B0604020202020204" pitchFamily="34" charset="0"/>
                <a:cs typeface="Arial" panose="020B0604020202020204" pitchFamily="34" charset="0"/>
              </a:rPr>
              <a:t> як «загальне поняття для всіх форм образної фантазії з їх свідомими й несвідомими складовими, тобто  як континуум, один із полюсів якого зайнятий когнітивними уявленнями, а інший полюс представлений </a:t>
            </a:r>
            <a:r>
              <a:rPr lang="uk-UA" dirty="0" err="1">
                <a:latin typeface="Arial" panose="020B0604020202020204" pitchFamily="34" charset="0"/>
                <a:cs typeface="Arial" panose="020B0604020202020204" pitchFamily="34" charset="0"/>
              </a:rPr>
              <a:t>кататимними</a:t>
            </a:r>
            <a:r>
              <a:rPr lang="uk-UA" dirty="0">
                <a:latin typeface="Arial" panose="020B0604020202020204" pitchFamily="34" charset="0"/>
                <a:cs typeface="Arial" panose="020B0604020202020204" pitchFamily="34" charset="0"/>
              </a:rPr>
              <a:t> образами.  У такому розумінні </a:t>
            </a:r>
            <a:r>
              <a:rPr lang="uk-UA" dirty="0" err="1">
                <a:latin typeface="Arial" panose="020B0604020202020204" pitchFamily="34" charset="0"/>
                <a:cs typeface="Arial" panose="020B0604020202020204" pitchFamily="34" charset="0"/>
              </a:rPr>
              <a:t>імагінації</a:t>
            </a:r>
            <a:r>
              <a:rPr lang="uk-UA" dirty="0">
                <a:latin typeface="Arial" panose="020B0604020202020204" pitchFamily="34" charset="0"/>
                <a:cs typeface="Arial" panose="020B0604020202020204" pitchFamily="34" charset="0"/>
              </a:rPr>
              <a:t> безумовно пов'язані з функціями Я, і за допомогою їх зв'язку з несвідомими фантазіями вони тісно переплітаються з (витісненими) афектами, емоціями, бажаннями тощо, тобто  зі складовими потягів».  На думку X. </a:t>
            </a:r>
            <a:r>
              <a:rPr lang="uk-UA" dirty="0" err="1">
                <a:latin typeface="Arial" panose="020B0604020202020204" pitchFamily="34" charset="0"/>
                <a:cs typeface="Arial" panose="020B0604020202020204" pitchFamily="34" charset="0"/>
              </a:rPr>
              <a:t>Хенніга</a:t>
            </a:r>
            <a:r>
              <a:rPr lang="uk-UA" dirty="0">
                <a:latin typeface="Arial" panose="020B0604020202020204" pitchFamily="34" charset="0"/>
                <a:cs typeface="Arial" panose="020B0604020202020204" pitchFamily="34" charset="0"/>
              </a:rPr>
              <a:t>, в </a:t>
            </a:r>
            <a:r>
              <a:rPr lang="uk-UA" dirty="0" err="1">
                <a:latin typeface="Arial" panose="020B0604020202020204" pitchFamily="34" charset="0"/>
                <a:cs typeface="Arial" panose="020B0604020202020204" pitchFamily="34" charset="0"/>
              </a:rPr>
              <a:t>імагінаціях</a:t>
            </a:r>
            <a:r>
              <a:rPr lang="uk-UA" dirty="0">
                <a:latin typeface="Arial" panose="020B0604020202020204" pitchFamily="34" charset="0"/>
                <a:cs typeface="Arial" panose="020B0604020202020204" pitchFamily="34" charset="0"/>
              </a:rPr>
              <a:t> насамперед відбувається згущення несвідомих конфліктів відносин, що може використовуватись як у діагностичних, так і в терапевтичних цілях.</a:t>
            </a:r>
          </a:p>
        </p:txBody>
      </p:sp>
    </p:spTree>
    <p:extLst>
      <p:ext uri="{BB962C8B-B14F-4D97-AF65-F5344CB8AC3E}">
        <p14:creationId xmlns:p14="http://schemas.microsoft.com/office/powerpoint/2010/main" val="3740410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83339" y="1586752"/>
            <a:ext cx="9991167" cy="4424081"/>
          </a:xfrm>
        </p:spPr>
        <p:txBody>
          <a:bodyPr>
            <a:normAutofit/>
          </a:bodyPr>
          <a:lstStyle/>
          <a:p>
            <a:pPr algn="just"/>
            <a:r>
              <a:rPr lang="uk-UA" dirty="0">
                <a:latin typeface="Arial" panose="020B0604020202020204" pitchFamily="34" charset="0"/>
                <a:cs typeface="Arial" panose="020B0604020202020204" pitchFamily="34" charset="0"/>
              </a:rPr>
              <a:t>X. </a:t>
            </a:r>
            <a:r>
              <a:rPr lang="uk-UA" dirty="0" err="1">
                <a:latin typeface="Arial" panose="020B0604020202020204" pitchFamily="34" charset="0"/>
                <a:cs typeface="Arial" panose="020B0604020202020204" pitchFamily="34" charset="0"/>
              </a:rPr>
              <a:t>Хенніг</a:t>
            </a:r>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Hennig</a:t>
            </a:r>
            <a:r>
              <a:rPr lang="uk-UA" dirty="0">
                <a:latin typeface="Arial" panose="020B0604020202020204" pitchFamily="34" charset="0"/>
                <a:cs typeface="Arial" panose="020B0604020202020204" pitchFamily="34" charset="0"/>
              </a:rPr>
              <a:t>, 1999, 2007) визначає подальший розвиток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як </a:t>
            </a:r>
            <a:r>
              <a:rPr lang="uk-UA" dirty="0" err="1">
                <a:latin typeface="Arial" panose="020B0604020202020204" pitchFamily="34" charset="0"/>
                <a:cs typeface="Arial" panose="020B0604020202020204" pitchFamily="34" charset="0"/>
              </a:rPr>
              <a:t>психодинамічного</a:t>
            </a:r>
            <a:r>
              <a:rPr lang="uk-UA" dirty="0">
                <a:latin typeface="Arial" panose="020B0604020202020204" pitchFamily="34" charset="0"/>
                <a:cs typeface="Arial" panose="020B0604020202020204" pitchFamily="34" charset="0"/>
              </a:rPr>
              <a:t> процесу.  Протягом багатьох років учений зі своїми колегами проводить роботу з несуперечливої ​​інтеграції досягнень сучасної </a:t>
            </a:r>
            <a:r>
              <a:rPr lang="uk-UA" dirty="0" err="1">
                <a:latin typeface="Arial" panose="020B0604020202020204" pitchFamily="34" charset="0"/>
                <a:cs typeface="Arial" panose="020B0604020202020204" pitchFamily="34" charset="0"/>
              </a:rPr>
              <a:t>психодинамічної</a:t>
            </a:r>
            <a:r>
              <a:rPr lang="uk-UA" dirty="0">
                <a:latin typeface="Arial" panose="020B0604020202020204" pitchFamily="34" charset="0"/>
                <a:cs typeface="Arial" panose="020B0604020202020204" pitchFamily="34" charset="0"/>
              </a:rPr>
              <a:t> психотерапії в теорію і практику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Позиціонуючи </a:t>
            </a:r>
            <a:r>
              <a:rPr lang="uk-UA" dirty="0" err="1">
                <a:latin typeface="Arial" panose="020B0604020202020204" pitchFamily="34" charset="0"/>
                <a:cs typeface="Arial" panose="020B0604020202020204" pitchFamily="34" charset="0"/>
              </a:rPr>
              <a:t>кататимно-імагінативну</a:t>
            </a:r>
            <a:r>
              <a:rPr lang="uk-UA" dirty="0">
                <a:latin typeface="Arial" panose="020B0604020202020204" pitchFamily="34" charset="0"/>
                <a:cs typeface="Arial" panose="020B0604020202020204" pitchFamily="34" charset="0"/>
              </a:rPr>
              <a:t> психотерапію як </a:t>
            </a:r>
            <a:r>
              <a:rPr lang="uk-UA" dirty="0" err="1">
                <a:latin typeface="Arial" panose="020B0604020202020204" pitchFamily="34" charset="0"/>
                <a:cs typeface="Arial" panose="020B0604020202020204" pitchFamily="34" charset="0"/>
              </a:rPr>
              <a:t>психодинамічний</a:t>
            </a:r>
            <a:r>
              <a:rPr lang="uk-UA" dirty="0">
                <a:latin typeface="Arial" panose="020B0604020202020204" pitchFamily="34" charset="0"/>
                <a:cs typeface="Arial" panose="020B0604020202020204" pitchFamily="34" charset="0"/>
              </a:rPr>
              <a:t> процес, X. </a:t>
            </a:r>
            <a:r>
              <a:rPr lang="uk-UA" dirty="0" err="1">
                <a:latin typeface="Arial" panose="020B0604020202020204" pitchFamily="34" charset="0"/>
                <a:cs typeface="Arial" panose="020B0604020202020204" pitchFamily="34" charset="0"/>
              </a:rPr>
              <a:t>Хенніг</a:t>
            </a:r>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переносить</a:t>
            </a:r>
            <a:r>
              <a:rPr lang="uk-UA" dirty="0">
                <a:latin typeface="Arial" panose="020B0604020202020204" pitchFamily="34" charset="0"/>
                <a:cs typeface="Arial" panose="020B0604020202020204" pitchFamily="34" charset="0"/>
              </a:rPr>
              <a:t> фокус уваги на відносини терапевт-пацієнт у терапевтичній ситуації, тобто на роботу з переносом і </a:t>
            </a:r>
            <a:r>
              <a:rPr lang="uk-UA" dirty="0" err="1">
                <a:latin typeface="Arial" panose="020B0604020202020204" pitchFamily="34" charset="0"/>
                <a:cs typeface="Arial" panose="020B0604020202020204" pitchFamily="34" charset="0"/>
              </a:rPr>
              <a:t>контрпереносом</a:t>
            </a:r>
            <a:r>
              <a:rPr lang="uk-UA"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1606705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69327" y="1205345"/>
            <a:ext cx="7273637" cy="4955743"/>
          </a:xfrm>
        </p:spPr>
        <p:txBody>
          <a:bodyPr>
            <a:normAutofit fontScale="85000" lnSpcReduction="10000"/>
          </a:bodyPr>
          <a:lstStyle/>
          <a:p>
            <a:r>
              <a:rPr lang="uk-UA" dirty="0">
                <a:latin typeface="Arial" panose="020B0604020202020204" pitchFamily="34" charset="0"/>
                <a:cs typeface="Arial" panose="020B0604020202020204" pitchFamily="34" charset="0"/>
              </a:rPr>
              <a:t>Для структурування роботи з переносом і </a:t>
            </a:r>
            <a:r>
              <a:rPr lang="uk-UA" dirty="0" err="1">
                <a:latin typeface="Arial" panose="020B0604020202020204" pitchFamily="34" charset="0"/>
                <a:cs typeface="Arial" panose="020B0604020202020204" pitchFamily="34" charset="0"/>
              </a:rPr>
              <a:t>контрпереносом</a:t>
            </a:r>
            <a:r>
              <a:rPr lang="uk-UA" dirty="0">
                <a:latin typeface="Arial" panose="020B0604020202020204" pitchFamily="34" charset="0"/>
                <a:cs typeface="Arial" panose="020B0604020202020204" pitchFamily="34" charset="0"/>
              </a:rPr>
              <a:t> X. </a:t>
            </a:r>
            <a:r>
              <a:rPr lang="uk-UA" dirty="0" err="1">
                <a:latin typeface="Arial" panose="020B0604020202020204" pitchFamily="34" charset="0"/>
                <a:cs typeface="Arial" panose="020B0604020202020204" pitchFamily="34" charset="0"/>
              </a:rPr>
              <a:t>Хенніг</a:t>
            </a:r>
            <a:r>
              <a:rPr lang="uk-UA" dirty="0">
                <a:latin typeface="Arial" panose="020B0604020202020204" pitchFamily="34" charset="0"/>
                <a:cs typeface="Arial" panose="020B0604020202020204" pitchFamily="34" charset="0"/>
              </a:rPr>
              <a:t> використовує концепцію </a:t>
            </a:r>
            <a:r>
              <a:rPr lang="uk-UA" dirty="0">
                <a:solidFill>
                  <a:srgbClr val="0070C0"/>
                </a:solidFill>
                <a:latin typeface="Arial" panose="020B0604020202020204" pitchFamily="34" charset="0"/>
                <a:cs typeface="Arial" panose="020B0604020202020204" pitchFamily="34" charset="0"/>
              </a:rPr>
              <a:t>Л. </a:t>
            </a:r>
            <a:r>
              <a:rPr lang="uk-UA" dirty="0" err="1">
                <a:solidFill>
                  <a:srgbClr val="0070C0"/>
                </a:solidFill>
                <a:latin typeface="Arial" panose="020B0604020202020204" pitchFamily="34" charset="0"/>
                <a:cs typeface="Arial" panose="020B0604020202020204" pitchFamily="34" charset="0"/>
              </a:rPr>
              <a:t>Люборскі</a:t>
            </a:r>
            <a:r>
              <a:rPr lang="uk-UA" dirty="0">
                <a:solidFill>
                  <a:srgbClr val="0070C0"/>
                </a:solidFill>
                <a:latin typeface="Arial" panose="020B0604020202020204" pitchFamily="34" charset="0"/>
                <a:cs typeface="Arial" panose="020B0604020202020204" pitchFamily="34" charset="0"/>
              </a:rPr>
              <a:t> (</a:t>
            </a:r>
            <a:r>
              <a:rPr lang="uk-UA" dirty="0" err="1">
                <a:solidFill>
                  <a:srgbClr val="0070C0"/>
                </a:solidFill>
                <a:latin typeface="Arial" panose="020B0604020202020204" pitchFamily="34" charset="0"/>
                <a:cs typeface="Arial" panose="020B0604020202020204" pitchFamily="34" charset="0"/>
              </a:rPr>
              <a:t>Luborsky</a:t>
            </a:r>
            <a:r>
              <a:rPr lang="uk-UA" dirty="0">
                <a:solidFill>
                  <a:srgbClr val="0070C0"/>
                </a:solidFill>
                <a:latin typeface="Arial" panose="020B0604020202020204" pitchFamily="34" charset="0"/>
                <a:cs typeface="Arial" panose="020B0604020202020204" pitchFamily="34" charset="0"/>
              </a:rPr>
              <a:t>, 1984, 2003) </a:t>
            </a:r>
            <a:r>
              <a:rPr lang="uk-UA" dirty="0">
                <a:latin typeface="Arial" panose="020B0604020202020204" pitchFamily="34" charset="0"/>
                <a:cs typeface="Arial" panose="020B0604020202020204" pitchFamily="34" charset="0"/>
              </a:rPr>
              <a:t>про центральну тему конфліктних взаємин.  У такому підході ця тема стає одним із найбільш істотних інструментів психотерапевтичної роботи. На думку X. </a:t>
            </a:r>
            <a:r>
              <a:rPr lang="uk-UA" dirty="0" err="1">
                <a:latin typeface="Arial" panose="020B0604020202020204" pitchFamily="34" charset="0"/>
                <a:cs typeface="Arial" panose="020B0604020202020204" pitchFamily="34" charset="0"/>
              </a:rPr>
              <a:t>Хенніга</a:t>
            </a:r>
            <a:r>
              <a:rPr lang="uk-UA" dirty="0">
                <a:latin typeface="Arial" panose="020B0604020202020204" pitchFamily="34" charset="0"/>
                <a:cs typeface="Arial" panose="020B0604020202020204" pitchFamily="34" charset="0"/>
              </a:rPr>
              <a:t>, центральна тема конфліктних взаємин, що виявляється у відносинах терапевт-пацієнт на психотерапевтичному сеансі, відображається в процесі виникнення і розвитку </a:t>
            </a:r>
            <a:r>
              <a:rPr lang="uk-UA" dirty="0" err="1">
                <a:latin typeface="Arial" panose="020B0604020202020204" pitchFamily="34" charset="0"/>
                <a:cs typeface="Arial" panose="020B0604020202020204" pitchFamily="34" charset="0"/>
              </a:rPr>
              <a:t>імагінацій</a:t>
            </a:r>
            <a:r>
              <a:rPr lang="uk-UA" dirty="0">
                <a:latin typeface="Arial" panose="020B0604020202020204" pitchFamily="34" charset="0"/>
                <a:cs typeface="Arial" panose="020B0604020202020204" pitchFamily="34" charset="0"/>
              </a:rPr>
              <a:t>. Це дозволяє інтерпретувати символічний зміст </a:t>
            </a:r>
            <a:r>
              <a:rPr lang="uk-UA" dirty="0" err="1">
                <a:latin typeface="Arial" panose="020B0604020202020204" pitchFamily="34" charset="0"/>
                <a:cs typeface="Arial" panose="020B0604020202020204" pitchFamily="34" charset="0"/>
              </a:rPr>
              <a:t>імагінацій</a:t>
            </a:r>
            <a:r>
              <a:rPr lang="uk-UA" dirty="0">
                <a:latin typeface="Arial" panose="020B0604020202020204" pitchFamily="34" charset="0"/>
                <a:cs typeface="Arial" panose="020B0604020202020204" pitchFamily="34" charset="0"/>
              </a:rPr>
              <a:t> як дзеркало відносин, а також сприяє </a:t>
            </a:r>
            <a:r>
              <a:rPr lang="uk-UA" dirty="0" err="1">
                <a:latin typeface="Arial" panose="020B0604020202020204" pitchFamily="34" charset="0"/>
                <a:cs typeface="Arial" panose="020B0604020202020204" pitchFamily="34" charset="0"/>
              </a:rPr>
              <a:t>психодинамічному</a:t>
            </a:r>
            <a:r>
              <a:rPr lang="uk-UA" dirty="0">
                <a:latin typeface="Arial" panose="020B0604020202020204" pitchFamily="34" charset="0"/>
                <a:cs typeface="Arial" panose="020B0604020202020204" pitchFamily="34" charset="0"/>
              </a:rPr>
              <a:t> опрацюванню конфліктів взаємин за допомогою </a:t>
            </a:r>
            <a:r>
              <a:rPr lang="uk-UA" dirty="0" err="1">
                <a:latin typeface="Arial" panose="020B0604020202020204" pitchFamily="34" charset="0"/>
                <a:cs typeface="Arial" panose="020B0604020202020204" pitchFamily="34" charset="0"/>
              </a:rPr>
              <a:t>імагінацій</a:t>
            </a:r>
            <a:r>
              <a:rPr lang="uk-UA" dirty="0">
                <a:latin typeface="Arial" panose="020B0604020202020204" pitchFamily="34" charset="0"/>
                <a:cs typeface="Arial" panose="020B0604020202020204" pitchFamily="34" charset="0"/>
              </a:rPr>
              <a:t>.  Такий підхід пов'язує два основні інструменти психотерапевтичної роботи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а саме: відносини терапевт-пацієнт у терапевтичній ситуації та </a:t>
            </a:r>
            <a:r>
              <a:rPr lang="uk-UA" dirty="0" err="1">
                <a:latin typeface="Arial" panose="020B0604020202020204" pitchFamily="34" charset="0"/>
                <a:cs typeface="Arial" panose="020B0604020202020204" pitchFamily="34" charset="0"/>
              </a:rPr>
              <a:t>імагінативний</a:t>
            </a:r>
            <a:r>
              <a:rPr lang="uk-UA" dirty="0">
                <a:latin typeface="Arial" panose="020B0604020202020204" pitchFamily="34" charset="0"/>
                <a:cs typeface="Arial" panose="020B0604020202020204" pitchFamily="34" charset="0"/>
              </a:rPr>
              <a:t> процес.</a:t>
            </a:r>
            <a:endParaRPr lang="ru-RU" dirty="0">
              <a:latin typeface="Arial" panose="020B0604020202020204" pitchFamily="34" charset="0"/>
              <a:cs typeface="Arial" panose="020B0604020202020204" pitchFamily="34" charset="0"/>
            </a:endParaRPr>
          </a:p>
          <a:p>
            <a:endParaRPr lang="uk-UA" dirty="0"/>
          </a:p>
        </p:txBody>
      </p:sp>
      <p:pic>
        <p:nvPicPr>
          <p:cNvPr id="7172" name="Picture 4" descr="ÐÐ°ÑÑÐ¸Ð½ÐºÐ¸ Ð¿Ð¾ Ð·Ð°Ð¿ÑÐ¾ÑÑ Ð.Â ÐÑÐ±Ð¾ÑÑÐºÑ (Lubor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03" y="1487357"/>
            <a:ext cx="2816224" cy="410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938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uk-UA"/>
          </a:p>
        </p:txBody>
      </p:sp>
      <p:sp>
        <p:nvSpPr>
          <p:cNvPr id="6" name="Объект 5"/>
          <p:cNvSpPr>
            <a:spLocks noGrp="1"/>
          </p:cNvSpPr>
          <p:nvPr>
            <p:ph idx="1"/>
          </p:nvPr>
        </p:nvSpPr>
        <p:spPr>
          <a:xfrm>
            <a:off x="841664" y="2556932"/>
            <a:ext cx="10054933" cy="3318936"/>
          </a:xfrm>
        </p:spPr>
        <p:txBody>
          <a:bodyPr/>
          <a:lstStyle/>
          <a:p>
            <a:pPr algn="just"/>
            <a:r>
              <a:rPr lang="uk-UA" dirty="0">
                <a:latin typeface="Arial" panose="020B0604020202020204" pitchFamily="34" charset="0"/>
                <a:cs typeface="Arial" panose="020B0604020202020204" pitchFamily="34" charset="0"/>
              </a:rPr>
              <a:t>Розвиток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від експериментальної роботи зі сновидіннями наяву до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як </a:t>
            </a:r>
            <a:r>
              <a:rPr lang="uk-UA" dirty="0" err="1">
                <a:latin typeface="Arial" panose="020B0604020202020204" pitchFamily="34" charset="0"/>
                <a:cs typeface="Arial" panose="020B0604020202020204" pitchFamily="34" charset="0"/>
              </a:rPr>
              <a:t>психодинамічного</a:t>
            </a:r>
            <a:r>
              <a:rPr lang="uk-UA" dirty="0">
                <a:latin typeface="Arial" panose="020B0604020202020204" pitchFamily="34" charset="0"/>
                <a:cs typeface="Arial" panose="020B0604020202020204" pitchFamily="34" charset="0"/>
              </a:rPr>
              <a:t> процесу й далі до </a:t>
            </a:r>
            <a:r>
              <a:rPr lang="uk-UA" dirty="0" err="1">
                <a:latin typeface="Arial" panose="020B0604020202020204" pitchFamily="34" charset="0"/>
                <a:cs typeface="Arial" panose="020B0604020202020204" pitchFamily="34" charset="0"/>
              </a:rPr>
              <a:t>психодинамічної</a:t>
            </a:r>
            <a:r>
              <a:rPr lang="uk-UA" dirty="0">
                <a:latin typeface="Arial" panose="020B0604020202020204" pitchFamily="34" charset="0"/>
                <a:cs typeface="Arial" panose="020B0604020202020204" pitchFamily="34" charset="0"/>
              </a:rPr>
              <a:t> образної психотерапії дає можливість розглядати її сьогодні як </a:t>
            </a:r>
            <a:r>
              <a:rPr lang="uk-UA" dirty="0" err="1">
                <a:latin typeface="Arial" panose="020B0604020202020204" pitchFamily="34" charset="0"/>
                <a:cs typeface="Arial" panose="020B0604020202020204" pitchFamily="34" charset="0"/>
              </a:rPr>
              <a:t>психодинамічну</a:t>
            </a:r>
            <a:r>
              <a:rPr lang="uk-UA" dirty="0">
                <a:latin typeface="Arial" panose="020B0604020202020204" pitchFamily="34" charset="0"/>
                <a:cs typeface="Arial" panose="020B0604020202020204" pitchFamily="34" charset="0"/>
              </a:rPr>
              <a:t> образну психотерапію.</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2269516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1496291"/>
            <a:ext cx="9601196" cy="602674"/>
          </a:xfrm>
        </p:spPr>
        <p:txBody>
          <a:bodyPr>
            <a:normAutofit fontScale="90000"/>
          </a:bodyPr>
          <a:lstStyle/>
          <a:p>
            <a:r>
              <a:rPr lang="uk-UA" sz="3600" b="1" dirty="0">
                <a:solidFill>
                  <a:srgbClr val="7030A0"/>
                </a:solidFill>
                <a:latin typeface="Arial" panose="020B0604020202020204" pitchFamily="34" charset="0"/>
                <a:cs typeface="Arial" panose="020B0604020202020204" pitchFamily="34" charset="0"/>
              </a:rPr>
              <a:t>Ключові положення КІП як </a:t>
            </a:r>
            <a:r>
              <a:rPr lang="uk-UA" sz="3600" b="1" dirty="0" err="1">
                <a:solidFill>
                  <a:srgbClr val="7030A0"/>
                </a:solidFill>
                <a:latin typeface="Arial" panose="020B0604020202020204" pitchFamily="34" charset="0"/>
                <a:cs typeface="Arial" panose="020B0604020202020204" pitchFamily="34" charset="0"/>
              </a:rPr>
              <a:t>психодинамічної</a:t>
            </a:r>
            <a:r>
              <a:rPr lang="uk-UA" sz="3600" b="1" dirty="0">
                <a:solidFill>
                  <a:srgbClr val="7030A0"/>
                </a:solidFill>
                <a:latin typeface="Arial" panose="020B0604020202020204" pitchFamily="34" charset="0"/>
                <a:cs typeface="Arial" panose="020B0604020202020204" pitchFamily="34" charset="0"/>
              </a:rPr>
              <a:t> образної </a:t>
            </a:r>
            <a:r>
              <a:rPr lang="uk-UA" sz="3600" b="1" dirty="0" smtClean="0">
                <a:solidFill>
                  <a:srgbClr val="7030A0"/>
                </a:solidFill>
                <a:latin typeface="Arial" panose="020B0604020202020204" pitchFamily="34" charset="0"/>
                <a:cs typeface="Arial" panose="020B0604020202020204" pitchFamily="34" charset="0"/>
              </a:rPr>
              <a:t>психотерапії…</a:t>
            </a:r>
            <a:r>
              <a:rPr lang="ru-RU" sz="3600" dirty="0">
                <a:solidFill>
                  <a:srgbClr val="7030A0"/>
                </a:solidFill>
                <a:latin typeface="Arial" panose="020B0604020202020204" pitchFamily="34" charset="0"/>
                <a:cs typeface="Arial" panose="020B0604020202020204" pitchFamily="34" charset="0"/>
              </a:rPr>
              <a:t/>
            </a:r>
            <a:br>
              <a:rPr lang="ru-RU" sz="3600" dirty="0">
                <a:solidFill>
                  <a:srgbClr val="7030A0"/>
                </a:solidFill>
                <a:latin typeface="Arial" panose="020B0604020202020204" pitchFamily="34" charset="0"/>
                <a:cs typeface="Arial" panose="020B0604020202020204" pitchFamily="34" charset="0"/>
              </a:rPr>
            </a:br>
            <a:endParaRPr lang="uk-UA" sz="3600" dirty="0">
              <a:solidFill>
                <a:srgbClr val="7030A0"/>
              </a:solidFill>
            </a:endParaRPr>
          </a:p>
        </p:txBody>
      </p:sp>
      <p:sp>
        <p:nvSpPr>
          <p:cNvPr id="3" name="Объект 2"/>
          <p:cNvSpPr>
            <a:spLocks noGrp="1"/>
          </p:cNvSpPr>
          <p:nvPr>
            <p:ph idx="1"/>
          </p:nvPr>
        </p:nvSpPr>
        <p:spPr>
          <a:xfrm>
            <a:off x="1080655" y="2556932"/>
            <a:ext cx="9815942" cy="3594486"/>
          </a:xfrm>
        </p:spPr>
        <p:txBody>
          <a:bodyPr>
            <a:normAutofit fontScale="92500"/>
          </a:bodyPr>
          <a:lstStyle/>
          <a:p>
            <a:pPr lvl="0"/>
            <a:r>
              <a:rPr lang="uk-UA" dirty="0" err="1" smtClean="0">
                <a:latin typeface="Arial" panose="020B0604020202020204" pitchFamily="34" charset="0"/>
                <a:cs typeface="Arial" panose="020B0604020202020204" pitchFamily="34" charset="0"/>
              </a:rPr>
              <a:t>Кататимно-імагінативна</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психотерапія є напрямом </a:t>
            </a:r>
            <a:r>
              <a:rPr lang="uk-UA" dirty="0" err="1">
                <a:latin typeface="Arial" panose="020B0604020202020204" pitchFamily="34" charset="0"/>
                <a:cs typeface="Arial" panose="020B0604020202020204" pitchFamily="34" charset="0"/>
              </a:rPr>
              <a:t>психодинамічного</a:t>
            </a:r>
            <a:r>
              <a:rPr lang="uk-UA" dirty="0">
                <a:latin typeface="Arial" panose="020B0604020202020204" pitchFamily="34" charset="0"/>
                <a:cs typeface="Arial" panose="020B0604020202020204" pitchFamily="34" charset="0"/>
              </a:rPr>
              <a:t> підходу в психотерапії і, отже, основною </a:t>
            </a:r>
            <a:r>
              <a:rPr lang="uk-UA" dirty="0" err="1">
                <a:latin typeface="Arial" panose="020B0604020202020204" pitchFamily="34" charset="0"/>
                <a:cs typeface="Arial" panose="020B0604020202020204" pitchFamily="34" charset="0"/>
              </a:rPr>
              <a:t>детермінантою</a:t>
            </a:r>
            <a:r>
              <a:rPr lang="uk-UA" dirty="0">
                <a:latin typeface="Arial" panose="020B0604020202020204" pitchFamily="34" charset="0"/>
                <a:cs typeface="Arial" panose="020B0604020202020204" pitchFamily="34" charset="0"/>
              </a:rPr>
              <a:t> особистісного розвитку та поведінки розглядає несвідомі психічні процеси (несвідомі фантазії, потяги, конфлікти й механізми захисту), а також динаміку їх розвитку у відносинах з об'єктом.</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Кататимно-імагінативна</a:t>
            </a:r>
            <a:r>
              <a:rPr lang="uk-UA" dirty="0">
                <a:latin typeface="Arial" panose="020B0604020202020204" pitchFamily="34" charset="0"/>
                <a:cs typeface="Arial" panose="020B0604020202020204" pitchFamily="34" charset="0"/>
              </a:rPr>
              <a:t> психотерапія базується на теоретичному фундаменті класичного психоаналізу і його сучасного розвитку (теорія потягів, его-психологія, </a:t>
            </a:r>
            <a:r>
              <a:rPr lang="uk-UA" dirty="0" err="1">
                <a:latin typeface="Arial" panose="020B0604020202020204" pitchFamily="34" charset="0"/>
                <a:cs typeface="Arial" panose="020B0604020202020204" pitchFamily="34" charset="0"/>
              </a:rPr>
              <a:t>кляйніанський</a:t>
            </a:r>
            <a:r>
              <a:rPr lang="uk-UA" dirty="0">
                <a:latin typeface="Arial" panose="020B0604020202020204" pitchFamily="34" charset="0"/>
                <a:cs typeface="Arial" panose="020B0604020202020204" pitchFamily="34" charset="0"/>
              </a:rPr>
              <a:t> психоаналіз, теорія об'єктних відносин, психологія власного Я (</a:t>
            </a:r>
            <a:r>
              <a:rPr lang="uk-UA" dirty="0" err="1">
                <a:latin typeface="Arial" panose="020B0604020202020204" pitchFamily="34" charset="0"/>
                <a:cs typeface="Arial" panose="020B0604020202020204" pitchFamily="34" charset="0"/>
              </a:rPr>
              <a:t>Self</a:t>
            </a:r>
            <a:r>
              <a:rPr lang="uk-UA" dirty="0">
                <a:latin typeface="Arial" panose="020B0604020202020204" pitchFamily="34" charset="0"/>
                <a:cs typeface="Arial" panose="020B0604020202020204" pitchFamily="34" charset="0"/>
              </a:rPr>
              <a:t>), психологія процесу розвитку).</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2984352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solidFill>
                  <a:srgbClr val="7030A0"/>
                </a:solidFill>
                <a:latin typeface="Arial" panose="020B0604020202020204" pitchFamily="34" charset="0"/>
                <a:cs typeface="Arial" panose="020B0604020202020204" pitchFamily="34" charset="0"/>
              </a:rPr>
              <a:t>…Ключові </a:t>
            </a:r>
            <a:r>
              <a:rPr lang="uk-UA" sz="3200" b="1" dirty="0">
                <a:solidFill>
                  <a:srgbClr val="7030A0"/>
                </a:solidFill>
                <a:latin typeface="Arial" panose="020B0604020202020204" pitchFamily="34" charset="0"/>
                <a:cs typeface="Arial" panose="020B0604020202020204" pitchFamily="34" charset="0"/>
              </a:rPr>
              <a:t>положення КІП як </a:t>
            </a:r>
            <a:r>
              <a:rPr lang="uk-UA" sz="3200" b="1" dirty="0" err="1">
                <a:solidFill>
                  <a:srgbClr val="7030A0"/>
                </a:solidFill>
                <a:latin typeface="Arial" panose="020B0604020202020204" pitchFamily="34" charset="0"/>
                <a:cs typeface="Arial" panose="020B0604020202020204" pitchFamily="34" charset="0"/>
              </a:rPr>
              <a:t>психодинамічної</a:t>
            </a:r>
            <a:r>
              <a:rPr lang="uk-UA" sz="3200" b="1" dirty="0">
                <a:solidFill>
                  <a:srgbClr val="7030A0"/>
                </a:solidFill>
                <a:latin typeface="Arial" panose="020B0604020202020204" pitchFamily="34" charset="0"/>
                <a:cs typeface="Arial" panose="020B0604020202020204" pitchFamily="34" charset="0"/>
              </a:rPr>
              <a:t> образної психотерапії</a:t>
            </a:r>
            <a:endParaRPr lang="uk-UA" sz="3200" dirty="0">
              <a:solidFill>
                <a:srgbClr val="7030A0"/>
              </a:solidFill>
            </a:endParaRPr>
          </a:p>
        </p:txBody>
      </p:sp>
      <p:sp>
        <p:nvSpPr>
          <p:cNvPr id="3" name="Объект 2"/>
          <p:cNvSpPr>
            <a:spLocks noGrp="1"/>
          </p:cNvSpPr>
          <p:nvPr>
            <p:ph idx="1"/>
          </p:nvPr>
        </p:nvSpPr>
        <p:spPr>
          <a:xfrm>
            <a:off x="914400" y="2556932"/>
            <a:ext cx="10276609" cy="3615268"/>
          </a:xfrm>
        </p:spPr>
        <p:txBody>
          <a:bodyPr>
            <a:normAutofit fontScale="92500" lnSpcReduction="10000"/>
          </a:bodyPr>
          <a:lstStyle/>
          <a:p>
            <a:pPr lvl="0"/>
            <a:r>
              <a:rPr lang="uk-UA" dirty="0" err="1">
                <a:latin typeface="Arial" panose="020B0604020202020204" pitchFamily="34" charset="0"/>
                <a:cs typeface="Arial" panose="020B0604020202020204" pitchFamily="34" charset="0"/>
              </a:rPr>
              <a:t>Кататимно-імагінативна</a:t>
            </a:r>
            <a:r>
              <a:rPr lang="uk-UA" dirty="0">
                <a:latin typeface="Arial" panose="020B0604020202020204" pitchFamily="34" charset="0"/>
                <a:cs typeface="Arial" panose="020B0604020202020204" pitchFamily="34" charset="0"/>
              </a:rPr>
              <a:t> психотерапія відрізняється від інших напрямів </a:t>
            </a:r>
            <a:r>
              <a:rPr lang="uk-UA" dirty="0" err="1">
                <a:latin typeface="Arial" panose="020B0604020202020204" pitchFamily="34" charset="0"/>
                <a:cs typeface="Arial" panose="020B0604020202020204" pitchFamily="34" charset="0"/>
              </a:rPr>
              <a:t>психодинамічної</a:t>
            </a:r>
            <a:r>
              <a:rPr lang="uk-UA" dirty="0">
                <a:latin typeface="Arial" panose="020B0604020202020204" pitchFamily="34" charset="0"/>
                <a:cs typeface="Arial" panose="020B0604020202020204" pitchFamily="34" charset="0"/>
              </a:rPr>
              <a:t> психотерапії роботою з образною сферою людини.</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 Специфічним для цього методу є особлива форма подання образів (</a:t>
            </a:r>
            <a:r>
              <a:rPr lang="uk-UA" dirty="0" err="1">
                <a:latin typeface="Arial" panose="020B0604020202020204" pitchFamily="34" charset="0"/>
                <a:cs typeface="Arial" panose="020B0604020202020204" pitchFamily="34" charset="0"/>
              </a:rPr>
              <a:t>імагінації</a:t>
            </a:r>
            <a:r>
              <a:rPr lang="uk-UA" dirty="0">
                <a:latin typeface="Arial" panose="020B0604020202020204" pitchFamily="34" charset="0"/>
                <a:cs typeface="Arial" panose="020B0604020202020204" pitchFamily="34" charset="0"/>
              </a:rPr>
              <a:t>). В </a:t>
            </a:r>
            <a:r>
              <a:rPr lang="uk-UA" dirty="0" err="1">
                <a:latin typeface="Arial" panose="020B0604020202020204" pitchFamily="34" charset="0"/>
                <a:cs typeface="Arial" panose="020B0604020202020204" pitchFamily="34" charset="0"/>
              </a:rPr>
              <a:t>імагінаціях</a:t>
            </a:r>
            <a:r>
              <a:rPr lang="uk-UA" dirty="0">
                <a:latin typeface="Arial" panose="020B0604020202020204" pitchFamily="34" charset="0"/>
                <a:cs typeface="Arial" panose="020B0604020202020204" pitchFamily="34" charset="0"/>
              </a:rPr>
              <a:t> у символічній формі представлені </a:t>
            </a:r>
            <a:r>
              <a:rPr lang="uk-UA" dirty="0" err="1">
                <a:latin typeface="Arial" panose="020B0604020202020204" pitchFamily="34" charset="0"/>
                <a:cs typeface="Arial" panose="020B0604020202020204" pitchFamily="34" charset="0"/>
              </a:rPr>
              <a:t>інтерналізовані</a:t>
            </a:r>
            <a:r>
              <a:rPr lang="uk-UA" dirty="0">
                <a:latin typeface="Arial" panose="020B0604020202020204" pitchFamily="34" charset="0"/>
                <a:cs typeface="Arial" panose="020B0604020202020204" pitchFamily="34" charset="0"/>
              </a:rPr>
              <a:t> конфлікти пацієнта й </a:t>
            </a:r>
            <a:r>
              <a:rPr lang="uk-UA" dirty="0" err="1">
                <a:latin typeface="Arial" panose="020B0604020202020204" pitchFamily="34" charset="0"/>
                <a:cs typeface="Arial" panose="020B0604020202020204" pitchFamily="34" charset="0"/>
              </a:rPr>
              <a:t>патерни</a:t>
            </a:r>
            <a:r>
              <a:rPr lang="uk-UA" dirty="0">
                <a:latin typeface="Arial" panose="020B0604020202020204" pitchFamily="34" charset="0"/>
                <a:cs typeface="Arial" panose="020B0604020202020204" pitchFamily="34" charset="0"/>
              </a:rPr>
              <a:t> його об'єктних відносин (перш за все, центральний несвідомий конфлікт відносин).</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 У терапевтичному процесі психотерапевт використовує ці символізації та подальші асоціації пацієнта в контексті анамнезу, актуальної життєвої ситуації і поточних відносин переносу / </a:t>
            </a:r>
            <a:r>
              <a:rPr lang="uk-UA" dirty="0" err="1">
                <a:latin typeface="Arial" panose="020B0604020202020204" pitchFamily="34" charset="0"/>
                <a:cs typeface="Arial" panose="020B0604020202020204" pitchFamily="34" charset="0"/>
              </a:rPr>
              <a:t>контрпереносу</a:t>
            </a:r>
            <a:r>
              <a:rPr lang="uk-UA" dirty="0">
                <a:latin typeface="Arial" panose="020B0604020202020204" pitchFamily="34" charset="0"/>
                <a:cs typeface="Arial" panose="020B0604020202020204" pitchFamily="34" charset="0"/>
              </a:rPr>
              <a:t> з діагностичною і терапевтичною метою.</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2115392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solidFill>
                  <a:srgbClr val="7030A0"/>
                </a:solidFill>
                <a:latin typeface="Arial" panose="020B0604020202020204" pitchFamily="34" charset="0"/>
                <a:cs typeface="Arial" panose="020B0604020202020204" pitchFamily="34" charset="0"/>
              </a:rPr>
              <a:t>Напрями розвитку </a:t>
            </a:r>
            <a:r>
              <a:rPr lang="uk-UA" dirty="0" smtClean="0">
                <a:solidFill>
                  <a:srgbClr val="7030A0"/>
                </a:solidFill>
                <a:latin typeface="Arial" panose="020B0604020202020204" pitchFamily="34" charset="0"/>
                <a:cs typeface="Arial" panose="020B0604020202020204" pitchFamily="34" charset="0"/>
              </a:rPr>
              <a:t>КІП…</a:t>
            </a:r>
            <a:r>
              <a:rPr lang="ru-RU" dirty="0">
                <a:solidFill>
                  <a:srgbClr val="7030A0"/>
                </a:solidFill>
                <a:latin typeface="Arial" panose="020B0604020202020204" pitchFamily="34" charset="0"/>
                <a:cs typeface="Arial" panose="020B0604020202020204" pitchFamily="34" charset="0"/>
              </a:rPr>
              <a:t/>
            </a:r>
            <a:br>
              <a:rPr lang="ru-RU" dirty="0">
                <a:solidFill>
                  <a:srgbClr val="7030A0"/>
                </a:solidFill>
                <a:latin typeface="Arial" panose="020B0604020202020204" pitchFamily="34" charset="0"/>
                <a:cs typeface="Arial" panose="020B0604020202020204" pitchFamily="34" charset="0"/>
              </a:rPr>
            </a:br>
            <a:endParaRPr lang="uk-UA" dirty="0">
              <a:solidFill>
                <a:srgbClr val="7030A0"/>
              </a:solidFill>
            </a:endParaRPr>
          </a:p>
        </p:txBody>
      </p:sp>
      <p:sp>
        <p:nvSpPr>
          <p:cNvPr id="3" name="Объект 2"/>
          <p:cNvSpPr>
            <a:spLocks noGrp="1"/>
          </p:cNvSpPr>
          <p:nvPr>
            <p:ph idx="1"/>
          </p:nvPr>
        </p:nvSpPr>
        <p:spPr>
          <a:xfrm>
            <a:off x="935182" y="2556932"/>
            <a:ext cx="10276609" cy="3688004"/>
          </a:xfrm>
        </p:spPr>
        <p:txBody>
          <a:bodyPr>
            <a:normAutofit fontScale="85000" lnSpcReduction="20000"/>
          </a:bodyPr>
          <a:lstStyle/>
          <a:p>
            <a:pPr marL="0" indent="0">
              <a:buNone/>
            </a:pPr>
            <a:r>
              <a:rPr lang="uk-UA" b="1" i="1" dirty="0" smtClean="0">
                <a:solidFill>
                  <a:srgbClr val="FF0000"/>
                </a:solidFill>
                <a:latin typeface="Arial" panose="020B0604020202020204" pitchFamily="34" charset="0"/>
                <a:cs typeface="Arial" panose="020B0604020202020204" pitchFamily="34" charset="0"/>
              </a:rPr>
              <a:t>1</a:t>
            </a:r>
            <a:r>
              <a:rPr lang="uk-UA" b="1" i="1" dirty="0">
                <a:solidFill>
                  <a:srgbClr val="FF0000"/>
                </a:solidFill>
                <a:latin typeface="Arial" panose="020B0604020202020204" pitchFamily="34" charset="0"/>
                <a:cs typeface="Arial" panose="020B0604020202020204" pitchFamily="34" charset="0"/>
              </a:rPr>
              <a:t>. Розвиток цілісної несуперечливої ​​концепції </a:t>
            </a:r>
            <a:r>
              <a:rPr lang="uk-UA" b="1" i="1" dirty="0" err="1">
                <a:solidFill>
                  <a:srgbClr val="FF0000"/>
                </a:solidFill>
                <a:latin typeface="Arial" panose="020B0604020202020204" pitchFamily="34" charset="0"/>
                <a:cs typeface="Arial" panose="020B0604020202020204" pitchFamily="34" charset="0"/>
              </a:rPr>
              <a:t>кататимно-імагінативної</a:t>
            </a:r>
            <a:r>
              <a:rPr lang="uk-UA" b="1" i="1" dirty="0">
                <a:solidFill>
                  <a:srgbClr val="FF0000"/>
                </a:solidFill>
                <a:latin typeface="Arial" panose="020B0604020202020204" pitchFamily="34" charset="0"/>
                <a:cs typeface="Arial" panose="020B0604020202020204" pitchFamily="34" charset="0"/>
              </a:rPr>
              <a:t> психотерапії як </a:t>
            </a:r>
            <a:r>
              <a:rPr lang="uk-UA" b="1" i="1" dirty="0" err="1">
                <a:solidFill>
                  <a:srgbClr val="FF0000"/>
                </a:solidFill>
                <a:latin typeface="Arial" panose="020B0604020202020204" pitchFamily="34" charset="0"/>
                <a:cs typeface="Arial" panose="020B0604020202020204" pitchFamily="34" charset="0"/>
              </a:rPr>
              <a:t>психодинамічної</a:t>
            </a:r>
            <a:r>
              <a:rPr lang="uk-UA" b="1" i="1" dirty="0">
                <a:solidFill>
                  <a:srgbClr val="FF0000"/>
                </a:solidFill>
                <a:latin typeface="Arial" panose="020B0604020202020204" pitchFamily="34" charset="0"/>
                <a:cs typeface="Arial" panose="020B0604020202020204" pitchFamily="34" charset="0"/>
              </a:rPr>
              <a:t> образної психотерапії.</a:t>
            </a:r>
            <a:endParaRPr lang="ru-RU" b="1" dirty="0">
              <a:solidFill>
                <a:srgbClr val="FF0000"/>
              </a:solidFill>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Концепція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була розроблена X. </a:t>
            </a:r>
            <a:r>
              <a:rPr lang="uk-UA" dirty="0" err="1">
                <a:latin typeface="Arial" panose="020B0604020202020204" pitchFamily="34" charset="0"/>
                <a:cs typeface="Arial" panose="020B0604020202020204" pitchFamily="34" charset="0"/>
              </a:rPr>
              <a:t>Льойнером</a:t>
            </a:r>
            <a:r>
              <a:rPr lang="uk-UA" dirty="0">
                <a:latin typeface="Arial" panose="020B0604020202020204" pitchFamily="34" charset="0"/>
                <a:cs typeface="Arial" panose="020B0604020202020204" pitchFamily="34" charset="0"/>
              </a:rPr>
              <a:t> і, безумовно, є основою для подальшого розвитку цього методу.  Однак у наш час </a:t>
            </a:r>
            <a:r>
              <a:rPr lang="uk-UA" dirty="0" err="1">
                <a:latin typeface="Arial" panose="020B0604020202020204" pitchFamily="34" charset="0"/>
                <a:cs typeface="Arial" panose="020B0604020202020204" pitchFamily="34" charset="0"/>
              </a:rPr>
              <a:t>психодинамічна</a:t>
            </a:r>
            <a:r>
              <a:rPr lang="uk-UA" dirty="0">
                <a:latin typeface="Arial" panose="020B0604020202020204" pitchFamily="34" charset="0"/>
                <a:cs typeface="Arial" panose="020B0604020202020204" pitchFamily="34" charset="0"/>
              </a:rPr>
              <a:t> психотерапія володіє набагато глибшими знаннями, зокрема у галузі сучасних </a:t>
            </a:r>
            <a:r>
              <a:rPr lang="uk-UA" dirty="0" err="1">
                <a:latin typeface="Arial" panose="020B0604020202020204" pitchFamily="34" charset="0"/>
                <a:cs typeface="Arial" panose="020B0604020202020204" pitchFamily="34" charset="0"/>
              </a:rPr>
              <a:t>психодинамічних</a:t>
            </a:r>
            <a:r>
              <a:rPr lang="uk-UA" dirty="0">
                <a:latin typeface="Arial" panose="020B0604020202020204" pitchFamily="34" charset="0"/>
                <a:cs typeface="Arial" panose="020B0604020202020204" pitchFamily="34" charset="0"/>
              </a:rPr>
              <a:t> теорій особистості і психопатології, а також теорії та практики психотерапевтичного процесу.  Крім того, напрацьований величезний науково-дослідний матеріал вивчення психології образної сфери людини, у першу чергу, у роботах вітчизняних психологів (Ананьєв, 2000; </a:t>
            </a:r>
            <a:r>
              <a:rPr lang="uk-UA" dirty="0" err="1">
                <a:latin typeface="Arial" panose="020B0604020202020204" pitchFamily="34" charset="0"/>
                <a:cs typeface="Arial" panose="020B0604020202020204" pitchFamily="34" charset="0"/>
              </a:rPr>
              <a:t>Веккер</a:t>
            </a:r>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Ломов</a:t>
            </a:r>
            <a:r>
              <a:rPr lang="uk-UA" dirty="0">
                <a:latin typeface="Arial" panose="020B0604020202020204" pitchFamily="34" charset="0"/>
                <a:cs typeface="Arial" panose="020B0604020202020204" pitchFamily="34" charset="0"/>
              </a:rPr>
              <a:t>, 1961; </a:t>
            </a:r>
            <a:r>
              <a:rPr lang="uk-UA" dirty="0" err="1">
                <a:latin typeface="Arial" panose="020B0604020202020204" pitchFamily="34" charset="0"/>
                <a:cs typeface="Arial" panose="020B0604020202020204" pitchFamily="34" charset="0"/>
              </a:rPr>
              <a:t>Гостєв</a:t>
            </a:r>
            <a:r>
              <a:rPr lang="uk-UA" dirty="0">
                <a:latin typeface="Arial" panose="020B0604020202020204" pitchFamily="34" charset="0"/>
                <a:cs typeface="Arial" panose="020B0604020202020204" pitchFamily="34" charset="0"/>
              </a:rPr>
              <a:t>, 2007).  Тому, перш за все, необхідно проаналізувати основні положення концепції X. </a:t>
            </a:r>
            <a:r>
              <a:rPr lang="uk-UA" dirty="0" err="1">
                <a:latin typeface="Arial" panose="020B0604020202020204" pitchFamily="34" charset="0"/>
                <a:cs typeface="Arial" panose="020B0604020202020204" pitchFamily="34" charset="0"/>
              </a:rPr>
              <a:t>Льойнера</a:t>
            </a:r>
            <a:r>
              <a:rPr lang="uk-UA" dirty="0">
                <a:latin typeface="Arial" panose="020B0604020202020204" pitchFamily="34" charset="0"/>
                <a:cs typeface="Arial" panose="020B0604020202020204" pitchFamily="34" charset="0"/>
              </a:rPr>
              <a:t>, найважливіші ідеї, теоретичні конструкти і їх реалізацію в сучасній практиці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і на їх основі вести подальшу роботу з розвитку цілісної несуперечливої ​​концепції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a:t>
            </a:r>
          </a:p>
        </p:txBody>
      </p:sp>
    </p:spTree>
    <p:extLst>
      <p:ext uri="{BB962C8B-B14F-4D97-AF65-F5344CB8AC3E}">
        <p14:creationId xmlns:p14="http://schemas.microsoft.com/office/powerpoint/2010/main" val="4196286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055" y="982132"/>
            <a:ext cx="10494818" cy="1303867"/>
          </a:xfrm>
        </p:spPr>
        <p:txBody>
          <a:bodyPr>
            <a:normAutofit fontScale="90000"/>
          </a:bodyPr>
          <a:lstStyle/>
          <a:p>
            <a:r>
              <a:rPr lang="uk-UA" dirty="0">
                <a:solidFill>
                  <a:srgbClr val="7030A0"/>
                </a:solidFill>
                <a:latin typeface="Arial" panose="020B0604020202020204" pitchFamily="34" charset="0"/>
                <a:cs typeface="Arial" panose="020B0604020202020204" pitchFamily="34" charset="0"/>
              </a:rPr>
              <a:t>Ця концепція має охоплювати такі сфери:</a:t>
            </a:r>
            <a:r>
              <a:rPr lang="ru-RU" dirty="0">
                <a:solidFill>
                  <a:srgbClr val="7030A0"/>
                </a:solidFill>
                <a:latin typeface="Arial" panose="020B0604020202020204" pitchFamily="34" charset="0"/>
                <a:cs typeface="Arial" panose="020B0604020202020204" pitchFamily="34" charset="0"/>
              </a:rPr>
              <a:t/>
            </a:r>
            <a:br>
              <a:rPr lang="ru-RU" dirty="0">
                <a:solidFill>
                  <a:srgbClr val="7030A0"/>
                </a:solidFill>
                <a:latin typeface="Arial" panose="020B0604020202020204" pitchFamily="34" charset="0"/>
                <a:cs typeface="Arial" panose="020B0604020202020204" pitchFamily="34" charset="0"/>
              </a:rPr>
            </a:br>
            <a:endParaRPr lang="uk-UA" dirty="0">
              <a:solidFill>
                <a:srgbClr val="7030A0"/>
              </a:solidFill>
            </a:endParaRPr>
          </a:p>
        </p:txBody>
      </p:sp>
      <p:sp>
        <p:nvSpPr>
          <p:cNvPr id="3" name="Объект 2"/>
          <p:cNvSpPr>
            <a:spLocks noGrp="1"/>
          </p:cNvSpPr>
          <p:nvPr>
            <p:ph idx="1"/>
          </p:nvPr>
        </p:nvSpPr>
        <p:spPr>
          <a:xfrm>
            <a:off x="935182" y="2556931"/>
            <a:ext cx="10328563" cy="3563313"/>
          </a:xfrm>
        </p:spPr>
        <p:txBody>
          <a:bodyPr>
            <a:normAutofit fontScale="85000" lnSpcReduction="20000"/>
          </a:bodyPr>
          <a:lstStyle/>
          <a:p>
            <a:pPr lvl="0"/>
            <a:r>
              <a:rPr lang="uk-UA" dirty="0" smtClean="0">
                <a:latin typeface="Arial" panose="020B0604020202020204" pitchFamily="34" charset="0"/>
                <a:cs typeface="Arial" panose="020B0604020202020204" pitchFamily="34" charset="0"/>
              </a:rPr>
              <a:t>теорія </a:t>
            </a:r>
            <a:r>
              <a:rPr lang="uk-UA" dirty="0">
                <a:latin typeface="Arial" panose="020B0604020202020204" pitchFamily="34" charset="0"/>
                <a:cs typeface="Arial" panose="020B0604020202020204" pitchFamily="34" charset="0"/>
              </a:rPr>
              <a:t>/ теорії особистості, яка описує структуру особистості та її розвиток;</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 теорія / теорії психопатології;</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 теорія психотерапії, що ґрунтується на теорії особистості й теорії психопатології (саме цими теоретичними уявленнями повинні визначатися зміст і структура психотерапевтичного процесу, стратегія і тактика психотерапевта, методи терапевтичної інтервенції);</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 теоретичні положення про образну сферу людини (під образною сферою мається на увазі сукупність вторинних образів різних класів; вторинні образи – це внутрішні образи, пережиті за відсутності безпосереднього стимулу як їх прообразу);</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теоретичні положення про символи несвідомого, про основи глибинної психологічної символіки, про походження й трансформацію символів.</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1555230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uk-UA" sz="3600" dirty="0" smtClean="0">
                <a:solidFill>
                  <a:srgbClr val="7030A0"/>
                </a:solidFill>
                <a:latin typeface="Arial" panose="020B0604020202020204" pitchFamily="34" charset="0"/>
                <a:cs typeface="Arial" panose="020B0604020202020204" pitchFamily="34" charset="0"/>
              </a:rPr>
              <a:t>…Напрями </a:t>
            </a:r>
            <a:r>
              <a:rPr lang="uk-UA" sz="3600" dirty="0">
                <a:solidFill>
                  <a:srgbClr val="7030A0"/>
                </a:solidFill>
                <a:latin typeface="Arial" panose="020B0604020202020204" pitchFamily="34" charset="0"/>
                <a:cs typeface="Arial" panose="020B0604020202020204" pitchFamily="34" charset="0"/>
              </a:rPr>
              <a:t>розвитку КІП… </a:t>
            </a:r>
            <a:r>
              <a:rPr lang="uk-UA" sz="3600" dirty="0" smtClean="0">
                <a:solidFill>
                  <a:srgbClr val="7030A0"/>
                </a:solidFill>
                <a:latin typeface="Arial" panose="020B0604020202020204" pitchFamily="34" charset="0"/>
                <a:cs typeface="Arial" panose="020B0604020202020204" pitchFamily="34" charset="0"/>
              </a:rPr>
              <a:t/>
            </a:r>
            <a:br>
              <a:rPr lang="uk-UA" sz="3600" dirty="0" smtClean="0">
                <a:solidFill>
                  <a:srgbClr val="7030A0"/>
                </a:solidFill>
                <a:latin typeface="Arial" panose="020B0604020202020204" pitchFamily="34" charset="0"/>
                <a:cs typeface="Arial" panose="020B0604020202020204" pitchFamily="34" charset="0"/>
              </a:rPr>
            </a:br>
            <a:r>
              <a:rPr lang="uk-UA" sz="2000" i="1" dirty="0" smtClean="0">
                <a:solidFill>
                  <a:srgbClr val="FF0000"/>
                </a:solidFill>
                <a:latin typeface="Arial" panose="020B0604020202020204" pitchFamily="34" charset="0"/>
                <a:cs typeface="Arial" panose="020B0604020202020204" pitchFamily="34" charset="0"/>
              </a:rPr>
              <a:t>2</a:t>
            </a:r>
            <a:r>
              <a:rPr lang="uk-UA" sz="2000" i="1" dirty="0">
                <a:solidFill>
                  <a:srgbClr val="FF0000"/>
                </a:solidFill>
                <a:latin typeface="Arial" panose="020B0604020202020204" pitchFamily="34" charset="0"/>
                <a:cs typeface="Arial" panose="020B0604020202020204" pitchFamily="34" charset="0"/>
              </a:rPr>
              <a:t>. Розвиток теоретичних основ практики </a:t>
            </a:r>
            <a:r>
              <a:rPr lang="uk-UA" sz="2000" i="1" dirty="0" err="1">
                <a:solidFill>
                  <a:srgbClr val="FF0000"/>
                </a:solidFill>
                <a:latin typeface="Arial" panose="020B0604020202020204" pitchFamily="34" charset="0"/>
                <a:cs typeface="Arial" panose="020B0604020202020204" pitchFamily="34" charset="0"/>
              </a:rPr>
              <a:t>кататимно-імагінативної</a:t>
            </a:r>
            <a:r>
              <a:rPr lang="uk-UA" sz="2000" i="1" dirty="0">
                <a:solidFill>
                  <a:srgbClr val="FF0000"/>
                </a:solidFill>
                <a:latin typeface="Arial" panose="020B0604020202020204" pitchFamily="34" charset="0"/>
                <a:cs typeface="Arial" panose="020B0604020202020204" pitchFamily="34" charset="0"/>
              </a:rPr>
              <a:t> психотерапії.</a:t>
            </a:r>
            <a:r>
              <a:rPr lang="ru-RU" sz="2000" dirty="0">
                <a:solidFill>
                  <a:srgbClr val="FF0000"/>
                </a:solidFill>
                <a:latin typeface="Arial" panose="020B0604020202020204" pitchFamily="34" charset="0"/>
                <a:cs typeface="Arial" panose="020B0604020202020204" pitchFamily="34" charset="0"/>
              </a:rPr>
              <a:t/>
            </a:r>
            <a:br>
              <a:rPr lang="ru-RU" sz="2000" dirty="0">
                <a:solidFill>
                  <a:srgbClr val="FF0000"/>
                </a:solidFill>
                <a:latin typeface="Arial" panose="020B0604020202020204" pitchFamily="34" charset="0"/>
                <a:cs typeface="Arial" panose="020B0604020202020204" pitchFamily="34" charset="0"/>
              </a:rPr>
            </a:br>
            <a:r>
              <a:rPr lang="uk-UA" sz="2000" dirty="0">
                <a:latin typeface="Arial" panose="020B0604020202020204" pitchFamily="34" charset="0"/>
                <a:cs typeface="Arial" panose="020B0604020202020204" pitchFamily="34" charset="0"/>
              </a:rPr>
              <a:t>2.1.  Перегляд ряду ключових положень, що стосуються структури та змісту терапевтичного процесу в </a:t>
            </a:r>
            <a:r>
              <a:rPr lang="uk-UA" sz="2000" dirty="0" err="1">
                <a:latin typeface="Arial" panose="020B0604020202020204" pitchFamily="34" charset="0"/>
                <a:cs typeface="Arial" panose="020B0604020202020204" pitchFamily="34" charset="0"/>
              </a:rPr>
              <a:t>кататимно-імагінативній</a:t>
            </a:r>
            <a:r>
              <a:rPr lang="uk-UA" sz="2000" dirty="0">
                <a:latin typeface="Arial" panose="020B0604020202020204" pitchFamily="34" charset="0"/>
                <a:cs typeface="Arial" panose="020B0604020202020204" pitchFamily="34" charset="0"/>
              </a:rPr>
              <a:t> психотерапії, деякими з яких є такі:</a:t>
            </a:r>
            <a:r>
              <a:rPr lang="ru-RU" sz="2000" dirty="0">
                <a:latin typeface="Arial" panose="020B0604020202020204" pitchFamily="34" charset="0"/>
                <a:cs typeface="Arial" panose="020B0604020202020204" pitchFamily="34" charset="0"/>
              </a:rPr>
              <a:t/>
            </a:r>
            <a:br>
              <a:rPr lang="ru-RU" sz="2000" dirty="0">
                <a:latin typeface="Arial" panose="020B0604020202020204" pitchFamily="34" charset="0"/>
                <a:cs typeface="Arial" panose="020B0604020202020204" pitchFamily="34" charset="0"/>
              </a:rPr>
            </a:br>
            <a:endParaRPr lang="uk-UA" sz="2000" dirty="0"/>
          </a:p>
        </p:txBody>
      </p:sp>
      <p:sp>
        <p:nvSpPr>
          <p:cNvPr id="6" name="Объект 5"/>
          <p:cNvSpPr>
            <a:spLocks noGrp="1"/>
          </p:cNvSpPr>
          <p:nvPr>
            <p:ph idx="1"/>
          </p:nvPr>
        </p:nvSpPr>
        <p:spPr>
          <a:xfrm>
            <a:off x="935182" y="2556931"/>
            <a:ext cx="10349345" cy="3646441"/>
          </a:xfrm>
        </p:spPr>
        <p:txBody>
          <a:bodyPr>
            <a:normAutofit fontScale="70000" lnSpcReduction="20000"/>
          </a:bodyPr>
          <a:lstStyle/>
          <a:p>
            <a:pPr lvl="0"/>
            <a:r>
              <a:rPr lang="uk-UA" dirty="0" smtClean="0">
                <a:latin typeface="Arial" panose="020B0604020202020204" pitchFamily="34" charset="0"/>
                <a:cs typeface="Arial" panose="020B0604020202020204" pitchFamily="34" charset="0"/>
              </a:rPr>
              <a:t>основні </a:t>
            </a:r>
            <a:r>
              <a:rPr lang="uk-UA" dirty="0">
                <a:latin typeface="Arial" panose="020B0604020202020204" pitchFamily="34" charset="0"/>
                <a:cs typeface="Arial" panose="020B0604020202020204" pitchFamily="34" charset="0"/>
              </a:rPr>
              <a:t>принципи роботи з поданням образів (</a:t>
            </a:r>
            <a:r>
              <a:rPr lang="uk-UA" dirty="0" err="1">
                <a:latin typeface="Arial" panose="020B0604020202020204" pitchFamily="34" charset="0"/>
                <a:cs typeface="Arial" panose="020B0604020202020204" pitchFamily="34" charset="0"/>
              </a:rPr>
              <a:t>імагінаціями</a:t>
            </a:r>
            <a:r>
              <a:rPr lang="uk-UA" dirty="0">
                <a:latin typeface="Arial" panose="020B0604020202020204" pitchFamily="34" charset="0"/>
                <a:cs typeface="Arial" panose="020B0604020202020204" pitchFamily="34" charset="0"/>
              </a:rPr>
              <a:t>): вибір мотиву для подання,  техніки інтервенції,  стиль інтервенції;</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особливості </a:t>
            </a:r>
            <a:r>
              <a:rPr lang="uk-UA" dirty="0" err="1">
                <a:latin typeface="Arial" panose="020B0604020202020204" pitchFamily="34" charset="0"/>
                <a:cs typeface="Arial" panose="020B0604020202020204" pitchFamily="34" charset="0"/>
              </a:rPr>
              <a:t>сеттінгу</a:t>
            </a:r>
            <a:r>
              <a:rPr lang="uk-UA" dirty="0">
                <a:latin typeface="Arial" panose="020B0604020202020204" pitchFamily="34" charset="0"/>
                <a:cs typeface="Arial" panose="020B0604020202020204" pitchFamily="34" charset="0"/>
              </a:rPr>
              <a:t> в </a:t>
            </a:r>
            <a:r>
              <a:rPr lang="uk-UA" dirty="0" err="1">
                <a:latin typeface="Arial" panose="020B0604020202020204" pitchFamily="34" charset="0"/>
                <a:cs typeface="Arial" panose="020B0604020202020204" pitchFamily="34" charset="0"/>
              </a:rPr>
              <a:t>кататимно-імагінативній</a:t>
            </a:r>
            <a:r>
              <a:rPr lang="uk-UA" dirty="0">
                <a:latin typeface="Arial" panose="020B0604020202020204" pitchFamily="34" charset="0"/>
                <a:cs typeface="Arial" panose="020B0604020202020204" pitchFamily="34" charset="0"/>
              </a:rPr>
              <a:t> психотерапії (на відміну від класичної аналітичної психотерапії, психотерапевт у </a:t>
            </a:r>
            <a:r>
              <a:rPr lang="uk-UA" dirty="0" err="1">
                <a:latin typeface="Arial" panose="020B0604020202020204" pitchFamily="34" charset="0"/>
                <a:cs typeface="Arial" panose="020B0604020202020204" pitchFamily="34" charset="0"/>
              </a:rPr>
              <a:t>кататимно-імагінативній</a:t>
            </a:r>
            <a:r>
              <a:rPr lang="uk-UA" dirty="0">
                <a:latin typeface="Arial" panose="020B0604020202020204" pitchFamily="34" charset="0"/>
                <a:cs typeface="Arial" panose="020B0604020202020204" pitchFamily="34" charset="0"/>
              </a:rPr>
              <a:t> психотерапії займає більш активну й директивну позицію під час роботи з поданням образів, даючи пацієнтові інструкцію релаксації, пропонуючи ту чи іншу тему для </a:t>
            </a:r>
            <a:r>
              <a:rPr lang="uk-UA" dirty="0" err="1">
                <a:latin typeface="Arial" panose="020B0604020202020204" pitchFamily="34" charset="0"/>
                <a:cs typeface="Arial" panose="020B0604020202020204" pitchFamily="34" charset="0"/>
              </a:rPr>
              <a:t>імагінації</a:t>
            </a:r>
            <a:r>
              <a:rPr lang="uk-UA" dirty="0">
                <a:latin typeface="Arial" panose="020B0604020202020204" pitchFamily="34" charset="0"/>
                <a:cs typeface="Arial" panose="020B0604020202020204" pitchFamily="34" charset="0"/>
              </a:rPr>
              <a:t> і супроводжуючи його під час цього уявлення; під час уявлення образів пацієнт знаходиться в кріслі або на кушетці з закритими очима; усе це не може не впливати на особливості терапевтичної ситуації і, в першу чергу, на актуальний стан взаємин терапевт-пацієнт;</a:t>
            </a:r>
            <a:endParaRPr lang="ru-RU" dirty="0">
              <a:latin typeface="Arial" panose="020B0604020202020204" pitchFamily="34" charset="0"/>
              <a:cs typeface="Arial" panose="020B0604020202020204" pitchFamily="34" charset="0"/>
            </a:endParaRPr>
          </a:p>
          <a:p>
            <a:pPr marL="0" lvl="0" indent="0">
              <a:buNone/>
            </a:pPr>
            <a:r>
              <a:rPr lang="uk-UA" dirty="0" smtClean="0">
                <a:latin typeface="Arial" panose="020B0604020202020204" pitchFamily="34" charset="0"/>
                <a:cs typeface="Arial" panose="020B0604020202020204" pitchFamily="34" charset="0"/>
              </a:rPr>
              <a:t>             - фактори </a:t>
            </a:r>
            <a:r>
              <a:rPr lang="uk-UA" dirty="0">
                <a:latin typeface="Arial" panose="020B0604020202020204" pitchFamily="34" charset="0"/>
                <a:cs typeface="Arial" panose="020B0604020202020204" pitchFamily="34" charset="0"/>
              </a:rPr>
              <a:t>впливу в </a:t>
            </a:r>
            <a:r>
              <a:rPr lang="uk-UA" dirty="0" err="1">
                <a:latin typeface="Arial" panose="020B0604020202020204" pitchFamily="34" charset="0"/>
                <a:cs typeface="Arial" panose="020B0604020202020204" pitchFamily="34" charset="0"/>
              </a:rPr>
              <a:t>кататимно-імагінативній</a:t>
            </a:r>
            <a:r>
              <a:rPr lang="uk-UA" dirty="0">
                <a:latin typeface="Arial" panose="020B0604020202020204" pitchFamily="34" charset="0"/>
                <a:cs typeface="Arial" panose="020B0604020202020204" pitchFamily="34" charset="0"/>
              </a:rPr>
              <a:t> психотерапії;</a:t>
            </a:r>
            <a:endParaRPr lang="ru-RU" dirty="0">
              <a:latin typeface="Arial" panose="020B0604020202020204" pitchFamily="34" charset="0"/>
              <a:cs typeface="Arial" panose="020B0604020202020204" pitchFamily="34" charset="0"/>
            </a:endParaRPr>
          </a:p>
          <a:p>
            <a:pPr marL="0" lvl="0" indent="0">
              <a:buNone/>
            </a:pPr>
            <a:r>
              <a:rPr lang="uk-UA" dirty="0" smtClean="0">
                <a:latin typeface="Arial" panose="020B0604020202020204" pitchFamily="34" charset="0"/>
                <a:cs typeface="Arial" panose="020B0604020202020204" pitchFamily="34" charset="0"/>
              </a:rPr>
              <a:t>             - регресія </a:t>
            </a:r>
            <a:r>
              <a:rPr lang="uk-UA" dirty="0">
                <a:latin typeface="Arial" panose="020B0604020202020204" pitchFamily="34" charset="0"/>
                <a:cs typeface="Arial" panose="020B0604020202020204" pitchFamily="34" charset="0"/>
              </a:rPr>
              <a:t>в </a:t>
            </a:r>
            <a:r>
              <a:rPr lang="uk-UA" dirty="0" err="1">
                <a:latin typeface="Arial" panose="020B0604020202020204" pitchFamily="34" charset="0"/>
                <a:cs typeface="Arial" panose="020B0604020202020204" pitchFamily="34" charset="0"/>
              </a:rPr>
              <a:t>кататимно-імагінативній</a:t>
            </a:r>
            <a:r>
              <a:rPr lang="uk-UA" dirty="0">
                <a:latin typeface="Arial" panose="020B0604020202020204" pitchFamily="34" charset="0"/>
                <a:cs typeface="Arial" panose="020B0604020202020204" pitchFamily="34" charset="0"/>
              </a:rPr>
              <a:t> психотерапії;</a:t>
            </a:r>
            <a:endParaRPr lang="ru-RU" dirty="0">
              <a:latin typeface="Arial" panose="020B0604020202020204" pitchFamily="34" charset="0"/>
              <a:cs typeface="Arial" panose="020B0604020202020204" pitchFamily="34" charset="0"/>
            </a:endParaRPr>
          </a:p>
          <a:p>
            <a:pPr marL="0" lvl="0" indent="0">
              <a:buNone/>
            </a:pPr>
            <a:r>
              <a:rPr lang="uk-UA" dirty="0" smtClean="0">
                <a:latin typeface="Arial" panose="020B0604020202020204" pitchFamily="34" charset="0"/>
                <a:cs typeface="Arial" panose="020B0604020202020204" pitchFamily="34" charset="0"/>
              </a:rPr>
              <a:t>             - робота </a:t>
            </a:r>
            <a:r>
              <a:rPr lang="uk-UA" dirty="0">
                <a:latin typeface="Arial" panose="020B0604020202020204" pitchFamily="34" charset="0"/>
                <a:cs typeface="Arial" panose="020B0604020202020204" pitchFamily="34" charset="0"/>
              </a:rPr>
              <a:t>з переносом / </a:t>
            </a:r>
            <a:r>
              <a:rPr lang="uk-UA" dirty="0" err="1">
                <a:latin typeface="Arial" panose="020B0604020202020204" pitchFamily="34" charset="0"/>
                <a:cs typeface="Arial" panose="020B0604020202020204" pitchFamily="34" charset="0"/>
              </a:rPr>
              <a:t>контрпереносом</a:t>
            </a:r>
            <a:r>
              <a:rPr lang="uk-UA"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marL="0" lvl="0" indent="0">
              <a:buNone/>
            </a:pPr>
            <a:r>
              <a:rPr lang="uk-UA" dirty="0" smtClean="0">
                <a:latin typeface="Arial" panose="020B0604020202020204" pitchFamily="34" charset="0"/>
                <a:cs typeface="Arial" panose="020B0604020202020204" pitchFamily="34" charset="0"/>
              </a:rPr>
              <a:t>             - інтерпретація </a:t>
            </a:r>
            <a:r>
              <a:rPr lang="uk-UA" dirty="0">
                <a:latin typeface="Arial" panose="020B0604020202020204" pitchFamily="34" charset="0"/>
                <a:cs typeface="Arial" panose="020B0604020202020204" pitchFamily="34" charset="0"/>
              </a:rPr>
              <a:t>символічного матеріалу.</a:t>
            </a:r>
            <a:endParaRPr lang="ru-RU"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578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uk-UA" dirty="0">
                <a:solidFill>
                  <a:srgbClr val="7030A0"/>
                </a:solidFill>
                <a:latin typeface="Arial" panose="020B0604020202020204" pitchFamily="34" charset="0"/>
                <a:cs typeface="Arial" panose="020B0604020202020204" pitchFamily="34" charset="0"/>
              </a:rPr>
              <a:t>План:</a:t>
            </a:r>
            <a:r>
              <a:rPr lang="ru-RU" dirty="0">
                <a:solidFill>
                  <a:srgbClr val="7030A0"/>
                </a:solidFill>
                <a:latin typeface="Arial" panose="020B0604020202020204" pitchFamily="34" charset="0"/>
                <a:cs typeface="Arial" panose="020B0604020202020204" pitchFamily="34" charset="0"/>
              </a:rPr>
              <a:t/>
            </a:r>
            <a:br>
              <a:rPr lang="ru-RU" dirty="0">
                <a:solidFill>
                  <a:srgbClr val="7030A0"/>
                </a:solidFill>
                <a:latin typeface="Arial" panose="020B0604020202020204" pitchFamily="34" charset="0"/>
                <a:cs typeface="Arial" panose="020B0604020202020204" pitchFamily="34" charset="0"/>
              </a:rPr>
            </a:br>
            <a:endParaRPr lang="uk-UA"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normAutofit fontScale="85000" lnSpcReduction="20000"/>
          </a:bodyPr>
          <a:lstStyle/>
          <a:p>
            <a:r>
              <a:rPr lang="uk-UA" dirty="0" smtClean="0">
                <a:latin typeface="Arial" panose="020B0604020202020204" pitchFamily="34" charset="0"/>
                <a:cs typeface="Arial" panose="020B0604020202020204" pitchFamily="34" charset="0"/>
              </a:rPr>
              <a:t>1</a:t>
            </a:r>
            <a:r>
              <a:rPr lang="uk-UA" dirty="0">
                <a:latin typeface="Arial" panose="020B0604020202020204" pitchFamily="34" charset="0"/>
                <a:cs typeface="Arial" panose="020B0604020202020204" pitchFamily="34" charset="0"/>
              </a:rPr>
              <a:t>. Сутність і визначення методу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(КІП).</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2. Ключові положення КІП як </a:t>
            </a:r>
            <a:r>
              <a:rPr lang="uk-UA" dirty="0" err="1">
                <a:latin typeface="Arial" panose="020B0604020202020204" pitchFamily="34" charset="0"/>
                <a:cs typeface="Arial" panose="020B0604020202020204" pitchFamily="34" charset="0"/>
              </a:rPr>
              <a:t>психодинамічної</a:t>
            </a:r>
            <a:r>
              <a:rPr lang="uk-UA" dirty="0">
                <a:latin typeface="Arial" panose="020B0604020202020204" pitchFamily="34" charset="0"/>
                <a:cs typeface="Arial" panose="020B0604020202020204" pitchFamily="34" charset="0"/>
              </a:rPr>
              <a:t> образної психотерапії.</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3. Напрями розвитку КІП</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4. Характеристика методу.</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5. Показання та протипоказання для застосування КІП.</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6. Техніки ведення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7. Основні психотерапевтичні стилі роботи в КІП.</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8. Діючі чинники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36559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a:latin typeface="Arial" panose="020B0604020202020204" pitchFamily="34" charset="0"/>
                <a:cs typeface="Arial" panose="020B0604020202020204" pitchFamily="34" charset="0"/>
              </a:rPr>
              <a:t>2.2.  Розвиток клінічних аспектів </a:t>
            </a:r>
            <a:r>
              <a:rPr lang="uk-UA" sz="2800" dirty="0" err="1">
                <a:latin typeface="Arial" panose="020B0604020202020204" pitchFamily="34" charset="0"/>
                <a:cs typeface="Arial" panose="020B0604020202020204" pitchFamily="34" charset="0"/>
              </a:rPr>
              <a:t>кататимно-імагінативної</a:t>
            </a:r>
            <a:r>
              <a:rPr lang="uk-UA" sz="2800" dirty="0">
                <a:latin typeface="Arial" panose="020B0604020202020204" pitchFamily="34" charset="0"/>
                <a:cs typeface="Arial" panose="020B0604020202020204" pitchFamily="34" charset="0"/>
              </a:rPr>
              <a:t> психотерапії, найбільш актуальними з яких є такі:</a:t>
            </a:r>
            <a:r>
              <a:rPr lang="ru-RU" sz="1800" dirty="0">
                <a:latin typeface="Arial" panose="020B0604020202020204" pitchFamily="34" charset="0"/>
                <a:cs typeface="Arial" panose="020B0604020202020204" pitchFamily="34" charset="0"/>
              </a:rPr>
              <a:t/>
            </a:r>
            <a:br>
              <a:rPr lang="ru-RU" sz="1800" dirty="0">
                <a:latin typeface="Arial" panose="020B0604020202020204" pitchFamily="34" charset="0"/>
                <a:cs typeface="Arial" panose="020B0604020202020204" pitchFamily="34" charset="0"/>
              </a:rPr>
            </a:br>
            <a:endParaRPr lang="uk-UA" sz="1800" dirty="0"/>
          </a:p>
        </p:txBody>
      </p:sp>
      <p:sp>
        <p:nvSpPr>
          <p:cNvPr id="3" name="Объект 2"/>
          <p:cNvSpPr>
            <a:spLocks noGrp="1"/>
          </p:cNvSpPr>
          <p:nvPr>
            <p:ph idx="1"/>
          </p:nvPr>
        </p:nvSpPr>
        <p:spPr/>
        <p:txBody>
          <a:bodyPr>
            <a:normAutofit/>
          </a:bodyPr>
          <a:lstStyle/>
          <a:p>
            <a:pPr lvl="0"/>
            <a:r>
              <a:rPr lang="uk-UA" dirty="0" smtClean="0">
                <a:latin typeface="Arial" panose="020B0604020202020204" pitchFamily="34" charset="0"/>
                <a:cs typeface="Arial" panose="020B0604020202020204" pitchFamily="34" charset="0"/>
              </a:rPr>
              <a:t>уточнення </a:t>
            </a:r>
            <a:r>
              <a:rPr lang="uk-UA" dirty="0">
                <a:latin typeface="Arial" panose="020B0604020202020204" pitchFamily="34" charset="0"/>
                <a:cs typeface="Arial" panose="020B0604020202020204" pitchFamily="34" charset="0"/>
              </a:rPr>
              <a:t>критеріїв відбору пацієнтів для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показання та протипоказання, доступність і придатність;</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специфіка застосування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в роботі з пацієнтами різних нозологій, з різним рівнем розвитку організації особистості;</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використання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в </a:t>
            </a:r>
            <a:r>
              <a:rPr lang="uk-UA" dirty="0" err="1">
                <a:latin typeface="Arial" panose="020B0604020202020204" pitchFamily="34" charset="0"/>
                <a:cs typeface="Arial" panose="020B0604020202020204" pitchFamily="34" charset="0"/>
              </a:rPr>
              <a:t>перинатальній</a:t>
            </a:r>
            <a:r>
              <a:rPr lang="uk-UA" dirty="0">
                <a:latin typeface="Arial" panose="020B0604020202020204" pitchFamily="34" charset="0"/>
                <a:cs typeface="Arial" panose="020B0604020202020204" pitchFamily="34" charset="0"/>
              </a:rPr>
              <a:t> терапії.</a:t>
            </a:r>
          </a:p>
        </p:txBody>
      </p:sp>
    </p:spTree>
    <p:extLst>
      <p:ext uri="{BB962C8B-B14F-4D97-AF65-F5344CB8AC3E}">
        <p14:creationId xmlns:p14="http://schemas.microsoft.com/office/powerpoint/2010/main" val="377664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7030A0"/>
                </a:solidFill>
                <a:latin typeface="Arial" panose="020B0604020202020204" pitchFamily="34" charset="0"/>
                <a:cs typeface="Arial" panose="020B0604020202020204" pitchFamily="34" charset="0"/>
              </a:rPr>
              <a:t>Напрями розвитку КІП…</a:t>
            </a:r>
            <a:endParaRPr lang="uk-UA" dirty="0"/>
          </a:p>
        </p:txBody>
      </p:sp>
      <p:sp>
        <p:nvSpPr>
          <p:cNvPr id="3" name="Объект 2"/>
          <p:cNvSpPr>
            <a:spLocks noGrp="1"/>
          </p:cNvSpPr>
          <p:nvPr>
            <p:ph idx="1"/>
          </p:nvPr>
        </p:nvSpPr>
        <p:spPr/>
        <p:txBody>
          <a:bodyPr/>
          <a:lstStyle/>
          <a:p>
            <a:pPr algn="just"/>
            <a:r>
              <a:rPr lang="uk-UA" dirty="0">
                <a:latin typeface="Arial" panose="020B0604020202020204" pitchFamily="34" charset="0"/>
                <a:cs typeface="Arial" panose="020B0604020202020204" pitchFamily="34" charset="0"/>
              </a:rPr>
              <a:t>2.3.  Розвиток можливостей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для розкриття творчих здібностей людини, її лідерських якостей, у сфері бізнес-консультування, у сфері мистецтва.</a:t>
            </a:r>
          </a:p>
        </p:txBody>
      </p:sp>
    </p:spTree>
    <p:extLst>
      <p:ext uri="{BB962C8B-B14F-4D97-AF65-F5344CB8AC3E}">
        <p14:creationId xmlns:p14="http://schemas.microsoft.com/office/powerpoint/2010/main" val="3378688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7030A0"/>
                </a:solidFill>
                <a:latin typeface="Arial" panose="020B0604020202020204" pitchFamily="34" charset="0"/>
                <a:cs typeface="Arial" panose="020B0604020202020204" pitchFamily="34" charset="0"/>
              </a:rPr>
              <a:t>…Напрями </a:t>
            </a:r>
            <a:r>
              <a:rPr lang="uk-UA" dirty="0">
                <a:solidFill>
                  <a:srgbClr val="7030A0"/>
                </a:solidFill>
                <a:latin typeface="Arial" panose="020B0604020202020204" pitchFamily="34" charset="0"/>
                <a:cs typeface="Arial" panose="020B0604020202020204" pitchFamily="34" charset="0"/>
              </a:rPr>
              <a:t>розвитку </a:t>
            </a:r>
            <a:r>
              <a:rPr lang="uk-UA" dirty="0" smtClean="0">
                <a:solidFill>
                  <a:srgbClr val="7030A0"/>
                </a:solidFill>
                <a:latin typeface="Arial" panose="020B0604020202020204" pitchFamily="34" charset="0"/>
                <a:cs typeface="Arial" panose="020B0604020202020204" pitchFamily="34" charset="0"/>
              </a:rPr>
              <a:t>КІП</a:t>
            </a:r>
            <a:endParaRPr lang="uk-UA" dirty="0"/>
          </a:p>
        </p:txBody>
      </p:sp>
      <p:sp>
        <p:nvSpPr>
          <p:cNvPr id="3" name="Объект 2"/>
          <p:cNvSpPr>
            <a:spLocks noGrp="1"/>
          </p:cNvSpPr>
          <p:nvPr>
            <p:ph idx="1"/>
          </p:nvPr>
        </p:nvSpPr>
        <p:spPr/>
        <p:txBody>
          <a:bodyPr/>
          <a:lstStyle/>
          <a:p>
            <a:r>
              <a:rPr lang="uk-UA" i="1" dirty="0">
                <a:solidFill>
                  <a:srgbClr val="FF0000"/>
                </a:solidFill>
                <a:latin typeface="Arial" panose="020B0604020202020204" pitchFamily="34" charset="0"/>
                <a:cs typeface="Arial" panose="020B0604020202020204" pitchFamily="34" charset="0"/>
              </a:rPr>
              <a:t>3. Науково-дослідна робота в галузі </a:t>
            </a:r>
            <a:r>
              <a:rPr lang="uk-UA" i="1" dirty="0" err="1">
                <a:solidFill>
                  <a:srgbClr val="FF0000"/>
                </a:solidFill>
                <a:latin typeface="Arial" panose="020B0604020202020204" pitchFamily="34" charset="0"/>
                <a:cs typeface="Arial" panose="020B0604020202020204" pitchFamily="34" charset="0"/>
              </a:rPr>
              <a:t>кататимно-імагінативної</a:t>
            </a:r>
            <a:r>
              <a:rPr lang="uk-UA" i="1" dirty="0">
                <a:solidFill>
                  <a:srgbClr val="FF0000"/>
                </a:solidFill>
                <a:latin typeface="Arial" panose="020B0604020202020204" pitchFamily="34" charset="0"/>
                <a:cs typeface="Arial" panose="020B0604020202020204" pitchFamily="34" charset="0"/>
              </a:rPr>
              <a:t> психотерапії.</a:t>
            </a:r>
            <a:endParaRPr lang="ru-RU" dirty="0">
              <a:solidFill>
                <a:srgbClr val="FF0000"/>
              </a:solidFill>
              <a:latin typeface="Arial" panose="020B0604020202020204" pitchFamily="34" charset="0"/>
              <a:cs typeface="Arial" panose="020B0604020202020204" pitchFamily="34" charset="0"/>
            </a:endParaRPr>
          </a:p>
          <a:p>
            <a:pPr marL="0" indent="0">
              <a:buNone/>
            </a:pPr>
            <a:r>
              <a:rPr lang="uk-UA" dirty="0">
                <a:latin typeface="Arial" panose="020B0604020202020204" pitchFamily="34" charset="0"/>
                <a:cs typeface="Arial" panose="020B0604020202020204" pitchFamily="34" charset="0"/>
              </a:rPr>
              <a:t> </a:t>
            </a:r>
            <a:r>
              <a:rPr lang="uk-UA" dirty="0" smtClean="0">
                <a:latin typeface="Arial" panose="020B0604020202020204" pitchFamily="34" charset="0"/>
                <a:cs typeface="Arial" panose="020B0604020202020204" pitchFamily="34" charset="0"/>
              </a:rPr>
              <a:t>      Розвиток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як науково обґрунтованого методу психотерапії неможливий без проведення систематичних наукових досліджень.</a:t>
            </a:r>
            <a:endParaRPr lang="ru-RU" dirty="0">
              <a:latin typeface="Arial" panose="020B0604020202020204" pitchFamily="34" charset="0"/>
              <a:cs typeface="Arial" panose="020B0604020202020204" pitchFamily="34" charset="0"/>
            </a:endParaRPr>
          </a:p>
          <a:p>
            <a:r>
              <a:rPr lang="uk-UA" i="1" dirty="0">
                <a:latin typeface="Arial" panose="020B0604020202020204" pitchFamily="34" charset="0"/>
                <a:cs typeface="Arial" panose="020B0604020202020204" pitchFamily="34" charset="0"/>
              </a:rPr>
              <a:t> </a:t>
            </a:r>
            <a:r>
              <a:rPr lang="uk-UA" i="1" dirty="0">
                <a:solidFill>
                  <a:srgbClr val="FF0000"/>
                </a:solidFill>
                <a:latin typeface="Arial" panose="020B0604020202020204" pitchFamily="34" charset="0"/>
                <a:cs typeface="Arial" panose="020B0604020202020204" pitchFamily="34" charset="0"/>
              </a:rPr>
              <a:t>4. Професійна підготовка в галузі </a:t>
            </a:r>
            <a:r>
              <a:rPr lang="uk-UA" i="1" dirty="0" err="1">
                <a:solidFill>
                  <a:srgbClr val="FF0000"/>
                </a:solidFill>
                <a:latin typeface="Arial" panose="020B0604020202020204" pitchFamily="34" charset="0"/>
                <a:cs typeface="Arial" panose="020B0604020202020204" pitchFamily="34" charset="0"/>
              </a:rPr>
              <a:t>кататимно-імагінативної</a:t>
            </a:r>
            <a:r>
              <a:rPr lang="uk-UA" i="1" dirty="0">
                <a:solidFill>
                  <a:srgbClr val="FF0000"/>
                </a:solidFill>
                <a:latin typeface="Arial" panose="020B0604020202020204" pitchFamily="34" charset="0"/>
                <a:cs typeface="Arial" panose="020B0604020202020204" pitchFamily="34" charset="0"/>
              </a:rPr>
              <a:t> психотерапії як </a:t>
            </a:r>
            <a:r>
              <a:rPr lang="uk-UA" i="1" dirty="0" err="1">
                <a:solidFill>
                  <a:srgbClr val="FF0000"/>
                </a:solidFill>
                <a:latin typeface="Arial" panose="020B0604020202020204" pitchFamily="34" charset="0"/>
                <a:cs typeface="Arial" panose="020B0604020202020204" pitchFamily="34" charset="0"/>
              </a:rPr>
              <a:t>психодинамічної</a:t>
            </a:r>
            <a:r>
              <a:rPr lang="uk-UA" i="1" dirty="0">
                <a:solidFill>
                  <a:srgbClr val="FF0000"/>
                </a:solidFill>
                <a:latin typeface="Arial" panose="020B0604020202020204" pitchFamily="34" charset="0"/>
                <a:cs typeface="Arial" panose="020B0604020202020204" pitchFamily="34" charset="0"/>
              </a:rPr>
              <a:t> образної психотерапії.</a:t>
            </a:r>
            <a:endParaRPr lang="ru-RU" dirty="0">
              <a:solidFill>
                <a:srgbClr val="FF0000"/>
              </a:solidFill>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1959813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a:xfrm>
            <a:off x="1028700" y="3002972"/>
            <a:ext cx="9867897" cy="2872895"/>
          </a:xfrm>
        </p:spPr>
        <p:txBody>
          <a:bodyPr>
            <a:normAutofit fontScale="85000" lnSpcReduction="10000"/>
          </a:bodyPr>
          <a:lstStyle/>
          <a:p>
            <a:r>
              <a:rPr lang="uk-UA" dirty="0">
                <a:latin typeface="Arial" panose="020B0604020202020204" pitchFamily="34" charset="0"/>
                <a:cs typeface="Arial" panose="020B0604020202020204" pitchFamily="34" charset="0"/>
              </a:rPr>
              <a:t>Ефективний розвиток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може відбуватися лише за умови високого рівня кваліфікації фахівців, які працюють у цій галузі. У зв'язку з цим, актуальним є питання підготовки фахівців у царині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які відповідають сучасним вимогам. </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Відповідно до міжнародних норм повна психотерапевтична освіта в </a:t>
            </a:r>
            <a:r>
              <a:rPr lang="uk-UA" dirty="0" err="1">
                <a:latin typeface="Arial" panose="020B0604020202020204" pitchFamily="34" charset="0"/>
                <a:cs typeface="Arial" panose="020B0604020202020204" pitchFamily="34" charset="0"/>
              </a:rPr>
              <a:t>психодинамічному</a:t>
            </a:r>
            <a:r>
              <a:rPr lang="uk-UA" dirty="0">
                <a:latin typeface="Arial" panose="020B0604020202020204" pitchFamily="34" charset="0"/>
                <a:cs typeface="Arial" panose="020B0604020202020204" pitchFamily="34" charset="0"/>
              </a:rPr>
              <a:t> напрямі включає </a:t>
            </a:r>
            <a:r>
              <a:rPr lang="uk-UA" dirty="0">
                <a:solidFill>
                  <a:srgbClr val="FF0000"/>
                </a:solidFill>
                <a:latin typeface="Arial" panose="020B0604020202020204" pitchFamily="34" charset="0"/>
                <a:cs typeface="Arial" panose="020B0604020202020204" pitchFamily="34" charset="0"/>
              </a:rPr>
              <a:t>теоретичну підготовку</a:t>
            </a:r>
            <a:r>
              <a:rPr lang="uk-UA" dirty="0">
                <a:latin typeface="Arial" panose="020B0604020202020204" pitchFamily="34" charset="0"/>
                <a:cs typeface="Arial" panose="020B0604020202020204" pitchFamily="34" charset="0"/>
              </a:rPr>
              <a:t>, </a:t>
            </a:r>
            <a:r>
              <a:rPr lang="uk-UA" dirty="0">
                <a:solidFill>
                  <a:srgbClr val="FF0000"/>
                </a:solidFill>
                <a:latin typeface="Arial" panose="020B0604020202020204" pitchFamily="34" charset="0"/>
                <a:cs typeface="Arial" panose="020B0604020202020204" pitchFamily="34" charset="0"/>
              </a:rPr>
              <a:t>власний досвід </a:t>
            </a:r>
            <a:r>
              <a:rPr lang="uk-UA" dirty="0">
                <a:latin typeface="Arial" panose="020B0604020202020204" pitchFamily="34" charset="0"/>
                <a:cs typeface="Arial" panose="020B0604020202020204" pitchFamily="34" charset="0"/>
              </a:rPr>
              <a:t>психотерапії (особисту психотерапію) і </a:t>
            </a:r>
            <a:r>
              <a:rPr lang="uk-UA" dirty="0">
                <a:solidFill>
                  <a:srgbClr val="FF0000"/>
                </a:solidFill>
                <a:latin typeface="Arial" panose="020B0604020202020204" pitchFamily="34" charset="0"/>
                <a:cs typeface="Arial" panose="020B0604020202020204" pitchFamily="34" charset="0"/>
              </a:rPr>
              <a:t>практику під керівництвом супервізора</a:t>
            </a:r>
            <a:r>
              <a:rPr lang="uk-UA" dirty="0">
                <a:latin typeface="Arial" panose="020B0604020202020204" pitchFamily="34" charset="0"/>
                <a:cs typeface="Arial" panose="020B0604020202020204" pitchFamily="34" charset="0"/>
              </a:rPr>
              <a:t>.  В основі освітніх програм із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лежить система підготовки фахівців, розроблена X. </a:t>
            </a:r>
            <a:r>
              <a:rPr lang="uk-UA" dirty="0" err="1">
                <a:latin typeface="Arial" panose="020B0604020202020204" pitchFamily="34" charset="0"/>
                <a:cs typeface="Arial" panose="020B0604020202020204" pitchFamily="34" charset="0"/>
              </a:rPr>
              <a:t>Льойнером</a:t>
            </a:r>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Leuner</a:t>
            </a:r>
            <a:r>
              <a:rPr lang="uk-UA" dirty="0">
                <a:latin typeface="Arial" panose="020B0604020202020204" pitchFamily="34" charset="0"/>
                <a:cs typeface="Arial" panose="020B0604020202020204" pitchFamily="34" charset="0"/>
              </a:rPr>
              <a:t>, 1970, 1994).</a:t>
            </a:r>
          </a:p>
        </p:txBody>
      </p:sp>
      <p:pic>
        <p:nvPicPr>
          <p:cNvPr id="8194" name="Picture 2" descr="ÐÐ°ÑÑÐ¸Ð½ÐºÐ¸ Ð¿Ð¾ Ð·Ð°Ð¿ÑÐ¾ÑÑ Ð¿ÑÐ¸ÑÐ¾ÑÐµÑÐ°Ð¿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251" y="1054867"/>
            <a:ext cx="2476211" cy="18571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ÐÐ°ÑÑÐ¸Ð½ÐºÐ¸ Ð¿Ð¾ Ð·Ð°Ð¿ÑÐ¾ÑÑ Ð¿ÑÐ¸ÑÐ¾ÑÐµÑÐ°Ð¿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72" y="730946"/>
            <a:ext cx="148590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357141" y="839160"/>
            <a:ext cx="2697053" cy="2022790"/>
          </a:xfrm>
          <a:prstGeom prst="rect">
            <a:avLst/>
          </a:prstGeom>
        </p:spPr>
      </p:pic>
    </p:spTree>
    <p:extLst>
      <p:ext uri="{BB962C8B-B14F-4D97-AF65-F5344CB8AC3E}">
        <p14:creationId xmlns:p14="http://schemas.microsoft.com/office/powerpoint/2010/main" val="3066122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dirty="0">
                <a:latin typeface="Arial" panose="020B0604020202020204" pitchFamily="34" charset="0"/>
                <a:cs typeface="Arial" panose="020B0604020202020204" pitchFamily="34" charset="0"/>
              </a:rPr>
              <a:t>Із дидактичною метою метод розділений на основний, середній і вищий щаблі, на кожному з яких вивчаються і опрацьовуються стандартні мотиви.  Наприклад, </a:t>
            </a:r>
            <a:r>
              <a:rPr lang="uk-UA" sz="2400" dirty="0">
                <a:solidFill>
                  <a:srgbClr val="FF0000"/>
                </a:solidFill>
                <a:latin typeface="Arial" panose="020B0604020202020204" pitchFamily="34" charset="0"/>
                <a:cs typeface="Arial" panose="020B0604020202020204" pitchFamily="34" charset="0"/>
              </a:rPr>
              <a:t>на основному щаблі </a:t>
            </a:r>
            <a:r>
              <a:rPr lang="uk-UA" sz="2400" dirty="0">
                <a:latin typeface="Arial" panose="020B0604020202020204" pitchFamily="34" charset="0"/>
                <a:cs typeface="Arial" panose="020B0604020202020204" pitchFamily="34" charset="0"/>
              </a:rPr>
              <a:t>опрацьовуються мотиви Луг, Струмок, Гора, Дім, Узлісся;  </a:t>
            </a:r>
            <a:r>
              <a:rPr lang="uk-UA" sz="2400" dirty="0"/>
              <a:t/>
            </a:r>
            <a:br>
              <a:rPr lang="uk-UA" sz="2400" dirty="0"/>
            </a:br>
            <a:endParaRPr lang="uk-UA"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2198" y="2507541"/>
            <a:ext cx="2414422" cy="159861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98" y="4133631"/>
            <a:ext cx="2414422" cy="1974781"/>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912" y="4328751"/>
            <a:ext cx="3008175" cy="1920728"/>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091" y="2507541"/>
            <a:ext cx="2327564" cy="1745673"/>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5373" y="2826326"/>
            <a:ext cx="3391029" cy="2545773"/>
          </a:xfrm>
          <a:prstGeom prst="rect">
            <a:avLst/>
          </a:prstGeom>
        </p:spPr>
      </p:pic>
    </p:spTree>
    <p:extLst>
      <p:ext uri="{BB962C8B-B14F-4D97-AF65-F5344CB8AC3E}">
        <p14:creationId xmlns:p14="http://schemas.microsoft.com/office/powerpoint/2010/main" val="7517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800" dirty="0" smtClean="0">
                <a:solidFill>
                  <a:srgbClr val="FF0000"/>
                </a:solidFill>
                <a:latin typeface="Arial" panose="020B0604020202020204" pitchFamily="34" charset="0"/>
                <a:cs typeface="Arial" panose="020B0604020202020204" pitchFamily="34" charset="0"/>
              </a:rPr>
              <a:t>На </a:t>
            </a:r>
            <a:r>
              <a:rPr lang="uk-UA" sz="2800" dirty="0">
                <a:solidFill>
                  <a:srgbClr val="FF0000"/>
                </a:solidFill>
                <a:latin typeface="Arial" panose="020B0604020202020204" pitchFamily="34" charset="0"/>
                <a:cs typeface="Arial" panose="020B0604020202020204" pitchFamily="34" charset="0"/>
              </a:rPr>
              <a:t>середньому щаблі </a:t>
            </a:r>
            <a:r>
              <a:rPr lang="uk-UA" sz="2800" dirty="0">
                <a:latin typeface="Arial" panose="020B0604020202020204" pitchFamily="34" charset="0"/>
                <a:cs typeface="Arial" panose="020B0604020202020204" pitchFamily="34" charset="0"/>
              </a:rPr>
              <a:t>– Значима особа, Сексуальність (кущ </a:t>
            </a:r>
            <a:r>
              <a:rPr lang="uk-UA" sz="2800" dirty="0" err="1">
                <a:latin typeface="Arial" panose="020B0604020202020204" pitchFamily="34" charset="0"/>
                <a:cs typeface="Arial" panose="020B0604020202020204" pitchFamily="34" charset="0"/>
              </a:rPr>
              <a:t>троянди</a:t>
            </a:r>
            <a:r>
              <a:rPr lang="uk-UA" sz="2800" dirty="0">
                <a:latin typeface="Arial" panose="020B0604020202020204" pitchFamily="34" charset="0"/>
                <a:cs typeface="Arial" panose="020B0604020202020204" pitchFamily="34" charset="0"/>
              </a:rPr>
              <a:t>) (поїздка на попутній машині), Агресивність (лев), Ідеал Я;  </a:t>
            </a:r>
            <a:r>
              <a:rPr lang="uk-UA" sz="2800" dirty="0"/>
              <a:t/>
            </a:r>
            <a:br>
              <a:rPr lang="uk-UA" sz="2800" dirty="0"/>
            </a:br>
            <a:endParaRPr lang="uk-UA" sz="2800" dirty="0"/>
          </a:p>
        </p:txBody>
      </p:sp>
      <p:pic>
        <p:nvPicPr>
          <p:cNvPr id="10242" name="Picture 2" descr="ÐÐ°ÑÑÐ¸Ð½ÐºÐ¸ Ð¿Ð¾ Ð·Ð°Ð¿ÑÐ¾ÑÑ Ð½Ð°ÑÐ°Ð»ÑÐ½Ð¸Ð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08" y="4439556"/>
            <a:ext cx="2372589" cy="158014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ÐÐ°ÑÑÐ¸Ð½ÐºÐ¸ Ð¿Ð¾ Ð·Ð°Ð¿ÑÐ¾ÑÑ ÑÐ¾Ð·Ð¾Ð²ÑÐ¹ ÐºÑÑÑ"/>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86555" y="4085620"/>
            <a:ext cx="2309382" cy="167815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ÐÐ°ÑÑÐ¸Ð½ÐºÐ¸ Ð¿Ð¾ Ð·Ð°Ð¿ÑÐ¾ÑÑ Ð»ÐµÐ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990" y="3526587"/>
            <a:ext cx="2583874" cy="182593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ÐÐ°ÑÑÐ¸Ð½ÐºÐ¸ Ð¿Ð¾ Ð·Ð°Ð¿ÑÐ¾ÑÑ ÐÐ´ÐµÐ°Ð» 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7918" y="3001019"/>
            <a:ext cx="27051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763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dirty="0" smtClean="0">
                <a:solidFill>
                  <a:srgbClr val="FF0000"/>
                </a:solidFill>
                <a:latin typeface="Arial" panose="020B0604020202020204" pitchFamily="34" charset="0"/>
                <a:cs typeface="Arial" panose="020B0604020202020204" pitchFamily="34" charset="0"/>
              </a:rPr>
              <a:t>На </a:t>
            </a:r>
            <a:r>
              <a:rPr lang="uk-UA" sz="2400" dirty="0">
                <a:solidFill>
                  <a:srgbClr val="FF0000"/>
                </a:solidFill>
                <a:latin typeface="Arial" panose="020B0604020202020204" pitchFamily="34" charset="0"/>
                <a:cs typeface="Arial" panose="020B0604020202020204" pitchFamily="34" charset="0"/>
              </a:rPr>
              <a:t>вищому щаблі </a:t>
            </a:r>
            <a:r>
              <a:rPr lang="uk-UA" sz="2400" dirty="0">
                <a:latin typeface="Arial" panose="020B0604020202020204" pitchFamily="34" charset="0"/>
                <a:cs typeface="Arial" panose="020B0604020202020204" pitchFamily="34" charset="0"/>
              </a:rPr>
              <a:t>– Печера, Вікно на болоті, Вулкан, Фоліант. На кожному щаблі використовуються певні психотерапевтичні техніки й інтервенції.</a:t>
            </a:r>
            <a:r>
              <a:rPr lang="ru-RU" sz="2400" dirty="0">
                <a:latin typeface="Arial" panose="020B0604020202020204" pitchFamily="34" charset="0"/>
                <a:cs typeface="Arial" panose="020B0604020202020204" pitchFamily="34" charset="0"/>
              </a:rPr>
              <a:t/>
            </a:r>
            <a:br>
              <a:rPr lang="ru-RU" sz="2400" dirty="0">
                <a:latin typeface="Arial" panose="020B0604020202020204" pitchFamily="34" charset="0"/>
                <a:cs typeface="Arial" panose="020B0604020202020204" pitchFamily="34" charset="0"/>
              </a:rPr>
            </a:br>
            <a:endParaRPr lang="uk-UA" sz="2400" dirty="0"/>
          </a:p>
        </p:txBody>
      </p:sp>
      <p:sp>
        <p:nvSpPr>
          <p:cNvPr id="3" name="Объект 2"/>
          <p:cNvSpPr>
            <a:spLocks noGrp="1"/>
          </p:cNvSpPr>
          <p:nvPr>
            <p:ph idx="1"/>
          </p:nvPr>
        </p:nvSpPr>
        <p:spPr>
          <a:xfrm>
            <a:off x="2047009" y="5288972"/>
            <a:ext cx="8849588" cy="872835"/>
          </a:xfrm>
        </p:spPr>
        <p:txBody>
          <a:bodyPr>
            <a:normAutofit lnSpcReduction="10000"/>
          </a:bodyPr>
          <a:lstStyle/>
          <a:p>
            <a:r>
              <a:rPr lang="uk-UA" dirty="0" smtClean="0">
                <a:latin typeface="Arial" panose="020B0604020202020204" pitchFamily="34" charset="0"/>
                <a:cs typeface="Arial" panose="020B0604020202020204" pitchFamily="34" charset="0"/>
              </a:rPr>
              <a:t>Метод </a:t>
            </a:r>
            <a:r>
              <a:rPr lang="uk-UA" dirty="0">
                <a:latin typeface="Arial" panose="020B0604020202020204" pitchFamily="34" charset="0"/>
                <a:cs typeface="Arial" panose="020B0604020202020204" pitchFamily="34" charset="0"/>
              </a:rPr>
              <a:t>чітко структурований, що відкриває прекрасні можливості для його вивчення й викладання.</a:t>
            </a:r>
            <a:endParaRPr lang="ru-RU" dirty="0">
              <a:latin typeface="Arial" panose="020B0604020202020204" pitchFamily="34" charset="0"/>
              <a:cs typeface="Arial" panose="020B0604020202020204" pitchFamily="34" charset="0"/>
            </a:endParaRPr>
          </a:p>
          <a:p>
            <a:endParaRPr lang="uk-UA" dirty="0"/>
          </a:p>
        </p:txBody>
      </p:sp>
      <p:pic>
        <p:nvPicPr>
          <p:cNvPr id="11266" name="Picture 2" descr="ÐÐ°ÑÑÐ¸Ð½ÐºÐ¸ Ð¿Ð¾ Ð·Ð°Ð¿ÑÐ¾ÑÑ Ð¿ÐµÑÐµÑ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73" y="3621232"/>
            <a:ext cx="2578978" cy="16677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ÐÐ°ÑÑÐ¸Ð½ÐºÐ¸ Ð¿Ð¾ Ð·Ð°Ð¿ÑÐ¾ÑÑ Ð¾ÐºÐ½Ð¾ Ð½Ð° Ð±Ð¾Ð»Ð¾Ñ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799" y="2441864"/>
            <a:ext cx="2554575" cy="169371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913" y="3661351"/>
            <a:ext cx="2600325" cy="1641189"/>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8777" y="2441864"/>
            <a:ext cx="2443848" cy="2040082"/>
          </a:xfrm>
          <a:prstGeom prst="rect">
            <a:avLst/>
          </a:prstGeom>
        </p:spPr>
      </p:pic>
    </p:spTree>
    <p:extLst>
      <p:ext uri="{BB962C8B-B14F-4D97-AF65-F5344CB8AC3E}">
        <p14:creationId xmlns:p14="http://schemas.microsoft.com/office/powerpoint/2010/main" val="346734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2354" y="774314"/>
            <a:ext cx="7969827" cy="1303867"/>
          </a:xfrm>
        </p:spPr>
        <p:txBody>
          <a:bodyPr>
            <a:normAutofit fontScale="90000"/>
          </a:bodyPr>
          <a:lstStyle/>
          <a:p>
            <a:r>
              <a:rPr lang="uk-UA" sz="3200" b="1" dirty="0">
                <a:solidFill>
                  <a:srgbClr val="7030A0"/>
                </a:solidFill>
                <a:latin typeface="Arial" panose="020B0604020202020204" pitchFamily="34" charset="0"/>
                <a:cs typeface="Arial" panose="020B0604020202020204" pitchFamily="34" charset="0"/>
              </a:rPr>
              <a:t>4.1. Теоретична підготовка.  </a:t>
            </a:r>
            <a:r>
              <a:rPr lang="uk-UA" sz="2000" b="1" dirty="0" smtClean="0">
                <a:latin typeface="Arial" panose="020B0604020202020204" pitchFamily="34" charset="0"/>
                <a:cs typeface="Arial" panose="020B0604020202020204" pitchFamily="34" charset="0"/>
              </a:rPr>
              <a:t/>
            </a:r>
            <a:br>
              <a:rPr lang="uk-UA" sz="2000" b="1" dirty="0" smtClean="0">
                <a:latin typeface="Arial" panose="020B0604020202020204" pitchFamily="34" charset="0"/>
                <a:cs typeface="Arial" panose="020B0604020202020204" pitchFamily="34" charset="0"/>
              </a:rPr>
            </a:br>
            <a:r>
              <a:rPr lang="uk-UA" sz="2000" b="1" dirty="0" smtClean="0">
                <a:latin typeface="Arial" panose="020B0604020202020204" pitchFamily="34" charset="0"/>
                <a:cs typeface="Arial" panose="020B0604020202020204" pitchFamily="34" charset="0"/>
              </a:rPr>
              <a:t>У </a:t>
            </a:r>
            <a:r>
              <a:rPr lang="uk-UA" sz="2000" b="1" dirty="0">
                <a:latin typeface="Arial" panose="020B0604020202020204" pitchFamily="34" charset="0"/>
                <a:cs typeface="Arial" panose="020B0604020202020204" pitchFamily="34" charset="0"/>
              </a:rPr>
              <a:t>теоретичній підготовці доцільно виділити два модулі, а саме:</a:t>
            </a:r>
            <a:r>
              <a:rPr lang="ru-RU" sz="2000" b="1" dirty="0">
                <a:latin typeface="Arial" panose="020B0604020202020204" pitchFamily="34" charset="0"/>
                <a:cs typeface="Arial" panose="020B0604020202020204" pitchFamily="34" charset="0"/>
              </a:rPr>
              <a:t/>
            </a:r>
            <a:br>
              <a:rPr lang="ru-RU" sz="2000" b="1" dirty="0">
                <a:latin typeface="Arial" panose="020B0604020202020204" pitchFamily="34" charset="0"/>
                <a:cs typeface="Arial" panose="020B0604020202020204" pitchFamily="34" charset="0"/>
              </a:rPr>
            </a:br>
            <a:endParaRPr lang="uk-UA" sz="2000" b="1" dirty="0"/>
          </a:p>
        </p:txBody>
      </p:sp>
      <p:sp>
        <p:nvSpPr>
          <p:cNvPr id="3" name="Объект 2"/>
          <p:cNvSpPr>
            <a:spLocks noGrp="1"/>
          </p:cNvSpPr>
          <p:nvPr>
            <p:ph idx="1"/>
          </p:nvPr>
        </p:nvSpPr>
        <p:spPr/>
        <p:txBody>
          <a:bodyPr>
            <a:normAutofit fontScale="92500" lnSpcReduction="20000"/>
          </a:bodyPr>
          <a:lstStyle/>
          <a:p>
            <a:pPr lvl="0"/>
            <a:r>
              <a:rPr lang="uk-UA" dirty="0" smtClean="0">
                <a:latin typeface="Arial" panose="020B0604020202020204" pitchFamily="34" charset="0"/>
                <a:cs typeface="Arial" panose="020B0604020202020204" pitchFamily="34" charset="0"/>
              </a:rPr>
              <a:t>обов'язковий </a:t>
            </a:r>
            <a:r>
              <a:rPr lang="uk-UA" dirty="0">
                <a:latin typeface="Arial" panose="020B0604020202020204" pitchFamily="34" charset="0"/>
                <a:cs typeface="Arial" panose="020B0604020202020204" pitchFamily="34" charset="0"/>
              </a:rPr>
              <a:t>модуль освітніх програм – до обов'язкової складової освітніх програм, окрім вивчення безпосередньо теорії та практики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необхідно включити підготовку із загальної психотерапії, теорії та практики </a:t>
            </a:r>
            <a:r>
              <a:rPr lang="uk-UA" dirty="0" err="1">
                <a:latin typeface="Arial" panose="020B0604020202020204" pitchFamily="34" charset="0"/>
                <a:cs typeface="Arial" panose="020B0604020202020204" pitchFamily="34" charset="0"/>
              </a:rPr>
              <a:t>психодинамічної</a:t>
            </a:r>
            <a:r>
              <a:rPr lang="uk-UA" dirty="0">
                <a:latin typeface="Arial" panose="020B0604020202020204" pitchFamily="34" charset="0"/>
                <a:cs typeface="Arial" panose="020B0604020202020204" pitchFamily="34" charset="0"/>
              </a:rPr>
              <a:t> психотерапії, клінічних дисциплін (основи клінічної психіатрії, психодіагностики, клінічної практики тощо);</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 додатковий модуль освітніх програм включає спеціалізовану поглиблену підготовку в роботі з різною проблематикою і з різних напрямів, наприклад, використання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в роботі з дітьми та підлітками, психотерапії пар, групової психотерапії тощо;</a:t>
            </a:r>
            <a:endParaRPr lang="ru-RU" dirty="0">
              <a:latin typeface="Arial" panose="020B0604020202020204" pitchFamily="34" charset="0"/>
              <a:cs typeface="Arial" panose="020B0604020202020204" pitchFamily="34" charset="0"/>
            </a:endParaRPr>
          </a:p>
          <a:p>
            <a:endParaRPr lang="uk-UA" dirty="0"/>
          </a:p>
        </p:txBody>
      </p:sp>
      <p:pic>
        <p:nvPicPr>
          <p:cNvPr id="9222" name="Picture 6" descr="ÐÐ°ÑÑÐ¸Ð½ÐºÐ¸ Ð¿Ð¾ Ð·Ð°Ð¿ÑÐ¾ÑÑ ÑÐµÐ¾Ñ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82" y="807330"/>
            <a:ext cx="2231326" cy="149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118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3790" y="982132"/>
            <a:ext cx="6979225" cy="1303867"/>
          </a:xfrm>
        </p:spPr>
        <p:txBody>
          <a:bodyPr>
            <a:normAutofit fontScale="90000"/>
          </a:bodyPr>
          <a:lstStyle/>
          <a:p>
            <a:r>
              <a:rPr lang="uk-UA" dirty="0">
                <a:solidFill>
                  <a:srgbClr val="7030A0"/>
                </a:solidFill>
                <a:latin typeface="Arial" panose="020B0604020202020204" pitchFamily="34" charset="0"/>
                <a:cs typeface="Arial" panose="020B0604020202020204" pitchFamily="34" charset="0"/>
              </a:rPr>
              <a:t>4.2.  Особиста </a:t>
            </a:r>
            <a:r>
              <a:rPr lang="uk-UA" dirty="0" smtClean="0">
                <a:solidFill>
                  <a:srgbClr val="7030A0"/>
                </a:solidFill>
                <a:latin typeface="Arial" panose="020B0604020202020204" pitchFamily="34" charset="0"/>
                <a:cs typeface="Arial" panose="020B0604020202020204" pitchFamily="34" charset="0"/>
              </a:rPr>
              <a:t>психотерапія</a:t>
            </a: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lang="uk-UA" dirty="0"/>
          </a:p>
        </p:txBody>
      </p:sp>
      <p:sp>
        <p:nvSpPr>
          <p:cNvPr id="3" name="Объект 2"/>
          <p:cNvSpPr>
            <a:spLocks noGrp="1"/>
          </p:cNvSpPr>
          <p:nvPr>
            <p:ph idx="1"/>
          </p:nvPr>
        </p:nvSpPr>
        <p:spPr/>
        <p:txBody>
          <a:bodyPr/>
          <a:lstStyle/>
          <a:p>
            <a:endParaRPr lang="uk-UA" dirty="0" smtClean="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r>
              <a:rPr lang="uk-UA" dirty="0" smtClean="0">
                <a:latin typeface="Arial" panose="020B0604020202020204" pitchFamily="34" charset="0"/>
                <a:cs typeface="Arial" panose="020B0604020202020204" pitchFamily="34" charset="0"/>
              </a:rPr>
              <a:t>За </a:t>
            </a:r>
            <a:r>
              <a:rPr lang="uk-UA" dirty="0">
                <a:latin typeface="Arial" panose="020B0604020202020204" pitchFamily="34" charset="0"/>
                <a:cs typeface="Arial" panose="020B0604020202020204" pitchFamily="34" charset="0"/>
              </a:rPr>
              <a:t>сучасними міжнародними правилами навчання в рамках </a:t>
            </a:r>
            <a:r>
              <a:rPr lang="uk-UA" dirty="0" err="1">
                <a:latin typeface="Arial" panose="020B0604020202020204" pitchFamily="34" charset="0"/>
                <a:cs typeface="Arial" panose="020B0604020202020204" pitchFamily="34" charset="0"/>
              </a:rPr>
              <a:t>психодинамічного</a:t>
            </a:r>
            <a:r>
              <a:rPr lang="uk-UA" dirty="0">
                <a:latin typeface="Arial" panose="020B0604020202020204" pitchFamily="34" charset="0"/>
                <a:cs typeface="Arial" panose="020B0604020202020204" pitchFamily="34" charset="0"/>
              </a:rPr>
              <a:t> напряму кандидат у психотерапевти повинен мати </a:t>
            </a:r>
            <a:r>
              <a:rPr lang="uk-UA" dirty="0">
                <a:solidFill>
                  <a:srgbClr val="FF0000"/>
                </a:solidFill>
                <a:latin typeface="Arial" panose="020B0604020202020204" pitchFamily="34" charset="0"/>
                <a:cs typeface="Arial" panose="020B0604020202020204" pitchFamily="34" charset="0"/>
              </a:rPr>
              <a:t>не менше 250-ти годин </a:t>
            </a:r>
            <a:r>
              <a:rPr lang="uk-UA" dirty="0">
                <a:latin typeface="Arial" panose="020B0604020202020204" pitchFamily="34" charset="0"/>
                <a:cs typeface="Arial" panose="020B0604020202020204" pitchFamily="34" charset="0"/>
              </a:rPr>
              <a:t>індивідуальної психотерапії.</a:t>
            </a:r>
            <a:endParaRPr lang="ru-RU" dirty="0">
              <a:latin typeface="Arial" panose="020B0604020202020204" pitchFamily="34" charset="0"/>
              <a:cs typeface="Arial" panose="020B0604020202020204" pitchFamily="34" charset="0"/>
            </a:endParaRPr>
          </a:p>
          <a:p>
            <a:endParaRPr lang="uk-UA" dirty="0"/>
          </a:p>
        </p:txBody>
      </p:sp>
      <p:pic>
        <p:nvPicPr>
          <p:cNvPr id="12290" name="Picture 2" descr="ÐÐ°ÑÑÐ¸Ð½ÐºÐ¸ Ð¿Ð¾ Ð·Ð°Ð¿ÑÐ¾ÑÑ Ð¸Ð½Ð´Ð¸Ð²Ð¸Ð´ÑÐ°Ð»ÑÐ½Ð°Ñ Ð¿ÑÐ¸ÑÐ¾ÑÐµÑÐ°Ð¿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2" y="805256"/>
            <a:ext cx="3390611" cy="148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678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2390" y="982132"/>
            <a:ext cx="6806046" cy="1574800"/>
          </a:xfrm>
        </p:spPr>
        <p:txBody>
          <a:bodyPr>
            <a:normAutofit fontScale="90000"/>
          </a:bodyPr>
          <a:lstStyle/>
          <a:p>
            <a:r>
              <a:rPr lang="uk-UA" dirty="0">
                <a:solidFill>
                  <a:srgbClr val="7030A0"/>
                </a:solidFill>
                <a:latin typeface="Arial" panose="020B0604020202020204" pitchFamily="34" charset="0"/>
                <a:cs typeface="Arial" panose="020B0604020202020204" pitchFamily="34" charset="0"/>
              </a:rPr>
              <a:t>4.3.  Практика під керівництвом </a:t>
            </a:r>
            <a:r>
              <a:rPr lang="uk-UA" dirty="0" smtClean="0">
                <a:solidFill>
                  <a:srgbClr val="7030A0"/>
                </a:solidFill>
                <a:latin typeface="Arial" panose="020B0604020202020204" pitchFamily="34" charset="0"/>
                <a:cs typeface="Arial" panose="020B0604020202020204" pitchFamily="34" charset="0"/>
              </a:rPr>
              <a:t>супервізора</a:t>
            </a: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lang="uk-UA" dirty="0"/>
          </a:p>
        </p:txBody>
      </p:sp>
      <p:sp>
        <p:nvSpPr>
          <p:cNvPr id="3" name="Объект 2"/>
          <p:cNvSpPr>
            <a:spLocks noGrp="1"/>
          </p:cNvSpPr>
          <p:nvPr>
            <p:ph idx="1"/>
          </p:nvPr>
        </p:nvSpPr>
        <p:spPr>
          <a:xfrm>
            <a:off x="1295401" y="3844636"/>
            <a:ext cx="9601196" cy="2031231"/>
          </a:xfrm>
        </p:spPr>
        <p:txBody>
          <a:bodyPr/>
          <a:lstStyle/>
          <a:p>
            <a:r>
              <a:rPr lang="uk-UA" dirty="0" err="1" smtClean="0">
                <a:latin typeface="Arial" panose="020B0604020202020204" pitchFamily="34" charset="0"/>
                <a:cs typeface="Arial" panose="020B0604020202020204" pitchFamily="34" charset="0"/>
              </a:rPr>
              <a:t>Супервізія</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є одним із найважливіших методів підготовки й підвищення кваліфікації фахівців у </a:t>
            </a:r>
            <a:r>
              <a:rPr lang="uk-UA" dirty="0" err="1">
                <a:latin typeface="Arial" panose="020B0604020202020204" pitchFamily="34" charset="0"/>
                <a:cs typeface="Arial" panose="020B0604020202020204" pitchFamily="34" charset="0"/>
              </a:rPr>
              <a:t>кататимно-імагінативній</a:t>
            </a:r>
            <a:r>
              <a:rPr lang="uk-UA" dirty="0">
                <a:latin typeface="Arial" panose="020B0604020202020204" pitchFamily="34" charset="0"/>
                <a:cs typeface="Arial" panose="020B0604020202020204" pitchFamily="34" charset="0"/>
              </a:rPr>
              <a:t> психотерапії. </a:t>
            </a:r>
            <a:r>
              <a:rPr lang="uk-UA" dirty="0" err="1">
                <a:latin typeface="Arial" panose="020B0604020202020204" pitchFamily="34" charset="0"/>
                <a:cs typeface="Arial" panose="020B0604020202020204" pitchFamily="34" charset="0"/>
              </a:rPr>
              <a:t>Супервізії</a:t>
            </a:r>
            <a:r>
              <a:rPr lang="uk-UA" dirty="0">
                <a:latin typeface="Arial" panose="020B0604020202020204" pitchFamily="34" charset="0"/>
                <a:cs typeface="Arial" panose="020B0604020202020204" pitchFamily="34" charset="0"/>
              </a:rPr>
              <a:t> проводяться як в індивідуальній, так і в груповій формах.</a:t>
            </a:r>
          </a:p>
        </p:txBody>
      </p:sp>
      <p:pic>
        <p:nvPicPr>
          <p:cNvPr id="13314" name="Picture 2" descr="ÐÐ°ÑÑÐ¸Ð½ÐºÐ¸ Ð¿Ð¾ Ð·Ð°Ð¿ÑÐ¾ÑÑ Ð³ÑÑÐ¿Ð¿Ð¾Ð²Ð°Ñ Ð¿ÑÐ¸ÑÐ¾ÑÐµÑÐ°Ð¿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604" y="982132"/>
            <a:ext cx="3430786" cy="227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060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2836" y="982132"/>
            <a:ext cx="7969828" cy="1303867"/>
          </a:xfrm>
        </p:spPr>
        <p:txBody>
          <a:bodyPr>
            <a:normAutofit fontScale="90000"/>
          </a:bodyPr>
          <a:lstStyle/>
          <a:p>
            <a:r>
              <a:rPr lang="uk-UA" sz="3200" b="1" dirty="0">
                <a:solidFill>
                  <a:srgbClr val="7030A0"/>
                </a:solidFill>
                <a:latin typeface="Arial" panose="020B0604020202020204" pitchFamily="34" charset="0"/>
                <a:cs typeface="Arial" panose="020B0604020202020204" pitchFamily="34" charset="0"/>
              </a:rPr>
              <a:t>Сутність і визначення методу </a:t>
            </a:r>
            <a:r>
              <a:rPr lang="uk-UA" sz="3200" b="1" dirty="0" err="1">
                <a:solidFill>
                  <a:srgbClr val="7030A0"/>
                </a:solidFill>
                <a:latin typeface="Arial" panose="020B0604020202020204" pitchFamily="34" charset="0"/>
                <a:cs typeface="Arial" panose="020B0604020202020204" pitchFamily="34" charset="0"/>
              </a:rPr>
              <a:t>кататимно-імагінативної</a:t>
            </a:r>
            <a:r>
              <a:rPr lang="uk-UA" sz="3200" b="1" dirty="0">
                <a:solidFill>
                  <a:srgbClr val="7030A0"/>
                </a:solidFill>
                <a:latin typeface="Arial" panose="020B0604020202020204" pitchFamily="34" charset="0"/>
                <a:cs typeface="Arial" panose="020B0604020202020204" pitchFamily="34" charset="0"/>
              </a:rPr>
              <a:t> психотерапії (КІП)</a:t>
            </a:r>
            <a:r>
              <a:rPr lang="ru-RU" sz="3200" dirty="0">
                <a:solidFill>
                  <a:srgbClr val="7030A0"/>
                </a:solidFill>
                <a:latin typeface="Arial" panose="020B0604020202020204" pitchFamily="34" charset="0"/>
                <a:cs typeface="Arial" panose="020B0604020202020204" pitchFamily="34" charset="0"/>
              </a:rPr>
              <a:t/>
            </a:r>
            <a:br>
              <a:rPr lang="ru-RU" sz="3200" dirty="0">
                <a:solidFill>
                  <a:srgbClr val="7030A0"/>
                </a:solidFill>
                <a:latin typeface="Arial" panose="020B0604020202020204" pitchFamily="34" charset="0"/>
                <a:cs typeface="Arial" panose="020B0604020202020204" pitchFamily="34" charset="0"/>
              </a:rPr>
            </a:br>
            <a:endParaRPr lang="uk-UA" sz="3200" dirty="0">
              <a:solidFill>
                <a:srgbClr val="7030A0"/>
              </a:solidFill>
            </a:endParaRPr>
          </a:p>
        </p:txBody>
      </p:sp>
      <p:sp>
        <p:nvSpPr>
          <p:cNvPr id="3" name="Объект 2"/>
          <p:cNvSpPr>
            <a:spLocks noGrp="1"/>
          </p:cNvSpPr>
          <p:nvPr>
            <p:ph idx="1"/>
          </p:nvPr>
        </p:nvSpPr>
        <p:spPr>
          <a:xfrm>
            <a:off x="1295401" y="3002972"/>
            <a:ext cx="9601196" cy="2872895"/>
          </a:xfrm>
        </p:spPr>
        <p:txBody>
          <a:bodyPr/>
          <a:lstStyle/>
          <a:p>
            <a:r>
              <a:rPr lang="uk-UA" dirty="0" smtClean="0">
                <a:latin typeface="Arial" panose="020B0604020202020204" pitchFamily="34" charset="0"/>
                <a:cs typeface="Arial" panose="020B0604020202020204" pitchFamily="34" charset="0"/>
              </a:rPr>
              <a:t>У </a:t>
            </a:r>
            <a:r>
              <a:rPr lang="uk-UA" dirty="0">
                <a:latin typeface="Arial" panose="020B0604020202020204" pitchFamily="34" charset="0"/>
                <a:cs typeface="Arial" panose="020B0604020202020204" pitchFamily="34" charset="0"/>
              </a:rPr>
              <a:t>2019 році виповнюється 65 років </a:t>
            </a:r>
            <a:r>
              <a:rPr lang="uk-UA" dirty="0" err="1">
                <a:latin typeface="Arial" panose="020B0604020202020204" pitchFamily="34" charset="0"/>
                <a:cs typeface="Arial" panose="020B0604020202020204" pitchFamily="34" charset="0"/>
              </a:rPr>
              <a:t>кататимно-імагінативній</a:t>
            </a:r>
            <a:r>
              <a:rPr lang="uk-UA" dirty="0">
                <a:latin typeface="Arial" panose="020B0604020202020204" pitchFamily="34" charset="0"/>
                <a:cs typeface="Arial" panose="020B0604020202020204" pitchFamily="34" charset="0"/>
              </a:rPr>
              <a:t> психотерапії –  методу глибинно психологічно орієнтованої психотерапії, що використовує роботу з особливою формою подання образів (</a:t>
            </a:r>
            <a:r>
              <a:rPr lang="uk-UA" dirty="0" err="1">
                <a:latin typeface="Arial" panose="020B0604020202020204" pitchFamily="34" charset="0"/>
                <a:cs typeface="Arial" panose="020B0604020202020204" pitchFamily="34" charset="0"/>
              </a:rPr>
              <a:t>імагінацій</a:t>
            </a:r>
            <a:r>
              <a:rPr lang="uk-UA" dirty="0">
                <a:latin typeface="Arial" panose="020B0604020202020204" pitchFamily="34" charset="0"/>
                <a:cs typeface="Arial" panose="020B0604020202020204" pitchFamily="34" charset="0"/>
              </a:rPr>
              <a:t>) у терапевтичному процесі.  Метод розроблений відомим німецьким психіатром і психотерапевтом </a:t>
            </a:r>
            <a:r>
              <a:rPr lang="uk-UA" dirty="0" err="1">
                <a:latin typeface="Arial" panose="020B0604020202020204" pitchFamily="34" charset="0"/>
                <a:cs typeface="Arial" panose="020B0604020202020204" pitchFamily="34" charset="0"/>
              </a:rPr>
              <a:t>Ханскарлом</a:t>
            </a:r>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Льойнером</a:t>
            </a:r>
            <a:r>
              <a:rPr lang="uk-UA" dirty="0">
                <a:latin typeface="Arial" panose="020B0604020202020204" pitchFamily="34" charset="0"/>
                <a:cs typeface="Arial" panose="020B0604020202020204" pitchFamily="34" charset="0"/>
              </a:rPr>
              <a:t> (1919–1996 рр.).</a:t>
            </a:r>
            <a:endParaRPr lang="ru-RU" dirty="0">
              <a:latin typeface="Arial" panose="020B0604020202020204" pitchFamily="34" charset="0"/>
              <a:cs typeface="Arial" panose="020B0604020202020204" pitchFamily="34" charset="0"/>
            </a:endParaRPr>
          </a:p>
          <a:p>
            <a:endParaRPr lang="uk-UA" dirty="0"/>
          </a:p>
        </p:txBody>
      </p:sp>
      <p:sp>
        <p:nvSpPr>
          <p:cNvPr id="4" name="AutoShape 2" descr="ÐÐ°ÑÑÐ¸Ð½ÐºÐ¸ Ð¿Ð¾ Ð·Ð°Ð¿ÑÐ¾ÑÑ ÑÐ°Ð½ÑÐºÐ°ÑÐ» Ð»ÑÐ¹Ð½Ðµ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554" y="707777"/>
            <a:ext cx="1620981" cy="2295195"/>
          </a:xfrm>
          <a:prstGeom prst="rect">
            <a:avLst/>
          </a:prstGeom>
        </p:spPr>
      </p:pic>
    </p:spTree>
    <p:extLst>
      <p:ext uri="{BB962C8B-B14F-4D97-AF65-F5344CB8AC3E}">
        <p14:creationId xmlns:p14="http://schemas.microsoft.com/office/powerpoint/2010/main" val="1221891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rgbClr val="7030A0"/>
                </a:solidFill>
                <a:latin typeface="Arial" panose="020B0604020202020204" pitchFamily="34" charset="0"/>
                <a:cs typeface="Arial" panose="020B0604020202020204" pitchFamily="34" charset="0"/>
              </a:rPr>
              <a:t>Тривалість </a:t>
            </a:r>
            <a:r>
              <a:rPr lang="uk-UA" dirty="0">
                <a:solidFill>
                  <a:srgbClr val="7030A0"/>
                </a:solidFill>
                <a:latin typeface="Arial" panose="020B0604020202020204" pitchFamily="34" charset="0"/>
                <a:cs typeface="Arial" panose="020B0604020202020204" pitchFamily="34" charset="0"/>
              </a:rPr>
              <a:t>навчальної програми з </a:t>
            </a:r>
            <a:r>
              <a:rPr lang="uk-UA" dirty="0" err="1">
                <a:solidFill>
                  <a:srgbClr val="7030A0"/>
                </a:solidFill>
                <a:latin typeface="Arial" panose="020B0604020202020204" pitchFamily="34" charset="0"/>
                <a:cs typeface="Arial" panose="020B0604020202020204" pitchFamily="34" charset="0"/>
              </a:rPr>
              <a:t>кататимно-імагінативної</a:t>
            </a:r>
            <a:r>
              <a:rPr lang="uk-UA" dirty="0">
                <a:solidFill>
                  <a:srgbClr val="7030A0"/>
                </a:solidFill>
                <a:latin typeface="Arial" panose="020B0604020202020204" pitchFamily="34" charset="0"/>
                <a:cs typeface="Arial" panose="020B0604020202020204" pitchFamily="34" charset="0"/>
              </a:rPr>
              <a:t> психотерапії</a:t>
            </a:r>
            <a:endParaRPr lang="uk-UA" dirty="0">
              <a:solidFill>
                <a:srgbClr val="7030A0"/>
              </a:solidFill>
            </a:endParaRPr>
          </a:p>
        </p:txBody>
      </p:sp>
      <p:sp>
        <p:nvSpPr>
          <p:cNvPr id="3" name="Объект 2"/>
          <p:cNvSpPr>
            <a:spLocks noGrp="1"/>
          </p:cNvSpPr>
          <p:nvPr>
            <p:ph idx="1"/>
          </p:nvPr>
        </p:nvSpPr>
        <p:spPr/>
        <p:txBody>
          <a:bodyPr/>
          <a:lstStyle/>
          <a:p>
            <a:r>
              <a:rPr lang="uk-UA" dirty="0">
                <a:latin typeface="Arial" panose="020B0604020202020204" pitchFamily="34" charset="0"/>
                <a:cs typeface="Arial" panose="020B0604020202020204" pitchFamily="34" charset="0"/>
              </a:rPr>
              <a:t>Аналізуючи власний багаторічний досвід підготовки фахівців із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в рамках різних навчальних програм, можна зробити висновок, що тривалість навчальної програми з </a:t>
            </a:r>
            <a:r>
              <a:rPr lang="uk-UA" dirty="0" err="1">
                <a:latin typeface="Arial" panose="020B0604020202020204" pitchFamily="34" charset="0"/>
                <a:cs typeface="Arial" panose="020B0604020202020204" pitchFamily="34" charset="0"/>
              </a:rPr>
              <a:t>кататимно-імагінативної</a:t>
            </a:r>
            <a:r>
              <a:rPr lang="uk-UA" dirty="0">
                <a:latin typeface="Arial" panose="020B0604020202020204" pitchFamily="34" charset="0"/>
                <a:cs typeface="Arial" panose="020B0604020202020204" pitchFamily="34" charset="0"/>
              </a:rPr>
              <a:t> психотерапії має становити </a:t>
            </a:r>
            <a:r>
              <a:rPr lang="uk-UA" dirty="0">
                <a:solidFill>
                  <a:srgbClr val="FF0000"/>
                </a:solidFill>
                <a:latin typeface="Arial" panose="020B0604020202020204" pitchFamily="34" charset="0"/>
                <a:cs typeface="Arial" panose="020B0604020202020204" pitchFamily="34" charset="0"/>
              </a:rPr>
              <a:t>не менше </a:t>
            </a:r>
            <a:r>
              <a:rPr lang="uk-UA" dirty="0" smtClean="0">
                <a:solidFill>
                  <a:srgbClr val="FF0000"/>
                </a:solidFill>
                <a:latin typeface="Arial" panose="020B0604020202020204" pitchFamily="34" charset="0"/>
                <a:cs typeface="Arial" panose="020B0604020202020204" pitchFamily="34" charset="0"/>
              </a:rPr>
              <a:t>3-х </a:t>
            </a:r>
            <a:r>
              <a:rPr lang="uk-UA" dirty="0">
                <a:solidFill>
                  <a:srgbClr val="FF0000"/>
                </a:solidFill>
                <a:latin typeface="Arial" panose="020B0604020202020204" pitchFamily="34" charset="0"/>
                <a:cs typeface="Arial" panose="020B0604020202020204" pitchFamily="34" charset="0"/>
              </a:rPr>
              <a:t>років</a:t>
            </a:r>
            <a:r>
              <a:rPr lang="uk-UA" dirty="0">
                <a:latin typeface="Arial" panose="020B0604020202020204" pitchFamily="34" charset="0"/>
                <a:cs typeface="Arial" panose="020B0604020202020204" pitchFamily="34" charset="0"/>
              </a:rPr>
              <a:t>.  Навчання проводиться у формі додаткової професійної освіти, одержуваної на базі вищої медичної або психологічної освіти.</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3811120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7030A0"/>
                </a:solidFill>
                <a:latin typeface="Arial" panose="020B0604020202020204" pitchFamily="34" charset="0"/>
                <a:cs typeface="Arial" panose="020B0604020202020204" pitchFamily="34" charset="0"/>
              </a:rPr>
              <a:t>Характеристика методу</a:t>
            </a:r>
            <a:r>
              <a:rPr lang="ru-RU" dirty="0">
                <a:solidFill>
                  <a:srgbClr val="7030A0"/>
                </a:solidFill>
                <a:latin typeface="Arial" panose="020B0604020202020204" pitchFamily="34" charset="0"/>
                <a:cs typeface="Arial" panose="020B0604020202020204" pitchFamily="34" charset="0"/>
              </a:rPr>
              <a:t/>
            </a:r>
            <a:br>
              <a:rPr lang="ru-RU" dirty="0">
                <a:solidFill>
                  <a:srgbClr val="7030A0"/>
                </a:solidFill>
                <a:latin typeface="Arial" panose="020B0604020202020204" pitchFamily="34" charset="0"/>
                <a:cs typeface="Arial" panose="020B0604020202020204" pitchFamily="34" charset="0"/>
              </a:rPr>
            </a:br>
            <a:endParaRPr lang="uk-UA" dirty="0">
              <a:solidFill>
                <a:srgbClr val="7030A0"/>
              </a:solidFill>
            </a:endParaRPr>
          </a:p>
        </p:txBody>
      </p:sp>
      <p:sp>
        <p:nvSpPr>
          <p:cNvPr id="3" name="Объект 2"/>
          <p:cNvSpPr>
            <a:spLocks noGrp="1"/>
          </p:cNvSpPr>
          <p:nvPr>
            <p:ph idx="1"/>
          </p:nvPr>
        </p:nvSpPr>
        <p:spPr/>
        <p:txBody>
          <a:bodyPr>
            <a:normAutofit fontScale="92500" lnSpcReduction="20000"/>
          </a:bodyPr>
          <a:lstStyle/>
          <a:p>
            <a:r>
              <a:rPr lang="uk-UA" dirty="0" smtClean="0">
                <a:latin typeface="Arial" panose="020B0604020202020204" pitchFamily="34" charset="0"/>
                <a:cs typeface="Arial" panose="020B0604020202020204" pitchFamily="34" charset="0"/>
              </a:rPr>
              <a:t>Із </a:t>
            </a:r>
            <a:r>
              <a:rPr lang="uk-UA" dirty="0">
                <a:latin typeface="Arial" panose="020B0604020202020204" pitchFamily="34" charset="0"/>
                <a:cs typeface="Arial" panose="020B0604020202020204" pitchFamily="34" charset="0"/>
              </a:rPr>
              <a:t>понад п’ятнадцяти відомих сьогодні напрямів психотерапії, що використовують образи в лікувальному процесі, </a:t>
            </a:r>
            <a:r>
              <a:rPr lang="uk-UA" dirty="0" err="1">
                <a:latin typeface="Arial" panose="020B0604020202020204" pitchFamily="34" charset="0"/>
                <a:cs typeface="Arial" panose="020B0604020202020204" pitchFamily="34" charset="0"/>
              </a:rPr>
              <a:t>кататимно-імагінативна</a:t>
            </a:r>
            <a:r>
              <a:rPr lang="uk-UA" dirty="0">
                <a:latin typeface="Arial" panose="020B0604020202020204" pitchFamily="34" charset="0"/>
                <a:cs typeface="Arial" panose="020B0604020202020204" pitchFamily="34" charset="0"/>
              </a:rPr>
              <a:t> психотерапія є найглибшим, системно </a:t>
            </a:r>
            <a:r>
              <a:rPr lang="uk-UA" dirty="0" err="1">
                <a:latin typeface="Arial" panose="020B0604020202020204" pitchFamily="34" charset="0"/>
                <a:cs typeface="Arial" panose="020B0604020202020204" pitchFamily="34" charset="0"/>
              </a:rPr>
              <a:t>пропрацьованим</a:t>
            </a:r>
            <a:r>
              <a:rPr lang="uk-UA" dirty="0">
                <a:latin typeface="Arial" panose="020B0604020202020204" pitchFamily="34" charset="0"/>
                <a:cs typeface="Arial" panose="020B0604020202020204" pitchFamily="34" charset="0"/>
              </a:rPr>
              <a:t> і технічно організованим методом, що має фундаментальну теоретичну базу. </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Концептуальну основу методу складають глибинно-психологічні </a:t>
            </a:r>
            <a:r>
              <a:rPr lang="uk-UA" dirty="0" err="1">
                <a:latin typeface="Arial" panose="020B0604020202020204" pitchFamily="34" charset="0"/>
                <a:cs typeface="Arial" panose="020B0604020202020204" pitchFamily="34" charset="0"/>
              </a:rPr>
              <a:t>психоаналітично</a:t>
            </a:r>
            <a:r>
              <a:rPr lang="uk-UA" dirty="0">
                <a:latin typeface="Arial" panose="020B0604020202020204" pitchFamily="34" charset="0"/>
                <a:cs typeface="Arial" panose="020B0604020202020204" pitchFamily="34" charset="0"/>
              </a:rPr>
              <a:t> орієнтовані теорії, аналіз несвідомих і </a:t>
            </a:r>
            <a:r>
              <a:rPr lang="uk-UA" dirty="0" err="1">
                <a:latin typeface="Arial" panose="020B0604020202020204" pitchFamily="34" charset="0"/>
                <a:cs typeface="Arial" panose="020B0604020202020204" pitchFamily="34" charset="0"/>
              </a:rPr>
              <a:t>передсвідомих</a:t>
            </a:r>
            <a:r>
              <a:rPr lang="uk-UA" dirty="0">
                <a:latin typeface="Arial" panose="020B0604020202020204" pitchFamily="34" charset="0"/>
                <a:cs typeface="Arial" panose="020B0604020202020204" pitchFamily="34" charset="0"/>
              </a:rPr>
              <a:t> конфліктів, афективно-інстинктивних імпульсів, процесів і механізмів захисту як відбиття актуальних </a:t>
            </a:r>
            <a:r>
              <a:rPr lang="uk-UA" dirty="0" err="1">
                <a:latin typeface="Arial" panose="020B0604020202020204" pitchFamily="34" charset="0"/>
                <a:cs typeface="Arial" panose="020B0604020202020204" pitchFamily="34" charset="0"/>
              </a:rPr>
              <a:t>емоційно</a:t>
            </a:r>
            <a:r>
              <a:rPr lang="uk-UA" dirty="0">
                <a:latin typeface="Arial" panose="020B0604020202020204" pitchFamily="34" charset="0"/>
                <a:cs typeface="Arial" panose="020B0604020202020204" pitchFamily="34" charset="0"/>
              </a:rPr>
              <a:t>-особистісних проблем, аналіз онтогенетичних форм конфліктів раннього дитинства.</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3709975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dirty="0">
                <a:solidFill>
                  <a:srgbClr val="7030A0"/>
                </a:solidFill>
                <a:latin typeface="Arial" panose="020B0604020202020204" pitchFamily="34" charset="0"/>
                <a:cs typeface="Arial" panose="020B0604020202020204" pitchFamily="34" charset="0"/>
              </a:rPr>
              <a:t>Терапія базується на двох основних положеннях:</a:t>
            </a:r>
            <a:r>
              <a:rPr lang="ru-RU" sz="3600" dirty="0">
                <a:solidFill>
                  <a:srgbClr val="7030A0"/>
                </a:solidFill>
                <a:latin typeface="Arial" panose="020B0604020202020204" pitchFamily="34" charset="0"/>
                <a:cs typeface="Arial" panose="020B0604020202020204" pitchFamily="34" charset="0"/>
              </a:rPr>
              <a:t/>
            </a:r>
            <a:br>
              <a:rPr lang="ru-RU" sz="3600" dirty="0">
                <a:solidFill>
                  <a:srgbClr val="7030A0"/>
                </a:solidFill>
                <a:latin typeface="Arial" panose="020B0604020202020204" pitchFamily="34" charset="0"/>
                <a:cs typeface="Arial" panose="020B0604020202020204" pitchFamily="34" charset="0"/>
              </a:rPr>
            </a:br>
            <a:endParaRPr lang="uk-UA" sz="3600" dirty="0">
              <a:solidFill>
                <a:srgbClr val="7030A0"/>
              </a:solidFill>
            </a:endParaRPr>
          </a:p>
        </p:txBody>
      </p:sp>
      <p:sp>
        <p:nvSpPr>
          <p:cNvPr id="3" name="Объект 2"/>
          <p:cNvSpPr>
            <a:spLocks noGrp="1"/>
          </p:cNvSpPr>
          <p:nvPr>
            <p:ph idx="1"/>
          </p:nvPr>
        </p:nvSpPr>
        <p:spPr/>
        <p:txBody>
          <a:bodyPr>
            <a:normAutofit fontScale="92500" lnSpcReduction="10000"/>
          </a:bodyPr>
          <a:lstStyle/>
          <a:p>
            <a:r>
              <a:rPr lang="uk-UA" b="1" dirty="0" smtClean="0">
                <a:solidFill>
                  <a:srgbClr val="FF0000"/>
                </a:solidFill>
                <a:latin typeface="Arial" panose="020B0604020202020204" pitchFamily="34" charset="0"/>
                <a:cs typeface="Arial" panose="020B0604020202020204" pitchFamily="34" charset="0"/>
              </a:rPr>
              <a:t>1</a:t>
            </a:r>
            <a:r>
              <a:rPr lang="uk-UA" b="1" dirty="0">
                <a:solidFill>
                  <a:srgbClr val="FF0000"/>
                </a:solidFill>
                <a:latin typeface="Arial" panose="020B0604020202020204" pitchFamily="34" charset="0"/>
                <a:cs typeface="Arial" panose="020B0604020202020204" pitchFamily="34" charset="0"/>
              </a:rPr>
              <a:t>.</a:t>
            </a:r>
            <a:r>
              <a:rPr lang="uk-UA" dirty="0">
                <a:latin typeface="Arial" panose="020B0604020202020204" pitchFamily="34" charset="0"/>
                <a:cs typeface="Arial" panose="020B0604020202020204" pitchFamily="34" charset="0"/>
              </a:rPr>
              <a:t> Людина здатна розвивати у своїй уяві фантастичні уявлення, відомі не тільки як нічні сновидіння, а і як денні фантазії. За допомогою своїх </a:t>
            </a:r>
            <a:r>
              <a:rPr lang="uk-UA" dirty="0" err="1">
                <a:latin typeface="Arial" panose="020B0604020202020204" pitchFamily="34" charset="0"/>
                <a:cs typeface="Arial" panose="020B0604020202020204" pitchFamily="34" charset="0"/>
              </a:rPr>
              <a:t>імагінативних</a:t>
            </a:r>
            <a:r>
              <a:rPr lang="uk-UA" dirty="0">
                <a:latin typeface="Arial" panose="020B0604020202020204" pitchFamily="34" charset="0"/>
                <a:cs typeface="Arial" panose="020B0604020202020204" pitchFamily="34" charset="0"/>
              </a:rPr>
              <a:t> здібностей особистість може щоразу заново створювати власний образ, виходячи з самої себе, та пізнавати себе під час цього діалектичного процесу.   </a:t>
            </a:r>
            <a:endParaRPr lang="ru-RU" dirty="0">
              <a:latin typeface="Arial" panose="020B0604020202020204" pitchFamily="34" charset="0"/>
              <a:cs typeface="Arial" panose="020B0604020202020204" pitchFamily="34" charset="0"/>
            </a:endParaRPr>
          </a:p>
          <a:p>
            <a:r>
              <a:rPr lang="uk-UA" b="1" dirty="0">
                <a:solidFill>
                  <a:srgbClr val="FF0000"/>
                </a:solidFill>
                <a:latin typeface="Arial" panose="020B0604020202020204" pitchFamily="34" charset="0"/>
                <a:cs typeface="Arial" panose="020B0604020202020204" pitchFamily="34" charset="0"/>
              </a:rPr>
              <a:t>2.</a:t>
            </a:r>
            <a:r>
              <a:rPr lang="uk-UA" dirty="0">
                <a:latin typeface="Arial" panose="020B0604020202020204" pitchFamily="34" charset="0"/>
                <a:cs typeface="Arial" panose="020B0604020202020204" pitchFamily="34" charset="0"/>
              </a:rPr>
              <a:t> У результаті емпіричних спостережень за образами, що містять фантазії, сформульована низка специфічних правил і закономірностей. Вони підкоряються первинному процесу за допомогою неінтерпретаційного впливу.</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3762801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247409" y="1154113"/>
            <a:ext cx="5881255" cy="5018087"/>
          </a:xfrm>
        </p:spPr>
        <p:txBody>
          <a:bodyPr>
            <a:normAutofit fontScale="92500"/>
          </a:bodyPr>
          <a:lstStyle/>
          <a:p>
            <a:r>
              <a:rPr lang="uk-UA" dirty="0">
                <a:latin typeface="Arial" panose="020B0604020202020204" pitchFamily="34" charset="0"/>
                <a:cs typeface="Arial" panose="020B0604020202020204" pitchFamily="34" charset="0"/>
              </a:rPr>
              <a:t>Пацієнта, який лежить із закритими очима на кушетці або ж сидить у зручному кріслі, вводять у стан розслаблення. У роботі з дорослими пацієнтами й підлітками для цього використовується техніка, близька до двох перших щаблів аутогенного тренінгу за Й. Х. </a:t>
            </a:r>
            <a:r>
              <a:rPr lang="uk-UA" dirty="0" err="1">
                <a:latin typeface="Arial" panose="020B0604020202020204" pitchFamily="34" charset="0"/>
                <a:cs typeface="Arial" panose="020B0604020202020204" pitchFamily="34" charset="0"/>
              </a:rPr>
              <a:t>Шульцем</a:t>
            </a:r>
            <a:r>
              <a:rPr lang="uk-UA" dirty="0">
                <a:latin typeface="Arial" panose="020B0604020202020204" pitchFamily="34" charset="0"/>
                <a:cs typeface="Arial" panose="020B0604020202020204" pitchFamily="34" charset="0"/>
              </a:rPr>
              <a:t>. Як правило, вистачає кількох простих навіювань стану </a:t>
            </a:r>
            <a:r>
              <a:rPr lang="uk-UA" i="1" dirty="0">
                <a:latin typeface="Arial" panose="020B0604020202020204" pitchFamily="34" charset="0"/>
                <a:cs typeface="Arial" panose="020B0604020202020204" pitchFamily="34" charset="0"/>
              </a:rPr>
              <a:t>спокою, розслабленості, тепла, важкості </a:t>
            </a:r>
            <a:r>
              <a:rPr lang="uk-UA" dirty="0">
                <a:latin typeface="Arial" panose="020B0604020202020204" pitchFamily="34" charset="0"/>
                <a:cs typeface="Arial" panose="020B0604020202020204" pitchFamily="34" charset="0"/>
              </a:rPr>
              <a:t>й</a:t>
            </a:r>
            <a:r>
              <a:rPr lang="uk-UA" i="1" dirty="0">
                <a:latin typeface="Arial" panose="020B0604020202020204" pitchFamily="34" charset="0"/>
                <a:cs typeface="Arial" panose="020B0604020202020204" pitchFamily="34" charset="0"/>
              </a:rPr>
              <a:t> приємної втоми</a:t>
            </a:r>
            <a:r>
              <a:rPr lang="uk-UA" dirty="0">
                <a:latin typeface="Arial" panose="020B0604020202020204" pitchFamily="34" charset="0"/>
                <a:cs typeface="Arial" panose="020B0604020202020204" pitchFamily="34" charset="0"/>
              </a:rPr>
              <a:t>  послідовно в різних частинах тіла. У роботі з більшістю дітей часто вистачає прохання лягти або сісти, закрити очі й розслабитися.</a:t>
            </a:r>
            <a:endParaRPr lang="ru-RU" dirty="0">
              <a:latin typeface="Arial" panose="020B0604020202020204" pitchFamily="34" charset="0"/>
              <a:cs typeface="Arial" panose="020B0604020202020204" pitchFamily="34" charset="0"/>
            </a:endParaRPr>
          </a:p>
          <a:p>
            <a:endParaRPr lang="uk-UA" dirty="0"/>
          </a:p>
        </p:txBody>
      </p:sp>
      <p:pic>
        <p:nvPicPr>
          <p:cNvPr id="14338" name="Picture 2" descr="ÐÐ°ÑÑÐ¸Ð½ÐºÐ¸ Ð¿Ð¾ Ð·Ð°Ð¿ÑÐ¾ÑÑ Ð¿ÑÐ¸ÑÐ¾ÑÐµÑÐ°Ð¿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86" y="1936263"/>
            <a:ext cx="45910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902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392882" y="1361209"/>
            <a:ext cx="5850082" cy="4514129"/>
          </a:xfrm>
        </p:spPr>
        <p:txBody>
          <a:bodyPr>
            <a:normAutofit fontScale="85000" lnSpcReduction="20000"/>
          </a:bodyPr>
          <a:lstStyle/>
          <a:p>
            <a:r>
              <a:rPr lang="uk-UA" dirty="0">
                <a:latin typeface="Arial" panose="020B0604020202020204" pitchFamily="34" charset="0"/>
                <a:cs typeface="Arial" panose="020B0604020202020204" pitchFamily="34" charset="0"/>
              </a:rPr>
              <a:t>Прототипом на першому, ознайомчому занятті є </a:t>
            </a:r>
            <a:r>
              <a:rPr lang="uk-UA" dirty="0">
                <a:solidFill>
                  <a:srgbClr val="0070C0"/>
                </a:solidFill>
                <a:latin typeface="Arial" panose="020B0604020202020204" pitchFamily="34" charset="0"/>
                <a:cs typeface="Arial" panose="020B0604020202020204" pitchFamily="34" charset="0"/>
              </a:rPr>
              <a:t>тест </a:t>
            </a:r>
            <a:r>
              <a:rPr lang="uk-UA" dirty="0" smtClean="0">
                <a:solidFill>
                  <a:srgbClr val="0070C0"/>
                </a:solidFill>
                <a:latin typeface="Arial" panose="020B0604020202020204" pitchFamily="34" charset="0"/>
                <a:cs typeface="Arial" panose="020B0604020202020204" pitchFamily="34" charset="0"/>
              </a:rPr>
              <a:t>«Квітка». </a:t>
            </a:r>
            <a:r>
              <a:rPr lang="uk-UA" dirty="0">
                <a:latin typeface="Arial" panose="020B0604020202020204" pitchFamily="34" charset="0"/>
                <a:cs typeface="Arial" panose="020B0604020202020204" pitchFamily="34" charset="0"/>
              </a:rPr>
              <a:t>Після закінчення збору даних глибинно-психологічного аналізу (протягом перших одного-трьох занять) відносно легко й невимушено вдається уявлення образу квітки. Тест покликаний показати, чи здатний пацієнт взагалі (і, якщо здатний, то наскільки) утворювати повноцінні </a:t>
            </a:r>
            <a:r>
              <a:rPr lang="uk-UA" dirty="0" err="1">
                <a:latin typeface="Arial" panose="020B0604020202020204" pitchFamily="34" charset="0"/>
                <a:cs typeface="Arial" panose="020B0604020202020204" pitchFamily="34" charset="0"/>
              </a:rPr>
              <a:t>кататимні</a:t>
            </a:r>
            <a:r>
              <a:rPr lang="uk-UA" dirty="0">
                <a:latin typeface="Arial" panose="020B0604020202020204" pitchFamily="34" charset="0"/>
                <a:cs typeface="Arial" panose="020B0604020202020204" pitchFamily="34" charset="0"/>
              </a:rPr>
              <a:t> образи. Це просте неформальне прохання до пацієнта (без спеціального пояснення психотерапевтичного методу) усуває напругу очікування, що може виникнути за інших умов.  Дійсно, майже всі пацієнти (навіть із відносно важкими порушеннями) справляються з цим тестом і уявляють квітку.</a:t>
            </a:r>
            <a:endParaRPr lang="ru-RU" dirty="0">
              <a:latin typeface="Arial" panose="020B0604020202020204" pitchFamily="34" charset="0"/>
              <a:cs typeface="Arial" panose="020B0604020202020204" pitchFamily="34" charset="0"/>
            </a:endParaRPr>
          </a:p>
          <a:p>
            <a:endParaRPr lang="uk-UA" dirty="0"/>
          </a:p>
        </p:txBody>
      </p:sp>
      <p:pic>
        <p:nvPicPr>
          <p:cNvPr id="15362" name="Picture 2" descr="ÐÐ°ÑÑÐ¸Ð½ÐºÐ¸ Ð¿Ð¾ Ð·Ð°Ð¿ÑÐ¾ÑÑ ÑÐ²ÐµÑÐ¾Ð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330" y="1852553"/>
            <a:ext cx="4187825" cy="319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04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7136" y="1163782"/>
            <a:ext cx="10203873" cy="4662815"/>
          </a:xfrm>
          <a:prstGeom prst="rect">
            <a:avLst/>
          </a:prstGeom>
        </p:spPr>
        <p:txBody>
          <a:bodyPr wrap="square">
            <a:spAutoFit/>
          </a:bodyPr>
          <a:lstStyle/>
          <a:p>
            <a:pPr indent="450215" algn="just">
              <a:lnSpc>
                <a:spcPct val="150000"/>
              </a:lnSpc>
              <a:spcAft>
                <a:spcPts val="0"/>
              </a:spcAft>
            </a:pPr>
            <a:r>
              <a:rPr lang="uk-UA" dirty="0">
                <a:solidFill>
                  <a:srgbClr val="000000"/>
                </a:solidFill>
                <a:latin typeface="Times New Roman" panose="02020603050405020304" pitchFamily="18" charset="0"/>
                <a:ea typeface="Times New Roman" panose="02020603050405020304" pitchFamily="18" charset="0"/>
              </a:rPr>
              <a:t> </a:t>
            </a: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Кореляцію між поданням образів і розслабленням можна описати як круговий процес. Пропозиція уявити образи полегшує розслаблення, а більше розслаблення поглиблює переживання образів (у плані їх більшої кольорової насиченості та пластичності) і посилює регресивне занурення з внутрішнім «розкриттям» для емоційного тону. Цікаво, що після закінчення цього тесту пацієнтові потрібен деякий час, щоб після того, як він відкриє очі, знову повернутися в реальність. Складається враження, що він повертається «здалеку», ніби він «занурений у себе» і знаходиться під емоційним враженням пережитого.</a:t>
            </a:r>
            <a:endParaRPr lang="ru-RU" sz="16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indent="450215" algn="just">
              <a:lnSpc>
                <a:spcPct val="150000"/>
              </a:lnSpc>
              <a:spcAft>
                <a:spcPts val="0"/>
              </a:spcAft>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Якщо пауза затягується, слід запитати пацієнта, які в нього труднощі. Як правило, пацієнт говорить про квітку. При цьому неважливо, як називається ця квітка. Це можуть бути квіти, породжені фантазією, і квіти, назви яких пацієнт не знає.  Терапевт просить описати квітку в усіх подробицях – її розмір, колір, що видно, якщо зазирнути всередину квітки тощо.</a:t>
            </a:r>
            <a:endParaRPr lang="ru-RU" sz="16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3992945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7137" y="2452255"/>
            <a:ext cx="10131136" cy="2808718"/>
          </a:xfrm>
          <a:prstGeom prst="rect">
            <a:avLst/>
          </a:prstGeom>
        </p:spPr>
        <p:txBody>
          <a:bodyPr wrap="square">
            <a:spAutoFit/>
          </a:bodyPr>
          <a:lstStyle/>
          <a:p>
            <a:pPr indent="450215" algn="just">
              <a:lnSpc>
                <a:spcPct val="150000"/>
              </a:lnSpc>
              <a:spcAft>
                <a:spcPts val="0"/>
              </a:spcAft>
            </a:pPr>
            <a:r>
              <a:rPr lang="uk-UA" dirty="0">
                <a:solidFill>
                  <a:srgbClr val="000000"/>
                </a:solidFill>
                <a:latin typeface="Times New Roman" panose="02020603050405020304" pitchFamily="18" charset="0"/>
                <a:ea typeface="Times New Roman" panose="02020603050405020304" pitchFamily="18" charset="0"/>
              </a:rPr>
              <a:t> </a:t>
            </a: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Дуже </a:t>
            </a:r>
            <a:r>
              <a:rPr lang="uk-UA"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рідко</a:t>
            </a: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буває, що пацієнт взагалі не може уявити квітку. У цьому випадку постає питання про те, чи не занадто пацієнт тривожний, чи не має він прихованих побоювань. Це може проявлятися вже в тому, що його закриті повіки тремтять, на них помітно неспокійний рух, або ж він сидить скуто, напружившись. Багато неприємних </a:t>
            </a:r>
            <a:r>
              <a:rPr lang="uk-UA"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відчуттів</a:t>
            </a: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і стан тривожності спричинені актуальною ситуацією. Імовірно відбувається «негативний перенос» пацієнта на психотерапевта.</a:t>
            </a:r>
            <a:endParaRPr lang="ru-RU" sz="20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657375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6355" y="1122218"/>
            <a:ext cx="10214263" cy="5170646"/>
          </a:xfrm>
          <a:prstGeom prst="rect">
            <a:avLst/>
          </a:prstGeom>
        </p:spPr>
        <p:txBody>
          <a:bodyPr wrap="square">
            <a:spAutoFit/>
          </a:bodyPr>
          <a:lstStyle/>
          <a:p>
            <a:pPr indent="450215" algn="just">
              <a:lnSpc>
                <a:spcPct val="150000"/>
              </a:lnSpc>
              <a:spcAft>
                <a:spcPts val="0"/>
              </a:spcAft>
            </a:pP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Попередньою умовою проведення психотерапії є, зрозуміло, встановлення під час однієї або декількох попередніх бесід довірливих відносин між пацієнтом і терапевтом, а також збір даних про пацієнта (анамнез).</a:t>
            </a:r>
            <a:endParaRPr lang="ru-RU" sz="20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indent="450215" algn="just">
              <a:lnSpc>
                <a:spcPct val="150000"/>
              </a:lnSpc>
              <a:spcAft>
                <a:spcPts val="0"/>
              </a:spcAft>
            </a:pP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Після досягнення пацієнтом стану розслаблення (що можна проконтролювати за характером дихання, тремтінням повік, положенням рук і ніг) йому пропонується уявити образи на задану психотерапевтом у відкритій формі тему – </a:t>
            </a:r>
            <a:r>
              <a:rPr lang="uk-UA"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стандартний мотив </a:t>
            </a: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(Луг, Струмок, Гора</a:t>
            </a:r>
            <a:r>
              <a:rPr lang="uk-UA"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450215" algn="just">
              <a:lnSpc>
                <a:spcPct val="150000"/>
              </a:lnSpc>
            </a:pPr>
            <a:r>
              <a:rPr lang="uk-UA" sz="2000" dirty="0">
                <a:latin typeface="Arial" panose="020B0604020202020204" pitchFamily="34" charset="0"/>
                <a:cs typeface="Arial" panose="020B0604020202020204" pitchFamily="34" charset="0"/>
              </a:rPr>
              <a:t>Уявляючи образи, пацієнт розповідає психотерапевту про свої переживання. Фахівець ніби супроводжує пацієнта в його образах і, якщо необхідно, направляє їхній плин відповідно до стратегії лікування.</a:t>
            </a:r>
            <a:endParaRPr lang="ru-RU" sz="2000" dirty="0">
              <a:latin typeface="Arial" panose="020B0604020202020204" pitchFamily="34" charset="0"/>
              <a:cs typeface="Arial" panose="020B0604020202020204" pitchFamily="34" charset="0"/>
            </a:endParaRPr>
          </a:p>
          <a:p>
            <a:pPr indent="450215" algn="just">
              <a:lnSpc>
                <a:spcPct val="150000"/>
              </a:lnSpc>
              <a:spcAft>
                <a:spcPts val="0"/>
              </a:spcAft>
            </a:pPr>
            <a:endParaRPr lang="ru-RU" sz="20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3299266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7527" y="1205346"/>
            <a:ext cx="10183091" cy="4611519"/>
          </a:xfrm>
          <a:prstGeom prst="rect">
            <a:avLst/>
          </a:prstGeom>
        </p:spPr>
        <p:txBody>
          <a:bodyPr wrap="square">
            <a:spAutoFit/>
          </a:bodyPr>
          <a:lstStyle/>
          <a:p>
            <a:pPr indent="450215" algn="just">
              <a:lnSpc>
                <a:spcPct val="150000"/>
              </a:lnSpc>
              <a:spcAft>
                <a:spcPts val="0"/>
              </a:spcAft>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Цікаво, що ті, хто тільки починає відкривати для себе світ образної свідомості, спочатку схильні бачити в пережитих образах щось безглузде й фантастичне, що навряд чи стосується самої людини. Таким чином, для них скоріше неприйнятно, що переживання образів якось пов'язані з глибинами їхньої психіки. Спочатку їм часто бракує і тієї внутрішньої, емоційної участі, типової для пізнішої стадії терапії, на якій уже зрозуміло, що образи пов'язані з власним Я. Цей зв'язок стає ще більш виразним і очевиднішим, тому що  рано чи пізно людина сама починає розбиратися в них, розуміти їх значення, і самостійно аналізувати їх за допомогою психотерапевта.  Це може статися, коли спонтанно з’являються думки про суб'єктивне значення образів, коли образ сам розвивається так, що набуває певної схожості з близькою чи значимою людиною, або розвиток образів складається в знайому ситуацію.</a:t>
            </a:r>
            <a:endParaRPr lang="ru-RU" sz="16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34202680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2217" y="1513091"/>
            <a:ext cx="9912927" cy="3266985"/>
          </a:xfrm>
          <a:prstGeom prst="rect">
            <a:avLst/>
          </a:prstGeom>
        </p:spPr>
        <p:txBody>
          <a:bodyPr wrap="square">
            <a:spAutoFit/>
          </a:bodyPr>
          <a:lstStyle/>
          <a:p>
            <a:pPr indent="450215" algn="just">
              <a:lnSpc>
                <a:spcPct val="150000"/>
              </a:lnSpc>
              <a:spcAft>
                <a:spcPts val="0"/>
              </a:spcAft>
            </a:pPr>
            <a:r>
              <a:rPr lang="uk-UA" dirty="0">
                <a:solidFill>
                  <a:srgbClr val="000000"/>
                </a:solidFill>
                <a:latin typeface="Times New Roman" panose="02020603050405020304" pitchFamily="18" charset="0"/>
                <a:ea typeface="Times New Roman" panose="02020603050405020304" pitchFamily="18" charset="0"/>
              </a:rPr>
              <a:t> </a:t>
            </a: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Психотерапевт </a:t>
            </a:r>
            <a:r>
              <a:rPr lang="uk-UA"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співперебуває</a:t>
            </a: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в переживанні й оформленні мотиву, створюючи умови актуалізації </a:t>
            </a:r>
            <a:r>
              <a:rPr lang="uk-UA"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самісної</a:t>
            </a: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структури клієнта як персонажа уявної дії.</a:t>
            </a:r>
            <a:endParaRPr lang="ru-RU" sz="20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indent="450215" algn="just">
              <a:lnSpc>
                <a:spcPct val="150000"/>
              </a:lnSpc>
              <a:spcAft>
                <a:spcPts val="0"/>
              </a:spcAft>
            </a:pP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Участь психотерапевта зовні виражається в тому, що через певні проміжки часу за допомогою коментарів типу «так», «угу», вигуків типу «От як!», повторення описів пацієнта, а також за допомогою питань про деталі й властивості образу він сигналізує про те, що уважно стежить за ходом  розвитку образів пацієнта.</a:t>
            </a:r>
            <a:endParaRPr lang="ru-RU" sz="20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2208394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5582" y="982132"/>
            <a:ext cx="5205845" cy="1303867"/>
          </a:xfrm>
        </p:spPr>
        <p:txBody>
          <a:bodyPr/>
          <a:lstStyle/>
          <a:p>
            <a:r>
              <a:rPr lang="ru-RU" dirty="0" err="1" smtClean="0">
                <a:solidFill>
                  <a:srgbClr val="7030A0"/>
                </a:solidFill>
                <a:latin typeface="Arial" panose="020B0604020202020204" pitchFamily="34" charset="0"/>
                <a:cs typeface="Arial" panose="020B0604020202020204" pitchFamily="34" charset="0"/>
              </a:rPr>
              <a:t>Історія</a:t>
            </a:r>
            <a:r>
              <a:rPr lang="ru-RU" dirty="0" smtClean="0">
                <a:solidFill>
                  <a:srgbClr val="7030A0"/>
                </a:solidFill>
                <a:latin typeface="Arial" panose="020B0604020202020204" pitchFamily="34" charset="0"/>
                <a:cs typeface="Arial" panose="020B0604020202020204" pitchFamily="34" charset="0"/>
              </a:rPr>
              <a:t> </a:t>
            </a:r>
            <a:r>
              <a:rPr lang="ru-RU" dirty="0" err="1" smtClean="0">
                <a:solidFill>
                  <a:srgbClr val="7030A0"/>
                </a:solidFill>
                <a:latin typeface="Arial" panose="020B0604020202020204" pitchFamily="34" charset="0"/>
                <a:cs typeface="Arial" panose="020B0604020202020204" pitchFamily="34" charset="0"/>
              </a:rPr>
              <a:t>поняття</a:t>
            </a:r>
            <a:endParaRPr lang="uk-UA" dirty="0">
              <a:solidFill>
                <a:srgbClr val="7030A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83229" y="2952284"/>
            <a:ext cx="10370126" cy="3105616"/>
          </a:xfrm>
        </p:spPr>
        <p:txBody>
          <a:bodyPr>
            <a:normAutofit/>
          </a:bodyPr>
          <a:lstStyle/>
          <a:p>
            <a:pPr algn="just"/>
            <a:r>
              <a:rPr lang="uk-UA" dirty="0">
                <a:latin typeface="Arial" panose="020B0604020202020204" pitchFamily="34" charset="0"/>
                <a:cs typeface="Arial" panose="020B0604020202020204" pitchFamily="34" charset="0"/>
              </a:rPr>
              <a:t>Появі КІП як самостійного методу в психотерапії передувала тривала експериментальна робота, проведена Х. </a:t>
            </a:r>
            <a:r>
              <a:rPr lang="uk-UA" dirty="0" err="1">
                <a:latin typeface="Arial" panose="020B0604020202020204" pitchFamily="34" charset="0"/>
                <a:cs typeface="Arial" panose="020B0604020202020204" pitchFamily="34" charset="0"/>
              </a:rPr>
              <a:t>Льойнером</a:t>
            </a:r>
            <a:r>
              <a:rPr lang="uk-UA" dirty="0">
                <a:latin typeface="Arial" panose="020B0604020202020204" pitchFamily="34" charset="0"/>
                <a:cs typeface="Arial" panose="020B0604020202020204" pitchFamily="34" charset="0"/>
              </a:rPr>
              <a:t> на базі клініки нервових </a:t>
            </a:r>
            <a:r>
              <a:rPr lang="uk-UA" dirty="0" err="1">
                <a:latin typeface="Arial" panose="020B0604020202020204" pitchFamily="34" charset="0"/>
                <a:cs typeface="Arial" panose="020B0604020202020204" pitchFamily="34" charset="0"/>
              </a:rPr>
              <a:t>хвороб</a:t>
            </a:r>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Марбурзького</a:t>
            </a:r>
            <a:r>
              <a:rPr lang="uk-UA" dirty="0">
                <a:latin typeface="Arial" panose="020B0604020202020204" pitchFamily="34" charset="0"/>
                <a:cs typeface="Arial" panose="020B0604020202020204" pitchFamily="34" charset="0"/>
              </a:rPr>
              <a:t> університету в 1948–1954 рр.  Важливий внесок у розвиток </a:t>
            </a:r>
            <a:r>
              <a:rPr lang="uk-UA" dirty="0" err="1">
                <a:latin typeface="Arial" panose="020B0604020202020204" pitchFamily="34" charset="0"/>
                <a:cs typeface="Arial" panose="020B0604020202020204" pitchFamily="34" charset="0"/>
              </a:rPr>
              <a:t>символдрами</a:t>
            </a:r>
            <a:r>
              <a:rPr lang="uk-UA" dirty="0">
                <a:latin typeface="Arial" panose="020B0604020202020204" pitchFamily="34" charset="0"/>
                <a:cs typeface="Arial" panose="020B0604020202020204" pitchFamily="34" charset="0"/>
              </a:rPr>
              <a:t> (методу) зробив професор </a:t>
            </a:r>
            <a:r>
              <a:rPr lang="uk-UA" dirty="0" err="1">
                <a:latin typeface="Arial" panose="020B0604020202020204" pitchFamily="34" charset="0"/>
                <a:cs typeface="Arial" panose="020B0604020202020204" pitchFamily="34" charset="0"/>
              </a:rPr>
              <a:t>Хайнц</a:t>
            </a:r>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Хенніг</a:t>
            </a:r>
            <a:r>
              <a:rPr lang="uk-UA" dirty="0">
                <a:latin typeface="Arial" panose="020B0604020202020204" pitchFamily="34" charset="0"/>
                <a:cs typeface="Arial" panose="020B0604020202020204" pitchFamily="34" charset="0"/>
              </a:rPr>
              <a:t>, який проводив дослідження в Інституті медичної психології університету ім. Мартіна Лютера (Галле).  Сьогодні </a:t>
            </a:r>
            <a:r>
              <a:rPr lang="uk-UA" dirty="0" err="1">
                <a:latin typeface="Arial" panose="020B0604020202020204" pitchFamily="34" charset="0"/>
                <a:cs typeface="Arial" panose="020B0604020202020204" pitchFamily="34" charset="0"/>
              </a:rPr>
              <a:t>символдрама</a:t>
            </a:r>
            <a:r>
              <a:rPr lang="uk-UA" dirty="0">
                <a:latin typeface="Arial" panose="020B0604020202020204" pitchFamily="34" charset="0"/>
                <a:cs typeface="Arial" panose="020B0604020202020204" pitchFamily="34" charset="0"/>
              </a:rPr>
              <a:t> широко розповсюджена й офіційно визнана системою медичного страхування ряду європейських кра</a:t>
            </a:r>
            <a:r>
              <a:rPr lang="uk-UA" dirty="0"/>
              <a:t>їн.</a:t>
            </a:r>
            <a:endParaRPr lang="ru-RU" dirty="0"/>
          </a:p>
          <a:p>
            <a:endParaRPr lang="uk-UA" dirty="0"/>
          </a:p>
        </p:txBody>
      </p:sp>
      <p:pic>
        <p:nvPicPr>
          <p:cNvPr id="3074" name="Picture 2" descr="ÐÐ°ÑÑÐ¸Ð½ÐºÐ¸ Ð¿Ð¾ Ð·Ð°Ð¿ÑÐ¾ÑÑ Ð¡ÐÐÐÐÐ ÐÐÐ¢ÐÐ¢ÐÐÐÐ-ÐÐÐÐÐÐÐÐ¢ÐÐÐÐÐ ÐÐ¡ÐÐ¥ÐÐ¢ÐÐ ÐÐÐ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29" y="787564"/>
            <a:ext cx="3169592" cy="197015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245" y="787565"/>
            <a:ext cx="1704110" cy="1970152"/>
          </a:xfrm>
          <a:prstGeom prst="rect">
            <a:avLst/>
          </a:prstGeom>
        </p:spPr>
      </p:pic>
    </p:spTree>
    <p:extLst>
      <p:ext uri="{BB962C8B-B14F-4D97-AF65-F5344CB8AC3E}">
        <p14:creationId xmlns:p14="http://schemas.microsoft.com/office/powerpoint/2010/main" val="4092408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39691" y="1059873"/>
            <a:ext cx="5320145" cy="5027017"/>
          </a:xfrm>
          <a:prstGeom prst="rect">
            <a:avLst/>
          </a:prstGeom>
        </p:spPr>
        <p:txBody>
          <a:bodyPr wrap="square">
            <a:spAutoFit/>
          </a:bodyPr>
          <a:lstStyle/>
          <a:p>
            <a:pPr indent="450215" algn="just">
              <a:lnSpc>
                <a:spcPct val="150000"/>
              </a:lnSpc>
              <a:spcAft>
                <a:spcPts val="0"/>
              </a:spcAft>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Щоб забезпечити найбільш повне й глибоке саморозкриття особистості пацієнта, необхідно звести до мінімуму сугестивний вплив психотерапевта. Зокрема, питання психотерапевта мають бути </a:t>
            </a:r>
            <a:r>
              <a:rPr lang="uk-UA" i="1" dirty="0">
                <a:solidFill>
                  <a:srgbClr val="000000"/>
                </a:solidFill>
                <a:latin typeface="Arial" panose="020B0604020202020204" pitchFamily="34" charset="0"/>
                <a:ea typeface="Times New Roman" panose="02020603050405020304" pitchFamily="18" charset="0"/>
                <a:cs typeface="Arial" panose="020B0604020202020204" pitchFamily="34" charset="0"/>
              </a:rPr>
              <a:t>відкритими</a:t>
            </a: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 тому що вже в самому питанні можуть бути деякі елементи навіювання. Наприклад, замість того, щоб запитати «Дерево велике?» або «Чи далеко це дерево?» (що вже припускає очікування певної відповіді), варто запитати «Якого розміру дерево?» або «На якій відстані знаходиться це дерево?»</a:t>
            </a:r>
            <a:endParaRPr lang="ru-RU" sz="16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p:txBody>
      </p:sp>
      <p:pic>
        <p:nvPicPr>
          <p:cNvPr id="16386" name="Picture 2" descr="ÐÐ°ÑÑÐ¸Ð½ÐºÐ¸ Ð¿Ð¾ Ð·Ð°Ð¿ÑÐ¾ÑÑ Ð´ÐµÑÐµÐ²Ð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10" y="2140527"/>
            <a:ext cx="4731575" cy="264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18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2837" y="800100"/>
            <a:ext cx="10401300" cy="5691239"/>
          </a:xfrm>
          <a:prstGeom prst="rect">
            <a:avLst/>
          </a:prstGeom>
        </p:spPr>
        <p:txBody>
          <a:bodyPr wrap="square">
            <a:spAutoFit/>
          </a:bodyPr>
          <a:lstStyle/>
          <a:p>
            <a:pPr indent="450215" algn="just">
              <a:lnSpc>
                <a:spcPct val="150000"/>
              </a:lnSpc>
              <a:spcAft>
                <a:spcPts val="0"/>
              </a:spcAft>
            </a:pPr>
            <a:r>
              <a:rPr lang="uk-UA" i="1" dirty="0">
                <a:solidFill>
                  <a:srgbClr val="FF0000"/>
                </a:solidFill>
                <a:latin typeface="Arial" panose="020B0604020202020204" pitchFamily="34" charset="0"/>
                <a:ea typeface="Times New Roman" panose="02020603050405020304" pitchFamily="18" charset="0"/>
                <a:cs typeface="Arial" panose="020B0604020202020204" pitchFamily="34" charset="0"/>
              </a:rPr>
              <a:t>Тривалість</a:t>
            </a: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 уявлення образів залежить від віку пацієнта й характеру мотиву, який він уявляє. Для </a:t>
            </a:r>
            <a:r>
              <a:rPr lang="uk-UA" i="1" dirty="0">
                <a:solidFill>
                  <a:srgbClr val="000000"/>
                </a:solidFill>
                <a:latin typeface="Arial" panose="020B0604020202020204" pitchFamily="34" charset="0"/>
                <a:ea typeface="Times New Roman" panose="02020603050405020304" pitchFamily="18" charset="0"/>
                <a:cs typeface="Arial" panose="020B0604020202020204" pitchFamily="34" charset="0"/>
              </a:rPr>
              <a:t>підлітків</a:t>
            </a: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 і </a:t>
            </a:r>
            <a:r>
              <a:rPr lang="uk-UA" i="1" dirty="0">
                <a:solidFill>
                  <a:srgbClr val="000000"/>
                </a:solidFill>
                <a:latin typeface="Arial" panose="020B0604020202020204" pitchFamily="34" charset="0"/>
                <a:ea typeface="Times New Roman" panose="02020603050405020304" pitchFamily="18" charset="0"/>
                <a:cs typeface="Arial" panose="020B0604020202020204" pitchFamily="34" charset="0"/>
              </a:rPr>
              <a:t>дорослих</a:t>
            </a: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 пацієнтів вона становить близько 20-ти хвилин, але не повинна перевищувати 35–40 хвилин. Для </a:t>
            </a:r>
            <a:r>
              <a:rPr lang="uk-UA" i="1" dirty="0">
                <a:solidFill>
                  <a:srgbClr val="000000"/>
                </a:solidFill>
                <a:latin typeface="Arial" panose="020B0604020202020204" pitchFamily="34" charset="0"/>
                <a:ea typeface="Times New Roman" panose="02020603050405020304" pitchFamily="18" charset="0"/>
                <a:cs typeface="Arial" panose="020B0604020202020204" pitchFamily="34" charset="0"/>
              </a:rPr>
              <a:t>дітей</a:t>
            </a: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 тривалість уявлення образів коливається залежно від віку від 5-ти до 20-ти хвилин.</a:t>
            </a:r>
            <a:endParaRPr lang="ru-RU" sz="16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indent="450215" algn="just">
              <a:lnSpc>
                <a:spcPct val="150000"/>
              </a:lnSpc>
              <a:spcAft>
                <a:spcPts val="0"/>
              </a:spcAft>
            </a:pPr>
            <a:r>
              <a:rPr lang="uk-UA" i="1" dirty="0">
                <a:solidFill>
                  <a:srgbClr val="FF0000"/>
                </a:solidFill>
                <a:latin typeface="Arial" panose="020B0604020202020204" pitchFamily="34" charset="0"/>
                <a:ea typeface="Times New Roman" panose="02020603050405020304" pitchFamily="18" charset="0"/>
                <a:cs typeface="Arial" panose="020B0604020202020204" pitchFamily="34" charset="0"/>
              </a:rPr>
              <a:t>Курс</a:t>
            </a: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 психотерапії складається, як правило, з 8–15 сеансів, в особливо складних випадках досягаючи іноді 30–50 сеансів. Однак істотні поліпшення наступають уже після декількох перших сеансів, аж до того, що іноді навіть один-єдиний сеанс може позбавити пацієнта від хворобливого симптому або допомогти розв’язати проблемну ситуацію.</a:t>
            </a:r>
            <a:endParaRPr lang="ru-RU" sz="16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indent="450215" algn="just">
              <a:lnSpc>
                <a:spcPct val="150000"/>
              </a:lnSpc>
              <a:spcAft>
                <a:spcPts val="0"/>
              </a:spcAft>
            </a:pPr>
            <a:r>
              <a:rPr lang="uk-UA" i="1" dirty="0">
                <a:solidFill>
                  <a:srgbClr val="FF0000"/>
                </a:solidFill>
                <a:latin typeface="Arial" panose="020B0604020202020204" pitchFamily="34" charset="0"/>
                <a:ea typeface="Times New Roman" panose="02020603050405020304" pitchFamily="18" charset="0"/>
                <a:cs typeface="Arial" panose="020B0604020202020204" pitchFamily="34" charset="0"/>
              </a:rPr>
              <a:t>Частота</a:t>
            </a: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 сеансів становить від 1-го до 3-ох сеансів на тиждень. Через те, що метод КІП справляє глибокий емоційний вплив і вимагає часу, щоб пережите в ході сеансу пройшло складний процес внутрішнього психологічного пропрацьовування, проводити сеанси щодня або декілька разів на день не рекомендується. Також не рекомендується проводити сеанси рідше, ніж раз на тиждень.</a:t>
            </a:r>
            <a:endParaRPr lang="ru-RU" sz="16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2347700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1574800"/>
          </a:xfrm>
        </p:spPr>
        <p:txBody>
          <a:bodyPr>
            <a:noAutofit/>
          </a:bodyPr>
          <a:lstStyle/>
          <a:p>
            <a:r>
              <a:rPr lang="uk-UA" sz="2000" b="1" dirty="0">
                <a:latin typeface="Arial" panose="020B0604020202020204" pitchFamily="34" charset="0"/>
                <a:cs typeface="Arial" panose="020B0604020202020204" pitchFamily="34" charset="0"/>
              </a:rPr>
              <a:t>КІП проводиться в </a:t>
            </a:r>
            <a:r>
              <a:rPr lang="uk-UA" sz="2000" b="1" i="1" dirty="0">
                <a:solidFill>
                  <a:srgbClr val="FF0000"/>
                </a:solidFill>
                <a:latin typeface="Arial" panose="020B0604020202020204" pitchFamily="34" charset="0"/>
                <a:cs typeface="Arial" panose="020B0604020202020204" pitchFamily="34" charset="0"/>
              </a:rPr>
              <a:t>індивідуальній</a:t>
            </a:r>
            <a:r>
              <a:rPr lang="uk-UA" sz="2000" b="1" dirty="0">
                <a:latin typeface="Arial" panose="020B0604020202020204" pitchFamily="34" charset="0"/>
                <a:cs typeface="Arial" panose="020B0604020202020204" pitchFamily="34" charset="0"/>
              </a:rPr>
              <a:t>, </a:t>
            </a:r>
            <a:r>
              <a:rPr lang="uk-UA" sz="2000" b="1" i="1" dirty="0">
                <a:solidFill>
                  <a:srgbClr val="FF0000"/>
                </a:solidFill>
                <a:latin typeface="Arial" panose="020B0604020202020204" pitchFamily="34" charset="0"/>
                <a:cs typeface="Arial" panose="020B0604020202020204" pitchFamily="34" charset="0"/>
              </a:rPr>
              <a:t>груповій</a:t>
            </a:r>
            <a:r>
              <a:rPr lang="uk-UA" sz="2000" b="1" dirty="0">
                <a:latin typeface="Arial" panose="020B0604020202020204" pitchFamily="34" charset="0"/>
                <a:cs typeface="Arial" panose="020B0604020202020204" pitchFamily="34" charset="0"/>
              </a:rPr>
              <a:t> формі й у формі </a:t>
            </a:r>
            <a:r>
              <a:rPr lang="uk-UA" sz="2000" b="1" i="1" dirty="0">
                <a:solidFill>
                  <a:srgbClr val="FF0000"/>
                </a:solidFill>
                <a:latin typeface="Arial" panose="020B0604020202020204" pitchFamily="34" charset="0"/>
                <a:cs typeface="Arial" panose="020B0604020202020204" pitchFamily="34" charset="0"/>
              </a:rPr>
              <a:t>психотерапії пари</a:t>
            </a:r>
            <a:r>
              <a:rPr lang="uk-UA" sz="2000" b="1" dirty="0">
                <a:latin typeface="Arial" panose="020B0604020202020204" pitchFamily="34" charset="0"/>
                <a:cs typeface="Arial" panose="020B0604020202020204" pitchFamily="34" charset="0"/>
              </a:rPr>
              <a:t>, коли образи одночасно представляють або чоловік і жінка/партнери, або дитина з одним із батьків. КІП може бути також складовою частиною </a:t>
            </a:r>
            <a:r>
              <a:rPr lang="uk-UA" sz="2000" b="1" i="1" dirty="0">
                <a:latin typeface="Arial" panose="020B0604020202020204" pitchFamily="34" charset="0"/>
                <a:cs typeface="Arial" panose="020B0604020202020204" pitchFamily="34" charset="0"/>
              </a:rPr>
              <a:t>сімейної психотерапії</a:t>
            </a:r>
            <a:r>
              <a:rPr lang="uk-UA" sz="2000" b="1" dirty="0">
                <a:latin typeface="Arial" panose="020B0604020202020204" pitchFamily="34" charset="0"/>
                <a:cs typeface="Arial" panose="020B0604020202020204" pitchFamily="34" charset="0"/>
              </a:rPr>
              <a:t>.</a:t>
            </a:r>
            <a:r>
              <a:rPr lang="ru-RU" sz="3200" b="1" dirty="0"/>
              <a:t/>
            </a:r>
            <a:br>
              <a:rPr lang="ru-RU" sz="3200" b="1" dirty="0"/>
            </a:br>
            <a:endParaRPr lang="uk-UA" sz="3200" b="1"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955314" y="353633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ÐÐ°ÑÑÐ¸Ð½ÐºÐ¸ Ð¿Ð¾ Ð·Ð°Ð¿ÑÐ¾ÑÑ Ð¸Ð½Ð´Ð¸Ð²Ð¸Ð´ÑÐ°Ð»ÑÐ½Ð°Ñ Ð¿ÑÐ¸ÑÐ¾ÑÐµÑÐ°Ð¿Ð¸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7414" name="Picture 6" descr="ÐÐ°ÑÑÐ¸Ð½ÐºÐ¸ Ð¿Ð¾ Ð·Ð°Ð¿ÑÐ¾ÑÑ Ð³ÑÑÐ¿Ð¿Ð¾Ð²Ð°Ñ Ð¿ÑÐ¸ÑÐ¾ÑÐµÑÐ°Ð¿Ð¸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724" y="2986616"/>
            <a:ext cx="3626139" cy="2621396"/>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ÐÐ°ÑÑÐ¸Ð½ÐºÐ¸ Ð¿Ð¾ Ð·Ð°Ð¿ÑÐ¾ÑÑ Ð¿ÑÐ¸ÑÐ¾ÑÐµÑÐ°Ð¿Ð¸Ñ Ð¿Ð°Ñ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7027" y="3308434"/>
            <a:ext cx="2741322" cy="205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793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0264" y="982132"/>
            <a:ext cx="10016836" cy="1303867"/>
          </a:xfrm>
        </p:spPr>
        <p:txBody>
          <a:bodyPr>
            <a:normAutofit/>
          </a:bodyPr>
          <a:lstStyle/>
          <a:p>
            <a:r>
              <a:rPr lang="uk-UA" sz="2800" b="1" dirty="0">
                <a:solidFill>
                  <a:srgbClr val="7030A0"/>
                </a:solidFill>
                <a:latin typeface="Arial" panose="020B0604020202020204" pitchFamily="34" charset="0"/>
                <a:cs typeface="Arial" panose="020B0604020202020204" pitchFamily="34" charset="0"/>
              </a:rPr>
              <a:t>Показання та протипоказання для застосування </a:t>
            </a:r>
            <a:r>
              <a:rPr lang="uk-UA" sz="2800" b="1" dirty="0" smtClean="0">
                <a:solidFill>
                  <a:srgbClr val="7030A0"/>
                </a:solidFill>
                <a:latin typeface="Arial" panose="020B0604020202020204" pitchFamily="34" charset="0"/>
                <a:cs typeface="Arial" panose="020B0604020202020204" pitchFamily="34" charset="0"/>
              </a:rPr>
              <a:t>КІП…</a:t>
            </a:r>
            <a:r>
              <a:rPr lang="ru-RU" sz="2800" dirty="0">
                <a:solidFill>
                  <a:srgbClr val="7030A0"/>
                </a:solidFill>
                <a:latin typeface="Arial" panose="020B0604020202020204" pitchFamily="34" charset="0"/>
                <a:cs typeface="Arial" panose="020B0604020202020204" pitchFamily="34" charset="0"/>
              </a:rPr>
              <a:t/>
            </a:r>
            <a:br>
              <a:rPr lang="ru-RU" sz="2800" dirty="0">
                <a:solidFill>
                  <a:srgbClr val="7030A0"/>
                </a:solidFill>
                <a:latin typeface="Arial" panose="020B0604020202020204" pitchFamily="34" charset="0"/>
                <a:cs typeface="Arial" panose="020B0604020202020204" pitchFamily="34" charset="0"/>
              </a:rPr>
            </a:br>
            <a:endParaRPr lang="uk-UA" sz="2800" dirty="0">
              <a:solidFill>
                <a:srgbClr val="7030A0"/>
              </a:solidFill>
            </a:endParaRPr>
          </a:p>
        </p:txBody>
      </p:sp>
      <p:sp>
        <p:nvSpPr>
          <p:cNvPr id="3" name="Объект 2"/>
          <p:cNvSpPr>
            <a:spLocks noGrp="1"/>
          </p:cNvSpPr>
          <p:nvPr>
            <p:ph idx="1"/>
          </p:nvPr>
        </p:nvSpPr>
        <p:spPr>
          <a:xfrm>
            <a:off x="1295401" y="2556932"/>
            <a:ext cx="9601196" cy="3615268"/>
          </a:xfrm>
        </p:spPr>
        <p:txBody>
          <a:bodyPr>
            <a:normAutofit fontScale="85000" lnSpcReduction="20000"/>
          </a:bodyPr>
          <a:lstStyle/>
          <a:p>
            <a:r>
              <a:rPr lang="uk-UA" dirty="0" smtClean="0">
                <a:latin typeface="Arial" panose="020B0604020202020204" pitchFamily="34" charset="0"/>
                <a:cs typeface="Arial" panose="020B0604020202020204" pitchFamily="34" charset="0"/>
              </a:rPr>
              <a:t>Методу </a:t>
            </a:r>
            <a:r>
              <a:rPr lang="uk-UA" dirty="0">
                <a:latin typeface="Arial" panose="020B0604020202020204" pitchFamily="34" charset="0"/>
                <a:cs typeface="Arial" panose="020B0604020202020204" pitchFamily="34" charset="0"/>
              </a:rPr>
              <a:t>КІП підвладне вирішення широкого розмаїття проблем у людей з такою особистісної структурою, яка не піддається або недостатньо піддається психотерапії інших напрямів.</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Хороший ефект відзначений і в людей, які сильно перевантажують інтелект або фіксуються на оперативному мисленні в рамках психосоматичного синдрому (</a:t>
            </a:r>
            <a:r>
              <a:rPr lang="uk-UA" dirty="0" err="1">
                <a:latin typeface="Arial" panose="020B0604020202020204" pitchFamily="34" charset="0"/>
                <a:cs typeface="Arial" panose="020B0604020202020204" pitchFamily="34" charset="0"/>
              </a:rPr>
              <a:t>алекситимія</a:t>
            </a:r>
            <a:r>
              <a:rPr lang="uk-UA" dirty="0">
                <a:latin typeface="Arial" panose="020B0604020202020204" pitchFamily="34" charset="0"/>
                <a:cs typeface="Arial" panose="020B0604020202020204" pitchFamily="34" charset="0"/>
              </a:rPr>
              <a:t>, за якої почуття не усвідомлюються і не виражаються словами).</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Метод КІП ефективний і в тих випадках, коли неможливо з'ясувати глибинно-психологічний анамнез (історію життя), як це прийнято в психотерапії.  Через повне нерозуміння причин своїх проблем і невміння поводитися з досвідом минулого людина змушена стикатися з повтором одних і тих же ситуацій заново.</a:t>
            </a:r>
            <a:endParaRPr lang="ru-RU"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933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663" y="982132"/>
            <a:ext cx="10484427" cy="1303867"/>
          </a:xfrm>
        </p:spPr>
        <p:txBody>
          <a:bodyPr>
            <a:normAutofit/>
          </a:bodyPr>
          <a:lstStyle/>
          <a:p>
            <a:r>
              <a:rPr lang="uk-UA" sz="2800" b="1" dirty="0" smtClean="0">
                <a:solidFill>
                  <a:srgbClr val="7030A0"/>
                </a:solidFill>
                <a:latin typeface="Arial" panose="020B0604020202020204" pitchFamily="34" charset="0"/>
                <a:cs typeface="Arial" panose="020B0604020202020204" pitchFamily="34" charset="0"/>
              </a:rPr>
              <a:t>…Показання </a:t>
            </a:r>
            <a:r>
              <a:rPr lang="uk-UA" sz="2800" b="1" dirty="0">
                <a:solidFill>
                  <a:srgbClr val="7030A0"/>
                </a:solidFill>
                <a:latin typeface="Arial" panose="020B0604020202020204" pitchFamily="34" charset="0"/>
                <a:cs typeface="Arial" panose="020B0604020202020204" pitchFamily="34" charset="0"/>
              </a:rPr>
              <a:t>та протипоказання для застосування </a:t>
            </a:r>
            <a:r>
              <a:rPr lang="uk-UA" sz="2800" b="1" dirty="0" smtClean="0">
                <a:solidFill>
                  <a:srgbClr val="7030A0"/>
                </a:solidFill>
                <a:latin typeface="Arial" panose="020B0604020202020204" pitchFamily="34" charset="0"/>
                <a:cs typeface="Arial" panose="020B0604020202020204" pitchFamily="34" charset="0"/>
              </a:rPr>
              <a:t>КІП…</a:t>
            </a:r>
            <a:r>
              <a:rPr lang="ru-RU" sz="2800" dirty="0">
                <a:solidFill>
                  <a:srgbClr val="7030A0"/>
                </a:solidFill>
                <a:latin typeface="Arial" panose="020B0604020202020204" pitchFamily="34" charset="0"/>
                <a:cs typeface="Arial" panose="020B0604020202020204" pitchFamily="34" charset="0"/>
              </a:rPr>
              <a:t/>
            </a:r>
            <a:br>
              <a:rPr lang="ru-RU" sz="2800" dirty="0">
                <a:solidFill>
                  <a:srgbClr val="7030A0"/>
                </a:solidFill>
                <a:latin typeface="Arial" panose="020B0604020202020204" pitchFamily="34" charset="0"/>
                <a:cs typeface="Arial" panose="020B0604020202020204" pitchFamily="34" charset="0"/>
              </a:rPr>
            </a:br>
            <a:endParaRPr lang="uk-UA" sz="2800" dirty="0"/>
          </a:p>
        </p:txBody>
      </p:sp>
      <p:sp>
        <p:nvSpPr>
          <p:cNvPr id="3" name="Объект 2"/>
          <p:cNvSpPr>
            <a:spLocks noGrp="1"/>
          </p:cNvSpPr>
          <p:nvPr>
            <p:ph idx="1"/>
          </p:nvPr>
        </p:nvSpPr>
        <p:spPr>
          <a:xfrm>
            <a:off x="1295401" y="2556932"/>
            <a:ext cx="9601196" cy="3688004"/>
          </a:xfrm>
        </p:spPr>
        <p:txBody>
          <a:bodyPr>
            <a:normAutofit fontScale="92500"/>
          </a:bodyPr>
          <a:lstStyle/>
          <a:p>
            <a:r>
              <a:rPr lang="uk-UA" dirty="0">
                <a:latin typeface="Arial" panose="020B0604020202020204" pitchFamily="34" charset="0"/>
                <a:cs typeface="Arial" panose="020B0604020202020204" pitchFamily="34" charset="0"/>
              </a:rPr>
              <a:t>Психотерапія показана так само дітям від 9-ти років і дорослим, які відчувають страхи або страждають на фобії. Якщо джерело страху суттєво перевершує внутрішні сили дитини, триває занадто довго або виникає в дуже ранній період розвитку, страх стає патологічним і гальмує розвиток, «сковує» особистість.</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Символічне програвання ситуацій, пов'язаних зі страхом, в образі безпечне для психіки і дозволяє виявити ступінь внутрішнього конфлікту, встановити реальну причину проблем, виробити і зміцнити захисні механізми і позбутися тривожності, а також депресивних, нав'язливих, іпохондричних та інших патогенних станів психіки.</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29088661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9317" y="982132"/>
            <a:ext cx="10598727" cy="1303867"/>
          </a:xfrm>
        </p:spPr>
        <p:txBody>
          <a:bodyPr>
            <a:normAutofit/>
          </a:bodyPr>
          <a:lstStyle/>
          <a:p>
            <a:r>
              <a:rPr lang="uk-UA" sz="2800" b="1" dirty="0" smtClean="0">
                <a:solidFill>
                  <a:srgbClr val="7030A0"/>
                </a:solidFill>
                <a:latin typeface="Arial" panose="020B0604020202020204" pitchFamily="34" charset="0"/>
                <a:cs typeface="Arial" panose="020B0604020202020204" pitchFamily="34" charset="0"/>
              </a:rPr>
              <a:t>…Показання </a:t>
            </a:r>
            <a:r>
              <a:rPr lang="uk-UA" sz="2800" b="1" dirty="0">
                <a:solidFill>
                  <a:srgbClr val="7030A0"/>
                </a:solidFill>
                <a:latin typeface="Arial" panose="020B0604020202020204" pitchFamily="34" charset="0"/>
                <a:cs typeface="Arial" panose="020B0604020202020204" pitchFamily="34" charset="0"/>
              </a:rPr>
              <a:t>та протипоказання для застосування КІП</a:t>
            </a:r>
            <a:endParaRPr lang="uk-UA" sz="2800" dirty="0"/>
          </a:p>
        </p:txBody>
      </p:sp>
      <p:sp>
        <p:nvSpPr>
          <p:cNvPr id="3" name="Объект 2"/>
          <p:cNvSpPr>
            <a:spLocks noGrp="1"/>
          </p:cNvSpPr>
          <p:nvPr>
            <p:ph idx="1"/>
          </p:nvPr>
        </p:nvSpPr>
        <p:spPr>
          <a:xfrm>
            <a:off x="1295401" y="2556931"/>
            <a:ext cx="9601196" cy="3604877"/>
          </a:xfrm>
        </p:spPr>
        <p:txBody>
          <a:bodyPr>
            <a:normAutofit fontScale="85000" lnSpcReduction="20000"/>
          </a:bodyPr>
          <a:lstStyle/>
          <a:p>
            <a:r>
              <a:rPr lang="uk-UA" dirty="0">
                <a:latin typeface="Arial" panose="020B0604020202020204" pitchFamily="34" charset="0"/>
                <a:cs typeface="Arial" panose="020B0604020202020204" pitchFamily="34" charset="0"/>
              </a:rPr>
              <a:t>КІП успішно застосовується при лікуванні дитячих нав'язливих станів.  Позитивний ефект психотерапії пов'язаний з тим, що відколотий від свідомості, тобто витіснений матеріал, «повертається» в символічній формі в образну свідомість. Тим самим припиняється нав'язливе повторення як захисний механізм проти витісненого.</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КІП показана також при </a:t>
            </a:r>
            <a:r>
              <a:rPr lang="uk-UA" dirty="0" err="1">
                <a:latin typeface="Arial" panose="020B0604020202020204" pitchFamily="34" charset="0"/>
                <a:cs typeface="Arial" panose="020B0604020202020204" pitchFamily="34" charset="0"/>
              </a:rPr>
              <a:t>нейро</a:t>
            </a:r>
            <a:r>
              <a:rPr lang="uk-UA" dirty="0">
                <a:latin typeface="Arial" panose="020B0604020202020204" pitchFamily="34" charset="0"/>
                <a:cs typeface="Arial" panose="020B0604020202020204" pitchFamily="34" charset="0"/>
              </a:rPr>
              <a:t>- та </a:t>
            </a:r>
            <a:r>
              <a:rPr lang="uk-UA" dirty="0" err="1">
                <a:latin typeface="Arial" panose="020B0604020202020204" pitchFamily="34" charset="0"/>
                <a:cs typeface="Arial" panose="020B0604020202020204" pitchFamily="34" charset="0"/>
              </a:rPr>
              <a:t>психовегетативних</a:t>
            </a:r>
            <a:r>
              <a:rPr lang="uk-UA" dirty="0">
                <a:latin typeface="Arial" panose="020B0604020202020204" pitchFamily="34" charset="0"/>
                <a:cs typeface="Arial" panose="020B0604020202020204" pitchFamily="34" charset="0"/>
              </a:rPr>
              <a:t> порушеннях середньої тяжкості, психосоматичних розладах, нічному нетриманні сечі (енурез), заїкуватості, нервовій анорексії та інших порушеннях харчування, деструкції функціональних або психічних компонентів при внутрішніх або інших захворюваннях, у випадках, обумовлених невротичним розвитком особистості, порушеннях адаптаційної здатності, при замкнутості, </a:t>
            </a:r>
            <a:r>
              <a:rPr lang="uk-UA" dirty="0" err="1">
                <a:latin typeface="Arial" panose="020B0604020202020204" pitchFamily="34" charset="0"/>
                <a:cs typeface="Arial" panose="020B0604020202020204" pitchFamily="34" charset="0"/>
              </a:rPr>
              <a:t>закомплексованості</a:t>
            </a:r>
            <a:r>
              <a:rPr lang="uk-UA" dirty="0">
                <a:latin typeface="Arial" panose="020B0604020202020204" pitchFamily="34" charset="0"/>
                <a:cs typeface="Arial" panose="020B0604020202020204" pitchFamily="34" charset="0"/>
              </a:rPr>
              <a:t>, у випадках порушення концентрації уваги й проблем з успішністю в навчанні.</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4064754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61509" y="1194955"/>
            <a:ext cx="7135089" cy="1215736"/>
          </a:xfrm>
        </p:spPr>
        <p:txBody>
          <a:bodyPr>
            <a:normAutofit fontScale="90000"/>
          </a:bodyPr>
          <a:lstStyle/>
          <a:p>
            <a:r>
              <a:rPr lang="uk-UA" sz="3600" i="1" dirty="0">
                <a:solidFill>
                  <a:srgbClr val="FF0000"/>
                </a:solidFill>
                <a:latin typeface="Arial" panose="020B0604020202020204" pitchFamily="34" charset="0"/>
                <a:cs typeface="Arial" panose="020B0604020202020204" pitchFamily="34" charset="0"/>
              </a:rPr>
              <a:t>Протипоказаннями для застосування методу є:</a:t>
            </a:r>
            <a:r>
              <a:rPr lang="ru-RU" sz="3600" dirty="0">
                <a:solidFill>
                  <a:srgbClr val="FF0000"/>
                </a:solidFill>
                <a:latin typeface="Arial" panose="020B0604020202020204" pitchFamily="34" charset="0"/>
                <a:cs typeface="Arial" panose="020B0604020202020204" pitchFamily="34" charset="0"/>
              </a:rPr>
              <a:t/>
            </a:r>
            <a:br>
              <a:rPr lang="ru-RU" sz="3600" dirty="0">
                <a:solidFill>
                  <a:srgbClr val="FF0000"/>
                </a:solidFill>
                <a:latin typeface="Arial" panose="020B0604020202020204" pitchFamily="34" charset="0"/>
                <a:cs typeface="Arial" panose="020B0604020202020204" pitchFamily="34" charset="0"/>
              </a:rPr>
            </a:br>
            <a:endParaRPr lang="uk-UA" sz="3600" dirty="0">
              <a:solidFill>
                <a:srgbClr val="FF0000"/>
              </a:solidFill>
            </a:endParaRPr>
          </a:p>
        </p:txBody>
      </p:sp>
      <p:sp>
        <p:nvSpPr>
          <p:cNvPr id="3" name="Объект 2"/>
          <p:cNvSpPr>
            <a:spLocks noGrp="1"/>
          </p:cNvSpPr>
          <p:nvPr>
            <p:ph idx="1"/>
          </p:nvPr>
        </p:nvSpPr>
        <p:spPr>
          <a:xfrm>
            <a:off x="1295401" y="3210790"/>
            <a:ext cx="9601196" cy="2665077"/>
          </a:xfrm>
        </p:spPr>
        <p:txBody>
          <a:bodyPr/>
          <a:lstStyle/>
          <a:p>
            <a:pPr lvl="0"/>
            <a:r>
              <a:rPr lang="uk-UA" dirty="0" smtClean="0">
                <a:latin typeface="Arial" panose="020B0604020202020204" pitchFamily="34" charset="0"/>
                <a:cs typeface="Arial" panose="020B0604020202020204" pitchFamily="34" charset="0"/>
              </a:rPr>
              <a:t>недостатній </a:t>
            </a:r>
            <a:r>
              <a:rPr lang="uk-UA" dirty="0">
                <a:latin typeface="Arial" panose="020B0604020202020204" pitchFamily="34" charset="0"/>
                <a:cs typeface="Arial" panose="020B0604020202020204" pitchFamily="34" charset="0"/>
              </a:rPr>
              <a:t>інтелектуальний розвиток з IQ нижче за 85;</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гострі або хронічні психози чи близькі до психозу стани;</a:t>
            </a:r>
            <a:endParaRPr lang="ru-RU" dirty="0">
              <a:latin typeface="Arial" panose="020B0604020202020204" pitchFamily="34" charset="0"/>
              <a:cs typeface="Arial" panose="020B0604020202020204" pitchFamily="34" charset="0"/>
            </a:endParaRPr>
          </a:p>
          <a:p>
            <a:pPr lvl="0"/>
            <a:r>
              <a:rPr lang="uk-UA" dirty="0" err="1">
                <a:latin typeface="Arial" panose="020B0604020202020204" pitchFamily="34" charset="0"/>
                <a:cs typeface="Arial" panose="020B0604020202020204" pitchFamily="34" charset="0"/>
              </a:rPr>
              <a:t>церебрально</a:t>
            </a:r>
            <a:r>
              <a:rPr lang="uk-UA" dirty="0">
                <a:latin typeface="Arial" panose="020B0604020202020204" pitchFamily="34" charset="0"/>
                <a:cs typeface="Arial" panose="020B0604020202020204" pitchFamily="34" charset="0"/>
              </a:rPr>
              <a:t>-органічні синдроми;</a:t>
            </a:r>
            <a:endParaRPr lang="ru-RU" dirty="0">
              <a:latin typeface="Arial" panose="020B0604020202020204" pitchFamily="34" charset="0"/>
              <a:cs typeface="Arial" panose="020B0604020202020204" pitchFamily="34" charset="0"/>
            </a:endParaRPr>
          </a:p>
          <a:p>
            <a:pPr lvl="0"/>
            <a:r>
              <a:rPr lang="uk-UA" dirty="0">
                <a:latin typeface="Arial" panose="020B0604020202020204" pitchFamily="34" charset="0"/>
                <a:cs typeface="Arial" panose="020B0604020202020204" pitchFamily="34" charset="0"/>
              </a:rPr>
              <a:t>недостатня мотивація, навіть у випадках простої психотерапії.</a:t>
            </a:r>
            <a:endParaRPr lang="ru-RU" dirty="0">
              <a:latin typeface="Arial" panose="020B0604020202020204" pitchFamily="34" charset="0"/>
              <a:cs typeface="Arial" panose="020B0604020202020204" pitchFamily="34" charset="0"/>
            </a:endParaRPr>
          </a:p>
          <a:p>
            <a:endParaRPr lang="uk-UA" dirty="0"/>
          </a:p>
        </p:txBody>
      </p:sp>
      <p:pic>
        <p:nvPicPr>
          <p:cNvPr id="18434" name="Picture 2" descr="ÐÐ°ÑÑÐ¸Ð½ÐºÐ¸ Ð¿Ð¾ Ð·Ð°Ð¿ÑÐ¾ÑÑ Ð¿ÑÐµÐ´ÑÐ¿ÑÐµ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745" y="874867"/>
            <a:ext cx="2555574" cy="220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4217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1964" y="982132"/>
            <a:ext cx="7654634" cy="1303867"/>
          </a:xfrm>
        </p:spPr>
        <p:txBody>
          <a:bodyPr>
            <a:normAutofit fontScale="90000"/>
          </a:bodyPr>
          <a:lstStyle/>
          <a:p>
            <a:r>
              <a:rPr lang="uk-UA" sz="3600" i="1" dirty="0">
                <a:solidFill>
                  <a:srgbClr val="FF0000"/>
                </a:solidFill>
                <a:latin typeface="Arial" panose="020B0604020202020204" pitchFamily="34" charset="0"/>
                <a:cs typeface="Arial" panose="020B0604020202020204" pitchFamily="34" charset="0"/>
              </a:rPr>
              <a:t>Небезпеки </a:t>
            </a:r>
            <a:r>
              <a:rPr lang="uk-UA" sz="3600" i="1" dirty="0" err="1">
                <a:solidFill>
                  <a:srgbClr val="FF0000"/>
                </a:solidFill>
                <a:latin typeface="Arial" panose="020B0604020202020204" pitchFamily="34" charset="0"/>
                <a:cs typeface="Arial" panose="020B0604020202020204" pitchFamily="34" charset="0"/>
              </a:rPr>
              <a:t>кататимного</a:t>
            </a:r>
            <a:r>
              <a:rPr lang="uk-UA" sz="3600" i="1" dirty="0">
                <a:solidFill>
                  <a:srgbClr val="FF0000"/>
                </a:solidFill>
                <a:latin typeface="Arial" panose="020B0604020202020204" pitchFamily="34" charset="0"/>
                <a:cs typeface="Arial" panose="020B0604020202020204" pitchFamily="34" charset="0"/>
              </a:rPr>
              <a:t> переживання образів</a:t>
            </a:r>
            <a:r>
              <a:rPr lang="ru-RU" sz="3600" dirty="0">
                <a:solidFill>
                  <a:srgbClr val="FF0000"/>
                </a:solidFill>
                <a:latin typeface="Arial" panose="020B0604020202020204" pitchFamily="34" charset="0"/>
                <a:cs typeface="Arial" panose="020B0604020202020204" pitchFamily="34" charset="0"/>
              </a:rPr>
              <a:t/>
            </a:r>
            <a:br>
              <a:rPr lang="ru-RU" sz="3600" dirty="0">
                <a:solidFill>
                  <a:srgbClr val="FF0000"/>
                </a:solidFill>
                <a:latin typeface="Arial" panose="020B0604020202020204" pitchFamily="34" charset="0"/>
                <a:cs typeface="Arial" panose="020B0604020202020204" pitchFamily="34" charset="0"/>
              </a:rPr>
            </a:br>
            <a:endParaRPr lang="uk-UA" sz="3600" dirty="0">
              <a:solidFill>
                <a:srgbClr val="FF0000"/>
              </a:solidFill>
            </a:endParaRPr>
          </a:p>
        </p:txBody>
      </p:sp>
      <p:sp>
        <p:nvSpPr>
          <p:cNvPr id="3" name="Объект 2"/>
          <p:cNvSpPr>
            <a:spLocks noGrp="1"/>
          </p:cNvSpPr>
          <p:nvPr>
            <p:ph idx="1"/>
          </p:nvPr>
        </p:nvSpPr>
        <p:spPr>
          <a:xfrm>
            <a:off x="810490" y="2556932"/>
            <a:ext cx="10390909" cy="3573704"/>
          </a:xfrm>
        </p:spPr>
        <p:txBody>
          <a:bodyPr>
            <a:normAutofit fontScale="85000" lnSpcReduction="20000"/>
          </a:bodyPr>
          <a:lstStyle/>
          <a:p>
            <a:r>
              <a:rPr lang="uk-UA" dirty="0" smtClean="0">
                <a:latin typeface="Arial" panose="020B0604020202020204" pitchFamily="34" charset="0"/>
                <a:cs typeface="Arial" panose="020B0604020202020204" pitchFamily="34" charset="0"/>
              </a:rPr>
              <a:t>Доти</a:t>
            </a:r>
            <a:r>
              <a:rPr lang="uk-UA" dirty="0">
                <a:latin typeface="Arial" panose="020B0604020202020204" pitchFamily="34" charset="0"/>
                <a:cs typeface="Arial" panose="020B0604020202020204" pitchFamily="34" charset="0"/>
              </a:rPr>
              <a:t>, доки психотерапія за методом КІП проводиться </a:t>
            </a:r>
            <a:r>
              <a:rPr lang="uk-UA" dirty="0" err="1">
                <a:latin typeface="Arial" panose="020B0604020202020204" pitchFamily="34" charset="0"/>
                <a:cs typeface="Arial" panose="020B0604020202020204" pitchFamily="34" charset="0"/>
              </a:rPr>
              <a:t>професійно</a:t>
            </a:r>
            <a:r>
              <a:rPr lang="uk-UA" dirty="0">
                <a:latin typeface="Arial" panose="020B0604020202020204" pitchFamily="34" charset="0"/>
                <a:cs typeface="Arial" panose="020B0604020202020204" pitchFamily="34" charset="0"/>
              </a:rPr>
              <a:t> грамотним психотерапевтом, вона не становить жодної небезпеки. Труднощі можуть виникати лише там, де вчасно не розпізнається тендітна при її запобіганні невротична структура або замаскована </a:t>
            </a:r>
            <a:r>
              <a:rPr lang="uk-UA" dirty="0" err="1">
                <a:latin typeface="Arial" panose="020B0604020202020204" pitchFamily="34" charset="0"/>
                <a:cs typeface="Arial" panose="020B0604020202020204" pitchFamily="34" charset="0"/>
              </a:rPr>
              <a:t>нарцисична</a:t>
            </a:r>
            <a:r>
              <a:rPr lang="uk-UA" dirty="0">
                <a:latin typeface="Arial" panose="020B0604020202020204" pitchFamily="34" charset="0"/>
                <a:cs typeface="Arial" panose="020B0604020202020204" pitchFamily="34" charset="0"/>
              </a:rPr>
              <a:t> особистість (або структура особистості з прикордонними порушеннями за типом </a:t>
            </a:r>
            <a:r>
              <a:rPr lang="uk-UA" dirty="0" err="1">
                <a:latin typeface="Arial" panose="020B0604020202020204" pitchFamily="34" charset="0"/>
                <a:cs typeface="Arial" panose="020B0604020202020204" pitchFamily="34" charset="0"/>
              </a:rPr>
              <a:t>Borderline</a:t>
            </a:r>
            <a:r>
              <a:rPr lang="uk-UA" dirty="0">
                <a:latin typeface="Arial" panose="020B0604020202020204" pitchFamily="34" charset="0"/>
                <a:cs typeface="Arial" panose="020B0604020202020204" pitchFamily="34" charset="0"/>
              </a:rPr>
              <a:t>).  Можуть бути викликані страхи і депресивні реакції тощо. Проблеми виникають також і в пацієнтів з </a:t>
            </a:r>
            <a:r>
              <a:rPr lang="uk-UA" dirty="0" err="1">
                <a:latin typeface="Arial" panose="020B0604020202020204" pitchFamily="34" charset="0"/>
                <a:cs typeface="Arial" panose="020B0604020202020204" pitchFamily="34" charset="0"/>
              </a:rPr>
              <a:t>екстремально</a:t>
            </a:r>
            <a:r>
              <a:rPr lang="uk-UA" dirty="0">
                <a:latin typeface="Arial" panose="020B0604020202020204" pitchFamily="34" charset="0"/>
                <a:cs typeface="Arial" panose="020B0604020202020204" pitchFamily="34" charset="0"/>
              </a:rPr>
              <a:t> істеричної структурою і змішаною істерично-депресивною структурою. Це проявляється, як правило, вже в клінічній поведінці, анамнезі й на перших сеансах КІП.</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Із цих обставин стає зрозуміло, що </a:t>
            </a:r>
            <a:r>
              <a:rPr lang="uk-UA" dirty="0">
                <a:solidFill>
                  <a:srgbClr val="0070C0"/>
                </a:solidFill>
                <a:latin typeface="Arial" panose="020B0604020202020204" pitchFamily="34" charset="0"/>
                <a:cs typeface="Arial" panose="020B0604020202020204" pitchFamily="34" charset="0"/>
              </a:rPr>
              <a:t>при використанні методу КІП психотерапевт має володіти достатнім клінічним, у тому числі й діагностичним досвідом</a:t>
            </a:r>
            <a:r>
              <a:rPr lang="uk-UA" dirty="0">
                <a:latin typeface="Arial" panose="020B0604020202020204" pitchFamily="34" charset="0"/>
                <a:cs typeface="Arial" panose="020B0604020202020204" pitchFamily="34" charset="0"/>
              </a:rPr>
              <a:t>. Питання про показання терапії необхідно вирішувати, оцінюючи конкретний випадок у його найрізноманітніших аспектах.</a:t>
            </a:r>
            <a:endParaRPr lang="ru-RU" dirty="0">
              <a:latin typeface="Arial" panose="020B0604020202020204" pitchFamily="34" charset="0"/>
              <a:cs typeface="Arial" panose="020B0604020202020204" pitchFamily="34" charset="0"/>
            </a:endParaRPr>
          </a:p>
          <a:p>
            <a:endParaRPr lang="uk-UA" dirty="0"/>
          </a:p>
        </p:txBody>
      </p:sp>
      <p:sp>
        <p:nvSpPr>
          <p:cNvPr id="4" name="AutoShape 2" descr="ÐÐ°ÑÑÐ¸Ð½ÐºÐ¸ Ð¿Ð¾ Ð·Ð°Ð¿ÑÐ¾ÑÑ Ð¿ÑÐµÐ´ÑÐ¿ÑÐµ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46" y="758536"/>
            <a:ext cx="1474427" cy="1527463"/>
          </a:xfrm>
          <a:prstGeom prst="rect">
            <a:avLst/>
          </a:prstGeom>
        </p:spPr>
      </p:pic>
    </p:spTree>
    <p:extLst>
      <p:ext uri="{BB962C8B-B14F-4D97-AF65-F5344CB8AC3E}">
        <p14:creationId xmlns:p14="http://schemas.microsoft.com/office/powerpoint/2010/main" val="37251756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7030A0"/>
                </a:solidFill>
                <a:latin typeface="Arial" panose="020B0604020202020204" pitchFamily="34" charset="0"/>
                <a:cs typeface="Arial" panose="020B0604020202020204" pitchFamily="34" charset="0"/>
              </a:rPr>
              <a:t>Важлива інформація</a:t>
            </a:r>
          </a:p>
        </p:txBody>
      </p:sp>
      <p:sp>
        <p:nvSpPr>
          <p:cNvPr id="3" name="Объект 2"/>
          <p:cNvSpPr>
            <a:spLocks noGrp="1"/>
          </p:cNvSpPr>
          <p:nvPr>
            <p:ph idx="1"/>
          </p:nvPr>
        </p:nvSpPr>
        <p:spPr/>
        <p:txBody>
          <a:bodyPr/>
          <a:lstStyle/>
          <a:p>
            <a:r>
              <a:rPr lang="uk-UA" dirty="0">
                <a:latin typeface="Arial" panose="020B0604020202020204" pitchFamily="34" charset="0"/>
                <a:cs typeface="Arial" panose="020B0604020202020204" pitchFamily="34" charset="0"/>
              </a:rPr>
              <a:t>Якщо проводити прогноз обережно, то результати застосування методу дуже сприятливі. Вони надихають психотерапевта до подальшої роботи за методом КІП. Слід пам'ятати про те, що психотерапевт повинен ввести в стосунки зі своїм пацієнтом необхідний ступінь </a:t>
            </a:r>
            <a:r>
              <a:rPr lang="uk-UA" dirty="0" err="1">
                <a:latin typeface="Arial" panose="020B0604020202020204" pitchFamily="34" charset="0"/>
                <a:cs typeface="Arial" panose="020B0604020202020204" pitchFamily="34" charset="0"/>
              </a:rPr>
              <a:t>емпатичного</a:t>
            </a:r>
            <a:r>
              <a:rPr lang="uk-UA" dirty="0">
                <a:latin typeface="Arial" panose="020B0604020202020204" pitchFamily="34" charset="0"/>
                <a:cs typeface="Arial" panose="020B0604020202020204" pitchFamily="34" charset="0"/>
              </a:rPr>
              <a:t> звернення.  Якщо ж має місце глибоко прихована антипатія до пацієнта, то психотерапевту </a:t>
            </a:r>
            <a:r>
              <a:rPr lang="uk-UA" dirty="0">
                <a:solidFill>
                  <a:srgbClr val="FF0000"/>
                </a:solidFill>
                <a:latin typeface="Arial" panose="020B0604020202020204" pitchFamily="34" charset="0"/>
                <a:cs typeface="Arial" panose="020B0604020202020204" pitchFamily="34" charset="0"/>
              </a:rPr>
              <a:t>слід направити його до колеги</a:t>
            </a:r>
            <a:r>
              <a:rPr lang="uk-UA"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021500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491" y="982132"/>
            <a:ext cx="10515600" cy="1303867"/>
          </a:xfrm>
        </p:spPr>
        <p:txBody>
          <a:bodyPr>
            <a:normAutofit fontScale="90000"/>
          </a:bodyPr>
          <a:lstStyle/>
          <a:p>
            <a:r>
              <a:rPr lang="uk-UA" sz="3200" b="1" dirty="0">
                <a:solidFill>
                  <a:srgbClr val="7030A0"/>
                </a:solidFill>
                <a:latin typeface="Arial" panose="020B0604020202020204" pitchFamily="34" charset="0"/>
                <a:cs typeface="Arial" panose="020B0604020202020204" pitchFamily="34" charset="0"/>
              </a:rPr>
              <a:t>Техніки ведення </a:t>
            </a:r>
            <a:r>
              <a:rPr lang="uk-UA" sz="3200" b="1" dirty="0" err="1">
                <a:solidFill>
                  <a:srgbClr val="7030A0"/>
                </a:solidFill>
                <a:latin typeface="Arial" panose="020B0604020202020204" pitchFamily="34" charset="0"/>
                <a:cs typeface="Arial" panose="020B0604020202020204" pitchFamily="34" charset="0"/>
              </a:rPr>
              <a:t>кататимно-імагінативної</a:t>
            </a:r>
            <a:r>
              <a:rPr lang="uk-UA" sz="3200" b="1" dirty="0">
                <a:solidFill>
                  <a:srgbClr val="7030A0"/>
                </a:solidFill>
                <a:latin typeface="Arial" panose="020B0604020202020204" pitchFamily="34" charset="0"/>
                <a:cs typeface="Arial" panose="020B0604020202020204" pitchFamily="34" charset="0"/>
              </a:rPr>
              <a:t> психотерапії</a:t>
            </a:r>
            <a:r>
              <a:rPr lang="ru-RU" sz="3200" dirty="0">
                <a:latin typeface="Arial" panose="020B0604020202020204" pitchFamily="34" charset="0"/>
                <a:cs typeface="Arial" panose="020B0604020202020204" pitchFamily="34" charset="0"/>
              </a:rPr>
              <a:t/>
            </a:r>
            <a:br>
              <a:rPr lang="ru-RU" sz="3200" dirty="0">
                <a:latin typeface="Arial" panose="020B0604020202020204" pitchFamily="34" charset="0"/>
                <a:cs typeface="Arial" panose="020B0604020202020204" pitchFamily="34" charset="0"/>
              </a:rPr>
            </a:br>
            <a:endParaRPr lang="uk-UA" sz="3200" dirty="0"/>
          </a:p>
        </p:txBody>
      </p:sp>
      <p:sp>
        <p:nvSpPr>
          <p:cNvPr id="3" name="Объект 2"/>
          <p:cNvSpPr>
            <a:spLocks noGrp="1"/>
          </p:cNvSpPr>
          <p:nvPr>
            <p:ph idx="1"/>
          </p:nvPr>
        </p:nvSpPr>
        <p:spPr/>
        <p:txBody>
          <a:bodyPr>
            <a:normAutofit fontScale="85000" lnSpcReduction="10000"/>
          </a:bodyPr>
          <a:lstStyle/>
          <a:p>
            <a:r>
              <a:rPr lang="uk-UA" u="sng" dirty="0" smtClean="0">
                <a:latin typeface="Arial" panose="020B0604020202020204" pitchFamily="34" charset="0"/>
                <a:cs typeface="Arial" panose="020B0604020202020204" pitchFamily="34" charset="0"/>
              </a:rPr>
              <a:t>Розрізняють </a:t>
            </a:r>
            <a:r>
              <a:rPr lang="uk-UA" u="sng" dirty="0">
                <a:latin typeface="Arial" panose="020B0604020202020204" pitchFamily="34" charset="0"/>
                <a:cs typeface="Arial" panose="020B0604020202020204" pitchFamily="34" charset="0"/>
              </a:rPr>
              <a:t>кілька технік психотерапевтичного ведення (Єва </a:t>
            </a:r>
            <a:r>
              <a:rPr lang="uk-UA" u="sng" dirty="0" err="1">
                <a:latin typeface="Arial" panose="020B0604020202020204" pitchFamily="34" charset="0"/>
                <a:cs typeface="Arial" panose="020B0604020202020204" pitchFamily="34" charset="0"/>
              </a:rPr>
              <a:t>Йорт</a:t>
            </a:r>
            <a:r>
              <a:rPr lang="uk-UA" u="sng" dirty="0">
                <a:latin typeface="Arial" panose="020B0604020202020204" pitchFamily="34" charset="0"/>
                <a:cs typeface="Arial" panose="020B0604020202020204" pitchFamily="34" charset="0"/>
              </a:rPr>
              <a:t>):</a:t>
            </a:r>
            <a:r>
              <a:rPr lang="uk-UA" dirty="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a:p>
            <a:r>
              <a:rPr lang="uk-UA" dirty="0">
                <a:solidFill>
                  <a:srgbClr val="FF0000"/>
                </a:solidFill>
                <a:latin typeface="Arial" panose="020B0604020202020204" pitchFamily="34" charset="0"/>
                <a:cs typeface="Arial" panose="020B0604020202020204" pitchFamily="34" charset="0"/>
              </a:rPr>
              <a:t>1. Активне ведення</a:t>
            </a:r>
            <a:r>
              <a:rPr lang="uk-UA" dirty="0">
                <a:latin typeface="Arial" panose="020B0604020202020204" pitchFamily="34" charset="0"/>
                <a:cs typeface="Arial" panose="020B0604020202020204" pitchFamily="34" charset="0"/>
              </a:rPr>
              <a:t>. Терапевт підтримує і заохочує пацієнта, допомагає йому, дає йому безпеку, енергію і силу, зменшує тривожність. Недоліком активного ведення, який може посилити опір пацієнта, є те, що терапевт надто сильно керує образами пацієнта, ніби це його власні образи. Це помилка, яка часто спостерігається у терапевтів-початківців. </a:t>
            </a:r>
            <a:endParaRPr lang="ru-RU" dirty="0">
              <a:latin typeface="Arial" panose="020B0604020202020204" pitchFamily="34" charset="0"/>
              <a:cs typeface="Arial" panose="020B0604020202020204" pitchFamily="34" charset="0"/>
            </a:endParaRPr>
          </a:p>
          <a:p>
            <a:r>
              <a:rPr lang="uk-UA" dirty="0">
                <a:solidFill>
                  <a:srgbClr val="FF0000"/>
                </a:solidFill>
                <a:latin typeface="Arial" panose="020B0604020202020204" pitchFamily="34" charset="0"/>
                <a:cs typeface="Arial" panose="020B0604020202020204" pitchFamily="34" charset="0"/>
              </a:rPr>
              <a:t>2. Пасивне ведення. </a:t>
            </a:r>
            <a:r>
              <a:rPr lang="uk-UA" dirty="0">
                <a:latin typeface="Arial" panose="020B0604020202020204" pitchFamily="34" charset="0"/>
                <a:cs typeface="Arial" panose="020B0604020202020204" pitchFamily="34" charset="0"/>
              </a:rPr>
              <a:t>Терапевт дозволяє пацієнтові просуватися самому. Образи пацієнта вільні; стимулюються його творчі здібності. Але цей стиль ведення часто посилює тривожність пацієнта, який може відчувати відсутність інтересу до себе або наявність страху в терапевта. </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3378377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3" name="Объект 2"/>
          <p:cNvSpPr>
            <a:spLocks noGrp="1"/>
          </p:cNvSpPr>
          <p:nvPr>
            <p:ph type="body" idx="1"/>
          </p:nvPr>
        </p:nvSpPr>
        <p:spPr>
          <a:xfrm>
            <a:off x="758535" y="4623955"/>
            <a:ext cx="10619509" cy="1797627"/>
          </a:xfrm>
        </p:spPr>
        <p:txBody>
          <a:bodyPr>
            <a:normAutofit fontScale="85000" lnSpcReduction="20000"/>
          </a:bodyPr>
          <a:lstStyle/>
          <a:p>
            <a:r>
              <a:rPr lang="uk-UA" dirty="0">
                <a:latin typeface="Arial" panose="020B0604020202020204" pitchFamily="34" charset="0"/>
                <a:cs typeface="Arial" panose="020B0604020202020204" pitchFamily="34" charset="0"/>
              </a:rPr>
              <a:t>Особливе положення КІП серед інших глибинно психологічно обґрунтованих методів обумовлене використанням </a:t>
            </a:r>
            <a:r>
              <a:rPr lang="uk-UA" dirty="0" err="1">
                <a:latin typeface="Arial" panose="020B0604020202020204" pitchFamily="34" charset="0"/>
                <a:cs typeface="Arial" panose="020B0604020202020204" pitchFamily="34" charset="0"/>
              </a:rPr>
              <a:t>кататимних</a:t>
            </a:r>
            <a:r>
              <a:rPr lang="uk-UA" dirty="0">
                <a:latin typeface="Arial" panose="020B0604020202020204" pitchFamily="34" charset="0"/>
                <a:cs typeface="Arial" panose="020B0604020202020204" pitchFamily="34" charset="0"/>
              </a:rPr>
              <a:t> образів (сновидінь наяву), </a:t>
            </a:r>
            <a:r>
              <a:rPr lang="uk-UA" dirty="0" err="1">
                <a:latin typeface="Arial" panose="020B0604020202020204" pitchFamily="34" charset="0"/>
                <a:cs typeface="Arial" panose="020B0604020202020204" pitchFamily="34" charset="0"/>
              </a:rPr>
              <a:t>імагінацій</a:t>
            </a:r>
            <a:r>
              <a:rPr lang="uk-UA" dirty="0">
                <a:latin typeface="Arial" panose="020B0604020202020204" pitchFamily="34" charset="0"/>
                <a:cs typeface="Arial" panose="020B0604020202020204" pitchFamily="34" charset="0"/>
              </a:rPr>
              <a:t>, символіка яких відіграє центральну роль у терапевтичній роботі в КІП.</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Імагінації</a:t>
            </a:r>
            <a:r>
              <a:rPr lang="uk-UA" dirty="0">
                <a:latin typeface="Arial" panose="020B0604020202020204" pitchFamily="34" charset="0"/>
                <a:cs typeface="Arial" panose="020B0604020202020204" pitchFamily="34" charset="0"/>
              </a:rPr>
              <a:t> як поширений феномен суттєво визначають структури та змісти </a:t>
            </a:r>
            <a:r>
              <a:rPr lang="uk-UA" dirty="0" err="1">
                <a:latin typeface="Arial" panose="020B0604020202020204" pitchFamily="34" charset="0"/>
                <a:cs typeface="Arial" panose="020B0604020202020204" pitchFamily="34" charset="0"/>
              </a:rPr>
              <a:t>психодинаміки</a:t>
            </a:r>
            <a:r>
              <a:rPr lang="uk-UA" dirty="0">
                <a:latin typeface="Arial" panose="020B0604020202020204" pitchFamily="34" charset="0"/>
                <a:cs typeface="Arial" panose="020B0604020202020204" pitchFamily="34" charset="0"/>
              </a:rPr>
              <a:t> людей. За допомогою таких комплексних характеристик, як здатність до творчості й фантазія, вони істотно керують усіма свідомими і несвідомими психічними процесами й тим самим регулюють спільне переживання і поведінку.</a:t>
            </a:r>
            <a:endParaRPr lang="ru-RU" dirty="0">
              <a:latin typeface="Arial" panose="020B0604020202020204" pitchFamily="34" charset="0"/>
              <a:cs typeface="Arial" panose="020B0604020202020204" pitchFamily="34" charset="0"/>
            </a:endParaRPr>
          </a:p>
          <a:p>
            <a:endParaRPr lang="uk-UA" dirty="0"/>
          </a:p>
        </p:txBody>
      </p:sp>
      <p:pic>
        <p:nvPicPr>
          <p:cNvPr id="4098" name="Picture 2" descr="ÐÐ°ÑÑÐ¸Ð½ÐºÐ¸ Ð¿Ð¾ Ð·Ð°Ð¿ÑÐ¾ÑÑ ÑÐ½Ð¾Ð²Ð¸Ð´ÐµÐ½Ð¸Ñ Ð½Ð°ÑÐ²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868" y="710732"/>
            <a:ext cx="9592732" cy="380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0426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6973" y="982132"/>
            <a:ext cx="10681854" cy="1303867"/>
          </a:xfrm>
        </p:spPr>
        <p:txBody>
          <a:bodyPr>
            <a:normAutofit/>
          </a:bodyPr>
          <a:lstStyle/>
          <a:p>
            <a:r>
              <a:rPr lang="uk-UA" sz="2900" b="1" dirty="0">
                <a:solidFill>
                  <a:srgbClr val="7030A0"/>
                </a:solidFill>
                <a:latin typeface="Arial" panose="020B0604020202020204" pitchFamily="34" charset="0"/>
                <a:cs typeface="Arial" panose="020B0604020202020204" pitchFamily="34" charset="0"/>
              </a:rPr>
              <a:t>Техніки ведення </a:t>
            </a:r>
            <a:r>
              <a:rPr lang="uk-UA" sz="2900" b="1" dirty="0" err="1">
                <a:solidFill>
                  <a:srgbClr val="7030A0"/>
                </a:solidFill>
                <a:latin typeface="Arial" panose="020B0604020202020204" pitchFamily="34" charset="0"/>
                <a:cs typeface="Arial" panose="020B0604020202020204" pitchFamily="34" charset="0"/>
              </a:rPr>
              <a:t>кататимно-імагінативної</a:t>
            </a:r>
            <a:r>
              <a:rPr lang="uk-UA" sz="2900" b="1" dirty="0">
                <a:solidFill>
                  <a:srgbClr val="7030A0"/>
                </a:solidFill>
                <a:latin typeface="Arial" panose="020B0604020202020204" pitchFamily="34" charset="0"/>
                <a:cs typeface="Arial" panose="020B0604020202020204" pitchFamily="34" charset="0"/>
              </a:rPr>
              <a:t> психотерапії</a:t>
            </a:r>
            <a:endParaRPr lang="uk-UA" sz="2900" dirty="0"/>
          </a:p>
        </p:txBody>
      </p:sp>
      <p:sp>
        <p:nvSpPr>
          <p:cNvPr id="3" name="Объект 2"/>
          <p:cNvSpPr>
            <a:spLocks noGrp="1"/>
          </p:cNvSpPr>
          <p:nvPr>
            <p:ph idx="1"/>
          </p:nvPr>
        </p:nvSpPr>
        <p:spPr/>
        <p:txBody>
          <a:bodyPr>
            <a:normAutofit fontScale="92500" lnSpcReduction="10000"/>
          </a:bodyPr>
          <a:lstStyle/>
          <a:p>
            <a:r>
              <a:rPr lang="uk-UA" dirty="0">
                <a:solidFill>
                  <a:srgbClr val="FF0000"/>
                </a:solidFill>
                <a:latin typeface="Arial" panose="020B0604020202020204" pitchFamily="34" charset="0"/>
                <a:cs typeface="Arial" panose="020B0604020202020204" pitchFamily="34" charset="0"/>
              </a:rPr>
              <a:t>3. Відображення</a:t>
            </a:r>
            <a:r>
              <a:rPr lang="uk-UA" dirty="0">
                <a:latin typeface="Arial" panose="020B0604020202020204" pitchFamily="34" charset="0"/>
                <a:cs typeface="Arial" panose="020B0604020202020204" pitchFamily="34" charset="0"/>
              </a:rPr>
              <a:t>. Психотерапевт слідкує за тим, що робить пацієнт, дозволяючи статися тому, що відбувається. Недоліком відображення є відсутність підтримки; цей стиль може відчуватися як монотонний. </a:t>
            </a:r>
            <a:endParaRPr lang="ru-RU" dirty="0">
              <a:latin typeface="Arial" panose="020B0604020202020204" pitchFamily="34" charset="0"/>
              <a:cs typeface="Arial" panose="020B0604020202020204" pitchFamily="34" charset="0"/>
            </a:endParaRPr>
          </a:p>
          <a:p>
            <a:r>
              <a:rPr lang="uk-UA" dirty="0">
                <a:solidFill>
                  <a:srgbClr val="FF0000"/>
                </a:solidFill>
                <a:latin typeface="Arial" panose="020B0604020202020204" pitchFamily="34" charset="0"/>
                <a:cs typeface="Arial" panose="020B0604020202020204" pitchFamily="34" charset="0"/>
              </a:rPr>
              <a:t>4. Техніка емоційної підтримки</a:t>
            </a:r>
            <a:r>
              <a:rPr lang="uk-UA" dirty="0">
                <a:latin typeface="Arial" panose="020B0604020202020204" pitchFamily="34" charset="0"/>
                <a:cs typeface="Arial" panose="020B0604020202020204" pitchFamily="34" charset="0"/>
              </a:rPr>
              <a:t>. Терапевт приймає пацієнта, дякує йому за матеріал, підбадьорює його. Але в цьому випадку може блокуватись ініціатива пацієнта, його відповідальність за те, що відбувається. Можлива також надмірна ідеалізація терапевта, емоційна залежність від нього. Необхідний баланс між підтримкою і фрустрацією. </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2756722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3227" y="982132"/>
            <a:ext cx="10401300" cy="1303867"/>
          </a:xfrm>
        </p:spPr>
        <p:txBody>
          <a:bodyPr>
            <a:normAutofit/>
          </a:bodyPr>
          <a:lstStyle/>
          <a:p>
            <a:r>
              <a:rPr lang="uk-UA" sz="2900" b="1" dirty="0">
                <a:solidFill>
                  <a:srgbClr val="7030A0"/>
                </a:solidFill>
                <a:latin typeface="Arial" panose="020B0604020202020204" pitchFamily="34" charset="0"/>
                <a:cs typeface="Arial" panose="020B0604020202020204" pitchFamily="34" charset="0"/>
              </a:rPr>
              <a:t>Техніки ведення </a:t>
            </a:r>
            <a:r>
              <a:rPr lang="uk-UA" sz="2900" b="1" dirty="0" err="1">
                <a:solidFill>
                  <a:srgbClr val="7030A0"/>
                </a:solidFill>
                <a:latin typeface="Arial" panose="020B0604020202020204" pitchFamily="34" charset="0"/>
                <a:cs typeface="Arial" panose="020B0604020202020204" pitchFamily="34" charset="0"/>
              </a:rPr>
              <a:t>кататимно-імагінативної</a:t>
            </a:r>
            <a:r>
              <a:rPr lang="uk-UA" sz="2900" b="1" dirty="0">
                <a:solidFill>
                  <a:srgbClr val="7030A0"/>
                </a:solidFill>
                <a:latin typeface="Arial" panose="020B0604020202020204" pitchFamily="34" charset="0"/>
                <a:cs typeface="Arial" panose="020B0604020202020204" pitchFamily="34" charset="0"/>
              </a:rPr>
              <a:t> психотерапії</a:t>
            </a:r>
            <a:endParaRPr lang="uk-UA" sz="2900" dirty="0"/>
          </a:p>
        </p:txBody>
      </p:sp>
      <p:sp>
        <p:nvSpPr>
          <p:cNvPr id="3" name="Объект 2"/>
          <p:cNvSpPr>
            <a:spLocks noGrp="1"/>
          </p:cNvSpPr>
          <p:nvPr>
            <p:ph idx="1"/>
          </p:nvPr>
        </p:nvSpPr>
        <p:spPr>
          <a:xfrm>
            <a:off x="883227" y="2556932"/>
            <a:ext cx="10401300" cy="3688004"/>
          </a:xfrm>
        </p:spPr>
        <p:txBody>
          <a:bodyPr>
            <a:normAutofit fontScale="77500" lnSpcReduction="20000"/>
          </a:bodyPr>
          <a:lstStyle/>
          <a:p>
            <a:r>
              <a:rPr lang="uk-UA" dirty="0">
                <a:solidFill>
                  <a:srgbClr val="FF0000"/>
                </a:solidFill>
                <a:latin typeface="Arial" panose="020B0604020202020204" pitchFamily="34" charset="0"/>
                <a:cs typeface="Arial" panose="020B0604020202020204" pitchFamily="34" charset="0"/>
              </a:rPr>
              <a:t>5. Конфронтація</a:t>
            </a:r>
            <a:r>
              <a:rPr lang="uk-UA" dirty="0">
                <a:latin typeface="Arial" panose="020B0604020202020204" pitchFamily="34" charset="0"/>
                <a:cs typeface="Arial" panose="020B0604020202020204" pitchFamily="34" charset="0"/>
              </a:rPr>
              <a:t>. Використовуючи цю техніку, терапевт добре просуває процес, підвищує самооцінку пацієнта, посилює його </a:t>
            </a:r>
            <a:r>
              <a:rPr lang="uk-UA" dirty="0" err="1">
                <a:latin typeface="Arial" panose="020B0604020202020204" pitchFamily="34" charset="0"/>
                <a:cs typeface="Arial" panose="020B0604020202020204" pitchFamily="34" charset="0"/>
              </a:rPr>
              <a:t>інсайти</a:t>
            </a:r>
            <a:r>
              <a:rPr lang="uk-UA" dirty="0">
                <a:latin typeface="Arial" panose="020B0604020202020204" pitchFamily="34" charset="0"/>
                <a:cs typeface="Arial" panose="020B0604020202020204" pitchFamily="34" charset="0"/>
              </a:rPr>
              <a:t>, стає можливим психотерапевтичний прорив. Натомість може посилюватися опір і тривожність пацієнта, ставиться під загрозу робочий альянс. Це може привести до негативного переносу, до боротьби за престиж. </a:t>
            </a:r>
            <a:endParaRPr lang="ru-RU" dirty="0">
              <a:latin typeface="Arial" panose="020B0604020202020204" pitchFamily="34" charset="0"/>
              <a:cs typeface="Arial" panose="020B0604020202020204" pitchFamily="34" charset="0"/>
            </a:endParaRPr>
          </a:p>
          <a:p>
            <a:r>
              <a:rPr lang="uk-UA" dirty="0">
                <a:solidFill>
                  <a:srgbClr val="FF0000"/>
                </a:solidFill>
                <a:latin typeface="Arial" panose="020B0604020202020204" pitchFamily="34" charset="0"/>
                <a:cs typeface="Arial" panose="020B0604020202020204" pitchFamily="34" charset="0"/>
              </a:rPr>
              <a:t>6. Орієнтація на дію</a:t>
            </a:r>
            <a:r>
              <a:rPr lang="uk-UA" dirty="0">
                <a:latin typeface="Arial" panose="020B0604020202020204" pitchFamily="34" charset="0"/>
                <a:cs typeface="Arial" panose="020B0604020202020204" pitchFamily="34" charset="0"/>
              </a:rPr>
              <a:t>. Пацієнт весь час щось робить у образі, і це може привести до прориву. Але психотерапевтичний процес може бути поверхневим, якщо не звертати увагу на почуття. Цей стиль може призводити до пасивності пацієнта й посилювати його опір. </a:t>
            </a:r>
            <a:endParaRPr lang="ru-RU" dirty="0">
              <a:latin typeface="Arial" panose="020B0604020202020204" pitchFamily="34" charset="0"/>
              <a:cs typeface="Arial" panose="020B0604020202020204" pitchFamily="34" charset="0"/>
            </a:endParaRPr>
          </a:p>
          <a:p>
            <a:r>
              <a:rPr lang="uk-UA" dirty="0">
                <a:solidFill>
                  <a:srgbClr val="FF0000"/>
                </a:solidFill>
                <a:latin typeface="Arial" panose="020B0604020202020204" pitchFamily="34" charset="0"/>
                <a:cs typeface="Arial" panose="020B0604020202020204" pitchFamily="34" charset="0"/>
              </a:rPr>
              <a:t>7. Зупинка (заморожування) картинки</a:t>
            </a:r>
            <a:r>
              <a:rPr lang="uk-UA" dirty="0">
                <a:latin typeface="Arial" panose="020B0604020202020204" pitchFamily="34" charset="0"/>
                <a:cs typeface="Arial" panose="020B0604020202020204" pitchFamily="34" charset="0"/>
              </a:rPr>
              <a:t>. Якщо пацієнт зустрічається з образом, який викликає страх, терапевт просить його зупинитися і просто поспостерігати за тим, що він уявляє. Це допомагає винести сильне почуття тривоги та вступити з образом у конфронтацію. Цей стиль ведення може привести до прориву, може змінити об'єктивну репрезентацію, посилити Его. Але й може викликати сильні тривожні почуття.</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8160446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101" y="982132"/>
            <a:ext cx="10577944" cy="1303867"/>
          </a:xfrm>
        </p:spPr>
        <p:txBody>
          <a:bodyPr>
            <a:normAutofit fontScale="90000"/>
          </a:bodyPr>
          <a:lstStyle/>
          <a:p>
            <a:r>
              <a:rPr lang="uk-UA" sz="3600" b="1" dirty="0">
                <a:solidFill>
                  <a:srgbClr val="7030A0"/>
                </a:solidFill>
                <a:latin typeface="Arial" panose="020B0604020202020204" pitchFamily="34" charset="0"/>
                <a:cs typeface="Arial" panose="020B0604020202020204" pitchFamily="34" charset="0"/>
              </a:rPr>
              <a:t>Основні психотерапевтичні стилі роботи в </a:t>
            </a:r>
            <a:r>
              <a:rPr lang="uk-UA" sz="3600" b="1" dirty="0" smtClean="0">
                <a:solidFill>
                  <a:srgbClr val="7030A0"/>
                </a:solidFill>
                <a:latin typeface="Arial" panose="020B0604020202020204" pitchFamily="34" charset="0"/>
                <a:cs typeface="Arial" panose="020B0604020202020204" pitchFamily="34" charset="0"/>
              </a:rPr>
              <a:t>КІП…</a:t>
            </a:r>
            <a:r>
              <a:rPr lang="ru-RU" sz="3600" dirty="0">
                <a:latin typeface="Arial" panose="020B0604020202020204" pitchFamily="34" charset="0"/>
                <a:cs typeface="Arial" panose="020B0604020202020204" pitchFamily="34" charset="0"/>
              </a:rPr>
              <a:t/>
            </a:r>
            <a:br>
              <a:rPr lang="ru-RU" sz="3600" dirty="0">
                <a:latin typeface="Arial" panose="020B0604020202020204" pitchFamily="34" charset="0"/>
                <a:cs typeface="Arial" panose="020B0604020202020204" pitchFamily="34" charset="0"/>
              </a:rPr>
            </a:br>
            <a:endParaRPr lang="uk-UA" sz="3600" dirty="0"/>
          </a:p>
        </p:txBody>
      </p:sp>
      <p:sp>
        <p:nvSpPr>
          <p:cNvPr id="3" name="Объект 2"/>
          <p:cNvSpPr>
            <a:spLocks noGrp="1"/>
          </p:cNvSpPr>
          <p:nvPr>
            <p:ph idx="1"/>
          </p:nvPr>
        </p:nvSpPr>
        <p:spPr/>
        <p:txBody>
          <a:bodyPr>
            <a:normAutofit fontScale="92500"/>
          </a:bodyPr>
          <a:lstStyle/>
          <a:p>
            <a:r>
              <a:rPr lang="uk-UA" dirty="0" err="1" smtClean="0">
                <a:latin typeface="Arial" panose="020B0604020202020204" pitchFamily="34" charset="0"/>
                <a:cs typeface="Arial" panose="020B0604020202020204" pitchFamily="34" charset="0"/>
              </a:rPr>
              <a:t>Ханпкарл</a:t>
            </a:r>
            <a:r>
              <a:rPr lang="uk-UA" dirty="0" smtClean="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Льойнер</a:t>
            </a:r>
            <a:r>
              <a:rPr lang="uk-UA" dirty="0">
                <a:latin typeface="Arial" panose="020B0604020202020204" pitchFamily="34" charset="0"/>
                <a:cs typeface="Arial" panose="020B0604020202020204" pitchFamily="34" charset="0"/>
              </a:rPr>
              <a:t> виділяє </a:t>
            </a:r>
            <a:r>
              <a:rPr lang="uk-UA" dirty="0">
                <a:solidFill>
                  <a:srgbClr val="0070C0"/>
                </a:solidFill>
                <a:latin typeface="Arial" panose="020B0604020202020204" pitchFamily="34" charset="0"/>
                <a:cs typeface="Arial" panose="020B0604020202020204" pitchFamily="34" charset="0"/>
              </a:rPr>
              <a:t>чотири основні психотерапевтичні стилі </a:t>
            </a:r>
            <a:r>
              <a:rPr lang="uk-UA" dirty="0">
                <a:latin typeface="Arial" panose="020B0604020202020204" pitchFamily="34" charset="0"/>
                <a:cs typeface="Arial" panose="020B0604020202020204" pitchFamily="34" charset="0"/>
              </a:rPr>
              <a:t>роботи з пацієнтом за методом </a:t>
            </a:r>
            <a:r>
              <a:rPr lang="uk-UA" dirty="0" err="1">
                <a:latin typeface="Arial" panose="020B0604020202020204" pitchFamily="34" charset="0"/>
                <a:cs typeface="Arial" panose="020B0604020202020204" pitchFamily="34" charset="0"/>
              </a:rPr>
              <a:t>кататимного</a:t>
            </a:r>
            <a:r>
              <a:rPr lang="uk-UA" dirty="0">
                <a:latin typeface="Arial" panose="020B0604020202020204" pitchFamily="34" charset="0"/>
                <a:cs typeface="Arial" panose="020B0604020202020204" pitchFamily="34" charset="0"/>
              </a:rPr>
              <a:t> переживання образів</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a:t>
            </a:r>
            <a:r>
              <a:rPr lang="uk-UA" i="1" dirty="0">
                <a:solidFill>
                  <a:srgbClr val="FF0000"/>
                </a:solidFill>
                <a:latin typeface="Arial" panose="020B0604020202020204" pitchFamily="34" charset="0"/>
                <a:cs typeface="Arial" panose="020B0604020202020204" pitchFamily="34" charset="0"/>
              </a:rPr>
              <a:t>Навчальний або тренувальний стиль</a:t>
            </a:r>
            <a:r>
              <a:rPr lang="uk-UA" i="1"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Використовується на перших сеансах роботи з метою уникнення та зняття напруги. При цьому пацієнт навчається працювати з образами, щоб пізніше опрацювати конфліктний зміст.</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Мотиви: Квітка, Луг, Струмок, Дерево тощо.</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22513986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491" y="982132"/>
            <a:ext cx="10598727" cy="1303867"/>
          </a:xfrm>
        </p:spPr>
        <p:txBody>
          <a:bodyPr>
            <a:normAutofit/>
          </a:bodyPr>
          <a:lstStyle/>
          <a:p>
            <a:r>
              <a:rPr lang="uk-UA" sz="3200" b="1" dirty="0" smtClean="0">
                <a:solidFill>
                  <a:srgbClr val="7030A0"/>
                </a:solidFill>
                <a:latin typeface="Arial" panose="020B0604020202020204" pitchFamily="34" charset="0"/>
                <a:cs typeface="Arial" panose="020B0604020202020204" pitchFamily="34" charset="0"/>
              </a:rPr>
              <a:t>…Основні </a:t>
            </a:r>
            <a:r>
              <a:rPr lang="uk-UA" sz="3200" b="1" dirty="0">
                <a:solidFill>
                  <a:srgbClr val="7030A0"/>
                </a:solidFill>
                <a:latin typeface="Arial" panose="020B0604020202020204" pitchFamily="34" charset="0"/>
                <a:cs typeface="Arial" panose="020B0604020202020204" pitchFamily="34" charset="0"/>
              </a:rPr>
              <a:t>психотерапевтичні стилі роботи в </a:t>
            </a:r>
            <a:r>
              <a:rPr lang="uk-UA" sz="3200" b="1" dirty="0" smtClean="0">
                <a:solidFill>
                  <a:srgbClr val="7030A0"/>
                </a:solidFill>
                <a:latin typeface="Arial" panose="020B0604020202020204" pitchFamily="34" charset="0"/>
                <a:cs typeface="Arial" panose="020B0604020202020204" pitchFamily="34" charset="0"/>
              </a:rPr>
              <a:t>КІП…</a:t>
            </a:r>
            <a:endParaRPr lang="uk-UA" sz="3200" dirty="0"/>
          </a:p>
        </p:txBody>
      </p:sp>
      <p:sp>
        <p:nvSpPr>
          <p:cNvPr id="3" name="Объект 2"/>
          <p:cNvSpPr>
            <a:spLocks noGrp="1"/>
          </p:cNvSpPr>
          <p:nvPr>
            <p:ph idx="1"/>
          </p:nvPr>
        </p:nvSpPr>
        <p:spPr>
          <a:xfrm>
            <a:off x="945573" y="2452255"/>
            <a:ext cx="10380518" cy="3834245"/>
          </a:xfrm>
        </p:spPr>
        <p:txBody>
          <a:bodyPr>
            <a:normAutofit fontScale="77500" lnSpcReduction="20000"/>
          </a:bodyPr>
          <a:lstStyle/>
          <a:p>
            <a:r>
              <a:rPr lang="uk-UA" i="1" dirty="0" err="1">
                <a:solidFill>
                  <a:srgbClr val="FF0000"/>
                </a:solidFill>
                <a:latin typeface="Arial" panose="020B0604020202020204" pitchFamily="34" charset="0"/>
                <a:cs typeface="Arial" panose="020B0604020202020204" pitchFamily="34" charset="0"/>
              </a:rPr>
              <a:t>Протективний</a:t>
            </a:r>
            <a:r>
              <a:rPr lang="uk-UA" i="1" dirty="0">
                <a:solidFill>
                  <a:srgbClr val="FF0000"/>
                </a:solidFill>
                <a:latin typeface="Arial" panose="020B0604020202020204" pitchFamily="34" charset="0"/>
                <a:cs typeface="Arial" panose="020B0604020202020204" pitchFamily="34" charset="0"/>
              </a:rPr>
              <a:t> стиль.</a:t>
            </a:r>
            <a:endParaRPr lang="ru-RU" dirty="0">
              <a:solidFill>
                <a:srgbClr val="FF0000"/>
              </a:solidFill>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Його можна розглядати як різновид навчального стилю або ж як окремий стиль роботи в КІП. Його використання також дає можливість уникнути конфліктності. Психотерапевт підтримує, підкріплює, насичує ресурси пацієнта.  Для цього добре працюють ландшафтні мотиви, що пов'язано з тим, що терапевт звертається до глибин людського буття.</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Цей стиль важливий при роботі з депресіями, </a:t>
            </a:r>
            <a:r>
              <a:rPr lang="uk-UA" dirty="0" err="1">
                <a:latin typeface="Arial" panose="020B0604020202020204" pitchFamily="34" charset="0"/>
                <a:cs typeface="Arial" panose="020B0604020202020204" pitchFamily="34" charset="0"/>
              </a:rPr>
              <a:t>нарцисичними</a:t>
            </a:r>
            <a:r>
              <a:rPr lang="uk-UA" dirty="0">
                <a:latin typeface="Arial" panose="020B0604020202020204" pitchFamily="34" charset="0"/>
                <a:cs typeface="Arial" panose="020B0604020202020204" pitchFamily="34" charset="0"/>
              </a:rPr>
              <a:t> і шизоїдними розладами. Терапевт захищає пацієнта від ситуацій напруженості і конфліктності, з якими його Его ще може не впоратися.</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При роботі з депресивними чи психосоматичними пацієнтами перші 10 занять необхідно працювати в </a:t>
            </a:r>
            <a:r>
              <a:rPr lang="uk-UA" dirty="0" err="1">
                <a:latin typeface="Arial" panose="020B0604020202020204" pitchFamily="34" charset="0"/>
                <a:cs typeface="Arial" panose="020B0604020202020204" pitchFamily="34" charset="0"/>
              </a:rPr>
              <a:t>протективному</a:t>
            </a:r>
            <a:r>
              <a:rPr lang="uk-UA" dirty="0">
                <a:latin typeface="Arial" panose="020B0604020202020204" pitchFamily="34" charset="0"/>
                <a:cs typeface="Arial" panose="020B0604020202020204" pitchFamily="34" charset="0"/>
              </a:rPr>
              <a:t> стилі й не переходити до </a:t>
            </a:r>
            <a:r>
              <a:rPr lang="uk-UA" dirty="0" err="1">
                <a:latin typeface="Arial" panose="020B0604020202020204" pitchFamily="34" charset="0"/>
                <a:cs typeface="Arial" panose="020B0604020202020204" pitchFamily="34" charset="0"/>
              </a:rPr>
              <a:t>конфронтацій</a:t>
            </a:r>
            <a:r>
              <a:rPr lang="uk-UA"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Мотиви: Луг; Струмок; Гора; Мій луг; Мій струмок; Місце, де тобі (було) добре; Джерело сил; Оазис; Місце, де ти відчуваєш себе захищеним; Купель; Місце сил.</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32978489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145" y="982132"/>
            <a:ext cx="10629900" cy="1303867"/>
          </a:xfrm>
        </p:spPr>
        <p:txBody>
          <a:bodyPr>
            <a:normAutofit/>
          </a:bodyPr>
          <a:lstStyle/>
          <a:p>
            <a:r>
              <a:rPr lang="uk-UA" sz="3200" b="1" dirty="0">
                <a:solidFill>
                  <a:srgbClr val="7030A0"/>
                </a:solidFill>
                <a:latin typeface="Arial" panose="020B0604020202020204" pitchFamily="34" charset="0"/>
                <a:cs typeface="Arial" panose="020B0604020202020204" pitchFamily="34" charset="0"/>
              </a:rPr>
              <a:t>…Основні психотерапевтичні стилі роботи в КІП</a:t>
            </a:r>
            <a:endParaRPr lang="uk-UA" sz="3200" dirty="0"/>
          </a:p>
        </p:txBody>
      </p:sp>
      <p:sp>
        <p:nvSpPr>
          <p:cNvPr id="3" name="Объект 2"/>
          <p:cNvSpPr>
            <a:spLocks noGrp="1"/>
          </p:cNvSpPr>
          <p:nvPr>
            <p:ph idx="1"/>
          </p:nvPr>
        </p:nvSpPr>
        <p:spPr>
          <a:xfrm>
            <a:off x="1295402" y="2556932"/>
            <a:ext cx="9961415" cy="3318936"/>
          </a:xfrm>
        </p:spPr>
        <p:txBody>
          <a:bodyPr>
            <a:normAutofit fontScale="77500" lnSpcReduction="20000"/>
          </a:bodyPr>
          <a:lstStyle/>
          <a:p>
            <a:r>
              <a:rPr lang="uk-UA" i="1" dirty="0" err="1">
                <a:solidFill>
                  <a:srgbClr val="FF0000"/>
                </a:solidFill>
                <a:latin typeface="Arial" panose="020B0604020202020204" pitchFamily="34" charset="0"/>
                <a:cs typeface="Arial" panose="020B0604020202020204" pitchFamily="34" charset="0"/>
              </a:rPr>
              <a:t>Конфронтативний</a:t>
            </a:r>
            <a:r>
              <a:rPr lang="uk-UA" i="1" dirty="0">
                <a:solidFill>
                  <a:srgbClr val="FF0000"/>
                </a:solidFill>
                <a:latin typeface="Arial" panose="020B0604020202020204" pitchFamily="34" charset="0"/>
                <a:cs typeface="Arial" panose="020B0604020202020204" pitchFamily="34" charset="0"/>
              </a:rPr>
              <a:t> стиль</a:t>
            </a:r>
            <a:r>
              <a:rPr lang="uk-UA" i="1" dirty="0" smtClean="0">
                <a:solidFill>
                  <a:srgbClr val="FF0000"/>
                </a:solidFill>
                <a:latin typeface="Arial" panose="020B0604020202020204" pitchFamily="34" charset="0"/>
                <a:cs typeface="Arial" panose="020B0604020202020204" pitchFamily="34" charset="0"/>
              </a:rPr>
              <a:t>.</a:t>
            </a:r>
            <a:endParaRPr lang="ru-RU" dirty="0">
              <a:solidFill>
                <a:srgbClr val="FF0000"/>
              </a:solidFill>
              <a:latin typeface="Arial" panose="020B0604020202020204" pitchFamily="34" charset="0"/>
              <a:cs typeface="Arial" panose="020B0604020202020204" pitchFamily="34" charset="0"/>
            </a:endParaRPr>
          </a:p>
          <a:p>
            <a:pPr marL="0" indent="0">
              <a:buNone/>
            </a:pP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Проводячи роботу в цьому стилі, терапевт зіштовхує пацієнта з його проблемою або внутрішнім конфліктом.  Робота в </a:t>
            </a:r>
            <a:r>
              <a:rPr lang="uk-UA" dirty="0" err="1">
                <a:latin typeface="Arial" panose="020B0604020202020204" pitchFamily="34" charset="0"/>
                <a:cs typeface="Arial" panose="020B0604020202020204" pitchFamily="34" charset="0"/>
              </a:rPr>
              <a:t>конфронтативному</a:t>
            </a:r>
            <a:r>
              <a:rPr lang="uk-UA" dirty="0">
                <a:latin typeface="Arial" panose="020B0604020202020204" pitchFamily="34" charset="0"/>
                <a:cs typeface="Arial" panose="020B0604020202020204" pitchFamily="34" charset="0"/>
              </a:rPr>
              <a:t> стилі може проходити з будь-яким мотивом.  Наприклад, Галявину лісу можна проводити в </a:t>
            </a:r>
            <a:r>
              <a:rPr lang="uk-UA" dirty="0" err="1">
                <a:latin typeface="Arial" panose="020B0604020202020204" pitchFamily="34" charset="0"/>
                <a:cs typeface="Arial" panose="020B0604020202020204" pitchFamily="34" charset="0"/>
              </a:rPr>
              <a:t>конфронтативному</a:t>
            </a:r>
            <a:r>
              <a:rPr lang="uk-UA" dirty="0">
                <a:latin typeface="Arial" panose="020B0604020202020204" pitchFamily="34" charset="0"/>
                <a:cs typeface="Arial" panose="020B0604020202020204" pitchFamily="34" charset="0"/>
              </a:rPr>
              <a:t> або </a:t>
            </a:r>
            <a:r>
              <a:rPr lang="uk-UA" dirty="0" err="1">
                <a:latin typeface="Arial" panose="020B0604020202020204" pitchFamily="34" charset="0"/>
                <a:cs typeface="Arial" panose="020B0604020202020204" pitchFamily="34" charset="0"/>
              </a:rPr>
              <a:t>протективному</a:t>
            </a:r>
            <a:r>
              <a:rPr lang="uk-UA" dirty="0">
                <a:latin typeface="Arial" panose="020B0604020202020204" pitchFamily="34" charset="0"/>
                <a:cs typeface="Arial" panose="020B0604020202020204" pitchFamily="34" charset="0"/>
              </a:rPr>
              <a:t> стилі, нагнітаючи і пом'якшуючи напругу</a:t>
            </a:r>
            <a:r>
              <a:rPr lang="uk-UA" dirty="0" smtClean="0">
                <a:latin typeface="Arial" panose="020B0604020202020204" pitchFamily="34" charset="0"/>
                <a:cs typeface="Arial" panose="020B0604020202020204" pitchFamily="34" charset="0"/>
              </a:rPr>
              <a:t>.</a:t>
            </a:r>
          </a:p>
          <a:p>
            <a:pPr marL="0" indent="0">
              <a:buNone/>
            </a:pP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a:t>
            </a:r>
            <a:r>
              <a:rPr lang="uk-UA" dirty="0">
                <a:solidFill>
                  <a:srgbClr val="FF0000"/>
                </a:solidFill>
                <a:latin typeface="Arial" panose="020B0604020202020204" pitchFamily="34" charset="0"/>
                <a:cs typeface="Arial" panose="020B0604020202020204" pitchFamily="34" charset="0"/>
              </a:rPr>
              <a:t>А</a:t>
            </a:r>
            <a:r>
              <a:rPr lang="uk-UA" i="1" dirty="0">
                <a:solidFill>
                  <a:srgbClr val="FF0000"/>
                </a:solidFill>
                <a:latin typeface="Arial" panose="020B0604020202020204" pitchFamily="34" charset="0"/>
                <a:cs typeface="Arial" panose="020B0604020202020204" pitchFamily="34" charset="0"/>
              </a:rPr>
              <a:t>соціативний стиль.</a:t>
            </a:r>
            <a:endParaRPr lang="ru-RU" dirty="0">
              <a:solidFill>
                <a:srgbClr val="FF0000"/>
              </a:solidFill>
              <a:latin typeface="Arial" panose="020B0604020202020204" pitchFamily="34" charset="0"/>
              <a:cs typeface="Arial" panose="020B0604020202020204" pitchFamily="34" charset="0"/>
            </a:endParaRPr>
          </a:p>
          <a:p>
            <a:pPr marL="0" indent="0">
              <a:buNone/>
            </a:pPr>
            <a:r>
              <a:rPr lang="uk-UA" dirty="0">
                <a:latin typeface="Arial" panose="020B0604020202020204" pitchFamily="34" charset="0"/>
                <a:cs typeface="Arial" panose="020B0604020202020204" pitchFamily="34" charset="0"/>
              </a:rPr>
              <a:t> Стиль, у якому використовується принцип нульового структурування.  Коли задається або «те, що саме випаде», або «те, що ви самі побачите».  У цьому стилі терапевт дає можливість образам пацієнта вільно текти на задану тему або на вільну тему.</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18750025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3227" y="982132"/>
            <a:ext cx="10380518" cy="1303867"/>
          </a:xfrm>
        </p:spPr>
        <p:txBody>
          <a:bodyPr>
            <a:normAutofit fontScale="90000"/>
          </a:bodyPr>
          <a:lstStyle/>
          <a:p>
            <a:r>
              <a:rPr lang="uk-UA" sz="3200" b="1" dirty="0">
                <a:solidFill>
                  <a:srgbClr val="7030A0"/>
                </a:solidFill>
                <a:latin typeface="Arial" panose="020B0604020202020204" pitchFamily="34" charset="0"/>
                <a:cs typeface="Arial" panose="020B0604020202020204" pitchFamily="34" charset="0"/>
              </a:rPr>
              <a:t>Діючі чинники </a:t>
            </a:r>
            <a:r>
              <a:rPr lang="uk-UA" sz="3200" b="1" dirty="0" err="1">
                <a:solidFill>
                  <a:srgbClr val="7030A0"/>
                </a:solidFill>
                <a:latin typeface="Arial" panose="020B0604020202020204" pitchFamily="34" charset="0"/>
                <a:cs typeface="Arial" panose="020B0604020202020204" pitchFamily="34" charset="0"/>
              </a:rPr>
              <a:t>кататимно-імагінативної</a:t>
            </a:r>
            <a:r>
              <a:rPr lang="uk-UA" sz="3200" b="1" dirty="0">
                <a:solidFill>
                  <a:srgbClr val="7030A0"/>
                </a:solidFill>
                <a:latin typeface="Arial" panose="020B0604020202020204" pitchFamily="34" charset="0"/>
                <a:cs typeface="Arial" panose="020B0604020202020204" pitchFamily="34" charset="0"/>
              </a:rPr>
              <a:t> психотерапії</a:t>
            </a:r>
            <a:r>
              <a:rPr lang="ru-RU" sz="3200" dirty="0">
                <a:latin typeface="Arial" panose="020B0604020202020204" pitchFamily="34" charset="0"/>
                <a:cs typeface="Arial" panose="020B0604020202020204" pitchFamily="34" charset="0"/>
              </a:rPr>
              <a:t/>
            </a:r>
            <a:br>
              <a:rPr lang="ru-RU" sz="3200" dirty="0">
                <a:latin typeface="Arial" panose="020B0604020202020204" pitchFamily="34" charset="0"/>
                <a:cs typeface="Arial" panose="020B0604020202020204" pitchFamily="34" charset="0"/>
              </a:rPr>
            </a:br>
            <a:endParaRPr lang="uk-UA" sz="3200" dirty="0"/>
          </a:p>
        </p:txBody>
      </p:sp>
      <p:sp>
        <p:nvSpPr>
          <p:cNvPr id="3" name="Объект 2"/>
          <p:cNvSpPr>
            <a:spLocks noGrp="1"/>
          </p:cNvSpPr>
          <p:nvPr>
            <p:ph idx="1"/>
          </p:nvPr>
        </p:nvSpPr>
        <p:spPr>
          <a:xfrm>
            <a:off x="883227" y="2556932"/>
            <a:ext cx="10380518" cy="3615268"/>
          </a:xfrm>
        </p:spPr>
        <p:txBody>
          <a:bodyPr>
            <a:normAutofit fontScale="85000" lnSpcReduction="20000"/>
          </a:bodyPr>
          <a:lstStyle/>
          <a:p>
            <a:r>
              <a:rPr lang="uk-UA" dirty="0" smtClean="0">
                <a:latin typeface="Arial" panose="020B0604020202020204" pitchFamily="34" charset="0"/>
                <a:cs typeface="Arial" panose="020B0604020202020204" pitchFamily="34" charset="0"/>
              </a:rPr>
              <a:t>Концепція </a:t>
            </a:r>
            <a:r>
              <a:rPr lang="uk-UA" dirty="0">
                <a:latin typeface="Arial" panose="020B0604020202020204" pitchFamily="34" charset="0"/>
                <a:cs typeface="Arial" panose="020B0604020202020204" pitchFamily="34" charset="0"/>
              </a:rPr>
              <a:t>діючих факторів психотерапії є спробою знайти відповідь на питання, яким чином або за допомогою чого діє психотерапія. Спочатку ця концепція розвивалася в царині групової психотерапії. Незважаючи на численні дослідження, концепція діючих факторів для індивідуальної психотерапії досі вважається недостатньо сформульованою. Навіть серед психотерапевтів, які працюють у психоаналітичному руслі, поширені діаметрально протилежні точки зору на те, що є терапевтичним і ефективним у психоаналітичній терапії.</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Узагальнюючи думки дослідників, можна сказати, що ефективність найбільш вивченої психоаналітичної терапії залежить від таких двох факторів: </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а) характеристики терапевтичних взаємин між пацієнтом і аналітиком; </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б) інтерпретації центрального конфлікту відносин, особливо бажання пацієнта і реакції об'єкта.  </a:t>
            </a:r>
            <a:endParaRPr lang="ru-RU"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16495310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3618" y="1288473"/>
            <a:ext cx="10359737" cy="3801041"/>
          </a:xfrm>
          <a:prstGeom prst="rect">
            <a:avLst/>
          </a:prstGeom>
        </p:spPr>
        <p:txBody>
          <a:bodyPr wrap="square">
            <a:spAutoFit/>
          </a:bodyPr>
          <a:lstStyle/>
          <a:p>
            <a:pPr indent="450215" algn="just">
              <a:lnSpc>
                <a:spcPct val="150000"/>
              </a:lnSpc>
              <a:spcBef>
                <a:spcPts val="1500"/>
              </a:spcBef>
              <a:spcAft>
                <a:spcPts val="0"/>
              </a:spcAft>
            </a:pPr>
            <a:r>
              <a:rPr lang="uk-UA" dirty="0">
                <a:latin typeface="Arial" panose="020B0604020202020204" pitchFamily="34" charset="0"/>
                <a:ea typeface="Franklin Gothic Book" panose="020B0503020102020204" pitchFamily="34" charset="0"/>
                <a:cs typeface="Arial" panose="020B0604020202020204" pitchFamily="34" charset="0"/>
              </a:rPr>
              <a:t>При цьому слід інтерпретувати те, що було пережито пацієнтом, у найбільш конфліктній мірі та сприймається як таке, що найбільше відповідає актуальному стражданню (Л. </a:t>
            </a:r>
            <a:r>
              <a:rPr lang="uk-UA" dirty="0" err="1">
                <a:latin typeface="Arial" panose="020B0604020202020204" pitchFamily="34" charset="0"/>
                <a:ea typeface="Franklin Gothic Book" panose="020B0503020102020204" pitchFamily="34" charset="0"/>
                <a:cs typeface="Arial" panose="020B0604020202020204" pitchFamily="34" charset="0"/>
              </a:rPr>
              <a:t>Люборскі</a:t>
            </a:r>
            <a:r>
              <a:rPr lang="uk-UA" dirty="0">
                <a:latin typeface="Arial" panose="020B0604020202020204" pitchFamily="34" charset="0"/>
                <a:ea typeface="Franklin Gothic Book" panose="020B0503020102020204" pitchFamily="34" charset="0"/>
                <a:cs typeface="Arial" panose="020B0604020202020204" pitchFamily="34" charset="0"/>
              </a:rPr>
              <a:t>).</a:t>
            </a:r>
            <a:endParaRPr lang="ru-RU" sz="1050" dirty="0">
              <a:latin typeface="Arial" panose="020B0604020202020204" pitchFamily="34" charset="0"/>
              <a:ea typeface="Franklin Gothic Book" panose="020B0503020102020204" pitchFamily="34" charset="0"/>
              <a:cs typeface="Arial" panose="020B0604020202020204" pitchFamily="34" charset="0"/>
            </a:endParaRPr>
          </a:p>
          <a:p>
            <a:pPr indent="450215" algn="just">
              <a:lnSpc>
                <a:spcPct val="150000"/>
              </a:lnSpc>
              <a:spcBef>
                <a:spcPts val="1500"/>
              </a:spcBef>
              <a:spcAft>
                <a:spcPts val="0"/>
              </a:spcAft>
            </a:pPr>
            <a:r>
              <a:rPr lang="uk-UA" dirty="0">
                <a:latin typeface="Arial" panose="020B0604020202020204" pitchFamily="34" charset="0"/>
                <a:ea typeface="Franklin Gothic Book" panose="020B0503020102020204" pitchFamily="34" charset="0"/>
                <a:cs typeface="Arial" panose="020B0604020202020204" pitchFamily="34" charset="0"/>
              </a:rPr>
              <a:t> Той факт, що терапевтичні відносини й інтерпретація є пов’язаними передумовами успішного психоаналітичного лікування, сьогодні не викликає сумнівів.  Проте як і раніше залишається відкритим питання, як насправді у пацієнта відбуваються терапевтичні процеси зміни, і яким чином вони можуть бути адекватно описані.</a:t>
            </a:r>
            <a:endParaRPr lang="ru-RU" sz="1050" dirty="0">
              <a:latin typeface="Arial" panose="020B0604020202020204" pitchFamily="34" charset="0"/>
              <a:ea typeface="Franklin Gothic Book" panose="020B0503020102020204" pitchFamily="34" charset="0"/>
              <a:cs typeface="Arial" panose="020B0604020202020204" pitchFamily="34" charset="0"/>
            </a:endParaRPr>
          </a:p>
          <a:p>
            <a:pPr indent="450215" algn="just">
              <a:lnSpc>
                <a:spcPct val="150000"/>
              </a:lnSpc>
              <a:spcBef>
                <a:spcPts val="1500"/>
              </a:spcBef>
              <a:spcAft>
                <a:spcPts val="0"/>
              </a:spcAft>
            </a:pPr>
            <a:r>
              <a:rPr lang="uk-UA" dirty="0">
                <a:latin typeface="Arial" panose="020B0604020202020204" pitchFamily="34" charset="0"/>
                <a:ea typeface="Franklin Gothic Book" panose="020B0503020102020204" pitchFamily="34" charset="0"/>
                <a:cs typeface="Arial" panose="020B0604020202020204" pitchFamily="34" charset="0"/>
              </a:rPr>
              <a:t> Ефективність </a:t>
            </a:r>
            <a:r>
              <a:rPr lang="uk-UA" dirty="0" err="1">
                <a:latin typeface="Arial" panose="020B0604020202020204" pitchFamily="34" charset="0"/>
                <a:ea typeface="Franklin Gothic Book" panose="020B0503020102020204" pitchFamily="34" charset="0"/>
                <a:cs typeface="Arial" panose="020B0604020202020204" pitchFamily="34" charset="0"/>
              </a:rPr>
              <a:t>кататимно-імагінативної</a:t>
            </a:r>
            <a:r>
              <a:rPr lang="uk-UA" dirty="0">
                <a:latin typeface="Arial" panose="020B0604020202020204" pitchFamily="34" charset="0"/>
                <a:ea typeface="Franklin Gothic Book" panose="020B0503020102020204" pitchFamily="34" charset="0"/>
                <a:cs typeface="Arial" panose="020B0604020202020204" pitchFamily="34" charset="0"/>
              </a:rPr>
              <a:t> психотерапії очевидна й підтверджена деякими попередніми й </a:t>
            </a:r>
            <a:r>
              <a:rPr lang="uk-UA" dirty="0" err="1">
                <a:latin typeface="Arial" panose="020B0604020202020204" pitchFamily="34" charset="0"/>
                <a:ea typeface="Franklin Gothic Book" panose="020B0503020102020204" pitchFamily="34" charset="0"/>
                <a:cs typeface="Arial" panose="020B0604020202020204" pitchFamily="34" charset="0"/>
              </a:rPr>
              <a:t>катамнестичними</a:t>
            </a:r>
            <a:r>
              <a:rPr lang="uk-UA" dirty="0">
                <a:latin typeface="Arial" panose="020B0604020202020204" pitchFamily="34" charset="0"/>
                <a:ea typeface="Franklin Gothic Book" panose="020B0503020102020204" pitchFamily="34" charset="0"/>
                <a:cs typeface="Arial" panose="020B0604020202020204" pitchFamily="34" charset="0"/>
              </a:rPr>
              <a:t> дослідженнями.</a:t>
            </a:r>
            <a:endParaRPr lang="ru-RU" sz="1050" dirty="0">
              <a:effectLst/>
              <a:latin typeface="Arial" panose="020B0604020202020204" pitchFamily="34" charset="0"/>
              <a:ea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842758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4173" y="1776845"/>
            <a:ext cx="10089571" cy="3477875"/>
          </a:xfrm>
          <a:prstGeom prst="rect">
            <a:avLst/>
          </a:prstGeom>
        </p:spPr>
        <p:txBody>
          <a:bodyPr wrap="square">
            <a:spAutoFit/>
          </a:bodyPr>
          <a:lstStyle/>
          <a:p>
            <a:pPr indent="450215" algn="just">
              <a:spcBef>
                <a:spcPts val="600"/>
              </a:spcBef>
              <a:spcAft>
                <a:spcPts val="0"/>
              </a:spcAft>
            </a:pPr>
            <a:r>
              <a:rPr lang="uk-UA" dirty="0">
                <a:latin typeface="Arial" panose="020B0604020202020204" pitchFamily="34" charset="0"/>
                <a:ea typeface="Franklin Gothic Book" panose="020B0503020102020204" pitchFamily="34" charset="0"/>
                <a:cs typeface="Arial" panose="020B0604020202020204" pitchFamily="34" charset="0"/>
              </a:rPr>
              <a:t>Х. </a:t>
            </a:r>
            <a:r>
              <a:rPr lang="uk-UA" dirty="0" err="1">
                <a:latin typeface="Arial" panose="020B0604020202020204" pitchFamily="34" charset="0"/>
                <a:ea typeface="Franklin Gothic Book" panose="020B0503020102020204" pitchFamily="34" charset="0"/>
                <a:cs typeface="Arial" panose="020B0604020202020204" pitchFamily="34" charset="0"/>
              </a:rPr>
              <a:t>Льойнер</a:t>
            </a:r>
            <a:r>
              <a:rPr lang="uk-UA" dirty="0">
                <a:latin typeface="Arial" panose="020B0604020202020204" pitchFamily="34" charset="0"/>
                <a:ea typeface="Franklin Gothic Book" panose="020B0503020102020204" pitchFamily="34" charset="0"/>
                <a:cs typeface="Arial" panose="020B0604020202020204" pitchFamily="34" charset="0"/>
              </a:rPr>
              <a:t> попередньо намітив діючі фактори </a:t>
            </a:r>
            <a:r>
              <a:rPr lang="uk-UA" dirty="0" err="1">
                <a:latin typeface="Arial" panose="020B0604020202020204" pitchFamily="34" charset="0"/>
                <a:ea typeface="Franklin Gothic Book" panose="020B0503020102020204" pitchFamily="34" charset="0"/>
                <a:cs typeface="Arial" panose="020B0604020202020204" pitchFamily="34" charset="0"/>
              </a:rPr>
              <a:t>кататимного</a:t>
            </a:r>
            <a:r>
              <a:rPr lang="uk-UA" dirty="0">
                <a:latin typeface="Arial" panose="020B0604020202020204" pitchFamily="34" charset="0"/>
                <a:ea typeface="Franklin Gothic Book" panose="020B0503020102020204" pitchFamily="34" charset="0"/>
                <a:cs typeface="Arial" panose="020B0604020202020204" pitchFamily="34" charset="0"/>
              </a:rPr>
              <a:t> переживання образів так:</a:t>
            </a:r>
            <a:endParaRPr lang="ru-RU" sz="1050" dirty="0">
              <a:latin typeface="Arial" panose="020B0604020202020204" pitchFamily="34" charset="0"/>
              <a:ea typeface="Franklin Gothic Book" panose="020B0503020102020204" pitchFamily="34" charset="0"/>
              <a:cs typeface="Arial" panose="020B0604020202020204" pitchFamily="34" charset="0"/>
            </a:endParaRPr>
          </a:p>
          <a:p>
            <a:pPr marL="342900" lvl="0" indent="-342900" algn="just">
              <a:spcBef>
                <a:spcPts val="600"/>
              </a:spcBef>
              <a:spcAft>
                <a:spcPts val="0"/>
              </a:spcAft>
              <a:buFont typeface="Times New Roman" panose="02020603050405020304" pitchFamily="18" charset="0"/>
              <a:buChar char="-"/>
              <a:tabLst>
                <a:tab pos="630555" algn="l"/>
              </a:tabLst>
            </a:pPr>
            <a:r>
              <a:rPr lang="uk-UA" dirty="0">
                <a:latin typeface="Arial" panose="020B0604020202020204" pitchFamily="34" charset="0"/>
                <a:ea typeface="Times New Roman" panose="02020603050405020304" pitchFamily="18" charset="0"/>
                <a:cs typeface="Arial" panose="020B0604020202020204" pitchFamily="34" charset="0"/>
              </a:rPr>
              <a:t>розкриття несвідомої проблематики дозується самим пацієнтом;</a:t>
            </a:r>
            <a:endParaRPr lang="ru-RU" sz="11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0"/>
              </a:spcAft>
              <a:buFont typeface="Times New Roman" panose="02020603050405020304" pitchFamily="18" charset="0"/>
              <a:buChar char="-"/>
              <a:tabLst>
                <a:tab pos="630555" algn="l"/>
              </a:tabLst>
            </a:pPr>
            <a:r>
              <a:rPr lang="uk-UA" dirty="0" err="1">
                <a:latin typeface="Arial" panose="020B0604020202020204" pitchFamily="34" charset="0"/>
                <a:ea typeface="Times New Roman" panose="02020603050405020304" pitchFamily="18" charset="0"/>
                <a:cs typeface="Arial" panose="020B0604020202020204" pitchFamily="34" charset="0"/>
              </a:rPr>
              <a:t>мікрокатарсис</a:t>
            </a:r>
            <a:r>
              <a:rPr lang="uk-UA" dirty="0">
                <a:latin typeface="Arial" panose="020B0604020202020204" pitchFamily="34" charset="0"/>
                <a:ea typeface="Times New Roman" panose="02020603050405020304" pitchFamily="18" charset="0"/>
                <a:cs typeface="Arial" panose="020B0604020202020204" pitchFamily="34" charset="0"/>
              </a:rPr>
              <a:t>;</a:t>
            </a:r>
            <a:endParaRPr lang="ru-RU" sz="11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0"/>
              </a:spcAft>
              <a:buFont typeface="Times New Roman" panose="02020603050405020304" pitchFamily="18" charset="0"/>
              <a:buChar char="-"/>
              <a:tabLst>
                <a:tab pos="630555" algn="l"/>
              </a:tabLst>
            </a:pPr>
            <a:r>
              <a:rPr lang="uk-UA" dirty="0">
                <a:latin typeface="Arial" panose="020B0604020202020204" pitchFamily="34" charset="0"/>
                <a:ea typeface="Times New Roman" panose="02020603050405020304" pitchFamily="18" charset="0"/>
                <a:cs typeface="Arial" panose="020B0604020202020204" pitchFamily="34" charset="0"/>
              </a:rPr>
              <a:t>пробна дія на рівні фантазії;</a:t>
            </a:r>
            <a:endParaRPr lang="ru-RU" sz="11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0"/>
              </a:spcAft>
              <a:buFont typeface="Times New Roman" panose="02020603050405020304" pitchFamily="18" charset="0"/>
              <a:buChar char="-"/>
              <a:tabLst>
                <a:tab pos="630555" algn="l"/>
              </a:tabLst>
            </a:pPr>
            <a:r>
              <a:rPr lang="uk-UA" dirty="0">
                <a:latin typeface="Arial" panose="020B0604020202020204" pitchFamily="34" charset="0"/>
                <a:ea typeface="Times New Roman" panose="02020603050405020304" pitchFamily="18" charset="0"/>
                <a:cs typeface="Arial" panose="020B0604020202020204" pitchFamily="34" charset="0"/>
              </a:rPr>
              <a:t>стимуляція креативних (пов'язаних із фантазією) можливостей;</a:t>
            </a:r>
            <a:endParaRPr lang="ru-RU" sz="11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0"/>
              </a:spcAft>
              <a:buFont typeface="Times New Roman" panose="02020603050405020304" pitchFamily="18" charset="0"/>
              <a:buChar char="-"/>
              <a:tabLst>
                <a:tab pos="630555" algn="l"/>
              </a:tabLst>
            </a:pPr>
            <a:r>
              <a:rPr lang="uk-UA" dirty="0">
                <a:latin typeface="Arial" panose="020B0604020202020204" pitchFamily="34" charset="0"/>
                <a:ea typeface="Times New Roman" panose="02020603050405020304" pitchFamily="18" charset="0"/>
                <a:cs typeface="Arial" panose="020B0604020202020204" pitchFamily="34" charset="0"/>
              </a:rPr>
              <a:t>задоволення базових потреб на символічному рівні;</a:t>
            </a:r>
            <a:endParaRPr lang="ru-RU" sz="11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0"/>
              </a:spcAft>
              <a:buFont typeface="Times New Roman" panose="02020603050405020304" pitchFamily="18" charset="0"/>
              <a:buChar char="-"/>
              <a:tabLst>
                <a:tab pos="630555" algn="l"/>
              </a:tabLst>
            </a:pPr>
            <a:r>
              <a:rPr lang="uk-UA" dirty="0">
                <a:latin typeface="Arial" panose="020B0604020202020204" pitchFamily="34" charset="0"/>
                <a:ea typeface="Times New Roman" panose="02020603050405020304" pitchFamily="18" charset="0"/>
                <a:cs typeface="Arial" panose="020B0604020202020204" pitchFamily="34" charset="0"/>
              </a:rPr>
              <a:t>актуалізація інфантильних травматичних сцен, опрацювання та переробка конфлікту;</a:t>
            </a:r>
            <a:endParaRPr lang="ru-RU" sz="11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0"/>
              </a:spcAft>
              <a:buFont typeface="Times New Roman" panose="02020603050405020304" pitchFamily="18" charset="0"/>
              <a:buChar char="-"/>
              <a:tabLst>
                <a:tab pos="630555" algn="l"/>
              </a:tabLst>
            </a:pPr>
            <a:r>
              <a:rPr lang="uk-UA" dirty="0">
                <a:latin typeface="Arial" panose="020B0604020202020204" pitchFamily="34" charset="0"/>
                <a:ea typeface="Times New Roman" panose="02020603050405020304" pitchFamily="18" charset="0"/>
                <a:cs typeface="Arial" panose="020B0604020202020204" pitchFamily="34" charset="0"/>
              </a:rPr>
              <a:t>захист терапевта від негативних емоцій.</a:t>
            </a:r>
            <a:endParaRPr lang="ru-RU" sz="1100" dirty="0">
              <a:latin typeface="Arial" panose="020B0604020202020204" pitchFamily="34" charset="0"/>
              <a:ea typeface="Times New Roman" panose="02020603050405020304" pitchFamily="18" charset="0"/>
              <a:cs typeface="Arial" panose="020B0604020202020204" pitchFamily="34" charset="0"/>
            </a:endParaRPr>
          </a:p>
          <a:p>
            <a:pPr indent="450215" algn="just">
              <a:spcBef>
                <a:spcPts val="600"/>
              </a:spcBef>
              <a:spcAft>
                <a:spcPts val="0"/>
              </a:spcAft>
            </a:pPr>
            <a:r>
              <a:rPr lang="uk-UA" dirty="0">
                <a:latin typeface="Arial" panose="020B0604020202020204" pitchFamily="34" charset="0"/>
                <a:ea typeface="Franklin Gothic Book" panose="020B0503020102020204" pitchFamily="34" charset="0"/>
                <a:cs typeface="Arial" panose="020B0604020202020204" pitchFamily="34" charset="0"/>
              </a:rPr>
              <a:t>Цей список є результатом клінічного спостереження, а не дослідження процесу психотерапії.</a:t>
            </a:r>
            <a:endParaRPr lang="ru-RU" sz="1050" dirty="0">
              <a:effectLst/>
              <a:latin typeface="Arial" panose="020B0604020202020204" pitchFamily="34" charset="0"/>
              <a:ea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082096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9255" y="1485900"/>
            <a:ext cx="9549245" cy="4247317"/>
          </a:xfrm>
          <a:prstGeom prst="rect">
            <a:avLst/>
          </a:prstGeom>
        </p:spPr>
        <p:txBody>
          <a:bodyPr wrap="square">
            <a:spAutoFit/>
          </a:bodyPr>
          <a:lstStyle/>
          <a:p>
            <a:pPr indent="450215" algn="just">
              <a:spcAft>
                <a:spcPts val="0"/>
              </a:spcAft>
            </a:pPr>
            <a:r>
              <a:rPr lang="uk-UA" dirty="0">
                <a:latin typeface="Arial" panose="020B0604020202020204" pitchFamily="34" charset="0"/>
                <a:ea typeface="Franklin Gothic Book" panose="020B0503020102020204" pitchFamily="34" charset="0"/>
                <a:cs typeface="Arial" panose="020B0604020202020204" pitchFamily="34" charset="0"/>
              </a:rPr>
              <a:t>Описувати і класифікувати психотерапевтичні чинники в КІП необхідно з урахуванням </a:t>
            </a:r>
            <a:r>
              <a:rPr lang="uk-UA" dirty="0">
                <a:solidFill>
                  <a:srgbClr val="0070C0"/>
                </a:solidFill>
                <a:latin typeface="Arial" panose="020B0604020202020204" pitchFamily="34" charset="0"/>
                <a:ea typeface="Franklin Gothic Book" panose="020B0503020102020204" pitchFamily="34" charset="0"/>
                <a:cs typeface="Arial" panose="020B0604020202020204" pitchFamily="34" charset="0"/>
              </a:rPr>
              <a:t>трьох терапевтичних напрямів </a:t>
            </a:r>
            <a:r>
              <a:rPr lang="uk-UA" dirty="0">
                <a:latin typeface="Arial" panose="020B0604020202020204" pitchFamily="34" charset="0"/>
                <a:ea typeface="Franklin Gothic Book" panose="020B0503020102020204" pitchFamily="34" charset="0"/>
                <a:cs typeface="Arial" panose="020B0604020202020204" pitchFamily="34" charset="0"/>
              </a:rPr>
              <a:t>(Х. </a:t>
            </a:r>
            <a:r>
              <a:rPr lang="uk-UA" dirty="0" err="1">
                <a:latin typeface="Arial" panose="020B0604020202020204" pitchFamily="34" charset="0"/>
                <a:ea typeface="Franklin Gothic Book" panose="020B0503020102020204" pitchFamily="34" charset="0"/>
                <a:cs typeface="Arial" panose="020B0604020202020204" pitchFamily="34" charset="0"/>
              </a:rPr>
              <a:t>Льойнер</a:t>
            </a:r>
            <a:r>
              <a:rPr lang="uk-UA" dirty="0">
                <a:latin typeface="Arial" panose="020B0604020202020204" pitchFamily="34" charset="0"/>
                <a:ea typeface="Franklin Gothic Book" panose="020B0503020102020204" pitchFamily="34" charset="0"/>
                <a:cs typeface="Arial" panose="020B0604020202020204" pitchFamily="34" charset="0"/>
              </a:rPr>
              <a:t>).  </a:t>
            </a:r>
            <a:r>
              <a:rPr lang="uk-UA" dirty="0">
                <a:solidFill>
                  <a:srgbClr val="FF0000"/>
                </a:solidFill>
                <a:latin typeface="Arial" panose="020B0604020202020204" pitchFamily="34" charset="0"/>
                <a:ea typeface="Franklin Gothic Book" panose="020B0503020102020204" pitchFamily="34" charset="0"/>
                <a:cs typeface="Arial" panose="020B0604020202020204" pitchFamily="34" charset="0"/>
              </a:rPr>
              <a:t>У першому напрямі </a:t>
            </a:r>
            <a:r>
              <a:rPr lang="uk-UA" dirty="0">
                <a:latin typeface="Arial" panose="020B0604020202020204" pitchFamily="34" charset="0"/>
                <a:ea typeface="Franklin Gothic Book" panose="020B0503020102020204" pitchFamily="34" charset="0"/>
                <a:cs typeface="Arial" panose="020B0604020202020204" pitchFamily="34" charset="0"/>
              </a:rPr>
              <a:t>реалізується особлива здатність уяви створювати ланцюг між симптомом і конфліктом, а також тілом і психікою, що дає можливість перейти від символічного уявлення ядра конфлікту до його опрацювання, близького до усвідомлення.</a:t>
            </a:r>
            <a:endParaRPr lang="ru-RU" sz="1050" dirty="0">
              <a:latin typeface="Arial" panose="020B0604020202020204" pitchFamily="34" charset="0"/>
              <a:ea typeface="Franklin Gothic Book" panose="020B0503020102020204" pitchFamily="34" charset="0"/>
              <a:cs typeface="Arial" panose="020B0604020202020204" pitchFamily="34" charset="0"/>
            </a:endParaRPr>
          </a:p>
          <a:p>
            <a:pPr indent="450215" algn="just">
              <a:spcAft>
                <a:spcPts val="0"/>
              </a:spcAft>
            </a:pPr>
            <a:r>
              <a:rPr lang="uk-UA" dirty="0">
                <a:latin typeface="Arial" panose="020B0604020202020204" pitchFamily="34" charset="0"/>
                <a:ea typeface="Franklin Gothic Book" panose="020B0503020102020204" pitchFamily="34" charset="0"/>
                <a:cs typeface="Arial" panose="020B0604020202020204" pitchFamily="34" charset="0"/>
              </a:rPr>
              <a:t> </a:t>
            </a:r>
            <a:r>
              <a:rPr lang="uk-UA" dirty="0">
                <a:solidFill>
                  <a:srgbClr val="FF0000"/>
                </a:solidFill>
                <a:latin typeface="Arial" panose="020B0604020202020204" pitchFamily="34" charset="0"/>
                <a:ea typeface="Franklin Gothic Book" panose="020B0503020102020204" pitchFamily="34" charset="0"/>
                <a:cs typeface="Arial" panose="020B0604020202020204" pitchFamily="34" charset="0"/>
              </a:rPr>
              <a:t>Другий напрям </a:t>
            </a:r>
            <a:r>
              <a:rPr lang="uk-UA" dirty="0">
                <a:latin typeface="Arial" panose="020B0604020202020204" pitchFamily="34" charset="0"/>
                <a:ea typeface="Franklin Gothic Book" panose="020B0503020102020204" pitchFamily="34" charset="0"/>
                <a:cs typeface="Arial" panose="020B0604020202020204" pitchFamily="34" charset="0"/>
              </a:rPr>
              <a:t>– задоволення архаїчних потреб за допомогою спонтанної та індукованої регресії в неконфліктні фази за допомогою уявних сцен захищеності й безпеки.  При цьому стан розслаблення поглиблюється, що є передумовою для активізації уяви.</a:t>
            </a:r>
            <a:endParaRPr lang="ru-RU" sz="1050" dirty="0">
              <a:latin typeface="Arial" panose="020B0604020202020204" pitchFamily="34" charset="0"/>
              <a:ea typeface="Franklin Gothic Book" panose="020B0503020102020204" pitchFamily="34" charset="0"/>
              <a:cs typeface="Arial" panose="020B0604020202020204" pitchFamily="34" charset="0"/>
            </a:endParaRPr>
          </a:p>
          <a:p>
            <a:pPr indent="450215" algn="just">
              <a:spcAft>
                <a:spcPts val="0"/>
              </a:spcAft>
            </a:pPr>
            <a:r>
              <a:rPr lang="uk-UA" dirty="0">
                <a:latin typeface="Arial" panose="020B0604020202020204" pitchFamily="34" charset="0"/>
                <a:ea typeface="Franklin Gothic Book" panose="020B0503020102020204" pitchFamily="34" charset="0"/>
                <a:cs typeface="Arial" panose="020B0604020202020204" pitchFamily="34" charset="0"/>
              </a:rPr>
              <a:t>Як </a:t>
            </a:r>
            <a:r>
              <a:rPr lang="uk-UA" dirty="0">
                <a:solidFill>
                  <a:srgbClr val="FF0000"/>
                </a:solidFill>
                <a:latin typeface="Arial" panose="020B0604020202020204" pitchFamily="34" charset="0"/>
                <a:ea typeface="Franklin Gothic Book" panose="020B0503020102020204" pitchFamily="34" charset="0"/>
                <a:cs typeface="Arial" panose="020B0604020202020204" pitchFamily="34" charset="0"/>
              </a:rPr>
              <a:t>третій напрям </a:t>
            </a:r>
            <a:r>
              <a:rPr lang="uk-UA" dirty="0">
                <a:latin typeface="Arial" panose="020B0604020202020204" pitchFamily="34" charset="0"/>
                <a:ea typeface="Franklin Gothic Book" panose="020B0503020102020204" pitchFamily="34" charset="0"/>
                <a:cs typeface="Arial" panose="020B0604020202020204" pitchFamily="34" charset="0"/>
              </a:rPr>
              <a:t>психотерапевтичного впливу КІП Х. </a:t>
            </a:r>
            <a:r>
              <a:rPr lang="uk-UA" dirty="0" err="1">
                <a:latin typeface="Arial" panose="020B0604020202020204" pitchFamily="34" charset="0"/>
                <a:ea typeface="Franklin Gothic Book" panose="020B0503020102020204" pitchFamily="34" charset="0"/>
                <a:cs typeface="Arial" panose="020B0604020202020204" pitchFamily="34" charset="0"/>
              </a:rPr>
              <a:t>Льойнер</a:t>
            </a:r>
            <a:r>
              <a:rPr lang="uk-UA" dirty="0">
                <a:latin typeface="Arial" panose="020B0604020202020204" pitchFamily="34" charset="0"/>
                <a:ea typeface="Franklin Gothic Book" panose="020B0503020102020204" pitchFamily="34" charset="0"/>
                <a:cs typeface="Arial" panose="020B0604020202020204" pitchFamily="34" charset="0"/>
              </a:rPr>
              <a:t> описав розвиток сили уяви і креативності у вирішенні існуючих проблем.</a:t>
            </a:r>
            <a:endParaRPr lang="ru-RU" sz="1050" dirty="0">
              <a:latin typeface="Arial" panose="020B0604020202020204" pitchFamily="34" charset="0"/>
              <a:ea typeface="Franklin Gothic Book" panose="020B0503020102020204" pitchFamily="34" charset="0"/>
              <a:cs typeface="Arial" panose="020B0604020202020204" pitchFamily="34" charset="0"/>
            </a:endParaRPr>
          </a:p>
          <a:p>
            <a:pPr indent="450215" algn="just">
              <a:spcAft>
                <a:spcPts val="0"/>
              </a:spcAft>
            </a:pPr>
            <a:r>
              <a:rPr lang="uk-UA" dirty="0">
                <a:latin typeface="Arial" panose="020B0604020202020204" pitchFamily="34" charset="0"/>
                <a:ea typeface="Franklin Gothic Book" panose="020B0503020102020204" pitchFamily="34" charset="0"/>
                <a:cs typeface="Arial" panose="020B0604020202020204" pitchFamily="34" charset="0"/>
              </a:rPr>
              <a:t> Опис трьох напрямів психотерапевтичного впливу КІП здійснюється в тісному зв'язку з безпосереднім клінічним досвідом. Разом із цим, спільним для всіх трьох напрямів є такий психотерапевтичний фактор, як опрацювання емоцій, який реалізується за допомогою </a:t>
            </a:r>
            <a:r>
              <a:rPr lang="uk-UA" dirty="0" err="1">
                <a:latin typeface="Arial" panose="020B0604020202020204" pitchFamily="34" charset="0"/>
                <a:ea typeface="Franklin Gothic Book" panose="020B0503020102020204" pitchFamily="34" charset="0"/>
                <a:cs typeface="Arial" panose="020B0604020202020204" pitchFamily="34" charset="0"/>
              </a:rPr>
              <a:t>кататимного</a:t>
            </a:r>
            <a:r>
              <a:rPr lang="uk-UA" dirty="0">
                <a:latin typeface="Arial" panose="020B0604020202020204" pitchFamily="34" charset="0"/>
                <a:ea typeface="Franklin Gothic Book" panose="020B0503020102020204" pitchFamily="34" charset="0"/>
                <a:cs typeface="Arial" panose="020B0604020202020204" pitchFamily="34" charset="0"/>
              </a:rPr>
              <a:t> переживання образів.</a:t>
            </a:r>
            <a:endParaRPr lang="ru-RU" sz="1050" dirty="0">
              <a:effectLst/>
              <a:latin typeface="Arial" panose="020B0604020202020204" pitchFamily="34" charset="0"/>
              <a:ea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1721324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tretch>
            <a:fillRect/>
          </a:stretch>
        </p:blipFill>
        <p:spPr>
          <a:xfrm>
            <a:off x="800100" y="644237"/>
            <a:ext cx="10609118" cy="5507182"/>
          </a:xfrm>
          <a:prstGeom prst="rect">
            <a:avLst/>
          </a:prstGeom>
        </p:spPr>
      </p:pic>
      <p:sp>
        <p:nvSpPr>
          <p:cNvPr id="4" name="Объект 3"/>
          <p:cNvSpPr>
            <a:spLocks noGrp="1"/>
          </p:cNvSpPr>
          <p:nvPr>
            <p:ph idx="1"/>
          </p:nvPr>
        </p:nvSpPr>
        <p:spPr>
          <a:xfrm>
            <a:off x="1295401" y="862445"/>
            <a:ext cx="9601196" cy="5013423"/>
          </a:xfrm>
        </p:spPr>
        <p:txBody>
          <a:bodyPr/>
          <a:lstStyle/>
          <a:p>
            <a:endParaRPr lang="uk-UA" dirty="0"/>
          </a:p>
        </p:txBody>
      </p:sp>
      <p:sp>
        <p:nvSpPr>
          <p:cNvPr id="3" name="Заголовок 2"/>
          <p:cNvSpPr>
            <a:spLocks noGrp="1"/>
          </p:cNvSpPr>
          <p:nvPr>
            <p:ph type="title"/>
          </p:nvPr>
        </p:nvSpPr>
        <p:spPr>
          <a:xfrm>
            <a:off x="1295402" y="5174672"/>
            <a:ext cx="9601196" cy="789709"/>
          </a:xfrm>
        </p:spPr>
        <p:txBody>
          <a:bodyPr/>
          <a:lstStyle/>
          <a:p>
            <a:r>
              <a:rPr lang="ru-RU" dirty="0" err="1" smtClean="0">
                <a:solidFill>
                  <a:schemeClr val="bg1"/>
                </a:solidFill>
                <a:latin typeface="Arial" panose="020B0604020202020204" pitchFamily="34" charset="0"/>
                <a:cs typeface="Arial" panose="020B0604020202020204" pitchFamily="34" charset="0"/>
              </a:rPr>
              <a:t>Дякую</a:t>
            </a:r>
            <a:r>
              <a:rPr lang="ru-RU" dirty="0" smtClean="0">
                <a:solidFill>
                  <a:schemeClr val="bg1"/>
                </a:solidFill>
                <a:latin typeface="Arial" panose="020B0604020202020204" pitchFamily="34" charset="0"/>
                <a:cs typeface="Arial" panose="020B0604020202020204" pitchFamily="34" charset="0"/>
              </a:rPr>
              <a:t> за </a:t>
            </a:r>
            <a:r>
              <a:rPr lang="ru-RU" dirty="0" err="1" smtClean="0">
                <a:solidFill>
                  <a:schemeClr val="bg1"/>
                </a:solidFill>
                <a:latin typeface="Arial" panose="020B0604020202020204" pitchFamily="34" charset="0"/>
                <a:cs typeface="Arial" panose="020B0604020202020204" pitchFamily="34" charset="0"/>
              </a:rPr>
              <a:t>увагу</a:t>
            </a:r>
            <a:r>
              <a:rPr lang="ru-RU" dirty="0" smtClean="0">
                <a:solidFill>
                  <a:schemeClr val="bg1"/>
                </a:solidFill>
                <a:latin typeface="Arial" panose="020B0604020202020204" pitchFamily="34" charset="0"/>
                <a:cs typeface="Arial" panose="020B0604020202020204" pitchFamily="34" charset="0"/>
              </a:rPr>
              <a:t>!</a:t>
            </a:r>
            <a:endParaRPr lang="uk-U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664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38055" y="924791"/>
            <a:ext cx="7678880" cy="1215736"/>
          </a:xfrm>
        </p:spPr>
        <p:txBody>
          <a:bodyPr>
            <a:normAutofit/>
          </a:bodyPr>
          <a:lstStyle/>
          <a:p>
            <a:r>
              <a:rPr lang="ru-RU" b="1" dirty="0" err="1" smtClean="0">
                <a:solidFill>
                  <a:srgbClr val="7030A0"/>
                </a:solidFill>
                <a:latin typeface="Arial" panose="020B0604020202020204" pitchFamily="34" charset="0"/>
                <a:cs typeface="Arial" panose="020B0604020202020204" pitchFamily="34" charset="0"/>
              </a:rPr>
              <a:t>Становлення</a:t>
            </a:r>
            <a:r>
              <a:rPr lang="ru-RU" b="1" dirty="0" smtClean="0">
                <a:solidFill>
                  <a:srgbClr val="7030A0"/>
                </a:solidFill>
                <a:latin typeface="Arial" panose="020B0604020202020204" pitchFamily="34" charset="0"/>
                <a:cs typeface="Arial" panose="020B0604020202020204" pitchFamily="34" charset="0"/>
              </a:rPr>
              <a:t> </a:t>
            </a:r>
            <a:r>
              <a:rPr lang="ru-RU" b="1" dirty="0" err="1" smtClean="0">
                <a:solidFill>
                  <a:srgbClr val="7030A0"/>
                </a:solidFill>
                <a:latin typeface="Arial" panose="020B0604020202020204" pitchFamily="34" charset="0"/>
                <a:cs typeface="Arial" panose="020B0604020202020204" pitchFamily="34" charset="0"/>
              </a:rPr>
              <a:t>поняття</a:t>
            </a:r>
            <a:endParaRPr lang="uk-UA" b="1" dirty="0">
              <a:solidFill>
                <a:srgbClr val="7030A0"/>
              </a:solidFill>
              <a:latin typeface="Arial" panose="020B0604020202020204" pitchFamily="34" charset="0"/>
              <a:cs typeface="Arial" panose="020B0604020202020204" pitchFamily="34" charset="0"/>
            </a:endParaRPr>
          </a:p>
        </p:txBody>
      </p:sp>
      <p:sp>
        <p:nvSpPr>
          <p:cNvPr id="5" name="Объект 4"/>
          <p:cNvSpPr>
            <a:spLocks noGrp="1"/>
          </p:cNvSpPr>
          <p:nvPr>
            <p:ph idx="1"/>
          </p:nvPr>
        </p:nvSpPr>
        <p:spPr>
          <a:xfrm>
            <a:off x="966355" y="2556931"/>
            <a:ext cx="9930242" cy="3604877"/>
          </a:xfrm>
        </p:spPr>
        <p:txBody>
          <a:bodyPr>
            <a:normAutofit fontScale="70000" lnSpcReduction="20000"/>
          </a:bodyPr>
          <a:lstStyle/>
          <a:p>
            <a:pPr algn="just">
              <a:lnSpc>
                <a:spcPct val="120000"/>
              </a:lnSpc>
              <a:spcBef>
                <a:spcPts val="0"/>
              </a:spcBef>
              <a:spcAft>
                <a:spcPts val="0"/>
              </a:spcAft>
            </a:pPr>
            <a:r>
              <a:rPr lang="uk-UA" sz="2600" b="1" dirty="0">
                <a:latin typeface="Arial" panose="020B0604020202020204" pitchFamily="34" charset="0"/>
                <a:cs typeface="Arial" panose="020B0604020202020204" pitchFamily="34" charset="0"/>
              </a:rPr>
              <a:t>Лінія розвитку </a:t>
            </a:r>
            <a:r>
              <a:rPr lang="uk-UA" sz="2600" b="1" dirty="0" err="1">
                <a:latin typeface="Arial" panose="020B0604020202020204" pitchFamily="34" charset="0"/>
                <a:cs typeface="Arial" panose="020B0604020202020204" pitchFamily="34" charset="0"/>
              </a:rPr>
              <a:t>кататимно-імагінативної</a:t>
            </a:r>
            <a:r>
              <a:rPr lang="uk-UA" sz="2600" b="1" dirty="0">
                <a:latin typeface="Arial" panose="020B0604020202020204" pitchFamily="34" charset="0"/>
                <a:cs typeface="Arial" panose="020B0604020202020204" pitchFamily="34" charset="0"/>
              </a:rPr>
              <a:t> психотерапії відображена у змінах назви методу.  У першій програмній публікації в 1954 р. X. </a:t>
            </a:r>
            <a:r>
              <a:rPr lang="uk-UA" sz="2600" b="1" dirty="0" err="1">
                <a:latin typeface="Arial" panose="020B0604020202020204" pitchFamily="34" charset="0"/>
                <a:cs typeface="Arial" panose="020B0604020202020204" pitchFamily="34" charset="0"/>
              </a:rPr>
              <a:t>Льойнер</a:t>
            </a:r>
            <a:r>
              <a:rPr lang="uk-UA" sz="2600" b="1" dirty="0">
                <a:latin typeface="Arial" panose="020B0604020202020204" pitchFamily="34" charset="0"/>
                <a:cs typeface="Arial" panose="020B0604020202020204" pitchFamily="34" charset="0"/>
              </a:rPr>
              <a:t> дав наукову назву розробленому ним під час шестирічної експериментальної роботи зі сновидіннями наяву методу – </a:t>
            </a:r>
            <a:r>
              <a:rPr lang="uk-UA" sz="2600" b="1" dirty="0">
                <a:solidFill>
                  <a:srgbClr val="0070C0"/>
                </a:solidFill>
                <a:latin typeface="Arial" panose="020B0604020202020204" pitchFamily="34" charset="0"/>
                <a:cs typeface="Arial" panose="020B0604020202020204" pitchFamily="34" charset="0"/>
              </a:rPr>
              <a:t>«експериментальне </a:t>
            </a:r>
            <a:r>
              <a:rPr lang="uk-UA" sz="2600" b="1" dirty="0" err="1">
                <a:solidFill>
                  <a:srgbClr val="0070C0"/>
                </a:solidFill>
                <a:latin typeface="Arial" panose="020B0604020202020204" pitchFamily="34" charset="0"/>
                <a:cs typeface="Arial" panose="020B0604020202020204" pitchFamily="34" charset="0"/>
              </a:rPr>
              <a:t>кататимне</a:t>
            </a:r>
            <a:r>
              <a:rPr lang="uk-UA" sz="2600" b="1" dirty="0">
                <a:solidFill>
                  <a:srgbClr val="0070C0"/>
                </a:solidFill>
                <a:latin typeface="Arial" panose="020B0604020202020204" pitchFamily="34" charset="0"/>
                <a:cs typeface="Arial" panose="020B0604020202020204" pitchFamily="34" charset="0"/>
              </a:rPr>
              <a:t> переживання образів».  </a:t>
            </a:r>
            <a:r>
              <a:rPr lang="uk-UA" sz="2600" b="1" dirty="0">
                <a:latin typeface="Arial" panose="020B0604020202020204" pitchFamily="34" charset="0"/>
                <a:cs typeface="Arial" panose="020B0604020202020204" pitchFamily="34" charset="0"/>
              </a:rPr>
              <a:t>Пізніше, з 1964 р., для того, щоб підкреслити клінічну спрямованість методу, X. </a:t>
            </a:r>
            <a:r>
              <a:rPr lang="uk-UA" sz="2600" b="1" dirty="0" err="1">
                <a:latin typeface="Arial" panose="020B0604020202020204" pitchFamily="34" charset="0"/>
                <a:cs typeface="Arial" panose="020B0604020202020204" pitchFamily="34" charset="0"/>
              </a:rPr>
              <a:t>Льойнер</a:t>
            </a:r>
            <a:r>
              <a:rPr lang="uk-UA" sz="2600" b="1" dirty="0">
                <a:latin typeface="Arial" panose="020B0604020202020204" pitchFamily="34" charset="0"/>
                <a:cs typeface="Arial" panose="020B0604020202020204" pitchFamily="34" charset="0"/>
              </a:rPr>
              <a:t> використовує назву </a:t>
            </a:r>
            <a:r>
              <a:rPr lang="uk-UA" sz="2600" b="1" dirty="0">
                <a:solidFill>
                  <a:srgbClr val="0070C0"/>
                </a:solidFill>
                <a:latin typeface="Arial" panose="020B0604020202020204" pitchFamily="34" charset="0"/>
                <a:cs typeface="Arial" panose="020B0604020202020204" pitchFamily="34" charset="0"/>
              </a:rPr>
              <a:t>«</a:t>
            </a:r>
            <a:r>
              <a:rPr lang="uk-UA" sz="2600" b="1" dirty="0" err="1">
                <a:solidFill>
                  <a:srgbClr val="0070C0"/>
                </a:solidFill>
                <a:latin typeface="Arial" panose="020B0604020202020204" pitchFamily="34" charset="0"/>
                <a:cs typeface="Arial" panose="020B0604020202020204" pitchFamily="34" charset="0"/>
              </a:rPr>
              <a:t>Кататимне</a:t>
            </a:r>
            <a:r>
              <a:rPr lang="uk-UA" sz="2600" b="1" dirty="0">
                <a:solidFill>
                  <a:srgbClr val="0070C0"/>
                </a:solidFill>
                <a:latin typeface="Arial" panose="020B0604020202020204" pitchFamily="34" charset="0"/>
                <a:cs typeface="Arial" panose="020B0604020202020204" pitchFamily="34" charset="0"/>
              </a:rPr>
              <a:t> переживання образів».  </a:t>
            </a:r>
            <a:r>
              <a:rPr lang="uk-UA" sz="2600" b="1" dirty="0">
                <a:latin typeface="Arial" panose="020B0604020202020204" pitchFamily="34" charset="0"/>
                <a:cs typeface="Arial" panose="020B0604020202020204" pitchFamily="34" charset="0"/>
              </a:rPr>
              <a:t>Саме цей термін використовується в усіх подальших наукових публікаціях.  Поряд із цією назвою X. </a:t>
            </a:r>
            <a:r>
              <a:rPr lang="uk-UA" sz="2600" b="1" dirty="0" err="1">
                <a:latin typeface="Arial" panose="020B0604020202020204" pitchFamily="34" charset="0"/>
                <a:cs typeface="Arial" panose="020B0604020202020204" pitchFamily="34" charset="0"/>
              </a:rPr>
              <a:t>Льойнер</a:t>
            </a:r>
            <a:r>
              <a:rPr lang="uk-UA" sz="2600" b="1" dirty="0">
                <a:latin typeface="Arial" panose="020B0604020202020204" pitchFamily="34" charset="0"/>
                <a:cs typeface="Arial" panose="020B0604020202020204" pitchFamily="34" charset="0"/>
              </a:rPr>
              <a:t> використовує термін «психотерапія з використанням сновидінь наяву».  Наприкінці 1950-х-початку 1960-х років учений пропонує ще один термін – «</a:t>
            </a:r>
            <a:r>
              <a:rPr lang="uk-UA" sz="2600" b="1" dirty="0" err="1">
                <a:latin typeface="Arial" panose="020B0604020202020204" pitchFamily="34" charset="0"/>
                <a:cs typeface="Arial" panose="020B0604020202020204" pitchFamily="34" charset="0"/>
              </a:rPr>
              <a:t>символдрама</a:t>
            </a:r>
            <a:r>
              <a:rPr lang="uk-UA" sz="2600" b="1" dirty="0">
                <a:latin typeface="Arial" panose="020B0604020202020204" pitchFamily="34" charset="0"/>
                <a:cs typeface="Arial" panose="020B0604020202020204" pitchFamily="34" charset="0"/>
              </a:rPr>
              <a:t>», який пізніше отримав поширення у Швеції, Росії, Білорусі, Україні та Казахстані. В англомовній літературі метод отримав популярність як </a:t>
            </a:r>
            <a:r>
              <a:rPr lang="uk-UA" sz="2600" b="1" dirty="0">
                <a:solidFill>
                  <a:srgbClr val="0070C0"/>
                </a:solidFill>
                <a:latin typeface="Arial" panose="020B0604020202020204" pitchFamily="34" charset="0"/>
                <a:cs typeface="Arial" panose="020B0604020202020204" pitchFamily="34" charset="0"/>
              </a:rPr>
              <a:t>«спрямована афективна уява</a:t>
            </a:r>
            <a:r>
              <a:rPr lang="uk-UA" sz="2600" b="1" dirty="0">
                <a:latin typeface="Arial" panose="020B0604020202020204" pitchFamily="34" charset="0"/>
                <a:cs typeface="Arial" panose="020B0604020202020204" pitchFamily="34" charset="0"/>
              </a:rPr>
              <a:t>».</a:t>
            </a:r>
            <a:endParaRPr lang="ru-RU" sz="2600" b="1" dirty="0">
              <a:latin typeface="Arial" panose="020B0604020202020204" pitchFamily="34" charset="0"/>
              <a:cs typeface="Arial" panose="020B0604020202020204" pitchFamily="34" charset="0"/>
            </a:endParaRPr>
          </a:p>
          <a:p>
            <a:endParaRPr lang="uk-UA" dirty="0"/>
          </a:p>
        </p:txBody>
      </p:sp>
      <p:pic>
        <p:nvPicPr>
          <p:cNvPr id="5122" name="Picture 2" descr="ÐÐ°ÑÑÐ¸Ð½ÐºÐ¸ Ð¿Ð¾ Ð·Ð°Ð¿ÑÐ¾ÑÑ ÑÐ½Ð¾Ð²Ð¸Ð´ÐµÐ½Ð¸Ñ Ð½Ð°ÑÐ²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428" y="690034"/>
            <a:ext cx="1693718" cy="168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20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err="1" smtClean="0">
                <a:solidFill>
                  <a:srgbClr val="7030A0"/>
                </a:solidFill>
                <a:latin typeface="Arial" panose="020B0604020202020204" pitchFamily="34" charset="0"/>
                <a:cs typeface="Arial" panose="020B0604020202020204" pitchFamily="34" charset="0"/>
              </a:rPr>
              <a:t>Кататимно-імагінативна</a:t>
            </a:r>
            <a:r>
              <a:rPr lang="uk-UA" dirty="0" smtClean="0">
                <a:solidFill>
                  <a:srgbClr val="7030A0"/>
                </a:solidFill>
                <a:latin typeface="Arial" panose="020B0604020202020204" pitchFamily="34" charset="0"/>
                <a:cs typeface="Arial" panose="020B0604020202020204" pitchFamily="34" charset="0"/>
              </a:rPr>
              <a:t> </a:t>
            </a:r>
            <a:r>
              <a:rPr lang="uk-UA" dirty="0">
                <a:solidFill>
                  <a:srgbClr val="7030A0"/>
                </a:solidFill>
                <a:latin typeface="Arial" panose="020B0604020202020204" pitchFamily="34" charset="0"/>
                <a:cs typeface="Arial" panose="020B0604020202020204" pitchFamily="34" charset="0"/>
              </a:rPr>
              <a:t>психотерапія</a:t>
            </a:r>
          </a:p>
        </p:txBody>
      </p:sp>
      <p:sp>
        <p:nvSpPr>
          <p:cNvPr id="3" name="Объект 2"/>
          <p:cNvSpPr>
            <a:spLocks noGrp="1"/>
          </p:cNvSpPr>
          <p:nvPr>
            <p:ph idx="1"/>
          </p:nvPr>
        </p:nvSpPr>
        <p:spPr>
          <a:xfrm>
            <a:off x="893618" y="2556932"/>
            <a:ext cx="10002979" cy="3636050"/>
          </a:xfrm>
        </p:spPr>
        <p:txBody>
          <a:bodyPr>
            <a:normAutofit fontScale="92500" lnSpcReduction="10000"/>
          </a:bodyPr>
          <a:lstStyle/>
          <a:p>
            <a:pPr algn="just"/>
            <a:r>
              <a:rPr lang="uk-UA" dirty="0">
                <a:latin typeface="Arial" panose="020B0604020202020204" pitchFamily="34" charset="0"/>
                <a:cs typeface="Arial" panose="020B0604020202020204" pitchFamily="34" charset="0"/>
              </a:rPr>
              <a:t> У 1994 р. X. </a:t>
            </a:r>
            <a:r>
              <a:rPr lang="uk-UA" dirty="0" err="1">
                <a:latin typeface="Arial" panose="020B0604020202020204" pitchFamily="34" charset="0"/>
                <a:cs typeface="Arial" panose="020B0604020202020204" pitchFamily="34" charset="0"/>
              </a:rPr>
              <a:t>Льойнер</a:t>
            </a:r>
            <a:r>
              <a:rPr lang="uk-UA" dirty="0">
                <a:latin typeface="Arial" panose="020B0604020202020204" pitchFamily="34" charset="0"/>
                <a:cs typeface="Arial" panose="020B0604020202020204" pitchFamily="34" charset="0"/>
              </a:rPr>
              <a:t> пропонує іншу назву для розробленого ним методу – «</a:t>
            </a:r>
            <a:r>
              <a:rPr lang="uk-UA" dirty="0" err="1">
                <a:latin typeface="Arial" panose="020B0604020202020204" pitchFamily="34" charset="0"/>
                <a:cs typeface="Arial" panose="020B0604020202020204" pitchFamily="34" charset="0"/>
              </a:rPr>
              <a:t>кататимно-імагінативна</a:t>
            </a:r>
            <a:r>
              <a:rPr lang="uk-UA" dirty="0">
                <a:latin typeface="Arial" panose="020B0604020202020204" pitchFamily="34" charset="0"/>
                <a:cs typeface="Arial" panose="020B0604020202020204" pitchFamily="34" charset="0"/>
              </a:rPr>
              <a:t> психотерапія». Необхідність цього була пов'язана з тим, що за минулі роки метод пройшов величезний шлях розвитку від експериментальної роботи зі сновидіннями наяву до окремого самостійного високоефективного напряму глибинно психологічно орієнтованої психотерапії.  Назва «</a:t>
            </a:r>
            <a:r>
              <a:rPr lang="uk-UA" dirty="0" err="1">
                <a:latin typeface="Arial" panose="020B0604020202020204" pitchFamily="34" charset="0"/>
                <a:cs typeface="Arial" panose="020B0604020202020204" pitchFamily="34" charset="0"/>
              </a:rPr>
              <a:t>кататимне</a:t>
            </a:r>
            <a:r>
              <a:rPr lang="uk-UA" dirty="0">
                <a:latin typeface="Arial" panose="020B0604020202020204" pitchFamily="34" charset="0"/>
                <a:cs typeface="Arial" panose="020B0604020202020204" pitchFamily="34" charset="0"/>
              </a:rPr>
              <a:t> переживання образів» </a:t>
            </a:r>
            <a:r>
              <a:rPr lang="uk-UA" dirty="0" err="1">
                <a:latin typeface="Arial" panose="020B0604020202020204" pitchFamily="34" charset="0"/>
                <a:cs typeface="Arial" panose="020B0604020202020204" pitchFamily="34" charset="0"/>
              </a:rPr>
              <a:t>збереглася</a:t>
            </a:r>
            <a:r>
              <a:rPr lang="uk-UA" dirty="0">
                <a:latin typeface="Arial" panose="020B0604020202020204" pitchFamily="34" charset="0"/>
                <a:cs typeface="Arial" panose="020B0604020202020204" pitchFamily="34" charset="0"/>
              </a:rPr>
              <a:t> для позначення безпосередньої техніки роботи з поданням образів. </a:t>
            </a:r>
            <a:r>
              <a:rPr lang="uk-UA" dirty="0">
                <a:solidFill>
                  <a:srgbClr val="0070C0"/>
                </a:solidFill>
                <a:latin typeface="Arial" panose="020B0604020202020204" pitchFamily="34" charset="0"/>
                <a:cs typeface="Arial" panose="020B0604020202020204" pitchFamily="34" charset="0"/>
              </a:rPr>
              <a:t>Згідно з рішенням Міжнародного товариства </a:t>
            </a:r>
            <a:r>
              <a:rPr lang="uk-UA" dirty="0" err="1">
                <a:solidFill>
                  <a:srgbClr val="0070C0"/>
                </a:solidFill>
                <a:latin typeface="Arial" panose="020B0604020202020204" pitchFamily="34" charset="0"/>
                <a:cs typeface="Arial" panose="020B0604020202020204" pitchFamily="34" charset="0"/>
              </a:rPr>
              <a:t>кататимного</a:t>
            </a:r>
            <a:r>
              <a:rPr lang="uk-UA" dirty="0">
                <a:solidFill>
                  <a:srgbClr val="0070C0"/>
                </a:solidFill>
                <a:latin typeface="Arial" panose="020B0604020202020204" pitchFamily="34" charset="0"/>
                <a:cs typeface="Arial" panose="020B0604020202020204" pitchFamily="34" charset="0"/>
              </a:rPr>
              <a:t> переживання образів і </a:t>
            </a:r>
            <a:r>
              <a:rPr lang="uk-UA" dirty="0" err="1">
                <a:solidFill>
                  <a:srgbClr val="0070C0"/>
                </a:solidFill>
                <a:latin typeface="Arial" panose="020B0604020202020204" pitchFamily="34" charset="0"/>
                <a:cs typeface="Arial" panose="020B0604020202020204" pitchFamily="34" charset="0"/>
              </a:rPr>
              <a:t>імагінативних</a:t>
            </a:r>
            <a:r>
              <a:rPr lang="uk-UA" dirty="0">
                <a:solidFill>
                  <a:srgbClr val="0070C0"/>
                </a:solidFill>
                <a:latin typeface="Arial" panose="020B0604020202020204" pitchFamily="34" charset="0"/>
                <a:cs typeface="Arial" panose="020B0604020202020204" pitchFamily="34" charset="0"/>
              </a:rPr>
              <a:t> методів у психології та психотерапії, сьогодні офіційною назвою методу є «</a:t>
            </a:r>
            <a:r>
              <a:rPr lang="uk-UA" dirty="0" err="1">
                <a:solidFill>
                  <a:srgbClr val="0070C0"/>
                </a:solidFill>
                <a:latin typeface="Arial" panose="020B0604020202020204" pitchFamily="34" charset="0"/>
                <a:cs typeface="Arial" panose="020B0604020202020204" pitchFamily="34" charset="0"/>
              </a:rPr>
              <a:t>кататимно-імагінативна</a:t>
            </a:r>
            <a:r>
              <a:rPr lang="uk-UA" dirty="0">
                <a:solidFill>
                  <a:srgbClr val="0070C0"/>
                </a:solidFill>
                <a:latin typeface="Arial" panose="020B0604020202020204" pitchFamily="34" charset="0"/>
                <a:cs typeface="Arial" panose="020B0604020202020204" pitchFamily="34" charset="0"/>
              </a:rPr>
              <a:t> психотерапія».</a:t>
            </a:r>
            <a:endParaRPr lang="ru-RU" dirty="0">
              <a:solidFill>
                <a:srgbClr val="0070C0"/>
              </a:solidFill>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782777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0272" y="982132"/>
            <a:ext cx="6636325" cy="1303867"/>
          </a:xfrm>
        </p:spPr>
        <p:txBody>
          <a:bodyPr>
            <a:normAutofit fontScale="90000"/>
          </a:bodyPr>
          <a:lstStyle/>
          <a:p>
            <a:r>
              <a:rPr lang="uk-UA" dirty="0" err="1" smtClean="0">
                <a:solidFill>
                  <a:srgbClr val="7030A0"/>
                </a:solidFill>
                <a:latin typeface="Arial" panose="020B0604020202020204" pitchFamily="34" charset="0"/>
                <a:cs typeface="Arial" panose="020B0604020202020204" pitchFamily="34" charset="0"/>
              </a:rPr>
              <a:t>Кататимно-імагінативна</a:t>
            </a:r>
            <a:r>
              <a:rPr lang="uk-UA" dirty="0" smtClean="0">
                <a:solidFill>
                  <a:srgbClr val="7030A0"/>
                </a:solidFill>
                <a:latin typeface="Arial" panose="020B0604020202020204" pitchFamily="34" charset="0"/>
                <a:cs typeface="Arial" panose="020B0604020202020204" pitchFamily="34" charset="0"/>
              </a:rPr>
              <a:t> </a:t>
            </a:r>
            <a:r>
              <a:rPr lang="uk-UA" dirty="0" smtClean="0">
                <a:solidFill>
                  <a:srgbClr val="7030A0"/>
                </a:solidFill>
                <a:latin typeface="Arial" panose="020B0604020202020204" pitchFamily="34" charset="0"/>
                <a:cs typeface="Arial" panose="020B0604020202020204" pitchFamily="34" charset="0"/>
              </a:rPr>
              <a:t>психотерапія…</a:t>
            </a:r>
            <a:endParaRPr lang="uk-UA" dirty="0">
              <a:solidFill>
                <a:srgbClr val="7030A0"/>
              </a:solidFill>
            </a:endParaRPr>
          </a:p>
        </p:txBody>
      </p:sp>
      <p:sp>
        <p:nvSpPr>
          <p:cNvPr id="3" name="Объект 2"/>
          <p:cNvSpPr>
            <a:spLocks noGrp="1"/>
          </p:cNvSpPr>
          <p:nvPr>
            <p:ph idx="1"/>
          </p:nvPr>
        </p:nvSpPr>
        <p:spPr>
          <a:xfrm>
            <a:off x="4260273" y="2649682"/>
            <a:ext cx="6754091" cy="3449782"/>
          </a:xfrm>
        </p:spPr>
        <p:txBody>
          <a:bodyPr>
            <a:normAutofit fontScale="92500"/>
          </a:bodyPr>
          <a:lstStyle/>
          <a:p>
            <a:pPr marL="0" indent="0" algn="just">
              <a:buNone/>
            </a:pPr>
            <a:r>
              <a:rPr lang="uk-UA" dirty="0">
                <a:latin typeface="Arial" panose="020B0604020202020204" pitchFamily="34" charset="0"/>
                <a:cs typeface="Arial" panose="020B0604020202020204" pitchFamily="34" charset="0"/>
              </a:rPr>
              <a:t>Ця назва відображає сутність методу.  Термін «</a:t>
            </a:r>
            <a:r>
              <a:rPr lang="uk-UA" dirty="0" err="1">
                <a:latin typeface="Arial" panose="020B0604020202020204" pitchFamily="34" charset="0"/>
                <a:cs typeface="Arial" panose="020B0604020202020204" pitchFamily="34" charset="0"/>
              </a:rPr>
              <a:t>імагінативний</a:t>
            </a:r>
            <a:r>
              <a:rPr lang="uk-UA" dirty="0">
                <a:latin typeface="Arial" panose="020B0604020202020204" pitchFamily="34" charset="0"/>
                <a:cs typeface="Arial" panose="020B0604020202020204" pitchFamily="34" charset="0"/>
              </a:rPr>
              <a:t>» підкреслює, що особливістю методу (тим, що відрізняє його від інших методів глибинно психологічно орієнтованої психотерапії) є терапевтичне використання </a:t>
            </a:r>
            <a:r>
              <a:rPr lang="uk-UA" dirty="0" err="1">
                <a:latin typeface="Arial" panose="020B0604020202020204" pitchFamily="34" charset="0"/>
                <a:cs typeface="Arial" panose="020B0604020202020204" pitchFamily="34" charset="0"/>
              </a:rPr>
              <a:t>імагінацій</a:t>
            </a:r>
            <a:r>
              <a:rPr lang="uk-UA" dirty="0">
                <a:latin typeface="Arial" panose="020B0604020202020204" pitchFamily="34" charset="0"/>
                <a:cs typeface="Arial" panose="020B0604020202020204" pitchFamily="34" charset="0"/>
              </a:rPr>
              <a:t> – особливої ​​форми подання образів, індукованих психотерапевтом або спонтанних.  </a:t>
            </a:r>
            <a:r>
              <a:rPr lang="uk-UA" dirty="0">
                <a:solidFill>
                  <a:srgbClr val="0070C0"/>
                </a:solidFill>
                <a:latin typeface="Arial" panose="020B0604020202020204" pitchFamily="34" charset="0"/>
                <a:cs typeface="Arial" panose="020B0604020202020204" pitchFamily="34" charset="0"/>
              </a:rPr>
              <a:t>Поняття «</a:t>
            </a:r>
            <a:r>
              <a:rPr lang="uk-UA" dirty="0" err="1">
                <a:solidFill>
                  <a:srgbClr val="0070C0"/>
                </a:solidFill>
                <a:latin typeface="Arial" panose="020B0604020202020204" pitchFamily="34" charset="0"/>
                <a:cs typeface="Arial" panose="020B0604020202020204" pitchFamily="34" charset="0"/>
              </a:rPr>
              <a:t>кататимний</a:t>
            </a:r>
            <a:r>
              <a:rPr lang="uk-UA" dirty="0">
                <a:solidFill>
                  <a:srgbClr val="0070C0"/>
                </a:solidFill>
                <a:latin typeface="Arial" panose="020B0604020202020204" pitchFamily="34" charset="0"/>
                <a:cs typeface="Arial" panose="020B0604020202020204" pitchFamily="34" charset="0"/>
              </a:rPr>
              <a:t>» зустрічається ще в «</a:t>
            </a:r>
            <a:r>
              <a:rPr lang="uk-UA" dirty="0" err="1" smtClean="0">
                <a:solidFill>
                  <a:srgbClr val="0070C0"/>
                </a:solidFill>
                <a:latin typeface="Arial" panose="020B0604020202020204" pitchFamily="34" charset="0"/>
                <a:cs typeface="Arial" panose="020B0604020202020204" pitchFamily="34" charset="0"/>
              </a:rPr>
              <a:t>Одісеї</a:t>
            </a:r>
            <a:r>
              <a:rPr lang="uk-UA" dirty="0">
                <a:solidFill>
                  <a:srgbClr val="0070C0"/>
                </a:solidFill>
                <a:latin typeface="Arial" panose="020B0604020202020204" pitchFamily="34" charset="0"/>
                <a:cs typeface="Arial" panose="020B0604020202020204" pitchFamily="34" charset="0"/>
              </a:rPr>
              <a:t>» Гомера й перекладається там як «той, що йде від серця».</a:t>
            </a:r>
            <a:endParaRPr lang="ru-RU" dirty="0">
              <a:solidFill>
                <a:srgbClr val="0070C0"/>
              </a:solidFill>
              <a:latin typeface="Arial" panose="020B0604020202020204" pitchFamily="34" charset="0"/>
              <a:cs typeface="Arial" panose="020B0604020202020204" pitchFamily="34" charset="0"/>
            </a:endParaRPr>
          </a:p>
          <a:p>
            <a:endParaRPr lang="uk-UA" dirty="0"/>
          </a:p>
        </p:txBody>
      </p:sp>
      <p:pic>
        <p:nvPicPr>
          <p:cNvPr id="614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756" y="1116083"/>
            <a:ext cx="2888960" cy="461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30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97527" y="2078183"/>
            <a:ext cx="10266218" cy="3749744"/>
          </a:xfrm>
          <a:prstGeom prst="rect">
            <a:avLst/>
          </a:prstGeom>
        </p:spPr>
        <p:txBody>
          <a:bodyPr wrap="square">
            <a:spAutoFit/>
          </a:bodyPr>
          <a:lstStyle/>
          <a:p>
            <a:pPr marR="25400" indent="450215" algn="just">
              <a:lnSpc>
                <a:spcPct val="150000"/>
              </a:lnSpc>
              <a:spcBef>
                <a:spcPts val="3000"/>
              </a:spcBef>
              <a:spcAft>
                <a:spcPts val="0"/>
              </a:spcAft>
            </a:pPr>
            <a:r>
              <a:rPr lang="uk-UA" dirty="0">
                <a:latin typeface="Times New Roman" panose="02020603050405020304" pitchFamily="18" charset="0"/>
                <a:ea typeface="Franklin Gothic Book" panose="020B0503020102020204" pitchFamily="34" charset="0"/>
                <a:cs typeface="Franklin Gothic Book" panose="020B0503020102020204" pitchFamily="34" charset="0"/>
              </a:rPr>
              <a:t> </a:t>
            </a:r>
            <a:r>
              <a:rPr lang="uk-UA" b="1" dirty="0">
                <a:latin typeface="Arial" panose="020B0604020202020204" pitchFamily="34" charset="0"/>
                <a:ea typeface="Franklin Gothic Book" panose="020B0503020102020204" pitchFamily="34" charset="0"/>
                <a:cs typeface="Arial" panose="020B0604020202020204" pitchFamily="34" charset="0"/>
              </a:rPr>
              <a:t>X. </a:t>
            </a:r>
            <a:r>
              <a:rPr lang="uk-UA" b="1" dirty="0" err="1">
                <a:latin typeface="Arial" panose="020B0604020202020204" pitchFamily="34" charset="0"/>
                <a:ea typeface="Franklin Gothic Book" panose="020B0503020102020204" pitchFamily="34" charset="0"/>
                <a:cs typeface="Arial" panose="020B0604020202020204" pitchFamily="34" charset="0"/>
              </a:rPr>
              <a:t>Льойнер</a:t>
            </a:r>
            <a:r>
              <a:rPr lang="uk-UA" b="1" dirty="0">
                <a:latin typeface="Arial" panose="020B0604020202020204" pitchFamily="34" charset="0"/>
                <a:ea typeface="Franklin Gothic Book" panose="020B0503020102020204" pitchFamily="34" charset="0"/>
                <a:cs typeface="Arial" panose="020B0604020202020204" pitchFamily="34" charset="0"/>
              </a:rPr>
              <a:t> кваліфікував </a:t>
            </a:r>
            <a:r>
              <a:rPr lang="uk-UA" b="1" dirty="0" err="1">
                <a:latin typeface="Arial" panose="020B0604020202020204" pitchFamily="34" charset="0"/>
                <a:ea typeface="Franklin Gothic Book" panose="020B0503020102020204" pitchFamily="34" charset="0"/>
                <a:cs typeface="Arial" panose="020B0604020202020204" pitchFamily="34" charset="0"/>
              </a:rPr>
              <a:t>кататимно-імагінативну</a:t>
            </a:r>
            <a:r>
              <a:rPr lang="uk-UA" b="1" dirty="0">
                <a:latin typeface="Arial" panose="020B0604020202020204" pitchFamily="34" charset="0"/>
                <a:ea typeface="Franklin Gothic Book" panose="020B0503020102020204" pitchFamily="34" charset="0"/>
                <a:cs typeface="Arial" panose="020B0604020202020204" pitchFamily="34" charset="0"/>
              </a:rPr>
              <a:t> психотерапію як глибинно психологічно орієнтований метод </a:t>
            </a:r>
            <a:r>
              <a:rPr lang="uk-UA" b="1" dirty="0" err="1">
                <a:latin typeface="Arial" panose="020B0604020202020204" pitchFamily="34" charset="0"/>
                <a:ea typeface="Franklin Gothic Book" panose="020B0503020102020204" pitchFamily="34" charset="0"/>
                <a:cs typeface="Arial" panose="020B0604020202020204" pitchFamily="34" charset="0"/>
              </a:rPr>
              <a:t>втручань</a:t>
            </a:r>
            <a:r>
              <a:rPr lang="uk-UA" b="1" dirty="0">
                <a:latin typeface="Arial" panose="020B0604020202020204" pitchFamily="34" charset="0"/>
                <a:ea typeface="Franklin Gothic Book" panose="020B0503020102020204" pitchFamily="34" charset="0"/>
                <a:cs typeface="Arial" panose="020B0604020202020204" pitchFamily="34" charset="0"/>
              </a:rPr>
              <a:t>, підлеглий терапевтичній концепції психоаналізу.  Однак, незважаючи на детальний опис розробленого ним методу психотерапії, у своїх роботах X. </a:t>
            </a:r>
            <a:r>
              <a:rPr lang="uk-UA" b="1" dirty="0" err="1">
                <a:latin typeface="Arial" panose="020B0604020202020204" pitchFamily="34" charset="0"/>
                <a:ea typeface="Franklin Gothic Book" panose="020B0503020102020204" pitchFamily="34" charset="0"/>
                <a:cs typeface="Arial" panose="020B0604020202020204" pitchFamily="34" charset="0"/>
              </a:rPr>
              <a:t>Льойнер</a:t>
            </a:r>
            <a:r>
              <a:rPr lang="uk-UA" b="1" dirty="0">
                <a:latin typeface="Arial" panose="020B0604020202020204" pitchFamily="34" charset="0"/>
                <a:ea typeface="Franklin Gothic Book" panose="020B0503020102020204" pitchFamily="34" charset="0"/>
                <a:cs typeface="Arial" panose="020B0604020202020204" pitchFamily="34" charset="0"/>
              </a:rPr>
              <a:t>, на жаль, не дав його чіткого визначення.</a:t>
            </a:r>
            <a:endParaRPr lang="ru-RU" b="1" dirty="0">
              <a:latin typeface="Arial" panose="020B0604020202020204" pitchFamily="34" charset="0"/>
              <a:ea typeface="Franklin Gothic Book" panose="020B0503020102020204" pitchFamily="34" charset="0"/>
              <a:cs typeface="Arial" panose="020B0604020202020204" pitchFamily="34" charset="0"/>
            </a:endParaRPr>
          </a:p>
          <a:p>
            <a:pPr marR="25400" indent="450215" algn="just">
              <a:lnSpc>
                <a:spcPct val="150000"/>
              </a:lnSpc>
              <a:spcBef>
                <a:spcPts val="3000"/>
              </a:spcBef>
              <a:spcAft>
                <a:spcPts val="0"/>
              </a:spcAft>
            </a:pPr>
            <a:r>
              <a:rPr lang="uk-UA" b="1" dirty="0">
                <a:latin typeface="Arial" panose="020B0604020202020204" pitchFamily="34" charset="0"/>
                <a:ea typeface="Franklin Gothic Book" panose="020B0503020102020204" pitchFamily="34" charset="0"/>
                <a:cs typeface="Arial" panose="020B0604020202020204" pitchFamily="34" charset="0"/>
              </a:rPr>
              <a:t> Пізніше у рамках дискусій, проведених Міжнародним товариством </a:t>
            </a:r>
            <a:r>
              <a:rPr lang="uk-UA" b="1" dirty="0" err="1">
                <a:latin typeface="Arial" panose="020B0604020202020204" pitchFamily="34" charset="0"/>
                <a:ea typeface="Franklin Gothic Book" panose="020B0503020102020204" pitchFamily="34" charset="0"/>
                <a:cs typeface="Arial" panose="020B0604020202020204" pitchFamily="34" charset="0"/>
              </a:rPr>
              <a:t>кататимного</a:t>
            </a:r>
            <a:r>
              <a:rPr lang="uk-UA" b="1" dirty="0">
                <a:latin typeface="Arial" panose="020B0604020202020204" pitchFamily="34" charset="0"/>
                <a:ea typeface="Franklin Gothic Book" panose="020B0503020102020204" pitchFamily="34" charset="0"/>
                <a:cs typeface="Arial" panose="020B0604020202020204" pitchFamily="34" charset="0"/>
              </a:rPr>
              <a:t> переживання образів і </a:t>
            </a:r>
            <a:r>
              <a:rPr lang="uk-UA" b="1" dirty="0" err="1">
                <a:latin typeface="Arial" panose="020B0604020202020204" pitchFamily="34" charset="0"/>
                <a:ea typeface="Franklin Gothic Book" panose="020B0503020102020204" pitchFamily="34" charset="0"/>
                <a:cs typeface="Arial" panose="020B0604020202020204" pitchFamily="34" charset="0"/>
              </a:rPr>
              <a:t>імагінативних</a:t>
            </a:r>
            <a:r>
              <a:rPr lang="uk-UA" b="1" dirty="0">
                <a:latin typeface="Arial" panose="020B0604020202020204" pitchFamily="34" charset="0"/>
                <a:ea typeface="Franklin Gothic Book" panose="020B0503020102020204" pitchFamily="34" charset="0"/>
                <a:cs typeface="Arial" panose="020B0604020202020204" pitchFamily="34" charset="0"/>
              </a:rPr>
              <a:t> методів у психології та психотерапії, були зроблені спроби сформулювати визначення </a:t>
            </a:r>
            <a:r>
              <a:rPr lang="uk-UA" b="1" dirty="0" err="1">
                <a:latin typeface="Arial" panose="020B0604020202020204" pitchFamily="34" charset="0"/>
                <a:ea typeface="Franklin Gothic Book" panose="020B0503020102020204" pitchFamily="34" charset="0"/>
                <a:cs typeface="Arial" panose="020B0604020202020204" pitchFamily="34" charset="0"/>
              </a:rPr>
              <a:t>кататимно-імагінативної</a:t>
            </a:r>
            <a:r>
              <a:rPr lang="uk-UA" b="1" dirty="0">
                <a:latin typeface="Arial" panose="020B0604020202020204" pitchFamily="34" charset="0"/>
                <a:ea typeface="Franklin Gothic Book" panose="020B0503020102020204" pitchFamily="34" charset="0"/>
                <a:cs typeface="Arial" panose="020B0604020202020204" pitchFamily="34" charset="0"/>
              </a:rPr>
              <a:t> психотерапії, яке б відображало тенденції її розвитку.</a:t>
            </a:r>
            <a:endParaRPr lang="ru-RU" b="1" dirty="0">
              <a:effectLst/>
              <a:latin typeface="Arial" panose="020B0604020202020204" pitchFamily="34" charset="0"/>
              <a:ea typeface="Franklin Gothic Book" panose="020B0503020102020204" pitchFamily="34" charset="0"/>
              <a:cs typeface="Arial" panose="020B0604020202020204" pitchFamily="34" charset="0"/>
            </a:endParaRPr>
          </a:p>
        </p:txBody>
      </p:sp>
      <p:sp>
        <p:nvSpPr>
          <p:cNvPr id="2" name="Заголовок 1"/>
          <p:cNvSpPr>
            <a:spLocks noGrp="1"/>
          </p:cNvSpPr>
          <p:nvPr>
            <p:ph type="title"/>
          </p:nvPr>
        </p:nvSpPr>
        <p:spPr>
          <a:xfrm>
            <a:off x="1295402" y="833719"/>
            <a:ext cx="9601196" cy="1102658"/>
          </a:xfrm>
        </p:spPr>
        <p:txBody>
          <a:bodyPr/>
          <a:lstStyle/>
          <a:p>
            <a:r>
              <a:rPr lang="uk-UA" sz="4000" dirty="0" smtClean="0">
                <a:solidFill>
                  <a:srgbClr val="7030A0"/>
                </a:solidFill>
                <a:latin typeface="Arial" panose="020B0604020202020204" pitchFamily="34" charset="0"/>
                <a:cs typeface="Arial" panose="020B0604020202020204" pitchFamily="34" charset="0"/>
              </a:rPr>
              <a:t>…</a:t>
            </a:r>
            <a:r>
              <a:rPr lang="uk-UA" sz="4000" dirty="0" err="1" smtClean="0">
                <a:solidFill>
                  <a:srgbClr val="7030A0"/>
                </a:solidFill>
                <a:latin typeface="Arial" panose="020B0604020202020204" pitchFamily="34" charset="0"/>
                <a:cs typeface="Arial" panose="020B0604020202020204" pitchFamily="34" charset="0"/>
              </a:rPr>
              <a:t>Кататимно-імагінативна</a:t>
            </a:r>
            <a:r>
              <a:rPr lang="uk-UA" sz="4000" dirty="0" smtClean="0">
                <a:solidFill>
                  <a:srgbClr val="7030A0"/>
                </a:solidFill>
                <a:latin typeface="Arial" panose="020B0604020202020204" pitchFamily="34" charset="0"/>
                <a:cs typeface="Arial" panose="020B0604020202020204" pitchFamily="34" charset="0"/>
              </a:rPr>
              <a:t> </a:t>
            </a:r>
            <a:r>
              <a:rPr lang="uk-UA" sz="4000" dirty="0">
                <a:solidFill>
                  <a:srgbClr val="7030A0"/>
                </a:solidFill>
                <a:latin typeface="Arial" panose="020B0604020202020204" pitchFamily="34" charset="0"/>
                <a:cs typeface="Arial" panose="020B0604020202020204" pitchFamily="34" charset="0"/>
              </a:rPr>
              <a:t>психотерапія</a:t>
            </a:r>
            <a:endParaRPr lang="uk-UA" dirty="0"/>
          </a:p>
        </p:txBody>
      </p:sp>
      <p:sp>
        <p:nvSpPr>
          <p:cNvPr id="3" name="Объект 2"/>
          <p:cNvSpPr>
            <a:spLocks noGrp="1"/>
          </p:cNvSpPr>
          <p:nvPr>
            <p:ph idx="1"/>
          </p:nvPr>
        </p:nvSpPr>
        <p:spPr>
          <a:xfrm>
            <a:off x="997526" y="1627095"/>
            <a:ext cx="10378685" cy="4410634"/>
          </a:xfrm>
        </p:spPr>
        <p:txBody>
          <a:bodyPr/>
          <a:lstStyle/>
          <a:p>
            <a:endParaRPr lang="uk-UA" dirty="0"/>
          </a:p>
        </p:txBody>
      </p:sp>
    </p:spTree>
    <p:extLst>
      <p:ext uri="{BB962C8B-B14F-4D97-AF65-F5344CB8AC3E}">
        <p14:creationId xmlns:p14="http://schemas.microsoft.com/office/powerpoint/2010/main" val="42824470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505</TotalTime>
  <Words>4414</Words>
  <Application>Microsoft Office PowerPoint</Application>
  <PresentationFormat>Произвольный</PresentationFormat>
  <Paragraphs>176</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Натуральные материалы</vt:lpstr>
      <vt:lpstr>Презентация PowerPoint</vt:lpstr>
      <vt:lpstr>План: </vt:lpstr>
      <vt:lpstr>Сутність і визначення методу кататимно-імагінативної психотерапії (КІП) </vt:lpstr>
      <vt:lpstr>Історія поняття</vt:lpstr>
      <vt:lpstr>Презентация PowerPoint</vt:lpstr>
      <vt:lpstr>Становлення поняття</vt:lpstr>
      <vt:lpstr>Кататимно-імагінативна психотерапія</vt:lpstr>
      <vt:lpstr>Кататимно-імагінативна психотерапія…</vt:lpstr>
      <vt:lpstr>…Кататимно-імагінативна психотерапія</vt:lpstr>
      <vt:lpstr>Визначення поняття</vt:lpstr>
      <vt:lpstr>Імагінація</vt:lpstr>
      <vt:lpstr>Презентация PowerPoint</vt:lpstr>
      <vt:lpstr>Презентация PowerPoint</vt:lpstr>
      <vt:lpstr>Презентация PowerPoint</vt:lpstr>
      <vt:lpstr>Ключові положення КІП як психодинамічної образної психотерапії… </vt:lpstr>
      <vt:lpstr>…Ключові положення КІП як психодинамічної образної психотерапії</vt:lpstr>
      <vt:lpstr>Напрями розвитку КІП… </vt:lpstr>
      <vt:lpstr>Ця концепція має охоплювати такі сфери: </vt:lpstr>
      <vt:lpstr>…Напрями розвитку КІП…  2. Розвиток теоретичних основ практики кататимно-імагінативної психотерапії. 2.1.  Перегляд ряду ключових положень, що стосуються структури та змісту терапевтичного процесу в кататимно-імагінативній психотерапії, деякими з яких є такі: </vt:lpstr>
      <vt:lpstr>2.2.  Розвиток клінічних аспектів кататимно-імагінативної психотерапії, найбільш актуальними з яких є такі: </vt:lpstr>
      <vt:lpstr>Напрями розвитку КІП…</vt:lpstr>
      <vt:lpstr>…Напрями розвитку КІП</vt:lpstr>
      <vt:lpstr>Презентация PowerPoint</vt:lpstr>
      <vt:lpstr>Із дидактичною метою метод розділений на основний, середній і вищий щаблі, на кожному з яких вивчаються і опрацьовуються стандартні мотиви.  Наприклад, на основному щаблі опрацьовуються мотиви Луг, Струмок, Гора, Дім, Узлісся;   </vt:lpstr>
      <vt:lpstr>На середньому щаблі – Значима особа, Сексуальність (кущ троянди) (поїздка на попутній машині), Агресивність (лев), Ідеал Я;   </vt:lpstr>
      <vt:lpstr>На вищому щаблі – Печера, Вікно на болоті, Вулкан, Фоліант. На кожному щаблі використовуються певні психотерапевтичні техніки й інтервенції. </vt:lpstr>
      <vt:lpstr>4.1. Теоретична підготовка.   У теоретичній підготовці доцільно виділити два модулі, а саме: </vt:lpstr>
      <vt:lpstr>4.2.  Особиста психотерапія </vt:lpstr>
      <vt:lpstr>4.3.  Практика під керівництвом супервізора </vt:lpstr>
      <vt:lpstr>Тривалість навчальної програми з кататимно-імагінативної психотерапії</vt:lpstr>
      <vt:lpstr>Характеристика методу </vt:lpstr>
      <vt:lpstr>Терапія базується на двох основних положеннях: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КІП проводиться в індивідуальній, груповій формі й у формі психотерапії пари, коли образи одночасно представляють або чоловік і жінка/партнери, або дитина з одним із батьків. КІП може бути також складовою частиною сімейної психотерапії. </vt:lpstr>
      <vt:lpstr>Показання та протипоказання для застосування КІП… </vt:lpstr>
      <vt:lpstr>…Показання та протипоказання для застосування КІП… </vt:lpstr>
      <vt:lpstr>…Показання та протипоказання для застосування КІП</vt:lpstr>
      <vt:lpstr>Протипоказаннями для застосування методу є: </vt:lpstr>
      <vt:lpstr>Небезпеки кататимного переживання образів </vt:lpstr>
      <vt:lpstr>Важлива інформація</vt:lpstr>
      <vt:lpstr>Техніки ведення кататимно-імагінативної психотерапії </vt:lpstr>
      <vt:lpstr>Техніки ведення кататимно-імагінативної психотерапії</vt:lpstr>
      <vt:lpstr>Техніки ведення кататимно-імагінативної психотерапії</vt:lpstr>
      <vt:lpstr>Основні психотерапевтичні стилі роботи в КІП… </vt:lpstr>
      <vt:lpstr>…Основні психотерапевтичні стилі роботи в КІП…</vt:lpstr>
      <vt:lpstr>…Основні психотерапевтичні стилі роботи в КІП</vt:lpstr>
      <vt:lpstr>Діючі чинники кататимно-імагінативної психотерапії </vt:lpstr>
      <vt:lpstr>Презентация PowerPoint</vt:lpstr>
      <vt:lpstr>Презентация PowerPoint</vt:lpstr>
      <vt:lpstr>Презентация PowerPoint</vt:lpstr>
      <vt:lpstr>Дякую за увагу!</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Nataliia</cp:lastModifiedBy>
  <cp:revision>33</cp:revision>
  <dcterms:created xsi:type="dcterms:W3CDTF">2019-02-03T06:43:54Z</dcterms:created>
  <dcterms:modified xsi:type="dcterms:W3CDTF">2019-02-12T16:08:33Z</dcterms:modified>
</cp:coreProperties>
</file>