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316" r:id="rId28"/>
    <p:sldId id="318" r:id="rId29"/>
    <p:sldId id="284" r:id="rId30"/>
    <p:sldId id="285" r:id="rId31"/>
    <p:sldId id="286" r:id="rId32"/>
    <p:sldId id="271"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3" r:id="rId49"/>
    <p:sldId id="304" r:id="rId50"/>
    <p:sldId id="305" r:id="rId51"/>
    <p:sldId id="306" r:id="rId52"/>
    <p:sldId id="307" r:id="rId53"/>
    <p:sldId id="308" r:id="rId54"/>
    <p:sldId id="302" r:id="rId55"/>
    <p:sldId id="309" r:id="rId56"/>
    <p:sldId id="319" r:id="rId57"/>
    <p:sldId id="320" r:id="rId58"/>
    <p:sldId id="310" r:id="rId59"/>
    <p:sldId id="311" r:id="rId60"/>
    <p:sldId id="312" r:id="rId61"/>
    <p:sldId id="313" r:id="rId62"/>
    <p:sldId id="314" r:id="rId63"/>
    <p:sldId id="315"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84" y="522"/>
      </p:cViewPr>
      <p:guideLst/>
    </p:cSldViewPr>
  </p:slideViewPr>
  <p:notesTextViewPr>
    <p:cViewPr>
      <p:scale>
        <a:sx n="1" d="1"/>
        <a:sy n="1" d="1"/>
      </p:scale>
      <p:origin x="0" y="0"/>
    </p:cViewPr>
  </p:notesTextViewPr>
  <p:sorterViewPr>
    <p:cViewPr>
      <p:scale>
        <a:sx n="122" d="100"/>
        <a:sy n="122" d="100"/>
      </p:scale>
      <p:origin x="0" y="-205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10/18/2019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87775" y="3232563"/>
            <a:ext cx="3708224" cy="369475"/>
          </a:xfrm>
        </p:spPr>
        <p:txBody>
          <a:bodyPr>
            <a:normAutofit fontScale="90000"/>
          </a:bodyPr>
          <a:lstStyle/>
          <a:p>
            <a:endParaRPr lang="uk-UA" dirty="0"/>
          </a:p>
        </p:txBody>
      </p:sp>
      <p:sp>
        <p:nvSpPr>
          <p:cNvPr id="3" name="Подзаголовок 2"/>
          <p:cNvSpPr>
            <a:spLocks noGrp="1"/>
          </p:cNvSpPr>
          <p:nvPr>
            <p:ph type="subTitle" idx="1"/>
          </p:nvPr>
        </p:nvSpPr>
        <p:spPr>
          <a:xfrm>
            <a:off x="1876424" y="4197926"/>
            <a:ext cx="9501621" cy="1059873"/>
          </a:xfrm>
        </p:spPr>
        <p:txBody>
          <a:bodyPr>
            <a:noAutofit/>
          </a:bodyPr>
          <a:lstStyle/>
          <a:p>
            <a:r>
              <a:rPr lang="uk-UA" sz="1800" b="1" dirty="0" smtClean="0">
                <a:solidFill>
                  <a:srgbClr val="FFFF00"/>
                </a:solidFill>
                <a:effectLst>
                  <a:outerShdw blurRad="38100" dist="38100" dir="2700000" algn="tl">
                    <a:srgbClr val="000000">
                      <a:alpha val="43137"/>
                    </a:srgbClr>
                  </a:outerShdw>
                </a:effectLst>
              </a:rPr>
              <a:t>Тема:</a:t>
            </a:r>
            <a:r>
              <a:rPr lang="ru-RU" sz="3200" b="1" dirty="0" smtClean="0">
                <a:solidFill>
                  <a:srgbClr val="FFFF00"/>
                </a:solidFill>
                <a:effectLst>
                  <a:outerShdw blurRad="38100" dist="38100" dir="2700000" algn="tl">
                    <a:srgbClr val="000000">
                      <a:alpha val="43137"/>
                    </a:srgbClr>
                  </a:outerShdw>
                </a:effectLst>
              </a:rPr>
              <a:t> </a:t>
            </a:r>
            <a:r>
              <a:rPr lang="uk-UA" sz="3200" b="1" dirty="0">
                <a:solidFill>
                  <a:srgbClr val="FFFF00"/>
                </a:solidFill>
                <a:effectLst>
                  <a:outerShdw blurRad="38100" dist="38100" dir="2700000" algn="tl">
                    <a:srgbClr val="000000">
                      <a:alpha val="43137"/>
                    </a:srgbClr>
                  </a:outerShdw>
                </a:effectLst>
              </a:rPr>
              <a:t>Гуманістична </a:t>
            </a:r>
            <a:r>
              <a:rPr lang="uk-UA" sz="3200" b="1" dirty="0" smtClean="0">
                <a:solidFill>
                  <a:srgbClr val="FFFF00"/>
                </a:solidFill>
                <a:effectLst>
                  <a:outerShdw blurRad="38100" dist="38100" dir="2700000" algn="tl">
                    <a:srgbClr val="000000">
                      <a:alpha val="43137"/>
                    </a:srgbClr>
                  </a:outerShdw>
                </a:effectLst>
              </a:rPr>
              <a:t>психотерапія:    </a:t>
            </a:r>
          </a:p>
          <a:p>
            <a:r>
              <a:rPr lang="uk-UA" sz="3200" b="1" dirty="0">
                <a:solidFill>
                  <a:srgbClr val="FFFF00"/>
                </a:solidFill>
                <a:effectLst>
                  <a:outerShdw blurRad="38100" dist="38100" dir="2700000" algn="tl">
                    <a:srgbClr val="000000">
                      <a:alpha val="43137"/>
                    </a:srgbClr>
                  </a:outerShdw>
                </a:effectLst>
              </a:rPr>
              <a:t> </a:t>
            </a:r>
            <a:r>
              <a:rPr lang="uk-UA" sz="3200" b="1" dirty="0" smtClean="0">
                <a:solidFill>
                  <a:srgbClr val="FFFF00"/>
                </a:solidFill>
                <a:effectLst>
                  <a:outerShdw blurRad="38100" dist="38100" dir="2700000" algn="tl">
                    <a:srgbClr val="000000">
                      <a:alpha val="43137"/>
                    </a:srgbClr>
                  </a:outerShdw>
                </a:effectLst>
              </a:rPr>
              <a:t>      </a:t>
            </a:r>
            <a:r>
              <a:rPr lang="uk-UA" sz="3200" b="1" dirty="0" err="1" smtClean="0">
                <a:solidFill>
                  <a:srgbClr val="FFFF00"/>
                </a:solidFill>
                <a:effectLst>
                  <a:outerShdw blurRad="38100" dist="38100" dir="2700000" algn="tl">
                    <a:srgbClr val="000000">
                      <a:alpha val="43137"/>
                    </a:srgbClr>
                  </a:outerShdw>
                </a:effectLst>
              </a:rPr>
              <a:t>гештальттерапія</a:t>
            </a:r>
            <a:r>
              <a:rPr lang="uk-UA" sz="3200" b="1" dirty="0" smtClean="0">
                <a:solidFill>
                  <a:srgbClr val="FFFF00"/>
                </a:solidFill>
                <a:effectLst>
                  <a:outerShdw blurRad="38100" dist="38100" dir="2700000" algn="tl">
                    <a:srgbClr val="000000">
                      <a:alpha val="43137"/>
                    </a:srgbClr>
                  </a:outerShdw>
                </a:effectLst>
              </a:rPr>
              <a:t> </a:t>
            </a:r>
            <a:r>
              <a:rPr lang="uk-UA" sz="3200" b="1" dirty="0">
                <a:solidFill>
                  <a:srgbClr val="FFFF00"/>
                </a:solidFill>
                <a:effectLst>
                  <a:outerShdw blurRad="38100" dist="38100" dir="2700000" algn="tl">
                    <a:srgbClr val="000000">
                      <a:alpha val="43137"/>
                    </a:srgbClr>
                  </a:outerShdw>
                </a:effectLst>
              </a:rPr>
              <a:t>Ф. </a:t>
            </a:r>
            <a:r>
              <a:rPr lang="uk-UA" sz="3200" b="1" dirty="0" err="1" smtClean="0">
                <a:solidFill>
                  <a:srgbClr val="FFFF00"/>
                </a:solidFill>
                <a:effectLst>
                  <a:outerShdw blurRad="38100" dist="38100" dir="2700000" algn="tl">
                    <a:srgbClr val="000000">
                      <a:alpha val="43137"/>
                    </a:srgbClr>
                  </a:outerShdw>
                </a:effectLst>
              </a:rPr>
              <a:t>Перлза</a:t>
            </a:r>
            <a:endParaRPr lang="uk-UA" sz="3200" b="1" dirty="0" smtClean="0">
              <a:solidFill>
                <a:srgbClr val="FFFF00"/>
              </a:solidFill>
              <a:effectLst>
                <a:outerShdw blurRad="38100" dist="38100" dir="2700000" algn="tl">
                  <a:srgbClr val="000000">
                    <a:alpha val="43137"/>
                  </a:srgbClr>
                </a:outerShdw>
              </a:effectLst>
            </a:endParaRPr>
          </a:p>
          <a:p>
            <a:pPr algn="r"/>
            <a:r>
              <a:rPr lang="uk-UA" sz="1800" b="1" dirty="0" smtClean="0">
                <a:solidFill>
                  <a:srgbClr val="FFFF00"/>
                </a:solidFill>
              </a:rPr>
              <a:t>Лектор – професор Н.Ф. Шевченко</a:t>
            </a:r>
            <a:endParaRPr lang="uk-UA" sz="1800" dirty="0">
              <a:solidFill>
                <a:srgbClr val="FFFF00"/>
              </a:solidFill>
            </a:endParaRPr>
          </a:p>
        </p:txBody>
      </p:sp>
      <p:pic>
        <p:nvPicPr>
          <p:cNvPr id="23554" name="Picture 2" descr="Картинки по запросу перлз фредерік (фріц) (1893-19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4" y="705435"/>
            <a:ext cx="5654693" cy="318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742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6203853" y="1215737"/>
            <a:ext cx="5080674" cy="5153890"/>
          </a:xfrm>
        </p:spPr>
        <p:txBody>
          <a:bodyPr>
            <a:normAutofit fontScale="92500" lnSpcReduction="20000"/>
          </a:bodyPr>
          <a:lstStyle/>
          <a:p>
            <a:r>
              <a:rPr lang="uk-UA" dirty="0">
                <a:solidFill>
                  <a:schemeClr val="bg1"/>
                </a:solidFill>
              </a:rPr>
              <a:t>Ф. </a:t>
            </a:r>
            <a:r>
              <a:rPr lang="uk-UA" dirty="0" err="1">
                <a:solidFill>
                  <a:schemeClr val="bg1"/>
                </a:solidFill>
              </a:rPr>
              <a:t>Перлз</a:t>
            </a:r>
            <a:r>
              <a:rPr lang="uk-UA" dirty="0">
                <a:solidFill>
                  <a:schemeClr val="bg1"/>
                </a:solidFill>
              </a:rPr>
              <a:t>, як і багато інших західних мислителі його часу, зазнав впливу традиції </a:t>
            </a:r>
            <a:r>
              <a:rPr lang="uk-UA" b="1" dirty="0">
                <a:solidFill>
                  <a:srgbClr val="FFFF00"/>
                </a:solidFill>
              </a:rPr>
              <a:t>дзен</a:t>
            </a:r>
            <a:r>
              <a:rPr lang="uk-UA" dirty="0">
                <a:solidFill>
                  <a:schemeClr val="bg1"/>
                </a:solidFill>
              </a:rPr>
              <a:t> і реалізував деякі ідеї в психотерапії. Однак застосування цих ідей спиралося на особливості ментальності західної людини. Тому не випадково у формуванні базових понять Ф. </a:t>
            </a:r>
            <a:r>
              <a:rPr lang="uk-UA" dirty="0" err="1">
                <a:solidFill>
                  <a:schemeClr val="bg1"/>
                </a:solidFill>
              </a:rPr>
              <a:t>Перлз</a:t>
            </a:r>
            <a:r>
              <a:rPr lang="uk-UA" dirty="0">
                <a:solidFill>
                  <a:schemeClr val="bg1"/>
                </a:solidFill>
              </a:rPr>
              <a:t> використовував терміни </a:t>
            </a:r>
            <a:r>
              <a:rPr lang="uk-UA" dirty="0" err="1">
                <a:solidFill>
                  <a:schemeClr val="bg1"/>
                </a:solidFill>
              </a:rPr>
              <a:t>гештальт</a:t>
            </a:r>
            <a:r>
              <a:rPr lang="uk-UA" dirty="0">
                <a:solidFill>
                  <a:schemeClr val="bg1"/>
                </a:solidFill>
              </a:rPr>
              <a:t>-психології як одного з найбільш продуктивних і перспективних напрямків європейської психологічної науки. Метафори «</a:t>
            </a:r>
            <a:r>
              <a:rPr lang="uk-UA" dirty="0" err="1">
                <a:solidFill>
                  <a:schemeClr val="bg1"/>
                </a:solidFill>
              </a:rPr>
              <a:t>гештальт</a:t>
            </a:r>
            <a:r>
              <a:rPr lang="uk-UA" dirty="0">
                <a:solidFill>
                  <a:schemeClr val="bg1"/>
                </a:solidFill>
              </a:rPr>
              <a:t>», «фігура і фон» виявилися придатними для опису емоційного досвіду людини.</a:t>
            </a:r>
            <a:endParaRPr lang="ru-RU" dirty="0">
              <a:solidFill>
                <a:schemeClr val="bg1"/>
              </a:solidFill>
            </a:endParaRPr>
          </a:p>
          <a:p>
            <a:endParaRPr lang="uk-UA" dirty="0"/>
          </a:p>
        </p:txBody>
      </p:sp>
      <p:pic>
        <p:nvPicPr>
          <p:cNvPr id="7170" name="Picture 2" descr="Картинки по запросу традиції дзен"/>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1139481" y="3163888"/>
            <a:ext cx="4875213" cy="292576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351" y="407838"/>
            <a:ext cx="2357475" cy="2349429"/>
          </a:xfrm>
          <a:prstGeom prst="rect">
            <a:avLst/>
          </a:prstGeom>
        </p:spPr>
      </p:pic>
    </p:spTree>
    <p:extLst>
      <p:ext uri="{BB962C8B-B14F-4D97-AF65-F5344CB8AC3E}">
        <p14:creationId xmlns:p14="http://schemas.microsoft.com/office/powerpoint/2010/main" val="411625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72196" y="1423555"/>
            <a:ext cx="10480432" cy="5008417"/>
          </a:xfrm>
        </p:spPr>
        <p:txBody>
          <a:bodyPr>
            <a:normAutofit/>
          </a:bodyPr>
          <a:lstStyle/>
          <a:p>
            <a:pPr algn="just"/>
            <a:r>
              <a:rPr lang="uk-UA" dirty="0">
                <a:solidFill>
                  <a:schemeClr val="bg1"/>
                </a:solidFill>
              </a:rPr>
              <a:t>Ф. </a:t>
            </a:r>
            <a:r>
              <a:rPr lang="uk-UA" dirty="0" err="1">
                <a:solidFill>
                  <a:schemeClr val="bg1"/>
                </a:solidFill>
              </a:rPr>
              <a:t>Перлз</a:t>
            </a:r>
            <a:r>
              <a:rPr lang="uk-UA" dirty="0">
                <a:solidFill>
                  <a:schemeClr val="bg1"/>
                </a:solidFill>
              </a:rPr>
              <a:t> під терміном «</a:t>
            </a:r>
            <a:r>
              <a:rPr lang="uk-UA" dirty="0" err="1">
                <a:solidFill>
                  <a:schemeClr val="bg1"/>
                </a:solidFill>
              </a:rPr>
              <a:t>гештальт</a:t>
            </a:r>
            <a:r>
              <a:rPr lang="uk-UA" dirty="0">
                <a:solidFill>
                  <a:schemeClr val="bg1"/>
                </a:solidFill>
              </a:rPr>
              <a:t>»  розумів результат інтеграції безлічі чинників, що діють у цей конкретний момент. Фігурою стає найбільш важлива частина поточного досвіду: емоція, потреба, актуальна в цей конкретний момент. Для опису функціонування людини використовувалася гомеостатична модель. Організм взаємодіє із середовищем у ритмі контакту-догляду. Потреба, що виникла, вимагає контакту з середовищем. Цей контакт передбачає усвідомлення, тобто переживання своїх </a:t>
            </a:r>
            <a:r>
              <a:rPr lang="uk-UA" dirty="0" err="1">
                <a:solidFill>
                  <a:schemeClr val="bg1"/>
                </a:solidFill>
              </a:rPr>
              <a:t>відчуттів</a:t>
            </a:r>
            <a:r>
              <a:rPr lang="uk-UA" dirty="0">
                <a:solidFill>
                  <a:schemeClr val="bg1"/>
                </a:solidFill>
              </a:rPr>
              <a:t>, емоційних реакцій. Формування </a:t>
            </a:r>
            <a:r>
              <a:rPr lang="uk-UA" dirty="0" err="1">
                <a:solidFill>
                  <a:schemeClr val="bg1"/>
                </a:solidFill>
              </a:rPr>
              <a:t>гештальта</a:t>
            </a:r>
            <a:r>
              <a:rPr lang="uk-UA" dirty="0">
                <a:solidFill>
                  <a:schemeClr val="bg1"/>
                </a:solidFill>
              </a:rPr>
              <a:t> супроводжується усвідомленням. Людина здійснює дії по задоволенню потреби, асимілює їх результат, завершує </a:t>
            </a:r>
            <a:r>
              <a:rPr lang="uk-UA" dirty="0" err="1">
                <a:solidFill>
                  <a:schemeClr val="bg1"/>
                </a:solidFill>
              </a:rPr>
              <a:t>гештальт</a:t>
            </a:r>
            <a:r>
              <a:rPr lang="uk-UA" dirty="0">
                <a:solidFill>
                  <a:schemeClr val="bg1"/>
                </a:solidFill>
              </a:rPr>
              <a:t> і виходить з поля. Потім цикл повторюється з утворенням нового </a:t>
            </a:r>
            <a:r>
              <a:rPr lang="uk-UA" dirty="0" err="1">
                <a:solidFill>
                  <a:schemeClr val="bg1"/>
                </a:solidFill>
              </a:rPr>
              <a:t>гештальта</a:t>
            </a:r>
            <a:r>
              <a:rPr lang="uk-UA" dirty="0">
                <a:solidFill>
                  <a:schemeClr val="bg1"/>
                </a:solidFill>
              </a:rPr>
              <a:t>. </a:t>
            </a:r>
            <a:endParaRPr lang="ru-RU" dirty="0">
              <a:solidFill>
                <a:schemeClr val="bg1"/>
              </a:solidFill>
            </a:endParaRPr>
          </a:p>
          <a:p>
            <a:endParaRPr lang="uk-UA" dirty="0"/>
          </a:p>
        </p:txBody>
      </p:sp>
    </p:spTree>
    <p:extLst>
      <p:ext uri="{BB962C8B-B14F-4D97-AF65-F5344CB8AC3E}">
        <p14:creationId xmlns:p14="http://schemas.microsoft.com/office/powerpoint/2010/main" val="255961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28468" y="2400300"/>
            <a:ext cx="10367888" cy="3390900"/>
          </a:xfrm>
        </p:spPr>
        <p:txBody>
          <a:bodyPr/>
          <a:lstStyle/>
          <a:p>
            <a:pPr algn="just"/>
            <a:r>
              <a:rPr lang="uk-UA" dirty="0">
                <a:solidFill>
                  <a:schemeClr val="bg1"/>
                </a:solidFill>
              </a:rPr>
              <a:t>Якщо людина усвідомлює свої потреби, бажання в конкретний момент, з них вибудовується чітка фігура, на якій потреби минулого і майбутнього є фоном. Розуміння людиною своїх потреб у конкретний момент теперішнього дає можливість проявитися найбільш </a:t>
            </a:r>
            <a:r>
              <a:rPr lang="uk-UA" dirty="0" smtClean="0">
                <a:solidFill>
                  <a:schemeClr val="bg1"/>
                </a:solidFill>
              </a:rPr>
              <a:t>вагомої </a:t>
            </a:r>
            <a:r>
              <a:rPr lang="uk-UA" dirty="0">
                <a:solidFill>
                  <a:schemeClr val="bg1"/>
                </a:solidFill>
              </a:rPr>
              <a:t>з них і спрямувати активність на її задоволення. </a:t>
            </a:r>
          </a:p>
        </p:txBody>
      </p:sp>
    </p:spTree>
    <p:extLst>
      <p:ext uri="{BB962C8B-B14F-4D97-AF65-F5344CB8AC3E}">
        <p14:creationId xmlns:p14="http://schemas.microsoft.com/office/powerpoint/2010/main" val="1055316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829994" y="3847307"/>
            <a:ext cx="10452294" cy="2694169"/>
          </a:xfrm>
        </p:spPr>
        <p:txBody>
          <a:bodyPr>
            <a:normAutofit fontScale="92500" lnSpcReduction="10000"/>
          </a:bodyPr>
          <a:lstStyle/>
          <a:p>
            <a:pPr algn="just"/>
            <a:r>
              <a:rPr lang="uk-UA" u="sng" dirty="0">
                <a:solidFill>
                  <a:schemeClr val="bg1"/>
                </a:solidFill>
              </a:rPr>
              <a:t>Ф. </a:t>
            </a:r>
            <a:r>
              <a:rPr lang="uk-UA" u="sng" dirty="0" err="1">
                <a:solidFill>
                  <a:schemeClr val="bg1"/>
                </a:solidFill>
              </a:rPr>
              <a:t>Перлз</a:t>
            </a:r>
            <a:r>
              <a:rPr lang="uk-UA" u="sng" dirty="0">
                <a:solidFill>
                  <a:schemeClr val="bg1"/>
                </a:solidFill>
              </a:rPr>
              <a:t> описав невроз як </a:t>
            </a:r>
            <a:r>
              <a:rPr lang="uk-UA" u="sng" dirty="0" err="1" smtClean="0">
                <a:solidFill>
                  <a:srgbClr val="FF0000"/>
                </a:solidFill>
              </a:rPr>
              <a:t>самопереривання</a:t>
            </a:r>
            <a:r>
              <a:rPr lang="uk-UA" u="sng" dirty="0" smtClean="0">
                <a:solidFill>
                  <a:schemeClr val="bg1"/>
                </a:solidFill>
              </a:rPr>
              <a:t>.</a:t>
            </a:r>
            <a:r>
              <a:rPr lang="uk-UA" dirty="0" smtClean="0"/>
              <a:t> </a:t>
            </a:r>
            <a:r>
              <a:rPr lang="uk-UA" dirty="0">
                <a:solidFill>
                  <a:schemeClr val="bg1"/>
                </a:solidFill>
              </a:rPr>
              <a:t>Розумінню почуттів, потреб сьогодення заважають незавершені </a:t>
            </a:r>
            <a:r>
              <a:rPr lang="uk-UA" dirty="0" err="1">
                <a:solidFill>
                  <a:schemeClr val="bg1"/>
                </a:solidFill>
              </a:rPr>
              <a:t>гештальти</a:t>
            </a:r>
            <a:r>
              <a:rPr lang="uk-UA" dirty="0">
                <a:solidFill>
                  <a:schemeClr val="bg1"/>
                </a:solidFill>
              </a:rPr>
              <a:t>, що мимовільно випливають. Якщо людина не усвідомлює своїх потреб, вона не може визначити пріоритети, не знає, чого хоче. Вона прагне контролювати свої імпульси, діючи раціонально, все далі відходячи від досвіду безпосереднього переживання. У такий спосіб саморегуляція замінюється контролем і </a:t>
            </a:r>
            <a:r>
              <a:rPr lang="uk-UA" dirty="0">
                <a:solidFill>
                  <a:srgbClr val="FF0000"/>
                </a:solidFill>
              </a:rPr>
              <a:t>придушенням частини емоцій</a:t>
            </a:r>
            <a:r>
              <a:rPr lang="uk-UA" dirty="0">
                <a:solidFill>
                  <a:schemeClr val="bg1"/>
                </a:solidFill>
              </a:rPr>
              <a:t> і потреб. Саморегуляція передбачає усвідомлювання. </a:t>
            </a:r>
            <a:endParaRPr lang="ru-RU" dirty="0">
              <a:solidFill>
                <a:schemeClr val="bg1"/>
              </a:solidFill>
            </a:endParaRPr>
          </a:p>
          <a:p>
            <a:endParaRPr lang="uk-UA" dirty="0"/>
          </a:p>
        </p:txBody>
      </p:sp>
      <p:pic>
        <p:nvPicPr>
          <p:cNvPr id="8194" name="Picture 2" descr="Картинки по запросу придушення емоцій"/>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1012873" y="581249"/>
            <a:ext cx="4403188" cy="288623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Картинки по запросу придушення емоці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18" y="579464"/>
            <a:ext cx="3850689" cy="288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1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01858" y="1420837"/>
            <a:ext cx="10381956" cy="4370363"/>
          </a:xfrm>
        </p:spPr>
        <p:txBody>
          <a:bodyPr>
            <a:normAutofit fontScale="92500"/>
          </a:bodyPr>
          <a:lstStyle/>
          <a:p>
            <a:pPr algn="just"/>
            <a:r>
              <a:rPr lang="uk-UA" dirty="0">
                <a:solidFill>
                  <a:schemeClr val="bg1"/>
                </a:solidFill>
              </a:rPr>
              <a:t>Ф. </a:t>
            </a:r>
            <a:r>
              <a:rPr lang="uk-UA" dirty="0" err="1">
                <a:solidFill>
                  <a:schemeClr val="bg1"/>
                </a:solidFill>
              </a:rPr>
              <a:t>Перлз</a:t>
            </a:r>
            <a:r>
              <a:rPr lang="uk-UA" dirty="0">
                <a:solidFill>
                  <a:schemeClr val="bg1"/>
                </a:solidFill>
              </a:rPr>
              <a:t> виділив три зони усвідомлювання: зовнішній світ, внутрішній світ тіла, світ думок і фантазій. Для задоволення потреб необхідно бути в контакті з зовнішньою і внутрішньою зоною. Контакт може порушуватися очікуваннями, плануванням, спогадами, асоціаціями, роздумами. Вся ця ментальна діяльність не належить теперішньому, вона відводить від контакту. Найчастіше у такий спосіб людина уникає неприємних переживань. </a:t>
            </a:r>
            <a:endParaRPr lang="uk-UA" dirty="0" smtClean="0">
              <a:solidFill>
                <a:schemeClr val="bg1"/>
              </a:solidFill>
            </a:endParaRPr>
          </a:p>
          <a:p>
            <a:pPr algn="just"/>
            <a:r>
              <a:rPr lang="uk-UA" dirty="0" smtClean="0">
                <a:solidFill>
                  <a:schemeClr val="bg1"/>
                </a:solidFill>
              </a:rPr>
              <a:t>Неусвідомлене</a:t>
            </a:r>
            <a:r>
              <a:rPr lang="uk-UA" dirty="0">
                <a:solidFill>
                  <a:schemeClr val="bg1"/>
                </a:solidFill>
              </a:rPr>
              <a:t>, перерване переживання залишає </a:t>
            </a:r>
            <a:r>
              <a:rPr lang="uk-UA" dirty="0" err="1">
                <a:solidFill>
                  <a:schemeClr val="bg1"/>
                </a:solidFill>
              </a:rPr>
              <a:t>гештальт</a:t>
            </a:r>
            <a:r>
              <a:rPr lang="uk-UA" dirty="0">
                <a:solidFill>
                  <a:schemeClr val="bg1"/>
                </a:solidFill>
              </a:rPr>
              <a:t> незавершеним, і він осідає серед інших незавершених </a:t>
            </a:r>
            <a:r>
              <a:rPr lang="uk-UA" dirty="0" err="1">
                <a:solidFill>
                  <a:schemeClr val="bg1"/>
                </a:solidFill>
              </a:rPr>
              <a:t>гештальтів</a:t>
            </a:r>
            <a:r>
              <a:rPr lang="uk-UA" dirty="0">
                <a:solidFill>
                  <a:schemeClr val="bg1"/>
                </a:solidFill>
              </a:rPr>
              <a:t>. Цей осад поступово каламутить чистоту усвідомлювання, стає перешкодою в сприйнятті і переживанні. Тоді людина спрямовує свою увагу на одні «фігури» (потреби, емоції) та ігнорує інші.</a:t>
            </a:r>
          </a:p>
        </p:txBody>
      </p:sp>
    </p:spTree>
    <p:extLst>
      <p:ext uri="{BB962C8B-B14F-4D97-AF65-F5344CB8AC3E}">
        <p14:creationId xmlns:p14="http://schemas.microsoft.com/office/powerpoint/2010/main" val="1808321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39043" y="604450"/>
            <a:ext cx="6563777" cy="796142"/>
          </a:xfrm>
        </p:spPr>
        <p:txBody>
          <a:bodyPr/>
          <a:lstStyle/>
          <a:p>
            <a:endParaRPr lang="uk-UA" dirty="0"/>
          </a:p>
        </p:txBody>
      </p:sp>
      <p:sp>
        <p:nvSpPr>
          <p:cNvPr id="3" name="Объект 2"/>
          <p:cNvSpPr>
            <a:spLocks noGrp="1"/>
          </p:cNvSpPr>
          <p:nvPr>
            <p:ph idx="1"/>
          </p:nvPr>
        </p:nvSpPr>
        <p:spPr>
          <a:xfrm>
            <a:off x="1141412" y="4895557"/>
            <a:ext cx="9905999" cy="1223889"/>
          </a:xfrm>
        </p:spPr>
        <p:txBody>
          <a:bodyPr>
            <a:normAutofit fontScale="92500" lnSpcReduction="10000"/>
          </a:bodyPr>
          <a:lstStyle/>
          <a:p>
            <a:r>
              <a:rPr lang="uk-UA" dirty="0"/>
              <a:t>В ході психотерапії клієнт набуває контакт із зовнішньою і внутрішньою реальністю, повертається із світу примар минулого і майбутнього в живий світ почуттів і </a:t>
            </a:r>
            <a:r>
              <a:rPr lang="uk-UA" dirty="0" err="1"/>
              <a:t>відчуттів</a:t>
            </a:r>
            <a:r>
              <a:rPr lang="uk-UA" dirty="0"/>
              <a:t>.</a:t>
            </a:r>
            <a:endParaRPr lang="ru-RU" dirty="0"/>
          </a:p>
          <a:p>
            <a:endParaRPr lang="uk-UA" dirty="0"/>
          </a:p>
        </p:txBody>
      </p:sp>
      <p:pic>
        <p:nvPicPr>
          <p:cNvPr id="9218" name="Picture 2" descr="Картинки по запросу придушення емоці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823" y="358511"/>
            <a:ext cx="6063175" cy="404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24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solidFill>
                  <a:srgbClr val="FFFF00"/>
                </a:solidFill>
                <a:effectLst>
                  <a:outerShdw blurRad="38100" dist="38100" dir="2700000" algn="tl">
                    <a:srgbClr val="000000">
                      <a:alpha val="43137"/>
                    </a:srgbClr>
                  </a:outerShdw>
                </a:effectLst>
              </a:rPr>
              <a:t>Генезис неврозу</a:t>
            </a:r>
            <a:r>
              <a:rPr lang="uk-UA" i="1" dirty="0">
                <a:solidFill>
                  <a:srgbClr val="FFFF00"/>
                </a:solidFill>
                <a:effectLst>
                  <a:outerShdw blurRad="38100" dist="38100" dir="2700000" algn="tl">
                    <a:srgbClr val="000000">
                      <a:alpha val="43137"/>
                    </a:srgbClr>
                  </a:outerShdw>
                </a:effectLst>
              </a:rPr>
              <a:t> </a:t>
            </a:r>
            <a:r>
              <a:rPr lang="ru-RU" dirty="0"/>
              <a:t/>
            </a:r>
            <a:br>
              <a:rPr lang="ru-RU" dirty="0"/>
            </a:br>
            <a:endParaRPr lang="uk-UA" dirty="0"/>
          </a:p>
        </p:txBody>
      </p:sp>
      <p:sp>
        <p:nvSpPr>
          <p:cNvPr id="3" name="Объект 2"/>
          <p:cNvSpPr>
            <a:spLocks noGrp="1"/>
          </p:cNvSpPr>
          <p:nvPr>
            <p:ph sz="half" idx="1"/>
          </p:nvPr>
        </p:nvSpPr>
        <p:spPr>
          <a:xfrm>
            <a:off x="745588" y="1575582"/>
            <a:ext cx="5683347" cy="5022166"/>
          </a:xfrm>
        </p:spPr>
        <p:txBody>
          <a:bodyPr>
            <a:normAutofit fontScale="70000" lnSpcReduction="20000"/>
          </a:bodyPr>
          <a:lstStyle/>
          <a:p>
            <a:pPr algn="just">
              <a:spcBef>
                <a:spcPts val="0"/>
              </a:spcBef>
            </a:pPr>
            <a:r>
              <a:rPr lang="uk-UA" dirty="0" smtClean="0">
                <a:solidFill>
                  <a:schemeClr val="bg1"/>
                </a:solidFill>
              </a:rPr>
              <a:t>Щоб </a:t>
            </a:r>
            <a:r>
              <a:rPr lang="uk-UA" dirty="0">
                <a:solidFill>
                  <a:schemeClr val="bg1"/>
                </a:solidFill>
              </a:rPr>
              <a:t>описати формування невротичних механізмів, Ф. </a:t>
            </a:r>
            <a:r>
              <a:rPr lang="uk-UA" dirty="0" err="1">
                <a:solidFill>
                  <a:schemeClr val="bg1"/>
                </a:solidFill>
              </a:rPr>
              <a:t>Перлз</a:t>
            </a:r>
            <a:r>
              <a:rPr lang="uk-UA" dirty="0">
                <a:solidFill>
                  <a:schemeClr val="bg1"/>
                </a:solidFill>
              </a:rPr>
              <a:t> використовує </a:t>
            </a:r>
            <a:r>
              <a:rPr lang="uk-UA" dirty="0">
                <a:solidFill>
                  <a:srgbClr val="FFFF00"/>
                </a:solidFill>
                <a:effectLst>
                  <a:outerShdw blurRad="38100" dist="38100" dir="2700000" algn="tl">
                    <a:srgbClr val="000000">
                      <a:alpha val="43137"/>
                    </a:srgbClr>
                  </a:outerShdw>
                </a:effectLst>
              </a:rPr>
              <a:t>метафору — популярну дитячу казку про голого короля.</a:t>
            </a:r>
            <a:r>
              <a:rPr lang="uk-UA" dirty="0">
                <a:solidFill>
                  <a:schemeClr val="bg1"/>
                </a:solidFill>
                <a:effectLst>
                  <a:outerShdw blurRad="38100" dist="38100" dir="2700000" algn="tl">
                    <a:srgbClr val="000000">
                      <a:alpha val="43137"/>
                    </a:srgbClr>
                  </a:outerShdw>
                </a:effectLst>
              </a:rPr>
              <a:t> </a:t>
            </a:r>
            <a:r>
              <a:rPr lang="uk-UA" dirty="0">
                <a:solidFill>
                  <a:schemeClr val="bg1"/>
                </a:solidFill>
              </a:rPr>
              <a:t>Як відомо, всі придворні і дорослі жителі казкової країни захоплювалися сукнею короля, придумували деталі неіснуючого наряду, докладно розхвалювали його крій і колір. І тільки маленький хлопчик, єдиний у цьому королівстві, хто довіряв своїм почуттям, вигукнув: «А король-то голий</a:t>
            </a:r>
            <a:r>
              <a:rPr lang="uk-UA" dirty="0" smtClean="0">
                <a:solidFill>
                  <a:schemeClr val="bg1"/>
                </a:solidFill>
              </a:rPr>
              <a:t>!»</a:t>
            </a:r>
          </a:p>
          <a:p>
            <a:pPr algn="just">
              <a:spcBef>
                <a:spcPts val="0"/>
              </a:spcBef>
            </a:pPr>
            <a:endParaRPr lang="uk-UA" dirty="0">
              <a:solidFill>
                <a:schemeClr val="bg1"/>
              </a:solidFill>
            </a:endParaRPr>
          </a:p>
          <a:p>
            <a:pPr algn="just">
              <a:spcBef>
                <a:spcPts val="0"/>
              </a:spcBef>
            </a:pPr>
            <a:r>
              <a:rPr lang="uk-UA" dirty="0" smtClean="0">
                <a:solidFill>
                  <a:schemeClr val="bg1"/>
                </a:solidFill>
              </a:rPr>
              <a:t> </a:t>
            </a:r>
            <a:r>
              <a:rPr lang="uk-UA" dirty="0">
                <a:solidFill>
                  <a:schemeClr val="bg1"/>
                </a:solidFill>
              </a:rPr>
              <a:t>Ф. </a:t>
            </a:r>
            <a:r>
              <a:rPr lang="uk-UA" dirty="0" err="1">
                <a:solidFill>
                  <a:schemeClr val="bg1"/>
                </a:solidFill>
              </a:rPr>
              <a:t>Перлз</a:t>
            </a:r>
            <a:r>
              <a:rPr lang="uk-UA" dirty="0">
                <a:solidFill>
                  <a:schemeClr val="bg1"/>
                </a:solidFill>
              </a:rPr>
              <a:t> продовжує цю казку так. Дорослі накинулися на дитину і почали переконувати її, що сукня насправді існує. Хлопчик злякався і, щоб не засмучувати і не дратувати дорослих, підкорився їхній думці, перестав вірити власним почуттям, відмовився від них. Важливо те, що небажання висловлювати себе і свої почуття стає настільки звичним, що спрацьовує навіть тоді, коли зникає зовнішній заборони на вираження почуттів.</a:t>
            </a:r>
            <a:endParaRPr lang="ru-RU" dirty="0">
              <a:solidFill>
                <a:schemeClr val="bg1"/>
              </a:solidFill>
            </a:endParaRPr>
          </a:p>
          <a:p>
            <a:endParaRPr lang="uk-UA" dirty="0"/>
          </a:p>
        </p:txBody>
      </p:sp>
      <p:pic>
        <p:nvPicPr>
          <p:cNvPr id="10242" name="Picture 2" descr="Картинки по запросу а король то голий"/>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20925" y="1964336"/>
            <a:ext cx="4762500"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109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42536" y="3376246"/>
            <a:ext cx="10297550" cy="2996418"/>
          </a:xfrm>
        </p:spPr>
        <p:txBody>
          <a:bodyPr>
            <a:normAutofit fontScale="85000" lnSpcReduction="20000"/>
          </a:bodyPr>
          <a:lstStyle/>
          <a:p>
            <a:pPr algn="just"/>
            <a:r>
              <a:rPr lang="uk-UA" dirty="0">
                <a:solidFill>
                  <a:schemeClr val="bg1"/>
                </a:solidFill>
              </a:rPr>
              <a:t>Така історія відбувається в житті кожної людини. Дитина приходить у цей світ з відкритим серцем і справжніми почуттями. Проте суспільство, його стандарти і правила відучують людину довіряти своїм почуттям, покладатися на свою думку. Ось одне з визначень невротичної особистості, яке Ф. </a:t>
            </a:r>
            <a:r>
              <a:rPr lang="uk-UA" dirty="0" err="1">
                <a:solidFill>
                  <a:schemeClr val="bg1"/>
                </a:solidFill>
              </a:rPr>
              <a:t>Перлз</a:t>
            </a:r>
            <a:r>
              <a:rPr lang="uk-UA" dirty="0">
                <a:solidFill>
                  <a:schemeClr val="bg1"/>
                </a:solidFill>
              </a:rPr>
              <a:t> дав у книзі «</a:t>
            </a:r>
            <a:r>
              <a:rPr lang="uk-UA" dirty="0" err="1">
                <a:solidFill>
                  <a:schemeClr val="bg1"/>
                </a:solidFill>
              </a:rPr>
              <a:t>Гештальт</a:t>
            </a:r>
            <a:r>
              <a:rPr lang="uk-UA" dirty="0">
                <a:solidFill>
                  <a:schemeClr val="bg1"/>
                </a:solidFill>
              </a:rPr>
              <a:t>-підхід»: «Невротик — це людина, на яку дуже тисне суспільство» (Ф. </a:t>
            </a:r>
            <a:r>
              <a:rPr lang="uk-UA" dirty="0" err="1">
                <a:solidFill>
                  <a:schemeClr val="bg1"/>
                </a:solidFill>
              </a:rPr>
              <a:t>Перлз</a:t>
            </a:r>
            <a:r>
              <a:rPr lang="uk-UA" dirty="0">
                <a:solidFill>
                  <a:schemeClr val="bg1"/>
                </a:solidFill>
              </a:rPr>
              <a:t>, 1996, с. 46). Відмовляючись від власних почуттів, підкоряючись суспільним вимогам, ми порушуємо контакт із зовнішнім світом. Це відбувається тому, що для того, щоб вступати в контакт із зовнішнім світом, необхідно чітко усвідомлювати межі між собою і світом, оскільки якщо немає меж, то немає і контакту.</a:t>
            </a:r>
            <a:endParaRPr lang="ru-RU" dirty="0">
              <a:solidFill>
                <a:schemeClr val="bg1"/>
              </a:solidFill>
            </a:endParaRPr>
          </a:p>
          <a:p>
            <a:endParaRPr lang="uk-UA" dirty="0"/>
          </a:p>
        </p:txBody>
      </p:sp>
      <p:pic>
        <p:nvPicPr>
          <p:cNvPr id="11266" name="Picture 2" descr="Картинки по запросу Невротик — це людина, на яку дуже тисне суспільст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13" y="405895"/>
            <a:ext cx="3971437" cy="266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79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2153" y="1777398"/>
            <a:ext cx="3719359" cy="319689"/>
          </a:xfrm>
        </p:spPr>
        <p:txBody>
          <a:bodyPr>
            <a:normAutofit fontScale="90000"/>
          </a:bodyPr>
          <a:lstStyle/>
          <a:p>
            <a:endParaRPr lang="uk-UA" dirty="0"/>
          </a:p>
        </p:txBody>
      </p:sp>
      <p:sp>
        <p:nvSpPr>
          <p:cNvPr id="3" name="Объект 2"/>
          <p:cNvSpPr>
            <a:spLocks noGrp="1"/>
          </p:cNvSpPr>
          <p:nvPr>
            <p:ph idx="1"/>
          </p:nvPr>
        </p:nvSpPr>
        <p:spPr>
          <a:xfrm>
            <a:off x="1141412" y="3516923"/>
            <a:ext cx="9905999" cy="3038622"/>
          </a:xfrm>
        </p:spPr>
        <p:txBody>
          <a:bodyPr>
            <a:normAutofit fontScale="85000" lnSpcReduction="10000"/>
          </a:bodyPr>
          <a:lstStyle/>
          <a:p>
            <a:pPr algn="just"/>
            <a:r>
              <a:rPr lang="uk-UA" dirty="0" smtClean="0">
                <a:solidFill>
                  <a:schemeClr val="bg1"/>
                </a:solidFill>
              </a:rPr>
              <a:t>Інша метафора, що описує основні </a:t>
            </a:r>
            <a:r>
              <a:rPr lang="uk-UA" dirty="0" err="1" smtClean="0">
                <a:solidFill>
                  <a:schemeClr val="bg1"/>
                </a:solidFill>
              </a:rPr>
              <a:t>гештальт</a:t>
            </a:r>
            <a:r>
              <a:rPr lang="uk-UA" dirty="0" smtClean="0">
                <a:solidFill>
                  <a:schemeClr val="bg1"/>
                </a:solidFill>
              </a:rPr>
              <a:t>-терапевтичні позиції, </a:t>
            </a:r>
            <a:r>
              <a:rPr lang="uk-UA" b="1" dirty="0" smtClean="0">
                <a:solidFill>
                  <a:srgbClr val="FFFF00"/>
                </a:solidFill>
              </a:rPr>
              <a:t>метафора капкану</a:t>
            </a:r>
            <a:r>
              <a:rPr lang="uk-UA" dirty="0" smtClean="0">
                <a:solidFill>
                  <a:schemeClr val="bg1"/>
                </a:solidFill>
              </a:rPr>
              <a:t>. Подібно до того як вільна дика тварина потрапляє в капкан, поставлений мисливцями, людина потрапляє під заборони та обмеження з боку суспільства. Щоб звільнитися з пастки, тварина відгризає собі лапу, а людина відмовляється від тих почуттів та емоцій, від тих частин власної особистості, які не приймаються соціумом: гніву, любові, сексу, радості і т. п. І так само як тварина, позбавлена лапи, стає зраненою і покаліченою, людина, що втратила частину особистості, стає обмеженою у своїх проявах і не може жити повним життям, бути самою собою.</a:t>
            </a:r>
            <a:endParaRPr lang="ru-RU" dirty="0" smtClean="0">
              <a:solidFill>
                <a:schemeClr val="bg1"/>
              </a:solidFill>
            </a:endParaRPr>
          </a:p>
          <a:p>
            <a:endParaRPr lang="uk-UA" dirty="0"/>
          </a:p>
        </p:txBody>
      </p:sp>
      <p:pic>
        <p:nvPicPr>
          <p:cNvPr id="12290" name="Picture 2" descr="Картинки по запросу капк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0" y="504930"/>
            <a:ext cx="3812344" cy="286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24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2" y="3516922"/>
            <a:ext cx="9905999" cy="2771335"/>
          </a:xfrm>
        </p:spPr>
        <p:txBody>
          <a:bodyPr>
            <a:normAutofit/>
          </a:bodyPr>
          <a:lstStyle/>
          <a:p>
            <a:pPr algn="just"/>
            <a:r>
              <a:rPr lang="uk-UA" u="sng" dirty="0">
                <a:solidFill>
                  <a:schemeClr val="bg1"/>
                </a:solidFill>
              </a:rPr>
              <a:t>Основою виникнення невротичного конфлікту Ф. </a:t>
            </a:r>
            <a:r>
              <a:rPr lang="uk-UA" u="sng" dirty="0" err="1">
                <a:solidFill>
                  <a:schemeClr val="bg1"/>
                </a:solidFill>
              </a:rPr>
              <a:t>Перлз</a:t>
            </a:r>
            <a:r>
              <a:rPr lang="uk-UA" u="sng" dirty="0">
                <a:solidFill>
                  <a:schemeClr val="bg1"/>
                </a:solidFill>
              </a:rPr>
              <a:t> вважав зіткнення потреб організму з середовищем. </a:t>
            </a:r>
            <a:r>
              <a:rPr lang="uk-UA" dirty="0">
                <a:solidFill>
                  <a:schemeClr val="bg1"/>
                </a:solidFill>
              </a:rPr>
              <a:t>Їх фрустрація веде до придушення бажань, руйнування контакту. Людина починає використовувати лише безпечні з її точки зору способи взаємодії зі світом. Тому зазнає зміна її межа з світом. Людина може спрямовувати всі свої зусилля на те, щоб бути подалі від інших людей. </a:t>
            </a:r>
            <a:endParaRPr lang="ru-RU" dirty="0">
              <a:solidFill>
                <a:schemeClr val="bg1"/>
              </a:solidFill>
            </a:endParaRPr>
          </a:p>
          <a:p>
            <a:endParaRPr lang="uk-UA" dirty="0"/>
          </a:p>
        </p:txBody>
      </p:sp>
      <p:pic>
        <p:nvPicPr>
          <p:cNvPr id="13324" name="Picture 12" descr="Картинки по запросу самоизоляция человека от обще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473656"/>
            <a:ext cx="4191342" cy="2766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6909" y="618518"/>
            <a:ext cx="4000500" cy="1478570"/>
          </a:xfrm>
        </p:spPr>
        <p:txBody>
          <a:bodyPr/>
          <a:lstStyle/>
          <a:p>
            <a:r>
              <a:rPr lang="uk-UA" dirty="0" smtClean="0">
                <a:solidFill>
                  <a:srgbClr val="FFFF00"/>
                </a:solidFill>
              </a:rPr>
              <a:t>План ЛЕКЦІЇ:</a:t>
            </a:r>
            <a:r>
              <a:rPr lang="ru-RU" dirty="0">
                <a:solidFill>
                  <a:srgbClr val="FFFF00"/>
                </a:solidFill>
              </a:rPr>
              <a:t/>
            </a:r>
            <a:br>
              <a:rPr lang="ru-RU" dirty="0">
                <a:solidFill>
                  <a:srgbClr val="FFFF00"/>
                </a:solidFill>
              </a:rPr>
            </a:br>
            <a:endParaRPr lang="uk-UA" dirty="0">
              <a:solidFill>
                <a:srgbClr val="FFFF00"/>
              </a:solidFill>
            </a:endParaRPr>
          </a:p>
        </p:txBody>
      </p:sp>
      <p:sp>
        <p:nvSpPr>
          <p:cNvPr id="3" name="Объект 2"/>
          <p:cNvSpPr>
            <a:spLocks noGrp="1"/>
          </p:cNvSpPr>
          <p:nvPr>
            <p:ph idx="1"/>
          </p:nvPr>
        </p:nvSpPr>
        <p:spPr/>
        <p:txBody>
          <a:bodyPr>
            <a:normAutofit/>
          </a:bodyPr>
          <a:lstStyle/>
          <a:p>
            <a:pPr lvl="0"/>
            <a:r>
              <a:rPr lang="uk-UA" dirty="0" smtClean="0"/>
              <a:t>Теорія </a:t>
            </a:r>
            <a:r>
              <a:rPr lang="uk-UA" dirty="0"/>
              <a:t>терапії. </a:t>
            </a:r>
            <a:endParaRPr lang="ru-RU" dirty="0"/>
          </a:p>
          <a:p>
            <a:pPr lvl="0"/>
            <a:r>
              <a:rPr lang="uk-UA" dirty="0"/>
              <a:t>Генезис неврозу. </a:t>
            </a:r>
            <a:endParaRPr lang="ru-RU" dirty="0"/>
          </a:p>
          <a:p>
            <a:pPr lvl="0"/>
            <a:r>
              <a:rPr lang="uk-UA" dirty="0"/>
              <a:t>Механізми психотерапії. </a:t>
            </a:r>
            <a:endParaRPr lang="ru-RU" dirty="0"/>
          </a:p>
          <a:p>
            <a:pPr lvl="0"/>
            <a:r>
              <a:rPr lang="uk-UA" dirty="0"/>
              <a:t>Етапи психотерапевтичного процесу. </a:t>
            </a:r>
            <a:endParaRPr lang="ru-RU" dirty="0"/>
          </a:p>
          <a:p>
            <a:pPr lvl="0"/>
            <a:r>
              <a:rPr lang="uk-UA" dirty="0"/>
              <a:t>Техніки психотерапії. </a:t>
            </a:r>
            <a:endParaRPr lang="ru-RU" dirty="0"/>
          </a:p>
          <a:p>
            <a:pPr lvl="0"/>
            <a:r>
              <a:rPr lang="uk-UA" dirty="0"/>
              <a:t>Результат психотерапії.</a:t>
            </a:r>
            <a:endParaRPr lang="ru-RU" dirty="0"/>
          </a:p>
          <a:p>
            <a:endParaRPr lang="uk-UA" dirty="0"/>
          </a:p>
        </p:txBody>
      </p:sp>
      <p:pic>
        <p:nvPicPr>
          <p:cNvPr id="20482" name="Picture 2" descr="Картинки по запросу пл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120" y="222682"/>
            <a:ext cx="2820363" cy="211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15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solidFill>
                  <a:schemeClr val="bg1"/>
                </a:solidFill>
              </a:rPr>
              <a:t>Ізоляція</a:t>
            </a:r>
            <a:endParaRPr lang="uk-UA" b="1" dirty="0">
              <a:solidFill>
                <a:schemeClr val="bg1"/>
              </a:solidFill>
            </a:endParaRPr>
          </a:p>
        </p:txBody>
      </p:sp>
      <p:sp>
        <p:nvSpPr>
          <p:cNvPr id="3" name="Объект 2"/>
          <p:cNvSpPr>
            <a:spLocks noGrp="1"/>
          </p:cNvSpPr>
          <p:nvPr>
            <p:ph idx="1"/>
          </p:nvPr>
        </p:nvSpPr>
        <p:spPr>
          <a:xfrm>
            <a:off x="1141412" y="2249486"/>
            <a:ext cx="9905999" cy="4165381"/>
          </a:xfrm>
        </p:spPr>
        <p:txBody>
          <a:bodyPr>
            <a:normAutofit fontScale="85000" lnSpcReduction="10000"/>
          </a:bodyPr>
          <a:lstStyle/>
          <a:p>
            <a:pPr algn="just"/>
            <a:r>
              <a:rPr lang="uk-UA" b="1" i="1" dirty="0">
                <a:solidFill>
                  <a:srgbClr val="FF0000"/>
                </a:solidFill>
              </a:rPr>
              <a:t>Ізоляція</a:t>
            </a:r>
            <a:r>
              <a:rPr lang="uk-UA" dirty="0">
                <a:solidFill>
                  <a:schemeClr val="bg1"/>
                </a:solidFill>
              </a:rPr>
              <a:t> — це крайній вияв у спектрі різних способів взаємодії зі світом. Догляд відрізняється від ізоляції тим, що відбувається без напруги, ніби сам собою. Прикладом відходу може служити </a:t>
            </a:r>
            <a:r>
              <a:rPr lang="uk-UA" b="1" dirty="0">
                <a:solidFill>
                  <a:srgbClr val="FFFF00"/>
                </a:solidFill>
              </a:rPr>
              <a:t>медитація.</a:t>
            </a:r>
            <a:r>
              <a:rPr lang="uk-UA" dirty="0">
                <a:solidFill>
                  <a:schemeClr val="bg1"/>
                </a:solidFill>
              </a:rPr>
              <a:t> Регресивні форми поведінки також можуть служити засобом відходу від контакту. </a:t>
            </a:r>
            <a:endParaRPr lang="uk-UA" dirty="0" smtClean="0">
              <a:solidFill>
                <a:schemeClr val="bg1"/>
              </a:solidFill>
            </a:endParaRPr>
          </a:p>
          <a:p>
            <a:pPr algn="just"/>
            <a:r>
              <a:rPr lang="uk-UA" dirty="0" smtClean="0">
                <a:solidFill>
                  <a:schemeClr val="bg1"/>
                </a:solidFill>
              </a:rPr>
              <a:t>Контакт </a:t>
            </a:r>
            <a:r>
              <a:rPr lang="uk-UA" dirty="0">
                <a:solidFill>
                  <a:schemeClr val="bg1"/>
                </a:solidFill>
              </a:rPr>
              <a:t>— оптимальний спосіб існування, при якому відбувається зустріч людей без порушення меж кожного з них. Здорова особистість адекватно усвідомлює межу між Я і не-Я. Якщо ж людина переживає середовище як погане, вороже, вона створює рівновагу, втрачаючи кордон і відступаючи, віддаючи свою «територію» або намагаючись захопити чужу. Такий «переділ кордонів» веде до дії на спірній території законів психологічного захисту. </a:t>
            </a:r>
            <a:r>
              <a:rPr lang="uk-UA" u="sng" dirty="0">
                <a:solidFill>
                  <a:schemeClr val="bg1"/>
                </a:solidFill>
              </a:rPr>
              <a:t>Ці закони реалізуються</a:t>
            </a:r>
            <a:r>
              <a:rPr lang="uk-UA" dirty="0">
                <a:solidFill>
                  <a:schemeClr val="bg1"/>
                </a:solidFill>
              </a:rPr>
              <a:t> </a:t>
            </a:r>
            <a:r>
              <a:rPr lang="uk-UA" u="sng" dirty="0">
                <a:solidFill>
                  <a:srgbClr val="FFFF00"/>
                </a:solidFill>
              </a:rPr>
              <a:t>в чотирьох видах невротичних механізмів: злиття, </a:t>
            </a:r>
            <a:r>
              <a:rPr lang="uk-UA" u="sng" dirty="0" err="1">
                <a:solidFill>
                  <a:srgbClr val="FFFF00"/>
                </a:solidFill>
              </a:rPr>
              <a:t>інтроекціі</a:t>
            </a:r>
            <a:r>
              <a:rPr lang="uk-UA" u="sng" dirty="0">
                <a:solidFill>
                  <a:srgbClr val="FFFF00"/>
                </a:solidFill>
              </a:rPr>
              <a:t>, проекції, </a:t>
            </a:r>
            <a:r>
              <a:rPr lang="uk-UA" u="sng" dirty="0" err="1">
                <a:solidFill>
                  <a:srgbClr val="FFFF00"/>
                </a:solidFill>
              </a:rPr>
              <a:t>ретрофлексії</a:t>
            </a:r>
            <a:r>
              <a:rPr lang="uk-UA" u="sng" dirty="0">
                <a:solidFill>
                  <a:srgbClr val="FFFF00"/>
                </a:solidFill>
              </a:rPr>
              <a:t>.</a:t>
            </a:r>
            <a:endParaRPr lang="ru-RU" dirty="0">
              <a:solidFill>
                <a:srgbClr val="FFFF00"/>
              </a:solidFill>
            </a:endParaRPr>
          </a:p>
          <a:p>
            <a:endParaRPr lang="uk-UA" dirty="0"/>
          </a:p>
        </p:txBody>
      </p:sp>
      <p:pic>
        <p:nvPicPr>
          <p:cNvPr id="21510" name="Picture 6" descr="Картинки по запросу медитац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208" y="225568"/>
            <a:ext cx="3071643" cy="202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17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70670" y="1378633"/>
            <a:ext cx="2560321" cy="1041009"/>
          </a:xfrm>
        </p:spPr>
        <p:txBody>
          <a:bodyPr/>
          <a:lstStyle/>
          <a:p>
            <a:r>
              <a:rPr lang="uk-UA" b="1" i="1" dirty="0">
                <a:solidFill>
                  <a:schemeClr val="bg1"/>
                </a:solidFill>
              </a:rPr>
              <a:t>Злиття</a:t>
            </a:r>
            <a:endParaRPr lang="uk-UA" b="1" dirty="0">
              <a:solidFill>
                <a:schemeClr val="bg1"/>
              </a:solidFill>
            </a:endParaRPr>
          </a:p>
        </p:txBody>
      </p:sp>
      <p:sp>
        <p:nvSpPr>
          <p:cNvPr id="3" name="Объект 2"/>
          <p:cNvSpPr>
            <a:spLocks noGrp="1"/>
          </p:cNvSpPr>
          <p:nvPr>
            <p:ph idx="4294967295"/>
          </p:nvPr>
        </p:nvSpPr>
        <p:spPr>
          <a:xfrm>
            <a:off x="970671" y="2546252"/>
            <a:ext cx="10403888" cy="3981548"/>
          </a:xfrm>
        </p:spPr>
        <p:txBody>
          <a:bodyPr>
            <a:normAutofit fontScale="85000" lnSpcReduction="10000"/>
          </a:bodyPr>
          <a:lstStyle/>
          <a:p>
            <a:pPr algn="just"/>
            <a:r>
              <a:rPr lang="uk-UA" b="1" i="1" dirty="0">
                <a:solidFill>
                  <a:srgbClr val="FF0000"/>
                </a:solidFill>
              </a:rPr>
              <a:t>Злиття (</a:t>
            </a:r>
            <a:r>
              <a:rPr lang="uk-UA" b="1" i="1" dirty="0" err="1">
                <a:solidFill>
                  <a:srgbClr val="FF0000"/>
                </a:solidFill>
              </a:rPr>
              <a:t>конфлюенція</a:t>
            </a:r>
            <a:r>
              <a:rPr lang="uk-UA" b="1" dirty="0">
                <a:solidFill>
                  <a:srgbClr val="FF0000"/>
                </a:solidFill>
              </a:rPr>
              <a:t>) </a:t>
            </a:r>
            <a:r>
              <a:rPr lang="uk-UA" dirty="0">
                <a:solidFill>
                  <a:schemeClr val="bg1"/>
                </a:solidFill>
              </a:rPr>
              <a:t>являє собою такий спосіб відходу від контакту, коли об’єкт не стає чіткою фігурою, він не сприймається окремо. Дія цього механізму спостерігається в екстатичних станах, ритуалах. Новонароджений цілком перебуває в злитті зі світом. Багато способів реагування придбано в злитті з людьми з найближчого оточення. Психотерапевт працює з патологічним злиттям, коли людина не відрізняє себе від інших людей, засвоює їх почуття, оцінки, звички. Чоловік і дружина, що перебувають у патологічному злитті, не </a:t>
            </a:r>
            <a:r>
              <a:rPr lang="uk-UA" dirty="0" err="1">
                <a:solidFill>
                  <a:schemeClr val="bg1"/>
                </a:solidFill>
              </a:rPr>
              <a:t>переносять</a:t>
            </a:r>
            <a:r>
              <a:rPr lang="uk-UA" dirty="0">
                <a:solidFill>
                  <a:schemeClr val="bg1"/>
                </a:solidFill>
              </a:rPr>
              <a:t> навіть найменших відмінностей у звичках та </a:t>
            </a:r>
            <a:r>
              <a:rPr lang="uk-UA" dirty="0" err="1">
                <a:solidFill>
                  <a:schemeClr val="bg1"/>
                </a:solidFill>
              </a:rPr>
              <a:t>прихильностях</a:t>
            </a:r>
            <a:r>
              <a:rPr lang="uk-UA" dirty="0">
                <a:solidFill>
                  <a:schemeClr val="bg1"/>
                </a:solidFill>
              </a:rPr>
              <a:t>. Коли вони виникають, подружжя всіляко прагне або змінитися само, або </a:t>
            </a:r>
            <a:r>
              <a:rPr lang="uk-UA" dirty="0">
                <a:solidFill>
                  <a:srgbClr val="FFFF00"/>
                </a:solidFill>
              </a:rPr>
              <a:t>вимагає змін у партнера по шлюбу</a:t>
            </a:r>
            <a:r>
              <a:rPr lang="uk-UA" dirty="0">
                <a:solidFill>
                  <a:schemeClr val="bg1"/>
                </a:solidFill>
              </a:rPr>
              <a:t>. Дії людини, що використовує цей невротичний механізм, </a:t>
            </a:r>
            <a:r>
              <a:rPr lang="uk-UA" dirty="0" err="1">
                <a:solidFill>
                  <a:schemeClr val="bg1"/>
                </a:solidFill>
              </a:rPr>
              <a:t>ритуалізовані</a:t>
            </a:r>
            <a:r>
              <a:rPr lang="uk-UA" dirty="0">
                <a:solidFill>
                  <a:schemeClr val="bg1"/>
                </a:solidFill>
              </a:rPr>
              <a:t>, вона </a:t>
            </a:r>
            <a:r>
              <a:rPr lang="uk-UA" dirty="0" err="1">
                <a:solidFill>
                  <a:schemeClr val="bg1"/>
                </a:solidFill>
              </a:rPr>
              <a:t>рідко</a:t>
            </a:r>
            <a:r>
              <a:rPr lang="uk-UA" dirty="0">
                <a:solidFill>
                  <a:schemeClr val="bg1"/>
                </a:solidFill>
              </a:rPr>
              <a:t> виявляє інтерес до чого-небудь. Якесь «ми», ідентифікація з іншими людьми захищає його від прийняття на себе відповідальності, від здійснення власного вибору. </a:t>
            </a:r>
          </a:p>
        </p:txBody>
      </p:sp>
      <p:pic>
        <p:nvPicPr>
          <p:cNvPr id="14338" name="Picture 2" descr="Картинки по запросу требование изменений у партнера по брак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011" y="405996"/>
            <a:ext cx="3890547" cy="194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43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a:xfrm>
            <a:off x="1141412" y="3530991"/>
            <a:ext cx="9905999" cy="2672861"/>
          </a:xfrm>
        </p:spPr>
        <p:txBody>
          <a:bodyPr/>
          <a:lstStyle/>
          <a:p>
            <a:pPr algn="just"/>
            <a:r>
              <a:rPr lang="uk-UA" dirty="0">
                <a:solidFill>
                  <a:schemeClr val="bg1"/>
                </a:solidFill>
              </a:rPr>
              <a:t>При цьому Ф. </a:t>
            </a:r>
            <a:r>
              <a:rPr lang="uk-UA" dirty="0" err="1">
                <a:solidFill>
                  <a:schemeClr val="bg1"/>
                </a:solidFill>
              </a:rPr>
              <a:t>Перлз</a:t>
            </a:r>
            <a:r>
              <a:rPr lang="uk-UA" dirty="0">
                <a:solidFill>
                  <a:schemeClr val="bg1"/>
                </a:solidFill>
              </a:rPr>
              <a:t> зазначає, що злиття не завжди патологічне: людина може «втратити кордон», слухаючи прекрасну музику, насолоджуючись краєвидом, закохавшись. Патологічним воно стає тоді, коли спрямовується на руйнування контакту. </a:t>
            </a:r>
            <a:r>
              <a:rPr lang="uk-UA" dirty="0">
                <a:solidFill>
                  <a:srgbClr val="FFFF00"/>
                </a:solidFill>
              </a:rPr>
              <a:t>Відмова від контакту </a:t>
            </a:r>
            <a:r>
              <a:rPr lang="uk-UA" dirty="0">
                <a:solidFill>
                  <a:schemeClr val="bg1"/>
                </a:solidFill>
              </a:rPr>
              <a:t>— це спосіб уникнути не схвалюваних іншими почуттів. </a:t>
            </a:r>
            <a:endParaRPr lang="ru-RU" dirty="0">
              <a:solidFill>
                <a:schemeClr val="bg1"/>
              </a:solidFill>
            </a:endParaRPr>
          </a:p>
          <a:p>
            <a:pPr algn="just"/>
            <a:endParaRPr lang="uk-UA"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691" y="439202"/>
            <a:ext cx="7302075" cy="2066989"/>
          </a:xfrm>
          <a:prstGeom prst="rect">
            <a:avLst/>
          </a:prstGeom>
        </p:spPr>
      </p:pic>
    </p:spTree>
    <p:extLst>
      <p:ext uri="{BB962C8B-B14F-4D97-AF65-F5344CB8AC3E}">
        <p14:creationId xmlns:p14="http://schemas.microsoft.com/office/powerpoint/2010/main" val="74732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2825676" cy="1478570"/>
          </a:xfrm>
        </p:spPr>
        <p:txBody>
          <a:bodyPr/>
          <a:lstStyle/>
          <a:p>
            <a:r>
              <a:rPr lang="uk-UA" b="1" i="1" dirty="0" err="1">
                <a:solidFill>
                  <a:schemeClr val="bg1"/>
                </a:solidFill>
              </a:rPr>
              <a:t>Інтроекція</a:t>
            </a:r>
            <a:endParaRPr lang="uk-UA" b="1" dirty="0">
              <a:solidFill>
                <a:schemeClr val="bg1"/>
              </a:solidFill>
            </a:endParaRPr>
          </a:p>
        </p:txBody>
      </p:sp>
      <p:sp>
        <p:nvSpPr>
          <p:cNvPr id="3" name="Объект 2"/>
          <p:cNvSpPr>
            <a:spLocks noGrp="1"/>
          </p:cNvSpPr>
          <p:nvPr>
            <p:ph idx="1"/>
          </p:nvPr>
        </p:nvSpPr>
        <p:spPr>
          <a:xfrm>
            <a:off x="1141412" y="3348111"/>
            <a:ext cx="9905999" cy="3179298"/>
          </a:xfrm>
        </p:spPr>
        <p:txBody>
          <a:bodyPr>
            <a:normAutofit fontScale="70000" lnSpcReduction="20000"/>
          </a:bodyPr>
          <a:lstStyle/>
          <a:p>
            <a:pPr algn="just"/>
            <a:r>
              <a:rPr lang="uk-UA" b="1" i="1" dirty="0" err="1">
                <a:solidFill>
                  <a:srgbClr val="FF0000"/>
                </a:solidFill>
              </a:rPr>
              <a:t>Інтроекція</a:t>
            </a:r>
            <a:r>
              <a:rPr lang="uk-UA" dirty="0"/>
              <a:t> </a:t>
            </a:r>
            <a:r>
              <a:rPr lang="uk-UA" dirty="0">
                <a:solidFill>
                  <a:schemeClr val="bg1"/>
                </a:solidFill>
              </a:rPr>
              <a:t>також є способом запозичення чужого досвіду. </a:t>
            </a:r>
            <a:r>
              <a:rPr lang="uk-UA" dirty="0" err="1">
                <a:solidFill>
                  <a:schemeClr val="bg1"/>
                </a:solidFill>
              </a:rPr>
              <a:t>Безоцінкове</a:t>
            </a:r>
            <a:r>
              <a:rPr lang="uk-UA" dirty="0">
                <a:solidFill>
                  <a:schemeClr val="bg1"/>
                </a:solidFill>
              </a:rPr>
              <a:t> прийняття чужих почуттів, установок, думок називається </a:t>
            </a:r>
            <a:r>
              <a:rPr lang="uk-UA" dirty="0" err="1">
                <a:solidFill>
                  <a:schemeClr val="bg1"/>
                </a:solidFill>
              </a:rPr>
              <a:t>інтроекцією</a:t>
            </a:r>
            <a:r>
              <a:rPr lang="uk-UA" dirty="0">
                <a:solidFill>
                  <a:schemeClr val="bg1"/>
                </a:solidFill>
              </a:rPr>
              <a:t>.</a:t>
            </a:r>
            <a:endParaRPr lang="ru-RU" dirty="0">
              <a:solidFill>
                <a:schemeClr val="bg1"/>
              </a:solidFill>
            </a:endParaRPr>
          </a:p>
          <a:p>
            <a:pPr algn="just"/>
            <a:r>
              <a:rPr lang="uk-UA" dirty="0">
                <a:solidFill>
                  <a:schemeClr val="bg1"/>
                </a:solidFill>
              </a:rPr>
              <a:t>У певних життєвих ситуаціях </a:t>
            </a:r>
            <a:r>
              <a:rPr lang="uk-UA" dirty="0" err="1">
                <a:solidFill>
                  <a:schemeClr val="bg1"/>
                </a:solidFill>
              </a:rPr>
              <a:t>інтроекція</a:t>
            </a:r>
            <a:r>
              <a:rPr lang="uk-UA" dirty="0">
                <a:solidFill>
                  <a:schemeClr val="bg1"/>
                </a:solidFill>
              </a:rPr>
              <a:t>, як і інші захисні механізми, може бути адаптивною формою поведінки. Наприклад, маленькій дитині необхідно засвоїти, що не можна розмовляти з незнайомими дорослими на вулиці, що не можна чіпати оголені дроти і </a:t>
            </a:r>
            <a:r>
              <a:rPr lang="uk-UA" dirty="0" err="1">
                <a:solidFill>
                  <a:schemeClr val="bg1"/>
                </a:solidFill>
              </a:rPr>
              <a:t>т.і</a:t>
            </a:r>
            <a:r>
              <a:rPr lang="uk-UA" dirty="0">
                <a:solidFill>
                  <a:schemeClr val="bg1"/>
                </a:solidFill>
              </a:rPr>
              <a:t>.; </a:t>
            </a:r>
            <a:r>
              <a:rPr lang="uk-UA" dirty="0">
                <a:solidFill>
                  <a:srgbClr val="FFFF00"/>
                </a:solidFill>
              </a:rPr>
              <a:t>студент перед іспитом «проковтує» величезну кількість інформації і отримує оцінку (проте всім відомо, наскільки «міцними» виявляються такі знання).</a:t>
            </a:r>
            <a:endParaRPr lang="ru-RU" dirty="0">
              <a:solidFill>
                <a:srgbClr val="FFFF00"/>
              </a:solidFill>
            </a:endParaRPr>
          </a:p>
          <a:p>
            <a:pPr algn="just"/>
            <a:r>
              <a:rPr lang="uk-UA" dirty="0">
                <a:solidFill>
                  <a:schemeClr val="bg1"/>
                </a:solidFill>
              </a:rPr>
              <a:t>Так само як злиття, </a:t>
            </a:r>
            <a:r>
              <a:rPr lang="uk-UA" dirty="0" err="1">
                <a:solidFill>
                  <a:schemeClr val="bg1"/>
                </a:solidFill>
              </a:rPr>
              <a:t>інтроекція</a:t>
            </a:r>
            <a:r>
              <a:rPr lang="uk-UA" dirty="0">
                <a:solidFill>
                  <a:schemeClr val="bg1"/>
                </a:solidFill>
              </a:rPr>
              <a:t> не дозволяє здійснюватися нормального циклу контакту. Якщо при злитті немає межі між організмом і середовищем, то при </a:t>
            </a:r>
            <a:r>
              <a:rPr lang="uk-UA" dirty="0" err="1">
                <a:solidFill>
                  <a:schemeClr val="bg1"/>
                </a:solidFill>
              </a:rPr>
              <a:t>інтроекції</a:t>
            </a:r>
            <a:r>
              <a:rPr lang="uk-UA" dirty="0">
                <a:solidFill>
                  <a:schemeClr val="bg1"/>
                </a:solidFill>
              </a:rPr>
              <a:t> ця межа проходить всередині самого організму і ним не усвідомлюється.</a:t>
            </a:r>
            <a:endParaRPr lang="ru-RU" dirty="0">
              <a:solidFill>
                <a:schemeClr val="bg1"/>
              </a:solidFill>
            </a:endParaRPr>
          </a:p>
          <a:p>
            <a:endParaRPr lang="uk-UA" dirty="0"/>
          </a:p>
        </p:txBody>
      </p:sp>
      <p:pic>
        <p:nvPicPr>
          <p:cNvPr id="15362" name="Picture 2" descr="Картинки по запросу студент єкзаме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983" y="379826"/>
            <a:ext cx="4086428" cy="272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52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98806" y="1575582"/>
            <a:ext cx="10227212" cy="4215618"/>
          </a:xfrm>
        </p:spPr>
        <p:txBody>
          <a:bodyPr/>
          <a:lstStyle/>
          <a:p>
            <a:pPr algn="just"/>
            <a:r>
              <a:rPr lang="uk-UA" dirty="0">
                <a:solidFill>
                  <a:schemeClr val="bg1"/>
                </a:solidFill>
              </a:rPr>
              <a:t>Часто з </a:t>
            </a:r>
            <a:r>
              <a:rPr lang="uk-UA" dirty="0" err="1">
                <a:solidFill>
                  <a:schemeClr val="bg1"/>
                </a:solidFill>
              </a:rPr>
              <a:t>інтроекцією</a:t>
            </a:r>
            <a:r>
              <a:rPr lang="uk-UA" dirty="0">
                <a:solidFill>
                  <a:schemeClr val="bg1"/>
                </a:solidFill>
              </a:rPr>
              <a:t> пов’язано і вживання дієслова «повинен» (наприклад, «я завжди і у всьому повинен бути першим»). Виникає питання — кому повинен, чому повинен і </a:t>
            </a:r>
            <a:r>
              <a:rPr lang="uk-UA" dirty="0" err="1">
                <a:solidFill>
                  <a:schemeClr val="bg1"/>
                </a:solidFill>
              </a:rPr>
              <a:t>т.і</a:t>
            </a:r>
            <a:r>
              <a:rPr lang="uk-UA" dirty="0">
                <a:solidFill>
                  <a:schemeClr val="bg1"/>
                </a:solidFill>
              </a:rPr>
              <a:t>. Взагалі, робота з </a:t>
            </a:r>
            <a:r>
              <a:rPr lang="uk-UA" dirty="0" err="1">
                <a:solidFill>
                  <a:schemeClr val="bg1"/>
                </a:solidFill>
              </a:rPr>
              <a:t>інтроекцією</a:t>
            </a:r>
            <a:r>
              <a:rPr lang="uk-UA" dirty="0">
                <a:solidFill>
                  <a:schemeClr val="bg1"/>
                </a:solidFill>
              </a:rPr>
              <a:t> насамперед спрямована на усвідомлення власних бажань, відділення їх від очікувань, бажань і почуттів інших людей, прийняття відповідальності за власний вибір тощо. </a:t>
            </a:r>
            <a:r>
              <a:rPr lang="uk-UA" dirty="0" err="1">
                <a:solidFill>
                  <a:schemeClr val="bg1"/>
                </a:solidFill>
              </a:rPr>
              <a:t>Інтроецированими</a:t>
            </a:r>
            <a:r>
              <a:rPr lang="uk-UA" dirty="0">
                <a:solidFill>
                  <a:schemeClr val="bg1"/>
                </a:solidFill>
              </a:rPr>
              <a:t> можуть бути думки, судження, уявлення, образи значущих фігур.</a:t>
            </a:r>
            <a:endParaRPr lang="ru-RU" dirty="0">
              <a:solidFill>
                <a:schemeClr val="bg1"/>
              </a:solidFill>
            </a:endParaRPr>
          </a:p>
          <a:p>
            <a:endParaRPr lang="uk-UA" dirty="0">
              <a:solidFill>
                <a:schemeClr val="bg1"/>
              </a:solidFill>
            </a:endParaRPr>
          </a:p>
        </p:txBody>
      </p:sp>
    </p:spTree>
    <p:extLst>
      <p:ext uri="{BB962C8B-B14F-4D97-AF65-F5344CB8AC3E}">
        <p14:creationId xmlns:p14="http://schemas.microsoft.com/office/powerpoint/2010/main" val="2324288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solidFill>
                  <a:schemeClr val="bg1"/>
                </a:solidFill>
              </a:rPr>
              <a:t>Проекція</a:t>
            </a:r>
            <a:endParaRPr lang="uk-UA" b="1" dirty="0">
              <a:solidFill>
                <a:schemeClr val="bg1"/>
              </a:solidFill>
            </a:endParaRPr>
          </a:p>
        </p:txBody>
      </p:sp>
      <p:sp>
        <p:nvSpPr>
          <p:cNvPr id="3" name="Объект 2"/>
          <p:cNvSpPr>
            <a:spLocks noGrp="1"/>
          </p:cNvSpPr>
          <p:nvPr>
            <p:ph idx="1"/>
          </p:nvPr>
        </p:nvSpPr>
        <p:spPr/>
        <p:txBody>
          <a:bodyPr>
            <a:normAutofit fontScale="85000" lnSpcReduction="10000"/>
          </a:bodyPr>
          <a:lstStyle/>
          <a:p>
            <a:pPr algn="just"/>
            <a:r>
              <a:rPr lang="uk-UA" b="1" i="1" dirty="0" smtClean="0">
                <a:solidFill>
                  <a:srgbClr val="FF0000"/>
                </a:solidFill>
              </a:rPr>
              <a:t>Проекція</a:t>
            </a:r>
            <a:r>
              <a:rPr lang="uk-UA" b="1" dirty="0" smtClean="0">
                <a:solidFill>
                  <a:srgbClr val="FF0000"/>
                </a:solidFill>
              </a:rPr>
              <a:t> </a:t>
            </a:r>
            <a:r>
              <a:rPr lang="uk-UA" dirty="0" smtClean="0">
                <a:solidFill>
                  <a:schemeClr val="bg1"/>
                </a:solidFill>
              </a:rPr>
              <a:t>протилежна </a:t>
            </a:r>
            <a:r>
              <a:rPr lang="uk-UA" dirty="0" err="1">
                <a:solidFill>
                  <a:schemeClr val="bg1"/>
                </a:solidFill>
              </a:rPr>
              <a:t>інтроекції</a:t>
            </a:r>
            <a:r>
              <a:rPr lang="uk-UA" dirty="0">
                <a:solidFill>
                  <a:schemeClr val="bg1"/>
                </a:solidFill>
              </a:rPr>
              <a:t>, у цьому разі межа не переноситься всередину «я», а —  назовні. </a:t>
            </a:r>
            <a:r>
              <a:rPr lang="uk-UA" dirty="0" smtClean="0">
                <a:solidFill>
                  <a:schemeClr val="bg1"/>
                </a:solidFill>
              </a:rPr>
              <a:t>Людина </a:t>
            </a:r>
            <a:r>
              <a:rPr lang="uk-UA" dirty="0">
                <a:solidFill>
                  <a:schemeClr val="bg1"/>
                </a:solidFill>
              </a:rPr>
              <a:t>відокремлює частину власного Я і приписує іншим неприйнятні для Я-образу думки, почуття, бажання, перекладає на них відповідальність за свої вчинки. Вона не здатна до самоідентифікації, замість «я» вживає «вони». При наростанні гніву така людина може сказати: «Вона мене довела». Якщо проблеми того, хто </a:t>
            </a:r>
            <a:r>
              <a:rPr lang="uk-UA" dirty="0" err="1">
                <a:solidFill>
                  <a:schemeClr val="bg1"/>
                </a:solidFill>
              </a:rPr>
              <a:t>інтроецирує</a:t>
            </a:r>
            <a:r>
              <a:rPr lang="uk-UA" dirty="0">
                <a:solidFill>
                  <a:schemeClr val="bg1"/>
                </a:solidFill>
              </a:rPr>
              <a:t>, пов’язані з тим, що він повинен робити, то проблеми того, хто проецирує, стосуються того, що він не повинен робити, ким він не повинен бути. Якщо людина заперечує якусь рису своєї особистості, вона характеризує себе протилежними якостями. Заперечуючи ощадливість, проецирує описує себе як безсрібника, оточеного жадібними стяжателями. </a:t>
            </a:r>
            <a:endParaRPr lang="ru-RU" dirty="0">
              <a:solidFill>
                <a:schemeClr val="bg1"/>
              </a:solidFill>
            </a:endParaRPr>
          </a:p>
          <a:p>
            <a:endParaRPr lang="uk-UA" dirty="0"/>
          </a:p>
        </p:txBody>
      </p:sp>
    </p:spTree>
    <p:extLst>
      <p:ext uri="{BB962C8B-B14F-4D97-AF65-F5344CB8AC3E}">
        <p14:creationId xmlns:p14="http://schemas.microsoft.com/office/powerpoint/2010/main" val="1079331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3247707" cy="1478570"/>
          </a:xfrm>
        </p:spPr>
        <p:txBody>
          <a:bodyPr/>
          <a:lstStyle/>
          <a:p>
            <a:r>
              <a:rPr lang="uk-UA" b="1" i="1" dirty="0" err="1">
                <a:solidFill>
                  <a:schemeClr val="bg1"/>
                </a:solidFill>
              </a:rPr>
              <a:t>Ретрофлексія</a:t>
            </a:r>
            <a:endParaRPr lang="uk-UA" b="1" dirty="0">
              <a:solidFill>
                <a:schemeClr val="bg1"/>
              </a:solidFill>
            </a:endParaRPr>
          </a:p>
        </p:txBody>
      </p:sp>
      <p:sp>
        <p:nvSpPr>
          <p:cNvPr id="3" name="Объект 2"/>
          <p:cNvSpPr>
            <a:spLocks noGrp="1"/>
          </p:cNvSpPr>
          <p:nvPr>
            <p:ph idx="1"/>
          </p:nvPr>
        </p:nvSpPr>
        <p:spPr>
          <a:xfrm>
            <a:off x="1141412" y="2951018"/>
            <a:ext cx="9905999" cy="3688773"/>
          </a:xfrm>
        </p:spPr>
        <p:txBody>
          <a:bodyPr>
            <a:normAutofit fontScale="92500" lnSpcReduction="20000"/>
          </a:bodyPr>
          <a:lstStyle/>
          <a:p>
            <a:pPr algn="just"/>
            <a:r>
              <a:rPr lang="uk-UA" b="1" i="1" dirty="0" err="1">
                <a:solidFill>
                  <a:srgbClr val="FF0000"/>
                </a:solidFill>
              </a:rPr>
              <a:t>Ретрофлексія</a:t>
            </a:r>
            <a:r>
              <a:rPr lang="uk-UA" b="1" dirty="0">
                <a:solidFill>
                  <a:srgbClr val="FF0000"/>
                </a:solidFill>
              </a:rPr>
              <a:t> </a:t>
            </a:r>
            <a:r>
              <a:rPr lang="uk-UA" dirty="0">
                <a:solidFill>
                  <a:schemeClr val="bg1"/>
                </a:solidFill>
              </a:rPr>
              <a:t>виникає, якщо будь-який внутрішній імпульс, зустрівши перешкоду, змінив напрямок. У такому випадку людина робить для інших те, що хотіла би від них отримувати. Наприклад, дружина алкоголіка, яка сама потребує допомоги, намагається самовіддано допомагати іншим. </a:t>
            </a:r>
            <a:r>
              <a:rPr lang="uk-UA" dirty="0" err="1">
                <a:solidFill>
                  <a:schemeClr val="bg1"/>
                </a:solidFill>
              </a:rPr>
              <a:t>Ретрофлексія</a:t>
            </a:r>
            <a:r>
              <a:rPr lang="uk-UA" dirty="0">
                <a:solidFill>
                  <a:schemeClr val="bg1"/>
                </a:solidFill>
              </a:rPr>
              <a:t> означає зміну напрямку реакції, звернення її на себе замість зміни середовища.</a:t>
            </a:r>
            <a:endParaRPr lang="ru-RU" dirty="0">
              <a:solidFill>
                <a:schemeClr val="bg1"/>
              </a:solidFill>
            </a:endParaRPr>
          </a:p>
          <a:p>
            <a:pPr algn="just"/>
            <a:r>
              <a:rPr lang="uk-UA" dirty="0">
                <a:solidFill>
                  <a:schemeClr val="bg1"/>
                </a:solidFill>
              </a:rPr>
              <a:t>Як і у випадку з іншими невротичними механізмами, </a:t>
            </a:r>
            <a:r>
              <a:rPr lang="uk-UA" dirty="0" err="1">
                <a:solidFill>
                  <a:schemeClr val="bg1"/>
                </a:solidFill>
              </a:rPr>
              <a:t>ретрофлексія</a:t>
            </a:r>
            <a:r>
              <a:rPr lang="uk-UA" dirty="0">
                <a:solidFill>
                  <a:schemeClr val="bg1"/>
                </a:solidFill>
              </a:rPr>
              <a:t> не завжди патологічна. Вона проявляється у звичайній ситуації, коли людина стримує будь-які імпульси, але при цьому діє </a:t>
            </a:r>
            <a:r>
              <a:rPr lang="uk-UA" dirty="0" err="1">
                <a:solidFill>
                  <a:schemeClr val="bg1"/>
                </a:solidFill>
              </a:rPr>
              <a:t>гнучко</a:t>
            </a:r>
            <a:r>
              <a:rPr lang="uk-UA" dirty="0">
                <a:solidFill>
                  <a:schemeClr val="bg1"/>
                </a:solidFill>
              </a:rPr>
              <a:t> і довільно. Автоматизм і неусвідомленість є критеріями невротичного характеру цього механізму. </a:t>
            </a:r>
            <a:endParaRPr lang="ru-RU" dirty="0">
              <a:solidFill>
                <a:schemeClr val="bg1"/>
              </a:solidFill>
            </a:endParaRPr>
          </a:p>
          <a:p>
            <a:endParaRPr lang="uk-UA" dirty="0"/>
          </a:p>
        </p:txBody>
      </p:sp>
      <p:pic>
        <p:nvPicPr>
          <p:cNvPr id="16386" name="Picture 2" descr="Картинки по запросу помощь алкоголик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264" y="366134"/>
            <a:ext cx="3617147" cy="246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41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solidFill>
                  <a:srgbClr val="FFFF00"/>
                </a:solidFill>
                <a:effectLst>
                  <a:outerShdw blurRad="38100" dist="38100" dir="2700000" algn="tl">
                    <a:srgbClr val="000000">
                      <a:alpha val="43137"/>
                    </a:srgbClr>
                  </a:outerShdw>
                </a:effectLst>
              </a:rPr>
              <a:t>Механізми </a:t>
            </a:r>
            <a:r>
              <a:rPr lang="uk-UA" b="1" i="1" dirty="0" smtClean="0">
                <a:solidFill>
                  <a:srgbClr val="FFFF00"/>
                </a:solidFill>
                <a:effectLst>
                  <a:outerShdw blurRad="38100" dist="38100" dir="2700000" algn="tl">
                    <a:srgbClr val="000000">
                      <a:alpha val="43137"/>
                    </a:srgbClr>
                  </a:outerShdw>
                </a:effectLst>
              </a:rPr>
              <a:t>психотерапії… </a:t>
            </a:r>
            <a:r>
              <a:rPr lang="ru-RU" dirty="0">
                <a:solidFill>
                  <a:srgbClr val="FFFF00"/>
                </a:solidFill>
                <a:effectLst>
                  <a:outerShdw blurRad="38100" dist="38100" dir="2700000" algn="tl">
                    <a:srgbClr val="000000">
                      <a:alpha val="43137"/>
                    </a:srgbClr>
                  </a:outerShdw>
                </a:effectLst>
              </a:rPr>
              <a:t/>
            </a:r>
            <a:br>
              <a:rPr lang="ru-RU" dirty="0">
                <a:solidFill>
                  <a:srgbClr val="FFFF00"/>
                </a:solidFill>
                <a:effectLst>
                  <a:outerShdw blurRad="38100" dist="38100" dir="2700000" algn="tl">
                    <a:srgbClr val="000000">
                      <a:alpha val="43137"/>
                    </a:srgbClr>
                  </a:outerShdw>
                </a:effectLst>
              </a:rPr>
            </a:br>
            <a:endParaRPr lang="uk-UA" dirty="0">
              <a:solidFill>
                <a:srgbClr val="FFFF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92500" lnSpcReduction="10000"/>
          </a:bodyPr>
          <a:lstStyle/>
          <a:p>
            <a:pPr algn="just"/>
            <a:r>
              <a:rPr lang="uk-UA" b="1" i="1" dirty="0" smtClean="0">
                <a:solidFill>
                  <a:srgbClr val="FF0000"/>
                </a:solidFill>
              </a:rPr>
              <a:t>Позиція </a:t>
            </a:r>
            <a:r>
              <a:rPr lang="uk-UA" b="1" i="1" dirty="0">
                <a:solidFill>
                  <a:srgbClr val="FF0000"/>
                </a:solidFill>
              </a:rPr>
              <a:t>психотерапевта.</a:t>
            </a:r>
            <a:r>
              <a:rPr lang="uk-UA" b="1" dirty="0">
                <a:solidFill>
                  <a:srgbClr val="FF0000"/>
                </a:solidFill>
              </a:rPr>
              <a:t> </a:t>
            </a:r>
            <a:r>
              <a:rPr lang="uk-UA" dirty="0">
                <a:solidFill>
                  <a:schemeClr val="bg1"/>
                </a:solidFill>
              </a:rPr>
              <a:t>У </a:t>
            </a:r>
            <a:r>
              <a:rPr lang="uk-UA" dirty="0" err="1">
                <a:solidFill>
                  <a:schemeClr val="bg1"/>
                </a:solidFill>
              </a:rPr>
              <a:t>гештальт</a:t>
            </a:r>
            <a:r>
              <a:rPr lang="uk-UA" dirty="0">
                <a:solidFill>
                  <a:schemeClr val="bg1"/>
                </a:solidFill>
              </a:rPr>
              <a:t>-терапії психотерапевт розглядається як «каталізатор», «помічник» і співтворець, інтегрований ний в єдине ціле, в «</a:t>
            </a:r>
            <a:r>
              <a:rPr lang="uk-UA" dirty="0" err="1">
                <a:solidFill>
                  <a:schemeClr val="bg1"/>
                </a:solidFill>
              </a:rPr>
              <a:t>гештальт</a:t>
            </a:r>
            <a:r>
              <a:rPr lang="uk-UA" dirty="0">
                <a:solidFill>
                  <a:schemeClr val="bg1"/>
                </a:solidFill>
              </a:rPr>
              <a:t>» особистості клієнта. Психолог намагається уникати безпосереднього втручання в особисті почуття клієнта - скоріше, він намагається полегшити вираження цих почуттів. Його роль - роль активного, живого, творчого, співчутливого, мінливого, як саме життя, союзника в пошуках власного «Я» клієнта. Таке призначення - активація внутрішніх особистісних резервів клієнта, вивільнення яких веде до особистісного зростання.</a:t>
            </a:r>
            <a:endParaRPr lang="ru-RU" dirty="0">
              <a:solidFill>
                <a:schemeClr val="bg1"/>
              </a:solidFill>
            </a:endParaRPr>
          </a:p>
        </p:txBody>
      </p:sp>
    </p:spTree>
    <p:extLst>
      <p:ext uri="{BB962C8B-B14F-4D97-AF65-F5344CB8AC3E}">
        <p14:creationId xmlns:p14="http://schemas.microsoft.com/office/powerpoint/2010/main" val="2379109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solidFill>
                  <a:srgbClr val="FFFF00"/>
                </a:solidFill>
                <a:effectLst>
                  <a:outerShdw blurRad="38100" dist="38100" dir="2700000" algn="tl">
                    <a:srgbClr val="000000">
                      <a:alpha val="43137"/>
                    </a:srgbClr>
                  </a:outerShdw>
                </a:effectLst>
              </a:rPr>
              <a:t>…Механізми психотерапії…</a:t>
            </a:r>
            <a:endParaRPr lang="uk-UA" dirty="0"/>
          </a:p>
        </p:txBody>
      </p:sp>
      <p:sp>
        <p:nvSpPr>
          <p:cNvPr id="3" name="Объект 2"/>
          <p:cNvSpPr>
            <a:spLocks noGrp="1"/>
          </p:cNvSpPr>
          <p:nvPr>
            <p:ph idx="1"/>
          </p:nvPr>
        </p:nvSpPr>
        <p:spPr/>
        <p:txBody>
          <a:bodyPr>
            <a:normAutofit lnSpcReduction="10000"/>
          </a:bodyPr>
          <a:lstStyle/>
          <a:p>
            <a:pPr algn="just"/>
            <a:r>
              <a:rPr lang="uk-UA" b="1" i="1" dirty="0" smtClean="0">
                <a:solidFill>
                  <a:srgbClr val="FF0000"/>
                </a:solidFill>
              </a:rPr>
              <a:t>Позиція клієнта.</a:t>
            </a:r>
            <a:r>
              <a:rPr lang="uk-UA" b="1" dirty="0" smtClean="0">
                <a:solidFill>
                  <a:srgbClr val="FF0000"/>
                </a:solidFill>
              </a:rPr>
              <a:t> </a:t>
            </a:r>
            <a:r>
              <a:rPr lang="uk-UA" dirty="0" smtClean="0">
                <a:solidFill>
                  <a:schemeClr val="bg1"/>
                </a:solidFill>
              </a:rPr>
              <a:t>У </a:t>
            </a:r>
            <a:r>
              <a:rPr lang="uk-UA" dirty="0" err="1">
                <a:solidFill>
                  <a:schemeClr val="bg1"/>
                </a:solidFill>
              </a:rPr>
              <a:t>гештальт</a:t>
            </a:r>
            <a:r>
              <a:rPr lang="uk-UA" dirty="0">
                <a:solidFill>
                  <a:schemeClr val="bg1"/>
                </a:solidFill>
              </a:rPr>
              <a:t>-терапії клієнтам відводиться активна роль, яка включає в себе право на власні інтерпретації, позиції і, головне, - на усвідомлення «</a:t>
            </a:r>
            <a:r>
              <a:rPr lang="uk-UA" dirty="0" err="1">
                <a:solidFill>
                  <a:schemeClr val="bg1"/>
                </a:solidFill>
              </a:rPr>
              <a:t>патернів</a:t>
            </a:r>
            <a:r>
              <a:rPr lang="uk-UA" dirty="0">
                <a:solidFill>
                  <a:schemeClr val="bg1"/>
                </a:solidFill>
              </a:rPr>
              <a:t>», схем своєї </a:t>
            </a:r>
            <a:r>
              <a:rPr lang="uk-UA" dirty="0" smtClean="0">
                <a:solidFill>
                  <a:schemeClr val="bg1"/>
                </a:solidFill>
              </a:rPr>
              <a:t>поведінки </a:t>
            </a:r>
            <a:r>
              <a:rPr lang="uk-UA" dirty="0">
                <a:solidFill>
                  <a:schemeClr val="bg1"/>
                </a:solidFill>
              </a:rPr>
              <a:t>і життя. Передбачається, що клієнт повинен перемкнутися з </a:t>
            </a:r>
            <a:r>
              <a:rPr lang="uk-UA" dirty="0" err="1">
                <a:solidFill>
                  <a:schemeClr val="bg1"/>
                </a:solidFill>
              </a:rPr>
              <a:t>раціоналізування</a:t>
            </a:r>
            <a:r>
              <a:rPr lang="uk-UA" dirty="0">
                <a:solidFill>
                  <a:schemeClr val="bg1"/>
                </a:solidFill>
              </a:rPr>
              <a:t> на переживання, причому вербалізація почуттів не настільки важлива, наскільки важливо бажання клієнта і його готовність прийняти сам процес актуального переживання, в якому він буде насправді відчувати почуття і говорити від їхнього імені, а не просто повідомляти про них</a:t>
            </a:r>
            <a:r>
              <a:rPr lang="uk-UA"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321671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solidFill>
                  <a:srgbClr val="FFFF00"/>
                </a:solidFill>
                <a:effectLst>
                  <a:outerShdw blurRad="38100" dist="38100" dir="2700000" algn="tl">
                    <a:srgbClr val="000000">
                      <a:alpha val="43137"/>
                    </a:srgbClr>
                  </a:outerShdw>
                </a:effectLst>
              </a:rPr>
              <a:t>…Механізми </a:t>
            </a:r>
            <a:r>
              <a:rPr lang="uk-UA" b="1" i="1" dirty="0">
                <a:solidFill>
                  <a:srgbClr val="FFFF00"/>
                </a:solidFill>
                <a:effectLst>
                  <a:outerShdw blurRad="38100" dist="38100" dir="2700000" algn="tl">
                    <a:srgbClr val="000000">
                      <a:alpha val="43137"/>
                    </a:srgbClr>
                  </a:outerShdw>
                </a:effectLst>
              </a:rPr>
              <a:t>психотерапії </a:t>
            </a:r>
            <a:r>
              <a:rPr lang="ru-RU" dirty="0"/>
              <a:t/>
            </a:r>
            <a:br>
              <a:rPr lang="ru-RU" dirty="0"/>
            </a:br>
            <a:endParaRPr lang="uk-UA" dirty="0"/>
          </a:p>
        </p:txBody>
      </p:sp>
      <p:sp>
        <p:nvSpPr>
          <p:cNvPr id="3" name="Объект 2"/>
          <p:cNvSpPr>
            <a:spLocks noGrp="1"/>
          </p:cNvSpPr>
          <p:nvPr>
            <p:ph idx="1"/>
          </p:nvPr>
        </p:nvSpPr>
        <p:spPr/>
        <p:txBody>
          <a:bodyPr>
            <a:normAutofit fontScale="92500" lnSpcReduction="10000"/>
          </a:bodyPr>
          <a:lstStyle/>
          <a:p>
            <a:pPr algn="just"/>
            <a:r>
              <a:rPr lang="uk-UA" b="1" dirty="0">
                <a:solidFill>
                  <a:srgbClr val="FF0000"/>
                </a:solidFill>
              </a:rPr>
              <a:t>Основна мета </a:t>
            </a:r>
            <a:r>
              <a:rPr lang="uk-UA" b="1" dirty="0" err="1">
                <a:solidFill>
                  <a:srgbClr val="FF0000"/>
                </a:solidFill>
              </a:rPr>
              <a:t>гештальт</a:t>
            </a:r>
            <a:r>
              <a:rPr lang="uk-UA" b="1" dirty="0">
                <a:solidFill>
                  <a:srgbClr val="FF0000"/>
                </a:solidFill>
              </a:rPr>
              <a:t>-терапії </a:t>
            </a:r>
            <a:r>
              <a:rPr lang="uk-UA" dirty="0">
                <a:solidFill>
                  <a:schemeClr val="bg1"/>
                </a:solidFill>
              </a:rPr>
              <a:t>- допомогти людині повністю реалізувати свій потенціал.</a:t>
            </a:r>
          </a:p>
          <a:p>
            <a:pPr algn="just"/>
            <a:r>
              <a:rPr lang="uk-UA" dirty="0" smtClean="0">
                <a:solidFill>
                  <a:schemeClr val="bg1"/>
                </a:solidFill>
              </a:rPr>
              <a:t>Мета </a:t>
            </a:r>
            <a:r>
              <a:rPr lang="uk-UA" dirty="0" err="1">
                <a:solidFill>
                  <a:schemeClr val="bg1"/>
                </a:solidFill>
              </a:rPr>
              <a:t>гештальт</a:t>
            </a:r>
            <a:r>
              <a:rPr lang="uk-UA" dirty="0">
                <a:solidFill>
                  <a:schemeClr val="bg1"/>
                </a:solidFill>
              </a:rPr>
              <a:t>-терапії більше, ніж рішення приватних проблем, вона спрямована на зміну всього стилю життя клієнта. </a:t>
            </a:r>
            <a:r>
              <a:rPr lang="uk-UA" dirty="0" err="1">
                <a:solidFill>
                  <a:schemeClr val="bg1"/>
                </a:solidFill>
              </a:rPr>
              <a:t>Гештальт</a:t>
            </a:r>
            <a:r>
              <a:rPr lang="uk-UA" dirty="0">
                <a:solidFill>
                  <a:schemeClr val="bg1"/>
                </a:solidFill>
              </a:rPr>
              <a:t>-терапевт прагне допомогти клієнту прийняти на себе відповідальність за свої думки, почуття і вчинки, зануритися в буття в поточному моменті, увійти в повний контакт з реальністю, заснованому на усвідомлюванні. </a:t>
            </a:r>
            <a:endParaRPr lang="ru-RU" dirty="0">
              <a:solidFill>
                <a:schemeClr val="bg1"/>
              </a:solidFill>
            </a:endParaRPr>
          </a:p>
          <a:p>
            <a:pPr algn="just"/>
            <a:r>
              <a:rPr lang="uk-UA" u="sng" dirty="0">
                <a:solidFill>
                  <a:schemeClr val="bg1"/>
                </a:solidFill>
              </a:rPr>
              <a:t>Сформульовано три принципи </a:t>
            </a:r>
            <a:r>
              <a:rPr lang="uk-UA" u="sng" dirty="0" err="1">
                <a:solidFill>
                  <a:schemeClr val="bg1"/>
                </a:solidFill>
              </a:rPr>
              <a:t>гештальт</a:t>
            </a:r>
            <a:r>
              <a:rPr lang="uk-UA" u="sng" dirty="0">
                <a:solidFill>
                  <a:schemeClr val="bg1"/>
                </a:solidFill>
              </a:rPr>
              <a:t>-терапії: </a:t>
            </a:r>
            <a:r>
              <a:rPr lang="uk-UA" i="1" u="sng" dirty="0">
                <a:solidFill>
                  <a:schemeClr val="bg1"/>
                </a:solidFill>
              </a:rPr>
              <a:t>Я і Ти</a:t>
            </a:r>
            <a:r>
              <a:rPr lang="uk-UA" u="sng" dirty="0">
                <a:solidFill>
                  <a:schemeClr val="bg1"/>
                </a:solidFill>
              </a:rPr>
              <a:t>, </a:t>
            </a:r>
            <a:r>
              <a:rPr lang="uk-UA" i="1" u="sng" dirty="0">
                <a:solidFill>
                  <a:schemeClr val="bg1"/>
                </a:solidFill>
              </a:rPr>
              <a:t>Що і Як</a:t>
            </a:r>
            <a:r>
              <a:rPr lang="uk-UA" u="sng" dirty="0">
                <a:solidFill>
                  <a:schemeClr val="bg1"/>
                </a:solidFill>
              </a:rPr>
              <a:t>, </a:t>
            </a:r>
            <a:r>
              <a:rPr lang="uk-UA" i="1" u="sng" dirty="0">
                <a:solidFill>
                  <a:schemeClr val="bg1"/>
                </a:solidFill>
              </a:rPr>
              <a:t>Тут і Тепер. </a:t>
            </a:r>
            <a:endParaRPr lang="ru-RU" dirty="0">
              <a:solidFill>
                <a:schemeClr val="bg1"/>
              </a:solidFill>
            </a:endParaRPr>
          </a:p>
          <a:p>
            <a:endParaRPr lang="uk-UA" dirty="0"/>
          </a:p>
        </p:txBody>
      </p:sp>
    </p:spTree>
    <p:extLst>
      <p:ext uri="{BB962C8B-B14F-4D97-AF65-F5344CB8AC3E}">
        <p14:creationId xmlns:p14="http://schemas.microsoft.com/office/powerpoint/2010/main" val="86222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uk-UA" dirty="0"/>
              <a:t>Біля витоків </a:t>
            </a:r>
            <a:r>
              <a:rPr lang="uk-UA" dirty="0" err="1"/>
              <a:t>гештальт</a:t>
            </a:r>
            <a:r>
              <a:rPr lang="uk-UA" dirty="0"/>
              <a:t>-терапії крім Ф. </a:t>
            </a:r>
            <a:r>
              <a:rPr lang="uk-UA" dirty="0" err="1"/>
              <a:t>Перлза</a:t>
            </a:r>
            <a:r>
              <a:rPr lang="uk-UA" dirty="0"/>
              <a:t> стояли його дружина Лаура і філософ Пол </a:t>
            </a:r>
            <a:r>
              <a:rPr lang="uk-UA" dirty="0" err="1"/>
              <a:t>Гудмен</a:t>
            </a:r>
            <a:r>
              <a:rPr lang="uk-UA" dirty="0"/>
              <a:t>. Але, безумовно, найбільш помітною фігурою був Ф. </a:t>
            </a:r>
            <a:r>
              <a:rPr lang="uk-UA" dirty="0" err="1"/>
              <a:t>Перлз</a:t>
            </a:r>
            <a:r>
              <a:rPr lang="uk-UA" dirty="0"/>
              <a:t>. </a:t>
            </a:r>
          </a:p>
        </p:txBody>
      </p:sp>
      <p:pic>
        <p:nvPicPr>
          <p:cNvPr id="10" name="Объект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177549" y="2407444"/>
            <a:ext cx="9946274" cy="4274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39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53550" y="928468"/>
            <a:ext cx="9734843" cy="5443757"/>
          </a:xfrm>
        </p:spPr>
        <p:txBody>
          <a:bodyPr>
            <a:normAutofit fontScale="92500" lnSpcReduction="10000"/>
          </a:bodyPr>
          <a:lstStyle/>
          <a:p>
            <a:pPr algn="just"/>
            <a:r>
              <a:rPr lang="uk-UA" dirty="0">
                <a:solidFill>
                  <a:schemeClr val="bg1"/>
                </a:solidFill>
              </a:rPr>
              <a:t>Здоровий центр особистості для Ф. </a:t>
            </a:r>
            <a:r>
              <a:rPr lang="uk-UA" dirty="0" err="1">
                <a:solidFill>
                  <a:schemeClr val="bg1"/>
                </a:solidFill>
              </a:rPr>
              <a:t>Перлза</a:t>
            </a:r>
            <a:r>
              <a:rPr lang="uk-UA" dirty="0">
                <a:solidFill>
                  <a:schemeClr val="bg1"/>
                </a:solidFill>
              </a:rPr>
              <a:t> — глибинна, природна сутність людини, в якій зосереджена мудрість організму — </a:t>
            </a:r>
            <a:r>
              <a:rPr lang="uk-UA" dirty="0" err="1">
                <a:solidFill>
                  <a:schemeClr val="bg1"/>
                </a:solidFill>
              </a:rPr>
              <a:t>Самість</a:t>
            </a:r>
            <a:r>
              <a:rPr lang="uk-UA" dirty="0">
                <a:solidFill>
                  <a:schemeClr val="bg1"/>
                </a:solidFill>
              </a:rPr>
              <a:t>. Якщо людина ідентифікується з </a:t>
            </a:r>
            <a:r>
              <a:rPr lang="uk-UA" dirty="0" err="1">
                <a:solidFill>
                  <a:schemeClr val="bg1"/>
                </a:solidFill>
              </a:rPr>
              <a:t>Самістю</a:t>
            </a:r>
            <a:r>
              <a:rPr lang="uk-UA" dirty="0">
                <a:solidFill>
                  <a:schemeClr val="bg1"/>
                </a:solidFill>
              </a:rPr>
              <a:t>, то її функціонування характеризується цілісністю і повнотою, вона довіряє своїм внутрішнім потребам, живе сьогоденням, вільно взаємодіє з середовищем на основі внутрішньої саморегулюючій тенденції. Якщо ж людина ототожнює себе з образом Я, вона діє у відповідності з тим, «як належно», орієнтуючись на зовнішні стандарти. Тому процес усвідомлення блокується. Така людина не вірить своїм баченням і не реалізує внутрішні потреби. Вона не може досягти інтеграції і не приймає відповідальності за свою поведінку. Відповідальність, тобто здатність відповісти на свої потреби, емоції, відчуття — один з найбільш важливих атрибутів здорової особистості. Такий опис здорового функціонування зближує позиції Ф. </a:t>
            </a:r>
            <a:r>
              <a:rPr lang="uk-UA" dirty="0" err="1">
                <a:solidFill>
                  <a:schemeClr val="bg1"/>
                </a:solidFill>
              </a:rPr>
              <a:t>Перлза</a:t>
            </a:r>
            <a:r>
              <a:rPr lang="uk-UA" dirty="0">
                <a:solidFill>
                  <a:schemeClr val="bg1"/>
                </a:solidFill>
              </a:rPr>
              <a:t> з гуманістичною та екзистенціальною традицією в психотерапії. </a:t>
            </a:r>
            <a:endParaRPr lang="ru-RU" dirty="0">
              <a:solidFill>
                <a:schemeClr val="bg1"/>
              </a:solidFill>
            </a:endParaRPr>
          </a:p>
          <a:p>
            <a:endParaRPr lang="uk-UA" dirty="0"/>
          </a:p>
        </p:txBody>
      </p:sp>
    </p:spTree>
    <p:extLst>
      <p:ext uri="{BB962C8B-B14F-4D97-AF65-F5344CB8AC3E}">
        <p14:creationId xmlns:p14="http://schemas.microsoft.com/office/powerpoint/2010/main" val="1607270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69144" y="1772529"/>
            <a:ext cx="10199077" cy="4018671"/>
          </a:xfrm>
        </p:spPr>
        <p:txBody>
          <a:bodyPr/>
          <a:lstStyle/>
          <a:p>
            <a:pPr algn="just"/>
            <a:r>
              <a:rPr lang="uk-UA" dirty="0">
                <a:solidFill>
                  <a:schemeClr val="bg1"/>
                </a:solidFill>
              </a:rPr>
              <a:t>Ключовим поняттям для </a:t>
            </a:r>
            <a:r>
              <a:rPr lang="uk-UA" dirty="0" err="1">
                <a:solidFill>
                  <a:schemeClr val="bg1"/>
                </a:solidFill>
              </a:rPr>
              <a:t>гештальт</a:t>
            </a:r>
            <a:r>
              <a:rPr lang="uk-UA" dirty="0">
                <a:solidFill>
                  <a:schemeClr val="bg1"/>
                </a:solidFill>
              </a:rPr>
              <a:t>-терапевтів є </a:t>
            </a:r>
            <a:r>
              <a:rPr lang="uk-UA" i="1" dirty="0">
                <a:solidFill>
                  <a:schemeClr val="bg1"/>
                </a:solidFill>
              </a:rPr>
              <a:t>усвідомлювання.</a:t>
            </a:r>
            <a:r>
              <a:rPr lang="uk-UA" dirty="0">
                <a:solidFill>
                  <a:schemeClr val="bg1"/>
                </a:solidFill>
              </a:rPr>
              <a:t> Цей термін відрізняється від поняття </a:t>
            </a:r>
            <a:r>
              <a:rPr lang="uk-UA" i="1" u="sng" dirty="0">
                <a:solidFill>
                  <a:schemeClr val="bg1"/>
                </a:solidFill>
              </a:rPr>
              <a:t>усвідомлення</a:t>
            </a:r>
            <a:r>
              <a:rPr lang="uk-UA" dirty="0">
                <a:solidFill>
                  <a:schemeClr val="bg1"/>
                </a:solidFill>
              </a:rPr>
              <a:t> в психоаналізі. В результаті інсайту в ході психоаналізу клієнт дізнається щось нове про себе через розуміння зв’язку минулого і теперішнього досвіду. Результатом є, наприклад, виявлення джерел агресії або заздрості, яке саме по собі ще не означає викорінення цих переживань. </a:t>
            </a:r>
            <a:endParaRPr lang="ru-RU" dirty="0">
              <a:solidFill>
                <a:schemeClr val="bg1"/>
              </a:solidFill>
            </a:endParaRPr>
          </a:p>
          <a:p>
            <a:endParaRPr lang="uk-UA" dirty="0"/>
          </a:p>
        </p:txBody>
      </p:sp>
    </p:spTree>
    <p:extLst>
      <p:ext uri="{BB962C8B-B14F-4D97-AF65-F5344CB8AC3E}">
        <p14:creationId xmlns:p14="http://schemas.microsoft.com/office/powerpoint/2010/main" val="178783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26942" y="2841674"/>
            <a:ext cx="10199076" cy="2949526"/>
          </a:xfrm>
        </p:spPr>
        <p:txBody>
          <a:bodyPr>
            <a:normAutofit lnSpcReduction="10000"/>
          </a:bodyPr>
          <a:lstStyle/>
          <a:p>
            <a:pPr algn="just"/>
            <a:r>
              <a:rPr lang="uk-UA" dirty="0">
                <a:solidFill>
                  <a:schemeClr val="bg1"/>
                </a:solidFill>
              </a:rPr>
              <a:t>Відповідно до </a:t>
            </a:r>
            <a:r>
              <a:rPr lang="uk-UA" dirty="0" err="1">
                <a:solidFill>
                  <a:schemeClr val="bg1"/>
                </a:solidFill>
              </a:rPr>
              <a:t>гештальтистського</a:t>
            </a:r>
            <a:r>
              <a:rPr lang="uk-UA" dirty="0">
                <a:solidFill>
                  <a:schemeClr val="bg1"/>
                </a:solidFill>
              </a:rPr>
              <a:t> підходу, немає необхідності звертатися до минулого, воно саме спливає в сьогоденні через незавершені </a:t>
            </a:r>
            <a:r>
              <a:rPr lang="uk-UA" dirty="0" err="1">
                <a:solidFill>
                  <a:schemeClr val="bg1"/>
                </a:solidFill>
              </a:rPr>
              <a:t>гештальти</a:t>
            </a:r>
            <a:r>
              <a:rPr lang="uk-UA" dirty="0">
                <a:solidFill>
                  <a:schemeClr val="bg1"/>
                </a:solidFill>
              </a:rPr>
              <a:t>. Ф. </a:t>
            </a:r>
            <a:r>
              <a:rPr lang="uk-UA" dirty="0" err="1">
                <a:solidFill>
                  <a:schemeClr val="bg1"/>
                </a:solidFill>
              </a:rPr>
              <a:t>Перлз</a:t>
            </a:r>
            <a:r>
              <a:rPr lang="uk-UA" dirty="0">
                <a:solidFill>
                  <a:schemeClr val="bg1"/>
                </a:solidFill>
              </a:rPr>
              <a:t> вважав, що минулі переживання не так далекі, як думають психоаналітики, вони лежать на поверхні і в будь-яку хвилину можуть стати фігурою. І не минуле, а теперішнє, сьогоденне дає матеріал для роботи. </a:t>
            </a:r>
            <a:r>
              <a:rPr lang="uk-UA" u="sng" dirty="0">
                <a:solidFill>
                  <a:schemeClr val="bg1"/>
                </a:solidFill>
              </a:rPr>
              <a:t>Зміна способу реагування в теперішньому є і засобом, і метою </a:t>
            </a:r>
            <a:r>
              <a:rPr lang="uk-UA" u="sng" dirty="0" err="1">
                <a:solidFill>
                  <a:schemeClr val="bg1"/>
                </a:solidFill>
              </a:rPr>
              <a:t>гештальт</a:t>
            </a:r>
            <a:r>
              <a:rPr lang="uk-UA" u="sng" dirty="0">
                <a:solidFill>
                  <a:schemeClr val="bg1"/>
                </a:solidFill>
              </a:rPr>
              <a:t> терапії. </a:t>
            </a:r>
            <a:endParaRPr lang="ru-RU" dirty="0">
              <a:solidFill>
                <a:schemeClr val="bg1"/>
              </a:solidFill>
            </a:endParaRPr>
          </a:p>
          <a:p>
            <a:endParaRPr lang="uk-UA" dirty="0"/>
          </a:p>
        </p:txBody>
      </p:sp>
      <p:pic>
        <p:nvPicPr>
          <p:cNvPr id="17410" name="Picture 2" descr="Картинки по запросу изменение способа реагиров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923" y="422030"/>
            <a:ext cx="3516092" cy="234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48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98806" y="2578676"/>
            <a:ext cx="10255348" cy="3894859"/>
          </a:xfrm>
        </p:spPr>
        <p:txBody>
          <a:bodyPr>
            <a:normAutofit fontScale="85000" lnSpcReduction="10000"/>
          </a:bodyPr>
          <a:lstStyle/>
          <a:p>
            <a:pPr algn="just"/>
            <a:r>
              <a:rPr lang="uk-UA" dirty="0" err="1">
                <a:solidFill>
                  <a:schemeClr val="bg1"/>
                </a:solidFill>
              </a:rPr>
              <a:t>Гештальт</a:t>
            </a:r>
            <a:r>
              <a:rPr lang="uk-UA" dirty="0">
                <a:solidFill>
                  <a:schemeClr val="bg1"/>
                </a:solidFill>
              </a:rPr>
              <a:t>-терапевтів цікавить не зміст свідомості, а процес виникнення у полі сприйняття частин досвіду людини, не те, що не усвідомлюється, а те, у який спосіб людина уникає усвідомлювання. </a:t>
            </a:r>
            <a:endParaRPr lang="ru-RU" dirty="0">
              <a:solidFill>
                <a:schemeClr val="bg1"/>
              </a:solidFill>
            </a:endParaRPr>
          </a:p>
          <a:p>
            <a:pPr algn="just"/>
            <a:r>
              <a:rPr lang="uk-UA" dirty="0">
                <a:solidFill>
                  <a:schemeClr val="bg1"/>
                </a:solidFill>
              </a:rPr>
              <a:t>Предметом уваги є не результат усвідомлювання, а сам процес. Під </a:t>
            </a:r>
            <a:r>
              <a:rPr lang="uk-UA" dirty="0" err="1">
                <a:solidFill>
                  <a:schemeClr val="bg1"/>
                </a:solidFill>
              </a:rPr>
              <a:t>самоусвідомлюванням</a:t>
            </a:r>
            <a:r>
              <a:rPr lang="uk-UA" dirty="0">
                <a:solidFill>
                  <a:schemeClr val="bg1"/>
                </a:solidFill>
              </a:rPr>
              <a:t> розуміється не інтелектуальне осягнення, а відчуття, при якому людина занурена в процеси внутрішньої та зовнішньої реальності, а не в міркування і роздуми. </a:t>
            </a:r>
            <a:r>
              <a:rPr lang="uk-UA" dirty="0" err="1">
                <a:solidFill>
                  <a:schemeClr val="bg1"/>
                </a:solidFill>
              </a:rPr>
              <a:t>Гештальт</a:t>
            </a:r>
            <a:r>
              <a:rPr lang="uk-UA" dirty="0">
                <a:solidFill>
                  <a:schemeClr val="bg1"/>
                </a:solidFill>
              </a:rPr>
              <a:t>-терапевт зосереджується на змінах в переживанні поточного моменту, на способі подання переживання. Робота відбувається тоді, коли в цьому спливають незавершені </a:t>
            </a:r>
            <a:r>
              <a:rPr lang="uk-UA" dirty="0" err="1">
                <a:solidFill>
                  <a:schemeClr val="bg1"/>
                </a:solidFill>
              </a:rPr>
              <a:t>гештальти</a:t>
            </a:r>
            <a:r>
              <a:rPr lang="uk-UA" dirty="0">
                <a:solidFill>
                  <a:schemeClr val="bg1"/>
                </a:solidFill>
              </a:rPr>
              <a:t>. </a:t>
            </a:r>
            <a:r>
              <a:rPr lang="uk-UA" dirty="0" err="1">
                <a:solidFill>
                  <a:schemeClr val="bg1"/>
                </a:solidFill>
              </a:rPr>
              <a:t>Гештальт</a:t>
            </a:r>
            <a:r>
              <a:rPr lang="uk-UA" dirty="0">
                <a:solidFill>
                  <a:schemeClr val="bg1"/>
                </a:solidFill>
              </a:rPr>
              <a:t>-терапевт працює не стільки зі змістом проблеми, скільки зі способами, що перешкоджають встановленню контакту. </a:t>
            </a:r>
            <a:endParaRPr lang="ru-RU" dirty="0">
              <a:solidFill>
                <a:schemeClr val="bg1"/>
              </a:solidFill>
            </a:endParaRPr>
          </a:p>
          <a:p>
            <a:pPr algn="just"/>
            <a:endParaRPr lang="uk-UA"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255" y="259773"/>
            <a:ext cx="2818761" cy="2142258"/>
          </a:xfrm>
          <a:prstGeom prst="rect">
            <a:avLst/>
          </a:prstGeom>
        </p:spPr>
      </p:pic>
    </p:spTree>
    <p:extLst>
      <p:ext uri="{BB962C8B-B14F-4D97-AF65-F5344CB8AC3E}">
        <p14:creationId xmlns:p14="http://schemas.microsoft.com/office/powerpoint/2010/main" val="1393626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b="1" dirty="0">
                <a:solidFill>
                  <a:schemeClr val="bg1"/>
                </a:solidFill>
              </a:rPr>
              <a:t>Задзеркалля</a:t>
            </a:r>
            <a:endParaRPr lang="uk-UA" b="1" dirty="0"/>
          </a:p>
        </p:txBody>
      </p:sp>
      <p:sp>
        <p:nvSpPr>
          <p:cNvPr id="3" name="Объект 2"/>
          <p:cNvSpPr>
            <a:spLocks noGrp="1"/>
          </p:cNvSpPr>
          <p:nvPr>
            <p:ph sz="half" idx="1"/>
          </p:nvPr>
        </p:nvSpPr>
        <p:spPr>
          <a:xfrm>
            <a:off x="1041009" y="3699804"/>
            <a:ext cx="10241279" cy="2897944"/>
          </a:xfrm>
        </p:spPr>
        <p:txBody>
          <a:bodyPr>
            <a:normAutofit fontScale="77500" lnSpcReduction="20000"/>
          </a:bodyPr>
          <a:lstStyle/>
          <a:p>
            <a:pPr algn="just"/>
            <a:r>
              <a:rPr lang="uk-UA" b="1" dirty="0">
                <a:solidFill>
                  <a:srgbClr val="FF0000"/>
                </a:solidFill>
              </a:rPr>
              <a:t>Задзеркалля</a:t>
            </a:r>
            <a:r>
              <a:rPr lang="uk-UA" dirty="0">
                <a:solidFill>
                  <a:schemeClr val="bg1"/>
                </a:solidFill>
              </a:rPr>
              <a:t> – це дії, уявлення, якості, що відбуваються навпаки. Всі Задзеркалля неповторні: один клієнт відчув опір, коли намагався собі уявити себе жінкою, інший - коли намагався знайти противагу наполегливій праці.  Наприклад, клієнтка говорить з обуренням: «Я не уявляю, як можна відмовити людині, якщо він просить допомогти».  У такій ситуації у неї немає вибору, вона відгукується на будь-яке прохання, не враховуючи свої інтереси. Сильна емоція вказує на дію невротичного механізму. </a:t>
            </a:r>
            <a:endParaRPr lang="ru-RU" dirty="0">
              <a:solidFill>
                <a:schemeClr val="bg1"/>
              </a:solidFill>
            </a:endParaRPr>
          </a:p>
          <a:p>
            <a:pPr algn="just"/>
            <a:r>
              <a:rPr lang="uk-UA" dirty="0">
                <a:solidFill>
                  <a:schemeClr val="bg1"/>
                </a:solidFill>
              </a:rPr>
              <a:t>В ході терапії клієнт розлучається зі старими непродуктивними звичками, стереотипними переконаннями, звертаючи увагу на опори. Цей метод дозволяє працювати і з </a:t>
            </a:r>
            <a:r>
              <a:rPr lang="uk-UA" dirty="0" err="1">
                <a:solidFill>
                  <a:schemeClr val="bg1"/>
                </a:solidFill>
              </a:rPr>
              <a:t>ретрофлексією</a:t>
            </a:r>
            <a:r>
              <a:rPr lang="uk-UA" dirty="0">
                <a:solidFill>
                  <a:schemeClr val="bg1"/>
                </a:solidFill>
              </a:rPr>
              <a:t>, тому що дає можливість усвідомити </a:t>
            </a:r>
            <a:r>
              <a:rPr lang="uk-UA" dirty="0" err="1">
                <a:solidFill>
                  <a:schemeClr val="bg1"/>
                </a:solidFill>
              </a:rPr>
              <a:t>придушувані</a:t>
            </a:r>
            <a:r>
              <a:rPr lang="uk-UA" dirty="0">
                <a:solidFill>
                  <a:schemeClr val="bg1"/>
                </a:solidFill>
              </a:rPr>
              <a:t> частини особистості.</a:t>
            </a:r>
            <a:endParaRPr lang="ru-RU" dirty="0">
              <a:solidFill>
                <a:schemeClr val="bg1"/>
              </a:solidFill>
            </a:endParaRPr>
          </a:p>
          <a:p>
            <a:endParaRPr lang="uk-UA" dirty="0"/>
          </a:p>
        </p:txBody>
      </p:sp>
      <p:pic>
        <p:nvPicPr>
          <p:cNvPr id="18434" name="Picture 2" descr="Картинки по запросу самоизоляция человека от обществ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87085" y="329657"/>
            <a:ext cx="4875213" cy="318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707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28468" y="1083212"/>
            <a:ext cx="10241280" cy="5064370"/>
          </a:xfrm>
        </p:spPr>
        <p:txBody>
          <a:bodyPr>
            <a:normAutofit fontScale="92500" lnSpcReduction="10000"/>
          </a:bodyPr>
          <a:lstStyle/>
          <a:p>
            <a:pPr algn="just"/>
            <a:r>
              <a:rPr lang="uk-UA" dirty="0">
                <a:solidFill>
                  <a:schemeClr val="bg1"/>
                </a:solidFill>
              </a:rPr>
              <a:t>Загальний принцип терапії щодо цього механізму такий: усвідомлення пригніченої частини, визнання її як своєї, відшукування способу, за допомогою якого вона була відокремлена, знаходження засобів, через які вона може бути виражена і задоволення потреб, які стоять за нею. Якщо людина усвідомлює свої емоції, вона відчує, на кого вони спрямовані, і зможе зрозуміти, кого вона звинувачує карає, дорікає. Тоді вона перенаправляє їх з себе на інших: докір собі перетворюється на звернення до іншого. Виражені почуття розлучаються зі своєю руйнівною роллю. Якщо при роботі з </a:t>
            </a:r>
            <a:r>
              <a:rPr lang="uk-UA" dirty="0" err="1">
                <a:solidFill>
                  <a:schemeClr val="bg1"/>
                </a:solidFill>
              </a:rPr>
              <a:t>ретрофлексією</a:t>
            </a:r>
            <a:r>
              <a:rPr lang="uk-UA" dirty="0">
                <a:solidFill>
                  <a:schemeClr val="bg1"/>
                </a:solidFill>
              </a:rPr>
              <a:t> необхідно «розширити територію», то при роботі з проекцією кордон треба зрушити в протилежному напрямку, повернути особистості відторгнуті від неї частини, прийняти їх або змінити. Особа, що проецирує, все навколо прагне зробити ареною боротьби своїх частин. Тому ефективні техніки розігрування ролей у конфліктній взаємодії</a:t>
            </a:r>
            <a:r>
              <a:rPr lang="uk-UA" dirty="0"/>
              <a:t>. </a:t>
            </a:r>
            <a:endParaRPr lang="ru-RU" dirty="0"/>
          </a:p>
          <a:p>
            <a:endParaRPr lang="uk-UA" dirty="0"/>
          </a:p>
        </p:txBody>
      </p:sp>
    </p:spTree>
    <p:extLst>
      <p:ext uri="{BB962C8B-B14F-4D97-AF65-F5344CB8AC3E}">
        <p14:creationId xmlns:p14="http://schemas.microsoft.com/office/powerpoint/2010/main" val="1200963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a:xfrm>
            <a:off x="1141412" y="3305908"/>
            <a:ext cx="9905999" cy="3010485"/>
          </a:xfrm>
        </p:spPr>
        <p:txBody>
          <a:bodyPr/>
          <a:lstStyle/>
          <a:p>
            <a:pPr algn="just"/>
            <a:r>
              <a:rPr lang="uk-UA" dirty="0">
                <a:solidFill>
                  <a:schemeClr val="bg1"/>
                </a:solidFill>
              </a:rPr>
              <a:t>Особливо виразно проекції заявляють про себе у сновидіннях, де під личинами різних образів ховаються суперечливі потреби і почуття. У </a:t>
            </a:r>
            <a:r>
              <a:rPr lang="uk-UA" dirty="0" err="1">
                <a:solidFill>
                  <a:schemeClr val="bg1"/>
                </a:solidFill>
              </a:rPr>
              <a:t>гештальт</a:t>
            </a:r>
            <a:r>
              <a:rPr lang="uk-UA" dirty="0">
                <a:solidFill>
                  <a:schemeClr val="bg1"/>
                </a:solidFill>
              </a:rPr>
              <a:t>-терапії створений оригінальний і досить ефективний спосіб роботи зі сновидіннями. Коли особа, що проектує, виносить свої якості зовні, всередині залишається порожнеча. Особа, що проектує, втрачає відчуття свого Я, не приймає на себе відповідальності за вчинки. </a:t>
            </a:r>
            <a:endParaRPr lang="ru-RU" dirty="0">
              <a:solidFill>
                <a:schemeClr val="bg1"/>
              </a:solidFill>
            </a:endParaRPr>
          </a:p>
          <a:p>
            <a:endParaRPr lang="uk-UA" dirty="0"/>
          </a:p>
        </p:txBody>
      </p:sp>
      <p:pic>
        <p:nvPicPr>
          <p:cNvPr id="19458" name="Picture 2" descr="Схема интерпретации сновид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243154"/>
            <a:ext cx="6190142" cy="286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03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solidFill>
                  <a:schemeClr val="bg1"/>
                </a:solidFill>
              </a:rPr>
              <a:t>У </a:t>
            </a:r>
            <a:r>
              <a:rPr lang="uk-UA" dirty="0" err="1">
                <a:solidFill>
                  <a:schemeClr val="bg1"/>
                </a:solidFill>
              </a:rPr>
              <a:t>гештальт</a:t>
            </a:r>
            <a:r>
              <a:rPr lang="uk-UA" dirty="0">
                <a:solidFill>
                  <a:schemeClr val="bg1"/>
                </a:solidFill>
              </a:rPr>
              <a:t>-терапії багато технік роботи з мовою. Вони засновані на ідеї, що мова створює розрив між думками і почуттями, людиною і середовищем. Наприклад, клієнт формулює проблему так: «Я невдаха». «У мене нічого не виходить». Мова дозволила йому узагальнити конкретний досвід невдач до фатальної неминучості провалу, обмежила сприйняття одним аспектом досвіду. </a:t>
            </a:r>
            <a:endParaRPr lang="ru-RU" dirty="0">
              <a:solidFill>
                <a:schemeClr val="bg1"/>
              </a:solidFill>
            </a:endParaRPr>
          </a:p>
          <a:p>
            <a:endParaRPr lang="uk-UA" dirty="0"/>
          </a:p>
        </p:txBody>
      </p:sp>
    </p:spTree>
    <p:extLst>
      <p:ext uri="{BB962C8B-B14F-4D97-AF65-F5344CB8AC3E}">
        <p14:creationId xmlns:p14="http://schemas.microsoft.com/office/powerpoint/2010/main" val="587415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92500"/>
          </a:bodyPr>
          <a:lstStyle/>
          <a:p>
            <a:pPr algn="just"/>
            <a:r>
              <a:rPr lang="uk-UA" dirty="0">
                <a:solidFill>
                  <a:schemeClr val="bg1"/>
                </a:solidFill>
              </a:rPr>
              <a:t>У мові фіксується людський досвід, але в той же час він дає можливість передавати </a:t>
            </a:r>
            <a:r>
              <a:rPr lang="uk-UA" dirty="0" err="1">
                <a:solidFill>
                  <a:schemeClr val="bg1"/>
                </a:solidFill>
              </a:rPr>
              <a:t>інтроекти</a:t>
            </a:r>
            <a:r>
              <a:rPr lang="uk-UA" dirty="0">
                <a:solidFill>
                  <a:schemeClr val="bg1"/>
                </a:solidFill>
              </a:rPr>
              <a:t>. Мова дозволяє щось оцінювати, як хороше або погане. На основі абстрактних міркувань з’являється умовивід: «Спонтанна, імпульсивна поведінка є непристойною». Засвоюючи його, людина все більше віддаляється від своїх почуттів. Особливий інтерес представляє така вербальна конструкція, як «повинен». Причому те, що «повинна» людина, оцінюється як хороше, а те, чого хоче, — як погане. Так люди вчяться діяти у відповідності з нормами, оцінювати свої переживання на основі стандартів. </a:t>
            </a:r>
            <a:endParaRPr lang="ru-RU" dirty="0">
              <a:solidFill>
                <a:schemeClr val="bg1"/>
              </a:solidFill>
            </a:endParaRPr>
          </a:p>
          <a:p>
            <a:endParaRPr lang="uk-UA" dirty="0"/>
          </a:p>
        </p:txBody>
      </p:sp>
    </p:spTree>
    <p:extLst>
      <p:ext uri="{BB962C8B-B14F-4D97-AF65-F5344CB8AC3E}">
        <p14:creationId xmlns:p14="http://schemas.microsoft.com/office/powerpoint/2010/main" val="258499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solidFill>
                  <a:schemeClr val="bg1"/>
                </a:solidFill>
              </a:rPr>
              <a:t>Інша </a:t>
            </a:r>
            <a:r>
              <a:rPr lang="uk-UA" dirty="0" err="1">
                <a:solidFill>
                  <a:schemeClr val="bg1"/>
                </a:solidFill>
              </a:rPr>
              <a:t>мовна</a:t>
            </a:r>
            <a:r>
              <a:rPr lang="uk-UA" dirty="0">
                <a:solidFill>
                  <a:schemeClr val="bg1"/>
                </a:solidFill>
              </a:rPr>
              <a:t> конструкція — причинно-наслідкові зв’язки. «Я в дитинстві багато хворів, не грав з дітьми, тому мені важко вступати в контакт, знайомитися з людьми», — говорить клієнт. Він створив для себе закон і в кожній ситуації несвідомо прагне його довести. Всі інші аспекти ситуації, перш за все почуття, бажання, відчуття, просто ігноруються. Наведені міркування побудовані на дедуктивному міркуванні і виявляються далеко не завжди корисними для клієнта. </a:t>
            </a:r>
            <a:endParaRPr lang="ru-RU" dirty="0">
              <a:solidFill>
                <a:schemeClr val="bg1"/>
              </a:solidFill>
            </a:endParaRPr>
          </a:p>
          <a:p>
            <a:endParaRPr lang="uk-UA" dirty="0"/>
          </a:p>
        </p:txBody>
      </p:sp>
    </p:spTree>
    <p:extLst>
      <p:ext uri="{BB962C8B-B14F-4D97-AF65-F5344CB8AC3E}">
        <p14:creationId xmlns:p14="http://schemas.microsoft.com/office/powerpoint/2010/main" val="272239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5159" y="618518"/>
            <a:ext cx="3235293" cy="873410"/>
          </a:xfrm>
        </p:spPr>
        <p:txBody>
          <a:bodyPr>
            <a:normAutofit/>
          </a:bodyPr>
          <a:lstStyle/>
          <a:p>
            <a:pPr algn="ctr"/>
            <a:r>
              <a:rPr lang="uk-UA" sz="2000" b="1" dirty="0" err="1"/>
              <a:t>Перлз</a:t>
            </a:r>
            <a:r>
              <a:rPr lang="uk-UA" sz="2000" b="1" dirty="0"/>
              <a:t> Фредерік (Фріц) (1893-1970)</a:t>
            </a:r>
            <a:endParaRPr lang="uk-UA" sz="2000" dirty="0"/>
          </a:p>
        </p:txBody>
      </p:sp>
      <p:sp>
        <p:nvSpPr>
          <p:cNvPr id="3" name="Объект 2"/>
          <p:cNvSpPr>
            <a:spLocks noGrp="1"/>
          </p:cNvSpPr>
          <p:nvPr>
            <p:ph idx="1"/>
          </p:nvPr>
        </p:nvSpPr>
        <p:spPr>
          <a:xfrm>
            <a:off x="4395356" y="3418609"/>
            <a:ext cx="6652056" cy="2813378"/>
          </a:xfrm>
        </p:spPr>
        <p:txBody>
          <a:bodyPr>
            <a:normAutofit fontScale="77500" lnSpcReduction="20000"/>
          </a:bodyPr>
          <a:lstStyle/>
          <a:p>
            <a:r>
              <a:rPr lang="uk-UA" dirty="0">
                <a:solidFill>
                  <a:schemeClr val="bg1"/>
                </a:solidFill>
              </a:rPr>
              <a:t>Багатьма людьми він сприймався як Учитель, наліт цього </a:t>
            </a:r>
            <a:r>
              <a:rPr lang="uk-UA" dirty="0" smtClean="0">
                <a:solidFill>
                  <a:schemeClr val="bg1"/>
                </a:solidFill>
              </a:rPr>
              <a:t>ставлення </a:t>
            </a:r>
            <a:r>
              <a:rPr lang="uk-UA" dirty="0">
                <a:solidFill>
                  <a:schemeClr val="bg1"/>
                </a:solidFill>
              </a:rPr>
              <a:t>проявився в тому, що сформульовані ним основоположні принципи відомі як молитва </a:t>
            </a:r>
            <a:r>
              <a:rPr lang="uk-UA" dirty="0" err="1">
                <a:solidFill>
                  <a:schemeClr val="bg1"/>
                </a:solidFill>
              </a:rPr>
              <a:t>гештальт</a:t>
            </a:r>
            <a:r>
              <a:rPr lang="uk-UA" dirty="0">
                <a:solidFill>
                  <a:schemeClr val="bg1"/>
                </a:solidFill>
              </a:rPr>
              <a:t>-терапевта: «Я роблю своє, а ти робиш своє. Я живу в цьому світі не для того, щоб відповідати твоїм очікуванням, а ти живеш в цьому світі не для того, щоб відповідати моїм. Ти - це ти, а я - це я. І якщо нам пощастить відшукати один одного - це прекрасно. якщо ні, цього не можна зарадити».</a:t>
            </a:r>
            <a:endParaRPr lang="ru-RU" dirty="0">
              <a:solidFill>
                <a:schemeClr val="bg1"/>
              </a:solidFill>
            </a:endParaRPr>
          </a:p>
          <a:p>
            <a:endParaRPr lang="uk-UA" dirty="0"/>
          </a:p>
        </p:txBody>
      </p:sp>
      <p:pic>
        <p:nvPicPr>
          <p:cNvPr id="3074" name="Picture 2" descr="Картинки по запросу перлз фредерік (фріц) (1893-19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59" y="1814733"/>
            <a:ext cx="3235293" cy="44172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Перлз Фредерік ведр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2411" y="405032"/>
            <a:ext cx="190500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743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44062" y="2317173"/>
            <a:ext cx="10396024" cy="3942340"/>
          </a:xfrm>
        </p:spPr>
        <p:txBody>
          <a:bodyPr>
            <a:normAutofit fontScale="92500" lnSpcReduction="10000"/>
          </a:bodyPr>
          <a:lstStyle/>
          <a:p>
            <a:pPr algn="just"/>
            <a:r>
              <a:rPr lang="uk-UA" dirty="0">
                <a:solidFill>
                  <a:schemeClr val="bg1"/>
                </a:solidFill>
              </a:rPr>
              <a:t>Ф. </a:t>
            </a:r>
            <a:r>
              <a:rPr lang="uk-UA" dirty="0" err="1">
                <a:solidFill>
                  <a:schemeClr val="bg1"/>
                </a:solidFill>
              </a:rPr>
              <a:t>Перлз</a:t>
            </a:r>
            <a:r>
              <a:rPr lang="uk-UA" dirty="0">
                <a:solidFill>
                  <a:schemeClr val="bg1"/>
                </a:solidFill>
              </a:rPr>
              <a:t> вважав, що людина діє адекватно, якщо прислухається до власної мудрості організму. </a:t>
            </a:r>
            <a:r>
              <a:rPr lang="uk-UA" dirty="0">
                <a:solidFill>
                  <a:srgbClr val="FF0000"/>
                </a:solidFill>
              </a:rPr>
              <a:t>Найвища мудрість — це розуміння свого єства.</a:t>
            </a:r>
            <a:r>
              <a:rPr lang="uk-UA" dirty="0">
                <a:solidFill>
                  <a:schemeClr val="bg1"/>
                </a:solidFill>
              </a:rPr>
              <a:t> </a:t>
            </a:r>
            <a:endParaRPr lang="uk-UA" dirty="0" smtClean="0">
              <a:solidFill>
                <a:schemeClr val="bg1"/>
              </a:solidFill>
            </a:endParaRPr>
          </a:p>
          <a:p>
            <a:pPr algn="just"/>
            <a:r>
              <a:rPr lang="uk-UA" dirty="0" smtClean="0">
                <a:solidFill>
                  <a:schemeClr val="bg1"/>
                </a:solidFill>
              </a:rPr>
              <a:t>Ф</a:t>
            </a:r>
            <a:r>
              <a:rPr lang="uk-UA" dirty="0">
                <a:solidFill>
                  <a:schemeClr val="bg1"/>
                </a:solidFill>
              </a:rPr>
              <a:t>. </a:t>
            </a:r>
            <a:r>
              <a:rPr lang="uk-UA" dirty="0" err="1">
                <a:solidFill>
                  <a:schemeClr val="bg1"/>
                </a:solidFill>
              </a:rPr>
              <a:t>Перлз</a:t>
            </a:r>
            <a:r>
              <a:rPr lang="uk-UA" dirty="0">
                <a:solidFill>
                  <a:schemeClr val="bg1"/>
                </a:solidFill>
              </a:rPr>
              <a:t> був противником панування інтелекту і не мав довіри до міркувань про почуття. Переживання визнавалися ним лише в первозданній свіжості, а не препаровані питаннями про джерела та причини. Можна знайти багато точних і красивих пояснень якого-небудь психологічного факту, але тільки відчуття зв’язку пояснення з реальним власним досвідом дає переживання розуміння себе. Коли людина зайнята аналітичним розглядом ситуації, вона далека від своїх </a:t>
            </a:r>
            <a:r>
              <a:rPr lang="uk-UA" dirty="0" err="1">
                <a:solidFill>
                  <a:schemeClr val="bg1"/>
                </a:solidFill>
              </a:rPr>
              <a:t>відчуттів</a:t>
            </a:r>
            <a:r>
              <a:rPr lang="uk-UA" dirty="0">
                <a:solidFill>
                  <a:schemeClr val="bg1"/>
                </a:solidFill>
              </a:rPr>
              <a:t>. Але проблема знаходиться не на вербальному, а на більш глибокому рівні, де емоції невіддільні від </a:t>
            </a:r>
            <a:r>
              <a:rPr lang="uk-UA" dirty="0" err="1">
                <a:solidFill>
                  <a:schemeClr val="bg1"/>
                </a:solidFill>
              </a:rPr>
              <a:t>відчуттів</a:t>
            </a:r>
            <a:r>
              <a:rPr lang="uk-UA" dirty="0">
                <a:solidFill>
                  <a:schemeClr val="bg1"/>
                </a:solidFill>
              </a:rPr>
              <a:t>.</a:t>
            </a:r>
            <a:endParaRPr lang="ru-RU" dirty="0">
              <a:solidFill>
                <a:schemeClr val="bg1"/>
              </a:solidFill>
            </a:endParaRPr>
          </a:p>
        </p:txBody>
      </p:sp>
      <p:pic>
        <p:nvPicPr>
          <p:cNvPr id="9218" name="Picture 2" descr="Картинки по запросу перлз фредерік (фріц) (1893-19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612" y="459365"/>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13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5197042" cy="1478570"/>
          </a:xfrm>
        </p:spPr>
        <p:txBody>
          <a:bodyPr>
            <a:normAutofit fontScale="90000"/>
          </a:bodyPr>
          <a:lstStyle/>
          <a:p>
            <a:r>
              <a:rPr lang="uk-UA" b="1" i="1" dirty="0">
                <a:solidFill>
                  <a:srgbClr val="FFFF00"/>
                </a:solidFill>
                <a:effectLst>
                  <a:outerShdw blurRad="38100" dist="38100" dir="2700000" algn="tl">
                    <a:srgbClr val="000000">
                      <a:alpha val="43137"/>
                    </a:srgbClr>
                  </a:outerShdw>
                </a:effectLst>
              </a:rPr>
              <a:t>Етапи психотерапевтичного </a:t>
            </a:r>
            <a:r>
              <a:rPr lang="uk-UA" b="1" i="1" dirty="0" smtClean="0">
                <a:solidFill>
                  <a:srgbClr val="FFFF00"/>
                </a:solidFill>
                <a:effectLst>
                  <a:outerShdw blurRad="38100" dist="38100" dir="2700000" algn="tl">
                    <a:srgbClr val="000000">
                      <a:alpha val="43137"/>
                    </a:srgbClr>
                  </a:outerShdw>
                </a:effectLst>
              </a:rPr>
              <a:t>процесу…</a:t>
            </a:r>
            <a:r>
              <a:rPr lang="ru-RU" dirty="0"/>
              <a:t/>
            </a:r>
            <a:br>
              <a:rPr lang="ru-RU" dirty="0"/>
            </a:br>
            <a:endParaRPr lang="uk-UA" dirty="0"/>
          </a:p>
        </p:txBody>
      </p:sp>
      <p:sp>
        <p:nvSpPr>
          <p:cNvPr id="3" name="Объект 2"/>
          <p:cNvSpPr>
            <a:spLocks noGrp="1"/>
          </p:cNvSpPr>
          <p:nvPr>
            <p:ph idx="1"/>
          </p:nvPr>
        </p:nvSpPr>
        <p:spPr>
          <a:xfrm>
            <a:off x="1141412" y="2909455"/>
            <a:ext cx="9905999" cy="3293918"/>
          </a:xfrm>
        </p:spPr>
        <p:txBody>
          <a:bodyPr>
            <a:normAutofit/>
          </a:bodyPr>
          <a:lstStyle/>
          <a:p>
            <a:pPr algn="just"/>
            <a:r>
              <a:rPr lang="uk-UA" dirty="0" smtClean="0">
                <a:solidFill>
                  <a:schemeClr val="bg1"/>
                </a:solidFill>
              </a:rPr>
              <a:t>Психотерапія </a:t>
            </a:r>
            <a:r>
              <a:rPr lang="uk-UA" dirty="0">
                <a:solidFill>
                  <a:schemeClr val="bg1"/>
                </a:solidFill>
              </a:rPr>
              <a:t>нагадує процес реставрації картини, коли шар за шаром знімаються нашарування і проступає оригінал - справжня, глибинна суть людини. Під час цього процесу клієнт проходить довгий шлях, відповідний різним рівням його функціонування. </a:t>
            </a:r>
            <a:r>
              <a:rPr lang="uk-UA" i="1" dirty="0">
                <a:solidFill>
                  <a:srgbClr val="FF0000"/>
                </a:solidFill>
              </a:rPr>
              <a:t>Перший</a:t>
            </a:r>
            <a:r>
              <a:rPr lang="uk-UA" dirty="0">
                <a:solidFill>
                  <a:srgbClr val="FF0000"/>
                </a:solidFill>
              </a:rPr>
              <a:t> рівень</a:t>
            </a:r>
            <a:r>
              <a:rPr lang="uk-UA" dirty="0">
                <a:solidFill>
                  <a:schemeClr val="bg1"/>
                </a:solidFill>
              </a:rPr>
              <a:t> - рівень кліше.  Перебуваючи на ньому, людина далека від безпосереднього досвіду, сфера контакту невелика. Дії заміщені ритуалами, спілкування редуковано до знаків типу: «Як справи?»</a:t>
            </a:r>
            <a:endParaRPr lang="ru-RU" dirty="0">
              <a:solidFill>
                <a:schemeClr val="bg1"/>
              </a:solidFill>
            </a:endParaRPr>
          </a:p>
          <a:p>
            <a:pPr algn="just"/>
            <a:endParaRPr lang="uk-UA" dirty="0">
              <a:solidFill>
                <a:schemeClr val="bg1"/>
              </a:solidFill>
            </a:endParaRPr>
          </a:p>
        </p:txBody>
      </p:sp>
      <p:pic>
        <p:nvPicPr>
          <p:cNvPr id="1026" name="Picture 2" descr="Картинки по запросу реставрация карти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135" y="305655"/>
            <a:ext cx="3092739" cy="231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229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207818"/>
            <a:ext cx="9905998" cy="966355"/>
          </a:xfrm>
        </p:spPr>
        <p:txBody>
          <a:bodyPr/>
          <a:lstStyle/>
          <a:p>
            <a:r>
              <a:rPr lang="uk-UA" b="1" i="1" dirty="0" smtClean="0">
                <a:solidFill>
                  <a:srgbClr val="FFFF00"/>
                </a:solidFill>
                <a:effectLst>
                  <a:outerShdw blurRad="38100" dist="38100" dir="2700000" algn="tl">
                    <a:srgbClr val="000000">
                      <a:alpha val="43137"/>
                    </a:srgbClr>
                  </a:outerShdw>
                </a:effectLst>
              </a:rPr>
              <a:t>…Етапи </a:t>
            </a:r>
            <a:r>
              <a:rPr lang="uk-UA" b="1" i="1" dirty="0">
                <a:solidFill>
                  <a:srgbClr val="FFFF00"/>
                </a:solidFill>
                <a:effectLst>
                  <a:outerShdw blurRad="38100" dist="38100" dir="2700000" algn="tl">
                    <a:srgbClr val="000000">
                      <a:alpha val="43137"/>
                    </a:srgbClr>
                  </a:outerShdw>
                </a:effectLst>
              </a:rPr>
              <a:t>психотерапевтичного </a:t>
            </a:r>
            <a:r>
              <a:rPr lang="uk-UA" b="1" i="1" dirty="0" smtClean="0">
                <a:solidFill>
                  <a:srgbClr val="FFFF00"/>
                </a:solidFill>
                <a:effectLst>
                  <a:outerShdw blurRad="38100" dist="38100" dir="2700000" algn="tl">
                    <a:srgbClr val="000000">
                      <a:alpha val="43137"/>
                    </a:srgbClr>
                  </a:outerShdw>
                </a:effectLst>
              </a:rPr>
              <a:t>процесу…</a:t>
            </a:r>
            <a:endParaRPr lang="uk-UA" dirty="0"/>
          </a:p>
        </p:txBody>
      </p:sp>
      <p:sp>
        <p:nvSpPr>
          <p:cNvPr id="3" name="Объект 2"/>
          <p:cNvSpPr>
            <a:spLocks noGrp="1"/>
          </p:cNvSpPr>
          <p:nvPr>
            <p:ph idx="1"/>
          </p:nvPr>
        </p:nvSpPr>
        <p:spPr>
          <a:xfrm>
            <a:off x="1141412" y="3345873"/>
            <a:ext cx="9905999" cy="3179618"/>
          </a:xfrm>
        </p:spPr>
        <p:txBody>
          <a:bodyPr>
            <a:normAutofit fontScale="77500" lnSpcReduction="20000"/>
          </a:bodyPr>
          <a:lstStyle/>
          <a:p>
            <a:pPr algn="just"/>
            <a:r>
              <a:rPr lang="uk-UA" dirty="0">
                <a:solidFill>
                  <a:schemeClr val="bg1"/>
                </a:solidFill>
              </a:rPr>
              <a:t>На </a:t>
            </a:r>
            <a:r>
              <a:rPr lang="uk-UA" i="1" dirty="0">
                <a:solidFill>
                  <a:srgbClr val="FF0000"/>
                </a:solidFill>
              </a:rPr>
              <a:t>другому</a:t>
            </a:r>
            <a:r>
              <a:rPr lang="uk-UA" dirty="0">
                <a:solidFill>
                  <a:srgbClr val="FF0000"/>
                </a:solidFill>
              </a:rPr>
              <a:t> рівні </a:t>
            </a:r>
            <a:r>
              <a:rPr lang="uk-UA" dirty="0">
                <a:solidFill>
                  <a:schemeClr val="bg1"/>
                </a:solidFill>
              </a:rPr>
              <a:t>люди грають ролі. Вони виходять на сцену в обраній ними масці - «дами, приємної в усіх відношеннях» або «крутого хлопця», або «святу невинність» і відшукують відповідних партнерів, від яких можуть отримати підтримку. Коли людина проходить цей рівень в психотерапії, вона знімає маску і досягає рівня глухого кута (</a:t>
            </a:r>
            <a:r>
              <a:rPr lang="uk-UA" i="1" dirty="0">
                <a:solidFill>
                  <a:srgbClr val="FF0000"/>
                </a:solidFill>
              </a:rPr>
              <a:t>третій </a:t>
            </a:r>
            <a:r>
              <a:rPr lang="uk-UA" dirty="0" err="1">
                <a:solidFill>
                  <a:srgbClr val="FF0000"/>
                </a:solidFill>
              </a:rPr>
              <a:t>антиекзистенціальний</a:t>
            </a:r>
            <a:r>
              <a:rPr lang="uk-UA" dirty="0">
                <a:solidFill>
                  <a:srgbClr val="FF0000"/>
                </a:solidFill>
              </a:rPr>
              <a:t> рівень </a:t>
            </a:r>
            <a:r>
              <a:rPr lang="uk-UA" dirty="0">
                <a:solidFill>
                  <a:schemeClr val="bg1"/>
                </a:solidFill>
              </a:rPr>
              <a:t>або рівень </a:t>
            </a:r>
            <a:r>
              <a:rPr lang="uk-UA" dirty="0" err="1">
                <a:solidFill>
                  <a:schemeClr val="bg1"/>
                </a:solidFill>
              </a:rPr>
              <a:t>фобічного</a:t>
            </a:r>
            <a:r>
              <a:rPr lang="uk-UA" dirty="0">
                <a:solidFill>
                  <a:schemeClr val="bg1"/>
                </a:solidFill>
              </a:rPr>
              <a:t> уникнення). З ним пов’язано переживання порожнечі. Людина не отримує підтримки інших, їх соціальних </a:t>
            </a:r>
            <a:r>
              <a:rPr lang="uk-UA" dirty="0" err="1">
                <a:solidFill>
                  <a:schemeClr val="bg1"/>
                </a:solidFill>
              </a:rPr>
              <a:t>погладжувань</a:t>
            </a:r>
            <a:r>
              <a:rPr lang="uk-UA" dirty="0">
                <a:solidFill>
                  <a:schemeClr val="bg1"/>
                </a:solidFill>
              </a:rPr>
              <a:t>, але ще не здатна на </a:t>
            </a:r>
            <a:r>
              <a:rPr lang="uk-UA" dirty="0" err="1">
                <a:solidFill>
                  <a:schemeClr val="bg1"/>
                </a:solidFill>
              </a:rPr>
              <a:t>самопідтримку</a:t>
            </a:r>
            <a:r>
              <a:rPr lang="uk-UA" dirty="0">
                <a:solidFill>
                  <a:schemeClr val="bg1"/>
                </a:solidFill>
              </a:rPr>
              <a:t>. Це важке переживання може обривати процес усвідомлення, і тоді людина повертається до ігор і маніпуляцій. Ролі як раз і закривали це відчуття порожнечі. Але якщо зануритися в порожнечу, пройти через ніщо, пережити його, то за цим рівнем слідує рівень внутрішнього вибуху. </a:t>
            </a:r>
            <a:endParaRPr lang="uk-UA" dirty="0">
              <a:solidFill>
                <a:schemeClr val="bg1"/>
              </a:solidFill>
            </a:endParaRPr>
          </a:p>
        </p:txBody>
      </p:sp>
      <p:pic>
        <p:nvPicPr>
          <p:cNvPr id="2052" name="Picture 4" descr="Картинки по запросу крутой парен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329" y="1174173"/>
            <a:ext cx="2784763" cy="20885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357" y="1174173"/>
            <a:ext cx="3729593" cy="2088572"/>
          </a:xfrm>
          <a:prstGeom prst="rect">
            <a:avLst/>
          </a:prstGeom>
        </p:spPr>
      </p:pic>
    </p:spTree>
    <p:extLst>
      <p:ext uri="{BB962C8B-B14F-4D97-AF65-F5344CB8AC3E}">
        <p14:creationId xmlns:p14="http://schemas.microsoft.com/office/powerpoint/2010/main" val="3768774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238991"/>
            <a:ext cx="9905998" cy="1319645"/>
          </a:xfrm>
        </p:spPr>
        <p:txBody>
          <a:bodyPr/>
          <a:lstStyle/>
          <a:p>
            <a:r>
              <a:rPr lang="uk-UA" b="1" i="1" dirty="0" smtClean="0">
                <a:solidFill>
                  <a:srgbClr val="FFFF00"/>
                </a:solidFill>
                <a:effectLst>
                  <a:outerShdw blurRad="38100" dist="38100" dir="2700000" algn="tl">
                    <a:srgbClr val="000000">
                      <a:alpha val="43137"/>
                    </a:srgbClr>
                  </a:outerShdw>
                </a:effectLst>
              </a:rPr>
              <a:t>…Етапи </a:t>
            </a:r>
            <a:r>
              <a:rPr lang="uk-UA" b="1" i="1" dirty="0">
                <a:solidFill>
                  <a:srgbClr val="FFFF00"/>
                </a:solidFill>
                <a:effectLst>
                  <a:outerShdw blurRad="38100" dist="38100" dir="2700000" algn="tl">
                    <a:srgbClr val="000000">
                      <a:alpha val="43137"/>
                    </a:srgbClr>
                  </a:outerShdw>
                </a:effectLst>
              </a:rPr>
              <a:t>психотерапевтичного процесу</a:t>
            </a:r>
            <a:endParaRPr lang="uk-UA" dirty="0"/>
          </a:p>
        </p:txBody>
      </p:sp>
      <p:sp>
        <p:nvSpPr>
          <p:cNvPr id="3" name="Объект 2"/>
          <p:cNvSpPr>
            <a:spLocks noGrp="1"/>
          </p:cNvSpPr>
          <p:nvPr>
            <p:ph idx="1"/>
          </p:nvPr>
        </p:nvSpPr>
        <p:spPr>
          <a:xfrm>
            <a:off x="1141412" y="3179617"/>
            <a:ext cx="9905999" cy="3231573"/>
          </a:xfrm>
        </p:spPr>
        <p:txBody>
          <a:bodyPr>
            <a:normAutofit fontScale="92500" lnSpcReduction="10000"/>
          </a:bodyPr>
          <a:lstStyle/>
          <a:p>
            <a:pPr algn="just"/>
            <a:r>
              <a:rPr lang="uk-UA" dirty="0">
                <a:solidFill>
                  <a:schemeClr val="bg1"/>
                </a:solidFill>
              </a:rPr>
              <a:t>Цей </a:t>
            </a:r>
            <a:r>
              <a:rPr lang="uk-UA" i="1" dirty="0">
                <a:solidFill>
                  <a:srgbClr val="FF0000"/>
                </a:solidFill>
              </a:rPr>
              <a:t>четвертий</a:t>
            </a:r>
            <a:r>
              <a:rPr lang="uk-UA" dirty="0">
                <a:solidFill>
                  <a:srgbClr val="FF0000"/>
                </a:solidFill>
              </a:rPr>
              <a:t> рівень </a:t>
            </a:r>
            <a:r>
              <a:rPr lang="uk-UA" dirty="0" err="1">
                <a:solidFill>
                  <a:schemeClr val="bg1"/>
                </a:solidFill>
              </a:rPr>
              <a:t>переживається</a:t>
            </a:r>
            <a:r>
              <a:rPr lang="uk-UA" dirty="0">
                <a:solidFill>
                  <a:schemeClr val="bg1"/>
                </a:solidFill>
              </a:rPr>
              <a:t> як смерть або страх смерті.  Протилежні частини ніби застигають.  Якщо усвідомленням не переривається, вмирання </a:t>
            </a:r>
            <a:r>
              <a:rPr lang="uk-UA" dirty="0" err="1">
                <a:solidFill>
                  <a:schemeClr val="bg1"/>
                </a:solidFill>
              </a:rPr>
              <a:t>переживається</a:t>
            </a:r>
            <a:r>
              <a:rPr lang="uk-UA" dirty="0">
                <a:solidFill>
                  <a:schemeClr val="bg1"/>
                </a:solidFill>
              </a:rPr>
              <a:t> актуально, людина переходить на експлозивний рівень зовнішнього вибуху. Усвідомленням на цьому останньому, </a:t>
            </a:r>
            <a:r>
              <a:rPr lang="uk-UA" i="1" dirty="0">
                <a:solidFill>
                  <a:srgbClr val="FF0000"/>
                </a:solidFill>
              </a:rPr>
              <a:t>п’ятому </a:t>
            </a:r>
            <a:r>
              <a:rPr lang="uk-UA" dirty="0">
                <a:solidFill>
                  <a:srgbClr val="FF0000"/>
                </a:solidFill>
              </a:rPr>
              <a:t>рівні</a:t>
            </a:r>
            <a:r>
              <a:rPr lang="uk-UA" dirty="0">
                <a:solidFill>
                  <a:schemeClr val="bg1"/>
                </a:solidFill>
              </a:rPr>
              <a:t> дає зіткнення з глибинною сутністю особистості - з </a:t>
            </a:r>
            <a:r>
              <a:rPr lang="uk-UA" i="1" dirty="0" err="1">
                <a:solidFill>
                  <a:schemeClr val="bg1"/>
                </a:solidFill>
              </a:rPr>
              <a:t>Самістю</a:t>
            </a:r>
            <a:r>
              <a:rPr lang="uk-UA" i="1" dirty="0">
                <a:solidFill>
                  <a:schemeClr val="bg1"/>
                </a:solidFill>
              </a:rPr>
              <a:t>.</a:t>
            </a:r>
            <a:r>
              <a:rPr lang="uk-UA" dirty="0">
                <a:solidFill>
                  <a:schemeClr val="bg1"/>
                </a:solidFill>
              </a:rPr>
              <a:t>  Людина звільняє свої почуття і може спонтанно переживати і виражати емоції.  При цьому проявляється справжнє Я, відбувається вибух раніше заблокованих емоцій.</a:t>
            </a:r>
            <a:endParaRPr lang="ru-RU" dirty="0">
              <a:solidFill>
                <a:schemeClr val="bg1"/>
              </a:solidFill>
            </a:endParaRPr>
          </a:p>
          <a:p>
            <a:endParaRPr lang="uk-UA" dirty="0"/>
          </a:p>
        </p:txBody>
      </p:sp>
      <p:pic>
        <p:nvPicPr>
          <p:cNvPr id="3074" name="Picture 2" descr="Картинки по запросу страх смер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718" y="1208105"/>
            <a:ext cx="3504911" cy="197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748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2" y="2249487"/>
            <a:ext cx="9905999" cy="4047404"/>
          </a:xfrm>
        </p:spPr>
        <p:txBody>
          <a:bodyPr>
            <a:normAutofit fontScale="92500" lnSpcReduction="20000"/>
          </a:bodyPr>
          <a:lstStyle/>
          <a:p>
            <a:pPr algn="just"/>
            <a:endParaRPr lang="uk-UA" dirty="0" smtClean="0">
              <a:solidFill>
                <a:schemeClr val="bg1"/>
              </a:solidFill>
            </a:endParaRPr>
          </a:p>
          <a:p>
            <a:pPr algn="just"/>
            <a:r>
              <a:rPr lang="uk-UA" dirty="0" smtClean="0">
                <a:solidFill>
                  <a:schemeClr val="bg1"/>
                </a:solidFill>
              </a:rPr>
              <a:t>Ф</a:t>
            </a:r>
            <a:r>
              <a:rPr lang="uk-UA" dirty="0">
                <a:solidFill>
                  <a:schemeClr val="bg1"/>
                </a:solidFill>
              </a:rPr>
              <a:t>. </a:t>
            </a:r>
            <a:r>
              <a:rPr lang="uk-UA" dirty="0" err="1">
                <a:solidFill>
                  <a:schemeClr val="bg1"/>
                </a:solidFill>
              </a:rPr>
              <a:t>Перлз</a:t>
            </a:r>
            <a:r>
              <a:rPr lang="uk-UA" dirty="0">
                <a:solidFill>
                  <a:schemeClr val="bg1"/>
                </a:solidFill>
              </a:rPr>
              <a:t> описував чотири види вибухів. Це може бути </a:t>
            </a:r>
            <a:r>
              <a:rPr lang="uk-UA" dirty="0">
                <a:solidFill>
                  <a:srgbClr val="FF0000"/>
                </a:solidFill>
              </a:rPr>
              <a:t>вибух горя</a:t>
            </a:r>
            <a:r>
              <a:rPr lang="uk-UA" dirty="0">
                <a:solidFill>
                  <a:schemeClr val="bg1"/>
                </a:solidFill>
              </a:rPr>
              <a:t>, печалі, в якому </a:t>
            </a:r>
            <a:r>
              <a:rPr lang="uk-UA" dirty="0" err="1">
                <a:solidFill>
                  <a:schemeClr val="bg1"/>
                </a:solidFill>
              </a:rPr>
              <a:t>переживається</a:t>
            </a:r>
            <a:r>
              <a:rPr lang="uk-UA" dirty="0">
                <a:solidFill>
                  <a:schemeClr val="bg1"/>
                </a:solidFill>
              </a:rPr>
              <a:t> втрата або смерть, що не виражені раніше до кінця, людина вибухає риданнями. Це може бути </a:t>
            </a:r>
            <a:r>
              <a:rPr lang="uk-UA" dirty="0">
                <a:solidFill>
                  <a:srgbClr val="FF0000"/>
                </a:solidFill>
              </a:rPr>
              <a:t>вибух оргазму</a:t>
            </a:r>
            <a:r>
              <a:rPr lang="uk-UA" dirty="0">
                <a:solidFill>
                  <a:schemeClr val="bg1"/>
                </a:solidFill>
              </a:rPr>
              <a:t>, якщо раніше придушувалися сексуальні переживання. Вибух може бути пов’язаний з вивільненням </a:t>
            </a:r>
            <a:r>
              <a:rPr lang="uk-UA" dirty="0">
                <a:solidFill>
                  <a:srgbClr val="FF0000"/>
                </a:solidFill>
              </a:rPr>
              <a:t>гніву</a:t>
            </a:r>
            <a:r>
              <a:rPr lang="uk-UA" dirty="0">
                <a:solidFill>
                  <a:schemeClr val="bg1"/>
                </a:solidFill>
              </a:rPr>
              <a:t>. І, нарешті, звільнення спонтанної радості може виражатися у </a:t>
            </a:r>
            <a:r>
              <a:rPr lang="uk-UA" dirty="0">
                <a:solidFill>
                  <a:srgbClr val="FF0000"/>
                </a:solidFill>
              </a:rPr>
              <a:t>вибуху радості і сміху</a:t>
            </a:r>
            <a:r>
              <a:rPr lang="uk-UA" dirty="0">
                <a:solidFill>
                  <a:schemeClr val="bg1"/>
                </a:solidFill>
              </a:rPr>
              <a:t>.</a:t>
            </a:r>
            <a:endParaRPr lang="ru-RU" dirty="0">
              <a:solidFill>
                <a:schemeClr val="bg1"/>
              </a:solidFill>
            </a:endParaRPr>
          </a:p>
          <a:p>
            <a:pPr algn="just"/>
            <a:r>
              <a:rPr lang="uk-UA" dirty="0">
                <a:solidFill>
                  <a:schemeClr val="bg1"/>
                </a:solidFill>
              </a:rPr>
              <a:t>Ф. </a:t>
            </a:r>
            <a:r>
              <a:rPr lang="uk-UA" dirty="0" err="1">
                <a:solidFill>
                  <a:schemeClr val="bg1"/>
                </a:solidFill>
              </a:rPr>
              <a:t>Перлз</a:t>
            </a:r>
            <a:r>
              <a:rPr lang="uk-UA" dirty="0">
                <a:solidFill>
                  <a:schemeClr val="bg1"/>
                </a:solidFill>
              </a:rPr>
              <a:t> всіляко підкреслював природність психотерапевтичного процесу.  Рух по цьому шляху не можна форсувати, як не можна допомогти вирости квітці, якщо тягнути її вгору. Вона сама тягнеться до сонця, в своєму ритмі, як і організм, дотримуючись власної мудрості, прагне до </a:t>
            </a:r>
            <a:r>
              <a:rPr lang="uk-UA" dirty="0" err="1">
                <a:solidFill>
                  <a:schemeClr val="bg1"/>
                </a:solidFill>
              </a:rPr>
              <a:t>самозцілення</a:t>
            </a:r>
            <a:r>
              <a:rPr lang="uk-UA" dirty="0">
                <a:solidFill>
                  <a:schemeClr val="bg1"/>
                </a:solidFill>
              </a:rPr>
              <a:t>.</a:t>
            </a:r>
            <a:endParaRPr lang="ru-RU" dirty="0">
              <a:solidFill>
                <a:schemeClr val="bg1"/>
              </a:solidFill>
            </a:endParaRPr>
          </a:p>
          <a:p>
            <a:pPr algn="just"/>
            <a:endParaRPr lang="uk-UA" dirty="0">
              <a:solidFill>
                <a:schemeClr val="bg1"/>
              </a:solidFill>
            </a:endParaRPr>
          </a:p>
        </p:txBody>
      </p:sp>
      <p:pic>
        <p:nvPicPr>
          <p:cNvPr id="4098" name="Picture 2" descr="Картинки по запросу го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66" y="522584"/>
            <a:ext cx="3123497" cy="16507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оргаз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33" y="504535"/>
            <a:ext cx="2950428" cy="16586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Картинки по запросу гне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031" y="522584"/>
            <a:ext cx="2469405" cy="164627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Картинки по запросу сме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7097" y="514647"/>
            <a:ext cx="2909166" cy="164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064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5124305" cy="1478570"/>
          </a:xfrm>
        </p:spPr>
        <p:txBody>
          <a:bodyPr/>
          <a:lstStyle/>
          <a:p>
            <a:r>
              <a:rPr lang="uk-UA" b="1" i="1" dirty="0">
                <a:solidFill>
                  <a:srgbClr val="FFFF00"/>
                </a:solidFill>
                <a:effectLst>
                  <a:outerShdw blurRad="38100" dist="38100" dir="2700000" algn="tl">
                    <a:srgbClr val="000000">
                      <a:alpha val="43137"/>
                    </a:srgbClr>
                  </a:outerShdw>
                </a:effectLst>
              </a:rPr>
              <a:t>Техніка психотерапії </a:t>
            </a:r>
            <a:r>
              <a:rPr lang="ru-RU" dirty="0">
                <a:solidFill>
                  <a:srgbClr val="FFFF00"/>
                </a:solidFill>
                <a:effectLst>
                  <a:outerShdw blurRad="38100" dist="38100" dir="2700000" algn="tl">
                    <a:srgbClr val="000000">
                      <a:alpha val="43137"/>
                    </a:srgbClr>
                  </a:outerShdw>
                </a:effectLst>
              </a:rPr>
              <a:t/>
            </a:r>
            <a:br>
              <a:rPr lang="ru-RU" dirty="0">
                <a:solidFill>
                  <a:srgbClr val="FFFF00"/>
                </a:solidFill>
                <a:effectLst>
                  <a:outerShdw blurRad="38100" dist="38100" dir="2700000" algn="tl">
                    <a:srgbClr val="000000">
                      <a:alpha val="43137"/>
                    </a:srgbClr>
                  </a:outerShdw>
                </a:effectLst>
              </a:rPr>
            </a:br>
            <a:endParaRPr lang="uk-UA" dirty="0">
              <a:solidFill>
                <a:srgbClr val="FFFF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41412" y="2722417"/>
            <a:ext cx="9905999" cy="3480955"/>
          </a:xfrm>
        </p:spPr>
        <p:txBody>
          <a:bodyPr>
            <a:normAutofit/>
          </a:bodyPr>
          <a:lstStyle/>
          <a:p>
            <a:pPr algn="just"/>
            <a:r>
              <a:rPr lang="uk-UA" dirty="0" err="1" smtClean="0">
                <a:solidFill>
                  <a:schemeClr val="bg1"/>
                </a:solidFill>
              </a:rPr>
              <a:t>Гештальт</a:t>
            </a:r>
            <a:r>
              <a:rPr lang="uk-UA" dirty="0" smtClean="0">
                <a:solidFill>
                  <a:schemeClr val="bg1"/>
                </a:solidFill>
              </a:rPr>
              <a:t>-терапія </a:t>
            </a:r>
            <a:r>
              <a:rPr lang="uk-UA" dirty="0">
                <a:solidFill>
                  <a:schemeClr val="bg1"/>
                </a:solidFill>
              </a:rPr>
              <a:t>є одним з найбільш технічних підходів, в ньому мало представлені міркування про проблеми, які часто не вирішують її, а лише віддаляють від реального досвіду переживань. Це не означає, що бесіда відкидається як терапевтична процедура, </a:t>
            </a:r>
            <a:r>
              <a:rPr lang="uk-UA" u="sng" dirty="0">
                <a:solidFill>
                  <a:schemeClr val="bg1"/>
                </a:solidFill>
              </a:rPr>
              <a:t>через розмову терапевт встановлює контакт з клієнтом. Але мова в ньому йде не про минулі ситуації, а про живі, свіжі відчуття, які не втратили своєї актуальності, і значимість яких очевидна. </a:t>
            </a:r>
            <a:endParaRPr lang="ru-RU" dirty="0">
              <a:solidFill>
                <a:schemeClr val="bg1"/>
              </a:solidFill>
            </a:endParaRPr>
          </a:p>
          <a:p>
            <a:endParaRPr lang="uk-UA" dirty="0"/>
          </a:p>
        </p:txBody>
      </p:sp>
      <p:pic>
        <p:nvPicPr>
          <p:cNvPr id="5122" name="Picture 2" descr="Картинки по запросу Гештальт-терап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128" y="307700"/>
            <a:ext cx="4248283" cy="220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081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92500" lnSpcReduction="10000"/>
          </a:bodyPr>
          <a:lstStyle/>
          <a:p>
            <a:pPr algn="just"/>
            <a:r>
              <a:rPr lang="uk-UA" dirty="0">
                <a:solidFill>
                  <a:schemeClr val="bg1"/>
                </a:solidFill>
              </a:rPr>
              <a:t>Замість бесіди </a:t>
            </a:r>
            <a:r>
              <a:rPr lang="uk-UA" dirty="0" err="1">
                <a:solidFill>
                  <a:schemeClr val="bg1"/>
                </a:solidFill>
              </a:rPr>
              <a:t>гештальт</a:t>
            </a:r>
            <a:r>
              <a:rPr lang="uk-UA" dirty="0">
                <a:solidFill>
                  <a:schemeClr val="bg1"/>
                </a:solidFill>
              </a:rPr>
              <a:t>-терапевт використовує техніки, які дозволяють клієнту зануритися в досвід безпосереднього переживання. Наприклад, в </a:t>
            </a:r>
            <a:r>
              <a:rPr lang="uk-UA" dirty="0" err="1">
                <a:solidFill>
                  <a:schemeClr val="bg1"/>
                </a:solidFill>
              </a:rPr>
              <a:t>гештальт</a:t>
            </a:r>
            <a:r>
              <a:rPr lang="uk-UA" dirty="0">
                <a:solidFill>
                  <a:schemeClr val="bg1"/>
                </a:solidFill>
              </a:rPr>
              <a:t>-терапії вельми популярна так звана човникова техніка. У відповідь на розповідь клієнта психотерапевт вимовляє: «Ви усвідомлюєте цю пропозицію?»  У такий спосіб клієнт переходить від говоріння до слухання, від опису до відчуття, від досвіду минулого до теперішнього, від відлуння почуттів до реальної емоції. Забезпечуючи взаємні переходи, психотерапевт спрямовує увагу на поточні відчуття, створює умови для поліпшення контакту з реальністю і сприяє інтеграції. </a:t>
            </a:r>
            <a:endParaRPr lang="ru-RU" dirty="0">
              <a:solidFill>
                <a:schemeClr val="bg1"/>
              </a:solidFill>
            </a:endParaRPr>
          </a:p>
          <a:p>
            <a:endParaRPr lang="uk-UA" dirty="0"/>
          </a:p>
        </p:txBody>
      </p:sp>
    </p:spTree>
    <p:extLst>
      <p:ext uri="{BB962C8B-B14F-4D97-AF65-F5344CB8AC3E}">
        <p14:creationId xmlns:p14="http://schemas.microsoft.com/office/powerpoint/2010/main" val="3559122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77500" lnSpcReduction="20000"/>
          </a:bodyPr>
          <a:lstStyle/>
          <a:p>
            <a:pPr algn="just"/>
            <a:r>
              <a:rPr lang="uk-UA" dirty="0">
                <a:solidFill>
                  <a:schemeClr val="bg1"/>
                </a:solidFill>
              </a:rPr>
              <a:t>Людині, існування якої пов’язане з «пограничними </a:t>
            </a:r>
            <a:r>
              <a:rPr lang="uk-UA" dirty="0" smtClean="0">
                <a:solidFill>
                  <a:schemeClr val="bg1"/>
                </a:solidFill>
              </a:rPr>
              <a:t>конфліктами», </a:t>
            </a:r>
            <a:r>
              <a:rPr lang="uk-UA" dirty="0">
                <a:solidFill>
                  <a:schemeClr val="bg1"/>
                </a:solidFill>
              </a:rPr>
              <a:t>важко підтримувати контакт, усвідомлювати поточні відчуття. Ф. </a:t>
            </a:r>
            <a:r>
              <a:rPr lang="uk-UA" dirty="0" err="1">
                <a:solidFill>
                  <a:schemeClr val="bg1"/>
                </a:solidFill>
              </a:rPr>
              <a:t>Перлз</a:t>
            </a:r>
            <a:r>
              <a:rPr lang="uk-UA" dirty="0">
                <a:solidFill>
                  <a:schemeClr val="bg1"/>
                </a:solidFill>
              </a:rPr>
              <a:t> створив спеціальну процедуру, виконання якої дозволяє занурюватися в досвід безпосереднього переживання. Вона базується на метафорі, в якій розрізняється внутрішня, зовнішня і середня зони усвідомлювання. Клієнту пропонується протягом деякого часу складати речення, що починаються словами: «Зараз я усвідомлюю...», — а закінчувати повідомленням про відчуття, що приходять із зовнішнього світу: зорових, слухових, дотикових і т. п. При цьому важливо не скочуватися в середню зону — в інтерпретації, оцінки, потрібно легко ковзати по поверхні почуттів, тільки відзначати, бачити, чути. «Зараз я усвідомлюю Ваш уважний погляд», — це відхилення в середню зону, оскільки «уважний» це вже інтерпретація. Потім та ж процедура повторюється щодо внутрішньої зони. </a:t>
            </a:r>
            <a:endParaRPr lang="ru-RU" dirty="0">
              <a:solidFill>
                <a:schemeClr val="bg1"/>
              </a:solidFill>
            </a:endParaRPr>
          </a:p>
        </p:txBody>
      </p:sp>
    </p:spTree>
    <p:extLst>
      <p:ext uri="{BB962C8B-B14F-4D97-AF65-F5344CB8AC3E}">
        <p14:creationId xmlns:p14="http://schemas.microsoft.com/office/powerpoint/2010/main" val="2916860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2" y="2618509"/>
            <a:ext cx="9905999" cy="3553690"/>
          </a:xfrm>
        </p:spPr>
        <p:txBody>
          <a:bodyPr/>
          <a:lstStyle/>
          <a:p>
            <a:pPr algn="just"/>
            <a:r>
              <a:rPr lang="uk-UA" dirty="0">
                <a:solidFill>
                  <a:schemeClr val="bg1"/>
                </a:solidFill>
              </a:rPr>
              <a:t>Незважаючи на простоту процедури, ця техніка викликає значні труднощі і вимагає практики. Не слід думати, що </a:t>
            </a:r>
            <a:r>
              <a:rPr lang="uk-UA" dirty="0" err="1">
                <a:solidFill>
                  <a:schemeClr val="bg1"/>
                </a:solidFill>
              </a:rPr>
              <a:t>гештальт</a:t>
            </a:r>
            <a:r>
              <a:rPr lang="uk-UA" dirty="0">
                <a:solidFill>
                  <a:schemeClr val="bg1"/>
                </a:solidFill>
              </a:rPr>
              <a:t>-терапія — це своєрідний банк методів і прийомів, звідки слід робити вправи під потрібної рубрикацією. Всі техніки цього напряму створювалися в ході психотерапії, в унікальній ситуації взаємодії терапевта і клієнта. Пізніше вони могли використовуватись і при роботі з іншими клієнтами, але не переносилися сліпо і тим більше не фетишизувались. </a:t>
            </a:r>
            <a:endParaRPr lang="ru-RU" dirty="0">
              <a:solidFill>
                <a:schemeClr val="bg1"/>
              </a:solidFill>
            </a:endParaRPr>
          </a:p>
          <a:p>
            <a:endParaRPr lang="uk-UA" dirty="0"/>
          </a:p>
        </p:txBody>
      </p:sp>
      <p:pic>
        <p:nvPicPr>
          <p:cNvPr id="614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550" y="329373"/>
            <a:ext cx="4247861" cy="205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414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FF00"/>
                </a:solidFill>
                <a:effectLst>
                  <a:outerShdw blurRad="38100" dist="38100" dir="2700000" algn="tl">
                    <a:srgbClr val="000000">
                      <a:alpha val="43137"/>
                    </a:srgbClr>
                  </a:outerShdw>
                </a:effectLst>
              </a:rPr>
              <a:t>загальні принципи побудови психотерапевтичного </a:t>
            </a:r>
            <a:r>
              <a:rPr lang="uk-UA" dirty="0" smtClean="0">
                <a:solidFill>
                  <a:srgbClr val="FFFF00"/>
                </a:solidFill>
                <a:effectLst>
                  <a:outerShdw blurRad="38100" dist="38100" dir="2700000" algn="tl">
                    <a:srgbClr val="000000">
                      <a:alpha val="43137"/>
                    </a:srgbClr>
                  </a:outerShdw>
                </a:effectLst>
              </a:rPr>
              <a:t>впливу…</a:t>
            </a:r>
            <a:endParaRPr lang="uk-UA" dirty="0">
              <a:solidFill>
                <a:srgbClr val="FFFF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41412" y="2249486"/>
            <a:ext cx="9905999" cy="3943495"/>
          </a:xfrm>
        </p:spPr>
        <p:txBody>
          <a:bodyPr>
            <a:normAutofit fontScale="92500" lnSpcReduction="20000"/>
          </a:bodyPr>
          <a:lstStyle/>
          <a:p>
            <a:pPr lvl="0" algn="just"/>
            <a:r>
              <a:rPr lang="uk-UA" dirty="0">
                <a:solidFill>
                  <a:schemeClr val="bg1"/>
                </a:solidFill>
              </a:rPr>
              <a:t>Вживання займенника «я» замість «ми», «він», «вони».</a:t>
            </a:r>
            <a:endParaRPr lang="ru-RU" dirty="0">
              <a:solidFill>
                <a:schemeClr val="bg1"/>
              </a:solidFill>
            </a:endParaRPr>
          </a:p>
          <a:p>
            <a:pPr lvl="0" algn="just"/>
            <a:r>
              <a:rPr lang="uk-UA" dirty="0">
                <a:solidFill>
                  <a:schemeClr val="bg1"/>
                </a:solidFill>
              </a:rPr>
              <a:t>Використання займенника «я» дозволяє відновити кордон, відчути «територію», на якій людина може розпоряджатися сам (а не «вони» або інші «ми»). Зміна фрази дозволяє зробити крок до прийняття відповідальності на себе, а не делегувати її комусь. </a:t>
            </a:r>
            <a:endParaRPr lang="ru-RU" dirty="0">
              <a:solidFill>
                <a:schemeClr val="bg1"/>
              </a:solidFill>
            </a:endParaRPr>
          </a:p>
          <a:p>
            <a:pPr lvl="0" algn="just"/>
            <a:r>
              <a:rPr lang="uk-UA" dirty="0">
                <a:solidFill>
                  <a:schemeClr val="bg1"/>
                </a:solidFill>
              </a:rPr>
              <a:t>Заміна дієслова «не можу» на «не хочу»; «повинен» на «волію». Якщо людина каже «не можу», «повинен», вона відчуває обмеження, фрази з «не хочу» і «віддаю перевагу» показують можливість свободи вибору. В останньому випадку людина ясно усвідомлює бажання, вибудовує пріоритети і, отже, може знайти засоби задоволення потреб. </a:t>
            </a:r>
            <a:endParaRPr lang="ru-RU" dirty="0">
              <a:solidFill>
                <a:schemeClr val="bg1"/>
              </a:solidFill>
            </a:endParaRPr>
          </a:p>
          <a:p>
            <a:endParaRPr lang="uk-UA" dirty="0"/>
          </a:p>
        </p:txBody>
      </p:sp>
    </p:spTree>
    <p:extLst>
      <p:ext uri="{BB962C8B-B14F-4D97-AF65-F5344CB8AC3E}">
        <p14:creationId xmlns:p14="http://schemas.microsoft.com/office/powerpoint/2010/main" val="45736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8271" y="618518"/>
            <a:ext cx="6419139" cy="1478570"/>
          </a:xfrm>
        </p:spPr>
        <p:txBody>
          <a:bodyPr>
            <a:normAutofit/>
          </a:bodyPr>
          <a:lstStyle/>
          <a:p>
            <a:r>
              <a:rPr lang="uk-UA" dirty="0">
                <a:solidFill>
                  <a:srgbClr val="FFFF00"/>
                </a:solidFill>
                <a:effectLst>
                  <a:outerShdw blurRad="38100" dist="38100" dir="2700000" algn="tl">
                    <a:srgbClr val="000000">
                      <a:alpha val="43137"/>
                    </a:srgbClr>
                  </a:outerShdw>
                </a:effectLst>
              </a:rPr>
              <a:t>Відносини психотерапевта і клієнта</a:t>
            </a:r>
          </a:p>
        </p:txBody>
      </p:sp>
      <p:sp>
        <p:nvSpPr>
          <p:cNvPr id="3" name="Объект 2"/>
          <p:cNvSpPr>
            <a:spLocks noGrp="1"/>
          </p:cNvSpPr>
          <p:nvPr>
            <p:ph idx="1"/>
          </p:nvPr>
        </p:nvSpPr>
        <p:spPr>
          <a:xfrm>
            <a:off x="1141412" y="3023755"/>
            <a:ext cx="9905999" cy="3480954"/>
          </a:xfrm>
        </p:spPr>
        <p:txBody>
          <a:bodyPr/>
          <a:lstStyle/>
          <a:p>
            <a:pPr algn="just"/>
            <a:r>
              <a:rPr lang="uk-UA" dirty="0">
                <a:solidFill>
                  <a:schemeClr val="bg1"/>
                </a:solidFill>
              </a:rPr>
              <a:t>Відносини психотерапевта і клієнта в </a:t>
            </a:r>
            <a:r>
              <a:rPr lang="uk-UA" dirty="0" err="1">
                <a:solidFill>
                  <a:schemeClr val="bg1"/>
                </a:solidFill>
              </a:rPr>
              <a:t>гештальт</a:t>
            </a:r>
            <a:r>
              <a:rPr lang="uk-UA" dirty="0">
                <a:solidFill>
                  <a:schemeClr val="bg1"/>
                </a:solidFill>
              </a:rPr>
              <a:t>-терапії розглядаються не як асиметричні відносини лікаря і пацієнта, а як </a:t>
            </a:r>
            <a:r>
              <a:rPr lang="uk-UA" dirty="0" err="1">
                <a:solidFill>
                  <a:schemeClr val="bg1"/>
                </a:solidFill>
              </a:rPr>
              <a:t>екзистенційна</a:t>
            </a:r>
            <a:r>
              <a:rPr lang="uk-UA" dirty="0">
                <a:solidFill>
                  <a:schemeClr val="bg1"/>
                </a:solidFill>
              </a:rPr>
              <a:t> зустріч двох людей. Ф. </a:t>
            </a:r>
            <a:r>
              <a:rPr lang="uk-UA" dirty="0" err="1">
                <a:solidFill>
                  <a:schemeClr val="bg1"/>
                </a:solidFill>
              </a:rPr>
              <a:t>Перлз</a:t>
            </a:r>
            <a:r>
              <a:rPr lang="uk-UA" dirty="0">
                <a:solidFill>
                  <a:schemeClr val="bg1"/>
                </a:solidFill>
              </a:rPr>
              <a:t> відмовився від узагальнених теорій, що пояснюють підстави людських вчинків, зводячи їх до дії однієї або декількох причин. Він вважав, що немає сенсу пояснювати поведінку людини, вона сама і є його сутність.  Тому осмислене лише питання «як?», а не «чому?». </a:t>
            </a:r>
            <a:endParaRPr lang="ru-RU" dirty="0">
              <a:solidFill>
                <a:schemeClr val="bg1"/>
              </a:solidFill>
            </a:endParaRPr>
          </a:p>
          <a:p>
            <a:endParaRPr lang="uk-UA" dirty="0"/>
          </a:p>
        </p:txBody>
      </p:sp>
      <p:pic>
        <p:nvPicPr>
          <p:cNvPr id="4098" name="Picture 2" descr="Картинки по запросу Відносини психотерапевта і клієн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498" y="262790"/>
            <a:ext cx="2897945" cy="191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78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FF00"/>
                </a:solidFill>
                <a:effectLst>
                  <a:outerShdw blurRad="38100" dist="38100" dir="2700000" algn="tl">
                    <a:srgbClr val="000000">
                      <a:alpha val="43137"/>
                    </a:srgbClr>
                  </a:outerShdw>
                </a:effectLst>
              </a:rPr>
              <a:t>…загальні </a:t>
            </a:r>
            <a:r>
              <a:rPr lang="uk-UA" dirty="0">
                <a:solidFill>
                  <a:srgbClr val="FFFF00"/>
                </a:solidFill>
                <a:effectLst>
                  <a:outerShdw blurRad="38100" dist="38100" dir="2700000" algn="tl">
                    <a:srgbClr val="000000">
                      <a:alpha val="43137"/>
                    </a:srgbClr>
                  </a:outerShdw>
                </a:effectLst>
              </a:rPr>
              <a:t>принципи побудови психотерапевтичного впливу</a:t>
            </a:r>
            <a:endParaRPr lang="uk-UA" dirty="0"/>
          </a:p>
        </p:txBody>
      </p:sp>
      <p:sp>
        <p:nvSpPr>
          <p:cNvPr id="3" name="Объект 2"/>
          <p:cNvSpPr>
            <a:spLocks noGrp="1"/>
          </p:cNvSpPr>
          <p:nvPr>
            <p:ph idx="1"/>
          </p:nvPr>
        </p:nvSpPr>
        <p:spPr>
          <a:xfrm>
            <a:off x="1141412" y="2249486"/>
            <a:ext cx="9905999" cy="4057795"/>
          </a:xfrm>
        </p:spPr>
        <p:txBody>
          <a:bodyPr>
            <a:normAutofit fontScale="70000" lnSpcReduction="20000"/>
          </a:bodyPr>
          <a:lstStyle/>
          <a:p>
            <a:pPr lvl="0" algn="just"/>
            <a:r>
              <a:rPr lang="uk-UA" dirty="0">
                <a:solidFill>
                  <a:schemeClr val="bg1"/>
                </a:solidFill>
              </a:rPr>
              <a:t>З’ясування того, що стоїть за словом «це». </a:t>
            </a:r>
            <a:endParaRPr lang="ru-RU" dirty="0">
              <a:solidFill>
                <a:schemeClr val="bg1"/>
              </a:solidFill>
            </a:endParaRPr>
          </a:p>
          <a:p>
            <a:pPr lvl="0" algn="just"/>
            <a:r>
              <a:rPr lang="uk-UA" dirty="0">
                <a:solidFill>
                  <a:schemeClr val="bg1"/>
                </a:solidFill>
              </a:rPr>
              <a:t>Використання обігу замість опису (говоріння про когось). </a:t>
            </a:r>
            <a:endParaRPr lang="ru-RU" dirty="0">
              <a:solidFill>
                <a:schemeClr val="bg1"/>
              </a:solidFill>
            </a:endParaRPr>
          </a:p>
          <a:p>
            <a:pPr lvl="0" algn="just"/>
            <a:r>
              <a:rPr lang="uk-UA" dirty="0">
                <a:solidFill>
                  <a:schemeClr val="bg1"/>
                </a:solidFill>
              </a:rPr>
              <a:t>Заміна питання «чому» на питання «як». Вона не дозволяє піти в міркування, а звертає до почуттів. </a:t>
            </a:r>
            <a:endParaRPr lang="ru-RU" dirty="0">
              <a:solidFill>
                <a:schemeClr val="bg1"/>
              </a:solidFill>
            </a:endParaRPr>
          </a:p>
          <a:p>
            <a:pPr lvl="0" algn="just"/>
            <a:r>
              <a:rPr lang="uk-UA" dirty="0">
                <a:solidFill>
                  <a:schemeClr val="bg1"/>
                </a:solidFill>
              </a:rPr>
              <a:t>Заміна питання на твердження. Питання припускають вибір з різних альтернативних тверджень, що провокує непотрібне </a:t>
            </a:r>
            <a:r>
              <a:rPr lang="uk-UA" dirty="0" err="1">
                <a:solidFill>
                  <a:schemeClr val="bg1"/>
                </a:solidFill>
              </a:rPr>
              <a:t>інтелектуалізування</a:t>
            </a:r>
            <a:r>
              <a:rPr lang="uk-UA" dirty="0">
                <a:solidFill>
                  <a:schemeClr val="bg1"/>
                </a:solidFill>
              </a:rPr>
              <a:t>.  Дійсний досвід переживань виражається в однозначних і ясних твердженнях.</a:t>
            </a:r>
            <a:endParaRPr lang="ru-RU" dirty="0">
              <a:solidFill>
                <a:schemeClr val="bg1"/>
              </a:solidFill>
            </a:endParaRPr>
          </a:p>
          <a:p>
            <a:pPr lvl="0" algn="just"/>
            <a:r>
              <a:rPr lang="uk-UA" dirty="0">
                <a:solidFill>
                  <a:schemeClr val="bg1"/>
                </a:solidFill>
              </a:rPr>
              <a:t>Зняття мінімізації: «Я втомився» замість «Я трохи втомився».</a:t>
            </a:r>
            <a:endParaRPr lang="ru-RU" dirty="0">
              <a:solidFill>
                <a:schemeClr val="bg1"/>
              </a:solidFill>
            </a:endParaRPr>
          </a:p>
          <a:p>
            <a:pPr lvl="0" algn="just"/>
            <a:r>
              <a:rPr lang="uk-UA" dirty="0">
                <a:solidFill>
                  <a:schemeClr val="bg1"/>
                </a:solidFill>
              </a:rPr>
              <a:t>Використання теперішнього часу. </a:t>
            </a:r>
            <a:endParaRPr lang="ru-RU" dirty="0">
              <a:solidFill>
                <a:schemeClr val="bg1"/>
              </a:solidFill>
            </a:endParaRPr>
          </a:p>
          <a:p>
            <a:pPr lvl="0" algn="just"/>
            <a:r>
              <a:rPr lang="uk-UA" dirty="0">
                <a:solidFill>
                  <a:schemeClr val="bg1"/>
                </a:solidFill>
              </a:rPr>
              <a:t>Оскільки незавершені </a:t>
            </a:r>
            <a:r>
              <a:rPr lang="uk-UA" dirty="0" err="1">
                <a:solidFill>
                  <a:schemeClr val="bg1"/>
                </a:solidFill>
              </a:rPr>
              <a:t>гештальти</a:t>
            </a:r>
            <a:r>
              <a:rPr lang="uk-UA" dirty="0">
                <a:solidFill>
                  <a:schemeClr val="bg1"/>
                </a:solidFill>
              </a:rPr>
              <a:t> спливають в актуальному переживанні, робота з ними відбувається з використанням теперішнього часу. Цей принцип відноситься і до роботи зі сновидіннями.</a:t>
            </a:r>
            <a:endParaRPr lang="ru-RU" dirty="0">
              <a:solidFill>
                <a:schemeClr val="bg1"/>
              </a:solidFill>
            </a:endParaRPr>
          </a:p>
          <a:p>
            <a:endParaRPr lang="uk-UA" dirty="0"/>
          </a:p>
        </p:txBody>
      </p:sp>
    </p:spTree>
    <p:extLst>
      <p:ext uri="{BB962C8B-B14F-4D97-AF65-F5344CB8AC3E}">
        <p14:creationId xmlns:p14="http://schemas.microsoft.com/office/powerpoint/2010/main" val="1262065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2" y="3470563"/>
            <a:ext cx="9905999" cy="3127663"/>
          </a:xfrm>
        </p:spPr>
        <p:txBody>
          <a:bodyPr/>
          <a:lstStyle/>
          <a:p>
            <a:pPr algn="just"/>
            <a:r>
              <a:rPr lang="uk-UA" dirty="0">
                <a:solidFill>
                  <a:schemeClr val="bg1"/>
                </a:solidFill>
              </a:rPr>
              <a:t>В образах сновидіння Ф. </a:t>
            </a:r>
            <a:r>
              <a:rPr lang="uk-UA" dirty="0" err="1">
                <a:solidFill>
                  <a:schemeClr val="bg1"/>
                </a:solidFill>
              </a:rPr>
              <a:t>Перлз</a:t>
            </a:r>
            <a:r>
              <a:rPr lang="uk-UA" dirty="0">
                <a:solidFill>
                  <a:schemeClr val="bg1"/>
                </a:solidFill>
              </a:rPr>
              <a:t> не намагався побачити універсальні символи і розгадати їх. Він розглядав їх не як невиконані бажання, а як екзистенціальне послання людини до самої себе, спонтанне вираження буття.  У заплутаних образах сновидіння знаходять вираз, оживають частини особистості, які конфліктують і прагнуть до інтеграції в сьогоденні, а не в минулому.</a:t>
            </a:r>
            <a:endParaRPr lang="ru-RU" dirty="0">
              <a:solidFill>
                <a:schemeClr val="bg1"/>
              </a:solidFill>
            </a:endParaRPr>
          </a:p>
          <a:p>
            <a:pPr algn="just"/>
            <a:endParaRPr lang="uk-UA" dirty="0">
              <a:solidFill>
                <a:schemeClr val="bg1"/>
              </a:solidFill>
            </a:endParaRPr>
          </a:p>
        </p:txBody>
      </p:sp>
      <p:pic>
        <p:nvPicPr>
          <p:cNvPr id="7170" name="Picture 2" descr="с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172" y="443073"/>
            <a:ext cx="5195166" cy="290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607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pPr algn="just"/>
            <a:r>
              <a:rPr lang="uk-UA" dirty="0">
                <a:solidFill>
                  <a:schemeClr val="bg1"/>
                </a:solidFill>
              </a:rPr>
              <a:t>Дуже важливо, щоб клієнт був у контакті зі своїми почуттями, інакше він не зможе вибудувати чітку «фігуру» і завершити </a:t>
            </a:r>
            <a:r>
              <a:rPr lang="uk-UA" dirty="0" err="1">
                <a:solidFill>
                  <a:schemeClr val="bg1"/>
                </a:solidFill>
              </a:rPr>
              <a:t>гештальт</a:t>
            </a:r>
            <a:r>
              <a:rPr lang="uk-UA" dirty="0">
                <a:solidFill>
                  <a:schemeClr val="bg1"/>
                </a:solidFill>
              </a:rPr>
              <a:t>. На кожному зі стільців він вживається, відчуває потрібний образ. Якщо клієнт нічим не відрізняється за невербальними проявам на обох стільцях, то це означає, що фігура не стає чіткою. Коли ж обидві сторони конфлікту усвідомлюються, між ними відбувається діалог. Мета діалогу — завершити незавершений </a:t>
            </a:r>
            <a:r>
              <a:rPr lang="uk-UA" dirty="0" err="1">
                <a:solidFill>
                  <a:schemeClr val="bg1"/>
                </a:solidFill>
              </a:rPr>
              <a:t>гештальт</a:t>
            </a:r>
            <a:r>
              <a:rPr lang="uk-UA" dirty="0">
                <a:solidFill>
                  <a:schemeClr val="bg1"/>
                </a:solidFill>
              </a:rPr>
              <a:t>, висловити невиявлені почуття. </a:t>
            </a:r>
            <a:endParaRPr lang="uk-UA" dirty="0">
              <a:solidFill>
                <a:schemeClr val="bg1"/>
              </a:solidFill>
            </a:endParaRPr>
          </a:p>
        </p:txBody>
      </p:sp>
    </p:spTree>
    <p:extLst>
      <p:ext uri="{BB962C8B-B14F-4D97-AF65-F5344CB8AC3E}">
        <p14:creationId xmlns:p14="http://schemas.microsoft.com/office/powerpoint/2010/main" val="2100914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7046623" cy="1478570"/>
          </a:xfrm>
        </p:spPr>
        <p:txBody>
          <a:bodyPr>
            <a:normAutofit/>
          </a:bodyPr>
          <a:lstStyle/>
          <a:p>
            <a:r>
              <a:rPr lang="uk-UA" sz="2000" dirty="0">
                <a:solidFill>
                  <a:srgbClr val="FFFF00"/>
                </a:solidFill>
                <a:effectLst>
                  <a:outerShdw blurRad="38100" dist="38100" dir="2700000" algn="tl">
                    <a:srgbClr val="000000">
                      <a:alpha val="43137"/>
                    </a:srgbClr>
                  </a:outerShdw>
                </a:effectLst>
              </a:rPr>
              <a:t>Метод «порожнього стільця» </a:t>
            </a:r>
            <a:r>
              <a:rPr lang="uk-UA" sz="2000" dirty="0">
                <a:solidFill>
                  <a:schemeClr val="bg1"/>
                </a:solidFill>
                <a:effectLst>
                  <a:outerShdw blurRad="38100" dist="38100" dir="2700000" algn="tl">
                    <a:srgbClr val="000000">
                      <a:alpha val="43137"/>
                    </a:srgbClr>
                  </a:outerShdw>
                </a:effectLst>
              </a:rPr>
              <a:t>використовується і для інтеграції двох частин в тому випадку, коли клієнт висловлює амбівалентні почуття. У поведінці це проявляється у </a:t>
            </a:r>
            <a:r>
              <a:rPr lang="uk-UA" sz="2000" dirty="0" err="1">
                <a:solidFill>
                  <a:schemeClr val="bg1"/>
                </a:solidFill>
                <a:effectLst>
                  <a:outerShdw blurRad="38100" dist="38100" dir="2700000" algn="tl">
                    <a:srgbClr val="000000">
                      <a:alpha val="43137"/>
                    </a:srgbClr>
                  </a:outerShdw>
                </a:effectLst>
              </a:rPr>
              <a:t>неконгруентності</a:t>
            </a:r>
            <a:r>
              <a:rPr lang="uk-UA" sz="2000" dirty="0">
                <a:solidFill>
                  <a:srgbClr val="FFFF00"/>
                </a:solidFill>
                <a:effectLst>
                  <a:outerShdw blurRad="38100" dist="38100" dir="2700000" algn="tl">
                    <a:srgbClr val="000000">
                      <a:alpha val="43137"/>
                    </a:srgbClr>
                  </a:outerShdw>
                </a:effectLst>
              </a:rPr>
              <a:t>. </a:t>
            </a:r>
            <a:r>
              <a:rPr lang="ru-RU" sz="2000" dirty="0">
                <a:solidFill>
                  <a:srgbClr val="FFFF00"/>
                </a:solidFill>
                <a:effectLst>
                  <a:outerShdw blurRad="38100" dist="38100" dir="2700000" algn="tl">
                    <a:srgbClr val="000000">
                      <a:alpha val="43137"/>
                    </a:srgbClr>
                  </a:outerShdw>
                </a:effectLst>
              </a:rPr>
              <a:t/>
            </a:r>
            <a:br>
              <a:rPr lang="ru-RU" sz="2000" dirty="0">
                <a:solidFill>
                  <a:srgbClr val="FFFF00"/>
                </a:solidFill>
                <a:effectLst>
                  <a:outerShdw blurRad="38100" dist="38100" dir="2700000" algn="tl">
                    <a:srgbClr val="000000">
                      <a:alpha val="43137"/>
                    </a:srgbClr>
                  </a:outerShdw>
                </a:effectLst>
              </a:rPr>
            </a:br>
            <a:endParaRPr lang="uk-UA" sz="2000" dirty="0">
              <a:solidFill>
                <a:srgbClr val="FFFF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914401" y="2867891"/>
            <a:ext cx="10336558" cy="3564082"/>
          </a:xfrm>
        </p:spPr>
        <p:txBody>
          <a:bodyPr>
            <a:normAutofit fontScale="92500" lnSpcReduction="20000"/>
          </a:bodyPr>
          <a:lstStyle/>
          <a:p>
            <a:pPr lvl="0" algn="just"/>
            <a:r>
              <a:rPr lang="uk-UA" dirty="0" smtClean="0">
                <a:solidFill>
                  <a:schemeClr val="bg1"/>
                </a:solidFill>
              </a:rPr>
              <a:t>Клієнту </a:t>
            </a:r>
            <a:r>
              <a:rPr lang="uk-UA" dirty="0">
                <a:solidFill>
                  <a:schemeClr val="bg1"/>
                </a:solidFill>
              </a:rPr>
              <a:t>пропонується подумати про внутрішній конфлікт або пригадати ситуацію, в якій він хотів би діяти спонтанно, вільно і адекватно, але не міг. На цьому етапі необхідно чітко розрізнити конфліктуючі частини. </a:t>
            </a:r>
            <a:endParaRPr lang="ru-RU" dirty="0">
              <a:solidFill>
                <a:schemeClr val="bg1"/>
              </a:solidFill>
            </a:endParaRPr>
          </a:p>
          <a:p>
            <a:pPr lvl="0" algn="just"/>
            <a:r>
              <a:rPr lang="uk-UA" dirty="0">
                <a:solidFill>
                  <a:schemeClr val="bg1"/>
                </a:solidFill>
              </a:rPr>
              <a:t>Клієнт обирає одну частину, щоб звернутися до іншої частини, яка знаходиться на іншому стільці, і висловлює свої почуття. Коли ця частина «виговориться», клієнт пересідає на інший стілець. </a:t>
            </a:r>
            <a:endParaRPr lang="ru-RU" dirty="0">
              <a:solidFill>
                <a:schemeClr val="bg1"/>
              </a:solidFill>
            </a:endParaRPr>
          </a:p>
          <a:p>
            <a:pPr lvl="0" algn="just"/>
            <a:r>
              <a:rPr lang="uk-UA" dirty="0">
                <a:solidFill>
                  <a:schemeClr val="bg1"/>
                </a:solidFill>
              </a:rPr>
              <a:t>Друга частина відповідає першій і висловлює все, що накопичилося з приводу її почуття. В ході діалогу вони прояснюють, які реалізує потреби кожна з них. Клієнт  розуміє їхні претензії одна до одної, спосіб їх взаємодії. </a:t>
            </a:r>
            <a:endParaRPr lang="ru-RU" dirty="0">
              <a:solidFill>
                <a:schemeClr val="bg1"/>
              </a:solidFill>
            </a:endParaRPr>
          </a:p>
          <a:p>
            <a:endParaRPr lang="uk-UA" dirty="0"/>
          </a:p>
        </p:txBody>
      </p:sp>
      <p:pic>
        <p:nvPicPr>
          <p:cNvPr id="8198" name="Picture 6"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1427" y="290944"/>
            <a:ext cx="1909531" cy="229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654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solidFill>
                  <a:schemeClr val="bg1"/>
                </a:solidFill>
              </a:rPr>
              <a:t>Діалог продовжується до тих пір, поки не приходять до можливості і необхідності компромісу, договору. Вони знаходять спосіб мирного співіснування і вирішення проблеми. </a:t>
            </a:r>
            <a:endParaRPr lang="uk-UA" dirty="0">
              <a:solidFill>
                <a:schemeClr val="bg1"/>
              </a:solidFill>
            </a:endParaRPr>
          </a:p>
        </p:txBody>
      </p:sp>
    </p:spTree>
    <p:extLst>
      <p:ext uri="{BB962C8B-B14F-4D97-AF65-F5344CB8AC3E}">
        <p14:creationId xmlns:p14="http://schemas.microsoft.com/office/powerpoint/2010/main" val="3180929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solidFill>
                  <a:schemeClr val="bg1"/>
                </a:solidFill>
              </a:rPr>
              <a:t>Таким чином, все різноманіття методичних процедур </a:t>
            </a:r>
            <a:r>
              <a:rPr lang="uk-UA" dirty="0" err="1">
                <a:solidFill>
                  <a:schemeClr val="bg1"/>
                </a:solidFill>
              </a:rPr>
              <a:t>гештальт</a:t>
            </a:r>
            <a:r>
              <a:rPr lang="uk-UA" dirty="0">
                <a:solidFill>
                  <a:schemeClr val="bg1"/>
                </a:solidFill>
              </a:rPr>
              <a:t>-терапії спрямовується на досягнення наступних цілей: прийняття та інтеграція різних «частин» особистості, асиміляція </a:t>
            </a:r>
            <a:r>
              <a:rPr lang="uk-UA" dirty="0" err="1">
                <a:solidFill>
                  <a:schemeClr val="bg1"/>
                </a:solidFill>
              </a:rPr>
              <a:t>інтроектів</a:t>
            </a:r>
            <a:r>
              <a:rPr lang="uk-UA" dirty="0">
                <a:solidFill>
                  <a:schemeClr val="bg1"/>
                </a:solidFill>
              </a:rPr>
              <a:t>, встановлення хорошого кордону між людиною і середовищем.</a:t>
            </a:r>
            <a:endParaRPr lang="ru-RU" dirty="0">
              <a:solidFill>
                <a:schemeClr val="bg1"/>
              </a:solidFill>
            </a:endParaRPr>
          </a:p>
          <a:p>
            <a:endParaRPr lang="uk-UA" dirty="0"/>
          </a:p>
        </p:txBody>
      </p:sp>
    </p:spTree>
    <p:extLst>
      <p:ext uri="{BB962C8B-B14F-4D97-AF65-F5344CB8AC3E}">
        <p14:creationId xmlns:p14="http://schemas.microsoft.com/office/powerpoint/2010/main" val="3132028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solidFill>
                  <a:srgbClr val="FFFF00"/>
                </a:solidFill>
                <a:effectLst>
                  <a:outerShdw blurRad="38100" dist="38100" dir="2700000" algn="tl">
                    <a:srgbClr val="000000">
                      <a:alpha val="43137"/>
                    </a:srgbClr>
                  </a:outerShdw>
                </a:effectLst>
              </a:rPr>
              <a:t>Результат психотерапії </a:t>
            </a:r>
            <a:r>
              <a:rPr lang="ru-RU" dirty="0"/>
              <a:t/>
            </a:r>
            <a:br>
              <a:rPr lang="ru-RU" dirty="0"/>
            </a:br>
            <a:endParaRPr lang="uk-UA" dirty="0"/>
          </a:p>
        </p:txBody>
      </p:sp>
      <p:sp>
        <p:nvSpPr>
          <p:cNvPr id="3" name="Объект 2"/>
          <p:cNvSpPr>
            <a:spLocks noGrp="1"/>
          </p:cNvSpPr>
          <p:nvPr>
            <p:ph idx="1"/>
          </p:nvPr>
        </p:nvSpPr>
        <p:spPr/>
        <p:txBody>
          <a:bodyPr/>
          <a:lstStyle/>
          <a:p>
            <a:pPr algn="just"/>
            <a:r>
              <a:rPr lang="uk-UA" dirty="0">
                <a:solidFill>
                  <a:schemeClr val="bg1"/>
                </a:solidFill>
              </a:rPr>
              <a:t>Ф. </a:t>
            </a:r>
            <a:r>
              <a:rPr lang="uk-UA" dirty="0" err="1">
                <a:solidFill>
                  <a:schemeClr val="bg1"/>
                </a:solidFill>
              </a:rPr>
              <a:t>Перлз</a:t>
            </a:r>
            <a:r>
              <a:rPr lang="uk-UA" dirty="0">
                <a:solidFill>
                  <a:schemeClr val="bg1"/>
                </a:solidFill>
              </a:rPr>
              <a:t>, засновник напрямку, спочатку поставив проблему виживання здорової особистості в нездоровому суспільстві. Тому вся техніка </a:t>
            </a:r>
            <a:r>
              <a:rPr lang="uk-UA" dirty="0" err="1">
                <a:solidFill>
                  <a:schemeClr val="bg1"/>
                </a:solidFill>
              </a:rPr>
              <a:t>гештальт</a:t>
            </a:r>
            <a:r>
              <a:rPr lang="uk-UA" dirty="0">
                <a:solidFill>
                  <a:schemeClr val="bg1"/>
                </a:solidFill>
              </a:rPr>
              <a:t>-терапії спрямована на забезпечення психологічної підтримки особистості, на звільнення людини від тягаря минулих і майбутніх проблем і повернення її «Я» в багатий і мінливий світ особистісного «теперішністю» буття. З цим пов’язані як переваги, так і очевидні обмеження концепції. </a:t>
            </a:r>
            <a:endParaRPr lang="ru-RU" dirty="0">
              <a:solidFill>
                <a:schemeClr val="bg1"/>
              </a:solidFill>
            </a:endParaRPr>
          </a:p>
          <a:p>
            <a:endParaRPr lang="uk-UA" dirty="0"/>
          </a:p>
        </p:txBody>
      </p:sp>
    </p:spTree>
    <p:extLst>
      <p:ext uri="{BB962C8B-B14F-4D97-AF65-F5344CB8AC3E}">
        <p14:creationId xmlns:p14="http://schemas.microsoft.com/office/powerpoint/2010/main" val="336830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p:txBody>
          <a:bodyPr>
            <a:normAutofit lnSpcReduction="10000"/>
          </a:bodyPr>
          <a:lstStyle/>
          <a:p>
            <a:pPr algn="just"/>
            <a:r>
              <a:rPr lang="uk-UA" dirty="0">
                <a:solidFill>
                  <a:schemeClr val="bg1"/>
                </a:solidFill>
              </a:rPr>
              <a:t>Найбільш популярним напрямом критики є недооцінка </a:t>
            </a:r>
            <a:r>
              <a:rPr lang="uk-UA" dirty="0" err="1">
                <a:solidFill>
                  <a:schemeClr val="bg1"/>
                </a:solidFill>
              </a:rPr>
              <a:t>гештальт</a:t>
            </a:r>
            <a:r>
              <a:rPr lang="uk-UA" dirty="0">
                <a:solidFill>
                  <a:schemeClr val="bg1"/>
                </a:solidFill>
              </a:rPr>
              <a:t>-терапією когнітивних аспектів особистості, однобічність орієнтації на </a:t>
            </a:r>
            <a:r>
              <a:rPr lang="uk-UA" dirty="0" err="1">
                <a:solidFill>
                  <a:schemeClr val="bg1"/>
                </a:solidFill>
              </a:rPr>
              <a:t>одномоментні</a:t>
            </a:r>
            <a:r>
              <a:rPr lang="uk-UA" dirty="0">
                <a:solidFill>
                  <a:schemeClr val="bg1"/>
                </a:solidFill>
              </a:rPr>
              <a:t> переживання. Наступним вразливим моментом є тенденція представників концепції уникати пояснень і залишати клієнта одного зі своїми переживаннями, а також ту обставину, що прихильність </a:t>
            </a:r>
            <a:r>
              <a:rPr lang="uk-UA" dirty="0" err="1">
                <a:solidFill>
                  <a:schemeClr val="bg1"/>
                </a:solidFill>
              </a:rPr>
              <a:t>гештальт</a:t>
            </a:r>
            <a:r>
              <a:rPr lang="uk-UA" dirty="0">
                <a:solidFill>
                  <a:schemeClr val="bg1"/>
                </a:solidFill>
              </a:rPr>
              <a:t>-терапії до різних технік відкриває шлях до зловживання технічною стороною справи на шкоду поглибленої психологічної роботи.</a:t>
            </a:r>
            <a:endParaRPr lang="ru-RU" dirty="0">
              <a:solidFill>
                <a:schemeClr val="bg1"/>
              </a:solidFill>
            </a:endParaRPr>
          </a:p>
        </p:txBody>
      </p:sp>
    </p:spTree>
    <p:extLst>
      <p:ext uri="{BB962C8B-B14F-4D97-AF65-F5344CB8AC3E}">
        <p14:creationId xmlns:p14="http://schemas.microsoft.com/office/powerpoint/2010/main" val="1512273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solidFill>
                  <a:srgbClr val="FFFF00"/>
                </a:solidFill>
                <a:effectLst>
                  <a:outerShdw blurRad="38100" dist="38100" dir="2700000" algn="tl">
                    <a:srgbClr val="000000">
                      <a:alpha val="43137"/>
                    </a:srgbClr>
                  </a:outerShdw>
                </a:effectLst>
              </a:rPr>
              <a:t>Результат психотерапії </a:t>
            </a:r>
            <a:r>
              <a:rPr lang="ru-RU" dirty="0">
                <a:solidFill>
                  <a:srgbClr val="FFFF00"/>
                </a:solidFill>
                <a:effectLst>
                  <a:outerShdw blurRad="38100" dist="38100" dir="2700000" algn="tl">
                    <a:srgbClr val="000000">
                      <a:alpha val="43137"/>
                    </a:srgbClr>
                  </a:outerShdw>
                </a:effectLst>
              </a:rPr>
              <a:t/>
            </a:r>
            <a:br>
              <a:rPr lang="ru-RU" dirty="0">
                <a:solidFill>
                  <a:srgbClr val="FFFF00"/>
                </a:solidFill>
                <a:effectLst>
                  <a:outerShdw blurRad="38100" dist="38100" dir="2700000" algn="tl">
                    <a:srgbClr val="000000">
                      <a:alpha val="43137"/>
                    </a:srgbClr>
                  </a:outerShdw>
                </a:effectLst>
              </a:rPr>
            </a:br>
            <a:endParaRPr lang="uk-UA" dirty="0">
              <a:solidFill>
                <a:srgbClr val="FFFF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92500"/>
          </a:bodyPr>
          <a:lstStyle/>
          <a:p>
            <a:pPr algn="just"/>
            <a:r>
              <a:rPr lang="uk-UA" dirty="0" smtClean="0">
                <a:solidFill>
                  <a:schemeClr val="bg1"/>
                </a:solidFill>
              </a:rPr>
              <a:t>У </a:t>
            </a:r>
            <a:r>
              <a:rPr lang="uk-UA" dirty="0" err="1">
                <a:solidFill>
                  <a:schemeClr val="bg1"/>
                </a:solidFill>
              </a:rPr>
              <a:t>гештальт</a:t>
            </a:r>
            <a:r>
              <a:rPr lang="uk-UA" dirty="0">
                <a:solidFill>
                  <a:schemeClr val="bg1"/>
                </a:solidFill>
              </a:rPr>
              <a:t>-терапії створена складна метафора, що описує зміни. Це один з небагатьох напрямів, в якому введено поняття, які характеризують не тільки невротичне, але і здорове функціонування. Для опису здорової особистості використовуються поняття контакту, усвідомлення, інтеграції частин. </a:t>
            </a:r>
            <a:endParaRPr lang="ru-RU" dirty="0">
              <a:solidFill>
                <a:schemeClr val="bg1"/>
              </a:solidFill>
            </a:endParaRPr>
          </a:p>
          <a:p>
            <a:pPr algn="just"/>
            <a:r>
              <a:rPr lang="uk-UA" dirty="0">
                <a:solidFill>
                  <a:schemeClr val="bg1"/>
                </a:solidFill>
              </a:rPr>
              <a:t>Інтеграція означає, що людина усвідомлює свої потреби і життєві функції, знаходиться у контакті з середовищем для їх задоволення, занурена у процес життєдіяльності, а не живе минулим або очікуванням майбутнього. </a:t>
            </a:r>
            <a:endParaRPr lang="ru-RU" dirty="0">
              <a:solidFill>
                <a:schemeClr val="bg1"/>
              </a:solidFill>
            </a:endParaRPr>
          </a:p>
          <a:p>
            <a:endParaRPr lang="uk-UA" dirty="0"/>
          </a:p>
        </p:txBody>
      </p:sp>
    </p:spTree>
    <p:extLst>
      <p:ext uri="{BB962C8B-B14F-4D97-AF65-F5344CB8AC3E}">
        <p14:creationId xmlns:p14="http://schemas.microsoft.com/office/powerpoint/2010/main" val="22367613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10000"/>
          </a:bodyPr>
          <a:lstStyle/>
          <a:p>
            <a:pPr algn="just"/>
            <a:r>
              <a:rPr lang="uk-UA" dirty="0">
                <a:solidFill>
                  <a:schemeClr val="bg1"/>
                </a:solidFill>
              </a:rPr>
              <a:t>У </a:t>
            </a:r>
            <a:r>
              <a:rPr lang="uk-UA" dirty="0" err="1">
                <a:solidFill>
                  <a:schemeClr val="bg1"/>
                </a:solidFill>
              </a:rPr>
              <a:t>гештальт</a:t>
            </a:r>
            <a:r>
              <a:rPr lang="uk-UA" dirty="0">
                <a:solidFill>
                  <a:schemeClr val="bg1"/>
                </a:solidFill>
              </a:rPr>
              <a:t>-терапії від клієнта насамперед очікується відповідальність за вчинки, думки, почуття. Проблема відповідальності як вектор духовних пошуків сучасної людини стала стрижневою і для психотерапії. </a:t>
            </a:r>
            <a:endParaRPr lang="ru-RU" dirty="0">
              <a:solidFill>
                <a:schemeClr val="bg1"/>
              </a:solidFill>
            </a:endParaRPr>
          </a:p>
          <a:p>
            <a:pPr algn="just"/>
            <a:r>
              <a:rPr lang="uk-UA" dirty="0">
                <a:solidFill>
                  <a:schemeClr val="bg1"/>
                </a:solidFill>
              </a:rPr>
              <a:t>У </a:t>
            </a:r>
            <a:r>
              <a:rPr lang="uk-UA" dirty="0" err="1">
                <a:solidFill>
                  <a:schemeClr val="bg1"/>
                </a:solidFill>
              </a:rPr>
              <a:t>гештальт</a:t>
            </a:r>
            <a:r>
              <a:rPr lang="uk-UA" dirty="0">
                <a:solidFill>
                  <a:schemeClr val="bg1"/>
                </a:solidFill>
              </a:rPr>
              <a:t>-терапії відповідальність є головним атрибутом автентичної особистості — ідеальної моделі розвитку людини. Автентична особистість знає відмінності між своїми відчуттями і думками, фантазіями, не приписує реальності свої уявлення, не вимагає від неї відповідності своїм очікуванням. Брати на себе відповідальність — це, перш за все, відповідати за свій внутрішній світ, розуміти почуття та потреби і діяти у відповідності з ними, довіряти інтуїції. </a:t>
            </a:r>
            <a:endParaRPr lang="uk-UA" dirty="0">
              <a:solidFill>
                <a:schemeClr val="bg1"/>
              </a:solidFill>
            </a:endParaRPr>
          </a:p>
        </p:txBody>
      </p:sp>
    </p:spTree>
    <p:extLst>
      <p:ext uri="{BB962C8B-B14F-4D97-AF65-F5344CB8AC3E}">
        <p14:creationId xmlns:p14="http://schemas.microsoft.com/office/powerpoint/2010/main" val="201558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69145" y="1181686"/>
            <a:ext cx="10128737" cy="5106572"/>
          </a:xfrm>
        </p:spPr>
        <p:txBody>
          <a:bodyPr>
            <a:normAutofit/>
          </a:bodyPr>
          <a:lstStyle/>
          <a:p>
            <a:pPr algn="just"/>
            <a:r>
              <a:rPr lang="uk-UA" dirty="0">
                <a:solidFill>
                  <a:schemeClr val="bg1"/>
                </a:solidFill>
              </a:rPr>
              <a:t>Індивідуальний досвід може розумітися тільки </a:t>
            </a:r>
            <a:r>
              <a:rPr lang="uk-UA" dirty="0" err="1">
                <a:solidFill>
                  <a:schemeClr val="bg1"/>
                </a:solidFill>
              </a:rPr>
              <a:t>феноменологічно</a:t>
            </a:r>
            <a:r>
              <a:rPr lang="uk-UA" dirty="0">
                <a:solidFill>
                  <a:schemeClr val="bg1"/>
                </a:solidFill>
              </a:rPr>
              <a:t>, через опис. Цей опис містить цілісну ситуацію, в якій немає протилежності людини і середовища, суб’єкта і об’єкта, душі і тіла, думки і почуття, думки і дії. Людина завжди діє як ціле, в ній важливо і те, про що вона говорить, і те, що вона відчуває, і то, як вона рухається, тобто все, в чому виражається спосіб побудови її внутрішнього світу. </a:t>
            </a:r>
            <a:endParaRPr lang="ru-RU" dirty="0">
              <a:solidFill>
                <a:schemeClr val="bg1"/>
              </a:solidFill>
            </a:endParaRPr>
          </a:p>
          <a:p>
            <a:pPr algn="just"/>
            <a:r>
              <a:rPr lang="uk-UA" dirty="0" err="1">
                <a:solidFill>
                  <a:schemeClr val="bg1"/>
                </a:solidFill>
              </a:rPr>
              <a:t>Гештальт</a:t>
            </a:r>
            <a:r>
              <a:rPr lang="uk-UA" dirty="0">
                <a:solidFill>
                  <a:schemeClr val="bg1"/>
                </a:solidFill>
              </a:rPr>
              <a:t>-терапія ґрунтується на ідеї холізму. Людина сама творить свою суб’єктивну реальність, а творіння завжди є вільним. Тому людина за своєю природою є вільною і відповідальною, у неї завжди є вибір. У підході </a:t>
            </a:r>
            <a:r>
              <a:rPr lang="uk-UA" dirty="0" err="1">
                <a:solidFill>
                  <a:schemeClr val="bg1"/>
                </a:solidFill>
              </a:rPr>
              <a:t>гештальт</a:t>
            </a:r>
            <a:r>
              <a:rPr lang="uk-UA" dirty="0">
                <a:solidFill>
                  <a:schemeClr val="bg1"/>
                </a:solidFill>
              </a:rPr>
              <a:t>-терапії наявний дуже чіткий гуманістичний пафос, повага до людини, її можливостей і свободи вибору.</a:t>
            </a:r>
            <a:endParaRPr lang="ru-RU" dirty="0">
              <a:solidFill>
                <a:schemeClr val="bg1"/>
              </a:solidFill>
            </a:endParaRPr>
          </a:p>
          <a:p>
            <a:endParaRPr lang="uk-UA" dirty="0"/>
          </a:p>
        </p:txBody>
      </p:sp>
    </p:spTree>
    <p:extLst>
      <p:ext uri="{BB962C8B-B14F-4D97-AF65-F5344CB8AC3E}">
        <p14:creationId xmlns:p14="http://schemas.microsoft.com/office/powerpoint/2010/main" val="518065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solidFill>
                  <a:schemeClr val="bg1"/>
                </a:solidFill>
              </a:rPr>
              <a:t>Ф. </a:t>
            </a:r>
            <a:r>
              <a:rPr lang="uk-UA" dirty="0" err="1">
                <a:solidFill>
                  <a:schemeClr val="bg1"/>
                </a:solidFill>
              </a:rPr>
              <a:t>Перлз</a:t>
            </a:r>
            <a:r>
              <a:rPr lang="uk-UA" dirty="0">
                <a:solidFill>
                  <a:schemeClr val="bg1"/>
                </a:solidFill>
              </a:rPr>
              <a:t> при описі автентичної особистості робив акцент на самодостатності, особистісній автономії. Наприклад, батьки відповідальні за життя і здоров’я своїх маленьких дітей, лікар відповідає за хворого. Не слід делегувати відповідальність тим, хто її не може взяти. Самодостатність і незалежність, відповідальність і свобода, усвідомленість і спонтанність є ідеальними характеристики автентичної особистості. </a:t>
            </a:r>
            <a:endParaRPr lang="ru-RU" dirty="0">
              <a:solidFill>
                <a:schemeClr val="bg1"/>
              </a:solidFill>
            </a:endParaRPr>
          </a:p>
          <a:p>
            <a:endParaRPr lang="uk-UA" dirty="0"/>
          </a:p>
        </p:txBody>
      </p:sp>
    </p:spTree>
    <p:extLst>
      <p:ext uri="{BB962C8B-B14F-4D97-AF65-F5344CB8AC3E}">
        <p14:creationId xmlns:p14="http://schemas.microsoft.com/office/powerpoint/2010/main" val="162362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a:solidFill>
                  <a:schemeClr val="bg1"/>
                </a:solidFill>
              </a:rPr>
              <a:t>Життєва філософія </a:t>
            </a:r>
            <a:r>
              <a:rPr lang="uk-UA" sz="2400" dirty="0" err="1">
                <a:solidFill>
                  <a:schemeClr val="bg1"/>
                </a:solidFill>
              </a:rPr>
              <a:t>гештальт</a:t>
            </a:r>
            <a:r>
              <a:rPr lang="uk-UA" sz="2400" dirty="0">
                <a:solidFill>
                  <a:schemeClr val="bg1"/>
                </a:solidFill>
              </a:rPr>
              <a:t>-терапії сформульована К. </a:t>
            </a:r>
            <a:r>
              <a:rPr lang="uk-UA" sz="2400" dirty="0" err="1">
                <a:solidFill>
                  <a:schemeClr val="bg1"/>
                </a:solidFill>
              </a:rPr>
              <a:t>Наранхо</a:t>
            </a:r>
            <a:r>
              <a:rPr lang="uk-UA" sz="2400" dirty="0">
                <a:solidFill>
                  <a:schemeClr val="bg1"/>
                </a:solidFill>
              </a:rPr>
              <a:t> в дев’яти своєрідних заповідях, що ведуть до аутентичного існування:</a:t>
            </a:r>
          </a:p>
        </p:txBody>
      </p:sp>
      <p:sp>
        <p:nvSpPr>
          <p:cNvPr id="3" name="Объект 2"/>
          <p:cNvSpPr>
            <a:spLocks noGrp="1"/>
          </p:cNvSpPr>
          <p:nvPr>
            <p:ph idx="1"/>
          </p:nvPr>
        </p:nvSpPr>
        <p:spPr>
          <a:xfrm>
            <a:off x="1141412" y="2249487"/>
            <a:ext cx="9905999" cy="4024704"/>
          </a:xfrm>
        </p:spPr>
        <p:txBody>
          <a:bodyPr>
            <a:normAutofit fontScale="77500" lnSpcReduction="20000"/>
          </a:bodyPr>
          <a:lstStyle/>
          <a:p>
            <a:pPr lvl="0"/>
            <a:r>
              <a:rPr lang="uk-UA" dirty="0" smtClean="0">
                <a:solidFill>
                  <a:schemeClr val="bg1"/>
                </a:solidFill>
              </a:rPr>
              <a:t>Живи </a:t>
            </a:r>
            <a:r>
              <a:rPr lang="uk-UA" dirty="0">
                <a:solidFill>
                  <a:schemeClr val="bg1"/>
                </a:solidFill>
              </a:rPr>
              <a:t>тепер. Будь в сьогоденні, а не в минулому або майбутньому. </a:t>
            </a:r>
            <a:endParaRPr lang="ru-RU" dirty="0">
              <a:solidFill>
                <a:schemeClr val="bg1"/>
              </a:solidFill>
            </a:endParaRPr>
          </a:p>
          <a:p>
            <a:pPr lvl="0"/>
            <a:r>
              <a:rPr lang="uk-UA" dirty="0">
                <a:solidFill>
                  <a:schemeClr val="bg1"/>
                </a:solidFill>
              </a:rPr>
              <a:t>Живи тут. Май справу з тим, що є, а не з тим, чого немає. </a:t>
            </a:r>
            <a:endParaRPr lang="ru-RU" dirty="0">
              <a:solidFill>
                <a:schemeClr val="bg1"/>
              </a:solidFill>
            </a:endParaRPr>
          </a:p>
          <a:p>
            <a:pPr lvl="0"/>
            <a:r>
              <a:rPr lang="uk-UA" dirty="0">
                <a:solidFill>
                  <a:schemeClr val="bg1"/>
                </a:solidFill>
              </a:rPr>
              <a:t>Не фантазуй. Досвід реальний. </a:t>
            </a:r>
            <a:endParaRPr lang="ru-RU" dirty="0">
              <a:solidFill>
                <a:schemeClr val="bg1"/>
              </a:solidFill>
            </a:endParaRPr>
          </a:p>
          <a:p>
            <a:pPr lvl="0"/>
            <a:r>
              <a:rPr lang="uk-UA" dirty="0">
                <a:solidFill>
                  <a:schemeClr val="bg1"/>
                </a:solidFill>
              </a:rPr>
              <a:t>Припини непотрібні роздуми. Краще пробуй і дивись. </a:t>
            </a:r>
            <a:endParaRPr lang="ru-RU" dirty="0">
              <a:solidFill>
                <a:schemeClr val="bg1"/>
              </a:solidFill>
            </a:endParaRPr>
          </a:p>
          <a:p>
            <a:pPr lvl="0"/>
            <a:r>
              <a:rPr lang="uk-UA" dirty="0">
                <a:solidFill>
                  <a:schemeClr val="bg1"/>
                </a:solidFill>
              </a:rPr>
              <a:t>Виражай почуття замість того, щоб маніпулювати, пояснювати, розмірковувати, виправдовуватися. </a:t>
            </a:r>
            <a:endParaRPr lang="ru-RU" dirty="0">
              <a:solidFill>
                <a:schemeClr val="bg1"/>
              </a:solidFill>
            </a:endParaRPr>
          </a:p>
          <a:p>
            <a:pPr lvl="0"/>
            <a:r>
              <a:rPr lang="uk-UA" dirty="0">
                <a:solidFill>
                  <a:schemeClr val="bg1"/>
                </a:solidFill>
              </a:rPr>
              <a:t>Приймай неприємності і біль так само, як і задоволення. </a:t>
            </a:r>
            <a:endParaRPr lang="ru-RU" dirty="0">
              <a:solidFill>
                <a:schemeClr val="bg1"/>
              </a:solidFill>
            </a:endParaRPr>
          </a:p>
          <a:p>
            <a:pPr lvl="0"/>
            <a:r>
              <a:rPr lang="uk-UA" dirty="0">
                <a:solidFill>
                  <a:schemeClr val="bg1"/>
                </a:solidFill>
              </a:rPr>
              <a:t>Орієнтуйся не «повинен», «слід було б» інших людей, а на себе. Не створюй собі кумира. </a:t>
            </a:r>
            <a:endParaRPr lang="ru-RU" dirty="0">
              <a:solidFill>
                <a:schemeClr val="bg1"/>
              </a:solidFill>
            </a:endParaRPr>
          </a:p>
          <a:p>
            <a:pPr lvl="0"/>
            <a:r>
              <a:rPr lang="uk-UA" dirty="0">
                <a:solidFill>
                  <a:schemeClr val="bg1"/>
                </a:solidFill>
              </a:rPr>
              <a:t>Приймай повну відповідальність за свої вчинки, думки, почуття. </a:t>
            </a:r>
            <a:endParaRPr lang="ru-RU" dirty="0">
              <a:solidFill>
                <a:schemeClr val="bg1"/>
              </a:solidFill>
            </a:endParaRPr>
          </a:p>
          <a:p>
            <a:pPr lvl="0"/>
            <a:r>
              <a:rPr lang="uk-UA" dirty="0">
                <a:solidFill>
                  <a:schemeClr val="bg1"/>
                </a:solidFill>
              </a:rPr>
              <a:t>Будь самим собою. </a:t>
            </a:r>
            <a:endParaRPr lang="ru-RU" dirty="0">
              <a:solidFill>
                <a:schemeClr val="bg1"/>
              </a:solidFill>
            </a:endParaRPr>
          </a:p>
          <a:p>
            <a:endParaRPr lang="uk-UA" dirty="0"/>
          </a:p>
        </p:txBody>
      </p:sp>
    </p:spTree>
    <p:extLst>
      <p:ext uri="{BB962C8B-B14F-4D97-AF65-F5344CB8AC3E}">
        <p14:creationId xmlns:p14="http://schemas.microsoft.com/office/powerpoint/2010/main" val="4206588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p:txBody>
          <a:bodyPr/>
          <a:lstStyle/>
          <a:p>
            <a:pPr algn="just"/>
            <a:r>
              <a:rPr lang="uk-UA" dirty="0">
                <a:solidFill>
                  <a:schemeClr val="bg1"/>
                </a:solidFill>
              </a:rPr>
              <a:t>У порівнянні з більш традиційними школами, в </a:t>
            </a:r>
            <a:r>
              <a:rPr lang="uk-UA" dirty="0" err="1">
                <a:solidFill>
                  <a:schemeClr val="bg1"/>
                </a:solidFill>
              </a:rPr>
              <a:t>гештальт</a:t>
            </a:r>
            <a:r>
              <a:rPr lang="uk-UA" dirty="0">
                <a:solidFill>
                  <a:schemeClr val="bg1"/>
                </a:solidFill>
              </a:rPr>
              <a:t>-терапії акцент змістився з вирішення проблеми на навчання способам здорового функціонування. Змінилася і роль психотерапевта. Він тонко балансує між фрустрацією, внутрішнім вибухом і полегшенням стану, активною спрямовуючою позицією і визнанням повної відповідальності за зміни за самим клієнтом. </a:t>
            </a:r>
            <a:endParaRPr lang="ru-RU" dirty="0">
              <a:solidFill>
                <a:schemeClr val="bg1"/>
              </a:solidFill>
            </a:endParaRPr>
          </a:p>
          <a:p>
            <a:endParaRPr lang="uk-UA" dirty="0"/>
          </a:p>
        </p:txBody>
      </p:sp>
    </p:spTree>
    <p:extLst>
      <p:ext uri="{BB962C8B-B14F-4D97-AF65-F5344CB8AC3E}">
        <p14:creationId xmlns:p14="http://schemas.microsoft.com/office/powerpoint/2010/main" val="38343594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p:txBody>
          <a:bodyPr/>
          <a:lstStyle/>
          <a:p>
            <a:pPr algn="just"/>
            <a:r>
              <a:rPr lang="uk-UA" dirty="0" err="1">
                <a:solidFill>
                  <a:schemeClr val="bg1"/>
                </a:solidFill>
              </a:rPr>
              <a:t>Гештальт</a:t>
            </a:r>
            <a:r>
              <a:rPr lang="uk-UA" dirty="0">
                <a:solidFill>
                  <a:schemeClr val="bg1"/>
                </a:solidFill>
              </a:rPr>
              <a:t>-терапія має досить широку сферу застосування. Її використовують при роботі з невротичними та психосоматичними розладами, при роботі з дітьми, в організаційному і сімейному консультуванні. Деякі </a:t>
            </a:r>
            <a:r>
              <a:rPr lang="uk-UA" dirty="0" err="1">
                <a:solidFill>
                  <a:schemeClr val="bg1"/>
                </a:solidFill>
              </a:rPr>
              <a:t>гештальт</a:t>
            </a:r>
            <a:r>
              <a:rPr lang="uk-UA" dirty="0">
                <a:solidFill>
                  <a:schemeClr val="bg1"/>
                </a:solidFill>
              </a:rPr>
              <a:t>-терапевти вважають, що така терапія може бути використана навіть при лікуванні </a:t>
            </a:r>
            <a:r>
              <a:rPr lang="uk-UA" dirty="0" err="1">
                <a:solidFill>
                  <a:schemeClr val="bg1"/>
                </a:solidFill>
              </a:rPr>
              <a:t>психотичних</a:t>
            </a:r>
            <a:r>
              <a:rPr lang="uk-UA" dirty="0">
                <a:solidFill>
                  <a:schemeClr val="bg1"/>
                </a:solidFill>
              </a:rPr>
              <a:t> розладів на стадії ремісії та підвищити соціальну адаптивність таких пацієнтів.</a:t>
            </a:r>
            <a:endParaRPr lang="ru-RU" dirty="0">
              <a:solidFill>
                <a:schemeClr val="bg1"/>
              </a:solidFill>
            </a:endParaRPr>
          </a:p>
          <a:p>
            <a:endParaRPr lang="uk-UA" dirty="0"/>
          </a:p>
        </p:txBody>
      </p:sp>
    </p:spTree>
    <p:extLst>
      <p:ext uri="{BB962C8B-B14F-4D97-AF65-F5344CB8AC3E}">
        <p14:creationId xmlns:p14="http://schemas.microsoft.com/office/powerpoint/2010/main" val="2460290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solidFill>
                  <a:srgbClr val="FFFF00"/>
                </a:solidFill>
              </a:rPr>
              <a:t>Теорія терапії</a:t>
            </a:r>
            <a:r>
              <a:rPr lang="ru-RU" dirty="0">
                <a:solidFill>
                  <a:srgbClr val="FFFF00"/>
                </a:solidFill>
              </a:rPr>
              <a:t/>
            </a:r>
            <a:br>
              <a:rPr lang="ru-RU" dirty="0">
                <a:solidFill>
                  <a:srgbClr val="FFFF00"/>
                </a:solidFill>
              </a:rPr>
            </a:br>
            <a:endParaRPr lang="uk-UA" dirty="0">
              <a:solidFill>
                <a:srgbClr val="FFFF00"/>
              </a:solidFill>
            </a:endParaRPr>
          </a:p>
        </p:txBody>
      </p:sp>
      <p:sp>
        <p:nvSpPr>
          <p:cNvPr id="3" name="Объект 2"/>
          <p:cNvSpPr>
            <a:spLocks noGrp="1"/>
          </p:cNvSpPr>
          <p:nvPr>
            <p:ph sz="half" idx="1"/>
          </p:nvPr>
        </p:nvSpPr>
        <p:spPr>
          <a:xfrm>
            <a:off x="562708" y="2249484"/>
            <a:ext cx="6893169" cy="3541714"/>
          </a:xfrm>
        </p:spPr>
        <p:txBody>
          <a:bodyPr>
            <a:normAutofit/>
          </a:bodyPr>
          <a:lstStyle/>
          <a:p>
            <a:pPr algn="just"/>
            <a:r>
              <a:rPr lang="uk-UA" dirty="0">
                <a:solidFill>
                  <a:schemeClr val="bg1"/>
                </a:solidFill>
              </a:rPr>
              <a:t>Теоретичними витоками </a:t>
            </a:r>
            <a:r>
              <a:rPr lang="uk-UA" dirty="0" err="1">
                <a:solidFill>
                  <a:schemeClr val="bg1"/>
                </a:solidFill>
              </a:rPr>
              <a:t>гештальт</a:t>
            </a:r>
            <a:r>
              <a:rPr lang="uk-UA" dirty="0">
                <a:solidFill>
                  <a:schemeClr val="bg1"/>
                </a:solidFill>
              </a:rPr>
              <a:t>-терапевтичного напрямку вважаються психоаналіз, екзистенціальна філософія, </a:t>
            </a:r>
            <a:r>
              <a:rPr lang="uk-UA" dirty="0" err="1">
                <a:solidFill>
                  <a:schemeClr val="bg1"/>
                </a:solidFill>
              </a:rPr>
              <a:t>гештальт</a:t>
            </a:r>
            <a:r>
              <a:rPr lang="uk-UA" dirty="0">
                <a:solidFill>
                  <a:schemeClr val="bg1"/>
                </a:solidFill>
              </a:rPr>
              <a:t>-психологія і дзен-буддизм. При цьому необхідно зазначити, що суворої філософської </a:t>
            </a:r>
            <a:r>
              <a:rPr lang="uk-UA" dirty="0" err="1">
                <a:solidFill>
                  <a:schemeClr val="bg1"/>
                </a:solidFill>
              </a:rPr>
              <a:t>гештальт</a:t>
            </a:r>
            <a:r>
              <a:rPr lang="uk-UA" dirty="0">
                <a:solidFill>
                  <a:schemeClr val="bg1"/>
                </a:solidFill>
              </a:rPr>
              <a:t>-терапевтичної концепції просто не існує.</a:t>
            </a:r>
            <a:endParaRPr lang="ru-RU" dirty="0">
              <a:solidFill>
                <a:schemeClr val="bg1"/>
              </a:solidFill>
            </a:endParaRPr>
          </a:p>
          <a:p>
            <a:endParaRPr lang="uk-UA" dirty="0"/>
          </a:p>
        </p:txBody>
      </p:sp>
      <p:pic>
        <p:nvPicPr>
          <p:cNvPr id="5122" name="Picture 2" descr="Картинки по запросу теоретические источники гештальт-терапии"/>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47235" y="953957"/>
            <a:ext cx="3150648" cy="483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08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55076" y="1237957"/>
            <a:ext cx="10199078" cy="4553243"/>
          </a:xfrm>
        </p:spPr>
        <p:txBody>
          <a:bodyPr>
            <a:normAutofit/>
          </a:bodyPr>
          <a:lstStyle/>
          <a:p>
            <a:pPr algn="just"/>
            <a:r>
              <a:rPr lang="uk-UA" dirty="0">
                <a:solidFill>
                  <a:schemeClr val="bg1"/>
                </a:solidFill>
              </a:rPr>
              <a:t>В основі теоретичних побудов кожного напряму лежить відповідь на питання, чим визначається поведінка людини. З. Фрейд шукав її причини в минулому. На його думку, невроз виростає зі спроб реалізувати інфантильні конфліктні потягу. Ф. </a:t>
            </a:r>
            <a:r>
              <a:rPr lang="uk-UA" dirty="0" err="1">
                <a:solidFill>
                  <a:schemeClr val="bg1"/>
                </a:solidFill>
              </a:rPr>
              <a:t>Перлз</a:t>
            </a:r>
            <a:r>
              <a:rPr lang="uk-UA" dirty="0">
                <a:solidFill>
                  <a:schemeClr val="bg1"/>
                </a:solidFill>
              </a:rPr>
              <a:t> в часовій </a:t>
            </a:r>
            <a:r>
              <a:rPr lang="uk-UA" dirty="0" err="1">
                <a:solidFill>
                  <a:schemeClr val="bg1"/>
                </a:solidFill>
              </a:rPr>
              <a:t>транспективі</a:t>
            </a:r>
            <a:r>
              <a:rPr lang="uk-UA" dirty="0">
                <a:solidFill>
                  <a:schemeClr val="bg1"/>
                </a:solidFill>
              </a:rPr>
              <a:t> вибрав сучасне, тобто те, що відбувається в поточний момент: минулий досвід, цінності, відносини, очікування, цілі, потреби і бажання як вони представлені, інтегровані в сьогоденні. </a:t>
            </a:r>
            <a:r>
              <a:rPr lang="uk-UA" u="sng" dirty="0">
                <a:solidFill>
                  <a:schemeClr val="bg1"/>
                </a:solidFill>
              </a:rPr>
              <a:t>Адже проблеми невротика не в минулому, а в сьогоденні, всі труднощі він переживає актуально.</a:t>
            </a:r>
            <a:r>
              <a:rPr lang="uk-UA" dirty="0">
                <a:solidFill>
                  <a:schemeClr val="bg1"/>
                </a:solidFill>
              </a:rPr>
              <a:t> І працювати можна лише з живими емоціями. </a:t>
            </a:r>
            <a:endParaRPr lang="ru-RU" dirty="0">
              <a:solidFill>
                <a:schemeClr val="bg1"/>
              </a:solidFill>
            </a:endParaRPr>
          </a:p>
          <a:p>
            <a:endParaRPr lang="uk-UA" dirty="0"/>
          </a:p>
        </p:txBody>
      </p:sp>
    </p:spTree>
    <p:extLst>
      <p:ext uri="{BB962C8B-B14F-4D97-AF65-F5344CB8AC3E}">
        <p14:creationId xmlns:p14="http://schemas.microsoft.com/office/powerpoint/2010/main" val="62630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1041008" y="1308295"/>
            <a:ext cx="5008099" cy="4482905"/>
          </a:xfrm>
        </p:spPr>
        <p:txBody>
          <a:bodyPr>
            <a:normAutofit fontScale="92500" lnSpcReduction="20000"/>
          </a:bodyPr>
          <a:lstStyle/>
          <a:p>
            <a:r>
              <a:rPr lang="uk-UA" dirty="0">
                <a:solidFill>
                  <a:schemeClr val="bg1"/>
                </a:solidFill>
              </a:rPr>
              <a:t>Це розумів і З. Фрейд, розглядаючи аналіз трансферу в якості наріжного каменю психоаналізу. Минуле діє не безпосередньо, а через потреби і бажання справжнього. Так, нова зустріч спортсмена з суперником, що завдав йому колись поразку, в одній ситуації може бути забарвлена бажанням взяти реванш, а в іншій - невірою в свої сили. Минулий досвід може грати і конструктивну, і деструктивну роль. </a:t>
            </a:r>
            <a:endParaRPr lang="ru-RU" dirty="0">
              <a:solidFill>
                <a:schemeClr val="bg1"/>
              </a:solidFill>
            </a:endParaRPr>
          </a:p>
          <a:p>
            <a:endParaRPr lang="uk-UA" dirty="0"/>
          </a:p>
        </p:txBody>
      </p:sp>
      <p:pic>
        <p:nvPicPr>
          <p:cNvPr id="6146" name="Picture 2" descr="Картинки по запросу фрейд"/>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205441" y="1924941"/>
            <a:ext cx="4875212" cy="324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385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634</TotalTime>
  <Words>3973</Words>
  <Application>Microsoft Office PowerPoint</Application>
  <PresentationFormat>Широкоэкранный</PresentationFormat>
  <Paragraphs>129</Paragraphs>
  <Slides>63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63</vt:i4>
      </vt:variant>
    </vt:vector>
  </HeadingPairs>
  <TitlesOfParts>
    <vt:vector size="67" baseType="lpstr">
      <vt:lpstr>Arial</vt:lpstr>
      <vt:lpstr>Trebuchet MS</vt:lpstr>
      <vt:lpstr>Tw Cen MT</vt:lpstr>
      <vt:lpstr>Контур</vt:lpstr>
      <vt:lpstr>Презентация PowerPoint</vt:lpstr>
      <vt:lpstr>План ЛЕКЦІЇ: </vt:lpstr>
      <vt:lpstr>Біля витоків гештальт-терапії крім Ф. Перлза стояли його дружина Лаура і філософ Пол Гудмен. Але, безумовно, найбільш помітною фігурою був Ф. Перлз. </vt:lpstr>
      <vt:lpstr>Перлз Фредерік (Фріц) (1893-1970)</vt:lpstr>
      <vt:lpstr>Відносини психотерапевта і клієнта</vt:lpstr>
      <vt:lpstr>Презентация PowerPoint</vt:lpstr>
      <vt:lpstr>Теорія терапії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Генезис неврозу  </vt:lpstr>
      <vt:lpstr>Презентация PowerPoint</vt:lpstr>
      <vt:lpstr>Презентация PowerPoint</vt:lpstr>
      <vt:lpstr>Презентация PowerPoint</vt:lpstr>
      <vt:lpstr>Ізоляція</vt:lpstr>
      <vt:lpstr>Злиття</vt:lpstr>
      <vt:lpstr>Презентация PowerPoint</vt:lpstr>
      <vt:lpstr>Інтроекція</vt:lpstr>
      <vt:lpstr>Презентация PowerPoint</vt:lpstr>
      <vt:lpstr>Проекція</vt:lpstr>
      <vt:lpstr>Ретрофлексія</vt:lpstr>
      <vt:lpstr>Механізми психотерапії…  </vt:lpstr>
      <vt:lpstr>…Механізми психотерапії…</vt:lpstr>
      <vt:lpstr>…Механізми психотерапії  </vt:lpstr>
      <vt:lpstr>Презентация PowerPoint</vt:lpstr>
      <vt:lpstr>Презентация PowerPoint</vt:lpstr>
      <vt:lpstr>Презентация PowerPoint</vt:lpstr>
      <vt:lpstr>Презентация PowerPoint</vt:lpstr>
      <vt:lpstr>Задзеркалля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Етапи психотерапевтичного процесу… </vt:lpstr>
      <vt:lpstr>…Етапи психотерапевтичного процесу…</vt:lpstr>
      <vt:lpstr>…Етапи психотерапевтичного процесу</vt:lpstr>
      <vt:lpstr>Презентация PowerPoint</vt:lpstr>
      <vt:lpstr>Техніка психотерапії  </vt:lpstr>
      <vt:lpstr>Презентация PowerPoint</vt:lpstr>
      <vt:lpstr>Презентация PowerPoint</vt:lpstr>
      <vt:lpstr>Презентация PowerPoint</vt:lpstr>
      <vt:lpstr>загальні принципи побудови психотерапевтичного впливу…</vt:lpstr>
      <vt:lpstr>…загальні принципи побудови психотерапевтичного впливу</vt:lpstr>
      <vt:lpstr>Презентация PowerPoint</vt:lpstr>
      <vt:lpstr>Презентация PowerPoint</vt:lpstr>
      <vt:lpstr>Метод «порожнього стільця» використовується і для інтеграції двох частин в тому випадку, коли клієнт висловлює амбівалентні почуття. У поведінці це проявляється у неконгруентності.  </vt:lpstr>
      <vt:lpstr>Презентация PowerPoint</vt:lpstr>
      <vt:lpstr>Презентация PowerPoint</vt:lpstr>
      <vt:lpstr>Результат психотерапії  </vt:lpstr>
      <vt:lpstr>Презентация PowerPoint</vt:lpstr>
      <vt:lpstr>Результат психотерапії  </vt:lpstr>
      <vt:lpstr>Презентация PowerPoint</vt:lpstr>
      <vt:lpstr>Презентация PowerPoint</vt:lpstr>
      <vt:lpstr>Життєва філософія гештальт-терапії сформульована К. Наранхо в дев’яти своєрідних заповідях, що ведуть до аутентичного існування:</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34</cp:revision>
  <dcterms:created xsi:type="dcterms:W3CDTF">2019-10-17T10:57:49Z</dcterms:created>
  <dcterms:modified xsi:type="dcterms:W3CDTF">2019-10-18T12:41:05Z</dcterms:modified>
</cp:coreProperties>
</file>