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handoutMasterIdLst>
    <p:handoutMasterId r:id="rId16"/>
  </p:handoutMasterIdLst>
  <p:sldIdLst>
    <p:sldId id="256" r:id="rId2"/>
    <p:sldId id="257" r:id="rId3"/>
    <p:sldId id="258" r:id="rId4"/>
    <p:sldId id="259" r:id="rId5"/>
    <p:sldId id="260" r:id="rId6"/>
    <p:sldId id="266" r:id="rId7"/>
    <p:sldId id="267" r:id="rId8"/>
    <p:sldId id="268" r:id="rId9"/>
    <p:sldId id="269" r:id="rId10"/>
    <p:sldId id="261" r:id="rId11"/>
    <p:sldId id="262" r:id="rId12"/>
    <p:sldId id="263" r:id="rId13"/>
    <p:sldId id="264" r:id="rId14"/>
    <p:sldId id="265" r:id="rId15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81" d="100"/>
          <a:sy n="81" d="100"/>
        </p:scale>
        <p:origin x="-1056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65" d="100"/>
          <a:sy n="65" d="100"/>
        </p:scale>
        <p:origin x="-2706" y="-102"/>
      </p:cViewPr>
      <p:guideLst>
        <p:guide orient="horz" pos="2880"/>
        <p:guide pos="2160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handoutMaster" Target="handoutMasters/handout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3" name="Дата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62DF576-28AA-4167-BC92-5032069BEE08}" type="datetimeFigureOut">
              <a:rPr lang="uk-UA" smtClean="0"/>
              <a:pPr/>
              <a:t>05.02.2019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DA69FD2-91EE-4580-97D5-C9224A526EC6}" type="slidenum">
              <a:rPr lang="uk-UA" smtClean="0"/>
              <a:pPr/>
              <a:t>‹#›</a:t>
            </a:fld>
            <a:endParaRPr lang="uk-UA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Прямоугольник 22"/>
          <p:cNvSpPr/>
          <p:nvPr/>
        </p:nvSpPr>
        <p:spPr>
          <a:xfrm flipV="1">
            <a:off x="5410182" y="3810000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4" name="Прямоугольник 23"/>
          <p:cNvSpPr/>
          <p:nvPr/>
        </p:nvSpPr>
        <p:spPr>
          <a:xfrm flipV="1">
            <a:off x="5410200" y="3897010"/>
            <a:ext cx="37338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5" name="Прямоугольник 24"/>
          <p:cNvSpPr/>
          <p:nvPr/>
        </p:nvSpPr>
        <p:spPr>
          <a:xfrm flipV="1">
            <a:off x="5410200" y="4115167"/>
            <a:ext cx="37338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6" name="Прямоугольник 25"/>
          <p:cNvSpPr/>
          <p:nvPr/>
        </p:nvSpPr>
        <p:spPr>
          <a:xfrm flipV="1">
            <a:off x="5410200" y="4164403"/>
            <a:ext cx="196596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7" name="Прямоугольник 26"/>
          <p:cNvSpPr/>
          <p:nvPr/>
        </p:nvSpPr>
        <p:spPr>
          <a:xfrm flipV="1">
            <a:off x="5410200" y="4199572"/>
            <a:ext cx="196596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0" name="Скругленный прямоугольник 29"/>
          <p:cNvSpPr/>
          <p:nvPr/>
        </p:nvSpPr>
        <p:spPr bwMode="white">
          <a:xfrm>
            <a:off x="5410200" y="3962400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1" name="Скругленный прямоугольник 30"/>
          <p:cNvSpPr/>
          <p:nvPr/>
        </p:nvSpPr>
        <p:spPr bwMode="white">
          <a:xfrm>
            <a:off x="7376507" y="406098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7" name="Прямоугольник 6"/>
          <p:cNvSpPr/>
          <p:nvPr/>
        </p:nvSpPr>
        <p:spPr>
          <a:xfrm>
            <a:off x="1" y="3649662"/>
            <a:ext cx="9144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Прямоугольник 9"/>
          <p:cNvSpPr/>
          <p:nvPr/>
        </p:nvSpPr>
        <p:spPr>
          <a:xfrm>
            <a:off x="0" y="3675527"/>
            <a:ext cx="9144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Прямоугольник 10"/>
          <p:cNvSpPr/>
          <p:nvPr/>
        </p:nvSpPr>
        <p:spPr>
          <a:xfrm flipV="1">
            <a:off x="6414051" y="3643090"/>
            <a:ext cx="2729950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9" name="Прямоугольник 18"/>
          <p:cNvSpPr/>
          <p:nvPr/>
        </p:nvSpPr>
        <p:spPr>
          <a:xfrm>
            <a:off x="0" y="0"/>
            <a:ext cx="9144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Заголовок 7"/>
          <p:cNvSpPr>
            <a:spLocks noGrp="1"/>
          </p:cNvSpPr>
          <p:nvPr>
            <p:ph type="ctrTitle"/>
          </p:nvPr>
        </p:nvSpPr>
        <p:spPr>
          <a:xfrm>
            <a:off x="457200" y="2401887"/>
            <a:ext cx="84582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9" name="Подзаголовок 8"/>
          <p:cNvSpPr>
            <a:spLocks noGrp="1"/>
          </p:cNvSpPr>
          <p:nvPr>
            <p:ph type="subTitle" idx="1"/>
          </p:nvPr>
        </p:nvSpPr>
        <p:spPr>
          <a:xfrm>
            <a:off x="457200" y="3899938"/>
            <a:ext cx="4953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28" name="Дата 27"/>
          <p:cNvSpPr>
            <a:spLocks noGrp="1"/>
          </p:cNvSpPr>
          <p:nvPr>
            <p:ph type="dt" sz="half" idx="10"/>
          </p:nvPr>
        </p:nvSpPr>
        <p:spPr>
          <a:xfrm>
            <a:off x="6705600" y="4206240"/>
            <a:ext cx="960120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17" name="Нижний колонтитул 16"/>
          <p:cNvSpPr>
            <a:spLocks noGrp="1"/>
          </p:cNvSpPr>
          <p:nvPr>
            <p:ph type="ftr" sz="quarter" idx="11"/>
          </p:nvPr>
        </p:nvSpPr>
        <p:spPr>
          <a:xfrm>
            <a:off x="5410200" y="4205288"/>
            <a:ext cx="129540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29" name="Номер слайда 28"/>
          <p:cNvSpPr>
            <a:spLocks noGrp="1"/>
          </p:cNvSpPr>
          <p:nvPr>
            <p:ph type="sldNum" sz="quarter" idx="12"/>
          </p:nvPr>
        </p:nvSpPr>
        <p:spPr>
          <a:xfrm>
            <a:off x="8320088" y="1136"/>
            <a:ext cx="747712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781800" y="1143000"/>
            <a:ext cx="1905000" cy="5486400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1143000"/>
            <a:ext cx="6248400" cy="5486400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1981200"/>
            <a:ext cx="77724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3367088"/>
            <a:ext cx="77724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2249424"/>
            <a:ext cx="40386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381000" y="1143000"/>
            <a:ext cx="8382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381000" y="2244970"/>
            <a:ext cx="4041648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721225" y="2244970"/>
            <a:ext cx="4041775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381000" y="2708519"/>
            <a:ext cx="4041648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718304" y="2708519"/>
            <a:ext cx="4041775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26" name="Дата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28" name="Нижний колонтитул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>
          <a:xfrm>
            <a:off x="6583680" y="612648"/>
            <a:ext cx="957264" cy="457200"/>
          </a:xfrm>
        </p:spPr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>
          <a:xfrm>
            <a:off x="5257800" y="612648"/>
            <a:ext cx="1325880" cy="457200"/>
          </a:xfrm>
        </p:spPr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>
          <a:xfrm>
            <a:off x="8174736" y="2272"/>
            <a:ext cx="762000" cy="365760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53496" y="1101970"/>
            <a:ext cx="338328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5353496" y="2010727"/>
            <a:ext cx="338328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152400" y="776287"/>
            <a:ext cx="5102352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440434" y="1109160"/>
            <a:ext cx="586803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403671" y="1143000"/>
            <a:ext cx="4572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88443" y="3274308"/>
            <a:ext cx="25908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Прямоугольник 27"/>
          <p:cNvSpPr/>
          <p:nvPr/>
        </p:nvSpPr>
        <p:spPr>
          <a:xfrm>
            <a:off x="1" y="366818"/>
            <a:ext cx="9144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9" name="Прямоугольник 28"/>
          <p:cNvSpPr/>
          <p:nvPr/>
        </p:nvSpPr>
        <p:spPr>
          <a:xfrm>
            <a:off x="0" y="-1"/>
            <a:ext cx="9144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0" name="Прямоугольник 29"/>
          <p:cNvSpPr/>
          <p:nvPr/>
        </p:nvSpPr>
        <p:spPr>
          <a:xfrm>
            <a:off x="0" y="308276"/>
            <a:ext cx="9144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1" name="Прямоугольник 30"/>
          <p:cNvSpPr/>
          <p:nvPr/>
        </p:nvSpPr>
        <p:spPr>
          <a:xfrm flipV="1">
            <a:off x="5410182" y="360246"/>
            <a:ext cx="3733819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2" name="Прямоугольник 31"/>
          <p:cNvSpPr/>
          <p:nvPr/>
        </p:nvSpPr>
        <p:spPr>
          <a:xfrm flipV="1">
            <a:off x="5410200" y="440112"/>
            <a:ext cx="37338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3" name="Скругленный прямоугольник 32"/>
          <p:cNvSpPr/>
          <p:nvPr/>
        </p:nvSpPr>
        <p:spPr bwMode="white">
          <a:xfrm>
            <a:off x="5407339" y="497504"/>
            <a:ext cx="306324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 useBgFill="1">
        <p:nvSpPr>
          <p:cNvPr id="34" name="Скругленный прямоугольник 33"/>
          <p:cNvSpPr/>
          <p:nvPr/>
        </p:nvSpPr>
        <p:spPr bwMode="white">
          <a:xfrm>
            <a:off x="7373646" y="588943"/>
            <a:ext cx="16002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5" name="Прямоугольник 34"/>
          <p:cNvSpPr/>
          <p:nvPr/>
        </p:nvSpPr>
        <p:spPr bwMode="invGray">
          <a:xfrm>
            <a:off x="9084966" y="-2001"/>
            <a:ext cx="5762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Прямоугольник 35"/>
          <p:cNvSpPr/>
          <p:nvPr/>
        </p:nvSpPr>
        <p:spPr bwMode="invGray">
          <a:xfrm>
            <a:off x="9044481" y="-2001"/>
            <a:ext cx="27432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Прямоугольник 36"/>
          <p:cNvSpPr/>
          <p:nvPr/>
        </p:nvSpPr>
        <p:spPr bwMode="invGray">
          <a:xfrm>
            <a:off x="9025428" y="-2001"/>
            <a:ext cx="9144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8" name="Прямоугольник 37"/>
          <p:cNvSpPr/>
          <p:nvPr/>
        </p:nvSpPr>
        <p:spPr bwMode="invGray">
          <a:xfrm>
            <a:off x="8975423" y="-2001"/>
            <a:ext cx="27432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39" name="Прямоугольник 38"/>
          <p:cNvSpPr/>
          <p:nvPr/>
        </p:nvSpPr>
        <p:spPr bwMode="invGray">
          <a:xfrm>
            <a:off x="8915677" y="380"/>
            <a:ext cx="54864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40" name="Прямоугольник 39"/>
          <p:cNvSpPr/>
          <p:nvPr/>
        </p:nvSpPr>
        <p:spPr bwMode="invGray">
          <a:xfrm>
            <a:off x="8873475" y="380"/>
            <a:ext cx="9144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Заголовок 21"/>
          <p:cNvSpPr>
            <a:spLocks noGrp="1"/>
          </p:cNvSpPr>
          <p:nvPr>
            <p:ph type="title"/>
          </p:nvPr>
        </p:nvSpPr>
        <p:spPr>
          <a:xfrm>
            <a:off x="457200" y="1143000"/>
            <a:ext cx="82296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3" name="Текст 12"/>
          <p:cNvSpPr>
            <a:spLocks noGrp="1"/>
          </p:cNvSpPr>
          <p:nvPr>
            <p:ph type="body" idx="1"/>
          </p:nvPr>
        </p:nvSpPr>
        <p:spPr>
          <a:xfrm>
            <a:off x="457200" y="2249424"/>
            <a:ext cx="82296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4" name="Дата 13"/>
          <p:cNvSpPr>
            <a:spLocks noGrp="1"/>
          </p:cNvSpPr>
          <p:nvPr>
            <p:ph type="dt" sz="half" idx="2"/>
          </p:nvPr>
        </p:nvSpPr>
        <p:spPr>
          <a:xfrm>
            <a:off x="6586536" y="612648"/>
            <a:ext cx="957264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05.02.2019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3"/>
          </p:nvPr>
        </p:nvSpPr>
        <p:spPr>
          <a:xfrm>
            <a:off x="5257800" y="612648"/>
            <a:ext cx="132588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ru-RU"/>
          </a:p>
        </p:txBody>
      </p:sp>
      <p:sp>
        <p:nvSpPr>
          <p:cNvPr id="23" name="Номер слайда 22"/>
          <p:cNvSpPr>
            <a:spLocks noGrp="1"/>
          </p:cNvSpPr>
          <p:nvPr>
            <p:ph type="sldNum" sz="quarter" idx="4"/>
          </p:nvPr>
        </p:nvSpPr>
        <p:spPr>
          <a:xfrm>
            <a:off x="8174736" y="2272"/>
            <a:ext cx="762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hyperlink" Target="https://zakon.rada.gov.ua/laws/" TargetMode="External"/><Relationship Id="rId2" Type="http://schemas.openxmlformats.org/officeDocument/2006/relationships/hyperlink" Target="https://mon.gov.ua/ua" TargetMode="Externa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1844824"/>
            <a:ext cx="7772400" cy="1944215"/>
          </a:xfrm>
        </p:spPr>
        <p:txBody>
          <a:bodyPr>
            <a:normAutofit fontScale="90000"/>
          </a:bodyPr>
          <a:lstStyle/>
          <a:p>
            <a:pPr algn="ctr"/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Лекція 1. </a:t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b="1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b="1" dirty="0" smtClean="0">
                <a:latin typeface="Times New Roman" pitchFamily="18" charset="0"/>
                <a:cs typeface="Times New Roman" pitchFamily="18" charset="0"/>
              </a:rPr>
              <a:t>Дозвілля як галузь наукового знання</a:t>
            </a:r>
            <a:endParaRPr lang="uk-UA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259632" y="5229200"/>
            <a:ext cx="7632848" cy="913656"/>
          </a:xfrm>
        </p:spPr>
        <p:txBody>
          <a:bodyPr>
            <a:normAutofit/>
          </a:bodyPr>
          <a:lstStyle/>
          <a:p>
            <a:pPr algn="just"/>
            <a:r>
              <a:rPr lang="uk-UA" dirty="0" smtClean="0"/>
              <a:t> </a:t>
            </a:r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Дисципліна  </a:t>
            </a:r>
            <a:r>
              <a:rPr lang="uk-UA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“Соціальна</a:t>
            </a:r>
            <a:r>
              <a:rPr lang="uk-UA" sz="2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робота у сфері </a:t>
            </a:r>
            <a:r>
              <a:rPr lang="uk-UA" sz="2600" dirty="0" err="1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дозвілля”</a:t>
            </a:r>
            <a:endParaRPr lang="uk-UA" sz="26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1008112"/>
          </a:xfrm>
        </p:spPr>
        <p:txBody>
          <a:bodyPr>
            <a:normAutofit/>
          </a:bodyPr>
          <a:lstStyle/>
          <a:p>
            <a:pPr algn="ctr"/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Функції</a:t>
            </a:r>
            <a:r>
              <a:rPr lang="uk-UA" sz="4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uk-UA" sz="44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дозвілля</a:t>
            </a:r>
            <a:endParaRPr lang="uk-UA" sz="4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556792"/>
            <a:ext cx="8229600" cy="5017744"/>
          </a:xfrm>
        </p:spPr>
        <p:txBody>
          <a:bodyPr/>
          <a:lstStyle/>
          <a:p>
            <a:r>
              <a:rPr lang="uk-UA" sz="3200" i="1" dirty="0" smtClean="0"/>
              <a:t>рекреаційна </a:t>
            </a:r>
          </a:p>
          <a:p>
            <a:r>
              <a:rPr lang="uk-UA" sz="3200" i="1" dirty="0" smtClean="0"/>
              <a:t>комунікативна </a:t>
            </a:r>
          </a:p>
          <a:p>
            <a:r>
              <a:rPr lang="uk-UA" sz="3200" i="1" dirty="0" smtClean="0"/>
              <a:t>соціальна </a:t>
            </a:r>
          </a:p>
          <a:p>
            <a:r>
              <a:rPr lang="uk-UA" sz="3200" i="1" dirty="0" smtClean="0"/>
              <a:t>творча </a:t>
            </a:r>
            <a:r>
              <a:rPr lang="uk-UA" sz="3200" i="1" dirty="0" smtClean="0"/>
              <a:t>(креативна)</a:t>
            </a:r>
            <a:endParaRPr lang="uk-UA" sz="3200" i="1" dirty="0" smtClean="0"/>
          </a:p>
          <a:p>
            <a:r>
              <a:rPr lang="uk-UA" sz="3200" i="1" dirty="0" smtClean="0"/>
              <a:t>ціннісно-орієнтаційна </a:t>
            </a:r>
          </a:p>
          <a:p>
            <a:r>
              <a:rPr lang="uk-UA" sz="3200" i="1" dirty="0" smtClean="0"/>
              <a:t>розвивальна </a:t>
            </a:r>
          </a:p>
          <a:p>
            <a:r>
              <a:rPr lang="uk-UA" sz="3200" i="1" dirty="0" smtClean="0"/>
              <a:t>п</a:t>
            </a:r>
            <a:r>
              <a:rPr lang="uk-UA" sz="3200" i="1" dirty="0" smtClean="0"/>
              <a:t>ізнавальна (когнітивна)</a:t>
            </a:r>
            <a:endParaRPr lang="uk-UA" sz="3200" i="1" dirty="0" smtClean="0"/>
          </a:p>
          <a:p>
            <a:r>
              <a:rPr lang="uk-UA" sz="3200" i="1" dirty="0" smtClean="0"/>
              <a:t>в</a:t>
            </a:r>
            <a:r>
              <a:rPr lang="uk-UA" sz="3200" i="1" dirty="0" smtClean="0"/>
              <a:t>иховна</a:t>
            </a:r>
          </a:p>
          <a:p>
            <a:r>
              <a:rPr lang="uk-UA" sz="3200" dirty="0" smtClean="0"/>
              <a:t> </a:t>
            </a:r>
            <a:r>
              <a:rPr lang="uk-UA" sz="3200" i="1" dirty="0" smtClean="0"/>
              <a:t>розважальна</a:t>
            </a:r>
            <a:endParaRPr lang="uk-UA" sz="3200" i="1" dirty="0" smtClean="0"/>
          </a:p>
          <a:p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>
            <a:normAutofit fontScale="90000"/>
          </a:bodyPr>
          <a:lstStyle/>
          <a:p>
            <a:pPr lvl="0"/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uk-UA" sz="3600" b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Принципи </a:t>
            </a:r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організації дозвіллєвої діяльності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179512" y="1412776"/>
            <a:ext cx="8784976" cy="5161760"/>
          </a:xfrm>
        </p:spPr>
        <p:txBody>
          <a:bodyPr/>
          <a:lstStyle/>
          <a:p>
            <a:endParaRPr lang="uk-UA" dirty="0" smtClean="0"/>
          </a:p>
          <a:p>
            <a:pPr>
              <a:buNone/>
            </a:pPr>
            <a:r>
              <a:rPr lang="uk-UA" dirty="0" smtClean="0"/>
              <a:t>           Загальні                                       Специфічні</a:t>
            </a:r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суспільна спрямованість виховання,                                   </a:t>
            </a:r>
            <a:r>
              <a:rPr lang="uk-UA" sz="2000" i="1" dirty="0" smtClean="0"/>
              <a:t>доступності</a:t>
            </a:r>
            <a:endParaRPr lang="uk-UA" sz="2000" dirty="0" smtClean="0"/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здійснення комплексного підходу у вихованні,               </a:t>
            </a:r>
            <a:r>
              <a:rPr lang="uk-UA" sz="2000" i="1" dirty="0" smtClean="0"/>
              <a:t>зацікавленості</a:t>
            </a:r>
            <a:endParaRPr lang="uk-UA" sz="2000" dirty="0" smtClean="0"/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зв’язок виховання з життям і досвідом дітей,                  </a:t>
            </a:r>
            <a:r>
              <a:rPr lang="uk-UA" sz="2000" i="1" dirty="0" smtClean="0"/>
              <a:t>природності</a:t>
            </a:r>
            <a:endParaRPr lang="uk-UA" sz="2000" dirty="0" smtClean="0"/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виховання особистості в колективі,                                     </a:t>
            </a:r>
            <a:r>
              <a:rPr lang="uk-UA" sz="2000" i="1" dirty="0" smtClean="0"/>
              <a:t>невимушеності</a:t>
            </a:r>
            <a:endParaRPr lang="uk-UA" sz="2000" dirty="0" smtClean="0"/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єдність вимогливості і поваги до вихованця,                    </a:t>
            </a:r>
            <a:r>
              <a:rPr lang="uk-UA" sz="2000" i="1" dirty="0" smtClean="0"/>
              <a:t>спонтанності</a:t>
            </a:r>
            <a:endParaRPr lang="uk-UA" sz="2000" dirty="0" smtClean="0"/>
          </a:p>
          <a:p>
            <a:pPr>
              <a:lnSpc>
                <a:spcPct val="150000"/>
              </a:lnSpc>
              <a:buNone/>
            </a:pPr>
            <a:r>
              <a:rPr lang="uk-UA" sz="2000" dirty="0" smtClean="0"/>
              <a:t>врахування вікових та індивідуальних особливостей</a:t>
            </a:r>
            <a:endParaRPr lang="uk-UA" sz="2000" dirty="0"/>
          </a:p>
        </p:txBody>
      </p:sp>
      <p:cxnSp>
        <p:nvCxnSpPr>
          <p:cNvPr id="5" name="Прямая со стрелкой 4"/>
          <p:cNvCxnSpPr/>
          <p:nvPr/>
        </p:nvCxnSpPr>
        <p:spPr>
          <a:xfrm>
            <a:off x="4644008" y="1412776"/>
            <a:ext cx="23042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Прямая со стрелкой 6"/>
          <p:cNvCxnSpPr>
            <a:stCxn id="3" idx="0"/>
          </p:cNvCxnSpPr>
          <p:nvPr/>
        </p:nvCxnSpPr>
        <p:spPr>
          <a:xfrm flipH="1">
            <a:off x="2339752" y="1412776"/>
            <a:ext cx="223224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864096"/>
          </a:xfrm>
        </p:spPr>
        <p:txBody>
          <a:bodyPr>
            <a:normAutofit fontScale="90000"/>
          </a:bodyPr>
          <a:lstStyle/>
          <a:p>
            <a:pPr algn="ctr"/>
            <a:r>
              <a:rPr lang="uk-UA" sz="36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Види дозвіллєвої діяльності: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24744"/>
            <a:ext cx="8229600" cy="5449792"/>
          </a:xfrm>
        </p:spPr>
        <p:txBody>
          <a:bodyPr>
            <a:normAutofit fontScale="85000" lnSpcReduction="20000"/>
          </a:bodyPr>
          <a:lstStyle/>
          <a:p>
            <a:pPr fontAlgn="base"/>
            <a:r>
              <a:rPr lang="uk-UA" dirty="0" smtClean="0"/>
              <a:t>- </a:t>
            </a:r>
            <a:r>
              <a:rPr lang="uk-UA" i="1" dirty="0" smtClean="0"/>
              <a:t>фізична </a:t>
            </a:r>
            <a:r>
              <a:rPr lang="uk-UA" i="1" dirty="0" err="1" smtClean="0"/>
              <a:t>дозвіллєва</a:t>
            </a:r>
            <a:r>
              <a:rPr lang="uk-UA" i="1" dirty="0" smtClean="0"/>
              <a:t> діяльність</a:t>
            </a:r>
            <a:r>
              <a:rPr lang="uk-UA" dirty="0" smtClean="0"/>
              <a:t> – спрямована на зняття фізичної та розумової напруги, спортивні й рекреаційні заняття; </a:t>
            </a:r>
          </a:p>
          <a:p>
            <a:pPr fontAlgn="base"/>
            <a:r>
              <a:rPr lang="uk-UA" dirty="0" smtClean="0"/>
              <a:t>- </a:t>
            </a:r>
            <a:r>
              <a:rPr lang="uk-UA" i="1" dirty="0" smtClean="0"/>
              <a:t>практична </a:t>
            </a:r>
            <a:r>
              <a:rPr lang="uk-UA" i="1" dirty="0" err="1" smtClean="0"/>
              <a:t>дозвіллєва</a:t>
            </a:r>
            <a:r>
              <a:rPr lang="uk-UA" i="1" dirty="0" smtClean="0"/>
              <a:t> діяльність</a:t>
            </a:r>
            <a:r>
              <a:rPr lang="uk-UA" dirty="0" smtClean="0"/>
              <a:t> – спрямована на вільний вибір різних видів зайнятості і поширену серед усіх верств населення незалежно від віку та соціальної приналежності; </a:t>
            </a:r>
          </a:p>
          <a:p>
            <a:pPr fontAlgn="base"/>
            <a:r>
              <a:rPr lang="uk-UA" dirty="0" smtClean="0"/>
              <a:t>- </a:t>
            </a:r>
            <a:r>
              <a:rPr lang="uk-UA" i="1" dirty="0" smtClean="0"/>
              <a:t>культурна </a:t>
            </a:r>
            <a:r>
              <a:rPr lang="uk-UA" i="1" dirty="0" err="1" smtClean="0"/>
              <a:t>дозвіллєва</a:t>
            </a:r>
            <a:r>
              <a:rPr lang="uk-UA" i="1" dirty="0" smtClean="0"/>
              <a:t> діяльність</a:t>
            </a:r>
            <a:r>
              <a:rPr lang="uk-UA" dirty="0" smtClean="0"/>
              <a:t> – метою якої є інтелектуальний розвиток особистості, залучення людини до естетичних цінностей суспільства (саме у сфері культурного дозвілля чітко простежуються розбіжності між окремими соціальними групами населення); </a:t>
            </a:r>
          </a:p>
          <a:p>
            <a:pPr fontAlgn="base"/>
            <a:r>
              <a:rPr lang="uk-UA" dirty="0" smtClean="0"/>
              <a:t>- </a:t>
            </a:r>
            <a:r>
              <a:rPr lang="uk-UA" i="1" dirty="0" smtClean="0"/>
              <a:t>соціальна </a:t>
            </a:r>
            <a:r>
              <a:rPr lang="uk-UA" i="1" dirty="0" err="1" smtClean="0"/>
              <a:t>дозвіллєва</a:t>
            </a:r>
            <a:r>
              <a:rPr lang="uk-UA" i="1" dirty="0" smtClean="0"/>
              <a:t> діяльність –</a:t>
            </a:r>
            <a:r>
              <a:rPr lang="uk-UA" dirty="0" smtClean="0"/>
              <a:t> ключовим змістом якої є і міжособистісне спілкування та встановлення психоемоційної рівноваги. 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792088"/>
          </a:xfrm>
        </p:spPr>
        <p:txBody>
          <a:bodyPr>
            <a:normAutofit/>
          </a:bodyPr>
          <a:lstStyle/>
          <a:p>
            <a:pPr algn="ctr"/>
            <a:r>
              <a:rPr lang="uk-UA" sz="3600" b="1" dirty="0" smtClean="0">
                <a:latin typeface="Times New Roman" pitchFamily="18" charset="0"/>
                <a:cs typeface="Times New Roman" pitchFamily="18" charset="0"/>
              </a:rPr>
              <a:t>Рівні дозвілля:</a:t>
            </a:r>
            <a:endParaRPr lang="uk-UA" sz="3600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5305776"/>
          </a:xfrm>
          <a:solidFill>
            <a:schemeClr val="accent3">
              <a:lumMod val="20000"/>
              <a:lumOff val="80000"/>
            </a:schemeClr>
          </a:solidFill>
        </p:spPr>
        <p:txBody>
          <a:bodyPr>
            <a:normAutofit fontScale="77500" lnSpcReduction="20000"/>
          </a:bodyPr>
          <a:lstStyle/>
          <a:p>
            <a:r>
              <a:rPr lang="uk-UA" i="1" dirty="0" smtClean="0"/>
              <a:t>пасивний відпочинок</a:t>
            </a:r>
            <a:r>
              <a:rPr lang="uk-UA" dirty="0" smtClean="0"/>
              <a:t> – як найпростіший рівень дозвілля, то не має перспективних цілей, дозволяє звільнитися від виробничої перевтоми, побути у спокої, психологічно розслабитися; пасивне дозвілля є складовою життя людини;</a:t>
            </a:r>
          </a:p>
          <a:p>
            <a:r>
              <a:rPr lang="uk-UA" i="1" dirty="0" smtClean="0"/>
              <a:t>розважальне дозвілля</a:t>
            </a:r>
            <a:r>
              <a:rPr lang="uk-UA" dirty="0" smtClean="0"/>
              <a:t> – включає прогулянки, спортивні та видовищні шоу, відвідування театрів, ігри, рекреаційні заходи і сприяє емоційній та фізичній розрядці; розважальне дозвілля вимагає від людини певної підготовки, вольових зусиль, застосування фізичних та психічних сил;</a:t>
            </a:r>
          </a:p>
          <a:p>
            <a:r>
              <a:rPr lang="uk-UA" i="1" dirty="0" smtClean="0"/>
              <a:t>пізнавальне дозвілля –</a:t>
            </a:r>
            <a:r>
              <a:rPr lang="uk-UA" dirty="0" smtClean="0"/>
              <a:t> передбачає активну участь людини у </a:t>
            </a:r>
            <a:r>
              <a:rPr lang="uk-UA" dirty="0" err="1" smtClean="0"/>
              <a:t>дозвіллєвій</a:t>
            </a:r>
            <a:r>
              <a:rPr lang="uk-UA" dirty="0" smtClean="0"/>
              <a:t> діяльності, спілкування в хобі-групах, з однодумцями, формує світогляд людини, розвиває її духовний світ, соціальні зв'язки та творчі уподобання;</a:t>
            </a:r>
          </a:p>
          <a:p>
            <a:r>
              <a:rPr lang="uk-UA" i="1" dirty="0" smtClean="0"/>
              <a:t>творче дозвілля –</a:t>
            </a:r>
            <a:r>
              <a:rPr lang="uk-UA" dirty="0" smtClean="0"/>
              <a:t> характеризується духовною насиченістю, соціальною активністю, сприяє культурному збагаченню, створенню нових духовних цінностей.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864096"/>
          </a:xfrm>
          <a:ln>
            <a:solidFill>
              <a:schemeClr val="accent1"/>
            </a:solidFill>
          </a:ln>
        </p:spPr>
        <p:txBody>
          <a:bodyPr>
            <a:normAutofit fontScale="90000"/>
          </a:bodyPr>
          <a:lstStyle/>
          <a:p>
            <a:pPr lvl="0" algn="ctr"/>
            <a:r>
              <a:rPr lang="uk-UA" sz="3100" dirty="0" smtClean="0">
                <a:latin typeface="Times New Roman" pitchFamily="18" charset="0"/>
                <a:cs typeface="Times New Roman" pitchFamily="18" charset="0"/>
              </a:rPr>
              <a:t/>
            </a:r>
            <a:br>
              <a:rPr lang="uk-UA" sz="3100" dirty="0" smtClean="0">
                <a:latin typeface="Times New Roman" pitchFamily="18" charset="0"/>
                <a:cs typeface="Times New Roman" pitchFamily="18" charset="0"/>
              </a:rPr>
            </a:br>
            <a:r>
              <a:rPr lang="uk-UA" sz="31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Сучасна система соціально-педагогічної роботи у сфері дозвілля</a:t>
            </a:r>
            <a:r>
              <a:rPr lang="uk-UA" dirty="0" smtClean="0"/>
              <a:t/>
            </a:r>
            <a:br>
              <a:rPr lang="uk-UA" dirty="0" smtClean="0"/>
            </a:br>
            <a:endParaRPr lang="uk-UA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363272" cy="5589240"/>
          </a:xfrm>
        </p:spPr>
        <p:txBody>
          <a:bodyPr>
            <a:normAutofit fontScale="92500" lnSpcReduction="10000"/>
          </a:bodyPr>
          <a:lstStyle/>
          <a:p>
            <a:pPr algn="just">
              <a:buNone/>
            </a:pPr>
            <a:r>
              <a:rPr lang="uk-UA" dirty="0" smtClean="0"/>
              <a:t>		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У сучасних умовах соціально-педагогічна робота у сферах дозвілля є розгалуженою системою, до якої входять: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позакласна робота у школі;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діяльність будинків та центрів дитячої творчості;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парки, бібліотеки, музеї, виставки, театри, кінотеатри;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ігротеки, комп’ютерні клуби;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дитячі сектори профспілкових клубних установ та клубів при </a:t>
            </a:r>
            <a:r>
              <a:rPr lang="ru-RU" sz="2600" dirty="0" smtClean="0">
                <a:latin typeface="Times New Roman" pitchFamily="18" charset="0"/>
                <a:cs typeface="Times New Roman" pitchFamily="18" charset="0"/>
              </a:rPr>
              <a:t>ЖК</a:t>
            </a:r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культурно-мистецькі та спортивно-оздоровчі заклади (художні, танцювальні студії, гуртки, спортивні секції);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установи альтернативної освіти;</a:t>
            </a:r>
          </a:p>
          <a:p>
            <a:pPr algn="just"/>
            <a:r>
              <a:rPr lang="uk-UA" sz="2600" dirty="0" smtClean="0">
                <a:latin typeface="Times New Roman" pitchFamily="18" charset="0"/>
                <a:cs typeface="Times New Roman" pitchFamily="18" charset="0"/>
              </a:rPr>
              <a:t>- гуртки та самодіяльні дитячі колективи;</a:t>
            </a:r>
          </a:p>
          <a:p>
            <a:r>
              <a:rPr lang="uk-UA" sz="2400" dirty="0" smtClean="0"/>
              <a:t>- дитячі та юнацькі організації;</a:t>
            </a:r>
          </a:p>
          <a:p>
            <a:r>
              <a:rPr lang="uk-UA" sz="2400" dirty="0" smtClean="0"/>
              <a:t>- дитячо-юнацькі центри міжнародного співробітництва тощо.</a:t>
            </a:r>
          </a:p>
          <a:p>
            <a:pPr algn="just"/>
            <a:endParaRPr lang="uk-UA" sz="2600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endParaRPr lang="uk-UA" sz="30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04664"/>
            <a:ext cx="8229600" cy="648072"/>
          </a:xfrm>
        </p:spPr>
        <p:style>
          <a:lnRef idx="1">
            <a:schemeClr val="dk1"/>
          </a:lnRef>
          <a:fillRef idx="2">
            <a:schemeClr val="dk1"/>
          </a:fillRef>
          <a:effectRef idx="1">
            <a:schemeClr val="dk1"/>
          </a:effectRef>
          <a:fontRef idx="minor">
            <a:schemeClr val="dk1"/>
          </a:fontRef>
        </p:style>
        <p:txBody>
          <a:bodyPr>
            <a:normAutofit/>
          </a:bodyPr>
          <a:lstStyle/>
          <a:p>
            <a:r>
              <a:rPr lang="uk-UA" sz="28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Література</a:t>
            </a:r>
            <a:endParaRPr lang="uk-UA" sz="28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0" y="1268760"/>
            <a:ext cx="8686800" cy="5305776"/>
          </a:xfrm>
        </p:spPr>
        <p:txBody>
          <a:bodyPr>
            <a:normAutofit/>
          </a:bodyPr>
          <a:lstStyle/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Бочелюк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В.Й.,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Бочелюк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В.В.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Дозвіллєзнавство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Навчальний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посібник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Київ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: Центр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навчальної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літератури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, 2006. 208 с</a:t>
            </a:r>
          </a:p>
          <a:p>
            <a:pPr marL="566928" indent="-457200">
              <a:buNone/>
            </a:pP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2. Первушина А. В.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Соціальна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 робота у сферах </a:t>
            </a:r>
            <a:r>
              <a:rPr lang="ru-RU" sz="2400" dirty="0" err="1" smtClean="0">
                <a:latin typeface="Times New Roman" pitchFamily="18" charset="0"/>
                <a:cs typeface="Times New Roman" pitchFamily="18" charset="0"/>
              </a:rPr>
              <a:t>дозвілля</a:t>
            </a:r>
            <a:r>
              <a:rPr lang="ru-RU" sz="24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566928" indent="-4572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Сушик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Н. С. Соціальна робота у сфері дозвілля молоді: теоретичний аспект. </a:t>
            </a:r>
            <a:r>
              <a:rPr lang="uk-UA" sz="2400" i="1" dirty="0" smtClean="0">
                <a:latin typeface="Times New Roman" pitchFamily="18" charset="0"/>
                <a:cs typeface="Times New Roman" pitchFamily="18" charset="0"/>
              </a:rPr>
              <a:t>Науковий вісник Східноєвропейського національного університету імені Лесі Українки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[зб. наук. праць]. Сер.: Педагогічні науки № 1 (278).  Луцьк, 2014. С.188-193.</a:t>
            </a:r>
          </a:p>
          <a:p>
            <a:pPr marL="566928" indent="-4572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4. Закон України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“Про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позашкільну </a:t>
            </a:r>
            <a:r>
              <a:rPr lang="uk-UA" sz="2400" dirty="0" err="1" smtClean="0">
                <a:latin typeface="Times New Roman" pitchFamily="18" charset="0"/>
                <a:cs typeface="Times New Roman" pitchFamily="18" charset="0"/>
              </a:rPr>
              <a:t>освіту”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 –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  <a:hlinkClick r:id="rId2"/>
              </a:rPr>
              <a:t>https://mon.gov.ua/ua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5. Закон України “</a:t>
            </a:r>
            <a:r>
              <a:rPr lang="ru-RU" sz="2400" dirty="0" smtClean="0"/>
              <a:t>Про </a:t>
            </a:r>
            <a:r>
              <a:rPr lang="ru-RU" sz="2400" dirty="0" err="1" smtClean="0"/>
              <a:t>сприяння</a:t>
            </a:r>
            <a:r>
              <a:rPr lang="ru-RU" sz="2400" dirty="0" smtClean="0"/>
              <a:t> </a:t>
            </a:r>
            <a:r>
              <a:rPr lang="ru-RU" sz="2400" dirty="0" err="1" smtClean="0"/>
              <a:t>соціальному</a:t>
            </a:r>
            <a:r>
              <a:rPr lang="ru-RU" sz="2400" dirty="0" smtClean="0"/>
              <a:t> </a:t>
            </a:r>
            <a:r>
              <a:rPr lang="ru-RU" sz="2400" dirty="0" err="1" smtClean="0"/>
              <a:t>становленню</a:t>
            </a:r>
            <a:r>
              <a:rPr lang="ru-RU" sz="2400" dirty="0" smtClean="0"/>
              <a:t> та </a:t>
            </a:r>
            <a:r>
              <a:rPr lang="ru-RU" sz="2400" dirty="0" err="1" smtClean="0"/>
              <a:t>розвитку</a:t>
            </a:r>
            <a:r>
              <a:rPr lang="ru-RU" sz="2400" dirty="0" smtClean="0"/>
              <a:t> </a:t>
            </a:r>
            <a:r>
              <a:rPr lang="ru-RU" sz="2400" dirty="0" err="1" smtClean="0"/>
              <a:t>молоді</a:t>
            </a:r>
            <a:r>
              <a:rPr lang="ru-RU" sz="2400" dirty="0" smtClean="0"/>
              <a:t> в </a:t>
            </a:r>
            <a:r>
              <a:rPr lang="ru-RU" sz="2400" dirty="0" err="1" smtClean="0"/>
              <a:t>Україні</a:t>
            </a:r>
            <a:r>
              <a:rPr lang="ru-RU" sz="2400" dirty="0" smtClean="0"/>
              <a:t>» </a:t>
            </a:r>
            <a:r>
              <a:rPr lang="uk-UA" sz="2400" dirty="0" smtClean="0">
                <a:latin typeface="Times New Roman" pitchFamily="18" charset="0"/>
                <a:cs typeface="Times New Roman" pitchFamily="18" charset="0"/>
              </a:rPr>
              <a:t>– </a:t>
            </a:r>
            <a:r>
              <a:rPr lang="en-US" sz="2400" dirty="0" smtClean="0">
                <a:hlinkClick r:id="rId3"/>
              </a:rPr>
              <a:t>https://zakon.rada.gov.ua/laws/</a:t>
            </a:r>
            <a:r>
              <a:rPr lang="uk-UA" sz="2400" dirty="0" smtClean="0"/>
              <a:t> </a:t>
            </a:r>
            <a:endParaRPr lang="uk-UA" sz="2400" dirty="0" smtClean="0">
              <a:latin typeface="Times New Roman" pitchFamily="18" charset="0"/>
              <a:cs typeface="Times New Roman" pitchFamily="18" charset="0"/>
            </a:endParaRPr>
          </a:p>
          <a:p>
            <a:pPr marL="566928" indent="-457200">
              <a:buNone/>
            </a:pPr>
            <a:endParaRPr lang="uk-UA" sz="2400" dirty="0"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" name="Рисунок 4" descr="підручник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7452320" y="-1"/>
            <a:ext cx="1691679" cy="2537519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60648"/>
            <a:ext cx="8229600" cy="6313888"/>
          </a:xfrm>
        </p:spPr>
        <p:txBody>
          <a:bodyPr>
            <a:normAutofit fontScale="85000" lnSpcReduction="10000"/>
          </a:bodyPr>
          <a:lstStyle/>
          <a:p>
            <a:pPr algn="just">
              <a:buNone/>
            </a:pPr>
            <a:r>
              <a:rPr lang="uk-UA" b="1" i="1" dirty="0" smtClean="0"/>
              <a:t>		Дозвілля</a:t>
            </a:r>
            <a:r>
              <a:rPr lang="uk-UA" dirty="0" smtClean="0"/>
              <a:t> – це сукупність занять у вільний час, за допомогою яких задовольняються безпосередні фізичні, психічні і духовні потреби, в основному відновлювального характеру. 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dirty="0" smtClean="0"/>
              <a:t>		</a:t>
            </a:r>
            <a:r>
              <a:rPr lang="uk-UA" sz="3000" dirty="0" smtClean="0">
                <a:latin typeface="Times New Roman" pitchFamily="18" charset="0"/>
                <a:cs typeface="Times New Roman" pitchFamily="18" charset="0"/>
              </a:rPr>
              <a:t>На відміну від природної основи відновлення сил людини, дозвілля є специфічним, соціальним способом регенерації цих сил.</a:t>
            </a:r>
          </a:p>
          <a:p>
            <a:pPr algn="just">
              <a:buNone/>
            </a:pPr>
            <a:endParaRPr lang="uk-UA" dirty="0" smtClean="0"/>
          </a:p>
          <a:p>
            <a:pPr algn="just">
              <a:buNone/>
            </a:pPr>
            <a:r>
              <a:rPr lang="uk-UA" b="1" i="1" dirty="0" smtClean="0"/>
              <a:t>		</a:t>
            </a:r>
            <a:r>
              <a:rPr lang="uk-UA" b="1" i="1" dirty="0" err="1" smtClean="0"/>
              <a:t>Дозвіллєзнавство</a:t>
            </a:r>
            <a:r>
              <a:rPr lang="uk-UA" dirty="0" smtClean="0"/>
              <a:t> – це галузь науки, яка вивчає життєдіяльність, відносини й організацію людей у сфері вільного часу. Дійсну цінність він набуває лише тоді, коли використовується для всебічного розвитку особистості. </a:t>
            </a:r>
          </a:p>
          <a:p>
            <a:pPr algn="just">
              <a:buNone/>
            </a:pPr>
            <a:r>
              <a:rPr lang="uk-UA" dirty="0" smtClean="0"/>
              <a:t>		Вільний час призначений для того, щоб людина мала можливість розкрити себе, піднятися до вищого рівня прояву своїх здібностей, повніше задовольнити свої постійно зростаючі потреби.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3168352"/>
          </a:xfrm>
          <a:solidFill>
            <a:schemeClr val="accent6">
              <a:lumMod val="20000"/>
              <a:lumOff val="80000"/>
            </a:schemeClr>
          </a:solidFill>
          <a:effectLst>
            <a:glow rad="63500">
              <a:schemeClr val="accent1">
                <a:satMod val="175000"/>
                <a:alpha val="40000"/>
              </a:schemeClr>
            </a:glow>
          </a:effectLst>
        </p:spPr>
        <p:txBody>
          <a:bodyPr/>
          <a:lstStyle/>
          <a:p>
            <a:pPr algn="just">
              <a:buNone/>
            </a:pPr>
            <a:r>
              <a:rPr lang="uk-UA" b="1" dirty="0" smtClean="0"/>
              <a:t>		Дозвілля</a:t>
            </a:r>
            <a:r>
              <a:rPr lang="uk-UA" dirty="0" smtClean="0"/>
              <a:t> </a:t>
            </a:r>
            <a:r>
              <a:rPr lang="uk-UA" b="1" i="1" dirty="0" smtClean="0"/>
              <a:t>у соціальній сфері</a:t>
            </a:r>
            <a:r>
              <a:rPr lang="uk-UA" dirty="0" smtClean="0"/>
              <a:t> – це діяльність, яка, на противагу професійній, спрямована на відтворення та розвиток особистості, групи, соціальної спільноти і відбувається відповідно до культурних потреб, інтересів, запитів населення.</a:t>
            </a:r>
          </a:p>
          <a:p>
            <a:endParaRPr lang="uk-UA" dirty="0"/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368152"/>
          </a:xfrm>
        </p:spPr>
        <p:txBody>
          <a:bodyPr>
            <a:noAutofit/>
          </a:bodyPr>
          <a:lstStyle/>
          <a:p>
            <a:r>
              <a:rPr lang="uk-UA" sz="2400" i="1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Концепції,</a:t>
            </a:r>
            <a:r>
              <a:rPr lang="uk-UA" sz="2400" dirty="0" smtClean="0">
                <a:solidFill>
                  <a:schemeClr val="tx1"/>
                </a:solidFill>
                <a:latin typeface="Times New Roman" pitchFamily="18" charset="0"/>
                <a:cs typeface="Times New Roman" pitchFamily="18" charset="0"/>
              </a:rPr>
              <a:t> що розглядають дозвілля як складову часового простору, як вид людської життєдіяльності, як психологічний стан людини, як ознаку цілісного способу життя:</a:t>
            </a:r>
            <a:endParaRPr lang="uk-UA" sz="2400" dirty="0">
              <a:solidFill>
                <a:schemeClr val="tx1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28800"/>
            <a:ext cx="8435280" cy="4945736"/>
          </a:xfrm>
        </p:spPr>
        <p:txBody>
          <a:bodyPr>
            <a:normAutofit/>
          </a:bodyPr>
          <a:lstStyle/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Кількісна концепція дозвілля.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Дозвілля як складова часового простору передбачає розподіл бюджету часу людини на робочий та 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неробочий.</a:t>
            </a:r>
            <a:endParaRPr lang="uk-UA" dirty="0" smtClean="0">
              <a:latin typeface="Times New Roman" pitchFamily="18" charset="0"/>
              <a:cs typeface="Times New Roman" pitchFamily="18" charset="0"/>
            </a:endParaRPr>
          </a:p>
          <a:p>
            <a:pPr algn="just"/>
            <a:r>
              <a:rPr lang="uk-UA" i="1" dirty="0" err="1" smtClean="0">
                <a:latin typeface="Times New Roman" pitchFamily="18" charset="0"/>
                <a:cs typeface="Times New Roman" pitchFamily="18" charset="0"/>
              </a:rPr>
              <a:t>Діяльнісна</a:t>
            </a:r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 концепція.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 Дозвілля як окремий вид життєдіяльності людини розглядає дозвілля як діяльність (творчу, конструктивну або ж безцільну та асоціальну). </a:t>
            </a:r>
          </a:p>
          <a:p>
            <a:pPr algn="just"/>
            <a:r>
              <a:rPr lang="uk-UA" i="1" dirty="0" smtClean="0">
                <a:latin typeface="Times New Roman" pitchFamily="18" charset="0"/>
                <a:cs typeface="Times New Roman" pitchFamily="18" charset="0"/>
              </a:rPr>
              <a:t>Емоційна (психологічна) концепція</a:t>
            </a:r>
            <a:r>
              <a:rPr lang="uk-UA" dirty="0" smtClean="0">
                <a:latin typeface="Times New Roman" pitchFamily="18" charset="0"/>
                <a:cs typeface="Times New Roman" pitchFamily="18" charset="0"/>
              </a:rPr>
              <a:t>. Дозвілля як психологічний стан людини розглядається крізь емоційне сприйняття людиною дозвіллєвих занять. </a:t>
            </a:r>
            <a:endParaRPr lang="uk-UA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1008112"/>
          </a:xfrm>
        </p:spPr>
        <p:txBody>
          <a:bodyPr>
            <a:noAutofit/>
          </a:bodyPr>
          <a:lstStyle/>
          <a:p>
            <a:pPr algn="ctr"/>
            <a:r>
              <a:rPr lang="uk-UA" sz="2800" dirty="0" smtClean="0">
                <a:latin typeface="+mn-lt"/>
              </a:rPr>
              <a:t>Дозвілля характеризується специфічними </a:t>
            </a:r>
            <a:r>
              <a:rPr lang="uk-UA" sz="2800" b="1" dirty="0" smtClean="0">
                <a:latin typeface="+mn-lt"/>
              </a:rPr>
              <a:t>ознаками:</a:t>
            </a:r>
            <a:endParaRPr lang="uk-UA" sz="28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412776"/>
            <a:ext cx="8640960" cy="5256584"/>
          </a:xfrm>
        </p:spPr>
        <p:txBody>
          <a:bodyPr>
            <a:normAutofit fontScale="47500" lnSpcReduction="20000"/>
          </a:bodyPr>
          <a:lstStyle/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свобода вибору </a:t>
            </a:r>
            <a:r>
              <a:rPr lang="uk-UA" sz="4200" dirty="0" err="1" smtClean="0"/>
              <a:t>дозвіллєвої</a:t>
            </a:r>
            <a:r>
              <a:rPr lang="uk-UA" sz="4200" dirty="0" smtClean="0"/>
              <a:t> діяльності, свобода від обов’язків (за певних умов може бути обмежена, наприклад, розвитком соціальної інфраструктури, можливістю доступу до </a:t>
            </a:r>
            <a:r>
              <a:rPr lang="uk-UA" sz="4200" dirty="0" err="1" smtClean="0"/>
              <a:t>дозвіллєвих</a:t>
            </a:r>
            <a:r>
              <a:rPr lang="uk-UA" sz="4200" dirty="0" smtClean="0"/>
              <a:t> послуг, заходів)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  <a:buNone/>
            </a:pPr>
            <a:r>
              <a:rPr lang="uk-UA" sz="4200" dirty="0" smtClean="0"/>
              <a:t> - добровільна участь у </a:t>
            </a:r>
            <a:r>
              <a:rPr lang="uk-UA" sz="4200" dirty="0" err="1" smtClean="0"/>
              <a:t>дозвіллєвій</a:t>
            </a:r>
            <a:r>
              <a:rPr lang="uk-UA" sz="4200" dirty="0" smtClean="0"/>
              <a:t> діяльності; 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бажання отримати радість та задоволення; 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самодостатність та самоцінність вільного часу; процесуальний характер діяльності, що є для індивіда ціллю та основною цінністю 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урізноманітнення життя, що характеризується зміною вибору занять, що зумовлюється пошуком різних форм самореалізації, зміною </a:t>
            </a:r>
            <a:r>
              <a:rPr lang="uk-UA" sz="4200" dirty="0" err="1" smtClean="0"/>
              <a:t>емоційно-дозвіллєвих</a:t>
            </a:r>
            <a:r>
              <a:rPr lang="uk-UA" sz="4200" dirty="0" smtClean="0"/>
              <a:t> станів, фізичної та інтелектуальної напруги людини; 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</a:t>
            </a:r>
            <a:r>
              <a:rPr lang="uk-UA" sz="4200" dirty="0" err="1" smtClean="0"/>
              <a:t>компенсаційність</a:t>
            </a:r>
            <a:r>
              <a:rPr lang="uk-UA" sz="4200" dirty="0" smtClean="0"/>
              <a:t> дозвілля; </a:t>
            </a:r>
          </a:p>
          <a:p>
            <a:pPr marL="360000" algn="just">
              <a:lnSpc>
                <a:spcPct val="120000"/>
              </a:lnSpc>
              <a:spcBef>
                <a:spcPts val="0"/>
              </a:spcBef>
              <a:spcAft>
                <a:spcPts val="600"/>
              </a:spcAft>
            </a:pPr>
            <a:r>
              <a:rPr lang="uk-UA" sz="4200" dirty="0" smtClean="0"/>
              <a:t>- суспільна цінність діяльності, що визначає всебічний  розвиток особистості.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88640"/>
            <a:ext cx="8229600" cy="792088"/>
          </a:xfrm>
        </p:spPr>
        <p:txBody>
          <a:bodyPr>
            <a:normAutofit/>
          </a:bodyPr>
          <a:lstStyle/>
          <a:p>
            <a:r>
              <a:rPr lang="uk-UA" sz="3200" dirty="0" smtClean="0"/>
              <a:t>Класифікація дозвілля (узагальнена):</a:t>
            </a:r>
            <a:endParaRPr lang="uk-UA" sz="32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196752"/>
            <a:ext cx="8229600" cy="5377784"/>
          </a:xfrm>
        </p:spPr>
        <p:txBody>
          <a:bodyPr/>
          <a:lstStyle/>
          <a:p>
            <a:r>
              <a:rPr lang="uk-UA" dirty="0" smtClean="0"/>
              <a:t>1) </a:t>
            </a:r>
            <a:r>
              <a:rPr lang="uk-UA" i="1" dirty="0" smtClean="0"/>
              <a:t>відпочинок</a:t>
            </a:r>
            <a:r>
              <a:rPr lang="uk-UA" dirty="0" smtClean="0"/>
              <a:t> (фізична і культурна діяльність); </a:t>
            </a:r>
          </a:p>
          <a:p>
            <a:r>
              <a:rPr lang="uk-UA" dirty="0" smtClean="0"/>
              <a:t>2)  </a:t>
            </a:r>
            <a:r>
              <a:rPr lang="uk-UA" i="1" dirty="0" smtClean="0"/>
              <a:t>розваги</a:t>
            </a:r>
            <a:r>
              <a:rPr lang="uk-UA" dirty="0" smtClean="0"/>
              <a:t> (анімація, мають компенсаторний характер); </a:t>
            </a:r>
          </a:p>
          <a:p>
            <a:r>
              <a:rPr lang="uk-UA" dirty="0" smtClean="0"/>
              <a:t>3)  </a:t>
            </a:r>
            <a:r>
              <a:rPr lang="uk-UA" i="1" dirty="0" smtClean="0"/>
              <a:t>святкування</a:t>
            </a:r>
            <a:r>
              <a:rPr lang="uk-UA" dirty="0" smtClean="0"/>
              <a:t> (повага до традицій, значущість подій); </a:t>
            </a:r>
          </a:p>
          <a:p>
            <a:r>
              <a:rPr lang="uk-UA" dirty="0" smtClean="0"/>
              <a:t>4) </a:t>
            </a:r>
            <a:r>
              <a:rPr lang="uk-UA" i="1" dirty="0" smtClean="0"/>
              <a:t>самоосвіта</a:t>
            </a:r>
            <a:r>
              <a:rPr lang="uk-UA" dirty="0" smtClean="0"/>
              <a:t> (залучає людей до цінностей культури),  </a:t>
            </a:r>
          </a:p>
          <a:p>
            <a:r>
              <a:rPr lang="uk-UA" dirty="0" smtClean="0"/>
              <a:t>5) </a:t>
            </a:r>
            <a:r>
              <a:rPr lang="uk-UA" i="1" dirty="0" smtClean="0"/>
              <a:t>творчість</a:t>
            </a:r>
            <a:r>
              <a:rPr lang="uk-UA" dirty="0" smtClean="0"/>
              <a:t> (забезпечує найбільш високий рівень </a:t>
            </a:r>
            <a:r>
              <a:rPr lang="uk-UA" dirty="0" err="1" smtClean="0"/>
              <a:t>дозвіллєвої</a:t>
            </a:r>
            <a:r>
              <a:rPr lang="uk-UA" dirty="0" smtClean="0"/>
              <a:t> діяльності). </a:t>
            </a:r>
          </a:p>
          <a:p>
            <a:endParaRPr lang="uk-UA" dirty="0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332656"/>
            <a:ext cx="8229600" cy="720080"/>
          </a:xfrm>
        </p:spPr>
        <p:txBody>
          <a:bodyPr>
            <a:normAutofit/>
          </a:bodyPr>
          <a:lstStyle/>
          <a:p>
            <a:r>
              <a:rPr lang="uk-UA" sz="3200" dirty="0" smtClean="0">
                <a:latin typeface="+mn-lt"/>
              </a:rPr>
              <a:t>Класифікація за Дж. </a:t>
            </a:r>
            <a:r>
              <a:rPr lang="uk-UA" sz="3200" dirty="0" err="1" smtClean="0">
                <a:latin typeface="+mn-lt"/>
              </a:rPr>
              <a:t>Шиверсом</a:t>
            </a:r>
            <a:r>
              <a:rPr lang="uk-UA" sz="3200" dirty="0" smtClean="0">
                <a:latin typeface="+mn-lt"/>
              </a:rPr>
              <a:t>:</a:t>
            </a:r>
            <a:endParaRPr lang="uk-UA" sz="32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96752"/>
            <a:ext cx="8640960" cy="5377784"/>
          </a:xfrm>
          <a:noFill/>
          <a:ln>
            <a:noFill/>
          </a:ln>
        </p:spPr>
        <p:txBody>
          <a:bodyPr>
            <a:normAutofit fontScale="92500" lnSpcReduction="10000"/>
          </a:bodyPr>
          <a:lstStyle/>
          <a:p>
            <a:pPr algn="just"/>
            <a:r>
              <a:rPr lang="uk-UA" dirty="0" smtClean="0"/>
              <a:t>– </a:t>
            </a:r>
            <a:r>
              <a:rPr lang="uk-UA" i="1" dirty="0" smtClean="0"/>
              <a:t>рекреація</a:t>
            </a:r>
            <a:r>
              <a:rPr lang="uk-UA" dirty="0" smtClean="0"/>
              <a:t> </a:t>
            </a:r>
            <a:r>
              <a:rPr lang="uk-UA" sz="2100" dirty="0" smtClean="0"/>
              <a:t>(діяльність,  що допомагає людині набути рівноваги)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– </a:t>
            </a:r>
            <a:r>
              <a:rPr lang="uk-UA" i="1" dirty="0" smtClean="0"/>
              <a:t>задоволення </a:t>
            </a:r>
            <a:r>
              <a:rPr lang="uk-UA" sz="2100" dirty="0" smtClean="0"/>
              <a:t>(є основною мотивацією </a:t>
            </a:r>
            <a:r>
              <a:rPr lang="uk-UA" sz="2100" dirty="0" err="1" smtClean="0"/>
              <a:t>дозвіллєвої</a:t>
            </a:r>
            <a:r>
              <a:rPr lang="uk-UA" sz="2100" dirty="0" smtClean="0"/>
              <a:t> діяльності)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– </a:t>
            </a:r>
            <a:r>
              <a:rPr lang="uk-UA" i="1" dirty="0" smtClean="0"/>
              <a:t>відновлення сил </a:t>
            </a:r>
            <a:r>
              <a:rPr lang="uk-UA" sz="2100" dirty="0" smtClean="0"/>
              <a:t>(засіб відновлення здоров’я людини, її духовних та фізичних сил)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– </a:t>
            </a:r>
            <a:r>
              <a:rPr lang="uk-UA" i="1" dirty="0" smtClean="0"/>
              <a:t>стан буття </a:t>
            </a:r>
            <a:r>
              <a:rPr lang="uk-UA" sz="2100" dirty="0" smtClean="0"/>
              <a:t>(робота і повсякденне життя приносить людині незадоволення, тому в дозвіллі людина може досягти самореалізації та задоволення)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–  </a:t>
            </a:r>
            <a:r>
              <a:rPr lang="uk-UA" i="1" dirty="0" smtClean="0"/>
              <a:t>функція</a:t>
            </a:r>
            <a:r>
              <a:rPr lang="uk-UA" dirty="0" smtClean="0"/>
              <a:t> </a:t>
            </a:r>
            <a:r>
              <a:rPr lang="uk-UA" sz="2100" dirty="0" smtClean="0"/>
              <a:t>(діяльність, що здійснюється поза роботою та іншими обов’язками – сімейними чи суспільними)</a:t>
            </a:r>
            <a:r>
              <a:rPr lang="uk-UA" dirty="0" smtClean="0"/>
              <a:t>; </a:t>
            </a:r>
          </a:p>
          <a:p>
            <a:pPr algn="just"/>
            <a:r>
              <a:rPr lang="uk-UA" dirty="0" smtClean="0"/>
              <a:t>–  </a:t>
            </a:r>
            <a:r>
              <a:rPr lang="uk-UA" i="1" dirty="0" smtClean="0"/>
              <a:t>соціальна стратифікація </a:t>
            </a:r>
            <a:r>
              <a:rPr lang="uk-UA" sz="1900" dirty="0" smtClean="0"/>
              <a:t>(дозвілля і форми його реалізації слугують основою класової стратифікації</a:t>
            </a:r>
            <a:r>
              <a:rPr lang="uk-UA" dirty="0" smtClean="0"/>
              <a:t>); </a:t>
            </a:r>
          </a:p>
          <a:p>
            <a:pPr algn="just"/>
            <a:r>
              <a:rPr lang="uk-UA" dirty="0" smtClean="0"/>
              <a:t>– </a:t>
            </a:r>
            <a:r>
              <a:rPr lang="uk-UA" i="1" dirty="0" smtClean="0"/>
              <a:t>час</a:t>
            </a:r>
            <a:r>
              <a:rPr lang="uk-UA" dirty="0" smtClean="0"/>
              <a:t> </a:t>
            </a:r>
            <a:r>
              <a:rPr lang="uk-UA" sz="1900" dirty="0" smtClean="0"/>
              <a:t>(це час, за винятком того, що витрачається на підтримку біологічних функцій, благоустрою та соціокультурних обов’язків, можна віднести до дозвілля).</a:t>
            </a:r>
          </a:p>
          <a:p>
            <a:pPr>
              <a:buNone/>
            </a:pPr>
            <a:endParaRPr lang="uk-UA" dirty="0"/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60648"/>
            <a:ext cx="8229600" cy="1080120"/>
          </a:xfrm>
        </p:spPr>
        <p:txBody>
          <a:bodyPr>
            <a:normAutofit fontScale="90000"/>
          </a:bodyPr>
          <a:lstStyle/>
          <a:p>
            <a:pPr algn="ctr"/>
            <a:r>
              <a:rPr lang="uk-UA" sz="2400" b="1" dirty="0" smtClean="0">
                <a:solidFill>
                  <a:schemeClr val="tx1"/>
                </a:solidFill>
                <a:latin typeface="+mn-lt"/>
              </a:rPr>
              <a:t>Показники дозвілля.</a:t>
            </a:r>
            <a:r>
              <a:rPr lang="uk-UA" sz="2400" dirty="0" smtClean="0">
                <a:latin typeface="+mn-lt"/>
              </a:rPr>
              <a:t/>
            </a:r>
            <a:br>
              <a:rPr lang="uk-UA" sz="2400" dirty="0" smtClean="0">
                <a:latin typeface="+mn-lt"/>
              </a:rPr>
            </a:br>
            <a:r>
              <a:rPr lang="uk-UA" sz="2400" dirty="0" smtClean="0">
                <a:latin typeface="+mn-lt"/>
              </a:rPr>
              <a:t>Дозвілля </a:t>
            </a:r>
            <a:r>
              <a:rPr lang="uk-UA" sz="2400" dirty="0" smtClean="0">
                <a:latin typeface="+mn-lt"/>
              </a:rPr>
              <a:t>характеризується за такими </a:t>
            </a:r>
            <a:r>
              <a:rPr lang="uk-UA" sz="2400" u="sng" dirty="0" smtClean="0">
                <a:latin typeface="+mn-lt"/>
              </a:rPr>
              <a:t>показниками</a:t>
            </a:r>
            <a:r>
              <a:rPr lang="uk-UA" sz="2400" dirty="0" smtClean="0">
                <a:latin typeface="+mn-lt"/>
              </a:rPr>
              <a:t> як обсяг, структура і зміст. </a:t>
            </a:r>
            <a:endParaRPr lang="uk-UA" sz="2400" dirty="0">
              <a:latin typeface="+mn-lt"/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340768"/>
            <a:ext cx="8712968" cy="5233768"/>
          </a:xfrm>
        </p:spPr>
        <p:txBody>
          <a:bodyPr>
            <a:normAutofit lnSpcReduction="10000"/>
          </a:bodyPr>
          <a:lstStyle/>
          <a:p>
            <a:pPr algn="just">
              <a:buNone/>
            </a:pPr>
            <a:r>
              <a:rPr lang="uk-UA" i="1" dirty="0" smtClean="0"/>
              <a:t>Обсяг</a:t>
            </a:r>
            <a:r>
              <a:rPr lang="uk-UA" dirty="0" smtClean="0"/>
              <a:t> – це кількісний показник вільного часу, який вимірюється в годинах (хвилинах) і показує, скільки часу особистість витрачає на дозвілля за власними інтересами та уподобаннями. </a:t>
            </a:r>
            <a:endParaRPr lang="uk-UA" dirty="0" smtClean="0"/>
          </a:p>
          <a:p>
            <a:pPr algn="just">
              <a:buNone/>
            </a:pPr>
            <a:r>
              <a:rPr lang="uk-UA" i="1" dirty="0" smtClean="0"/>
              <a:t>Структура –</a:t>
            </a:r>
            <a:r>
              <a:rPr lang="uk-UA" dirty="0" smtClean="0"/>
              <a:t> </a:t>
            </a:r>
            <a:r>
              <a:rPr lang="uk-UA" dirty="0" smtClean="0"/>
              <a:t>це сукупність видів діяльності, які характеризують проведення вільного </a:t>
            </a:r>
            <a:r>
              <a:rPr lang="uk-UA" dirty="0" smtClean="0"/>
              <a:t>часу </a:t>
            </a:r>
            <a:r>
              <a:rPr lang="uk-UA" sz="2200" dirty="0" smtClean="0"/>
              <a:t>(самоосвіта, спілкування, творчі заняття, розважальні заходи, пасивний відпочинок та ін.)</a:t>
            </a:r>
            <a:r>
              <a:rPr lang="uk-UA" dirty="0" smtClean="0"/>
              <a:t>.</a:t>
            </a:r>
          </a:p>
          <a:p>
            <a:pPr algn="just">
              <a:buNone/>
            </a:pPr>
            <a:r>
              <a:rPr lang="uk-UA" i="1" dirty="0" smtClean="0"/>
              <a:t>Зміст</a:t>
            </a:r>
            <a:r>
              <a:rPr lang="uk-UA" dirty="0" smtClean="0"/>
              <a:t> </a:t>
            </a:r>
            <a:r>
              <a:rPr lang="uk-UA" dirty="0" smtClean="0"/>
              <a:t>дозвілля – це якісний показник використання вільного часу, що відображає спрямованість особистості її інтереси, потреби та мотиви того чи іншого виду діяльності. </a:t>
            </a:r>
            <a:endParaRPr lang="uk-UA" dirty="0"/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Городская">
  <a:themeElements>
    <a:clrScheme name="Городская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Городская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Городская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Urban</Template>
  <TotalTime>821</TotalTime>
  <Words>881</Words>
  <Application>Microsoft Office PowerPoint</Application>
  <PresentationFormat>Экран (4:3)</PresentationFormat>
  <Paragraphs>87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Городская</vt:lpstr>
      <vt:lpstr>Лекція 1.   Дозвілля як галузь наукового знання</vt:lpstr>
      <vt:lpstr>Література</vt:lpstr>
      <vt:lpstr>Слайд 3</vt:lpstr>
      <vt:lpstr>Слайд 4</vt:lpstr>
      <vt:lpstr>Концепції, що розглядають дозвілля як складову часового простору, як вид людської життєдіяльності, як психологічний стан людини, як ознаку цілісного способу життя:</vt:lpstr>
      <vt:lpstr>Дозвілля характеризується специфічними ознаками:</vt:lpstr>
      <vt:lpstr>Класифікація дозвілля (узагальнена):</vt:lpstr>
      <vt:lpstr>Класифікація за Дж. Шиверсом:</vt:lpstr>
      <vt:lpstr>Показники дозвілля. Дозвілля характеризується за такими показниками як обсяг, структура і зміст. </vt:lpstr>
      <vt:lpstr>Функції дозвілля</vt:lpstr>
      <vt:lpstr> Принципи організації дозвіллєвої діяльності </vt:lpstr>
      <vt:lpstr>Види дозвіллєвої діяльності: </vt:lpstr>
      <vt:lpstr>Рівні дозвілля:</vt:lpstr>
      <vt:lpstr> Сучасна система соціально-педагогічної роботи у сфері дозвілля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Лекція 1.  Дозвілля як галузь наукового знання</dc:title>
  <dc:creator>мария</dc:creator>
  <cp:lastModifiedBy>мария</cp:lastModifiedBy>
  <cp:revision>43</cp:revision>
  <dcterms:created xsi:type="dcterms:W3CDTF">2019-01-29T09:09:01Z</dcterms:created>
  <dcterms:modified xsi:type="dcterms:W3CDTF">2019-02-05T15:40:06Z</dcterms:modified>
</cp:coreProperties>
</file>