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16"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l9o0Q5MlxRY"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1714320" y="0"/>
            <a:ext cx="7187400" cy="107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400" b="1" strike="noStrike" spc="-1">
                <a:solidFill>
                  <a:srgbClr val="0070C0"/>
                </a:solidFill>
                <a:latin typeface="Calibri"/>
              </a:rPr>
              <a:t>ОСНОВИ МЕДИЧНИХ ЗНАНЬ</a:t>
            </a:r>
            <a:endParaRPr lang="ru-RU" sz="4400" b="0" strike="noStrike" spc="-1">
              <a:latin typeface="Arial"/>
            </a:endParaRPr>
          </a:p>
        </p:txBody>
      </p:sp>
      <p:sp>
        <p:nvSpPr>
          <p:cNvPr id="154" name="CustomShape 2"/>
          <p:cNvSpPr/>
          <p:nvPr/>
        </p:nvSpPr>
        <p:spPr>
          <a:xfrm>
            <a:off x="1500120" y="857160"/>
            <a:ext cx="7143120" cy="17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780"/>
              </a:spcBef>
            </a:pPr>
            <a:r>
              <a:rPr lang="ru-RU" sz="2400" b="1" strike="noStrike" spc="-1" dirty="0">
                <a:solidFill>
                  <a:srgbClr val="8B8B8B"/>
                </a:solidFill>
                <a:latin typeface="Calibri"/>
              </a:rPr>
              <a:t> </a:t>
            </a:r>
            <a:r>
              <a:rPr lang="ru-RU" sz="3900" b="1" strike="noStrike" spc="-1" dirty="0" err="1">
                <a:solidFill>
                  <a:srgbClr val="FF0000"/>
                </a:solidFill>
                <a:latin typeface="Calibri"/>
              </a:rPr>
              <a:t>Лекція</a:t>
            </a:r>
            <a:r>
              <a:rPr lang="ru-RU" sz="3900" b="1" strike="noStrike" spc="-1" dirty="0">
                <a:solidFill>
                  <a:srgbClr val="FF0000"/>
                </a:solidFill>
                <a:latin typeface="Calibri"/>
              </a:rPr>
              <a:t> № </a:t>
            </a:r>
            <a:r>
              <a:rPr lang="en-US" sz="3900" b="1" spc="-1" dirty="0">
                <a:solidFill>
                  <a:srgbClr val="FF0000"/>
                </a:solidFill>
                <a:latin typeface="Calibri"/>
              </a:rPr>
              <a:t>8</a:t>
            </a:r>
            <a:r>
              <a:rPr lang="ru-RU" sz="3900" b="1" strike="noStrike" spc="-1" dirty="0" smtClean="0">
                <a:solidFill>
                  <a:srgbClr val="FF0000"/>
                </a:solidFill>
                <a:latin typeface="Calibri"/>
              </a:rPr>
              <a:t>.</a:t>
            </a:r>
            <a:endParaRPr lang="ru-RU" sz="3900" b="0" strike="noStrike" spc="-1" dirty="0">
              <a:latin typeface="Arial"/>
            </a:endParaRPr>
          </a:p>
          <a:p>
            <a:pPr algn="ctr">
              <a:lnSpc>
                <a:spcPct val="90000"/>
              </a:lnSpc>
              <a:spcBef>
                <a:spcPts val="1420"/>
              </a:spcBef>
            </a:pPr>
            <a:r>
              <a:rPr lang="ru-RU" sz="7100" b="1" strike="noStrike" spc="-1" dirty="0" err="1">
                <a:solidFill>
                  <a:srgbClr val="FF0000"/>
                </a:solidFill>
                <a:latin typeface="Calibri"/>
              </a:rPr>
              <a:t>Десмургія</a:t>
            </a:r>
            <a:endParaRPr lang="ru-RU" sz="7100" b="0" strike="noStrike" spc="-1" dirty="0">
              <a:latin typeface="Arial"/>
            </a:endParaRPr>
          </a:p>
        </p:txBody>
      </p:sp>
      <p:sp>
        <p:nvSpPr>
          <p:cNvPr id="155" name="CustomShape 3"/>
          <p:cNvSpPr/>
          <p:nvPr/>
        </p:nvSpPr>
        <p:spPr>
          <a:xfrm>
            <a:off x="173160" y="-144360"/>
            <a:ext cx="304200" cy="304200"/>
          </a:xfrm>
          <a:prstGeom prst="rect">
            <a:avLst/>
          </a:prstGeom>
          <a:noFill/>
          <a:ln w="9360">
            <a:noFill/>
          </a:ln>
        </p:spPr>
        <p:style>
          <a:lnRef idx="0">
            <a:scrgbClr r="0" g="0" b="0"/>
          </a:lnRef>
          <a:fillRef idx="0">
            <a:scrgbClr r="0" g="0" b="0"/>
          </a:fillRef>
          <a:effectRef idx="0">
            <a:scrgbClr r="0" g="0" b="0"/>
          </a:effectRef>
          <a:fontRef idx="minor"/>
        </p:style>
      </p:sp>
      <p:sp>
        <p:nvSpPr>
          <p:cNvPr id="156" name="CustomShape 4"/>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157" name="Picture 2"/>
          <p:cNvPicPr/>
          <p:nvPr/>
        </p:nvPicPr>
        <p:blipFill>
          <a:blip r:embed="rId2"/>
          <a:stretch/>
        </p:blipFill>
        <p:spPr>
          <a:xfrm>
            <a:off x="285840" y="857160"/>
            <a:ext cx="1578600" cy="1742400"/>
          </a:xfrm>
          <a:prstGeom prst="rect">
            <a:avLst/>
          </a:prstGeom>
          <a:ln>
            <a:noFill/>
          </a:ln>
        </p:spPr>
      </p:pic>
      <p:sp>
        <p:nvSpPr>
          <p:cNvPr id="158" name="CustomShape 5"/>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159" name="CustomShape 6"/>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160" name="Picture 8"/>
          <p:cNvPicPr/>
          <p:nvPr/>
        </p:nvPicPr>
        <p:blipFill>
          <a:blip r:embed="rId3"/>
          <a:stretch/>
        </p:blipFill>
        <p:spPr>
          <a:xfrm>
            <a:off x="0" y="4908240"/>
            <a:ext cx="5571360" cy="1949040"/>
          </a:xfrm>
          <a:prstGeom prst="rect">
            <a:avLst/>
          </a:prstGeom>
          <a:ln>
            <a:noFill/>
          </a:ln>
        </p:spPr>
      </p:pic>
      <p:pic>
        <p:nvPicPr>
          <p:cNvPr id="161" name="Picture 10"/>
          <p:cNvPicPr/>
          <p:nvPr/>
        </p:nvPicPr>
        <p:blipFill>
          <a:blip r:embed="rId4"/>
          <a:stretch/>
        </p:blipFill>
        <p:spPr>
          <a:xfrm>
            <a:off x="214200" y="2786040"/>
            <a:ext cx="3999960" cy="2056680"/>
          </a:xfrm>
          <a:prstGeom prst="rect">
            <a:avLst/>
          </a:prstGeom>
          <a:ln>
            <a:noFill/>
          </a:ln>
        </p:spPr>
      </p:pic>
      <p:pic>
        <p:nvPicPr>
          <p:cNvPr id="162" name="Picture 12"/>
          <p:cNvPicPr/>
          <p:nvPr/>
        </p:nvPicPr>
        <p:blipFill>
          <a:blip r:embed="rId5"/>
          <a:stretch/>
        </p:blipFill>
        <p:spPr>
          <a:xfrm>
            <a:off x="6215040" y="4929120"/>
            <a:ext cx="2642400" cy="1702800"/>
          </a:xfrm>
          <a:prstGeom prst="rect">
            <a:avLst/>
          </a:prstGeom>
          <a:ln>
            <a:noFill/>
          </a:ln>
        </p:spPr>
      </p:pic>
      <p:pic>
        <p:nvPicPr>
          <p:cNvPr id="163" name="Picture 14"/>
          <p:cNvPicPr/>
          <p:nvPr/>
        </p:nvPicPr>
        <p:blipFill>
          <a:blip r:embed="rId6"/>
          <a:stretch/>
        </p:blipFill>
        <p:spPr>
          <a:xfrm>
            <a:off x="7238880" y="2643120"/>
            <a:ext cx="1904400" cy="2152080"/>
          </a:xfrm>
          <a:prstGeom prst="rect">
            <a:avLst/>
          </a:prstGeom>
          <a:ln>
            <a:noFill/>
          </a:ln>
        </p:spPr>
      </p:pic>
      <p:pic>
        <p:nvPicPr>
          <p:cNvPr id="164" name="Picture 16"/>
          <p:cNvPicPr/>
          <p:nvPr/>
        </p:nvPicPr>
        <p:blipFill>
          <a:blip r:embed="rId7"/>
          <a:stretch/>
        </p:blipFill>
        <p:spPr>
          <a:xfrm>
            <a:off x="4500720" y="2571840"/>
            <a:ext cx="2356560" cy="23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42920" y="214200"/>
            <a:ext cx="878616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pPr>
            <a:r>
              <a:rPr lang="ru-RU" sz="2000" b="1" i="1" strike="noStrike" spc="-1">
                <a:solidFill>
                  <a:srgbClr val="7030A0"/>
                </a:solidFill>
                <a:latin typeface="Calibri"/>
              </a:rPr>
              <a:t>Еластичні бинти </a:t>
            </a:r>
            <a:r>
              <a:rPr lang="ru-RU" sz="2000" b="1" strike="noStrike" spc="-1">
                <a:solidFill>
                  <a:srgbClr val="000000"/>
                </a:solidFill>
                <a:latin typeface="Calibri"/>
              </a:rPr>
              <a:t>виготовляються з суворої бавовняної пряжі, зітканою за полотняним типом плетіння, в основу якої вплетені гумові нитки, що різко підвищують еластичність бинта. Еластичні бинти не стерилізуються і використовуються для нежорсткого стягування м’яких тканин. </a:t>
            </a:r>
            <a:endParaRPr lang="ru-RU" sz="2000" b="0" strike="noStrike" spc="-1">
              <a:latin typeface="Arial"/>
            </a:endParaRPr>
          </a:p>
          <a:p>
            <a:pPr marL="343080" indent="-342360" algn="just">
              <a:lnSpc>
                <a:spcPct val="80000"/>
              </a:lnSpc>
            </a:pPr>
            <a:r>
              <a:rPr lang="ru-RU" sz="2000" b="1" i="1" strike="noStrike" spc="-1">
                <a:solidFill>
                  <a:srgbClr val="7030A0"/>
                </a:solidFill>
                <a:latin typeface="Calibri"/>
              </a:rPr>
              <a:t>Трубчасті бинти </a:t>
            </a:r>
            <a:r>
              <a:rPr lang="ru-RU" sz="2000" b="1" strike="noStrike" spc="-1">
                <a:solidFill>
                  <a:srgbClr val="000000"/>
                </a:solidFill>
                <a:latin typeface="Calibri"/>
              </a:rPr>
              <a:t>являють собою безшовну трубку з гідрофільного матеріалу, еластичність якої забезпечується за рахунок трикотажного типу плетіння. Бинти мають різний діаметр для застосування на різних частинах тіла. </a:t>
            </a:r>
            <a:endParaRPr lang="ru-RU" sz="2000" b="0" strike="noStrike" spc="-1">
              <a:latin typeface="Arial"/>
            </a:endParaRPr>
          </a:p>
          <a:p>
            <a:pPr marL="343080" indent="-342360" algn="just">
              <a:lnSpc>
                <a:spcPct val="80000"/>
              </a:lnSpc>
            </a:pPr>
            <a:r>
              <a:rPr lang="ru-RU" sz="2000" b="1" i="1" strike="noStrike" spc="-1">
                <a:solidFill>
                  <a:srgbClr val="7030A0"/>
                </a:solidFill>
                <a:latin typeface="Calibri"/>
              </a:rPr>
              <a:t>Сітчасті бинти</a:t>
            </a:r>
            <a:r>
              <a:rPr lang="ru-RU" sz="2000" b="1" strike="noStrike" spc="-1">
                <a:solidFill>
                  <a:srgbClr val="000000"/>
                </a:solidFill>
                <a:latin typeface="Calibri"/>
              </a:rPr>
              <a:t> використовуються для фіксації пов’язок на різних частинах тіла. </a:t>
            </a:r>
            <a:endParaRPr lang="ru-RU" sz="2000" b="0" strike="noStrike" spc="-1">
              <a:latin typeface="Arial"/>
            </a:endParaRPr>
          </a:p>
          <a:p>
            <a:pPr marL="343080" indent="-342360" algn="just">
              <a:lnSpc>
                <a:spcPct val="80000"/>
              </a:lnSpc>
            </a:pPr>
            <a:r>
              <a:rPr lang="ru-RU" sz="2000" b="1" strike="noStrike" spc="-1">
                <a:solidFill>
                  <a:srgbClr val="00B050"/>
                </a:solidFill>
                <a:latin typeface="Calibri"/>
              </a:rPr>
              <a:t>За діаметром розрізняють: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1 </a:t>
            </a:r>
            <a:r>
              <a:rPr lang="ru-RU" sz="2000" b="1" strike="noStrike" spc="-1">
                <a:solidFill>
                  <a:srgbClr val="000000"/>
                </a:solidFill>
                <a:latin typeface="Calibri"/>
              </a:rPr>
              <a:t>– для пальців кисті у дорослих; кисті і стопи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2 </a:t>
            </a:r>
            <a:r>
              <a:rPr lang="ru-RU" sz="2000" b="1" strike="noStrike" spc="-1">
                <a:solidFill>
                  <a:srgbClr val="000000"/>
                </a:solidFill>
                <a:latin typeface="Calibri"/>
              </a:rPr>
              <a:t>– для кисті, передпліччя, стопи, ліктьового, променево-зап’ястного, гомілковостопного суглобів у дорослих; плеча, гомілки, колінного суглоба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3-4 </a:t>
            </a:r>
            <a:r>
              <a:rPr lang="ru-RU" sz="2000" b="1" strike="noStrike" spc="-1">
                <a:solidFill>
                  <a:srgbClr val="000000"/>
                </a:solidFill>
                <a:latin typeface="Calibri"/>
              </a:rPr>
              <a:t>– для передпліччя, плеча, гомілки, колінного суглоба у дорослих; для стегна і голови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5-6 </a:t>
            </a:r>
            <a:r>
              <a:rPr lang="ru-RU" sz="2000" b="1" strike="noStrike" spc="-1">
                <a:solidFill>
                  <a:srgbClr val="000000"/>
                </a:solidFill>
                <a:latin typeface="Calibri"/>
              </a:rPr>
              <a:t>– для голови і стегна у дорослих; грудей, живота, таза, промежини у дітей;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 </a:t>
            </a:r>
            <a:r>
              <a:rPr lang="ru-RU" sz="2000" b="1" strike="noStrike" spc="-1">
                <a:solidFill>
                  <a:srgbClr val="FF0000"/>
                </a:solidFill>
                <a:latin typeface="Calibri"/>
              </a:rPr>
              <a:t>бинт № 7 </a:t>
            </a:r>
            <a:r>
              <a:rPr lang="ru-RU" sz="2000" b="1" strike="noStrike" spc="-1">
                <a:solidFill>
                  <a:srgbClr val="000000"/>
                </a:solidFill>
                <a:latin typeface="Calibri"/>
              </a:rPr>
              <a:t>– для грудей, живота, таза і промежини у дорослих.  </a:t>
            </a:r>
            <a:endParaRPr lang="ru-RU" sz="2000" b="0" strike="noStrike" spc="-1">
              <a:latin typeface="Arial"/>
            </a:endParaRPr>
          </a:p>
          <a:p>
            <a:pPr marL="343080" indent="-342360" algn="just">
              <a:lnSpc>
                <a:spcPct val="80000"/>
              </a:lnSpc>
            </a:pPr>
            <a:r>
              <a:rPr lang="ru-RU" sz="2000" b="1" i="1" strike="noStrike" spc="-1">
                <a:solidFill>
                  <a:srgbClr val="7030A0"/>
                </a:solidFill>
                <a:latin typeface="Calibri"/>
              </a:rPr>
              <a:t>Вата</a:t>
            </a:r>
            <a:r>
              <a:rPr lang="ru-RU" sz="2000" b="1" strike="noStrike" spc="-1">
                <a:solidFill>
                  <a:srgbClr val="000000"/>
                </a:solidFill>
                <a:latin typeface="Calibri"/>
              </a:rPr>
              <a:t> – пухнаста маса волокон, слабко переплетених між собою в різних напрямках. За способом отримання розрізняють </a:t>
            </a:r>
            <a:r>
              <a:rPr lang="ru-RU" sz="2000" b="1" strike="noStrike" spc="-1">
                <a:solidFill>
                  <a:srgbClr val="FF0000"/>
                </a:solidFill>
                <a:latin typeface="Calibri"/>
              </a:rPr>
              <a:t>природну </a:t>
            </a:r>
            <a:r>
              <a:rPr lang="ru-RU" sz="2000" b="1" strike="noStrike" spc="-1">
                <a:solidFill>
                  <a:srgbClr val="000000"/>
                </a:solidFill>
                <a:latin typeface="Calibri"/>
              </a:rPr>
              <a:t>(шерстяну, шовкову, пухову, бавовняну, лляну, конопляну та ін.) і </a:t>
            </a:r>
            <a:r>
              <a:rPr lang="ru-RU" sz="2000" b="1" strike="noStrike" spc="-1">
                <a:solidFill>
                  <a:srgbClr val="FF0000"/>
                </a:solidFill>
                <a:latin typeface="Calibri"/>
              </a:rPr>
              <a:t>штучну</a:t>
            </a:r>
            <a:r>
              <a:rPr lang="ru-RU" sz="2000" b="1" strike="noStrike" spc="-1">
                <a:solidFill>
                  <a:srgbClr val="000000"/>
                </a:solidFill>
                <a:latin typeface="Calibri"/>
              </a:rPr>
              <a:t> вату (целюлозну). </a:t>
            </a:r>
            <a:endParaRPr lang="ru-RU" sz="2000" b="0" strike="noStrike" spc="-1">
              <a:latin typeface="Arial"/>
            </a:endParaRPr>
          </a:p>
          <a:p>
            <a:pPr marL="343080" indent="-342360" algn="just">
              <a:lnSpc>
                <a:spcPct val="80000"/>
              </a:lnSpc>
            </a:pPr>
            <a:r>
              <a:rPr lang="ru-RU" sz="2000" b="1" strike="noStrike" spc="-1">
                <a:solidFill>
                  <a:srgbClr val="000000"/>
                </a:solidFill>
                <a:latin typeface="Calibri"/>
              </a:rPr>
              <a:t>Для невибіленої перев’язочної вати вихідним матеріалом служить бавовняне волокно, яке не знежирюється, тому цю вату в основному використовують для підкладок при гіпсуванні або накладанні шин.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p:cNvPicPr/>
          <p:nvPr/>
        </p:nvPicPr>
        <p:blipFill>
          <a:blip r:embed="rId2"/>
          <a:srcRect l="35150" t="25399" r="35222" b="23839"/>
          <a:stretch/>
        </p:blipFill>
        <p:spPr>
          <a:xfrm>
            <a:off x="0" y="214200"/>
            <a:ext cx="4285440" cy="4214160"/>
          </a:xfrm>
          <a:prstGeom prst="rect">
            <a:avLst/>
          </a:prstGeom>
          <a:ln w="9360">
            <a:noFill/>
          </a:ln>
        </p:spPr>
      </p:pic>
      <p:sp>
        <p:nvSpPr>
          <p:cNvPr id="182" name="CustomShape 1"/>
          <p:cNvSpPr/>
          <p:nvPr/>
        </p:nvSpPr>
        <p:spPr>
          <a:xfrm>
            <a:off x="357120" y="4786200"/>
            <a:ext cx="371412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Рис. </a:t>
            </a:r>
            <a:r>
              <a:rPr lang="ru-RU" sz="2400" b="1" strike="noStrike" spc="-1">
                <a:solidFill>
                  <a:srgbClr val="FF0000"/>
                </a:solidFill>
                <a:latin typeface="Calibri"/>
                <a:ea typeface="DejaVu Sans"/>
              </a:rPr>
              <a:t>Сітчасті бинти</a:t>
            </a:r>
            <a:r>
              <a:rPr lang="ru-RU" sz="2400" b="1" strike="noStrike" spc="-1">
                <a:solidFill>
                  <a:srgbClr val="000000"/>
                </a:solidFill>
                <a:latin typeface="Calibri"/>
                <a:ea typeface="DejaVu Sans"/>
              </a:rPr>
              <a:t> (цифрами позначено діаметр бинта) </a:t>
            </a:r>
            <a:endParaRPr lang="ru-RU" sz="2400" b="0" strike="noStrike" spc="-1">
              <a:latin typeface="Arial"/>
            </a:endParaRPr>
          </a:p>
        </p:txBody>
      </p:sp>
      <p:sp>
        <p:nvSpPr>
          <p:cNvPr id="183" name="CustomShape 2"/>
          <p:cNvSpPr/>
          <p:nvPr/>
        </p:nvSpPr>
        <p:spPr>
          <a:xfrm>
            <a:off x="4286160" y="571320"/>
            <a:ext cx="464292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Calibri"/>
                <a:ea typeface="DejaVu Sans"/>
              </a:rPr>
              <a:t>Очищена перев’язочна вата </a:t>
            </a:r>
            <a:r>
              <a:rPr lang="ru-RU" sz="2400" b="1" strike="noStrike" spc="-1">
                <a:solidFill>
                  <a:srgbClr val="000000"/>
                </a:solidFill>
                <a:latin typeface="Calibri"/>
                <a:ea typeface="DejaVu Sans"/>
              </a:rPr>
              <a:t>виготовляється з невибіленої шляхом її знежирення, що робить вату гідрофільною, тобто здатною вбирати воду. Очищену перев’язочну вату вибілюють, розчісують, формують в пухкі пучки, які згортають у тугий рулончик і упаковують в обгортковий папір.  </a:t>
            </a:r>
            <a:endParaRPr lang="ru-RU" sz="2400" b="0" strike="noStrike" spc="-1">
              <a:latin typeface="Arial"/>
            </a:endParaRPr>
          </a:p>
          <a:p>
            <a:pPr algn="just">
              <a:lnSpc>
                <a:spcPct val="100000"/>
              </a:lnSpc>
            </a:pPr>
            <a:r>
              <a:rPr lang="ru-RU" sz="2400" b="1" i="1" strike="noStrike" spc="-1">
                <a:solidFill>
                  <a:srgbClr val="FF0000"/>
                </a:solidFill>
                <a:latin typeface="Calibri"/>
                <a:ea typeface="DejaVu Sans"/>
              </a:rPr>
              <a:t>Целюлозна вата </a:t>
            </a:r>
            <a:r>
              <a:rPr lang="ru-RU" sz="2400" b="1" strike="noStrike" spc="-1">
                <a:solidFill>
                  <a:srgbClr val="000000"/>
                </a:solidFill>
                <a:latin typeface="Calibri"/>
                <a:ea typeface="DejaVu Sans"/>
              </a:rPr>
              <a:t>– лігнін, складається з чистої целюлози.; випускається у вигляді складених серветок або смужок, згорнутих у рулон.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285840" y="285840"/>
            <a:ext cx="8500320" cy="31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Calibri"/>
                <a:ea typeface="DejaVu Sans"/>
              </a:rPr>
              <a:t>Віскозна вата </a:t>
            </a:r>
            <a:r>
              <a:rPr lang="ru-RU" sz="2000" b="1" strike="noStrike" spc="-1">
                <a:solidFill>
                  <a:srgbClr val="000000"/>
                </a:solidFill>
                <a:latin typeface="Calibri"/>
                <a:ea typeface="DejaVu Sans"/>
              </a:rPr>
              <a:t>виготовляється з целюлози шляхом її хімічної обробки. Вона нагадує очищену бавовняну вату, але менш міцна, особливо у вологому вигляді.  Вата виготовлена з інших матеріалів (шовкова, лляна, конопляна та ін.) не знайшла широкого застосування в медицині.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Окрім бинтів і вати, до перев’язувальних засобів також відносять </a:t>
            </a:r>
            <a:r>
              <a:rPr lang="ru-RU" sz="2000" b="1" i="1" strike="noStrike" spc="-1">
                <a:solidFill>
                  <a:srgbClr val="FF0000"/>
                </a:solidFill>
                <a:latin typeface="Calibri"/>
                <a:ea typeface="DejaVu Sans"/>
              </a:rPr>
              <a:t>індивідуальні перев’язувальні пакети першої допомоги</a:t>
            </a:r>
            <a:r>
              <a:rPr lang="ru-RU" sz="2000" b="1" strike="noStrike" spc="-1">
                <a:solidFill>
                  <a:srgbClr val="000000"/>
                </a:solidFill>
                <a:latin typeface="Calibri"/>
                <a:ea typeface="DejaVu Sans"/>
              </a:rPr>
              <a:t>. </a:t>
            </a:r>
            <a:r>
              <a:rPr lang="ru-RU" sz="2400" b="1" i="1" strike="noStrike" spc="-1">
                <a:solidFill>
                  <a:srgbClr val="7030A0"/>
                </a:solidFill>
                <a:latin typeface="Calibri"/>
                <a:ea typeface="DejaVu Sans"/>
              </a:rPr>
              <a:t>Перев’язувальний пакет </a:t>
            </a:r>
            <a:r>
              <a:rPr lang="ru-RU" sz="2000" b="1" strike="noStrike" spc="-1">
                <a:solidFill>
                  <a:srgbClr val="000000"/>
                </a:solidFill>
                <a:latin typeface="Calibri"/>
                <a:ea typeface="DejaVu Sans"/>
              </a:rPr>
              <a:t>– укладена в захисну оболонку стерильна пов’язка, призначена для надання першої медичної допомоги при пораненнях і опіках.  </a:t>
            </a:r>
            <a:endParaRPr lang="ru-RU" sz="20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pic>
        <p:nvPicPr>
          <p:cNvPr id="185" name="Picture 2"/>
          <p:cNvPicPr/>
          <p:nvPr/>
        </p:nvPicPr>
        <p:blipFill>
          <a:blip r:embed="rId2"/>
          <a:srcRect l="32953" t="30281" r="33576" b="28720"/>
          <a:stretch/>
        </p:blipFill>
        <p:spPr>
          <a:xfrm>
            <a:off x="285840" y="3357720"/>
            <a:ext cx="4928400" cy="3196440"/>
          </a:xfrm>
          <a:prstGeom prst="rect">
            <a:avLst/>
          </a:prstGeom>
          <a:ln w="9360">
            <a:noFill/>
          </a:ln>
        </p:spPr>
      </p:pic>
      <p:sp>
        <p:nvSpPr>
          <p:cNvPr id="186" name="CustomShape 2"/>
          <p:cNvSpPr/>
          <p:nvPr/>
        </p:nvSpPr>
        <p:spPr>
          <a:xfrm>
            <a:off x="5572080" y="3214800"/>
            <a:ext cx="3357000" cy="344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Calibri"/>
                <a:ea typeface="DejaVu Sans"/>
              </a:rPr>
              <a:t>Рис. Індивідуальний перев’язувальний пакет (ІПП) першої допомоги: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Calibri"/>
                <a:ea typeface="DejaVu Sans"/>
              </a:rPr>
              <a:t>стерильний гідрофільний бинт, який становить основу пов’язки,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Calibri"/>
                <a:ea typeface="DejaVu Sans"/>
              </a:rPr>
              <a:t>і дві ватні подушечки: одна пришита до бинта, друга – надіта на бинт, таким чином, що її можна переміщати.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285840" y="214200"/>
            <a:ext cx="8500320" cy="343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0000"/>
              </a:lnSpc>
            </a:pPr>
            <a:r>
              <a:rPr lang="ru-RU" sz="2400" b="1" i="1" strike="noStrike" spc="-1">
                <a:solidFill>
                  <a:srgbClr val="7030A0"/>
                </a:solidFill>
                <a:latin typeface="Calibri"/>
                <a:ea typeface="DejaVu Sans"/>
              </a:rPr>
              <a:t>Методика використання перев’язувального пакету:  </a:t>
            </a:r>
            <a:endParaRPr lang="ru-RU" sz="2400" b="0" strike="noStrike" spc="-1">
              <a:latin typeface="Arial"/>
            </a:endParaRPr>
          </a:p>
          <a:p>
            <a:pPr marL="216000" indent="-215640" algn="just">
              <a:lnSpc>
                <a:spcPct val="90000"/>
              </a:lnSpc>
              <a:buClr>
                <a:srgbClr val="000000"/>
              </a:buClr>
              <a:buFont typeface="Wingdings" charset="2"/>
              <a:buChar char=""/>
            </a:pPr>
            <a:r>
              <a:rPr lang="ru-RU" sz="2000" b="1" strike="noStrike" spc="-1">
                <a:solidFill>
                  <a:srgbClr val="000000"/>
                </a:solidFill>
                <a:latin typeface="Calibri"/>
                <a:ea typeface="DejaVu Sans"/>
              </a:rPr>
              <a:t>– пакет беруть у ліву руку; потягнув за нитку на верхньому краю пакету, розкривають прогумовану оболонку і дістають пакет з пергаментного паперу;  </a:t>
            </a:r>
            <a:endParaRPr lang="ru-RU" sz="2000" b="0" strike="noStrike" spc="-1">
              <a:latin typeface="Arial"/>
            </a:endParaRPr>
          </a:p>
          <a:p>
            <a:pPr marL="216000" indent="-215640" algn="just">
              <a:lnSpc>
                <a:spcPct val="90000"/>
              </a:lnSpc>
              <a:buClr>
                <a:srgbClr val="000000"/>
              </a:buClr>
              <a:buFont typeface="Wingdings" charset="2"/>
              <a:buChar char=""/>
            </a:pPr>
            <a:r>
              <a:rPr lang="ru-RU" sz="2000" b="1" strike="noStrike" spc="-1">
                <a:solidFill>
                  <a:srgbClr val="000000"/>
                </a:solidFill>
                <a:latin typeface="Calibri"/>
                <a:ea typeface="DejaVu Sans"/>
              </a:rPr>
              <a:t>– розгортають паперову оболонку; у ліву руку обережно беруть стерильну ватно-марлеву подушечку на кінці бинта, в праву руку – згорнутий бинт, при розтяганні бинта звільняється друга подушечка;  </a:t>
            </a:r>
            <a:endParaRPr lang="ru-RU" sz="2000" b="0" strike="noStrike" spc="-1">
              <a:latin typeface="Arial"/>
            </a:endParaRPr>
          </a:p>
          <a:p>
            <a:pPr marL="216000" indent="-215640" algn="just">
              <a:lnSpc>
                <a:spcPct val="90000"/>
              </a:lnSpc>
              <a:buClr>
                <a:srgbClr val="000000"/>
              </a:buClr>
              <a:buFont typeface="Wingdings" charset="2"/>
              <a:buChar char=""/>
            </a:pPr>
            <a:r>
              <a:rPr lang="ru-RU" sz="2000" b="1" strike="noStrike" spc="-1">
                <a:solidFill>
                  <a:srgbClr val="000000"/>
                </a:solidFill>
                <a:latin typeface="Calibri"/>
                <a:ea typeface="DejaVu Sans"/>
              </a:rPr>
              <a:t>– цими подушечками накривають рану, фіксують їх бинтом, кінець якого закріплюють. </a:t>
            </a:r>
            <a:endParaRPr lang="ru-RU" sz="2000" b="0" strike="noStrike" spc="-1">
              <a:latin typeface="Arial"/>
            </a:endParaRPr>
          </a:p>
          <a:p>
            <a:pPr algn="just">
              <a:lnSpc>
                <a:spcPct val="90000"/>
              </a:lnSpc>
            </a:pPr>
            <a:r>
              <a:rPr lang="ru-RU" sz="2000" b="1" i="1" strike="noStrike" spc="-1">
                <a:solidFill>
                  <a:srgbClr val="FF0000"/>
                </a:solidFill>
                <a:latin typeface="Calibri"/>
                <a:ea typeface="DejaVu Sans"/>
              </a:rPr>
              <a:t>Прогумовану оболонку</a:t>
            </a:r>
            <a:r>
              <a:rPr lang="ru-RU" sz="2000" b="1" strike="noStrike" spc="-1">
                <a:solidFill>
                  <a:srgbClr val="000000"/>
                </a:solidFill>
                <a:latin typeface="Calibri"/>
                <a:ea typeface="DejaVu Sans"/>
              </a:rPr>
              <a:t> індивідуального перев’язувального пакету першої допомоги можна використовувати для </a:t>
            </a:r>
            <a:r>
              <a:rPr lang="ru-RU" sz="2000" b="1" strike="noStrike" spc="-1">
                <a:solidFill>
                  <a:srgbClr val="FF0000"/>
                </a:solidFill>
                <a:latin typeface="Calibri"/>
                <a:ea typeface="DejaVu Sans"/>
              </a:rPr>
              <a:t>герметизації проникаючої рани грудної клітки. </a:t>
            </a:r>
            <a:endParaRPr lang="ru-RU" sz="2000" b="0" strike="noStrike" spc="-1">
              <a:latin typeface="Arial"/>
            </a:endParaRPr>
          </a:p>
        </p:txBody>
      </p:sp>
      <p:pic>
        <p:nvPicPr>
          <p:cNvPr id="188" name="Picture 2"/>
          <p:cNvPicPr/>
          <p:nvPr/>
        </p:nvPicPr>
        <p:blipFill>
          <a:blip r:embed="rId2"/>
          <a:srcRect l="30756" t="42982" r="29730" b="27741"/>
          <a:stretch/>
        </p:blipFill>
        <p:spPr>
          <a:xfrm>
            <a:off x="1714320" y="3714840"/>
            <a:ext cx="5571360" cy="2606760"/>
          </a:xfrm>
          <a:prstGeom prst="rect">
            <a:avLst/>
          </a:prstGeom>
          <a:ln w="9360">
            <a:noFill/>
          </a:ln>
        </p:spPr>
      </p:pic>
      <p:sp>
        <p:nvSpPr>
          <p:cNvPr id="189" name="CustomShape 2"/>
          <p:cNvSpPr/>
          <p:nvPr/>
        </p:nvSpPr>
        <p:spPr>
          <a:xfrm>
            <a:off x="500040" y="6215040"/>
            <a:ext cx="821448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Calibri"/>
                <a:ea typeface="DejaVu Sans"/>
              </a:rPr>
              <a:t>Рис. Методика використання індивідуального перев’язувального пакету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457200" y="142920"/>
            <a:ext cx="822888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1" strike="noStrike" spc="-1">
                <a:solidFill>
                  <a:srgbClr val="FF0000"/>
                </a:solidFill>
                <a:latin typeface="Calibri"/>
              </a:rPr>
              <a:t>3. Класифікація пов’язок. </a:t>
            </a:r>
            <a:endParaRPr lang="ru-RU" sz="3600" b="0" strike="noStrike" spc="-1">
              <a:latin typeface="Arial"/>
            </a:endParaRPr>
          </a:p>
        </p:txBody>
      </p:sp>
      <p:sp>
        <p:nvSpPr>
          <p:cNvPr id="191" name="CustomShape 2"/>
          <p:cNvSpPr/>
          <p:nvPr/>
        </p:nvSpPr>
        <p:spPr>
          <a:xfrm>
            <a:off x="285840" y="642960"/>
            <a:ext cx="8571960" cy="62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90000"/>
              </a:lnSpc>
            </a:pPr>
            <a:r>
              <a:rPr lang="ru-RU" sz="2000" b="1" strike="noStrike" spc="-1">
                <a:solidFill>
                  <a:srgbClr val="000000"/>
                </a:solidFill>
                <a:latin typeface="Calibri"/>
              </a:rPr>
              <a:t>Пов’язки класифікуються за різними ознаками.  </a:t>
            </a:r>
            <a:endParaRPr lang="ru-RU" sz="2000" b="0" strike="noStrike" spc="-1">
              <a:latin typeface="Arial"/>
            </a:endParaRPr>
          </a:p>
          <a:p>
            <a:pPr marL="343080" indent="-342360" algn="just">
              <a:lnSpc>
                <a:spcPct val="90000"/>
              </a:lnSpc>
            </a:pPr>
            <a:r>
              <a:rPr lang="ru-RU" sz="2400" b="1" i="1" strike="noStrike" spc="-1">
                <a:solidFill>
                  <a:srgbClr val="7030A0"/>
                </a:solidFill>
                <a:latin typeface="Calibri"/>
              </a:rPr>
              <a:t>За механічними властивостями </a:t>
            </a:r>
            <a:r>
              <a:rPr lang="ru-RU" sz="2400" b="1" strike="noStrike" spc="-1">
                <a:solidFill>
                  <a:srgbClr val="000000"/>
                </a:solidFill>
                <a:latin typeface="Calibri"/>
              </a:rPr>
              <a:t>пов’язки поділяють на три групи: м’які, тверді та пов’язки, що твердіють.</a:t>
            </a:r>
            <a:endParaRPr lang="ru-RU" sz="2400" b="0" strike="noStrike" spc="-1">
              <a:latin typeface="Arial"/>
            </a:endParaRPr>
          </a:p>
          <a:p>
            <a:pPr marL="343080" indent="-342360" algn="just">
              <a:lnSpc>
                <a:spcPct val="90000"/>
              </a:lnSpc>
            </a:pPr>
            <a:r>
              <a:rPr lang="ru-RU" sz="2400" b="1" strike="noStrike" spc="-1">
                <a:solidFill>
                  <a:srgbClr val="000000"/>
                </a:solidFill>
                <a:latin typeface="Calibri"/>
              </a:rPr>
              <a:t>Класифікація пов’язок </a:t>
            </a:r>
            <a:r>
              <a:rPr lang="ru-RU" sz="2400" b="1" i="1" strike="noStrike" spc="-1">
                <a:solidFill>
                  <a:srgbClr val="7030A0"/>
                </a:solidFill>
                <a:latin typeface="Calibri"/>
              </a:rPr>
              <a:t>за призначенням </a:t>
            </a:r>
            <a:r>
              <a:rPr lang="ru-RU" sz="2400" b="1" strike="noStrike" spc="-1">
                <a:solidFill>
                  <a:srgbClr val="000000"/>
                </a:solidFill>
                <a:latin typeface="Calibri"/>
              </a:rPr>
              <a:t>пов’язана з функцією, яку вони виконують:  </a:t>
            </a:r>
            <a:endParaRPr lang="ru-RU" sz="24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захисна або асептична пов’язка </a:t>
            </a:r>
            <a:r>
              <a:rPr lang="ru-RU" sz="2000" b="1" strike="noStrike" spc="-1">
                <a:solidFill>
                  <a:srgbClr val="000000"/>
                </a:solidFill>
                <a:latin typeface="Calibri"/>
              </a:rPr>
              <a:t>– профілактика вторинного інфікування рани;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лікарська пов’язка </a:t>
            </a:r>
            <a:r>
              <a:rPr lang="ru-RU" sz="2000" b="1" strike="noStrike" spc="-1">
                <a:solidFill>
                  <a:srgbClr val="000000"/>
                </a:solidFill>
                <a:latin typeface="Calibri"/>
              </a:rPr>
              <a:t>– забезпечення постійного доступу до рани лікарської речовини;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гемостатична пов’язка </a:t>
            </a:r>
            <a:r>
              <a:rPr lang="ru-RU" sz="2000" b="1" strike="noStrike" spc="-1">
                <a:solidFill>
                  <a:srgbClr val="000000"/>
                </a:solidFill>
                <a:latin typeface="Calibri"/>
              </a:rPr>
              <a:t>– зупинка кровотечі;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пов’язка з витяжінням </a:t>
            </a:r>
            <a:r>
              <a:rPr lang="ru-RU" sz="2000" b="1" strike="noStrike" spc="-1">
                <a:solidFill>
                  <a:srgbClr val="000000"/>
                </a:solidFill>
                <a:latin typeface="Calibri"/>
              </a:rPr>
              <a:t>– витягування кісткових відламків;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іммобілізуюча (знерухомлююча) пов’язка </a:t>
            </a:r>
            <a:r>
              <a:rPr lang="ru-RU" sz="2000" b="1" strike="noStrike" spc="-1">
                <a:solidFill>
                  <a:srgbClr val="000000"/>
                </a:solidFill>
                <a:latin typeface="Calibri"/>
              </a:rPr>
              <a:t>– знерухомлення кінцівки або її сегмента;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коригуюча пов’язка </a:t>
            </a:r>
            <a:r>
              <a:rPr lang="ru-RU" sz="2000" b="1" strike="noStrike" spc="-1">
                <a:solidFill>
                  <a:srgbClr val="000000"/>
                </a:solidFill>
                <a:latin typeface="Calibri"/>
              </a:rPr>
              <a:t>– усунення деформацій;  </a:t>
            </a:r>
            <a:endParaRPr lang="ru-RU" sz="2000" b="0" strike="noStrike" spc="-1">
              <a:latin typeface="Arial"/>
            </a:endParaRPr>
          </a:p>
          <a:p>
            <a:pPr marL="343080" indent="-342360" algn="just">
              <a:lnSpc>
                <a:spcPct val="90000"/>
              </a:lnSpc>
            </a:pPr>
            <a:r>
              <a:rPr lang="ru-RU" sz="2000" b="1" strike="noStrike" spc="-1">
                <a:solidFill>
                  <a:srgbClr val="000000"/>
                </a:solidFill>
                <a:latin typeface="Calibri"/>
              </a:rPr>
              <a:t>– </a:t>
            </a:r>
            <a:r>
              <a:rPr lang="ru-RU" sz="2000" b="1" i="1" strike="noStrike" spc="-1">
                <a:solidFill>
                  <a:srgbClr val="FF0000"/>
                </a:solidFill>
                <a:latin typeface="Calibri"/>
              </a:rPr>
              <a:t>оклюзійна пов’язка </a:t>
            </a:r>
            <a:r>
              <a:rPr lang="ru-RU" sz="2000" b="1" strike="noStrike" spc="-1">
                <a:solidFill>
                  <a:srgbClr val="000000"/>
                </a:solidFill>
                <a:latin typeface="Calibri"/>
              </a:rPr>
              <a:t>– герметизація рани. </a:t>
            </a:r>
            <a:endParaRPr lang="ru-RU" sz="2000" b="0" strike="noStrike" spc="-1">
              <a:latin typeface="Arial"/>
            </a:endParaRPr>
          </a:p>
          <a:p>
            <a:pPr marL="343080" indent="-342360" algn="just">
              <a:lnSpc>
                <a:spcPct val="90000"/>
              </a:lnSpc>
            </a:pPr>
            <a:r>
              <a:rPr lang="ru-RU" sz="2400" b="1" i="1" strike="noStrike" spc="-1">
                <a:solidFill>
                  <a:srgbClr val="7030A0"/>
                </a:solidFill>
                <a:latin typeface="Calibri"/>
              </a:rPr>
              <a:t>За локалізацією пов’язки </a:t>
            </a:r>
            <a:r>
              <a:rPr lang="ru-RU" sz="2400" b="1" strike="noStrike" spc="-1">
                <a:solidFill>
                  <a:srgbClr val="000000"/>
                </a:solidFill>
                <a:latin typeface="Calibri"/>
              </a:rPr>
              <a:t>класифікуються на такі групи: пов’язки на верхню кінцівку, пов’язки на тазову область і нижню кінцівку, пов’язки на грудну клітку і шию, пов’язки на область голови. </a:t>
            </a:r>
            <a:endParaRPr lang="ru-RU" sz="2400" b="0" strike="noStrike" spc="-1">
              <a:latin typeface="Arial"/>
            </a:endParaRPr>
          </a:p>
          <a:p>
            <a:pPr marL="343080" indent="-342360" algn="just">
              <a:lnSpc>
                <a:spcPct val="90000"/>
              </a:lnSpc>
            </a:pPr>
            <a:r>
              <a:rPr lang="ru-RU" sz="2400" b="1" i="1" strike="noStrike" spc="-1">
                <a:solidFill>
                  <a:srgbClr val="7030A0"/>
                </a:solidFill>
                <a:latin typeface="Calibri"/>
              </a:rPr>
              <a:t>За способом фіксації</a:t>
            </a:r>
            <a:r>
              <a:rPr lang="ru-RU" sz="2400" b="1" strike="noStrike" spc="-1">
                <a:solidFill>
                  <a:srgbClr val="000000"/>
                </a:solidFill>
                <a:latin typeface="Calibri"/>
              </a:rPr>
              <a:t> перев’язувального матеріалу існують бинтові, клейові, косинкові, пращоподібні, Т-подібні та ліпкопластирні пов’язки.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2"/>
          <p:cNvPicPr/>
          <p:nvPr/>
        </p:nvPicPr>
        <p:blipFill>
          <a:blip r:embed="rId2"/>
          <a:srcRect l="22683" t="22470" r="22041" b="21885"/>
          <a:stretch/>
        </p:blipFill>
        <p:spPr>
          <a:xfrm>
            <a:off x="285840" y="0"/>
            <a:ext cx="8857440" cy="4142520"/>
          </a:xfrm>
          <a:prstGeom prst="rect">
            <a:avLst/>
          </a:prstGeom>
          <a:ln w="9360">
            <a:noFill/>
          </a:ln>
        </p:spPr>
      </p:pic>
      <p:pic>
        <p:nvPicPr>
          <p:cNvPr id="193" name="Picture 2"/>
          <p:cNvPicPr/>
          <p:nvPr/>
        </p:nvPicPr>
        <p:blipFill>
          <a:blip r:embed="rId3"/>
          <a:srcRect l="20320" t="38095" r="21493" b="31649"/>
          <a:stretch/>
        </p:blipFill>
        <p:spPr>
          <a:xfrm>
            <a:off x="285840" y="4294908"/>
            <a:ext cx="8497942" cy="2452255"/>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3"/>
          <p:cNvPicPr/>
          <p:nvPr/>
        </p:nvPicPr>
        <p:blipFill>
          <a:blip r:embed="rId2"/>
          <a:srcRect l="31852" t="33214" r="32477" b="22859"/>
          <a:stretch/>
        </p:blipFill>
        <p:spPr>
          <a:xfrm>
            <a:off x="2071800" y="0"/>
            <a:ext cx="5214240" cy="3142440"/>
          </a:xfrm>
          <a:prstGeom prst="rect">
            <a:avLst/>
          </a:prstGeom>
          <a:ln w="9360">
            <a:noFill/>
          </a:ln>
        </p:spPr>
      </p:pic>
      <p:pic>
        <p:nvPicPr>
          <p:cNvPr id="195" name="Picture 4"/>
          <p:cNvPicPr/>
          <p:nvPr/>
        </p:nvPicPr>
        <p:blipFill>
          <a:blip r:embed="rId3"/>
          <a:srcRect l="20320" t="30281" r="20392" b="35556"/>
          <a:stretch/>
        </p:blipFill>
        <p:spPr>
          <a:xfrm>
            <a:off x="357120" y="3571920"/>
            <a:ext cx="8596440" cy="29995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468360" y="21420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4500" lnSpcReduction="20000"/>
          </a:bodyPr>
          <a:lstStyle/>
          <a:p>
            <a:pPr algn="ctr">
              <a:lnSpc>
                <a:spcPct val="100000"/>
              </a:lnSpc>
            </a:pPr>
            <a:r>
              <a:rPr lang="ru-RU" sz="4600" b="1" strike="noStrike" spc="-1">
                <a:solidFill>
                  <a:srgbClr val="FF0000"/>
                </a:solidFill>
                <a:latin typeface="Arial"/>
              </a:rPr>
              <a:t>Види пов’язок</a:t>
            </a:r>
            <a:endParaRPr lang="ru-RU" sz="4600" b="0" strike="noStrike" spc="-1">
              <a:latin typeface="Arial"/>
            </a:endParaRPr>
          </a:p>
        </p:txBody>
      </p:sp>
      <p:sp>
        <p:nvSpPr>
          <p:cNvPr id="197" name="CustomShape 2"/>
          <p:cNvSpPr/>
          <p:nvPr/>
        </p:nvSpPr>
        <p:spPr>
          <a:xfrm>
            <a:off x="468360" y="1000080"/>
            <a:ext cx="8424000" cy="463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360" algn="ctr">
              <a:lnSpc>
                <a:spcPct val="100000"/>
              </a:lnSpc>
              <a:spcBef>
                <a:spcPts val="641"/>
              </a:spcBef>
            </a:pPr>
            <a:r>
              <a:rPr lang="ru-RU" sz="3200" b="1" strike="noStrike" spc="-1">
                <a:solidFill>
                  <a:srgbClr val="0070C0"/>
                </a:solidFill>
                <a:latin typeface="Calibri"/>
              </a:rPr>
              <a:t>Розрізняють жорсткі та м’які пов’язки.</a:t>
            </a:r>
            <a:endParaRPr lang="ru-RU" sz="3200" b="0" strike="noStrike" spc="-1">
              <a:latin typeface="Arial"/>
            </a:endParaRPr>
          </a:p>
          <a:p>
            <a:pPr marL="343080" indent="-342360">
              <a:lnSpc>
                <a:spcPct val="100000"/>
              </a:lnSpc>
              <a:spcBef>
                <a:spcPts val="780"/>
              </a:spcBef>
              <a:buClr>
                <a:srgbClr val="00B050"/>
              </a:buClr>
              <a:buFont typeface="Arial"/>
              <a:buChar char="•"/>
            </a:pPr>
            <a:r>
              <a:rPr lang="ru-RU" sz="3900" b="1" i="1" strike="noStrike" spc="-1">
                <a:solidFill>
                  <a:srgbClr val="00B050"/>
                </a:solidFill>
                <a:latin typeface="Calibri"/>
              </a:rPr>
              <a:t>жорсткі:</a:t>
            </a:r>
            <a:endParaRPr lang="ru-RU" sz="3900" b="0" strike="noStrike" spc="-1">
              <a:latin typeface="Arial"/>
            </a:endParaRPr>
          </a:p>
          <a:p>
            <a:pPr marL="343080" indent="-342360">
              <a:lnSpc>
                <a:spcPct val="100000"/>
              </a:lnSpc>
              <a:spcBef>
                <a:spcPts val="641"/>
              </a:spcBef>
              <a:buClr>
                <a:srgbClr val="7030A0"/>
              </a:buClr>
              <a:buFont typeface="Arial"/>
              <a:buChar char="-"/>
            </a:pPr>
            <a:r>
              <a:rPr lang="ru-RU" sz="3200" b="1" strike="noStrike" spc="-1">
                <a:solidFill>
                  <a:srgbClr val="7030A0"/>
                </a:solidFill>
                <a:latin typeface="Calibri"/>
              </a:rPr>
              <a:t>шинні: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а) прості (фіксаційні, транспортні);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б) лікувальні (апарати для витягання);</a:t>
            </a:r>
            <a:endParaRPr lang="ru-RU" sz="3200" b="0" strike="noStrike" spc="-1">
              <a:latin typeface="Arial"/>
            </a:endParaRPr>
          </a:p>
          <a:p>
            <a:pPr marL="343080" indent="-342360">
              <a:lnSpc>
                <a:spcPct val="100000"/>
              </a:lnSpc>
              <a:spcBef>
                <a:spcPts val="641"/>
              </a:spcBef>
              <a:buClr>
                <a:srgbClr val="7030A0"/>
              </a:buClr>
              <a:buFont typeface="Arial"/>
              <a:buChar char="-"/>
            </a:pPr>
            <a:r>
              <a:rPr lang="ru-RU" sz="3200" b="1" strike="noStrike" spc="-1">
                <a:solidFill>
                  <a:srgbClr val="7030A0"/>
                </a:solidFill>
                <a:latin typeface="Calibri"/>
              </a:rPr>
              <a:t>тверднучі: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а) крохмальні;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б) клейові;</a:t>
            </a:r>
            <a:endParaRPr lang="ru-RU" sz="3200" b="0" strike="noStrike" spc="-1">
              <a:latin typeface="Arial"/>
            </a:endParaRPr>
          </a:p>
          <a:p>
            <a:pPr marL="343080" indent="-342360">
              <a:lnSpc>
                <a:spcPct val="100000"/>
              </a:lnSpc>
              <a:spcBef>
                <a:spcPts val="641"/>
              </a:spcBef>
            </a:pPr>
            <a:r>
              <a:rPr lang="ru-RU" sz="3200" b="1" strike="noStrike" spc="-1">
                <a:solidFill>
                  <a:srgbClr val="000000"/>
                </a:solidFill>
                <a:latin typeface="Calibri"/>
              </a:rPr>
              <a:t>		    в) гіпсові.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468360" y="357120"/>
            <a:ext cx="8228880" cy="112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600" b="1" strike="noStrike" spc="-1">
                <a:solidFill>
                  <a:srgbClr val="FF0000"/>
                </a:solidFill>
                <a:latin typeface="Arial"/>
              </a:rPr>
              <a:t>Види пов’язок </a:t>
            </a:r>
            <a:r>
              <a:rPr lang="ru-RU" sz="2800" b="1" strike="noStrike" spc="-1">
                <a:solidFill>
                  <a:srgbClr val="FF0000"/>
                </a:solidFill>
                <a:latin typeface="Arial"/>
              </a:rPr>
              <a:t>(продовження)</a:t>
            </a:r>
            <a:endParaRPr lang="ru-RU" sz="2800" b="0" strike="noStrike" spc="-1">
              <a:latin typeface="Arial"/>
            </a:endParaRPr>
          </a:p>
        </p:txBody>
      </p:sp>
      <p:sp>
        <p:nvSpPr>
          <p:cNvPr id="199" name="CustomShape 2"/>
          <p:cNvSpPr/>
          <p:nvPr/>
        </p:nvSpPr>
        <p:spPr>
          <a:xfrm>
            <a:off x="468360" y="1357200"/>
            <a:ext cx="8317800" cy="514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buClr>
                <a:srgbClr val="00B050"/>
              </a:buClr>
              <a:buFont typeface="Arial"/>
              <a:buChar char="•"/>
            </a:pPr>
            <a:r>
              <a:rPr lang="ru-RU" sz="3600" b="1" i="1" strike="noStrike" spc="-1">
                <a:solidFill>
                  <a:srgbClr val="00B050"/>
                </a:solidFill>
                <a:latin typeface="Calibri"/>
              </a:rPr>
              <a:t>м’які:</a:t>
            </a:r>
            <a:endParaRPr lang="ru-RU" sz="36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бинтові;</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клейові: </a:t>
            </a:r>
            <a:r>
              <a:rPr lang="ru-RU" sz="2800" b="1" strike="noStrike" spc="-1">
                <a:solidFill>
                  <a:srgbClr val="000000"/>
                </a:solidFill>
                <a:latin typeface="Calibri"/>
              </a:rPr>
              <a:t>синтетичний клей (клеол, колодій, клей БФ-6, ліфузоль тощо), лейкопластир;</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косинкові;</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пращоподібні;</a:t>
            </a:r>
            <a:endParaRPr lang="ru-RU" sz="2800" b="0" strike="noStrike" spc="-1">
              <a:latin typeface="Arial"/>
            </a:endParaRPr>
          </a:p>
          <a:p>
            <a:pPr marL="343080" indent="-342360" algn="just">
              <a:lnSpc>
                <a:spcPct val="100000"/>
              </a:lnSpc>
              <a:buClr>
                <a:srgbClr val="7030A0"/>
              </a:buClr>
              <a:buFont typeface="Arial"/>
              <a:buChar char="-"/>
            </a:pPr>
            <a:r>
              <a:rPr lang="ru-RU" sz="2800" b="1" strike="noStrike" spc="-1">
                <a:solidFill>
                  <a:srgbClr val="7030A0"/>
                </a:solidFill>
                <a:latin typeface="Calibri"/>
              </a:rPr>
              <a:t>контурні: </a:t>
            </a:r>
            <a:endParaRPr lang="ru-RU" sz="2800" b="0" strike="noStrike" spc="-1">
              <a:latin typeface="Arial"/>
            </a:endParaRPr>
          </a:p>
          <a:p>
            <a:pPr marL="343080" indent="-342360" algn="just">
              <a:lnSpc>
                <a:spcPct val="100000"/>
              </a:lnSpc>
            </a:pPr>
            <a:r>
              <a:rPr lang="ru-RU" sz="2800" b="1" strike="noStrike" spc="-1">
                <a:solidFill>
                  <a:srgbClr val="000000"/>
                </a:solidFill>
                <a:latin typeface="Calibri"/>
              </a:rPr>
              <a:t>а) </a:t>
            </a:r>
            <a:r>
              <a:rPr lang="ru-RU" sz="2800" b="1" i="1" strike="noStrike" spc="-1">
                <a:solidFill>
                  <a:srgbClr val="0070C0"/>
                </a:solidFill>
                <a:latin typeface="Calibri"/>
              </a:rPr>
              <a:t>стандартні контури </a:t>
            </a:r>
            <a:r>
              <a:rPr lang="ru-RU" sz="2800" b="1" strike="noStrike" spc="-1">
                <a:solidFill>
                  <a:srgbClr val="000000"/>
                </a:solidFill>
                <a:latin typeface="Calibri"/>
              </a:rPr>
              <a:t>(суспензорій, бинт РЕТЕЛАСТ, бандаж тощо); </a:t>
            </a:r>
            <a:endParaRPr lang="ru-RU" sz="2800" b="0" strike="noStrike" spc="-1">
              <a:latin typeface="Arial"/>
            </a:endParaRPr>
          </a:p>
          <a:p>
            <a:pPr marL="343080" indent="-342360" algn="just">
              <a:lnSpc>
                <a:spcPct val="100000"/>
              </a:lnSpc>
            </a:pPr>
            <a:r>
              <a:rPr lang="ru-RU" sz="2800" b="1" strike="noStrike" spc="-1">
                <a:solidFill>
                  <a:srgbClr val="000000"/>
                </a:solidFill>
                <a:latin typeface="Calibri"/>
              </a:rPr>
              <a:t>б) </a:t>
            </a:r>
            <a:r>
              <a:rPr lang="ru-RU" sz="2800" b="1" i="1" strike="noStrike" spc="-1">
                <a:solidFill>
                  <a:srgbClr val="0070C0"/>
                </a:solidFill>
                <a:latin typeface="Calibri"/>
              </a:rPr>
              <a:t>індивідуальні контурні </a:t>
            </a:r>
            <a:r>
              <a:rPr lang="ru-RU" sz="2800" b="1" strike="noStrike" spc="-1">
                <a:solidFill>
                  <a:srgbClr val="000000"/>
                </a:solidFill>
                <a:latin typeface="Calibri"/>
              </a:rPr>
              <a:t>(виготовляють за необхідності).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457200" y="142920"/>
            <a:ext cx="822888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600" b="1" strike="noStrike" spc="-1">
                <a:solidFill>
                  <a:srgbClr val="0070C0"/>
                </a:solidFill>
                <a:latin typeface="Calibri"/>
              </a:rPr>
              <a:t>Бинтові пов'язки</a:t>
            </a:r>
            <a:endParaRPr lang="ru-RU" sz="4600" b="0" strike="noStrike" spc="-1">
              <a:latin typeface="Arial"/>
            </a:endParaRPr>
          </a:p>
        </p:txBody>
      </p:sp>
      <p:sp>
        <p:nvSpPr>
          <p:cNvPr id="201" name="CustomShape 2"/>
          <p:cNvSpPr/>
          <p:nvPr/>
        </p:nvSpPr>
        <p:spPr>
          <a:xfrm>
            <a:off x="324000" y="1125360"/>
            <a:ext cx="8390880" cy="54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479"/>
              </a:spcBef>
            </a:pPr>
            <a:r>
              <a:rPr lang="ru-RU" sz="2400" b="1" strike="noStrike" spc="-1">
                <a:solidFill>
                  <a:srgbClr val="000000"/>
                </a:solidFill>
                <a:latin typeface="Calibri"/>
              </a:rPr>
              <a:t>Бинтові пов’язки призначені для закріплення перев'язного матеріалу або забезпечення іммобілізації опорно-рухового апарату.</a:t>
            </a:r>
            <a:endParaRPr lang="ru-RU" sz="2400" b="0" strike="noStrike" spc="-1">
              <a:latin typeface="Arial"/>
            </a:endParaRPr>
          </a:p>
          <a:p>
            <a:pPr marL="343080" indent="-342360">
              <a:lnSpc>
                <a:spcPct val="80000"/>
              </a:lnSpc>
              <a:spcBef>
                <a:spcPts val="479"/>
              </a:spcBef>
            </a:pPr>
            <a:r>
              <a:rPr lang="ru-RU" sz="2400" b="1" strike="noStrike" spc="-1">
                <a:solidFill>
                  <a:srgbClr val="FF0000"/>
                </a:solidFill>
                <a:latin typeface="Calibri"/>
              </a:rPr>
              <a:t>Вузькі бинти </a:t>
            </a:r>
            <a:r>
              <a:rPr lang="ru-RU" sz="2400" b="1" strike="noStrike" spc="-1">
                <a:solidFill>
                  <a:srgbClr val="000000"/>
                </a:solidFill>
                <a:latin typeface="Calibri"/>
              </a:rPr>
              <a:t>використовують для накладання пов'язок на пальці й кисті, </a:t>
            </a:r>
            <a:endParaRPr lang="ru-RU" sz="2400" b="0" strike="noStrike" spc="-1">
              <a:latin typeface="Arial"/>
            </a:endParaRPr>
          </a:p>
          <a:p>
            <a:pPr marL="343080" indent="-342360">
              <a:lnSpc>
                <a:spcPct val="80000"/>
              </a:lnSpc>
              <a:spcBef>
                <a:spcPts val="479"/>
              </a:spcBef>
            </a:pPr>
            <a:r>
              <a:rPr lang="ru-RU" sz="2400" b="1" strike="noStrike" spc="-1">
                <a:solidFill>
                  <a:srgbClr val="FF0000"/>
                </a:solidFill>
                <a:latin typeface="Calibri"/>
              </a:rPr>
              <a:t>широкі </a:t>
            </a:r>
            <a:r>
              <a:rPr lang="ru-RU" sz="2400" b="1" strike="noStrike" spc="-1">
                <a:solidFill>
                  <a:srgbClr val="000000"/>
                </a:solidFill>
                <a:latin typeface="Calibri"/>
              </a:rPr>
              <a:t>— для бинтування живота, таза, груднини тощо.</a:t>
            </a:r>
            <a:endParaRPr lang="ru-RU" sz="2400" b="0" strike="noStrike" spc="-1">
              <a:latin typeface="Arial"/>
            </a:endParaRPr>
          </a:p>
          <a:p>
            <a:pPr marL="343080" indent="-342360">
              <a:lnSpc>
                <a:spcPct val="80000"/>
              </a:lnSpc>
              <a:spcBef>
                <a:spcPts val="479"/>
              </a:spcBef>
            </a:pPr>
            <a:r>
              <a:rPr lang="ru-RU" sz="2400" b="1" i="1" strike="noStrike" spc="-1">
                <a:solidFill>
                  <a:srgbClr val="FF0000"/>
                </a:solidFill>
                <a:latin typeface="Calibri"/>
              </a:rPr>
              <a:t>Еластичні тканинні бинти </a:t>
            </a:r>
            <a:r>
              <a:rPr lang="ru-RU" sz="2400" b="1" strike="noStrike" spc="-1">
                <a:solidFill>
                  <a:srgbClr val="000000"/>
                </a:solidFill>
                <a:latin typeface="Calibri"/>
              </a:rPr>
              <a:t>використовують переважно у травматології і спортивній медицині.</a:t>
            </a:r>
            <a:r>
              <a:rPr lang="ru-RU" sz="1700" b="1" strike="noStrike" spc="-1">
                <a:solidFill>
                  <a:srgbClr val="000000"/>
                </a:solidFill>
                <a:latin typeface="Calibri"/>
              </a:rPr>
              <a:t> </a:t>
            </a:r>
            <a:endParaRPr lang="ru-RU" sz="1700" b="0" strike="noStrike" spc="-1">
              <a:latin typeface="Arial"/>
            </a:endParaRPr>
          </a:p>
          <a:p>
            <a:pPr marL="343080" indent="-342360">
              <a:lnSpc>
                <a:spcPct val="80000"/>
              </a:lnSpc>
              <a:spcBef>
                <a:spcPts val="340"/>
              </a:spcBef>
            </a:pPr>
            <a:endParaRPr lang="ru-RU" sz="1700" b="0" strike="noStrike" spc="-1">
              <a:latin typeface="Arial"/>
            </a:endParaRPr>
          </a:p>
          <a:p>
            <a:pPr marL="343080" indent="-342360" algn="just">
              <a:lnSpc>
                <a:spcPct val="80000"/>
              </a:lnSpc>
              <a:spcBef>
                <a:spcPts val="479"/>
              </a:spcBef>
              <a:buClr>
                <a:srgbClr val="FF0000"/>
              </a:buClr>
              <a:buFont typeface="Arial"/>
              <a:buChar char="•"/>
            </a:pPr>
            <a:r>
              <a:rPr lang="ru-RU" sz="2400" b="1" i="1" strike="noStrike" spc="-1">
                <a:solidFill>
                  <a:srgbClr val="FF0000"/>
                </a:solidFill>
                <a:latin typeface="Calibri"/>
              </a:rPr>
              <a:t>Бинтові пов’язки </a:t>
            </a:r>
            <a:r>
              <a:rPr lang="ru-RU" sz="2400" b="1" strike="noStrike" spc="-1">
                <a:solidFill>
                  <a:srgbClr val="000000"/>
                </a:solidFill>
                <a:latin typeface="Calibri"/>
              </a:rPr>
              <a:t>за способом накладання поділяються на кругові (циркулярні), спіральні, повзучі, хрестоподібні, колосоподібні, «черепашачі».  </a:t>
            </a:r>
            <a:endParaRPr lang="ru-RU" sz="2400" b="0" strike="noStrike" spc="-1">
              <a:latin typeface="Arial"/>
            </a:endParaRPr>
          </a:p>
          <a:p>
            <a:pPr marL="343080" indent="-342360" algn="just">
              <a:lnSpc>
                <a:spcPct val="80000"/>
              </a:lnSpc>
              <a:spcBef>
                <a:spcPts val="479"/>
              </a:spcBef>
              <a:buClr>
                <a:srgbClr val="7030A0"/>
              </a:buClr>
              <a:buFont typeface="Arial"/>
              <a:buChar char="•"/>
            </a:pPr>
            <a:r>
              <a:rPr lang="ru-RU" sz="2400" b="1" i="1" strike="noStrike" spc="-1">
                <a:solidFill>
                  <a:srgbClr val="7030A0"/>
                </a:solidFill>
                <a:latin typeface="Calibri"/>
              </a:rPr>
              <a:t>Кругова або циркулярна пов’язка </a:t>
            </a:r>
            <a:r>
              <a:rPr lang="ru-RU" sz="2400" b="1" strike="noStrike" spc="-1">
                <a:solidFill>
                  <a:srgbClr val="000000"/>
                </a:solidFill>
                <a:latin typeface="Calibri"/>
              </a:rPr>
              <a:t>– одна з самих простих, використовується на частинах тіла, що мають циліндричну форму. При накладанні кругової пов’язки кожний наступний тур бинта лягає поверх попереднього, повністю його перекриваючи.</a:t>
            </a:r>
            <a:endParaRPr lang="ru-RU" sz="2400" b="0" strike="noStrike" spc="-1">
              <a:latin typeface="Arial"/>
            </a:endParaRPr>
          </a:p>
          <a:p>
            <a:pPr marL="343080" indent="-342360">
              <a:lnSpc>
                <a:spcPct val="80000"/>
              </a:lnSpc>
              <a:spcBef>
                <a:spcPts val="340"/>
              </a:spcBef>
            </a:pPr>
            <a:endParaRPr lang="ru-RU" sz="2400" b="0" strike="noStrike" spc="-1">
              <a:latin typeface="Arial"/>
            </a:endParaRPr>
          </a:p>
          <a:p>
            <a:pPr marL="343080" indent="-342360">
              <a:lnSpc>
                <a:spcPct val="80000"/>
              </a:lnSpc>
              <a:spcBef>
                <a:spcPts val="340"/>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642960" y="142920"/>
            <a:ext cx="8182800" cy="35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000" lnSpcReduction="20000"/>
          </a:bodyPr>
          <a:lstStyle/>
          <a:p>
            <a:pPr algn="ctr">
              <a:lnSpc>
                <a:spcPct val="100000"/>
              </a:lnSpc>
            </a:pPr>
            <a:r>
              <a:rPr lang="ru-RU" sz="4400" b="1" strike="noStrike" spc="-1">
                <a:solidFill>
                  <a:srgbClr val="FF0000"/>
                </a:solidFill>
                <a:latin typeface="Calibri"/>
              </a:rPr>
              <a:t>План</a:t>
            </a:r>
            <a:endParaRPr lang="ru-RU" sz="4400" b="0" strike="noStrike" spc="-1">
              <a:latin typeface="Arial"/>
            </a:endParaRPr>
          </a:p>
        </p:txBody>
      </p:sp>
      <p:sp>
        <p:nvSpPr>
          <p:cNvPr id="166" name="CustomShape 2"/>
          <p:cNvSpPr/>
          <p:nvPr/>
        </p:nvSpPr>
        <p:spPr>
          <a:xfrm>
            <a:off x="428760" y="714240"/>
            <a:ext cx="8286120" cy="59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00"/>
              </a:spcBef>
              <a:buClr>
                <a:srgbClr val="7030A0"/>
              </a:buClr>
              <a:buFont typeface="Arial"/>
              <a:buChar char="•"/>
            </a:pPr>
            <a:r>
              <a:rPr lang="ru-RU" sz="2000" b="1" strike="noStrike" spc="-1">
                <a:solidFill>
                  <a:srgbClr val="7030A0"/>
                </a:solidFill>
                <a:latin typeface="Calibri"/>
              </a:rPr>
              <a:t>1. Поняття десмургія, пов'язка, перев'язка.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2.  Перев’язувальний матеріал  і перев’язувальний засіб.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3. Класифікація пов’язок. </a:t>
            </a:r>
            <a:r>
              <a:rPr lang="ru-RU" sz="2000" b="1" strike="noStrike" spc="-1">
                <a:solidFill>
                  <a:srgbClr val="000000"/>
                </a:solidFill>
                <a:latin typeface="Calibri"/>
              </a:rPr>
              <a:t>Види пов'язок (м'які, тверді), їх мета. Типи пов'язок за призначенням. Типи бинтових пов'язок. Клейові пов'язки. Лейкопластирні пов'язки. Накладання еластичних бинтів. Тісно-туга пов'язка. Гіпсові пов'язки.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4. Правила накладання пов’язок.</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5. Техніка накладання найбільш поширених пов'язок </a:t>
            </a:r>
            <a:r>
              <a:rPr lang="ru-RU" sz="2000" b="1" strike="noStrike" spc="-1">
                <a:solidFill>
                  <a:srgbClr val="000000"/>
                </a:solidFill>
                <a:latin typeface="Calibri"/>
              </a:rPr>
              <a:t>(спіральна пов'язка з однією та двома стрічками, пов'язка на молочну залозу, хрестоподібна, пов'язка Дезо); пов'язки на ділянку живота і таза (спіральна, колова, колосоподібна, пов'язка на пахову ділянку, Т-подібна); пов'язка на голову (чепець, вуздечка), на одне або обидва оки, пов'язки на верхні та нижні кінцівки (колосоподібна, черепашача, восьмиподібна, поворотна, спіральна, косинкова, лицарська рукавичка, пов'язка на палець). </a:t>
            </a:r>
            <a:endParaRPr lang="ru-RU" sz="2000" b="0" strike="noStrike" spc="-1">
              <a:latin typeface="Arial"/>
            </a:endParaRPr>
          </a:p>
          <a:p>
            <a:pPr marL="343080" indent="-342360" algn="just">
              <a:lnSpc>
                <a:spcPct val="100000"/>
              </a:lnSpc>
              <a:spcBef>
                <a:spcPts val="400"/>
              </a:spcBef>
              <a:buClr>
                <a:srgbClr val="7030A0"/>
              </a:buClr>
              <a:buFont typeface="Arial"/>
              <a:buChar char="•"/>
            </a:pPr>
            <a:r>
              <a:rPr lang="ru-RU" sz="2000" b="1" strike="noStrike" spc="-1">
                <a:solidFill>
                  <a:srgbClr val="7030A0"/>
                </a:solidFill>
                <a:latin typeface="Calibri"/>
              </a:rPr>
              <a:t>6. Накладання твердих пов'язок</a:t>
            </a:r>
            <a:r>
              <a:rPr lang="ru-RU" sz="2000" b="1" strike="noStrike" spc="-1">
                <a:solidFill>
                  <a:srgbClr val="000000"/>
                </a:solidFill>
                <a:latin typeface="Calibri"/>
              </a:rPr>
              <a:t> (шин Крамера, Дітеріхса, пневмошин). </a:t>
            </a:r>
            <a:endParaRPr lang="ru-RU" sz="2000" b="0" strike="noStrike" spc="-1">
              <a:latin typeface="Arial"/>
            </a:endParaRPr>
          </a:p>
          <a:p>
            <a:pPr algn="just">
              <a:lnSpc>
                <a:spcPct val="100000"/>
              </a:lnSpc>
              <a:spcBef>
                <a:spcPts val="400"/>
              </a:spcBef>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428760" y="285840"/>
            <a:ext cx="8357400" cy="62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0000"/>
              </a:lnSpc>
            </a:pPr>
            <a:r>
              <a:rPr lang="ru-RU" sz="2200" b="1" i="1" strike="noStrike" spc="-1">
                <a:solidFill>
                  <a:srgbClr val="7030A0"/>
                </a:solidFill>
                <a:latin typeface="Calibri"/>
                <a:ea typeface="DejaVu Sans"/>
              </a:rPr>
              <a:t>Спіральну пов’язку </a:t>
            </a:r>
            <a:r>
              <a:rPr lang="ru-RU" sz="2200" b="1" strike="noStrike" spc="-1">
                <a:solidFill>
                  <a:srgbClr val="000000"/>
                </a:solidFill>
                <a:latin typeface="Calibri"/>
                <a:ea typeface="DejaVu Sans"/>
              </a:rPr>
              <a:t>використовують на тулубі та кінцівках. При накладанні спіральної пов’язки тури бинта ідуть знизу нагору, кожний наступний тур закриває попередній на 1/2 його ширини.  На частинах тіла, що мають конусоподібну форму (грудна клітка, стегно, гомілка, передпліччя) використовують </a:t>
            </a:r>
            <a:r>
              <a:rPr lang="ru-RU" sz="2200" b="1" strike="noStrike" spc="-1">
                <a:solidFill>
                  <a:srgbClr val="7030A0"/>
                </a:solidFill>
                <a:latin typeface="Calibri"/>
                <a:ea typeface="DejaVu Sans"/>
              </a:rPr>
              <a:t>спіральну пов’язку з перегинами </a:t>
            </a:r>
            <a:r>
              <a:rPr lang="ru-RU" sz="2200" b="1" strike="noStrike" spc="-1">
                <a:solidFill>
                  <a:srgbClr val="000000"/>
                </a:solidFill>
                <a:latin typeface="Calibri"/>
                <a:ea typeface="DejaVu Sans"/>
              </a:rPr>
              <a:t>(при накладанні пов’язки бинт перегинають у напрямку до себе так, щоб його верхній край став нижнім). </a:t>
            </a:r>
            <a:endParaRPr lang="ru-RU" sz="2200" b="0" strike="noStrike" spc="-1">
              <a:latin typeface="Arial"/>
            </a:endParaRPr>
          </a:p>
          <a:p>
            <a:pPr algn="just">
              <a:lnSpc>
                <a:spcPct val="80000"/>
              </a:lnSpc>
            </a:pPr>
            <a:r>
              <a:rPr lang="ru-RU" sz="2200" b="1" i="1" strike="noStrike" spc="-1">
                <a:solidFill>
                  <a:srgbClr val="7030A0"/>
                </a:solidFill>
                <a:latin typeface="Calibri"/>
                <a:ea typeface="DejaVu Sans"/>
              </a:rPr>
              <a:t>Повзуча пов’язка </a:t>
            </a:r>
            <a:r>
              <a:rPr lang="ru-RU" sz="2200" b="1" strike="noStrike" spc="-1">
                <a:solidFill>
                  <a:srgbClr val="000000"/>
                </a:solidFill>
                <a:latin typeface="Calibri"/>
                <a:ea typeface="DejaVu Sans"/>
              </a:rPr>
              <a:t>застосовується для закріплення перев’язувального матеріалу; при її накладанні тури бинта ведуть косо догори так, щоб кожен наступний тур бинта не стикався з попереднім.</a:t>
            </a:r>
            <a:endParaRPr lang="ru-RU" sz="2200" b="0" strike="noStrike" spc="-1">
              <a:latin typeface="Arial"/>
            </a:endParaRPr>
          </a:p>
          <a:p>
            <a:pPr algn="just">
              <a:lnSpc>
                <a:spcPct val="80000"/>
              </a:lnSpc>
            </a:pPr>
            <a:r>
              <a:rPr lang="ru-RU" sz="2200" b="1" strike="noStrike" spc="-1">
                <a:solidFill>
                  <a:srgbClr val="000000"/>
                </a:solidFill>
                <a:latin typeface="Calibri"/>
                <a:ea typeface="DejaVu Sans"/>
              </a:rPr>
              <a:t>При накладанні </a:t>
            </a:r>
            <a:r>
              <a:rPr lang="ru-RU" sz="2200" b="1" i="1" strike="noStrike" spc="-1">
                <a:solidFill>
                  <a:srgbClr val="7030A0"/>
                </a:solidFill>
                <a:latin typeface="Calibri"/>
                <a:ea typeface="DejaVu Sans"/>
              </a:rPr>
              <a:t>хрестоподібної або вісімкоподібної пов’язки </a:t>
            </a:r>
            <a:r>
              <a:rPr lang="ru-RU" sz="2200" b="1" strike="noStrike" spc="-1">
                <a:solidFill>
                  <a:srgbClr val="000000"/>
                </a:solidFill>
                <a:latin typeface="Calibri"/>
                <a:ea typeface="DejaVu Sans"/>
              </a:rPr>
              <a:t>тури бинта перехрещуються формуючи вісімку. Пов’язку застосовують для бинтування суглобів (променево-зап’ястковий, гомілковостопний), задньої поверхні шиї, потилиці, грудної клітки, спини. </a:t>
            </a:r>
            <a:endParaRPr lang="ru-RU" sz="2200" b="0" strike="noStrike" spc="-1">
              <a:latin typeface="Arial"/>
            </a:endParaRPr>
          </a:p>
          <a:p>
            <a:pPr algn="just">
              <a:lnSpc>
                <a:spcPct val="80000"/>
              </a:lnSpc>
            </a:pPr>
            <a:r>
              <a:rPr lang="ru-RU" sz="2200" b="1" i="1" strike="noStrike" spc="-1">
                <a:solidFill>
                  <a:srgbClr val="7030A0"/>
                </a:solidFill>
                <a:latin typeface="Calibri"/>
                <a:ea typeface="DejaVu Sans"/>
              </a:rPr>
              <a:t>«Черепашачу» пов’язку </a:t>
            </a:r>
            <a:r>
              <a:rPr lang="ru-RU" sz="2200" b="1" strike="noStrike" spc="-1">
                <a:solidFill>
                  <a:srgbClr val="000000"/>
                </a:solidFill>
                <a:latin typeface="Calibri"/>
                <a:ea typeface="DejaVu Sans"/>
              </a:rPr>
              <a:t>накладають на колінний, гомілковостопний, ліктьовий суглоби. Пов’язка є різновидом вісімкоподібної – тури бинта перехрещуються на згинальних поверхнях суглоба і віялоподібно розходяться на розгинальній стороні.</a:t>
            </a:r>
            <a:endParaRPr lang="ru-RU" sz="2200" b="0" strike="noStrike" spc="-1">
              <a:latin typeface="Arial"/>
            </a:endParaRPr>
          </a:p>
          <a:p>
            <a:pPr algn="just">
              <a:lnSpc>
                <a:spcPct val="80000"/>
              </a:lnSpc>
            </a:pPr>
            <a:r>
              <a:rPr lang="ru-RU" sz="2200" b="1" i="1" strike="noStrike" spc="-1">
                <a:solidFill>
                  <a:srgbClr val="7030A0"/>
                </a:solidFill>
                <a:latin typeface="Calibri"/>
                <a:ea typeface="DejaVu Sans"/>
              </a:rPr>
              <a:t>Колосоподібну пов’язку </a:t>
            </a:r>
            <a:r>
              <a:rPr lang="ru-RU" sz="2200" b="1" strike="noStrike" spc="-1">
                <a:solidFill>
                  <a:srgbClr val="000000"/>
                </a:solidFill>
                <a:latin typeface="Calibri"/>
                <a:ea typeface="DejaVu Sans"/>
              </a:rPr>
              <a:t>використовують для бинтування плечового і кульшового суглобів.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p:cNvPicPr/>
          <p:nvPr/>
        </p:nvPicPr>
        <p:blipFill>
          <a:blip r:embed="rId2"/>
          <a:srcRect l="32953" t="29306" r="32477" b="26767"/>
          <a:stretch/>
        </p:blipFill>
        <p:spPr>
          <a:xfrm>
            <a:off x="1571760" y="153000"/>
            <a:ext cx="6071400" cy="4336560"/>
          </a:xfrm>
          <a:prstGeom prst="rect">
            <a:avLst/>
          </a:prstGeom>
          <a:ln w="9360">
            <a:noFill/>
          </a:ln>
        </p:spPr>
      </p:pic>
      <p:sp>
        <p:nvSpPr>
          <p:cNvPr id="204" name="CustomShape 1"/>
          <p:cNvSpPr/>
          <p:nvPr/>
        </p:nvSpPr>
        <p:spPr>
          <a:xfrm>
            <a:off x="500040" y="4572000"/>
            <a:ext cx="8286120" cy="20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Рис. Типи бинтових пов’язок: </a:t>
            </a:r>
            <a:endParaRPr lang="ru-RU" sz="2800" b="0" strike="noStrike" spc="-1">
              <a:latin typeface="Arial"/>
            </a:endParaRPr>
          </a:p>
          <a:p>
            <a:pPr algn="ctr">
              <a:lnSpc>
                <a:spcPct val="100000"/>
              </a:lnSpc>
            </a:pPr>
            <a:r>
              <a:rPr lang="ru-RU" sz="2000" b="1" strike="noStrike" spc="-1">
                <a:solidFill>
                  <a:srgbClr val="7030A0"/>
                </a:solidFill>
                <a:latin typeface="Calibri"/>
                <a:ea typeface="DejaVu Sans"/>
              </a:rPr>
              <a:t>А – кругова (циркулярна) пов’язка,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Б – спіральна пов’язка з перегинами,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В – повзуча пов’язка,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Г – «черепашача» пов’язка,  </a:t>
            </a:r>
            <a:endParaRPr lang="ru-RU" sz="2000" b="0" strike="noStrike" spc="-1">
              <a:latin typeface="Arial"/>
            </a:endParaRPr>
          </a:p>
          <a:p>
            <a:pPr algn="ctr">
              <a:lnSpc>
                <a:spcPct val="100000"/>
              </a:lnSpc>
            </a:pPr>
            <a:r>
              <a:rPr lang="ru-RU" sz="2000" b="1" strike="noStrike" spc="-1">
                <a:solidFill>
                  <a:srgbClr val="7030A0"/>
                </a:solidFill>
                <a:latin typeface="Calibri"/>
                <a:ea typeface="DejaVu Sans"/>
              </a:rPr>
              <a:t>Д – колосоподібна пов’язка</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214200" y="476280"/>
            <a:ext cx="4928400" cy="209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7030A0"/>
              </a:buClr>
              <a:buFont typeface="Arial"/>
              <a:buChar char="•"/>
            </a:pPr>
            <a:r>
              <a:rPr lang="ru-RU" sz="3200" b="1" strike="noStrike" spc="-1">
                <a:solidFill>
                  <a:srgbClr val="7030A0"/>
                </a:solidFill>
                <a:latin typeface="Calibri"/>
              </a:rPr>
              <a:t>Еластичні тканинні бинти </a:t>
            </a:r>
            <a:r>
              <a:rPr lang="ru-RU" sz="2800" b="1" strike="noStrike" spc="-1">
                <a:solidFill>
                  <a:srgbClr val="000000"/>
                </a:solidFill>
                <a:latin typeface="Calibri"/>
              </a:rPr>
              <a:t>використовують переважно у травматології і спортивній медицині.</a:t>
            </a:r>
            <a:endParaRPr lang="ru-RU" sz="2800" b="0" strike="noStrike" spc="-1">
              <a:latin typeface="Arial"/>
            </a:endParaRPr>
          </a:p>
        </p:txBody>
      </p:sp>
      <p:pic>
        <p:nvPicPr>
          <p:cNvPr id="206" name="Рисунок 4"/>
          <p:cNvPicPr/>
          <p:nvPr/>
        </p:nvPicPr>
        <p:blipFill>
          <a:blip r:embed="rId2"/>
          <a:stretch/>
        </p:blipFill>
        <p:spPr>
          <a:xfrm>
            <a:off x="5143680" y="285840"/>
            <a:ext cx="3999600" cy="6381000"/>
          </a:xfrm>
          <a:prstGeom prst="rect">
            <a:avLst/>
          </a:prstGeom>
          <a:ln w="9360">
            <a:noFill/>
          </a:ln>
        </p:spPr>
      </p:pic>
      <p:pic>
        <p:nvPicPr>
          <p:cNvPr id="207" name="Рисунок 5"/>
          <p:cNvPicPr/>
          <p:nvPr/>
        </p:nvPicPr>
        <p:blipFill>
          <a:blip r:embed="rId3"/>
          <a:stretch/>
        </p:blipFill>
        <p:spPr>
          <a:xfrm>
            <a:off x="642960" y="2714760"/>
            <a:ext cx="3928320" cy="39283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457200" y="35712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100000"/>
              </a:lnSpc>
            </a:pPr>
            <a:r>
              <a:rPr lang="ru-RU" sz="4000" b="1" strike="noStrike" spc="-1">
                <a:solidFill>
                  <a:srgbClr val="7030A0"/>
                </a:solidFill>
                <a:latin typeface="Calibri"/>
              </a:rPr>
              <a:t>Клейові пов'язки</a:t>
            </a:r>
            <a:endParaRPr lang="ru-RU" sz="4000" b="0" strike="noStrike" spc="-1">
              <a:latin typeface="Arial"/>
            </a:endParaRPr>
          </a:p>
        </p:txBody>
      </p:sp>
      <p:sp>
        <p:nvSpPr>
          <p:cNvPr id="209" name="CustomShape 2"/>
          <p:cNvSpPr/>
          <p:nvPr/>
        </p:nvSpPr>
        <p:spPr>
          <a:xfrm>
            <a:off x="179280" y="1071720"/>
            <a:ext cx="4034880" cy="41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479"/>
              </a:spcBef>
            </a:pPr>
            <a:r>
              <a:rPr lang="ru-RU" sz="2400" b="1" strike="noStrike" spc="-1">
                <a:solidFill>
                  <a:srgbClr val="000000"/>
                </a:solidFill>
                <a:latin typeface="Calibri"/>
              </a:rPr>
              <a:t>застосовують для захисту відкритих ушкоджень і поверхнево розташованих запальних процесів. Клейові пов'язки забезпечують утримання перев'язного матеріалу на рані (вільні кінці пов'язки фіксують на шкірі пацієнта за допомогою клеолу чи колодію). </a:t>
            </a:r>
            <a:endParaRPr lang="ru-RU" sz="2400" b="0" strike="noStrike" spc="-1">
              <a:latin typeface="Arial"/>
            </a:endParaRPr>
          </a:p>
        </p:txBody>
      </p:sp>
      <p:pic>
        <p:nvPicPr>
          <p:cNvPr id="210" name="Picture 6"/>
          <p:cNvPicPr/>
          <p:nvPr/>
        </p:nvPicPr>
        <p:blipFill>
          <a:blip r:embed="rId2"/>
          <a:stretch/>
        </p:blipFill>
        <p:spPr>
          <a:xfrm>
            <a:off x="4214880" y="1717964"/>
            <a:ext cx="4928400" cy="3710476"/>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214200" y="357120"/>
            <a:ext cx="8605080" cy="631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500" lnSpcReduction="20000"/>
          </a:bodyPr>
          <a:lstStyle/>
          <a:p>
            <a:pPr marL="343080" indent="-182160" algn="just">
              <a:lnSpc>
                <a:spcPct val="100000"/>
              </a:lnSpc>
              <a:spcBef>
                <a:spcPts val="641"/>
              </a:spcBef>
              <a:buClr>
                <a:srgbClr val="E46C0A"/>
              </a:buClr>
              <a:buFont typeface="Arial"/>
              <a:buChar char="•"/>
            </a:pPr>
            <a:r>
              <a:rPr lang="ru-RU" sz="3200" b="1" strike="noStrike" spc="-1">
                <a:solidFill>
                  <a:srgbClr val="7030A0"/>
                </a:solidFill>
                <a:latin typeface="Calibri"/>
              </a:rPr>
              <a:t>Клей, що його використовують для підклеювання вільних кінців марлевої серветки, наносять тонким шаром на шкіру довкола перев'язного матеріалу і як тільки шар клею починає тьмяніти, зверху пов'язки кладуть розправлену марлеву серветку, яка міцно приклеюється до шкіри, надійно утримуючи перев'язний матеріал на необхідному місці. </a:t>
            </a:r>
            <a:r>
              <a:rPr lang="ru-RU" sz="3200" b="1" strike="noStrike" spc="-1">
                <a:solidFill>
                  <a:srgbClr val="000000"/>
                </a:solidFill>
                <a:latin typeface="Calibri"/>
              </a:rPr>
              <a:t>Якщо для приклеювання використовують колодій, ним просякають зверху кінці марлевої серветки, що утримує перев'язний матеріал; через декілька хвилин вона надійно фіксується на шкірі. </a:t>
            </a:r>
            <a:endParaRPr lang="ru-RU" sz="3200" b="0" strike="noStrike" spc="-1">
              <a:latin typeface="Arial"/>
            </a:endParaRPr>
          </a:p>
          <a:p>
            <a:pPr marL="343080" indent="-182160" algn="just">
              <a:lnSpc>
                <a:spcPct val="100000"/>
              </a:lnSpc>
              <a:spcBef>
                <a:spcPts val="641"/>
              </a:spcBef>
              <a:buClr>
                <a:srgbClr val="E46C0A"/>
              </a:buClr>
              <a:buFont typeface="Arial"/>
              <a:buChar char="•"/>
            </a:pPr>
            <a:r>
              <a:rPr lang="ru-RU" sz="3200" b="1" strike="noStrike" spc="-1">
                <a:solidFill>
                  <a:srgbClr val="7030A0"/>
                </a:solidFill>
                <a:latin typeface="Calibri"/>
              </a:rPr>
              <a:t>До складу клеолу входять</a:t>
            </a:r>
            <a:r>
              <a:rPr lang="ru-RU" sz="3200" b="1" strike="noStrike" spc="-1">
                <a:solidFill>
                  <a:srgbClr val="404040"/>
                </a:solidFill>
                <a:latin typeface="Calibri"/>
              </a:rPr>
              <a:t> </a:t>
            </a:r>
            <a:r>
              <a:rPr lang="ru-RU" sz="3200" b="1" strike="noStrike" spc="-1">
                <a:solidFill>
                  <a:srgbClr val="000000"/>
                </a:solidFill>
                <a:latin typeface="Calibri"/>
              </a:rPr>
              <a:t>каніфоль (40 г), 96 % етиловий спирт (33 г), ефір (25 г), соняшникова олія (12 г); до складу колодію — колоксилін (4 г), ефір (76 г) і 96 % етиловий спирт (20 г).</a:t>
            </a:r>
            <a:endParaRPr lang="ru-RU" sz="3200" b="0" strike="noStrike" spc="-1">
              <a:latin typeface="Arial"/>
            </a:endParaRPr>
          </a:p>
          <a:p>
            <a:pPr marL="343080" indent="-182160" algn="just">
              <a:lnSpc>
                <a:spcPct val="100000"/>
              </a:lnSpc>
              <a:spcBef>
                <a:spcPts val="641"/>
              </a:spcBef>
              <a:buClr>
                <a:srgbClr val="E46C0A"/>
              </a:buClr>
              <a:buFont typeface="Arial"/>
              <a:buChar char="•"/>
            </a:pPr>
            <a:r>
              <a:rPr lang="ru-RU" sz="3200" b="1" strike="noStrike" spc="-1">
                <a:solidFill>
                  <a:srgbClr val="000000"/>
                </a:solidFill>
                <a:latin typeface="Calibri"/>
              </a:rPr>
              <a:t>Для заміни клейових пов'язок смужку, на якій була закріплена серветка, рекомендують </a:t>
            </a:r>
            <a:r>
              <a:rPr lang="ru-RU" sz="3200" b="1" strike="noStrike" spc="-1">
                <a:solidFill>
                  <a:srgbClr val="7030A0"/>
                </a:solidFill>
                <a:latin typeface="Calibri"/>
              </a:rPr>
              <a:t>змочити ефіром чи бензином.</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Унаслідок частих перев'язок шкіра на місці прикріплення марлі роз'ятрюється, що потребує заміни засобу фіксації перев'язного матеріалу. </a:t>
            </a:r>
            <a:r>
              <a:rPr lang="ru-RU" sz="3200" b="1" strike="noStrike" spc="-1">
                <a:solidFill>
                  <a:srgbClr val="7030A0"/>
                </a:solidFill>
                <a:latin typeface="Calibri"/>
              </a:rPr>
              <a:t>Слід зазначити, що клеол менше, аніж колодій, ушкоджує шкіру.</a:t>
            </a:r>
            <a:endParaRPr lang="ru-RU" sz="3200" b="0" strike="noStrike" spc="-1">
              <a:latin typeface="Arial"/>
            </a:endParaRPr>
          </a:p>
          <a:p>
            <a:pPr marL="343080" indent="-342360" algn="just">
              <a:lnSpc>
                <a:spcPct val="100000"/>
              </a:lnSpc>
              <a:spcBef>
                <a:spcPts val="641"/>
              </a:spcBef>
              <a:buClr>
                <a:srgbClr val="7030A0"/>
              </a:buClr>
              <a:buFont typeface="Arial"/>
              <a:buChar char="•"/>
            </a:pPr>
            <a:r>
              <a:rPr lang="ru-RU" sz="3200" b="1" strike="noStrike" spc="-1">
                <a:solidFill>
                  <a:srgbClr val="7030A0"/>
                </a:solidFill>
                <a:latin typeface="Calibri"/>
              </a:rPr>
              <a:t>Колодій, клей БФ-6, </a:t>
            </a:r>
            <a:r>
              <a:rPr lang="ru-RU" sz="3200" b="1" strike="noStrike" spc="-1">
                <a:solidFill>
                  <a:srgbClr val="000000"/>
                </a:solidFill>
                <a:latin typeface="Calibri"/>
              </a:rPr>
              <a:t>а ще більш успішно ліфузоль можуть бути використані для захисту асептичних післяопераційних ран без марлі шляхом нанесення стерильного клею на поверхню невеликої рани і створення таким чином захисної плівки.</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571320" y="214200"/>
            <a:ext cx="528552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4400" b="1" strike="noStrike" spc="-1">
                <a:solidFill>
                  <a:srgbClr val="7030A0"/>
                </a:solidFill>
                <a:latin typeface="Calibri"/>
              </a:rPr>
              <a:t>Пластир</a:t>
            </a:r>
            <a:endParaRPr lang="ru-RU" sz="4400" b="0" strike="noStrike" spc="-1">
              <a:latin typeface="Arial"/>
            </a:endParaRPr>
          </a:p>
        </p:txBody>
      </p:sp>
      <p:sp>
        <p:nvSpPr>
          <p:cNvPr id="213" name="CustomShape 2"/>
          <p:cNvSpPr/>
          <p:nvPr/>
        </p:nvSpPr>
        <p:spPr>
          <a:xfrm>
            <a:off x="214200" y="1143000"/>
            <a:ext cx="5214240" cy="471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000" lnSpcReduction="10000"/>
          </a:bodyPr>
          <a:lstStyle/>
          <a:p>
            <a:pPr marL="90000" indent="-216000" algn="just">
              <a:lnSpc>
                <a:spcPct val="90000"/>
              </a:lnSpc>
              <a:buClr>
                <a:srgbClr val="E46C0A"/>
              </a:buClr>
              <a:buFont typeface="Arial"/>
              <a:buChar char="•"/>
            </a:pPr>
            <a:r>
              <a:rPr lang="ru-RU" sz="2400" b="1" strike="noStrike" spc="-1">
                <a:solidFill>
                  <a:srgbClr val="FF0000"/>
                </a:solidFill>
                <a:latin typeface="Calibri"/>
              </a:rPr>
              <a:t>Пластир </a:t>
            </a:r>
            <a:r>
              <a:rPr lang="ru-RU" sz="2400" b="1" strike="noStrike" spc="-1">
                <a:solidFill>
                  <a:srgbClr val="000000"/>
                </a:solidFill>
                <a:latin typeface="Calibri"/>
              </a:rPr>
              <a:t>використовують як для захисту свіжих незабруднених ран (заклеювання їх смужкою щойно розгорнутого пластиру), так і як засіб фіксації перев'язного матеріалу, покладеного зверху дефекту шкіри через її некроз або локальний запальний процес без виділень. </a:t>
            </a:r>
            <a:endParaRPr lang="ru-RU" sz="2400" b="0" strike="noStrike" spc="-1">
              <a:latin typeface="Arial"/>
            </a:endParaRPr>
          </a:p>
          <a:p>
            <a:pPr marL="90000" indent="-216000" algn="just">
              <a:lnSpc>
                <a:spcPct val="90000"/>
              </a:lnSpc>
              <a:buClr>
                <a:srgbClr val="E46C0A"/>
              </a:buClr>
              <a:buFont typeface="Arial"/>
              <a:buChar char="•"/>
            </a:pPr>
            <a:r>
              <a:rPr lang="ru-RU" sz="2400" b="1" strike="noStrike" spc="-1">
                <a:solidFill>
                  <a:srgbClr val="000000"/>
                </a:solidFill>
                <a:latin typeface="Calibri"/>
              </a:rPr>
              <a:t>Окрім того, лейкопластир застосовують у лікуванні грануляційних ран і для зближення країв ранового дефекту.</a:t>
            </a:r>
            <a:endParaRPr lang="ru-RU" sz="2400" b="0" strike="noStrike" spc="-1">
              <a:latin typeface="Arial"/>
            </a:endParaRPr>
          </a:p>
          <a:p>
            <a:pPr marL="90000" indent="-216000" algn="just">
              <a:lnSpc>
                <a:spcPct val="90000"/>
              </a:lnSpc>
              <a:buClr>
                <a:srgbClr val="E46C0A"/>
              </a:buClr>
              <a:buFont typeface="Arial"/>
              <a:buChar char="•"/>
            </a:pPr>
            <a:r>
              <a:rPr lang="ru-RU" sz="2400" b="1" strike="noStrike" spc="-1">
                <a:solidFill>
                  <a:srgbClr val="000000"/>
                </a:solidFill>
                <a:latin typeface="Calibri"/>
              </a:rPr>
              <a:t>У дитячій хірургії лейкопластирне витягання в разі переломів трубчастих кісток кінцівок часто успішно застосовують тоді, коли в дорослих потерпілих зазвичай використовують скелетне витягання.</a:t>
            </a:r>
            <a:endParaRPr lang="ru-RU" sz="2400" b="0" strike="noStrike" spc="-1">
              <a:latin typeface="Arial"/>
            </a:endParaRPr>
          </a:p>
        </p:txBody>
      </p:sp>
      <p:pic>
        <p:nvPicPr>
          <p:cNvPr id="214" name="Picture 2"/>
          <p:cNvPicPr/>
          <p:nvPr/>
        </p:nvPicPr>
        <p:blipFill>
          <a:blip r:embed="rId2"/>
          <a:stretch/>
        </p:blipFill>
        <p:spPr>
          <a:xfrm>
            <a:off x="5572080" y="0"/>
            <a:ext cx="3571200" cy="2214000"/>
          </a:xfrm>
          <a:prstGeom prst="rect">
            <a:avLst/>
          </a:prstGeom>
          <a:ln>
            <a:noFill/>
          </a:ln>
        </p:spPr>
      </p:pic>
      <p:pic>
        <p:nvPicPr>
          <p:cNvPr id="215" name="Picture 4"/>
          <p:cNvPicPr/>
          <p:nvPr/>
        </p:nvPicPr>
        <p:blipFill>
          <a:blip r:embed="rId3"/>
          <a:stretch/>
        </p:blipFill>
        <p:spPr>
          <a:xfrm>
            <a:off x="5500800" y="2214720"/>
            <a:ext cx="3642480" cy="2285280"/>
          </a:xfrm>
          <a:prstGeom prst="rect">
            <a:avLst/>
          </a:prstGeom>
          <a:ln>
            <a:noFill/>
          </a:ln>
        </p:spPr>
      </p:pic>
      <p:pic>
        <p:nvPicPr>
          <p:cNvPr id="216" name="Picture 6"/>
          <p:cNvPicPr/>
          <p:nvPr/>
        </p:nvPicPr>
        <p:blipFill>
          <a:blip r:embed="rId4"/>
          <a:stretch/>
        </p:blipFill>
        <p:spPr>
          <a:xfrm>
            <a:off x="5500800" y="4500720"/>
            <a:ext cx="3642480" cy="23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457200" y="285840"/>
            <a:ext cx="82288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strike="noStrike" spc="-1">
                <a:solidFill>
                  <a:srgbClr val="7030A0"/>
                </a:solidFill>
                <a:latin typeface="Calibri"/>
              </a:rPr>
              <a:t>Косинкові пов'язки</a:t>
            </a:r>
            <a:endParaRPr lang="ru-RU" sz="3600" b="0" strike="noStrike" spc="-1">
              <a:latin typeface="Arial"/>
            </a:endParaRPr>
          </a:p>
        </p:txBody>
      </p:sp>
      <p:sp>
        <p:nvSpPr>
          <p:cNvPr id="218" name="CustomShape 2"/>
          <p:cNvSpPr/>
          <p:nvPr/>
        </p:nvSpPr>
        <p:spPr>
          <a:xfrm>
            <a:off x="0" y="1143000"/>
            <a:ext cx="3785400" cy="421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479"/>
              </a:spcBef>
            </a:pPr>
            <a:r>
              <a:rPr lang="ru-RU" sz="2400" b="1" strike="noStrike" spc="-1">
                <a:solidFill>
                  <a:srgbClr val="000000"/>
                </a:solidFill>
                <a:latin typeface="Calibri"/>
              </a:rPr>
              <a:t>«</a:t>
            </a:r>
            <a:r>
              <a:rPr lang="ru-RU" sz="2400" b="1" strike="noStrike" spc="-1">
                <a:solidFill>
                  <a:srgbClr val="7030A0"/>
                </a:solidFill>
                <a:latin typeface="Calibri"/>
              </a:rPr>
              <a:t>Косинка</a:t>
            </a:r>
            <a:r>
              <a:rPr lang="ru-RU" sz="2400" b="1" strike="noStrike" spc="-1">
                <a:solidFill>
                  <a:srgbClr val="000000"/>
                </a:solidFill>
                <a:latin typeface="Calibri"/>
              </a:rPr>
              <a:t>» - шматок тканини трикутної форми, отриманий унаслідок розрізання по діагоналі тканинного квадрата.</a:t>
            </a:r>
            <a:endParaRPr lang="ru-RU" sz="2400" b="0" strike="noStrike" spc="-1">
              <a:latin typeface="Arial"/>
            </a:endParaRPr>
          </a:p>
          <a:p>
            <a:pPr marL="343080" indent="-342360" algn="just">
              <a:lnSpc>
                <a:spcPct val="80000"/>
              </a:lnSpc>
              <a:spcBef>
                <a:spcPts val="479"/>
              </a:spcBef>
            </a:pPr>
            <a:r>
              <a:rPr lang="ru-RU" sz="2400" b="1" strike="noStrike" spc="-1">
                <a:solidFill>
                  <a:srgbClr val="000000"/>
                </a:solidFill>
                <a:latin typeface="Calibri"/>
              </a:rPr>
              <a:t>Косинка як засіб фіксації перев'язного матеріалу не забезпечує його щільного прилягання до тканини тіла, проте є дуже зручною в разі надання першої допомоги.</a:t>
            </a:r>
            <a:endParaRPr lang="ru-RU" sz="2400" b="0" strike="noStrike" spc="-1">
              <a:latin typeface="Arial"/>
            </a:endParaRPr>
          </a:p>
        </p:txBody>
      </p:sp>
      <p:pic>
        <p:nvPicPr>
          <p:cNvPr id="219" name="Picture 5"/>
          <p:cNvPicPr/>
          <p:nvPr/>
        </p:nvPicPr>
        <p:blipFill>
          <a:blip r:embed="rId2"/>
          <a:stretch/>
        </p:blipFill>
        <p:spPr>
          <a:xfrm>
            <a:off x="3786120" y="1512000"/>
            <a:ext cx="5357160" cy="4553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468360" y="549360"/>
            <a:ext cx="8228880" cy="63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000" b="1" strike="noStrike" spc="-1">
                <a:solidFill>
                  <a:srgbClr val="7030A0"/>
                </a:solidFill>
                <a:latin typeface="Calibri"/>
              </a:rPr>
              <a:t>Пращоподібні пов'язки</a:t>
            </a:r>
            <a:endParaRPr lang="ru-RU" sz="4000" b="0" strike="noStrike" spc="-1">
              <a:latin typeface="Arial"/>
            </a:endParaRPr>
          </a:p>
        </p:txBody>
      </p:sp>
      <p:sp>
        <p:nvSpPr>
          <p:cNvPr id="221" name="CustomShape 2"/>
          <p:cNvSpPr/>
          <p:nvPr/>
        </p:nvSpPr>
        <p:spPr>
          <a:xfrm>
            <a:off x="0" y="1500120"/>
            <a:ext cx="4357080" cy="421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90000"/>
              </a:lnSpc>
              <a:spcBef>
                <a:spcPts val="561"/>
              </a:spcBef>
            </a:pPr>
            <a:r>
              <a:rPr lang="ru-RU" sz="2800" b="1" strike="noStrike" spc="-1">
                <a:solidFill>
                  <a:srgbClr val="7030A0"/>
                </a:solidFill>
                <a:latin typeface="Calibri"/>
              </a:rPr>
              <a:t>Праща </a:t>
            </a:r>
            <a:r>
              <a:rPr lang="ru-RU" sz="2800" b="1" strike="noStrike" spc="-1">
                <a:solidFill>
                  <a:srgbClr val="000000"/>
                </a:solidFill>
                <a:latin typeface="Calibri"/>
              </a:rPr>
              <a:t>— це розрізана з двох боків смуга марлі або будь-якої іншої м'якої тканини, що її використовують для утримання перев'язного матеріалу на носі, підборідді, потиличній ділянці і т.д. Пращоподібні пов'язки є найбільш простими і доцільними.</a:t>
            </a:r>
            <a:r>
              <a:rPr lang="ru-RU" sz="2200" b="1" strike="noStrike" spc="-1">
                <a:solidFill>
                  <a:srgbClr val="000000"/>
                </a:solidFill>
                <a:latin typeface="Calibri"/>
              </a:rPr>
              <a:t> </a:t>
            </a:r>
            <a:endParaRPr lang="ru-RU" sz="2200" b="0" strike="noStrike" spc="-1">
              <a:latin typeface="Arial"/>
            </a:endParaRPr>
          </a:p>
        </p:txBody>
      </p:sp>
      <p:pic>
        <p:nvPicPr>
          <p:cNvPr id="222" name="Picture 5"/>
          <p:cNvPicPr/>
          <p:nvPr/>
        </p:nvPicPr>
        <p:blipFill>
          <a:blip r:embed="rId2"/>
          <a:stretch/>
        </p:blipFill>
        <p:spPr>
          <a:xfrm>
            <a:off x="4429080" y="1285920"/>
            <a:ext cx="4714200" cy="5338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468360" y="21420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100000"/>
              </a:lnSpc>
            </a:pPr>
            <a:r>
              <a:rPr lang="ru-RU" sz="4000" b="1" strike="noStrike" spc="-1">
                <a:solidFill>
                  <a:srgbClr val="7030A0"/>
                </a:solidFill>
                <a:latin typeface="Calibri"/>
              </a:rPr>
              <a:t>Контурні пов'язки</a:t>
            </a:r>
            <a:endParaRPr lang="ru-RU" sz="4000" b="0" strike="noStrike" spc="-1">
              <a:latin typeface="Arial"/>
            </a:endParaRPr>
          </a:p>
        </p:txBody>
      </p:sp>
      <p:sp>
        <p:nvSpPr>
          <p:cNvPr id="224" name="CustomShape 2"/>
          <p:cNvSpPr/>
          <p:nvPr/>
        </p:nvSpPr>
        <p:spPr>
          <a:xfrm>
            <a:off x="0" y="1285920"/>
            <a:ext cx="3642480" cy="428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000" lnSpcReduction="20000"/>
          </a:bodyPr>
          <a:lstStyle/>
          <a:p>
            <a:pPr marL="343080" indent="-342360" algn="just">
              <a:lnSpc>
                <a:spcPct val="100000"/>
              </a:lnSpc>
              <a:spcBef>
                <a:spcPts val="641"/>
              </a:spcBef>
              <a:buClr>
                <a:srgbClr val="000000"/>
              </a:buClr>
              <a:buFont typeface="Arial"/>
              <a:buChar char="•"/>
            </a:pPr>
            <a:r>
              <a:rPr lang="ru-RU" sz="3200" b="1" strike="noStrike" spc="-1" dirty="0" err="1">
                <a:solidFill>
                  <a:srgbClr val="000000"/>
                </a:solidFill>
                <a:latin typeface="Calibri"/>
              </a:rPr>
              <a:t>Виготовляють</a:t>
            </a:r>
            <a:r>
              <a:rPr lang="ru-RU" sz="3200" b="1" strike="noStrike" spc="-1" dirty="0">
                <a:solidFill>
                  <a:srgbClr val="000000"/>
                </a:solidFill>
                <a:latin typeface="Calibri"/>
              </a:rPr>
              <a:t> </a:t>
            </a:r>
            <a:r>
              <a:rPr lang="ru-RU" sz="3200" b="1" strike="noStrike" spc="-1" dirty="0" err="1">
                <a:solidFill>
                  <a:srgbClr val="000000"/>
                </a:solidFill>
                <a:latin typeface="Calibri"/>
              </a:rPr>
              <a:t>зі</a:t>
            </a:r>
            <a:r>
              <a:rPr lang="ru-RU" sz="3200" b="1" strike="noStrike" spc="-1" dirty="0">
                <a:solidFill>
                  <a:srgbClr val="000000"/>
                </a:solidFill>
                <a:latin typeface="Calibri"/>
              </a:rPr>
              <a:t> шматка </a:t>
            </a:r>
            <a:r>
              <a:rPr lang="ru-RU" sz="3200" b="1" strike="noStrike" spc="-1" dirty="0" err="1">
                <a:solidFill>
                  <a:srgbClr val="000000"/>
                </a:solidFill>
                <a:latin typeface="Calibri"/>
              </a:rPr>
              <a:t>тканини</a:t>
            </a:r>
            <a:r>
              <a:rPr lang="ru-RU" sz="3200" b="1" strike="noStrike" spc="-1" dirty="0">
                <a:solidFill>
                  <a:srgbClr val="000000"/>
                </a:solidFill>
                <a:latin typeface="Calibri"/>
              </a:rPr>
              <a:t> і </a:t>
            </a:r>
            <a:r>
              <a:rPr lang="ru-RU" sz="3200" b="1" strike="noStrike" spc="-1" dirty="0" err="1">
                <a:solidFill>
                  <a:srgbClr val="000000"/>
                </a:solidFill>
                <a:latin typeface="Calibri"/>
              </a:rPr>
              <a:t>закривають</a:t>
            </a:r>
            <a:r>
              <a:rPr lang="ru-RU" sz="3200" b="1" strike="noStrike" spc="-1" dirty="0">
                <a:solidFill>
                  <a:srgbClr val="000000"/>
                </a:solidFill>
                <a:latin typeface="Calibri"/>
              </a:rPr>
              <a:t> ними </a:t>
            </a:r>
            <a:r>
              <a:rPr lang="ru-RU" sz="3200" b="1" strike="noStrike" spc="-1" dirty="0" err="1">
                <a:solidFill>
                  <a:srgbClr val="000000"/>
                </a:solidFill>
                <a:latin typeface="Calibri"/>
              </a:rPr>
              <a:t>частини</a:t>
            </a:r>
            <a:r>
              <a:rPr lang="ru-RU" sz="3200" b="1" strike="noStrike" spc="-1" dirty="0">
                <a:solidFill>
                  <a:srgbClr val="000000"/>
                </a:solidFill>
                <a:latin typeface="Calibri"/>
              </a:rPr>
              <a:t> </a:t>
            </a:r>
            <a:r>
              <a:rPr lang="ru-RU" sz="3200" b="1" strike="noStrike" spc="-1" dirty="0" err="1">
                <a:solidFill>
                  <a:srgbClr val="000000"/>
                </a:solidFill>
                <a:latin typeface="Calibri"/>
              </a:rPr>
              <a:t>тіла</a:t>
            </a:r>
            <a:r>
              <a:rPr lang="ru-RU" sz="3200" b="1" strike="noStrike" spc="-1" dirty="0">
                <a:solidFill>
                  <a:srgbClr val="000000"/>
                </a:solidFill>
                <a:latin typeface="Calibri"/>
              </a:rPr>
              <a:t>. </a:t>
            </a:r>
            <a:r>
              <a:rPr lang="ru-RU" sz="3200" b="1" strike="noStrike" spc="-1" dirty="0" err="1">
                <a:solidFill>
                  <a:srgbClr val="000000"/>
                </a:solidFill>
                <a:latin typeface="Calibri"/>
              </a:rPr>
              <a:t>Закріплюють</a:t>
            </a:r>
            <a:r>
              <a:rPr lang="ru-RU" sz="3200" b="1" strike="noStrike" spc="-1" dirty="0">
                <a:solidFill>
                  <a:srgbClr val="000000"/>
                </a:solidFill>
                <a:latin typeface="Calibri"/>
              </a:rPr>
              <a:t> </a:t>
            </a:r>
            <a:r>
              <a:rPr lang="ru-RU" sz="3200" b="1" strike="noStrike" spc="-1" dirty="0" err="1">
                <a:solidFill>
                  <a:srgbClr val="000000"/>
                </a:solidFill>
                <a:latin typeface="Calibri"/>
              </a:rPr>
              <a:t>контурні</a:t>
            </a:r>
            <a:r>
              <a:rPr lang="ru-RU" sz="3200" b="1" strike="noStrike" spc="-1" dirty="0">
                <a:solidFill>
                  <a:srgbClr val="000000"/>
                </a:solidFill>
                <a:latin typeface="Calibri"/>
              </a:rPr>
              <a:t> </a:t>
            </a:r>
            <a:r>
              <a:rPr lang="ru-RU" sz="3200" b="1" strike="noStrike" spc="-1" dirty="0" err="1">
                <a:solidFill>
                  <a:srgbClr val="000000"/>
                </a:solidFill>
                <a:latin typeface="Calibri"/>
              </a:rPr>
              <a:t>пов'язки</a:t>
            </a:r>
            <a:r>
              <a:rPr lang="ru-RU" sz="3200" b="1" strike="noStrike" spc="-1" dirty="0">
                <a:solidFill>
                  <a:srgbClr val="000000"/>
                </a:solidFill>
                <a:latin typeface="Calibri"/>
              </a:rPr>
              <a:t> за </a:t>
            </a:r>
            <a:r>
              <a:rPr lang="ru-RU" sz="3200" b="1" strike="noStrike" spc="-1" dirty="0" err="1">
                <a:solidFill>
                  <a:srgbClr val="000000"/>
                </a:solidFill>
                <a:latin typeface="Calibri"/>
              </a:rPr>
              <a:t>допомогою</a:t>
            </a:r>
            <a:r>
              <a:rPr lang="ru-RU" sz="3200" b="1" strike="noStrike" spc="-1" dirty="0">
                <a:solidFill>
                  <a:srgbClr val="000000"/>
                </a:solidFill>
                <a:latin typeface="Calibri"/>
              </a:rPr>
              <a:t> </a:t>
            </a:r>
            <a:r>
              <a:rPr lang="ru-RU" sz="3200" b="1" strike="noStrike" spc="-1" dirty="0" err="1">
                <a:solidFill>
                  <a:srgbClr val="000000"/>
                </a:solidFill>
                <a:latin typeface="Calibri"/>
              </a:rPr>
              <a:t>пришитої</a:t>
            </a:r>
            <a:r>
              <a:rPr lang="ru-RU" sz="3200" b="1" strike="noStrike" spc="-1" dirty="0">
                <a:solidFill>
                  <a:srgbClr val="000000"/>
                </a:solidFill>
                <a:latin typeface="Calibri"/>
              </a:rPr>
              <a:t> </a:t>
            </a:r>
            <a:r>
              <a:rPr lang="ru-RU" sz="3200" b="1" strike="noStrike" spc="-1" dirty="0" err="1">
                <a:solidFill>
                  <a:srgbClr val="000000"/>
                </a:solidFill>
                <a:latin typeface="Calibri"/>
              </a:rPr>
              <a:t>тасьми</a:t>
            </a:r>
            <a:r>
              <a:rPr lang="ru-RU" sz="3200" b="1" strike="noStrike" spc="-1" dirty="0">
                <a:solidFill>
                  <a:srgbClr val="000000"/>
                </a:solidFill>
                <a:latin typeface="Calibri"/>
              </a:rPr>
              <a:t>. У </a:t>
            </a:r>
            <a:r>
              <a:rPr lang="ru-RU" sz="3200" b="1" strike="noStrike" spc="-1" dirty="0" err="1">
                <a:solidFill>
                  <a:srgbClr val="000000"/>
                </a:solidFill>
                <a:latin typeface="Calibri"/>
              </a:rPr>
              <a:t>разі</a:t>
            </a:r>
            <a:r>
              <a:rPr lang="ru-RU" sz="3200" b="1" strike="noStrike" spc="-1" dirty="0">
                <a:solidFill>
                  <a:srgbClr val="000000"/>
                </a:solidFill>
                <a:latin typeface="Calibri"/>
              </a:rPr>
              <a:t> </a:t>
            </a:r>
            <a:r>
              <a:rPr lang="ru-RU" sz="3200" b="1" strike="noStrike" spc="-1" dirty="0" err="1">
                <a:solidFill>
                  <a:srgbClr val="000000"/>
                </a:solidFill>
                <a:latin typeface="Calibri"/>
              </a:rPr>
              <a:t>видалення</a:t>
            </a:r>
            <a:r>
              <a:rPr lang="ru-RU" sz="3200" b="1" strike="noStrike" spc="-1" dirty="0">
                <a:solidFill>
                  <a:srgbClr val="000000"/>
                </a:solidFill>
                <a:latin typeface="Calibri"/>
              </a:rPr>
              <a:t> </a:t>
            </a:r>
            <a:r>
              <a:rPr lang="ru-RU" sz="3200" b="1" strike="noStrike" spc="-1" dirty="0" err="1">
                <a:solidFill>
                  <a:srgbClr val="000000"/>
                </a:solidFill>
                <a:latin typeface="Calibri"/>
              </a:rPr>
              <a:t>передньої</a:t>
            </a:r>
            <a:r>
              <a:rPr lang="ru-RU" sz="3200" b="1" strike="noStrike" spc="-1" dirty="0">
                <a:solidFill>
                  <a:srgbClr val="000000"/>
                </a:solidFill>
                <a:latin typeface="Calibri"/>
              </a:rPr>
              <a:t> </a:t>
            </a:r>
            <a:r>
              <a:rPr lang="ru-RU" sz="3200" b="1" strike="noStrike" spc="-1" dirty="0" err="1">
                <a:solidFill>
                  <a:srgbClr val="000000"/>
                </a:solidFill>
                <a:latin typeface="Calibri"/>
              </a:rPr>
              <a:t>очеревинної</a:t>
            </a:r>
            <a:r>
              <a:rPr lang="ru-RU" sz="3200" b="1" strike="noStrike" spc="-1" dirty="0">
                <a:solidFill>
                  <a:srgbClr val="000000"/>
                </a:solidFill>
                <a:latin typeface="Calibri"/>
              </a:rPr>
              <a:t> </a:t>
            </a:r>
            <a:r>
              <a:rPr lang="ru-RU" sz="3200" b="1" strike="noStrike" spc="-1" dirty="0" err="1">
                <a:solidFill>
                  <a:srgbClr val="000000"/>
                </a:solidFill>
                <a:latin typeface="Calibri"/>
              </a:rPr>
              <a:t>стінки</a:t>
            </a:r>
            <a:r>
              <a:rPr lang="ru-RU" sz="3200" b="1" strike="noStrike" spc="-1" dirty="0">
                <a:solidFill>
                  <a:srgbClr val="000000"/>
                </a:solidFill>
                <a:latin typeface="Calibri"/>
              </a:rPr>
              <a:t> </a:t>
            </a:r>
            <a:r>
              <a:rPr lang="ru-RU" sz="3200" b="1" strike="noStrike" spc="-1" dirty="0" err="1">
                <a:solidFill>
                  <a:srgbClr val="000000"/>
                </a:solidFill>
                <a:latin typeface="Calibri"/>
              </a:rPr>
              <a:t>використовують</a:t>
            </a:r>
            <a:r>
              <a:rPr lang="ru-RU" sz="3200" b="1" strike="noStrike" spc="-1" dirty="0">
                <a:solidFill>
                  <a:srgbClr val="000000"/>
                </a:solidFill>
                <a:latin typeface="Calibri"/>
              </a:rPr>
              <a:t> </a:t>
            </a:r>
            <a:r>
              <a:rPr lang="ru-RU" sz="3200" b="1" strike="noStrike" spc="-1" dirty="0" err="1">
                <a:solidFill>
                  <a:srgbClr val="000000"/>
                </a:solidFill>
                <a:latin typeface="Calibri"/>
              </a:rPr>
              <a:t>контурний</a:t>
            </a:r>
            <a:r>
              <a:rPr lang="ru-RU" sz="3200" b="1" strike="noStrike" spc="-1" dirty="0">
                <a:solidFill>
                  <a:srgbClr val="000000"/>
                </a:solidFill>
                <a:latin typeface="Calibri"/>
              </a:rPr>
              <a:t> бандаж живота. До </a:t>
            </a:r>
            <a:r>
              <a:rPr lang="ru-RU" sz="3200" b="1" strike="noStrike" spc="-1" dirty="0" err="1">
                <a:solidFill>
                  <a:srgbClr val="000000"/>
                </a:solidFill>
                <a:latin typeface="Calibri"/>
              </a:rPr>
              <a:t>контурних</a:t>
            </a:r>
            <a:r>
              <a:rPr lang="ru-RU" sz="3200" b="1" strike="noStrike" spc="-1" dirty="0">
                <a:solidFill>
                  <a:srgbClr val="000000"/>
                </a:solidFill>
                <a:latin typeface="Calibri"/>
              </a:rPr>
              <a:t> </a:t>
            </a:r>
            <a:r>
              <a:rPr lang="ru-RU" sz="3200" b="1" strike="noStrike" spc="-1" dirty="0" err="1">
                <a:solidFill>
                  <a:srgbClr val="000000"/>
                </a:solidFill>
                <a:latin typeface="Calibri"/>
              </a:rPr>
              <a:t>пов'язок</a:t>
            </a:r>
            <a:r>
              <a:rPr lang="ru-RU" sz="3200" b="1" strike="noStrike" spc="-1" dirty="0">
                <a:solidFill>
                  <a:srgbClr val="000000"/>
                </a:solidFill>
                <a:latin typeface="Calibri"/>
              </a:rPr>
              <a:t> належать і </a:t>
            </a:r>
            <a:r>
              <a:rPr lang="ru-RU" sz="3200" b="1" strike="noStrike" spc="-1" dirty="0" err="1">
                <a:solidFill>
                  <a:srgbClr val="000000"/>
                </a:solidFill>
                <a:latin typeface="Calibri"/>
              </a:rPr>
              <a:t>суспензорії</a:t>
            </a:r>
            <a:r>
              <a:rPr lang="ru-RU" sz="3200" b="1" strike="noStrike" spc="-1" dirty="0">
                <a:solidFill>
                  <a:srgbClr val="000000"/>
                </a:solidFill>
                <a:latin typeface="Calibri"/>
              </a:rPr>
              <a:t>. </a:t>
            </a:r>
            <a:endParaRPr lang="ru-RU" sz="3200" b="0" strike="noStrike" spc="-1" dirty="0">
              <a:latin typeface="Arial"/>
            </a:endParaRPr>
          </a:p>
        </p:txBody>
      </p:sp>
      <p:pic>
        <p:nvPicPr>
          <p:cNvPr id="225" name="Picture 5"/>
          <p:cNvPicPr/>
          <p:nvPr/>
        </p:nvPicPr>
        <p:blipFill>
          <a:blip r:embed="rId2"/>
          <a:srcRect t="5366" b="3484"/>
          <a:stretch/>
        </p:blipFill>
        <p:spPr>
          <a:xfrm>
            <a:off x="3643200" y="1342080"/>
            <a:ext cx="5500800" cy="36259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142920" y="836640"/>
            <a:ext cx="4285440" cy="487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20000"/>
          </a:bodyPr>
          <a:lstStyle/>
          <a:p>
            <a:pPr marL="343080" indent="-342360" algn="just">
              <a:lnSpc>
                <a:spcPct val="100000"/>
              </a:lnSpc>
              <a:spcBef>
                <a:spcPts val="641"/>
              </a:spcBef>
              <a:buClr>
                <a:srgbClr val="7030A0"/>
              </a:buClr>
              <a:buFont typeface="Arial"/>
              <a:buChar char="•"/>
            </a:pPr>
            <a:r>
              <a:rPr lang="ru-RU" sz="3200" b="1" strike="noStrike" spc="-1">
                <a:solidFill>
                  <a:srgbClr val="7030A0"/>
                </a:solidFill>
                <a:latin typeface="Calibri"/>
              </a:rPr>
              <a:t>Суспензорій </a:t>
            </a:r>
            <a:r>
              <a:rPr lang="ru-RU" sz="3200" b="1" strike="noStrike" spc="-1">
                <a:solidFill>
                  <a:srgbClr val="000000"/>
                </a:solidFill>
                <a:latin typeface="Calibri"/>
              </a:rPr>
              <a:t>має лямковий прилад і гаманець. </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У виготовленому з тканини гаманці розміщуються чоловічі статеві органи після видалення пахвинної грижі, при запальних захворюваннях і ушкодженнях яєчка, статевого члена чи калитки. </a:t>
            </a:r>
            <a:endParaRPr lang="ru-RU" sz="3200" b="0" strike="noStrike" spc="-1">
              <a:latin typeface="Arial"/>
            </a:endParaRPr>
          </a:p>
        </p:txBody>
      </p:sp>
      <p:pic>
        <p:nvPicPr>
          <p:cNvPr id="227" name="Picture 5"/>
          <p:cNvPicPr/>
          <p:nvPr/>
        </p:nvPicPr>
        <p:blipFill>
          <a:blip r:embed="rId2"/>
          <a:srcRect l="11481" r="4923"/>
          <a:stretch/>
        </p:blipFill>
        <p:spPr>
          <a:xfrm>
            <a:off x="4714920" y="907920"/>
            <a:ext cx="4214160" cy="5328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42920" y="0"/>
            <a:ext cx="878616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500"/>
          </a:bodyPr>
          <a:lstStyle/>
          <a:p>
            <a:pPr algn="just">
              <a:lnSpc>
                <a:spcPct val="100000"/>
              </a:lnSpc>
            </a:pPr>
            <a:r>
              <a:rPr lang="ru-RU" sz="3600" b="1" strike="noStrike" spc="-1">
                <a:solidFill>
                  <a:srgbClr val="FF0000"/>
                </a:solidFill>
                <a:latin typeface="Calibri"/>
              </a:rPr>
              <a:t>1. Поняття десмургія, пов'язка, перев'язка.  </a:t>
            </a:r>
            <a:endParaRPr lang="ru-RU" sz="3600" b="0" strike="noStrike" spc="-1">
              <a:latin typeface="Arial"/>
            </a:endParaRPr>
          </a:p>
        </p:txBody>
      </p:sp>
      <p:sp>
        <p:nvSpPr>
          <p:cNvPr id="168" name="CustomShape 2"/>
          <p:cNvSpPr/>
          <p:nvPr/>
        </p:nvSpPr>
        <p:spPr>
          <a:xfrm>
            <a:off x="214200" y="571320"/>
            <a:ext cx="8643240" cy="607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90000"/>
              </a:lnSpc>
            </a:pPr>
            <a:r>
              <a:rPr lang="ru-RU" sz="2800" b="1" i="1" strike="noStrike" spc="-1">
                <a:solidFill>
                  <a:srgbClr val="FF0000"/>
                </a:solidFill>
                <a:latin typeface="Calibri"/>
              </a:rPr>
              <a:t>Десмургія</a:t>
            </a:r>
            <a:r>
              <a:rPr lang="ru-RU" sz="2000" b="1" i="1" strike="noStrike" spc="-1">
                <a:solidFill>
                  <a:srgbClr val="000000"/>
                </a:solidFill>
                <a:latin typeface="Calibri"/>
              </a:rPr>
              <a:t> (від грец. </a:t>
            </a:r>
            <a:r>
              <a:rPr lang="ru-RU" sz="2000" b="1" i="1" strike="noStrike" spc="-1">
                <a:solidFill>
                  <a:srgbClr val="7030A0"/>
                </a:solidFill>
                <a:latin typeface="Calibri"/>
              </a:rPr>
              <a:t>desmos</a:t>
            </a:r>
            <a:r>
              <a:rPr lang="ru-RU" sz="2000" b="1" i="1" strike="noStrike" spc="-1">
                <a:solidFill>
                  <a:srgbClr val="000000"/>
                </a:solidFill>
                <a:latin typeface="Calibri"/>
              </a:rPr>
              <a:t> – зв’язок, пов’язка та </a:t>
            </a:r>
            <a:r>
              <a:rPr lang="ru-RU" sz="2000" b="1" i="1" strike="noStrike" spc="-1">
                <a:solidFill>
                  <a:srgbClr val="7030A0"/>
                </a:solidFill>
                <a:latin typeface="Calibri"/>
              </a:rPr>
              <a:t>ergon</a:t>
            </a:r>
            <a:r>
              <a:rPr lang="ru-RU" sz="2000" b="1" i="1" strike="noStrike" spc="-1">
                <a:solidFill>
                  <a:srgbClr val="000000"/>
                </a:solidFill>
                <a:latin typeface="Calibri"/>
              </a:rPr>
              <a:t> – робити; тобто в перекладі десмургія це «робота з пов’язками») – розділ медицини, який вивчає пов’язки й методи їх накладання або наука про техніку правильного застосування пов’язок при різних пошкодженнях та захворюваннях. </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Прийнято розрізняти поняття «</a:t>
            </a:r>
            <a:r>
              <a:rPr lang="ru-RU" sz="2000" b="1" i="1" strike="noStrike" spc="-1">
                <a:solidFill>
                  <a:srgbClr val="FF0000"/>
                </a:solidFill>
                <a:latin typeface="Calibri"/>
              </a:rPr>
              <a:t>пов’язка</a:t>
            </a:r>
            <a:r>
              <a:rPr lang="ru-RU" sz="2000" b="1" i="1" strike="noStrike" spc="-1">
                <a:solidFill>
                  <a:srgbClr val="000000"/>
                </a:solidFill>
                <a:latin typeface="Calibri"/>
              </a:rPr>
              <a:t>»  і «</a:t>
            </a:r>
            <a:r>
              <a:rPr lang="ru-RU" sz="2000" b="1" i="1" strike="noStrike" spc="-1">
                <a:solidFill>
                  <a:srgbClr val="FF0000"/>
                </a:solidFill>
                <a:latin typeface="Calibri"/>
              </a:rPr>
              <a:t>перев’язка</a:t>
            </a:r>
            <a:r>
              <a:rPr lang="ru-RU" sz="2000" b="1" i="1" strike="noStrike" spc="-1">
                <a:solidFill>
                  <a:srgbClr val="000000"/>
                </a:solidFill>
                <a:latin typeface="Calibri"/>
              </a:rPr>
              <a:t>».  </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Під </a:t>
            </a:r>
            <a:r>
              <a:rPr lang="ru-RU" sz="2400" b="1" i="1" u="sng" strike="noStrike" spc="-1">
                <a:solidFill>
                  <a:srgbClr val="FF0000"/>
                </a:solidFill>
                <a:uFillTx/>
                <a:latin typeface="Calibri"/>
              </a:rPr>
              <a:t>пов’язкою </a:t>
            </a:r>
            <a:r>
              <a:rPr lang="ru-RU" sz="2000" b="1" i="1" strike="noStrike" spc="-1">
                <a:solidFill>
                  <a:srgbClr val="000000"/>
                </a:solidFill>
                <a:latin typeface="Calibri"/>
              </a:rPr>
              <a:t>розуміють комплекс засобів, що використовується з метою захисту ран і патологічно змінених поверхонь шкіри від дії зовнішнього середовища. Пов’язка перешкоджає вторинному інфікуванню ран, забезпечуючи дренажну й антисептичну функцію, вона може використовуватися для зупинки кровотечі, герметизації рани, фіксації або витягування частини тіла. Пов’язка складається з двох частин: </a:t>
            </a:r>
            <a:r>
              <a:rPr lang="ru-RU" sz="2000" b="1" i="1" strike="noStrike" spc="-1">
                <a:solidFill>
                  <a:srgbClr val="FF0000"/>
                </a:solidFill>
                <a:latin typeface="Calibri"/>
              </a:rPr>
              <a:t>перша </a:t>
            </a:r>
            <a:r>
              <a:rPr lang="ru-RU" sz="2000" b="1" i="1" strike="noStrike" spc="-1">
                <a:solidFill>
                  <a:srgbClr val="000000"/>
                </a:solidFill>
                <a:latin typeface="Calibri"/>
              </a:rPr>
              <a:t>– перев’язувальний матеріал, що накладається на рану;  </a:t>
            </a:r>
            <a:r>
              <a:rPr lang="ru-RU" sz="2000" b="1" i="1" strike="noStrike" spc="-1">
                <a:solidFill>
                  <a:srgbClr val="FF0000"/>
                </a:solidFill>
                <a:latin typeface="Calibri"/>
              </a:rPr>
              <a:t>друга</a:t>
            </a:r>
            <a:r>
              <a:rPr lang="ru-RU" sz="2000" b="1" i="1" strike="noStrike" spc="-1">
                <a:solidFill>
                  <a:srgbClr val="000000"/>
                </a:solidFill>
                <a:latin typeface="Calibri"/>
              </a:rPr>
              <a:t> – частина, що фіксує перев’язувальний матеріал на поверхні тіла. </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У свою чергу </a:t>
            </a:r>
            <a:r>
              <a:rPr lang="ru-RU" sz="2400" b="1" i="1" u="sng" strike="noStrike" spc="-1">
                <a:solidFill>
                  <a:srgbClr val="FF0000"/>
                </a:solidFill>
                <a:uFillTx/>
                <a:latin typeface="Calibri"/>
              </a:rPr>
              <a:t>перев’язка</a:t>
            </a:r>
            <a:r>
              <a:rPr lang="ru-RU" sz="2000" b="1" i="1" strike="noStrike" spc="-1">
                <a:solidFill>
                  <a:srgbClr val="000000"/>
                </a:solidFill>
                <a:latin typeface="Calibri"/>
              </a:rPr>
              <a:t> – це сукупність медичних маніпуляцій, що супроводжуються використанням перев’язувального матеріалу.</a:t>
            </a:r>
            <a:endParaRPr lang="ru-RU" sz="2000" b="0" strike="noStrike" spc="-1">
              <a:latin typeface="Arial"/>
            </a:endParaRPr>
          </a:p>
          <a:p>
            <a:pPr marL="343080" indent="-342360" algn="just">
              <a:lnSpc>
                <a:spcPct val="90000"/>
              </a:lnSpc>
            </a:pPr>
            <a:r>
              <a:rPr lang="ru-RU" sz="2000" b="1" i="1" strike="noStrike" spc="-1">
                <a:solidFill>
                  <a:srgbClr val="000000"/>
                </a:solidFill>
                <a:latin typeface="Calibri"/>
              </a:rPr>
              <a:t>Перші відомості про застосування пов’язок відносяться до глибокої давнини. Вже первісна людина для прикриття ран та інших дефектів шкіри використовувала </a:t>
            </a:r>
            <a:r>
              <a:rPr lang="ru-RU" sz="2000" b="1" i="1" u="sng" strike="noStrike" spc="-1">
                <a:solidFill>
                  <a:srgbClr val="7030A0"/>
                </a:solidFill>
                <a:uFillTx/>
                <a:latin typeface="Calibri"/>
              </a:rPr>
              <a:t>листя, траву і кору дерев</a:t>
            </a:r>
            <a:r>
              <a:rPr lang="ru-RU" sz="2000" b="1" i="1" strike="noStrike" spc="-1">
                <a:solidFill>
                  <a:srgbClr val="7030A0"/>
                </a:solidFill>
                <a:latin typeface="Calibri"/>
              </a:rPr>
              <a:t>.</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457200" y="571320"/>
            <a:ext cx="8228880" cy="76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4000" b="1" strike="noStrike" spc="-1">
                <a:solidFill>
                  <a:srgbClr val="7030A0"/>
                </a:solidFill>
                <a:latin typeface="Calibri"/>
              </a:rPr>
              <a:t>Еластичні сітчасто-трубчасті бинти</a:t>
            </a:r>
            <a:endParaRPr lang="ru-RU" sz="4000" b="0" strike="noStrike" spc="-1">
              <a:latin typeface="Arial"/>
            </a:endParaRPr>
          </a:p>
        </p:txBody>
      </p:sp>
      <p:sp>
        <p:nvSpPr>
          <p:cNvPr id="229" name="CustomShape 2"/>
          <p:cNvSpPr/>
          <p:nvPr/>
        </p:nvSpPr>
        <p:spPr>
          <a:xfrm>
            <a:off x="0" y="1714320"/>
            <a:ext cx="3857040" cy="40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10000"/>
          </a:bodyPr>
          <a:lstStyle/>
          <a:p>
            <a:pPr marL="216000" indent="-216000" algn="just">
              <a:lnSpc>
                <a:spcPct val="90000"/>
              </a:lnSpc>
              <a:spcBef>
                <a:spcPts val="641"/>
              </a:spcBef>
              <a:buClr>
                <a:srgbClr val="00B050"/>
              </a:buClr>
              <a:buFont typeface="Arial"/>
              <a:buChar char="•"/>
            </a:pPr>
            <a:r>
              <a:rPr lang="ru-RU" sz="3200" b="1" strike="noStrike" spc="-1" dirty="0">
                <a:solidFill>
                  <a:srgbClr val="00B050"/>
                </a:solidFill>
                <a:latin typeface="Calibri"/>
              </a:rPr>
              <a:t>РЕТЕЛАСТ</a:t>
            </a:r>
            <a:r>
              <a:rPr lang="ru-RU" sz="3200" b="1" strike="noStrike" spc="-1" dirty="0">
                <a:solidFill>
                  <a:srgbClr val="000000"/>
                </a:solidFill>
                <a:latin typeface="Calibri"/>
              </a:rPr>
              <a:t> </a:t>
            </a:r>
            <a:r>
              <a:rPr lang="ru-RU" sz="2800" b="1" strike="noStrike" spc="-1" dirty="0" err="1">
                <a:solidFill>
                  <a:srgbClr val="000000"/>
                </a:solidFill>
                <a:latin typeface="Calibri"/>
              </a:rPr>
              <a:t>виготовляють</a:t>
            </a:r>
            <a:r>
              <a:rPr lang="ru-RU" sz="2800" b="1" strike="noStrike" spc="-1" dirty="0">
                <a:solidFill>
                  <a:srgbClr val="000000"/>
                </a:solidFill>
                <a:latin typeface="Calibri"/>
              </a:rPr>
              <a:t> з </a:t>
            </a:r>
            <a:r>
              <a:rPr lang="ru-RU" sz="2800" b="1" strike="noStrike" spc="-1" dirty="0" err="1">
                <a:solidFill>
                  <a:srgbClr val="000000"/>
                </a:solidFill>
                <a:latin typeface="Calibri"/>
              </a:rPr>
              <a:t>гуми</a:t>
            </a:r>
            <a:r>
              <a:rPr lang="ru-RU" sz="2800" b="1" strike="noStrike" spc="-1" dirty="0">
                <a:solidFill>
                  <a:srgbClr val="000000"/>
                </a:solidFill>
                <a:latin typeface="Calibri"/>
              </a:rPr>
              <a:t>, </a:t>
            </a:r>
            <a:r>
              <a:rPr lang="ru-RU" sz="2800" b="1" strike="noStrike" spc="-1" dirty="0" err="1">
                <a:solidFill>
                  <a:srgbClr val="000000"/>
                </a:solidFill>
                <a:latin typeface="Calibri"/>
              </a:rPr>
              <a:t>оплетеної</a:t>
            </a:r>
            <a:r>
              <a:rPr lang="ru-RU" sz="2800" b="1" strike="noStrike" spc="-1" dirty="0">
                <a:solidFill>
                  <a:srgbClr val="000000"/>
                </a:solidFill>
                <a:latin typeface="Calibri"/>
              </a:rPr>
              <a:t> </a:t>
            </a:r>
            <a:r>
              <a:rPr lang="ru-RU" sz="2800" b="1" strike="noStrike" spc="-1" dirty="0" err="1">
                <a:solidFill>
                  <a:srgbClr val="000000"/>
                </a:solidFill>
                <a:latin typeface="Calibri"/>
              </a:rPr>
              <a:t>бавовняною</a:t>
            </a:r>
            <a:r>
              <a:rPr lang="ru-RU" sz="2800" b="1" strike="noStrike" spc="-1" dirty="0">
                <a:solidFill>
                  <a:srgbClr val="000000"/>
                </a:solidFill>
                <a:latin typeface="Calibri"/>
              </a:rPr>
              <a:t> </a:t>
            </a:r>
            <a:r>
              <a:rPr lang="ru-RU" sz="2800" b="1" strike="noStrike" spc="-1" dirty="0" err="1">
                <a:solidFill>
                  <a:srgbClr val="000000"/>
                </a:solidFill>
                <a:latin typeface="Calibri"/>
              </a:rPr>
              <a:t>ниткою</a:t>
            </a:r>
            <a:r>
              <a:rPr lang="ru-RU" sz="2800" b="1" strike="noStrike" spc="-1" dirty="0">
                <a:solidFill>
                  <a:srgbClr val="000000"/>
                </a:solidFill>
                <a:latin typeface="Calibri"/>
              </a:rPr>
              <a:t>. </a:t>
            </a:r>
            <a:r>
              <a:rPr lang="ru-RU" sz="2800" b="1" strike="noStrike" spc="-1" dirty="0" err="1">
                <a:solidFill>
                  <a:srgbClr val="000000"/>
                </a:solidFill>
                <a:latin typeface="Calibri"/>
              </a:rPr>
              <a:t>Цю</a:t>
            </a:r>
            <a:r>
              <a:rPr lang="ru-RU" sz="2800" b="1" strike="noStrike" spc="-1" dirty="0">
                <a:solidFill>
                  <a:srgbClr val="000000"/>
                </a:solidFill>
                <a:latin typeface="Calibri"/>
              </a:rPr>
              <a:t> </a:t>
            </a:r>
            <a:r>
              <a:rPr lang="ru-RU" sz="2800" b="1" strike="noStrike" spc="-1" dirty="0" err="1">
                <a:solidFill>
                  <a:srgbClr val="000000"/>
                </a:solidFill>
                <a:latin typeface="Calibri"/>
              </a:rPr>
              <a:t>сітку</a:t>
            </a:r>
            <a:r>
              <a:rPr lang="ru-RU" sz="2800" b="1" strike="noStrike" spc="-1" dirty="0">
                <a:solidFill>
                  <a:srgbClr val="000000"/>
                </a:solidFill>
                <a:latin typeface="Calibri"/>
              </a:rPr>
              <a:t> </a:t>
            </a:r>
            <a:r>
              <a:rPr lang="ru-RU" sz="2800" b="1" strike="noStrike" spc="-1" dirty="0" err="1">
                <a:solidFill>
                  <a:srgbClr val="000000"/>
                </a:solidFill>
                <a:latin typeface="Calibri"/>
              </a:rPr>
              <a:t>виготовляють</a:t>
            </a:r>
            <a:r>
              <a:rPr lang="ru-RU" sz="2800" b="1" strike="noStrike" spc="-1" dirty="0">
                <a:solidFill>
                  <a:srgbClr val="000000"/>
                </a:solidFill>
                <a:latin typeface="Calibri"/>
              </a:rPr>
              <a:t> у </a:t>
            </a:r>
            <a:r>
              <a:rPr lang="ru-RU" sz="2800" b="1" strike="noStrike" spc="-1" dirty="0" err="1">
                <a:solidFill>
                  <a:srgbClr val="000000"/>
                </a:solidFill>
                <a:latin typeface="Calibri"/>
              </a:rPr>
              <a:t>вигляді</a:t>
            </a:r>
            <a:r>
              <a:rPr lang="ru-RU" sz="2800" b="1" strike="noStrike" spc="-1" dirty="0">
                <a:solidFill>
                  <a:srgbClr val="000000"/>
                </a:solidFill>
                <a:latin typeface="Calibri"/>
              </a:rPr>
              <a:t> </a:t>
            </a:r>
            <a:r>
              <a:rPr lang="ru-RU" sz="2800" b="1" strike="noStrike" spc="-1" dirty="0" err="1">
                <a:solidFill>
                  <a:srgbClr val="000000"/>
                </a:solidFill>
                <a:latin typeface="Calibri"/>
              </a:rPr>
              <a:t>панчохи</a:t>
            </a:r>
            <a:r>
              <a:rPr lang="ru-RU" sz="2800" b="1" strike="noStrike" spc="-1" dirty="0">
                <a:solidFill>
                  <a:srgbClr val="000000"/>
                </a:solidFill>
                <a:latin typeface="Calibri"/>
              </a:rPr>
              <a:t> (</a:t>
            </a:r>
            <a:r>
              <a:rPr lang="ru-RU" sz="2800" b="1" strike="noStrike" spc="-1" dirty="0" err="1">
                <a:solidFill>
                  <a:srgbClr val="000000"/>
                </a:solidFill>
                <a:latin typeface="Calibri"/>
              </a:rPr>
              <a:t>завдовжки</a:t>
            </a:r>
            <a:r>
              <a:rPr lang="ru-RU" sz="2800" b="1" strike="noStrike" spc="-1" dirty="0">
                <a:solidFill>
                  <a:srgbClr val="000000"/>
                </a:solidFill>
                <a:latin typeface="Calibri"/>
              </a:rPr>
              <a:t> </a:t>
            </a:r>
            <a:r>
              <a:rPr lang="ru-RU" sz="2800" b="1" strike="noStrike" spc="-1" dirty="0" err="1">
                <a:solidFill>
                  <a:srgbClr val="000000"/>
                </a:solidFill>
                <a:latin typeface="Calibri"/>
              </a:rPr>
              <a:t>від</a:t>
            </a:r>
            <a:r>
              <a:rPr lang="ru-RU" sz="2800" b="1" strike="noStrike" spc="-1" dirty="0">
                <a:solidFill>
                  <a:srgbClr val="000000"/>
                </a:solidFill>
                <a:latin typeface="Calibri"/>
              </a:rPr>
              <a:t> 5 до 20 м). Вона </a:t>
            </a:r>
            <a:r>
              <a:rPr lang="ru-RU" sz="2800" b="1" strike="noStrike" spc="-1" dirty="0" err="1">
                <a:solidFill>
                  <a:srgbClr val="000000"/>
                </a:solidFill>
                <a:latin typeface="Calibri"/>
              </a:rPr>
              <a:t>буває</a:t>
            </a:r>
            <a:r>
              <a:rPr lang="ru-RU" sz="2800" b="1" strike="noStrike" spc="-1" dirty="0">
                <a:solidFill>
                  <a:srgbClr val="000000"/>
                </a:solidFill>
                <a:latin typeface="Calibri"/>
              </a:rPr>
              <a:t> семи </a:t>
            </a:r>
            <a:r>
              <a:rPr lang="ru-RU" sz="2800" b="1" strike="noStrike" spc="-1" dirty="0" err="1">
                <a:solidFill>
                  <a:srgbClr val="000000"/>
                </a:solidFill>
                <a:latin typeface="Calibri"/>
              </a:rPr>
              <a:t>розмірів</a:t>
            </a:r>
            <a:r>
              <a:rPr lang="ru-RU" sz="2800" b="1" strike="noStrike" spc="-1" dirty="0">
                <a:solidFill>
                  <a:srgbClr val="000000"/>
                </a:solidFill>
                <a:latin typeface="Calibri"/>
              </a:rPr>
              <a:t> (</a:t>
            </a:r>
            <a:r>
              <a:rPr lang="ru-RU" sz="2800" b="1" strike="noStrike" spc="-1" dirty="0" err="1">
                <a:solidFill>
                  <a:srgbClr val="000000"/>
                </a:solidFill>
                <a:latin typeface="Calibri"/>
              </a:rPr>
              <a:t>від</a:t>
            </a:r>
            <a:r>
              <a:rPr lang="ru-RU" sz="2800" b="1" strike="noStrike" spc="-1" dirty="0">
                <a:solidFill>
                  <a:srgbClr val="000000"/>
                </a:solidFill>
                <a:latin typeface="Calibri"/>
              </a:rPr>
              <a:t> 0 до 6) і </a:t>
            </a:r>
            <a:r>
              <a:rPr lang="ru-RU" sz="2800" b="1" strike="noStrike" spc="-1" dirty="0" err="1">
                <a:solidFill>
                  <a:srgbClr val="000000"/>
                </a:solidFill>
                <a:latin typeface="Calibri"/>
              </a:rPr>
              <a:t>використовують</a:t>
            </a:r>
            <a:r>
              <a:rPr lang="ru-RU" sz="2800" b="1" strike="noStrike" spc="-1" dirty="0">
                <a:solidFill>
                  <a:srgbClr val="000000"/>
                </a:solidFill>
                <a:latin typeface="Calibri"/>
              </a:rPr>
              <a:t> </a:t>
            </a:r>
            <a:r>
              <a:rPr lang="ru-RU" sz="2800" b="1" strike="noStrike" spc="-1" dirty="0" err="1">
                <a:solidFill>
                  <a:srgbClr val="000000"/>
                </a:solidFill>
                <a:latin typeface="Calibri"/>
              </a:rPr>
              <a:t>її</a:t>
            </a:r>
            <a:r>
              <a:rPr lang="ru-RU" sz="2800" b="1" strike="noStrike" spc="-1" dirty="0">
                <a:solidFill>
                  <a:srgbClr val="000000"/>
                </a:solidFill>
                <a:latin typeface="Calibri"/>
              </a:rPr>
              <a:t> для </a:t>
            </a:r>
            <a:r>
              <a:rPr lang="ru-RU" sz="2800" b="1" strike="noStrike" spc="-1" dirty="0" err="1">
                <a:solidFill>
                  <a:srgbClr val="000000"/>
                </a:solidFill>
                <a:latin typeface="Calibri"/>
              </a:rPr>
              <a:t>фіксації</a:t>
            </a:r>
            <a:r>
              <a:rPr lang="ru-RU" sz="2800" b="1" strike="noStrike" spc="-1" dirty="0">
                <a:solidFill>
                  <a:srgbClr val="000000"/>
                </a:solidFill>
                <a:latin typeface="Calibri"/>
              </a:rPr>
              <a:t> </a:t>
            </a:r>
            <a:r>
              <a:rPr lang="ru-RU" sz="2800" b="1" strike="noStrike" spc="-1" dirty="0" err="1">
                <a:solidFill>
                  <a:srgbClr val="000000"/>
                </a:solidFill>
                <a:latin typeface="Calibri"/>
              </a:rPr>
              <a:t>перев'язного</a:t>
            </a:r>
            <a:r>
              <a:rPr lang="ru-RU" sz="2800" b="1" strike="noStrike" spc="-1" dirty="0">
                <a:solidFill>
                  <a:srgbClr val="000000"/>
                </a:solidFill>
                <a:latin typeface="Calibri"/>
              </a:rPr>
              <a:t> </a:t>
            </a:r>
            <a:r>
              <a:rPr lang="ru-RU" sz="2800" b="1" strike="noStrike" spc="-1" dirty="0" err="1">
                <a:solidFill>
                  <a:srgbClr val="000000"/>
                </a:solidFill>
                <a:latin typeface="Calibri"/>
              </a:rPr>
              <a:t>матеріалу</a:t>
            </a:r>
            <a:r>
              <a:rPr lang="ru-RU" sz="2800" b="1" strike="noStrike" spc="-1" dirty="0">
                <a:solidFill>
                  <a:srgbClr val="000000"/>
                </a:solidFill>
                <a:latin typeface="Calibri"/>
              </a:rPr>
              <a:t> на будь-</a:t>
            </a:r>
            <a:r>
              <a:rPr lang="ru-RU" sz="2800" b="1" strike="noStrike" spc="-1" dirty="0" err="1">
                <a:solidFill>
                  <a:srgbClr val="000000"/>
                </a:solidFill>
                <a:latin typeface="Calibri"/>
              </a:rPr>
              <a:t>якій</a:t>
            </a:r>
            <a:r>
              <a:rPr lang="ru-RU" sz="2800" b="1" strike="noStrike" spc="-1" dirty="0">
                <a:solidFill>
                  <a:srgbClr val="000000"/>
                </a:solidFill>
                <a:latin typeface="Calibri"/>
              </a:rPr>
              <a:t> </a:t>
            </a:r>
            <a:r>
              <a:rPr lang="ru-RU" sz="2800" b="1" strike="noStrike" spc="-1" dirty="0" err="1">
                <a:solidFill>
                  <a:srgbClr val="000000"/>
                </a:solidFill>
                <a:latin typeface="Calibri"/>
              </a:rPr>
              <a:t>ділянці</a:t>
            </a:r>
            <a:r>
              <a:rPr lang="ru-RU" sz="2800" b="1" strike="noStrike" spc="-1" dirty="0">
                <a:solidFill>
                  <a:srgbClr val="000000"/>
                </a:solidFill>
                <a:latin typeface="Calibri"/>
              </a:rPr>
              <a:t> </a:t>
            </a:r>
            <a:r>
              <a:rPr lang="ru-RU" sz="2800" b="1" strike="noStrike" spc="-1" dirty="0" err="1">
                <a:solidFill>
                  <a:srgbClr val="000000"/>
                </a:solidFill>
                <a:latin typeface="Calibri"/>
              </a:rPr>
              <a:t>тіла</a:t>
            </a:r>
            <a:r>
              <a:rPr lang="ru-RU" sz="2800" b="1" strike="noStrike" spc="-1" dirty="0">
                <a:solidFill>
                  <a:srgbClr val="000000"/>
                </a:solidFill>
                <a:latin typeface="Calibri"/>
              </a:rPr>
              <a:t>. </a:t>
            </a:r>
            <a:endParaRPr lang="ru-RU" sz="2800" b="0" strike="noStrike" spc="-1" dirty="0">
              <a:latin typeface="Arial"/>
            </a:endParaRPr>
          </a:p>
        </p:txBody>
      </p:sp>
      <p:pic>
        <p:nvPicPr>
          <p:cNvPr id="230" name="Picture 5"/>
          <p:cNvPicPr/>
          <p:nvPr/>
        </p:nvPicPr>
        <p:blipFill>
          <a:blip r:embed="rId2"/>
          <a:stretch/>
        </p:blipFill>
        <p:spPr>
          <a:xfrm>
            <a:off x="3857760" y="1898072"/>
            <a:ext cx="5285520" cy="4149927"/>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571320" y="357120"/>
            <a:ext cx="8143200" cy="583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5000"/>
              </a:lnSpc>
            </a:pPr>
            <a:r>
              <a:rPr lang="ru-RU" sz="2800" b="1" i="1" strike="noStrike" spc="-1" dirty="0" err="1">
                <a:solidFill>
                  <a:srgbClr val="7030A0"/>
                </a:solidFill>
                <a:latin typeface="Calibri"/>
                <a:ea typeface="DejaVu Sans"/>
              </a:rPr>
              <a:t>Шинні</a:t>
            </a:r>
            <a:r>
              <a:rPr lang="ru-RU" sz="2800" b="1" i="1" strike="noStrike" spc="-1" dirty="0">
                <a:solidFill>
                  <a:srgbClr val="7030A0"/>
                </a:solidFill>
                <a:latin typeface="Calibri"/>
                <a:ea typeface="DejaVu Sans"/>
              </a:rPr>
              <a:t> </a:t>
            </a:r>
            <a:r>
              <a:rPr lang="ru-RU" sz="2800" b="1" i="1" strike="noStrike" spc="-1" dirty="0" err="1">
                <a:solidFill>
                  <a:srgbClr val="7030A0"/>
                </a:solidFill>
                <a:latin typeface="Calibri"/>
                <a:ea typeface="DejaVu Sans"/>
              </a:rPr>
              <a:t>пов’язки</a:t>
            </a:r>
            <a:r>
              <a:rPr lang="ru-RU" sz="2800" b="1" strike="noStrike" spc="-1" dirty="0">
                <a:solidFill>
                  <a:srgbClr val="000000"/>
                </a:solidFill>
                <a:latin typeface="Calibri"/>
                <a:ea typeface="DejaVu Sans"/>
              </a:rPr>
              <a:t>, за принципом </a:t>
            </a:r>
            <a:r>
              <a:rPr lang="ru-RU" sz="2800" b="1" strike="noStrike" spc="-1" dirty="0" err="1">
                <a:solidFill>
                  <a:srgbClr val="000000"/>
                </a:solidFill>
                <a:latin typeface="Calibri"/>
                <a:ea typeface="DejaVu Sans"/>
              </a:rPr>
              <a:t>дії</a:t>
            </a:r>
            <a:r>
              <a:rPr lang="ru-RU" sz="2800" b="1" strike="noStrike" spc="-1" dirty="0">
                <a:solidFill>
                  <a:srgbClr val="000000"/>
                </a:solidFill>
                <a:latin typeface="Calibri"/>
                <a:ea typeface="DejaVu Sans"/>
              </a:rPr>
              <a:t> </a:t>
            </a:r>
            <a:r>
              <a:rPr lang="ru-RU" sz="2800" b="1" strike="noStrike" spc="-1" dirty="0" err="1">
                <a:solidFill>
                  <a:srgbClr val="000000"/>
                </a:solidFill>
                <a:latin typeface="Calibri"/>
                <a:ea typeface="DejaVu Sans"/>
              </a:rPr>
              <a:t>поділяють</a:t>
            </a:r>
            <a:r>
              <a:rPr lang="ru-RU" sz="2800" b="1" strike="noStrike" spc="-1" dirty="0">
                <a:solidFill>
                  <a:srgbClr val="000000"/>
                </a:solidFill>
                <a:latin typeface="Calibri"/>
                <a:ea typeface="DejaVu Sans"/>
              </a:rPr>
              <a:t> на:</a:t>
            </a:r>
            <a:endParaRPr lang="ru-RU" sz="2800" b="0" strike="noStrike" spc="-1" dirty="0">
              <a:latin typeface="Arial"/>
            </a:endParaRPr>
          </a:p>
          <a:p>
            <a:pPr marL="216000" indent="-215640" algn="just">
              <a:lnSpc>
                <a:spcPct val="85000"/>
              </a:lnSpc>
              <a:buClr>
                <a:srgbClr val="FF0000"/>
              </a:buClr>
              <a:buFont typeface="Wingdings" charset="2"/>
              <a:buChar char=""/>
            </a:pPr>
            <a:r>
              <a:rPr lang="ru-RU" sz="2400" b="1" strike="noStrike" spc="-1" dirty="0" err="1">
                <a:solidFill>
                  <a:srgbClr val="FF0000"/>
                </a:solidFill>
                <a:latin typeface="Calibri"/>
                <a:ea typeface="DejaVu Sans"/>
              </a:rPr>
              <a:t>прості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фіксаційні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або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транспортні</a:t>
            </a:r>
            <a:r>
              <a:rPr lang="ru-RU" sz="2400" b="1" strike="noStrike" spc="-1" dirty="0">
                <a:solidFill>
                  <a:srgbClr val="000000"/>
                </a:solidFill>
                <a:latin typeface="Calibri"/>
                <a:ea typeface="DejaVu Sans"/>
              </a:rPr>
              <a:t>);</a:t>
            </a:r>
            <a:endParaRPr lang="ru-RU" sz="2400" b="0" strike="noStrike" spc="-1" dirty="0">
              <a:latin typeface="Arial"/>
            </a:endParaRPr>
          </a:p>
          <a:p>
            <a:pPr marL="216000" indent="-215640" algn="just">
              <a:lnSpc>
                <a:spcPct val="85000"/>
              </a:lnSpc>
              <a:buClr>
                <a:srgbClr val="FF0000"/>
              </a:buClr>
              <a:buFont typeface="Wingdings" charset="2"/>
              <a:buChar char=""/>
            </a:pPr>
            <a:r>
              <a:rPr lang="ru-RU" sz="2400" b="1" strike="noStrike" spc="-1" dirty="0" err="1">
                <a:solidFill>
                  <a:srgbClr val="FF0000"/>
                </a:solidFill>
                <a:latin typeface="Calibri"/>
                <a:ea typeface="DejaVu Sans"/>
              </a:rPr>
              <a:t>екстензійні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дистракційні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лікувальні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або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апарати</a:t>
            </a:r>
            <a:r>
              <a:rPr lang="ru-RU" sz="2400" b="1" strike="noStrike" spc="-1" dirty="0">
                <a:solidFill>
                  <a:srgbClr val="000000"/>
                </a:solidFill>
                <a:latin typeface="Calibri"/>
                <a:ea typeface="DejaVu Sans"/>
              </a:rPr>
              <a:t> для </a:t>
            </a:r>
            <a:r>
              <a:rPr lang="ru-RU" sz="2400" b="1" strike="noStrike" spc="-1" dirty="0" err="1">
                <a:solidFill>
                  <a:srgbClr val="000000"/>
                </a:solidFill>
                <a:latin typeface="Calibri"/>
                <a:ea typeface="DejaVu Sans"/>
              </a:rPr>
              <a:t>витягування</a:t>
            </a:r>
            <a:r>
              <a:rPr lang="ru-RU" sz="2400" b="1" strike="noStrike" spc="-1" dirty="0">
                <a:solidFill>
                  <a:srgbClr val="000000"/>
                </a:solidFill>
                <a:latin typeface="Calibri"/>
                <a:ea typeface="DejaVu Sans"/>
              </a:rPr>
              <a:t>).  </a:t>
            </a:r>
            <a:endParaRPr lang="ru-RU" sz="2400" b="0" strike="noStrike" spc="-1" dirty="0">
              <a:latin typeface="Arial"/>
            </a:endParaRPr>
          </a:p>
          <a:p>
            <a:pPr algn="just">
              <a:lnSpc>
                <a:spcPct val="85000"/>
              </a:lnSpc>
            </a:pPr>
            <a:endParaRPr lang="ru-RU" sz="2400" b="0" strike="noStrike" spc="-1" dirty="0">
              <a:latin typeface="Arial"/>
            </a:endParaRPr>
          </a:p>
          <a:p>
            <a:pPr algn="just">
              <a:lnSpc>
                <a:spcPct val="85000"/>
              </a:lnSpc>
            </a:pPr>
            <a:r>
              <a:rPr lang="ru-RU" sz="2800" b="1" i="1" strike="noStrike" spc="-1" dirty="0" err="1">
                <a:solidFill>
                  <a:srgbClr val="7030A0"/>
                </a:solidFill>
                <a:latin typeface="Calibri"/>
                <a:ea typeface="DejaVu Sans"/>
              </a:rPr>
              <a:t>Гіпсові</a:t>
            </a:r>
            <a:r>
              <a:rPr lang="ru-RU" sz="2800" b="1" i="1" strike="noStrike" spc="-1" dirty="0">
                <a:solidFill>
                  <a:srgbClr val="7030A0"/>
                </a:solidFill>
                <a:latin typeface="Calibri"/>
                <a:ea typeface="DejaVu Sans"/>
              </a:rPr>
              <a:t> </a:t>
            </a:r>
            <a:r>
              <a:rPr lang="ru-RU" sz="2800" b="1" i="1" strike="noStrike" spc="-1" dirty="0" err="1">
                <a:solidFill>
                  <a:srgbClr val="7030A0"/>
                </a:solidFill>
                <a:latin typeface="Calibri"/>
                <a:ea typeface="DejaVu Sans"/>
              </a:rPr>
              <a:t>пов’язки</a:t>
            </a:r>
            <a:r>
              <a:rPr lang="ru-RU" sz="2800" b="1" strike="noStrike" spc="-1" dirty="0">
                <a:solidFill>
                  <a:srgbClr val="000000"/>
                </a:solidFill>
                <a:latin typeface="Calibri"/>
                <a:ea typeface="DejaVu Sans"/>
              </a:rPr>
              <a:t>, </a:t>
            </a:r>
            <a:r>
              <a:rPr lang="ru-RU" sz="2800" b="1" strike="noStrike" spc="-1" dirty="0" err="1">
                <a:solidFill>
                  <a:srgbClr val="000000"/>
                </a:solidFill>
                <a:latin typeface="Calibri"/>
                <a:ea typeface="DejaVu Sans"/>
              </a:rPr>
              <a:t>які</a:t>
            </a:r>
            <a:r>
              <a:rPr lang="ru-RU" sz="2800" b="1" strike="noStrike" spc="-1" dirty="0">
                <a:solidFill>
                  <a:srgbClr val="000000"/>
                </a:solidFill>
                <a:latin typeface="Calibri"/>
                <a:ea typeface="DejaVu Sans"/>
              </a:rPr>
              <a:t> широко </a:t>
            </a:r>
            <a:r>
              <a:rPr lang="ru-RU" sz="2800" b="1" strike="noStrike" spc="-1" dirty="0" err="1">
                <a:solidFill>
                  <a:srgbClr val="000000"/>
                </a:solidFill>
                <a:latin typeface="Calibri"/>
                <a:ea typeface="DejaVu Sans"/>
              </a:rPr>
              <a:t>використовуються</a:t>
            </a:r>
            <a:r>
              <a:rPr lang="ru-RU" sz="2800" b="1" strike="noStrike" spc="-1" dirty="0">
                <a:solidFill>
                  <a:srgbClr val="000000"/>
                </a:solidFill>
                <a:latin typeface="Calibri"/>
                <a:ea typeface="DejaVu Sans"/>
              </a:rPr>
              <a:t> в </a:t>
            </a:r>
            <a:r>
              <a:rPr lang="ru-RU" sz="2800" b="1" strike="noStrike" spc="-1" dirty="0" err="1">
                <a:solidFill>
                  <a:srgbClr val="000000"/>
                </a:solidFill>
                <a:latin typeface="Calibri"/>
                <a:ea typeface="DejaVu Sans"/>
              </a:rPr>
              <a:t>травматології</a:t>
            </a:r>
            <a:r>
              <a:rPr lang="ru-RU" sz="2800" b="1" strike="noStrike" spc="-1" dirty="0">
                <a:solidFill>
                  <a:srgbClr val="000000"/>
                </a:solidFill>
                <a:latin typeface="Calibri"/>
                <a:ea typeface="DejaVu Sans"/>
              </a:rPr>
              <a:t> для </a:t>
            </a:r>
            <a:r>
              <a:rPr lang="ru-RU" sz="2800" b="1" strike="noStrike" spc="-1" dirty="0" err="1">
                <a:solidFill>
                  <a:srgbClr val="000000"/>
                </a:solidFill>
                <a:latin typeface="Calibri"/>
                <a:ea typeface="DejaVu Sans"/>
              </a:rPr>
              <a:t>лікування</a:t>
            </a:r>
            <a:r>
              <a:rPr lang="ru-RU" sz="2800" b="1" strike="noStrike" spc="-1" dirty="0">
                <a:solidFill>
                  <a:srgbClr val="000000"/>
                </a:solidFill>
                <a:latin typeface="Calibri"/>
                <a:ea typeface="DejaVu Sans"/>
              </a:rPr>
              <a:t> </a:t>
            </a:r>
            <a:r>
              <a:rPr lang="ru-RU" sz="2800" b="1" strike="noStrike" spc="-1" dirty="0" err="1">
                <a:solidFill>
                  <a:srgbClr val="000000"/>
                </a:solidFill>
                <a:latin typeface="Calibri"/>
                <a:ea typeface="DejaVu Sans"/>
              </a:rPr>
              <a:t>переломів</a:t>
            </a:r>
            <a:r>
              <a:rPr lang="ru-RU" sz="2800" b="1" strike="noStrike" spc="-1" dirty="0">
                <a:solidFill>
                  <a:srgbClr val="000000"/>
                </a:solidFill>
                <a:latin typeface="Calibri"/>
                <a:ea typeface="DejaVu Sans"/>
              </a:rPr>
              <a:t>, </a:t>
            </a:r>
            <a:r>
              <a:rPr lang="ru-RU" sz="2800" b="1" strike="noStrike" spc="-1" dirty="0" err="1">
                <a:solidFill>
                  <a:srgbClr val="000000"/>
                </a:solidFill>
                <a:latin typeface="Calibri"/>
                <a:ea typeface="DejaVu Sans"/>
              </a:rPr>
              <a:t>бувають</a:t>
            </a:r>
            <a:r>
              <a:rPr lang="ru-RU" sz="2800" b="1" strike="noStrike" spc="-1" dirty="0">
                <a:solidFill>
                  <a:srgbClr val="000000"/>
                </a:solidFill>
                <a:latin typeface="Calibri"/>
                <a:ea typeface="DejaVu Sans"/>
              </a:rPr>
              <a:t>: </a:t>
            </a:r>
            <a:endParaRPr lang="ru-RU" sz="28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кругові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циркулярні</a:t>
            </a:r>
            <a:r>
              <a:rPr lang="ru-RU" sz="2400" b="1" strike="noStrike" spc="-1" dirty="0">
                <a:solidFill>
                  <a:srgbClr val="000000"/>
                </a:solidFill>
                <a:latin typeface="Calibri"/>
                <a:ea typeface="DejaVu Sans"/>
              </a:rPr>
              <a:t>);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лонгетні</a:t>
            </a:r>
            <a:r>
              <a:rPr lang="ru-RU" sz="2400" b="1" strike="noStrike" spc="-1" dirty="0">
                <a:solidFill>
                  <a:srgbClr val="000000"/>
                </a:solidFill>
                <a:latin typeface="Calibri"/>
                <a:ea typeface="DejaVu Sans"/>
              </a:rPr>
              <a:t> – у </a:t>
            </a:r>
            <a:r>
              <a:rPr lang="ru-RU" sz="2400" b="1" strike="noStrike" spc="-1" dirty="0" err="1">
                <a:solidFill>
                  <a:srgbClr val="000000"/>
                </a:solidFill>
                <a:latin typeface="Calibri"/>
                <a:ea typeface="DejaVu Sans"/>
              </a:rPr>
              <a:t>вигляді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довгих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вузьких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смуг</a:t>
            </a:r>
            <a:r>
              <a:rPr lang="ru-RU" sz="2400" b="1" strike="noStrike" spc="-1" dirty="0">
                <a:solidFill>
                  <a:srgbClr val="000000"/>
                </a:solidFill>
                <a:latin typeface="Calibri"/>
                <a:ea typeface="DejaVu Sans"/>
              </a:rPr>
              <a:t> в </a:t>
            </a:r>
            <a:r>
              <a:rPr lang="ru-RU" sz="2400" b="1" strike="noStrike" spc="-1" dirty="0" err="1">
                <a:solidFill>
                  <a:srgbClr val="000000"/>
                </a:solidFill>
                <a:latin typeface="Calibri"/>
                <a:ea typeface="DejaVu Sans"/>
              </a:rPr>
              <a:t>кілька</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шарів</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гіпсового</a:t>
            </a:r>
            <a:r>
              <a:rPr lang="ru-RU" sz="2400" b="1" strike="noStrike" spc="-1" dirty="0">
                <a:solidFill>
                  <a:srgbClr val="000000"/>
                </a:solidFill>
                <a:latin typeface="Calibri"/>
                <a:ea typeface="DejaVu Sans"/>
              </a:rPr>
              <a:t> бинта;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вікончасті</a:t>
            </a:r>
            <a:r>
              <a:rPr lang="ru-RU" sz="2400" b="1" strike="noStrike" spc="-1" dirty="0">
                <a:solidFill>
                  <a:srgbClr val="FF0000"/>
                </a:solidFill>
                <a:latin typeface="Calibri"/>
                <a:ea typeface="DejaVu Sans"/>
              </a:rPr>
              <a:t> </a:t>
            </a:r>
            <a:r>
              <a:rPr lang="ru-RU" sz="2400" b="1" strike="noStrike" spc="-1" dirty="0">
                <a:solidFill>
                  <a:srgbClr val="000000"/>
                </a:solidFill>
                <a:latin typeface="Calibri"/>
                <a:ea typeface="DejaVu Sans"/>
              </a:rPr>
              <a:t>– з </a:t>
            </a:r>
            <a:r>
              <a:rPr lang="ru-RU" sz="2400" b="1" strike="noStrike" spc="-1" dirty="0" err="1">
                <a:solidFill>
                  <a:srgbClr val="000000"/>
                </a:solidFill>
                <a:latin typeface="Calibri"/>
                <a:ea typeface="DejaVu Sans"/>
              </a:rPr>
              <a:t>вікнами</a:t>
            </a:r>
            <a:r>
              <a:rPr lang="ru-RU" sz="2400" b="1" strike="noStrike" spc="-1" dirty="0">
                <a:solidFill>
                  <a:srgbClr val="000000"/>
                </a:solidFill>
                <a:latin typeface="Calibri"/>
                <a:ea typeface="DejaVu Sans"/>
              </a:rPr>
              <a:t> в </a:t>
            </a:r>
            <a:r>
              <a:rPr lang="ru-RU" sz="2400" b="1" strike="noStrike" spc="-1" dirty="0" err="1">
                <a:solidFill>
                  <a:srgbClr val="000000"/>
                </a:solidFill>
                <a:latin typeface="Calibri"/>
                <a:ea typeface="DejaVu Sans"/>
              </a:rPr>
              <a:t>пов’язці</a:t>
            </a:r>
            <a:r>
              <a:rPr lang="ru-RU" sz="2400" b="1" strike="noStrike" spc="-1" dirty="0">
                <a:solidFill>
                  <a:srgbClr val="000000"/>
                </a:solidFill>
                <a:latin typeface="Calibri"/>
                <a:ea typeface="DejaVu Sans"/>
              </a:rPr>
              <a:t> для </a:t>
            </a:r>
            <a:r>
              <a:rPr lang="ru-RU" sz="2400" b="1" strike="noStrike" spc="-1" dirty="0" err="1">
                <a:solidFill>
                  <a:srgbClr val="000000"/>
                </a:solidFill>
                <a:latin typeface="Calibri"/>
                <a:ea typeface="DejaVu Sans"/>
              </a:rPr>
              <a:t>здійснення</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перев’язки</a:t>
            </a:r>
            <a:r>
              <a:rPr lang="ru-RU" sz="2400" b="1" strike="noStrike" spc="-1" dirty="0">
                <a:solidFill>
                  <a:srgbClr val="000000"/>
                </a:solidFill>
                <a:latin typeface="Calibri"/>
                <a:ea typeface="DejaVu Sans"/>
              </a:rPr>
              <a:t> рани;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містоподібні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або</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переривчасті</a:t>
            </a:r>
            <a:r>
              <a:rPr lang="ru-RU" sz="2400" b="1" strike="noStrike" spc="-1" dirty="0">
                <a:solidFill>
                  <a:srgbClr val="000000"/>
                </a:solidFill>
                <a:latin typeface="Calibri"/>
                <a:ea typeface="DejaVu Sans"/>
              </a:rPr>
              <a:t>;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шарнірні</a:t>
            </a:r>
            <a:r>
              <a:rPr lang="ru-RU" sz="2400" b="1" strike="noStrike" spc="-1" dirty="0">
                <a:solidFill>
                  <a:srgbClr val="000000"/>
                </a:solidFill>
                <a:latin typeface="Calibri"/>
                <a:ea typeface="DejaVu Sans"/>
              </a:rPr>
              <a:t> – </a:t>
            </a:r>
            <a:r>
              <a:rPr lang="ru-RU" sz="2400" b="1" strike="noStrike" spc="-1" dirty="0" err="1">
                <a:solidFill>
                  <a:srgbClr val="000000"/>
                </a:solidFill>
                <a:latin typeface="Calibri"/>
                <a:ea typeface="DejaVu Sans"/>
              </a:rPr>
              <a:t>складаються</a:t>
            </a:r>
            <a:r>
              <a:rPr lang="ru-RU" sz="2400" b="1" strike="noStrike" spc="-1" dirty="0">
                <a:solidFill>
                  <a:srgbClr val="000000"/>
                </a:solidFill>
                <a:latin typeface="Calibri"/>
                <a:ea typeface="DejaVu Sans"/>
              </a:rPr>
              <a:t> з </a:t>
            </a:r>
            <a:r>
              <a:rPr lang="ru-RU" sz="2400" b="1" strike="noStrike" spc="-1" dirty="0" err="1">
                <a:solidFill>
                  <a:srgbClr val="000000"/>
                </a:solidFill>
                <a:latin typeface="Calibri"/>
                <a:ea typeface="DejaVu Sans"/>
              </a:rPr>
              <a:t>двох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частин</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пов’язаних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між</a:t>
            </a:r>
            <a:r>
              <a:rPr lang="ru-RU" sz="2400" b="1" strike="noStrike" spc="-1" dirty="0">
                <a:solidFill>
                  <a:srgbClr val="000000"/>
                </a:solidFill>
                <a:latin typeface="Calibri"/>
                <a:ea typeface="DejaVu Sans"/>
              </a:rPr>
              <a:t> собою </a:t>
            </a:r>
            <a:r>
              <a:rPr lang="ru-RU" sz="2400" b="1" strike="noStrike" spc="-1" dirty="0" err="1">
                <a:solidFill>
                  <a:srgbClr val="000000"/>
                </a:solidFill>
                <a:latin typeface="Calibri"/>
                <a:ea typeface="DejaVu Sans"/>
              </a:rPr>
              <a:t>металевими</a:t>
            </a:r>
            <a:r>
              <a:rPr lang="ru-RU" sz="2400" b="1" strike="noStrike" spc="-1" dirty="0">
                <a:solidFill>
                  <a:srgbClr val="000000"/>
                </a:solidFill>
                <a:latin typeface="Calibri"/>
                <a:ea typeface="DejaVu Sans"/>
              </a:rPr>
              <a:t> шинами з </a:t>
            </a:r>
            <a:r>
              <a:rPr lang="ru-RU" sz="2400" b="1" strike="noStrike" spc="-1" dirty="0" err="1">
                <a:solidFill>
                  <a:srgbClr val="000000"/>
                </a:solidFill>
                <a:latin typeface="Calibri"/>
                <a:ea typeface="DejaVu Sans"/>
              </a:rPr>
              <a:t>шарнірами</a:t>
            </a:r>
            <a:r>
              <a:rPr lang="ru-RU" sz="2400" b="1" strike="noStrike" spc="-1" dirty="0">
                <a:solidFill>
                  <a:srgbClr val="000000"/>
                </a:solidFill>
                <a:latin typeface="Calibri"/>
                <a:ea typeface="DejaVu Sans"/>
              </a:rPr>
              <a:t>;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стулчасті</a:t>
            </a:r>
            <a:r>
              <a:rPr lang="ru-RU" sz="2400" b="1" strike="noStrike" spc="-1" dirty="0">
                <a:solidFill>
                  <a:srgbClr val="000000"/>
                </a:solidFill>
                <a:latin typeface="Calibri"/>
                <a:ea typeface="DejaVu Sans"/>
              </a:rPr>
              <a:t> – у </a:t>
            </a:r>
            <a:r>
              <a:rPr lang="ru-RU" sz="2400" b="1" strike="noStrike" spc="-1" dirty="0" err="1">
                <a:solidFill>
                  <a:srgbClr val="000000"/>
                </a:solidFill>
                <a:latin typeface="Calibri"/>
                <a:ea typeface="DejaVu Sans"/>
              </a:rPr>
              <a:t>вигляді</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двох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поздовжніх</a:t>
            </a:r>
            <a:r>
              <a:rPr lang="ru-RU" sz="2400" b="1" strike="noStrike" spc="-1" dirty="0">
                <a:solidFill>
                  <a:srgbClr val="000000"/>
                </a:solidFill>
                <a:latin typeface="Calibri"/>
                <a:ea typeface="DejaVu Sans"/>
              </a:rPr>
              <a:t> половин;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гіпсові</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ліжечка</a:t>
            </a:r>
            <a:r>
              <a:rPr lang="ru-RU" sz="2400" b="1" strike="noStrike" spc="-1" dirty="0">
                <a:solidFill>
                  <a:srgbClr val="000000"/>
                </a:solidFill>
                <a:latin typeface="Calibri"/>
                <a:ea typeface="DejaVu Sans"/>
              </a:rPr>
              <a:t>; </a:t>
            </a:r>
            <a:endParaRPr lang="ru-RU" sz="2400" b="0" strike="noStrike" spc="-1" dirty="0">
              <a:latin typeface="Arial"/>
            </a:endParaRPr>
          </a:p>
          <a:p>
            <a:pPr marL="216000" indent="-215640" algn="just">
              <a:lnSpc>
                <a:spcPct val="85000"/>
              </a:lnSpc>
              <a:buClr>
                <a:srgbClr val="000000"/>
              </a:buClr>
              <a:buFont typeface="Wingdings" charset="2"/>
              <a:buChar char=""/>
            </a:pPr>
            <a:r>
              <a:rPr lang="ru-RU" sz="2400" b="1" strike="noStrike" spc="-1" dirty="0">
                <a:solidFill>
                  <a:srgbClr val="000000"/>
                </a:solidFill>
                <a:latin typeface="Calibri"/>
                <a:ea typeface="DejaVu Sans"/>
              </a:rPr>
              <a:t>– </a:t>
            </a:r>
            <a:r>
              <a:rPr lang="ru-RU" sz="2400" b="1" strike="noStrike" spc="-1" dirty="0" err="1">
                <a:solidFill>
                  <a:srgbClr val="FF0000"/>
                </a:solidFill>
                <a:latin typeface="Calibri"/>
                <a:ea typeface="DejaVu Sans"/>
              </a:rPr>
              <a:t>гіпсові</a:t>
            </a:r>
            <a:r>
              <a:rPr lang="ru-RU" sz="2400" b="1" strike="noStrike" spc="-1" dirty="0">
                <a:solidFill>
                  <a:srgbClr val="FF0000"/>
                </a:solidFill>
                <a:latin typeface="Calibri"/>
                <a:ea typeface="DejaVu Sans"/>
              </a:rPr>
              <a:t> </a:t>
            </a:r>
            <a:r>
              <a:rPr lang="ru-RU" sz="2400" b="1" strike="noStrike" spc="-1" dirty="0" err="1">
                <a:solidFill>
                  <a:srgbClr val="FF0000"/>
                </a:solidFill>
                <a:latin typeface="Calibri"/>
                <a:ea typeface="DejaVu Sans"/>
              </a:rPr>
              <a:t>корсети</a:t>
            </a:r>
            <a:r>
              <a:rPr lang="ru-RU" sz="2400" b="1" strike="noStrike" spc="-1" dirty="0">
                <a:solidFill>
                  <a:srgbClr val="FF0000"/>
                </a:solidFill>
                <a:latin typeface="Calibri"/>
                <a:ea typeface="DejaVu Sans"/>
              </a:rPr>
              <a:t> </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кругова</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гіпсова</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пов’язка</a:t>
            </a:r>
            <a:r>
              <a:rPr lang="ru-RU" sz="2400" b="1" strike="noStrike" spc="-1" dirty="0">
                <a:solidFill>
                  <a:srgbClr val="000000"/>
                </a:solidFill>
                <a:latin typeface="Calibri"/>
                <a:ea typeface="DejaVu Sans"/>
              </a:rPr>
              <a:t> на </a:t>
            </a:r>
            <a:r>
              <a:rPr lang="ru-RU" sz="2400" b="1" strike="noStrike" spc="-1" dirty="0" err="1">
                <a:solidFill>
                  <a:srgbClr val="000000"/>
                </a:solidFill>
                <a:latin typeface="Calibri"/>
                <a:ea typeface="DejaVu Sans"/>
              </a:rPr>
              <a:t>тулуб</a:t>
            </a:r>
            <a:r>
              <a:rPr lang="ru-RU" sz="2400" b="1" strike="noStrike" spc="-1" dirty="0">
                <a:solidFill>
                  <a:srgbClr val="000000"/>
                </a:solidFill>
                <a:latin typeface="Calibri"/>
                <a:ea typeface="DejaVu Sans"/>
              </a:rPr>
              <a:t>.</a:t>
            </a:r>
            <a:endParaRPr lang="ru-RU"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
          <p:cNvPicPr/>
          <p:nvPr/>
        </p:nvPicPr>
        <p:blipFill>
          <a:blip r:embed="rId2"/>
          <a:srcRect l="23065" t="40049" r="25336" b="26767"/>
          <a:stretch/>
        </p:blipFill>
        <p:spPr>
          <a:xfrm>
            <a:off x="357120" y="214200"/>
            <a:ext cx="8492040" cy="3571200"/>
          </a:xfrm>
          <a:prstGeom prst="rect">
            <a:avLst/>
          </a:prstGeom>
          <a:ln w="9360">
            <a:noFill/>
          </a:ln>
        </p:spPr>
      </p:pic>
      <p:sp>
        <p:nvSpPr>
          <p:cNvPr id="233" name="CustomShape 1"/>
          <p:cNvSpPr/>
          <p:nvPr/>
        </p:nvSpPr>
        <p:spPr>
          <a:xfrm>
            <a:off x="357120" y="4272840"/>
            <a:ext cx="8214480" cy="26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Рис. Типи гіпсових пов’язок: </a:t>
            </a:r>
            <a:endParaRPr lang="ru-RU" sz="2800" b="0" strike="noStrike" spc="-1">
              <a:latin typeface="Arial"/>
            </a:endParaRPr>
          </a:p>
          <a:p>
            <a:pPr algn="ctr">
              <a:lnSpc>
                <a:spcPct val="100000"/>
              </a:lnSpc>
            </a:pPr>
            <a:r>
              <a:rPr lang="ru-RU" sz="2400" b="1" strike="noStrike" spc="-1">
                <a:solidFill>
                  <a:srgbClr val="7030A0"/>
                </a:solidFill>
                <a:latin typeface="Calibri"/>
                <a:ea typeface="DejaVu Sans"/>
              </a:rPr>
              <a:t>А – кругова (циркулярна)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Б – вікончаста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В – містоподібна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Г – шарнірна пов’язка, </a:t>
            </a:r>
            <a:endParaRPr lang="ru-RU" sz="2400" b="0" strike="noStrike" spc="-1">
              <a:latin typeface="Arial"/>
            </a:endParaRPr>
          </a:p>
          <a:p>
            <a:pPr algn="ctr">
              <a:lnSpc>
                <a:spcPct val="100000"/>
              </a:lnSpc>
            </a:pPr>
            <a:r>
              <a:rPr lang="ru-RU" sz="2400" b="1" strike="noStrike" spc="-1">
                <a:solidFill>
                  <a:srgbClr val="7030A0"/>
                </a:solidFill>
                <a:latin typeface="Calibri"/>
                <a:ea typeface="DejaVu Sans"/>
              </a:rPr>
              <a:t>Д – лонгетна пов’язка </a:t>
            </a:r>
            <a:endParaRPr lang="ru-RU" sz="24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457200" y="274680"/>
            <a:ext cx="8228880" cy="22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dirty="0">
                <a:solidFill>
                  <a:srgbClr val="000000"/>
                </a:solidFill>
                <a:latin typeface="Calibri"/>
              </a:rPr>
              <a:t> </a:t>
            </a:r>
            <a:r>
              <a:rPr lang="ru-RU" sz="2800" b="1" strike="noStrike" spc="-1" dirty="0">
                <a:solidFill>
                  <a:srgbClr val="FF0000"/>
                </a:solidFill>
                <a:latin typeface="Calibri"/>
              </a:rPr>
              <a:t>4. Правила </a:t>
            </a:r>
            <a:r>
              <a:rPr lang="ru-RU" sz="2800" b="1" strike="noStrike" spc="-1" dirty="0" err="1">
                <a:solidFill>
                  <a:srgbClr val="FF0000"/>
                </a:solidFill>
                <a:latin typeface="Calibri"/>
              </a:rPr>
              <a:t>накладання</a:t>
            </a:r>
            <a:r>
              <a:rPr lang="ru-RU" sz="2800" b="1" strike="noStrike" spc="-1" dirty="0">
                <a:solidFill>
                  <a:srgbClr val="FF0000"/>
                </a:solidFill>
                <a:latin typeface="Calibri"/>
              </a:rPr>
              <a:t> </a:t>
            </a:r>
            <a:r>
              <a:rPr lang="ru-RU" sz="2800" b="1" strike="noStrike" spc="-1" dirty="0" err="1">
                <a:solidFill>
                  <a:srgbClr val="FF0000"/>
                </a:solidFill>
                <a:latin typeface="Calibri"/>
              </a:rPr>
              <a:t>пов’язок</a:t>
            </a:r>
            <a:r>
              <a:rPr lang="ru-RU" sz="2800" b="1" strike="noStrike" spc="-1" dirty="0">
                <a:solidFill>
                  <a:srgbClr val="FF0000"/>
                </a:solidFill>
                <a:latin typeface="Calibri"/>
              </a:rPr>
              <a:t>:</a:t>
            </a:r>
            <a:endParaRPr lang="ru-RU" sz="2800" b="0" strike="noStrike" spc="-1" dirty="0">
              <a:latin typeface="Arial"/>
            </a:endParaRPr>
          </a:p>
        </p:txBody>
      </p:sp>
      <p:sp>
        <p:nvSpPr>
          <p:cNvPr id="235" name="CustomShape 2"/>
          <p:cNvSpPr/>
          <p:nvPr/>
        </p:nvSpPr>
        <p:spPr>
          <a:xfrm>
            <a:off x="214200" y="857160"/>
            <a:ext cx="8714880" cy="56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58000" lnSpcReduction="20000"/>
          </a:bodyPr>
          <a:lstStyle/>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 </a:t>
            </a:r>
            <a:r>
              <a:rPr lang="ru-RU" sz="3200" b="1" strike="noStrike" spc="-1" dirty="0">
                <a:solidFill>
                  <a:srgbClr val="FF0000"/>
                </a:solidFill>
                <a:latin typeface="Calibri"/>
              </a:rPr>
              <a:t>1. </a:t>
            </a:r>
            <a:r>
              <a:rPr lang="ru-RU" sz="3200" b="1" strike="noStrike" spc="-1" dirty="0">
                <a:solidFill>
                  <a:srgbClr val="000000"/>
                </a:solidFill>
                <a:latin typeface="Calibri"/>
              </a:rPr>
              <a:t>Перед </a:t>
            </a:r>
            <a:r>
              <a:rPr lang="ru-RU" sz="3200" b="1" strike="noStrike" spc="-1" dirty="0" err="1">
                <a:solidFill>
                  <a:srgbClr val="000000"/>
                </a:solidFill>
                <a:latin typeface="Calibri"/>
              </a:rPr>
              <a:t>накладенням</a:t>
            </a:r>
            <a:r>
              <a:rPr lang="ru-RU" sz="3200" b="1" strike="noStrike" spc="-1" dirty="0">
                <a:solidFill>
                  <a:srgbClr val="000000"/>
                </a:solidFill>
                <a:latin typeface="Calibri"/>
              </a:rPr>
              <a:t> </a:t>
            </a:r>
            <a:r>
              <a:rPr lang="ru-RU" sz="3200" b="1" strike="noStrike" spc="-1" dirty="0" err="1">
                <a:solidFill>
                  <a:srgbClr val="000000"/>
                </a:solidFill>
                <a:latin typeface="Calibri"/>
              </a:rPr>
              <a:t>пов’язки</a:t>
            </a:r>
            <a:r>
              <a:rPr lang="ru-RU" sz="3200" b="1" strike="noStrike" spc="-1" dirty="0">
                <a:solidFill>
                  <a:srgbClr val="000000"/>
                </a:solidFill>
                <a:latin typeface="Calibri"/>
              </a:rPr>
              <a:t> </a:t>
            </a:r>
            <a:r>
              <a:rPr lang="ru-RU" sz="3200" b="1" strike="noStrike" spc="-1" dirty="0" err="1">
                <a:solidFill>
                  <a:srgbClr val="000000"/>
                </a:solidFill>
                <a:latin typeface="Calibri"/>
              </a:rPr>
              <a:t>необхідно</a:t>
            </a:r>
            <a:r>
              <a:rPr lang="ru-RU" sz="3200" b="1" strike="noStrike" spc="-1" dirty="0">
                <a:solidFill>
                  <a:srgbClr val="000000"/>
                </a:solidFill>
                <a:latin typeface="Calibri"/>
              </a:rPr>
              <a:t> </a:t>
            </a:r>
            <a:r>
              <a:rPr lang="ru-RU" sz="3200" b="1" strike="noStrike" spc="-1" dirty="0" err="1">
                <a:solidFill>
                  <a:srgbClr val="000000"/>
                </a:solidFill>
                <a:latin typeface="Calibri"/>
              </a:rPr>
              <a:t>переконатися</a:t>
            </a:r>
            <a:r>
              <a:rPr lang="ru-RU" sz="3200" b="1" strike="noStrike" spc="-1" dirty="0">
                <a:solidFill>
                  <a:srgbClr val="000000"/>
                </a:solidFill>
                <a:latin typeface="Calibri"/>
              </a:rPr>
              <a:t> в </a:t>
            </a:r>
            <a:r>
              <a:rPr lang="ru-RU" sz="3200" b="1" strike="noStrike" spc="-1" dirty="0" err="1">
                <a:solidFill>
                  <a:srgbClr val="000000"/>
                </a:solidFill>
                <a:latin typeface="Calibri"/>
              </a:rPr>
              <a:t>наявності</a:t>
            </a:r>
            <a:r>
              <a:rPr lang="ru-RU" sz="3200" b="1" strike="noStrike" spc="-1" dirty="0">
                <a:solidFill>
                  <a:srgbClr val="000000"/>
                </a:solidFill>
                <a:latin typeface="Calibri"/>
              </a:rPr>
              <a:t> </a:t>
            </a:r>
            <a:r>
              <a:rPr lang="ru-RU" sz="3200" b="1" strike="noStrike" spc="-1" dirty="0" err="1">
                <a:solidFill>
                  <a:srgbClr val="000000"/>
                </a:solidFill>
                <a:latin typeface="Calibri"/>
              </a:rPr>
              <a:t>достатньої</a:t>
            </a:r>
            <a:r>
              <a:rPr lang="ru-RU" sz="3200" b="1" strike="noStrike" spc="-1" dirty="0">
                <a:solidFill>
                  <a:srgbClr val="000000"/>
                </a:solidFill>
                <a:latin typeface="Calibri"/>
              </a:rPr>
              <a:t> </a:t>
            </a:r>
            <a:r>
              <a:rPr lang="ru-RU" sz="3200" b="1" strike="noStrike" spc="-1" dirty="0" err="1">
                <a:solidFill>
                  <a:srgbClr val="000000"/>
                </a:solidFill>
                <a:latin typeface="Calibri"/>
              </a:rPr>
              <a:t>кількості</a:t>
            </a:r>
            <a:r>
              <a:rPr lang="ru-RU" sz="3200" b="1" strike="noStrike" spc="-1" dirty="0">
                <a:solidFill>
                  <a:srgbClr val="000000"/>
                </a:solidFill>
                <a:latin typeface="Calibri"/>
              </a:rPr>
              <a:t> </a:t>
            </a:r>
            <a:r>
              <a:rPr lang="ru-RU" sz="3200" b="1" strike="noStrike" spc="-1" dirty="0" err="1">
                <a:solidFill>
                  <a:srgbClr val="000000"/>
                </a:solidFill>
                <a:latin typeface="Calibri"/>
              </a:rPr>
              <a:t>перев’язувальних</a:t>
            </a:r>
            <a:r>
              <a:rPr lang="ru-RU" sz="3200" b="1" strike="noStrike" spc="-1" dirty="0">
                <a:solidFill>
                  <a:srgbClr val="000000"/>
                </a:solidFill>
                <a:latin typeface="Calibri"/>
              </a:rPr>
              <a:t> </a:t>
            </a:r>
            <a:r>
              <a:rPr lang="ru-RU" sz="3200" b="1" strike="noStrike" spc="-1" dirty="0" err="1">
                <a:solidFill>
                  <a:srgbClr val="000000"/>
                </a:solidFill>
                <a:latin typeface="Calibri"/>
              </a:rPr>
              <a:t>матеріалів</a:t>
            </a:r>
            <a:r>
              <a:rPr lang="ru-RU" sz="3200" b="1" strike="noStrike" spc="-1" dirty="0">
                <a:solidFill>
                  <a:srgbClr val="000000"/>
                </a:solidFill>
                <a:latin typeface="Calibri"/>
              </a:rPr>
              <a:t> </a:t>
            </a:r>
            <a:r>
              <a:rPr lang="ru-RU" sz="3200" b="1" strike="noStrike" spc="-1" dirty="0" err="1">
                <a:solidFill>
                  <a:srgbClr val="000000"/>
                </a:solidFill>
                <a:latin typeface="Calibri"/>
              </a:rPr>
              <a:t>належної</a:t>
            </a:r>
            <a:r>
              <a:rPr lang="ru-RU" sz="3200" b="1" strike="noStrike" spc="-1" dirty="0">
                <a:solidFill>
                  <a:srgbClr val="000000"/>
                </a:solidFill>
                <a:latin typeface="Calibri"/>
              </a:rPr>
              <a:t> </a:t>
            </a:r>
            <a:r>
              <a:rPr lang="ru-RU" sz="3200" b="1" strike="noStrike" spc="-1" dirty="0" err="1">
                <a:solidFill>
                  <a:srgbClr val="000000"/>
                </a:solidFill>
                <a:latin typeface="Calibri"/>
              </a:rPr>
              <a:t>якості</a:t>
            </a:r>
            <a:r>
              <a:rPr lang="ru-RU" sz="3200" b="1" strike="noStrike" spc="-1" dirty="0">
                <a:solidFill>
                  <a:srgbClr val="00000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 </a:t>
            </a:r>
            <a:r>
              <a:rPr lang="ru-RU" sz="3200" b="1" strike="noStrike" spc="-1" dirty="0">
                <a:solidFill>
                  <a:srgbClr val="FF0000"/>
                </a:solidFill>
                <a:latin typeface="Calibri"/>
              </a:rPr>
              <a:t>2. </a:t>
            </a:r>
            <a:r>
              <a:rPr lang="ru-RU" sz="3200" b="1" strike="noStrike" spc="-1" dirty="0" err="1">
                <a:solidFill>
                  <a:srgbClr val="000000"/>
                </a:solidFill>
                <a:latin typeface="Calibri"/>
              </a:rPr>
              <a:t>Пов’язка</a:t>
            </a:r>
            <a:r>
              <a:rPr lang="ru-RU" sz="3200" b="1" strike="noStrike" spc="-1" dirty="0">
                <a:solidFill>
                  <a:srgbClr val="000000"/>
                </a:solidFill>
                <a:latin typeface="Calibri"/>
              </a:rPr>
              <a:t> повинна </a:t>
            </a:r>
            <a:r>
              <a:rPr lang="ru-RU" sz="3200" b="1" strike="noStrike" spc="-1" dirty="0" err="1">
                <a:solidFill>
                  <a:srgbClr val="000000"/>
                </a:solidFill>
                <a:latin typeface="Calibri"/>
              </a:rPr>
              <a:t>відповідати</a:t>
            </a:r>
            <a:r>
              <a:rPr lang="ru-RU" sz="3200" b="1" strike="noStrike" spc="-1" dirty="0">
                <a:solidFill>
                  <a:srgbClr val="000000"/>
                </a:solidFill>
                <a:latin typeface="Calibri"/>
              </a:rPr>
              <a:t> </a:t>
            </a:r>
            <a:r>
              <a:rPr lang="ru-RU" sz="3200" b="1" strike="noStrike" spc="-1" dirty="0" err="1">
                <a:solidFill>
                  <a:srgbClr val="000000"/>
                </a:solidFill>
                <a:latin typeface="Calibri"/>
              </a:rPr>
              <a:t>поставленій</a:t>
            </a:r>
            <a:r>
              <a:rPr lang="ru-RU" sz="3200" b="1" strike="noStrike" spc="-1" dirty="0">
                <a:solidFill>
                  <a:srgbClr val="000000"/>
                </a:solidFill>
                <a:latin typeface="Calibri"/>
              </a:rPr>
              <a:t> </a:t>
            </a:r>
            <a:r>
              <a:rPr lang="ru-RU" sz="3200" b="1" strike="noStrike" spc="-1" dirty="0" err="1">
                <a:solidFill>
                  <a:srgbClr val="000000"/>
                </a:solidFill>
                <a:latin typeface="Calibri"/>
              </a:rPr>
              <a:t>меті</a:t>
            </a:r>
            <a:r>
              <a:rPr lang="ru-RU" sz="3200" b="1" strike="noStrike" spc="-1" dirty="0">
                <a:solidFill>
                  <a:srgbClr val="000000"/>
                </a:solidFill>
                <a:latin typeface="Calibri"/>
              </a:rPr>
              <a:t>, </a:t>
            </a:r>
            <a:r>
              <a:rPr lang="ru-RU" sz="3200" b="1" strike="noStrike" spc="-1" dirty="0" err="1">
                <a:solidFill>
                  <a:srgbClr val="000000"/>
                </a:solidFill>
                <a:latin typeface="Calibri"/>
              </a:rPr>
              <a:t>певним</a:t>
            </a:r>
            <a:r>
              <a:rPr lang="ru-RU" sz="3200" b="1" strike="noStrike" spc="-1" dirty="0">
                <a:solidFill>
                  <a:srgbClr val="000000"/>
                </a:solidFill>
                <a:latin typeface="Calibri"/>
              </a:rPr>
              <a:t> </a:t>
            </a:r>
            <a:r>
              <a:rPr lang="ru-RU" sz="3200" b="1" strike="noStrike" spc="-1" dirty="0" err="1">
                <a:solidFill>
                  <a:srgbClr val="000000"/>
                </a:solidFill>
                <a:latin typeface="Calibri"/>
              </a:rPr>
              <a:t>естетичним</a:t>
            </a:r>
            <a:r>
              <a:rPr lang="ru-RU" sz="3200" b="1" strike="noStrike" spc="-1" dirty="0">
                <a:solidFill>
                  <a:srgbClr val="000000"/>
                </a:solidFill>
                <a:latin typeface="Calibri"/>
              </a:rPr>
              <a:t> </a:t>
            </a:r>
            <a:r>
              <a:rPr lang="ru-RU" sz="3200" b="1" strike="noStrike" spc="-1" dirty="0" err="1">
                <a:solidFill>
                  <a:srgbClr val="000000"/>
                </a:solidFill>
                <a:latin typeface="Calibri"/>
              </a:rPr>
              <a:t>вимогам</a:t>
            </a:r>
            <a:r>
              <a:rPr lang="ru-RU" sz="3200" b="1" strike="noStrike" spc="-1" dirty="0">
                <a:solidFill>
                  <a:srgbClr val="000000"/>
                </a:solidFill>
                <a:latin typeface="Calibri"/>
              </a:rPr>
              <a:t>, бути </a:t>
            </a:r>
            <a:r>
              <a:rPr lang="ru-RU" sz="3200" b="1" strike="noStrike" spc="-1" dirty="0" err="1">
                <a:solidFill>
                  <a:srgbClr val="000000"/>
                </a:solidFill>
                <a:latin typeface="Calibri"/>
              </a:rPr>
              <a:t>зручною</a:t>
            </a:r>
            <a:r>
              <a:rPr lang="ru-RU" sz="3200" b="1" strike="noStrike" spc="-1" dirty="0">
                <a:solidFill>
                  <a:srgbClr val="000000"/>
                </a:solidFill>
                <a:latin typeface="Calibri"/>
              </a:rPr>
              <a:t> для хворого, </a:t>
            </a:r>
            <a:r>
              <a:rPr lang="ru-RU" sz="3200" b="1" strike="noStrike" spc="-1" dirty="0" err="1">
                <a:solidFill>
                  <a:srgbClr val="000000"/>
                </a:solidFill>
                <a:latin typeface="Calibri"/>
              </a:rPr>
              <a:t>міцно</a:t>
            </a:r>
            <a:r>
              <a:rPr lang="ru-RU" sz="3200" b="1" strike="noStrike" spc="-1" dirty="0">
                <a:solidFill>
                  <a:srgbClr val="000000"/>
                </a:solidFill>
                <a:latin typeface="Calibri"/>
              </a:rPr>
              <a:t> </a:t>
            </a:r>
            <a:r>
              <a:rPr lang="ru-RU" sz="3200" b="1" strike="noStrike" spc="-1" dirty="0" err="1">
                <a:solidFill>
                  <a:srgbClr val="000000"/>
                </a:solidFill>
                <a:latin typeface="Calibri"/>
              </a:rPr>
              <a:t>триматися</a:t>
            </a:r>
            <a:r>
              <a:rPr lang="ru-RU" sz="3200" b="1" strike="noStrike" spc="-1" dirty="0">
                <a:solidFill>
                  <a:srgbClr val="000000"/>
                </a:solidFill>
                <a:latin typeface="Calibri"/>
              </a:rPr>
              <a:t>, не </a:t>
            </a:r>
            <a:r>
              <a:rPr lang="ru-RU" sz="3200" b="1" strike="noStrike" spc="-1" dirty="0" err="1">
                <a:solidFill>
                  <a:srgbClr val="000000"/>
                </a:solidFill>
                <a:latin typeface="Calibri"/>
              </a:rPr>
              <a:t>порушувати</a:t>
            </a:r>
            <a:r>
              <a:rPr lang="ru-RU" sz="3200" b="1" strike="noStrike" spc="-1" dirty="0">
                <a:solidFill>
                  <a:srgbClr val="000000"/>
                </a:solidFill>
                <a:latin typeface="Calibri"/>
              </a:rPr>
              <a:t> </a:t>
            </a:r>
            <a:r>
              <a:rPr lang="ru-RU" sz="3200" b="1" strike="noStrike" spc="-1" dirty="0" err="1">
                <a:solidFill>
                  <a:srgbClr val="000000"/>
                </a:solidFill>
                <a:latin typeface="Calibri"/>
              </a:rPr>
              <a:t>крово</a:t>
            </a:r>
            <a:r>
              <a:rPr lang="ru-RU" sz="3200" b="1" strike="noStrike" spc="-1" dirty="0">
                <a:solidFill>
                  <a:srgbClr val="000000"/>
                </a:solidFill>
                <a:latin typeface="Calibri"/>
              </a:rPr>
              <a:t>- і </a:t>
            </a:r>
            <a:r>
              <a:rPr lang="ru-RU" sz="3200" b="1" strike="noStrike" spc="-1" dirty="0" err="1">
                <a:solidFill>
                  <a:srgbClr val="000000"/>
                </a:solidFill>
                <a:latin typeface="Calibri"/>
              </a:rPr>
              <a:t>лімфообіг</a:t>
            </a:r>
            <a:r>
              <a:rPr lang="ru-RU" sz="3200" b="1" strike="noStrike" spc="-1" dirty="0">
                <a:solidFill>
                  <a:srgbClr val="00000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 </a:t>
            </a:r>
            <a:r>
              <a:rPr lang="ru-RU" sz="3200" b="1" strike="noStrike" spc="-1" dirty="0">
                <a:solidFill>
                  <a:srgbClr val="FF0000"/>
                </a:solidFill>
                <a:latin typeface="Calibri"/>
              </a:rPr>
              <a:t>3. </a:t>
            </a:r>
            <a:r>
              <a:rPr lang="ru-RU" sz="3200" b="1" strike="noStrike" spc="-1" dirty="0">
                <a:solidFill>
                  <a:srgbClr val="000000"/>
                </a:solidFill>
                <a:latin typeface="Calibri"/>
              </a:rPr>
              <a:t>Перед </a:t>
            </a:r>
            <a:r>
              <a:rPr lang="ru-RU" sz="3200" b="1" strike="noStrike" spc="-1" dirty="0" err="1">
                <a:solidFill>
                  <a:srgbClr val="000000"/>
                </a:solidFill>
                <a:latin typeface="Calibri"/>
              </a:rPr>
              <a:t>накладанням</a:t>
            </a:r>
            <a:r>
              <a:rPr lang="ru-RU" sz="3200" b="1" strike="noStrike" spc="-1" dirty="0">
                <a:solidFill>
                  <a:srgbClr val="000000"/>
                </a:solidFill>
                <a:latin typeface="Calibri"/>
              </a:rPr>
              <a:t> </a:t>
            </a:r>
            <a:r>
              <a:rPr lang="ru-RU" sz="3200" b="1" strike="noStrike" spc="-1" dirty="0" err="1">
                <a:solidFill>
                  <a:srgbClr val="000000"/>
                </a:solidFill>
                <a:latin typeface="Calibri"/>
              </a:rPr>
              <a:t>пов’язки</a:t>
            </a:r>
            <a:r>
              <a:rPr lang="ru-RU" sz="3200" b="1" strike="noStrike" spc="-1" dirty="0">
                <a:solidFill>
                  <a:srgbClr val="000000"/>
                </a:solidFill>
                <a:latin typeface="Calibri"/>
              </a:rPr>
              <a:t> </a:t>
            </a:r>
            <a:r>
              <a:rPr lang="ru-RU" sz="3200" b="1" strike="noStrike" spc="-1" dirty="0" err="1">
                <a:solidFill>
                  <a:srgbClr val="000000"/>
                </a:solidFill>
                <a:latin typeface="Calibri"/>
              </a:rPr>
              <a:t>необхідно</a:t>
            </a:r>
            <a:r>
              <a:rPr lang="ru-RU" sz="3200" b="1" strike="noStrike" spc="-1" dirty="0">
                <a:solidFill>
                  <a:srgbClr val="000000"/>
                </a:solidFill>
                <a:latin typeface="Calibri"/>
              </a:rPr>
              <a:t> </a:t>
            </a:r>
            <a:r>
              <a:rPr lang="ru-RU" sz="3200" b="1" strike="noStrike" spc="-1" dirty="0" err="1">
                <a:solidFill>
                  <a:srgbClr val="000000"/>
                </a:solidFill>
                <a:latin typeface="Calibri"/>
              </a:rPr>
              <a:t>пояснити</a:t>
            </a:r>
            <a:r>
              <a:rPr lang="ru-RU" sz="3200" b="1" strike="noStrike" spc="-1" dirty="0">
                <a:solidFill>
                  <a:srgbClr val="000000"/>
                </a:solidFill>
                <a:latin typeface="Calibri"/>
              </a:rPr>
              <a:t> </a:t>
            </a:r>
            <a:r>
              <a:rPr lang="ru-RU" sz="3200" b="1" strike="noStrike" spc="-1" dirty="0" err="1">
                <a:solidFill>
                  <a:srgbClr val="000000"/>
                </a:solidFill>
                <a:latin typeface="Calibri"/>
              </a:rPr>
              <a:t>потерпілому</a:t>
            </a:r>
            <a:r>
              <a:rPr lang="ru-RU" sz="3200" b="1" strike="noStrike" spc="-1" dirty="0">
                <a:solidFill>
                  <a:srgbClr val="000000"/>
                </a:solidFill>
                <a:latin typeface="Calibri"/>
              </a:rPr>
              <a:t> </a:t>
            </a:r>
            <a:r>
              <a:rPr lang="ru-RU" sz="3200" b="1" strike="noStrike" spc="-1" dirty="0" err="1">
                <a:solidFill>
                  <a:srgbClr val="000000"/>
                </a:solidFill>
                <a:latin typeface="Calibri"/>
              </a:rPr>
              <a:t>призначення</a:t>
            </a:r>
            <a:r>
              <a:rPr lang="ru-RU" sz="3200" b="1" strike="noStrike" spc="-1" dirty="0">
                <a:solidFill>
                  <a:srgbClr val="000000"/>
                </a:solidFill>
                <a:latin typeface="Calibri"/>
              </a:rPr>
              <a:t> </a:t>
            </a:r>
            <a:r>
              <a:rPr lang="ru-RU" sz="3200" b="1" strike="noStrike" spc="-1" dirty="0" err="1">
                <a:solidFill>
                  <a:srgbClr val="000000"/>
                </a:solidFill>
                <a:latin typeface="Calibri"/>
              </a:rPr>
              <a:t>пов’язки</a:t>
            </a:r>
            <a:r>
              <a:rPr lang="ru-RU" sz="3200" b="1" strike="noStrike" spc="-1" dirty="0">
                <a:solidFill>
                  <a:srgbClr val="000000"/>
                </a:solidFill>
                <a:latin typeface="Calibri"/>
              </a:rPr>
              <a:t>, </a:t>
            </a:r>
            <a:r>
              <a:rPr lang="ru-RU" sz="3200" b="1" strike="noStrike" spc="-1" dirty="0" err="1">
                <a:solidFill>
                  <a:srgbClr val="000000"/>
                </a:solidFill>
                <a:latin typeface="Calibri"/>
              </a:rPr>
              <a:t>це</a:t>
            </a:r>
            <a:r>
              <a:rPr lang="ru-RU" sz="3200" b="1" strike="noStrike" spc="-1" dirty="0">
                <a:solidFill>
                  <a:srgbClr val="000000"/>
                </a:solidFill>
                <a:latin typeface="Calibri"/>
              </a:rPr>
              <a:t> </a:t>
            </a:r>
            <a:r>
              <a:rPr lang="ru-RU" sz="3200" b="1" strike="noStrike" spc="-1" dirty="0" err="1">
                <a:solidFill>
                  <a:srgbClr val="000000"/>
                </a:solidFill>
                <a:latin typeface="Calibri"/>
              </a:rPr>
              <a:t>дозволяє</a:t>
            </a:r>
            <a:r>
              <a:rPr lang="ru-RU" sz="3200" b="1" strike="noStrike" spc="-1" dirty="0">
                <a:solidFill>
                  <a:srgbClr val="000000"/>
                </a:solidFill>
                <a:latin typeface="Calibri"/>
              </a:rPr>
              <a:t> </a:t>
            </a:r>
            <a:r>
              <a:rPr lang="ru-RU" sz="3200" b="1" strike="noStrike" spc="-1" dirty="0" err="1">
                <a:solidFill>
                  <a:srgbClr val="000000"/>
                </a:solidFill>
                <a:latin typeface="Calibri"/>
              </a:rPr>
              <a:t>контролювати</a:t>
            </a:r>
            <a:r>
              <a:rPr lang="ru-RU" sz="3200" b="1" strike="noStrike" spc="-1" dirty="0">
                <a:solidFill>
                  <a:srgbClr val="000000"/>
                </a:solidFill>
                <a:latin typeface="Calibri"/>
              </a:rPr>
              <a:t> стан хворого і </a:t>
            </a:r>
            <a:r>
              <a:rPr lang="ru-RU" sz="3200" b="1" strike="noStrike" spc="-1" dirty="0" err="1">
                <a:solidFill>
                  <a:srgbClr val="000000"/>
                </a:solidFill>
                <a:latin typeface="Calibri"/>
              </a:rPr>
              <a:t>полегшує</a:t>
            </a:r>
            <a:r>
              <a:rPr lang="ru-RU" sz="3200" b="1" strike="noStrike" spc="-1" dirty="0">
                <a:solidFill>
                  <a:srgbClr val="000000"/>
                </a:solidFill>
                <a:latin typeface="Calibri"/>
              </a:rPr>
              <a:t> </a:t>
            </a:r>
            <a:r>
              <a:rPr lang="ru-RU" sz="3200" b="1" strike="noStrike" spc="-1" dirty="0" err="1">
                <a:solidFill>
                  <a:srgbClr val="000000"/>
                </a:solidFill>
                <a:latin typeface="Calibri"/>
              </a:rPr>
              <a:t>процес</a:t>
            </a:r>
            <a:r>
              <a:rPr lang="ru-RU" sz="3200" b="1" strike="noStrike" spc="-1" dirty="0">
                <a:solidFill>
                  <a:srgbClr val="000000"/>
                </a:solidFill>
                <a:latin typeface="Calibri"/>
              </a:rPr>
              <a:t> </a:t>
            </a:r>
            <a:r>
              <a:rPr lang="ru-RU" sz="3200" b="1" strike="noStrike" spc="-1" dirty="0" err="1">
                <a:solidFill>
                  <a:srgbClr val="000000"/>
                </a:solidFill>
                <a:latin typeface="Calibri"/>
              </a:rPr>
              <a:t>перев’язки</a:t>
            </a:r>
            <a:r>
              <a:rPr lang="ru-RU" sz="3200" b="1" strike="noStrike" spc="-1" dirty="0">
                <a:solidFill>
                  <a:srgbClr val="00000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 </a:t>
            </a:r>
            <a:r>
              <a:rPr lang="ru-RU" sz="3200" b="1" strike="noStrike" spc="-1" dirty="0">
                <a:solidFill>
                  <a:srgbClr val="FF0000"/>
                </a:solidFill>
                <a:latin typeface="Calibri"/>
              </a:rPr>
              <a:t>4.</a:t>
            </a:r>
            <a:r>
              <a:rPr lang="ru-RU" sz="3200" b="1" strike="noStrike" spc="-1" dirty="0">
                <a:solidFill>
                  <a:srgbClr val="000000"/>
                </a:solidFill>
                <a:latin typeface="Calibri"/>
              </a:rPr>
              <a:t> </a:t>
            </a:r>
            <a:r>
              <a:rPr lang="ru-RU" sz="3200" b="1" strike="noStrike" spc="-1" dirty="0" err="1">
                <a:solidFill>
                  <a:srgbClr val="000000"/>
                </a:solidFill>
                <a:latin typeface="Calibri"/>
              </a:rPr>
              <a:t>Під</a:t>
            </a:r>
            <a:r>
              <a:rPr lang="ru-RU" sz="3200" b="1" strike="noStrike" spc="-1" dirty="0">
                <a:solidFill>
                  <a:srgbClr val="000000"/>
                </a:solidFill>
                <a:latin typeface="Calibri"/>
              </a:rPr>
              <a:t> час </a:t>
            </a:r>
            <a:r>
              <a:rPr lang="ru-RU" sz="3200" b="1" strike="noStrike" spc="-1" dirty="0" err="1">
                <a:solidFill>
                  <a:srgbClr val="000000"/>
                </a:solidFill>
                <a:latin typeface="Calibri"/>
              </a:rPr>
              <a:t>накладення</a:t>
            </a:r>
            <a:r>
              <a:rPr lang="ru-RU" sz="3200" b="1" strike="noStrike" spc="-1" dirty="0">
                <a:solidFill>
                  <a:srgbClr val="000000"/>
                </a:solidFill>
                <a:latin typeface="Calibri"/>
              </a:rPr>
              <a:t> </a:t>
            </a:r>
            <a:r>
              <a:rPr lang="ru-RU" sz="3200" b="1" strike="noStrike" spc="-1" dirty="0" err="1">
                <a:solidFill>
                  <a:srgbClr val="000000"/>
                </a:solidFill>
                <a:latin typeface="Calibri"/>
              </a:rPr>
              <a:t>пов’язки</a:t>
            </a:r>
            <a:r>
              <a:rPr lang="ru-RU" sz="3200" b="1" strike="noStrike" spc="-1" dirty="0">
                <a:solidFill>
                  <a:srgbClr val="000000"/>
                </a:solidFill>
                <a:latin typeface="Calibri"/>
              </a:rPr>
              <a:t> треба </a:t>
            </a:r>
            <a:r>
              <a:rPr lang="ru-RU" sz="3200" b="1" strike="noStrike" spc="-1" dirty="0" err="1">
                <a:solidFill>
                  <a:srgbClr val="000000"/>
                </a:solidFill>
                <a:latin typeface="Calibri"/>
              </a:rPr>
              <a:t>стояти</a:t>
            </a:r>
            <a:r>
              <a:rPr lang="ru-RU" sz="3200" b="1" strike="noStrike" spc="-1" dirty="0">
                <a:solidFill>
                  <a:srgbClr val="000000"/>
                </a:solidFill>
                <a:latin typeface="Calibri"/>
              </a:rPr>
              <a:t> </a:t>
            </a:r>
            <a:r>
              <a:rPr lang="ru-RU" sz="3200" b="1" strike="noStrike" spc="-1" dirty="0" err="1">
                <a:solidFill>
                  <a:srgbClr val="000000"/>
                </a:solidFill>
                <a:latin typeface="Calibri"/>
              </a:rPr>
              <a:t>обличчям</a:t>
            </a:r>
            <a:r>
              <a:rPr lang="ru-RU" sz="3200" b="1" strike="noStrike" spc="-1" dirty="0">
                <a:solidFill>
                  <a:srgbClr val="000000"/>
                </a:solidFill>
                <a:latin typeface="Calibri"/>
              </a:rPr>
              <a:t> до хворого (</a:t>
            </a:r>
            <a:r>
              <a:rPr lang="ru-RU" sz="3200" b="1" strike="noStrike" spc="-1" dirty="0" err="1">
                <a:solidFill>
                  <a:srgbClr val="000000"/>
                </a:solidFill>
                <a:latin typeface="Calibri"/>
              </a:rPr>
              <a:t>наскільки</a:t>
            </a:r>
            <a:r>
              <a:rPr lang="ru-RU" sz="3200" b="1" strike="noStrike" spc="-1" dirty="0">
                <a:solidFill>
                  <a:srgbClr val="000000"/>
                </a:solidFill>
                <a:latin typeface="Calibri"/>
              </a:rPr>
              <a:t> </a:t>
            </a:r>
            <a:r>
              <a:rPr lang="ru-RU" sz="3200" b="1" strike="noStrike" spc="-1" dirty="0" err="1">
                <a:solidFill>
                  <a:srgbClr val="000000"/>
                </a:solidFill>
                <a:latin typeface="Calibri"/>
              </a:rPr>
              <a:t>це</a:t>
            </a:r>
            <a:r>
              <a:rPr lang="ru-RU" sz="3200" b="1" strike="noStrike" spc="-1" dirty="0">
                <a:solidFill>
                  <a:srgbClr val="000000"/>
                </a:solidFill>
                <a:latin typeface="Calibri"/>
              </a:rPr>
              <a:t> </a:t>
            </a:r>
            <a:r>
              <a:rPr lang="ru-RU" sz="3200" b="1" strike="noStrike" spc="-1" dirty="0" err="1">
                <a:solidFill>
                  <a:srgbClr val="000000"/>
                </a:solidFill>
                <a:latin typeface="Calibri"/>
              </a:rPr>
              <a:t>можливо</a:t>
            </a:r>
            <a:r>
              <a:rPr lang="ru-RU" sz="3200" b="1" strike="noStrike" spc="-1" dirty="0">
                <a:solidFill>
                  <a:srgbClr val="000000"/>
                </a:solidFill>
                <a:latin typeface="Calibri"/>
              </a:rPr>
              <a:t>), при </a:t>
            </a:r>
            <a:r>
              <a:rPr lang="ru-RU" sz="3200" b="1" strike="noStrike" spc="-1" dirty="0" err="1">
                <a:solidFill>
                  <a:srgbClr val="000000"/>
                </a:solidFill>
                <a:latin typeface="Calibri"/>
              </a:rPr>
              <a:t>його</a:t>
            </a:r>
            <a:r>
              <a:rPr lang="ru-RU" sz="3200" b="1" strike="noStrike" spc="-1" dirty="0">
                <a:solidFill>
                  <a:srgbClr val="000000"/>
                </a:solidFill>
                <a:latin typeface="Calibri"/>
              </a:rPr>
              <a:t> горизонтальному </a:t>
            </a:r>
            <a:r>
              <a:rPr lang="ru-RU" sz="3200" b="1" strike="noStrike" spc="-1" dirty="0" err="1">
                <a:solidFill>
                  <a:srgbClr val="000000"/>
                </a:solidFill>
                <a:latin typeface="Calibri"/>
              </a:rPr>
              <a:t>положенні</a:t>
            </a:r>
            <a:r>
              <a:rPr lang="ru-RU" sz="3200" b="1" strike="noStrike" spc="-1" dirty="0">
                <a:solidFill>
                  <a:srgbClr val="000000"/>
                </a:solidFill>
                <a:latin typeface="Calibri"/>
              </a:rPr>
              <a:t> – з боку </a:t>
            </a:r>
            <a:r>
              <a:rPr lang="ru-RU" sz="3200" b="1" strike="noStrike" spc="-1" dirty="0" err="1">
                <a:solidFill>
                  <a:srgbClr val="000000"/>
                </a:solidFill>
                <a:latin typeface="Calibri"/>
              </a:rPr>
              <a:t>пошкодженої</a:t>
            </a:r>
            <a:r>
              <a:rPr lang="ru-RU" sz="3200" b="1" strike="noStrike" spc="-1" dirty="0">
                <a:solidFill>
                  <a:srgbClr val="000000"/>
                </a:solidFill>
                <a:latin typeface="Calibri"/>
              </a:rPr>
              <a:t> </a:t>
            </a:r>
            <a:r>
              <a:rPr lang="ru-RU" sz="3200" b="1" strike="noStrike" spc="-1" dirty="0" err="1">
                <a:solidFill>
                  <a:srgbClr val="000000"/>
                </a:solidFill>
                <a:latin typeface="Calibri"/>
              </a:rPr>
              <a:t>частини</a:t>
            </a:r>
            <a:r>
              <a:rPr lang="ru-RU" sz="3200" b="1" strike="noStrike" spc="-1" dirty="0">
                <a:solidFill>
                  <a:srgbClr val="000000"/>
                </a:solidFill>
                <a:latin typeface="Calibri"/>
              </a:rPr>
              <a:t> </a:t>
            </a:r>
            <a:r>
              <a:rPr lang="ru-RU" sz="3200" b="1" strike="noStrike" spc="-1" dirty="0" err="1">
                <a:solidFill>
                  <a:srgbClr val="000000"/>
                </a:solidFill>
                <a:latin typeface="Calibri"/>
              </a:rPr>
              <a:t>тіла</a:t>
            </a:r>
            <a:r>
              <a:rPr lang="ru-RU" sz="3200" b="1" strike="noStrike" spc="-1" dirty="0">
                <a:solidFill>
                  <a:srgbClr val="000000"/>
                </a:solidFill>
                <a:latin typeface="Calibri"/>
              </a:rPr>
              <a:t>. </a:t>
            </a:r>
            <a:r>
              <a:rPr lang="ru-RU" sz="3200" b="1" strike="noStrike" spc="-1" dirty="0" err="1">
                <a:solidFill>
                  <a:srgbClr val="000000"/>
                </a:solidFill>
                <a:latin typeface="Calibri"/>
              </a:rPr>
              <a:t>Горизонтальне</a:t>
            </a:r>
            <a:r>
              <a:rPr lang="ru-RU" sz="3200" b="1" strike="noStrike" spc="-1" dirty="0">
                <a:solidFill>
                  <a:srgbClr val="000000"/>
                </a:solidFill>
                <a:latin typeface="Calibri"/>
              </a:rPr>
              <a:t> </a:t>
            </a:r>
            <a:r>
              <a:rPr lang="ru-RU" sz="3200" b="1" strike="noStrike" spc="-1" dirty="0" err="1">
                <a:solidFill>
                  <a:srgbClr val="000000"/>
                </a:solidFill>
                <a:latin typeface="Calibri"/>
              </a:rPr>
              <a:t>положення</a:t>
            </a:r>
            <a:r>
              <a:rPr lang="ru-RU" sz="3200" b="1" strike="noStrike" spc="-1" dirty="0">
                <a:solidFill>
                  <a:srgbClr val="000000"/>
                </a:solidFill>
                <a:latin typeface="Calibri"/>
              </a:rPr>
              <a:t> </a:t>
            </a:r>
            <a:r>
              <a:rPr lang="ru-RU" sz="3200" b="1" strike="noStrike" spc="-1" dirty="0" err="1">
                <a:solidFill>
                  <a:srgbClr val="000000"/>
                </a:solidFill>
                <a:latin typeface="Calibri"/>
              </a:rPr>
              <a:t>більш</a:t>
            </a:r>
            <a:r>
              <a:rPr lang="ru-RU" sz="3200" b="1" strike="noStrike" spc="-1" dirty="0">
                <a:solidFill>
                  <a:srgbClr val="000000"/>
                </a:solidFill>
                <a:latin typeface="Calibri"/>
              </a:rPr>
              <a:t> </a:t>
            </a:r>
            <a:r>
              <a:rPr lang="ru-RU" sz="3200" b="1" strike="noStrike" spc="-1" dirty="0" err="1">
                <a:solidFill>
                  <a:srgbClr val="000000"/>
                </a:solidFill>
                <a:latin typeface="Calibri"/>
              </a:rPr>
              <a:t>вигідно</a:t>
            </a:r>
            <a:r>
              <a:rPr lang="ru-RU" sz="3200" b="1" strike="noStrike" spc="-1" dirty="0">
                <a:solidFill>
                  <a:srgbClr val="000000"/>
                </a:solidFill>
                <a:latin typeface="Calibri"/>
              </a:rPr>
              <a:t> </a:t>
            </a:r>
            <a:r>
              <a:rPr lang="ru-RU" sz="3200" b="1" strike="noStrike" spc="-1" dirty="0" err="1">
                <a:solidFill>
                  <a:srgbClr val="000000"/>
                </a:solidFill>
                <a:latin typeface="Calibri"/>
              </a:rPr>
              <a:t>тільки</a:t>
            </a:r>
            <a:r>
              <a:rPr lang="ru-RU" sz="3200" b="1" strike="noStrike" spc="-1" dirty="0">
                <a:solidFill>
                  <a:srgbClr val="000000"/>
                </a:solidFill>
                <a:latin typeface="Calibri"/>
              </a:rPr>
              <a:t> при </a:t>
            </a:r>
            <a:r>
              <a:rPr lang="ru-RU" sz="3200" b="1" strike="noStrike" spc="-1" dirty="0" err="1">
                <a:solidFill>
                  <a:srgbClr val="000000"/>
                </a:solidFill>
                <a:latin typeface="Calibri"/>
              </a:rPr>
              <a:t>бинтуванні</a:t>
            </a:r>
            <a:r>
              <a:rPr lang="ru-RU" sz="3200" b="1" strike="noStrike" spc="-1" dirty="0">
                <a:solidFill>
                  <a:srgbClr val="000000"/>
                </a:solidFill>
                <a:latin typeface="Calibri"/>
              </a:rPr>
              <a:t> живота, тазу і </a:t>
            </a:r>
            <a:r>
              <a:rPr lang="ru-RU" sz="3200" b="1" strike="noStrike" spc="-1" dirty="0" err="1">
                <a:solidFill>
                  <a:srgbClr val="000000"/>
                </a:solidFill>
                <a:latin typeface="Calibri"/>
              </a:rPr>
              <a:t>верхньої</a:t>
            </a:r>
            <a:r>
              <a:rPr lang="ru-RU" sz="3200" b="1" strike="noStrike" spc="-1" dirty="0">
                <a:solidFill>
                  <a:srgbClr val="000000"/>
                </a:solidFill>
                <a:latin typeface="Calibri"/>
              </a:rPr>
              <a:t> </a:t>
            </a:r>
            <a:r>
              <a:rPr lang="ru-RU" sz="3200" b="1" strike="noStrike" spc="-1" dirty="0" err="1">
                <a:solidFill>
                  <a:srgbClr val="000000"/>
                </a:solidFill>
                <a:latin typeface="Calibri"/>
              </a:rPr>
              <a:t>третини</a:t>
            </a:r>
            <a:r>
              <a:rPr lang="ru-RU" sz="3200" b="1" strike="noStrike" spc="-1" dirty="0">
                <a:solidFill>
                  <a:srgbClr val="000000"/>
                </a:solidFill>
                <a:latin typeface="Calibri"/>
              </a:rPr>
              <a:t> стегна.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 </a:t>
            </a:r>
            <a:r>
              <a:rPr lang="ru-RU" sz="3200" b="1" strike="noStrike" spc="-1" dirty="0">
                <a:solidFill>
                  <a:srgbClr val="FF0000"/>
                </a:solidFill>
                <a:latin typeface="Calibri"/>
              </a:rPr>
              <a:t>5.</a:t>
            </a:r>
            <a:r>
              <a:rPr lang="ru-RU" sz="3200" b="1" strike="noStrike" spc="-1" dirty="0">
                <a:solidFill>
                  <a:srgbClr val="000000"/>
                </a:solidFill>
                <a:latin typeface="Calibri"/>
              </a:rPr>
              <a:t> </a:t>
            </a:r>
            <a:r>
              <a:rPr lang="ru-RU" sz="3200" b="1" strike="noStrike" spc="-1" dirty="0" err="1">
                <a:solidFill>
                  <a:srgbClr val="000000"/>
                </a:solidFill>
                <a:latin typeface="Calibri"/>
              </a:rPr>
              <a:t>Частині</a:t>
            </a:r>
            <a:r>
              <a:rPr lang="ru-RU" sz="3200" b="1" strike="noStrike" spc="-1" dirty="0">
                <a:solidFill>
                  <a:srgbClr val="000000"/>
                </a:solidFill>
                <a:latin typeface="Calibri"/>
              </a:rPr>
              <a:t> </a:t>
            </a:r>
            <a:r>
              <a:rPr lang="ru-RU" sz="3200" b="1" strike="noStrike" spc="-1" dirty="0" err="1">
                <a:solidFill>
                  <a:srgbClr val="000000"/>
                </a:solidFill>
                <a:latin typeface="Calibri"/>
              </a:rPr>
              <a:t>тіла</a:t>
            </a:r>
            <a:r>
              <a:rPr lang="ru-RU" sz="3200" b="1" strike="noStrike" spc="-1" dirty="0">
                <a:solidFill>
                  <a:srgbClr val="000000"/>
                </a:solidFill>
                <a:latin typeface="Calibri"/>
              </a:rPr>
              <a:t>, яку </a:t>
            </a:r>
            <a:r>
              <a:rPr lang="ru-RU" sz="3200" b="1" strike="noStrike" spc="-1" dirty="0" err="1">
                <a:solidFill>
                  <a:srgbClr val="000000"/>
                </a:solidFill>
                <a:latin typeface="Calibri"/>
              </a:rPr>
              <a:t>перев’язують</a:t>
            </a:r>
            <a:r>
              <a:rPr lang="ru-RU" sz="3200" b="1" strike="noStrike" spc="-1" dirty="0">
                <a:solidFill>
                  <a:srgbClr val="000000"/>
                </a:solidFill>
                <a:latin typeface="Calibri"/>
              </a:rPr>
              <a:t>, </a:t>
            </a:r>
            <a:r>
              <a:rPr lang="ru-RU" sz="3200" b="1" strike="noStrike" spc="-1" dirty="0" err="1">
                <a:solidFill>
                  <a:srgbClr val="000000"/>
                </a:solidFill>
                <a:latin typeface="Calibri"/>
              </a:rPr>
              <a:t>необхідно</a:t>
            </a:r>
            <a:r>
              <a:rPr lang="ru-RU" sz="3200" b="1" strike="noStrike" spc="-1" dirty="0">
                <a:solidFill>
                  <a:srgbClr val="000000"/>
                </a:solidFill>
                <a:latin typeface="Calibri"/>
              </a:rPr>
              <a:t> </a:t>
            </a:r>
            <a:r>
              <a:rPr lang="ru-RU" sz="3200" b="1" strike="noStrike" spc="-1" dirty="0" err="1">
                <a:solidFill>
                  <a:srgbClr val="000000"/>
                </a:solidFill>
                <a:latin typeface="Calibri"/>
              </a:rPr>
              <a:t>надати</a:t>
            </a:r>
            <a:r>
              <a:rPr lang="ru-RU" sz="3200" b="1" strike="noStrike" spc="-1" dirty="0">
                <a:solidFill>
                  <a:srgbClr val="000000"/>
                </a:solidFill>
                <a:latin typeface="Calibri"/>
              </a:rPr>
              <a:t> </a:t>
            </a:r>
            <a:r>
              <a:rPr lang="ru-RU" sz="3200" b="1" strike="noStrike" spc="-1" dirty="0" err="1">
                <a:solidFill>
                  <a:srgbClr val="000000"/>
                </a:solidFill>
                <a:latin typeface="Calibri"/>
              </a:rPr>
              <a:t>правильне</a:t>
            </a:r>
            <a:r>
              <a:rPr lang="ru-RU" sz="3200" b="1" strike="noStrike" spc="-1" dirty="0">
                <a:solidFill>
                  <a:srgbClr val="000000"/>
                </a:solidFill>
                <a:latin typeface="Calibri"/>
              </a:rPr>
              <a:t> </a:t>
            </a:r>
            <a:r>
              <a:rPr lang="ru-RU" sz="3200" b="1" strike="noStrike" spc="-1" dirty="0" err="1">
                <a:solidFill>
                  <a:srgbClr val="000000"/>
                </a:solidFill>
                <a:latin typeface="Calibri"/>
              </a:rPr>
              <a:t>фізіологічне</a:t>
            </a:r>
            <a:r>
              <a:rPr lang="ru-RU" sz="3200" b="1" strike="noStrike" spc="-1" dirty="0">
                <a:solidFill>
                  <a:srgbClr val="000000"/>
                </a:solidFill>
                <a:latin typeface="Calibri"/>
              </a:rPr>
              <a:t> </a:t>
            </a:r>
            <a:r>
              <a:rPr lang="ru-RU" sz="3200" b="1" strike="noStrike" spc="-1" dirty="0" err="1">
                <a:solidFill>
                  <a:srgbClr val="000000"/>
                </a:solidFill>
                <a:latin typeface="Calibri"/>
              </a:rPr>
              <a:t>положення</a:t>
            </a:r>
            <a:r>
              <a:rPr lang="ru-RU" sz="3200" b="1" strike="noStrike" spc="-1" dirty="0">
                <a:solidFill>
                  <a:srgbClr val="000000"/>
                </a:solidFill>
                <a:latin typeface="Calibri"/>
              </a:rPr>
              <a:t>. </a:t>
            </a:r>
            <a:endParaRPr lang="ru-RU" sz="3200" b="0" strike="noStrike" spc="-1" dirty="0">
              <a:latin typeface="Arial"/>
            </a:endParaRPr>
          </a:p>
          <a:p>
            <a:pPr algn="ctr">
              <a:lnSpc>
                <a:spcPct val="100000"/>
              </a:lnSpc>
            </a:pPr>
            <a:r>
              <a:rPr lang="ru-RU" sz="3200" b="1" i="1" strike="noStrike" spc="-1" dirty="0" err="1">
                <a:solidFill>
                  <a:srgbClr val="7030A0"/>
                </a:solidFill>
                <a:latin typeface="Calibri"/>
              </a:rPr>
              <a:t>Правильне</a:t>
            </a:r>
            <a:r>
              <a:rPr lang="ru-RU" sz="3200" b="1" i="1" strike="noStrike" spc="-1" dirty="0">
                <a:solidFill>
                  <a:srgbClr val="7030A0"/>
                </a:solidFill>
                <a:latin typeface="Calibri"/>
              </a:rPr>
              <a:t> </a:t>
            </a:r>
            <a:r>
              <a:rPr lang="ru-RU" sz="3200" b="1" i="1" strike="noStrike" spc="-1" dirty="0" err="1">
                <a:solidFill>
                  <a:srgbClr val="7030A0"/>
                </a:solidFill>
                <a:latin typeface="Calibri"/>
              </a:rPr>
              <a:t>фізіологічне</a:t>
            </a:r>
            <a:r>
              <a:rPr lang="ru-RU" sz="3200" b="1" i="1" strike="noStrike" spc="-1" dirty="0">
                <a:solidFill>
                  <a:srgbClr val="7030A0"/>
                </a:solidFill>
                <a:latin typeface="Calibri"/>
              </a:rPr>
              <a:t> </a:t>
            </a:r>
            <a:r>
              <a:rPr lang="ru-RU" sz="3200" b="1" i="1" strike="noStrike" spc="-1" dirty="0" err="1">
                <a:solidFill>
                  <a:srgbClr val="7030A0"/>
                </a:solidFill>
                <a:latin typeface="Calibri"/>
              </a:rPr>
              <a:t>положення</a:t>
            </a:r>
            <a:r>
              <a:rPr lang="ru-RU" sz="3200" b="1" i="1" strike="noStrike" spc="-1" dirty="0">
                <a:solidFill>
                  <a:srgbClr val="7030A0"/>
                </a:solidFill>
                <a:latin typeface="Calibri"/>
              </a:rPr>
              <a:t> </a:t>
            </a:r>
            <a:r>
              <a:rPr lang="ru-RU" sz="3200" b="1" i="1" strike="noStrike" spc="-1" dirty="0" err="1">
                <a:solidFill>
                  <a:srgbClr val="7030A0"/>
                </a:solidFill>
                <a:latin typeface="Calibri"/>
              </a:rPr>
              <a:t>кінцівок</a:t>
            </a:r>
            <a:r>
              <a:rPr lang="ru-RU" sz="3200" b="1" i="1" strike="noStrike" spc="-1" dirty="0">
                <a:solidFill>
                  <a:srgbClr val="7030A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стопу </a:t>
            </a:r>
            <a:r>
              <a:rPr lang="ru-RU" sz="3200" b="1" strike="noStrike" spc="-1" dirty="0" err="1">
                <a:solidFill>
                  <a:srgbClr val="000000"/>
                </a:solidFill>
                <a:latin typeface="Calibri"/>
              </a:rPr>
              <a:t>встановлюють</a:t>
            </a:r>
            <a:r>
              <a:rPr lang="ru-RU" sz="3200" b="1" strike="noStrike" spc="-1" dirty="0">
                <a:solidFill>
                  <a:srgbClr val="000000"/>
                </a:solidFill>
                <a:latin typeface="Calibri"/>
              </a:rPr>
              <a:t> </a:t>
            </a:r>
            <a:r>
              <a:rPr lang="ru-RU" sz="3200" b="1" strike="noStrike" spc="-1" dirty="0" err="1">
                <a:solidFill>
                  <a:srgbClr val="000000"/>
                </a:solidFill>
                <a:latin typeface="Calibri"/>
              </a:rPr>
              <a:t>під</a:t>
            </a:r>
            <a:r>
              <a:rPr lang="ru-RU" sz="3200" b="1" strike="noStrike" spc="-1" dirty="0">
                <a:solidFill>
                  <a:srgbClr val="000000"/>
                </a:solidFill>
                <a:latin typeface="Calibri"/>
              </a:rPr>
              <a:t> прямим кутом до </a:t>
            </a:r>
            <a:r>
              <a:rPr lang="ru-RU" sz="3200" b="1" strike="noStrike" spc="-1" dirty="0" err="1">
                <a:solidFill>
                  <a:srgbClr val="000000"/>
                </a:solidFill>
                <a:latin typeface="Calibri"/>
              </a:rPr>
              <a:t>гомілки</a:t>
            </a:r>
            <a:r>
              <a:rPr lang="ru-RU" sz="3200" b="1" strike="noStrike" spc="-1" dirty="0">
                <a:solidFill>
                  <a:srgbClr val="00000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err="1">
                <a:solidFill>
                  <a:srgbClr val="000000"/>
                </a:solidFill>
                <a:latin typeface="Calibri"/>
              </a:rPr>
              <a:t>гомілку</a:t>
            </a:r>
            <a:r>
              <a:rPr lang="ru-RU" sz="3200" b="1" strike="noStrike" spc="-1" dirty="0">
                <a:solidFill>
                  <a:srgbClr val="000000"/>
                </a:solidFill>
                <a:latin typeface="Calibri"/>
              </a:rPr>
              <a:t> </a:t>
            </a:r>
            <a:r>
              <a:rPr lang="ru-RU" sz="3200" b="1" strike="noStrike" spc="-1" dirty="0" err="1">
                <a:solidFill>
                  <a:srgbClr val="000000"/>
                </a:solidFill>
                <a:latin typeface="Calibri"/>
              </a:rPr>
              <a:t>злегка</a:t>
            </a:r>
            <a:r>
              <a:rPr lang="ru-RU" sz="3200" b="1" strike="noStrike" spc="-1" dirty="0">
                <a:solidFill>
                  <a:srgbClr val="000000"/>
                </a:solidFill>
                <a:latin typeface="Calibri"/>
              </a:rPr>
              <a:t> </a:t>
            </a:r>
            <a:r>
              <a:rPr lang="ru-RU" sz="3200" b="1" strike="noStrike" spc="-1" dirty="0" err="1">
                <a:solidFill>
                  <a:srgbClr val="000000"/>
                </a:solidFill>
                <a:latin typeface="Calibri"/>
              </a:rPr>
              <a:t>згинають</a:t>
            </a:r>
            <a:r>
              <a:rPr lang="ru-RU" sz="3200" b="1" strike="noStrike" spc="-1" dirty="0">
                <a:solidFill>
                  <a:srgbClr val="000000"/>
                </a:solidFill>
                <a:latin typeface="Calibri"/>
              </a:rPr>
              <a:t> у </a:t>
            </a:r>
            <a:r>
              <a:rPr lang="ru-RU" sz="3200" b="1" strike="noStrike" spc="-1" dirty="0" err="1">
                <a:solidFill>
                  <a:srgbClr val="000000"/>
                </a:solidFill>
                <a:latin typeface="Calibri"/>
              </a:rPr>
              <a:t>колінному</a:t>
            </a:r>
            <a:r>
              <a:rPr lang="ru-RU" sz="3200" b="1" strike="noStrike" spc="-1" dirty="0">
                <a:solidFill>
                  <a:srgbClr val="000000"/>
                </a:solidFill>
                <a:latin typeface="Calibri"/>
              </a:rPr>
              <a:t> </a:t>
            </a:r>
            <a:r>
              <a:rPr lang="ru-RU" sz="3200" b="1" strike="noStrike" spc="-1" dirty="0" err="1">
                <a:solidFill>
                  <a:srgbClr val="000000"/>
                </a:solidFill>
                <a:latin typeface="Calibri"/>
              </a:rPr>
              <a:t>суглобі</a:t>
            </a:r>
            <a:r>
              <a:rPr lang="ru-RU" sz="3200" b="1" strike="noStrike" spc="-1" dirty="0">
                <a:solidFill>
                  <a:srgbClr val="000000"/>
                </a:solidFill>
                <a:latin typeface="Calibri"/>
              </a:rPr>
              <a:t> </a:t>
            </a:r>
            <a:r>
              <a:rPr lang="ru-RU" sz="3200" b="1" strike="noStrike" spc="-1" dirty="0" err="1">
                <a:solidFill>
                  <a:srgbClr val="000000"/>
                </a:solidFill>
                <a:latin typeface="Calibri"/>
              </a:rPr>
              <a:t>під</a:t>
            </a:r>
            <a:r>
              <a:rPr lang="ru-RU" sz="3200" b="1" strike="noStrike" spc="-1" dirty="0">
                <a:solidFill>
                  <a:srgbClr val="000000"/>
                </a:solidFill>
                <a:latin typeface="Calibri"/>
              </a:rPr>
              <a:t> кутом 140 – 160°;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стегно </a:t>
            </a:r>
            <a:r>
              <a:rPr lang="ru-RU" sz="3200" b="1" strike="noStrike" spc="-1" dirty="0" err="1">
                <a:solidFill>
                  <a:srgbClr val="000000"/>
                </a:solidFill>
                <a:latin typeface="Calibri"/>
              </a:rPr>
              <a:t>відводять</a:t>
            </a:r>
            <a:r>
              <a:rPr lang="ru-RU" sz="3200" b="1" strike="noStrike" spc="-1" dirty="0">
                <a:solidFill>
                  <a:srgbClr val="000000"/>
                </a:solidFill>
                <a:latin typeface="Calibri"/>
              </a:rPr>
              <a:t> в </a:t>
            </a:r>
            <a:r>
              <a:rPr lang="ru-RU" sz="3200" b="1" strike="noStrike" spc="-1" dirty="0" err="1">
                <a:solidFill>
                  <a:srgbClr val="000000"/>
                </a:solidFill>
                <a:latin typeface="Calibri"/>
              </a:rPr>
              <a:t>кульшовому</a:t>
            </a:r>
            <a:r>
              <a:rPr lang="ru-RU" sz="3200" b="1" strike="noStrike" spc="-1" dirty="0">
                <a:solidFill>
                  <a:srgbClr val="000000"/>
                </a:solidFill>
                <a:latin typeface="Calibri"/>
              </a:rPr>
              <a:t> </a:t>
            </a:r>
            <a:r>
              <a:rPr lang="ru-RU" sz="3200" b="1" strike="noStrike" spc="-1" dirty="0" err="1">
                <a:solidFill>
                  <a:srgbClr val="000000"/>
                </a:solidFill>
                <a:latin typeface="Calibri"/>
              </a:rPr>
              <a:t>суглобі</a:t>
            </a:r>
            <a:r>
              <a:rPr lang="ru-RU" sz="3200" b="1" strike="noStrike" spc="-1" dirty="0">
                <a:solidFill>
                  <a:srgbClr val="00000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err="1">
                <a:solidFill>
                  <a:srgbClr val="000000"/>
                </a:solidFill>
                <a:latin typeface="Calibri"/>
              </a:rPr>
              <a:t>пальці</a:t>
            </a:r>
            <a:r>
              <a:rPr lang="ru-RU" sz="3200" b="1" strike="noStrike" spc="-1" dirty="0">
                <a:solidFill>
                  <a:srgbClr val="000000"/>
                </a:solidFill>
                <a:latin typeface="Calibri"/>
              </a:rPr>
              <a:t> </a:t>
            </a:r>
            <a:r>
              <a:rPr lang="ru-RU" sz="3200" b="1" strike="noStrike" spc="-1" dirty="0" err="1">
                <a:solidFill>
                  <a:srgbClr val="000000"/>
                </a:solidFill>
                <a:latin typeface="Calibri"/>
              </a:rPr>
              <a:t>кисті</a:t>
            </a:r>
            <a:r>
              <a:rPr lang="ru-RU" sz="3200" b="1" strike="noStrike" spc="-1" dirty="0">
                <a:solidFill>
                  <a:srgbClr val="000000"/>
                </a:solidFill>
                <a:latin typeface="Calibri"/>
              </a:rPr>
              <a:t> </a:t>
            </a:r>
            <a:r>
              <a:rPr lang="ru-RU" sz="3200" b="1" strike="noStrike" spc="-1" dirty="0" err="1">
                <a:solidFill>
                  <a:srgbClr val="000000"/>
                </a:solidFill>
                <a:latin typeface="Calibri"/>
              </a:rPr>
              <a:t>злегка</a:t>
            </a:r>
            <a:r>
              <a:rPr lang="ru-RU" sz="3200" b="1" strike="noStrike" spc="-1" dirty="0">
                <a:solidFill>
                  <a:srgbClr val="000000"/>
                </a:solidFill>
                <a:latin typeface="Calibri"/>
              </a:rPr>
              <a:t> </a:t>
            </a:r>
            <a:r>
              <a:rPr lang="ru-RU" sz="3200" b="1" strike="noStrike" spc="-1" dirty="0" err="1">
                <a:solidFill>
                  <a:srgbClr val="000000"/>
                </a:solidFill>
                <a:latin typeface="Calibri"/>
              </a:rPr>
              <a:t>згинають</a:t>
            </a:r>
            <a:r>
              <a:rPr lang="ru-RU" sz="3200" b="1" strike="noStrike" spc="-1" dirty="0">
                <a:solidFill>
                  <a:srgbClr val="000000"/>
                </a:solidFill>
                <a:latin typeface="Calibri"/>
              </a:rPr>
              <a:t>;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err="1">
                <a:solidFill>
                  <a:srgbClr val="000000"/>
                </a:solidFill>
                <a:latin typeface="Calibri"/>
              </a:rPr>
              <a:t>ліктьовий</a:t>
            </a:r>
            <a:r>
              <a:rPr lang="ru-RU" sz="3200" b="1" strike="noStrike" spc="-1" dirty="0">
                <a:solidFill>
                  <a:srgbClr val="000000"/>
                </a:solidFill>
                <a:latin typeface="Calibri"/>
              </a:rPr>
              <a:t> </a:t>
            </a:r>
            <a:r>
              <a:rPr lang="ru-RU" sz="3200" b="1" strike="noStrike" spc="-1" dirty="0" err="1">
                <a:solidFill>
                  <a:srgbClr val="000000"/>
                </a:solidFill>
                <a:latin typeface="Calibri"/>
              </a:rPr>
              <a:t>суглоб</a:t>
            </a:r>
            <a:r>
              <a:rPr lang="ru-RU" sz="3200" b="1" strike="noStrike" spc="-1" dirty="0">
                <a:solidFill>
                  <a:srgbClr val="000000"/>
                </a:solidFill>
                <a:latin typeface="Calibri"/>
              </a:rPr>
              <a:t> </a:t>
            </a:r>
            <a:r>
              <a:rPr lang="ru-RU" sz="3200" b="1" strike="noStrike" spc="-1" dirty="0" err="1">
                <a:solidFill>
                  <a:srgbClr val="000000"/>
                </a:solidFill>
                <a:latin typeface="Calibri"/>
              </a:rPr>
              <a:t>згинають</a:t>
            </a:r>
            <a:r>
              <a:rPr lang="ru-RU" sz="3200" b="1" strike="noStrike" spc="-1" dirty="0">
                <a:solidFill>
                  <a:srgbClr val="000000"/>
                </a:solidFill>
                <a:latin typeface="Calibri"/>
              </a:rPr>
              <a:t> </a:t>
            </a:r>
            <a:r>
              <a:rPr lang="ru-RU" sz="3200" b="1" strike="noStrike" spc="-1" dirty="0" err="1">
                <a:solidFill>
                  <a:srgbClr val="000000"/>
                </a:solidFill>
                <a:latin typeface="Calibri"/>
              </a:rPr>
              <a:t>під</a:t>
            </a:r>
            <a:r>
              <a:rPr lang="ru-RU" sz="3200" b="1" strike="noStrike" spc="-1" dirty="0">
                <a:solidFill>
                  <a:srgbClr val="000000"/>
                </a:solidFill>
                <a:latin typeface="Calibri"/>
              </a:rPr>
              <a:t> кутом 90°; </a:t>
            </a:r>
            <a:endParaRPr lang="ru-RU" sz="3200" b="0" strike="noStrike" spc="-1" dirty="0">
              <a:latin typeface="Arial"/>
            </a:endParaRPr>
          </a:p>
          <a:p>
            <a:pPr marL="216000" indent="180000" algn="just">
              <a:lnSpc>
                <a:spcPct val="100000"/>
              </a:lnSpc>
              <a:buClr>
                <a:srgbClr val="000000"/>
              </a:buClr>
              <a:buFont typeface="Wingdings" charset="2"/>
              <a:buChar char=""/>
            </a:pPr>
            <a:r>
              <a:rPr lang="ru-RU" sz="3200" b="1" strike="noStrike" spc="-1" dirty="0">
                <a:solidFill>
                  <a:srgbClr val="000000"/>
                </a:solidFill>
                <a:latin typeface="Calibri"/>
              </a:rPr>
              <a:t>плече </a:t>
            </a:r>
            <a:r>
              <a:rPr lang="ru-RU" sz="3200" b="1" strike="noStrike" spc="-1" dirty="0" err="1">
                <a:solidFill>
                  <a:srgbClr val="000000"/>
                </a:solidFill>
                <a:latin typeface="Calibri"/>
              </a:rPr>
              <a:t>відводять</a:t>
            </a:r>
            <a:r>
              <a:rPr lang="ru-RU" sz="3200" b="1" strike="noStrike" spc="-1" dirty="0">
                <a:solidFill>
                  <a:srgbClr val="000000"/>
                </a:solidFill>
                <a:latin typeface="Calibri"/>
              </a:rPr>
              <a:t> </a:t>
            </a:r>
            <a:r>
              <a:rPr lang="ru-RU" sz="3200" b="1" strike="noStrike" spc="-1" dirty="0" err="1">
                <a:solidFill>
                  <a:srgbClr val="000000"/>
                </a:solidFill>
                <a:latin typeface="Calibri"/>
              </a:rPr>
              <a:t>від</a:t>
            </a:r>
            <a:r>
              <a:rPr lang="ru-RU" sz="3200" b="1" strike="noStrike" spc="-1" dirty="0">
                <a:solidFill>
                  <a:srgbClr val="000000"/>
                </a:solidFill>
                <a:latin typeface="Calibri"/>
              </a:rPr>
              <a:t> </a:t>
            </a:r>
            <a:r>
              <a:rPr lang="ru-RU" sz="3200" b="1" strike="noStrike" spc="-1" dirty="0" err="1">
                <a:solidFill>
                  <a:srgbClr val="000000"/>
                </a:solidFill>
                <a:latin typeface="Calibri"/>
              </a:rPr>
              <a:t>тулуба</a:t>
            </a:r>
            <a:r>
              <a:rPr lang="ru-RU" sz="3200" b="1" strike="noStrike" spc="-1" dirty="0">
                <a:solidFill>
                  <a:srgbClr val="000000"/>
                </a:solidFill>
                <a:latin typeface="Calibri"/>
              </a:rPr>
              <a:t> за </a:t>
            </a:r>
            <a:r>
              <a:rPr lang="ru-RU" sz="3200" b="1" strike="noStrike" spc="-1" dirty="0" err="1">
                <a:solidFill>
                  <a:srgbClr val="000000"/>
                </a:solidFill>
                <a:latin typeface="Calibri"/>
              </a:rPr>
              <a:t>допомогою</a:t>
            </a:r>
            <a:r>
              <a:rPr lang="ru-RU" sz="3200" b="1" strike="noStrike" spc="-1" dirty="0">
                <a:solidFill>
                  <a:srgbClr val="000000"/>
                </a:solidFill>
                <a:latin typeface="Calibri"/>
              </a:rPr>
              <a:t> валика, </a:t>
            </a:r>
            <a:r>
              <a:rPr lang="ru-RU" sz="3200" b="1" strike="noStrike" spc="-1" dirty="0" err="1">
                <a:solidFill>
                  <a:srgbClr val="000000"/>
                </a:solidFill>
                <a:latin typeface="Calibri"/>
              </a:rPr>
              <a:t>поміщеного</a:t>
            </a:r>
            <a:r>
              <a:rPr lang="ru-RU" sz="3200" b="1" strike="noStrike" spc="-1" dirty="0">
                <a:solidFill>
                  <a:srgbClr val="000000"/>
                </a:solidFill>
                <a:latin typeface="Calibri"/>
              </a:rPr>
              <a:t> в </a:t>
            </a:r>
            <a:r>
              <a:rPr lang="ru-RU" sz="3200" b="1" strike="noStrike" spc="-1" dirty="0" err="1">
                <a:solidFill>
                  <a:srgbClr val="000000"/>
                </a:solidFill>
                <a:latin typeface="Calibri"/>
              </a:rPr>
              <a:t>пахвову</a:t>
            </a:r>
            <a:r>
              <a:rPr lang="ru-RU" sz="3200" b="1" strike="noStrike" spc="-1" dirty="0">
                <a:solidFill>
                  <a:srgbClr val="000000"/>
                </a:solidFill>
                <a:latin typeface="Calibri"/>
              </a:rPr>
              <a:t> западину. </a:t>
            </a:r>
            <a:endParaRPr lang="ru-RU"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
          <p:cNvPicPr/>
          <p:nvPr/>
        </p:nvPicPr>
        <p:blipFill>
          <a:blip r:embed="rId2"/>
          <a:srcRect l="24714" t="31260" r="23687" b="34582"/>
          <a:stretch/>
        </p:blipFill>
        <p:spPr>
          <a:xfrm>
            <a:off x="126360" y="1357200"/>
            <a:ext cx="9016920" cy="3357000"/>
          </a:xfrm>
          <a:prstGeom prst="rect">
            <a:avLst/>
          </a:prstGeom>
          <a:ln w="9360">
            <a:noFill/>
          </a:ln>
        </p:spPr>
      </p:pic>
      <p:sp>
        <p:nvSpPr>
          <p:cNvPr id="237" name="CustomShape 1"/>
          <p:cNvSpPr/>
          <p:nvPr/>
        </p:nvSpPr>
        <p:spPr>
          <a:xfrm>
            <a:off x="857160" y="5357880"/>
            <a:ext cx="78573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Calibri"/>
                <a:ea typeface="DejaVu Sans"/>
              </a:rPr>
              <a:t>Рис. Правильне фізіологічне положення кінцівок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357120" y="214200"/>
            <a:ext cx="8500320" cy="66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6.</a:t>
            </a:r>
            <a:r>
              <a:rPr lang="ru-RU" sz="2000" b="1" strike="noStrike" spc="-1">
                <a:solidFill>
                  <a:srgbClr val="000000"/>
                </a:solidFill>
                <a:latin typeface="Calibri"/>
                <a:ea typeface="DejaVu Sans"/>
              </a:rPr>
              <a:t> Частина тіла, на яку накладають пов’язку, повинна бути нерухомою.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7.</a:t>
            </a:r>
            <a:r>
              <a:rPr lang="ru-RU" sz="2000" b="1" strike="noStrike" spc="-1">
                <a:solidFill>
                  <a:srgbClr val="000000"/>
                </a:solidFill>
                <a:latin typeface="Calibri"/>
                <a:ea typeface="DejaVu Sans"/>
              </a:rPr>
              <a:t> Ширину бинта обирають відповідно до діаметру частини тіла, яку перев’язують. Вузький бинт збільшує час перев’язки й призводить до того, що пов’язка «врізається» в тіло; широкий бинт ускладнює процес перев’язки.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8. </a:t>
            </a:r>
            <a:r>
              <a:rPr lang="ru-RU" sz="2000" b="1" strike="noStrike" spc="-1">
                <a:solidFill>
                  <a:srgbClr val="000000"/>
                </a:solidFill>
                <a:latin typeface="Calibri"/>
                <a:ea typeface="DejaVu Sans"/>
              </a:rPr>
              <a:t>Пов’язку слід починати з вузького місця, поступово переходячи до більш широкого.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9.</a:t>
            </a:r>
            <a:r>
              <a:rPr lang="ru-RU" sz="2000" b="1" strike="noStrike" spc="-1">
                <a:solidFill>
                  <a:srgbClr val="000000"/>
                </a:solidFill>
                <a:latin typeface="Calibri"/>
                <a:ea typeface="DejaVu Sans"/>
              </a:rPr>
              <a:t> Бинт беруть в руки так, щоб вільний його кінець становив прямий кут з рукою, в якій знаходиться рулон бинта; головку бинта тримають у правій руці, а вільний кінець у лівій.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10</a:t>
            </a:r>
            <a:r>
              <a:rPr lang="ru-RU" sz="2000" b="1" strike="noStrike" spc="-1">
                <a:solidFill>
                  <a:srgbClr val="000000"/>
                </a:solidFill>
                <a:latin typeface="Calibri"/>
                <a:ea typeface="DejaVu Sans"/>
              </a:rPr>
              <a:t>. Бинтування починають з накладення простого туру, при цьому один кінчик бинта повинен злегка виступати, підігнувши і перекривши його наступним туром, здійснюють фіксацію місця початку, що істотно полегшує процес перев’язки.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11.</a:t>
            </a:r>
            <a:r>
              <a:rPr lang="ru-RU" sz="2000" b="1" strike="noStrike" spc="-1">
                <a:solidFill>
                  <a:srgbClr val="000000"/>
                </a:solidFill>
                <a:latin typeface="Calibri"/>
                <a:ea typeface="DejaVu Sans"/>
              </a:rPr>
              <a:t> Перші 2 – 3 тура бинта є закріплюючими.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12. </a:t>
            </a:r>
            <a:r>
              <a:rPr lang="ru-RU" sz="2000" b="1" strike="noStrike" spc="-1">
                <a:solidFill>
                  <a:srgbClr val="000000"/>
                </a:solidFill>
                <a:latin typeface="Calibri"/>
                <a:ea typeface="DejaVu Sans"/>
              </a:rPr>
              <a:t>Подальший напрямок витків повинен відповідати рельєфу поверхні тіла. Зміна напрямку ходу бинта призводить до зміщення частини пов’язки або утворенню складок, що знижує якість пов’язки.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13.</a:t>
            </a:r>
            <a:r>
              <a:rPr lang="ru-RU" sz="2000" b="1" strike="noStrike" spc="-1">
                <a:solidFill>
                  <a:srgbClr val="000000"/>
                </a:solidFill>
                <a:latin typeface="Calibri"/>
                <a:ea typeface="DejaVu Sans"/>
              </a:rPr>
              <a:t> Під час бинтування слід накладати таку кількість витків бинта, яка необхідна для забезпечення функції пов’язки. Зайва кількість бинта завдає незручності хворому, а також порушує вбираючі та вентиляційні властивості пов’язки. </a:t>
            </a:r>
            <a:endParaRPr lang="ru-RU" sz="2000" b="0" strike="noStrike" spc="-1">
              <a:latin typeface="Arial"/>
            </a:endParaRPr>
          </a:p>
          <a:p>
            <a:pPr marL="216000" indent="180000" algn="just">
              <a:lnSpc>
                <a:spcPct val="90000"/>
              </a:lnSpc>
              <a:buClr>
                <a:srgbClr val="FF0000"/>
              </a:buClr>
              <a:buFont typeface="Wingdings" charset="2"/>
              <a:buChar char=""/>
            </a:pPr>
            <a:r>
              <a:rPr lang="ru-RU" sz="2000" b="1" strike="noStrike" spc="-1">
                <a:solidFill>
                  <a:srgbClr val="FF0000"/>
                </a:solidFill>
                <a:latin typeface="Calibri"/>
                <a:ea typeface="DejaVu Sans"/>
              </a:rPr>
              <a:t>14.</a:t>
            </a:r>
            <a:r>
              <a:rPr lang="ru-RU" sz="2000" b="1" strike="noStrike" spc="-1">
                <a:solidFill>
                  <a:srgbClr val="000000"/>
                </a:solidFill>
                <a:latin typeface="Calibri"/>
                <a:ea typeface="DejaVu Sans"/>
              </a:rPr>
              <a:t> Закінчують пов’язку круговими турами і фіксацією кінця бинта.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428760" y="214200"/>
            <a:ext cx="8500320" cy="252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640" algn="just">
              <a:lnSpc>
                <a:spcPct val="100000"/>
              </a:lnSpc>
              <a:buClr>
                <a:srgbClr val="FF0000"/>
              </a:buClr>
              <a:buFont typeface="Wingdings" charset="2"/>
              <a:buChar char=""/>
            </a:pPr>
            <a:r>
              <a:rPr lang="ru-RU" sz="2000" b="1" strike="noStrike" spc="-1">
                <a:solidFill>
                  <a:srgbClr val="FF0000"/>
                </a:solidFill>
                <a:latin typeface="Calibri"/>
                <a:ea typeface="DejaVu Sans"/>
              </a:rPr>
              <a:t>15. </a:t>
            </a:r>
            <a:r>
              <a:rPr lang="ru-RU" sz="2000" b="1" strike="noStrike" spc="-1">
                <a:solidFill>
                  <a:srgbClr val="000000"/>
                </a:solidFill>
                <a:latin typeface="Calibri"/>
                <a:ea typeface="DejaVu Sans"/>
              </a:rPr>
              <a:t>Фіксація пов’язки здійснюється розщепленим кінцем бинта, який зав’язується вузлом в найменш рухомому місці. Вузол, фіксуючий пов’язку, не повинен розташовуватися над раною,а також на потилиці й задній поверхні кінцівок і тулуба, так як це може викликати місцевий тиск на тканини. </a:t>
            </a:r>
            <a:endParaRPr lang="ru-RU" sz="2000" b="0" strike="noStrike" spc="-1">
              <a:latin typeface="Arial"/>
            </a:endParaRPr>
          </a:p>
          <a:p>
            <a:pPr marL="216000" indent="-215640" algn="just">
              <a:lnSpc>
                <a:spcPct val="100000"/>
              </a:lnSpc>
              <a:buClr>
                <a:srgbClr val="FF0000"/>
              </a:buClr>
              <a:buFont typeface="Wingdings" charset="2"/>
              <a:buChar char=""/>
            </a:pPr>
            <a:r>
              <a:rPr lang="ru-RU" sz="2000" b="1" strike="noStrike" spc="-1">
                <a:solidFill>
                  <a:srgbClr val="FF0000"/>
                </a:solidFill>
                <a:latin typeface="Calibri"/>
                <a:ea typeface="DejaVu Sans"/>
              </a:rPr>
              <a:t>16. </a:t>
            </a:r>
            <a:r>
              <a:rPr lang="ru-RU" sz="2000" b="1" strike="noStrike" spc="-1">
                <a:solidFill>
                  <a:srgbClr val="000000"/>
                </a:solidFill>
                <a:latin typeface="Calibri"/>
                <a:ea typeface="DejaVu Sans"/>
              </a:rPr>
              <a:t>Останні тури бинта можуть бути закріплені ліпкопластиром, який сам безпосередньо з шкірою не стикається, забезпечуючи механічну міцність пов’язки</a:t>
            </a:r>
            <a:r>
              <a:rPr lang="ru-RU" sz="1800" b="1" strike="noStrike" spc="-1">
                <a:solidFill>
                  <a:srgbClr val="000000"/>
                </a:solidFill>
                <a:latin typeface="Calibri"/>
                <a:ea typeface="DejaVu Sans"/>
              </a:rPr>
              <a:t>. </a:t>
            </a:r>
            <a:endParaRPr lang="ru-RU" sz="1800" b="0" strike="noStrike" spc="-1">
              <a:latin typeface="Arial"/>
            </a:endParaRPr>
          </a:p>
        </p:txBody>
      </p:sp>
      <p:pic>
        <p:nvPicPr>
          <p:cNvPr id="240" name="Picture 3"/>
          <p:cNvPicPr/>
          <p:nvPr/>
        </p:nvPicPr>
        <p:blipFill>
          <a:blip r:embed="rId2"/>
          <a:srcRect l="34052" t="38095" r="34674" b="26767"/>
          <a:stretch/>
        </p:blipFill>
        <p:spPr>
          <a:xfrm>
            <a:off x="2357280" y="2786040"/>
            <a:ext cx="4500000" cy="2841840"/>
          </a:xfrm>
          <a:prstGeom prst="rect">
            <a:avLst/>
          </a:prstGeom>
          <a:ln w="9360">
            <a:noFill/>
          </a:ln>
        </p:spPr>
      </p:pic>
      <p:sp>
        <p:nvSpPr>
          <p:cNvPr id="241" name="CustomShape 2"/>
          <p:cNvSpPr/>
          <p:nvPr/>
        </p:nvSpPr>
        <p:spPr>
          <a:xfrm>
            <a:off x="571320" y="5929200"/>
            <a:ext cx="821448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ea typeface="DejaVu Sans"/>
              </a:rPr>
              <a:t>Рис. Правильне положення кінцівок рук при бинтуванні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57200" y="274680"/>
            <a:ext cx="82288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20000"/>
          </a:bodyPr>
          <a:lstStyle/>
          <a:p>
            <a:pPr algn="ctr">
              <a:lnSpc>
                <a:spcPct val="100000"/>
              </a:lnSpc>
            </a:pPr>
            <a:r>
              <a:rPr lang="ru-RU" sz="4400" b="1" strike="noStrike" spc="-1">
                <a:solidFill>
                  <a:srgbClr val="FF0000"/>
                </a:solidFill>
                <a:latin typeface="Calibri"/>
              </a:rPr>
              <a:t>Вимоги до накладеної пов’язки:</a:t>
            </a:r>
            <a:endParaRPr lang="ru-RU" sz="4400" b="0" strike="noStrike" spc="-1">
              <a:latin typeface="Arial"/>
            </a:endParaRPr>
          </a:p>
        </p:txBody>
      </p:sp>
      <p:sp>
        <p:nvSpPr>
          <p:cNvPr id="243" name="CustomShape 2"/>
          <p:cNvSpPr/>
          <p:nvPr/>
        </p:nvSpPr>
        <p:spPr>
          <a:xfrm>
            <a:off x="457200" y="1071720"/>
            <a:ext cx="8228880" cy="505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10000"/>
          </a:bodyPr>
          <a:lstStyle/>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міцно фіксувати ушкоджену ділянку до наступної перев'язки (зазвичай не менше ніж 1 добу).</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бути накладена щільно, але не туго, і не спричинювати незручності хворому.</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лежати рівно, без зморшок.</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Пов'язка має рівномірно тиснути на відповідну частину тіла і не крутитися, не зісковзувати або заважати рухам.</a:t>
            </a:r>
            <a:endParaRPr lang="ru-RU" sz="3200" b="0" strike="noStrike" spc="-1">
              <a:latin typeface="Arial"/>
            </a:endParaRPr>
          </a:p>
          <a:p>
            <a:pPr marL="514440" indent="-513720" algn="just">
              <a:lnSpc>
                <a:spcPct val="100000"/>
              </a:lnSpc>
              <a:spcBef>
                <a:spcPts val="641"/>
              </a:spcBef>
              <a:buClr>
                <a:srgbClr val="000000"/>
              </a:buClr>
              <a:buFont typeface="Wingdings" charset="2"/>
              <a:buChar char=""/>
            </a:pPr>
            <a:r>
              <a:rPr lang="ru-RU" sz="3200" b="1" strike="noStrike" spc="-1">
                <a:solidFill>
                  <a:srgbClr val="000000"/>
                </a:solidFill>
                <a:latin typeface="Calibri"/>
              </a:rPr>
              <a:t>Вузол кінців зав'язки слід зав'язувати подалі від ушкодженої частини тіла, щоб він не заважав рухам.</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357120" y="214200"/>
            <a:ext cx="857196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100" b="1" strike="noStrike" spc="-1">
                <a:solidFill>
                  <a:srgbClr val="7030A0"/>
                </a:solidFill>
                <a:latin typeface="Calibri"/>
              </a:rPr>
              <a:t>5. Техніка накладання найбільш поширених пов'язок </a:t>
            </a:r>
            <a:endParaRPr lang="ru-RU" sz="3100" b="0" strike="noStrike" spc="-1">
              <a:latin typeface="Arial"/>
            </a:endParaRPr>
          </a:p>
        </p:txBody>
      </p:sp>
      <p:sp>
        <p:nvSpPr>
          <p:cNvPr id="245" name="CustomShape 2"/>
          <p:cNvSpPr/>
          <p:nvPr/>
        </p:nvSpPr>
        <p:spPr>
          <a:xfrm>
            <a:off x="571320" y="1428840"/>
            <a:ext cx="4977720" cy="486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80000"/>
              </a:lnSpc>
              <a:spcBef>
                <a:spcPts val="561"/>
              </a:spcBef>
            </a:pPr>
            <a:r>
              <a:rPr lang="ru-RU" sz="2800" b="1" strike="noStrike" spc="-1">
                <a:solidFill>
                  <a:srgbClr val="FF0000"/>
                </a:solidFill>
                <a:latin typeface="Calibri"/>
              </a:rPr>
              <a:t>Колова (циркулярна) пов'язка </a:t>
            </a:r>
            <a:r>
              <a:rPr lang="ru-RU" sz="2800" b="1" strike="noStrike" spc="-1">
                <a:solidFill>
                  <a:srgbClr val="000000"/>
                </a:solidFill>
                <a:latin typeface="Calibri"/>
              </a:rPr>
              <a:t>— зручна для бинтування циркулярної поверхні. Оберти бинта лягають один на одного, при цьому кожний наступний тур повністю прикриває попередній. Застосовують для бинтування обмежених поверхонь лоба, нижньої третини стегна і надп'ятково-гомілкового суглоба.</a:t>
            </a:r>
            <a:endParaRPr lang="ru-RU" sz="2800" b="0" strike="noStrike" spc="-1">
              <a:latin typeface="Arial"/>
            </a:endParaRPr>
          </a:p>
        </p:txBody>
      </p:sp>
      <p:pic>
        <p:nvPicPr>
          <p:cNvPr id="246" name="Picture 2"/>
          <p:cNvPicPr/>
          <p:nvPr/>
        </p:nvPicPr>
        <p:blipFill>
          <a:blip r:embed="rId2"/>
          <a:stretch/>
        </p:blipFill>
        <p:spPr>
          <a:xfrm>
            <a:off x="5580000" y="1557360"/>
            <a:ext cx="3206160" cy="49428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457200" y="214200"/>
            <a:ext cx="8228880" cy="71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600" b="1" strike="noStrike" spc="-1">
                <a:solidFill>
                  <a:srgbClr val="FF0000"/>
                </a:solidFill>
                <a:latin typeface="Calibri"/>
              </a:rPr>
              <a:t>Спіральна пов'язка</a:t>
            </a:r>
            <a:endParaRPr lang="ru-RU" sz="4600" b="0" strike="noStrike" spc="-1">
              <a:latin typeface="Arial"/>
            </a:endParaRPr>
          </a:p>
        </p:txBody>
      </p:sp>
      <p:sp>
        <p:nvSpPr>
          <p:cNvPr id="248" name="CustomShape 2"/>
          <p:cNvSpPr/>
          <p:nvPr/>
        </p:nvSpPr>
        <p:spPr>
          <a:xfrm>
            <a:off x="324000" y="928800"/>
            <a:ext cx="8390880" cy="192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80000"/>
              </a:lnSpc>
              <a:spcBef>
                <a:spcPts val="479"/>
              </a:spcBef>
            </a:pPr>
            <a:r>
              <a:rPr lang="ru-RU" sz="2400" b="1" strike="noStrike" spc="-1" dirty="0" err="1">
                <a:solidFill>
                  <a:srgbClr val="000000"/>
                </a:solidFill>
                <a:latin typeface="Calibri"/>
              </a:rPr>
              <a:t>Накладають</a:t>
            </a:r>
            <a:r>
              <a:rPr lang="ru-RU" sz="2400" b="1" strike="noStrike" spc="-1" dirty="0">
                <a:solidFill>
                  <a:srgbClr val="000000"/>
                </a:solidFill>
                <a:latin typeface="Calibri"/>
              </a:rPr>
              <a:t> на </a:t>
            </a:r>
            <a:r>
              <a:rPr lang="ru-RU" sz="2400" b="1" strike="noStrike" spc="-1" dirty="0" err="1">
                <a:solidFill>
                  <a:srgbClr val="000000"/>
                </a:solidFill>
                <a:latin typeface="Calibri"/>
              </a:rPr>
              <a:t>кінцівки</a:t>
            </a:r>
            <a:r>
              <a:rPr lang="ru-RU" sz="2400" b="1" strike="noStrike" spc="-1" dirty="0">
                <a:solidFill>
                  <a:srgbClr val="000000"/>
                </a:solidFill>
                <a:latin typeface="Calibri"/>
              </a:rPr>
              <a:t>, </a:t>
            </a:r>
            <a:r>
              <a:rPr lang="ru-RU" sz="2400" b="1" strike="noStrike" spc="-1" dirty="0" err="1">
                <a:solidFill>
                  <a:srgbClr val="000000"/>
                </a:solidFill>
                <a:latin typeface="Calibri"/>
              </a:rPr>
              <a:t>тулуб</a:t>
            </a:r>
            <a:r>
              <a:rPr lang="ru-RU" sz="2400" b="1" strike="noStrike" spc="-1" dirty="0">
                <a:solidFill>
                  <a:srgbClr val="000000"/>
                </a:solidFill>
                <a:latin typeface="Calibri"/>
              </a:rPr>
              <a:t>, </a:t>
            </a:r>
            <a:r>
              <a:rPr lang="ru-RU" sz="2400" b="1" strike="noStrike" spc="-1" dirty="0" err="1">
                <a:solidFill>
                  <a:srgbClr val="000000"/>
                </a:solidFill>
                <a:latin typeface="Calibri"/>
              </a:rPr>
              <a:t>груднину</a:t>
            </a:r>
            <a:r>
              <a:rPr lang="ru-RU" sz="2400" b="1" strike="noStrike" spc="-1" dirty="0">
                <a:solidFill>
                  <a:srgbClr val="000000"/>
                </a:solidFill>
                <a:latin typeface="Calibri"/>
              </a:rPr>
              <a:t> для </a:t>
            </a:r>
            <a:r>
              <a:rPr lang="ru-RU" sz="2400" b="1" strike="noStrike" spc="-1" dirty="0" err="1">
                <a:solidFill>
                  <a:srgbClr val="000000"/>
                </a:solidFill>
                <a:latin typeface="Calibri"/>
              </a:rPr>
              <a:t>закриття</a:t>
            </a:r>
            <a:r>
              <a:rPr lang="ru-RU" sz="2400" b="1" strike="noStrike" spc="-1" dirty="0">
                <a:solidFill>
                  <a:srgbClr val="000000"/>
                </a:solidFill>
                <a:latin typeface="Calibri"/>
              </a:rPr>
              <a:t> великих за </a:t>
            </a:r>
            <a:r>
              <a:rPr lang="ru-RU" sz="2400" b="1" strike="noStrike" spc="-1" dirty="0" err="1">
                <a:solidFill>
                  <a:srgbClr val="000000"/>
                </a:solidFill>
                <a:latin typeface="Calibri"/>
              </a:rPr>
              <a:t>довжиною</a:t>
            </a:r>
            <a:r>
              <a:rPr lang="ru-RU" sz="2400" b="1" strike="noStrike" spc="-1" dirty="0">
                <a:solidFill>
                  <a:srgbClr val="000000"/>
                </a:solidFill>
                <a:latin typeface="Calibri"/>
              </a:rPr>
              <a:t> і шириною </a:t>
            </a:r>
            <a:r>
              <a:rPr lang="ru-RU" sz="2400" b="1" strike="noStrike" spc="-1" dirty="0" err="1">
                <a:solidFill>
                  <a:srgbClr val="000000"/>
                </a:solidFill>
                <a:latin typeface="Calibri"/>
              </a:rPr>
              <a:t>дефектів</a:t>
            </a:r>
            <a:r>
              <a:rPr lang="ru-RU" sz="2400" b="1" strike="noStrike" spc="-1" dirty="0">
                <a:solidFill>
                  <a:srgbClr val="000000"/>
                </a:solidFill>
                <a:latin typeface="Calibri"/>
              </a:rPr>
              <a:t> </a:t>
            </a:r>
            <a:r>
              <a:rPr lang="ru-RU" sz="2400" b="1" strike="noStrike" spc="-1" dirty="0" err="1">
                <a:solidFill>
                  <a:srgbClr val="000000"/>
                </a:solidFill>
                <a:latin typeface="Calibri"/>
              </a:rPr>
              <a:t>або</a:t>
            </a:r>
            <a:r>
              <a:rPr lang="ru-RU" sz="2400" b="1" strike="noStrike" spc="-1" dirty="0">
                <a:solidFill>
                  <a:srgbClr val="000000"/>
                </a:solidFill>
                <a:latin typeface="Calibri"/>
              </a:rPr>
              <a:t> ран. </a:t>
            </a:r>
            <a:r>
              <a:rPr lang="ru-RU" sz="2400" b="1" strike="noStrike" spc="-1" dirty="0" err="1">
                <a:solidFill>
                  <a:srgbClr val="000000"/>
                </a:solidFill>
                <a:latin typeface="Calibri"/>
              </a:rPr>
              <a:t>Після</a:t>
            </a:r>
            <a:r>
              <a:rPr lang="ru-RU" sz="2400" b="1" strike="noStrike" spc="-1" dirty="0">
                <a:solidFill>
                  <a:srgbClr val="000000"/>
                </a:solidFill>
                <a:latin typeface="Calibri"/>
              </a:rPr>
              <a:t> </a:t>
            </a:r>
            <a:r>
              <a:rPr lang="ru-RU" sz="2400" b="1" strike="noStrike" spc="-1" dirty="0" err="1">
                <a:solidFill>
                  <a:srgbClr val="000000"/>
                </a:solidFill>
                <a:latin typeface="Calibri"/>
              </a:rPr>
              <a:t>двох-трьох</a:t>
            </a:r>
            <a:r>
              <a:rPr lang="ru-RU" sz="2400" b="1" strike="noStrike" spc="-1" dirty="0">
                <a:solidFill>
                  <a:srgbClr val="000000"/>
                </a:solidFill>
                <a:latin typeface="Calibri"/>
              </a:rPr>
              <a:t> </a:t>
            </a:r>
            <a:r>
              <a:rPr lang="ru-RU" sz="2400" b="1" strike="noStrike" spc="-1" dirty="0" err="1">
                <a:solidFill>
                  <a:srgbClr val="000000"/>
                </a:solidFill>
                <a:latin typeface="Calibri"/>
              </a:rPr>
              <a:t>закріплювальних</a:t>
            </a:r>
            <a:r>
              <a:rPr lang="ru-RU" sz="2400" b="1" strike="noStrike" spc="-1" dirty="0">
                <a:solidFill>
                  <a:srgbClr val="000000"/>
                </a:solidFill>
                <a:latin typeface="Calibri"/>
              </a:rPr>
              <a:t> </a:t>
            </a:r>
            <a:r>
              <a:rPr lang="ru-RU" sz="2400" b="1" strike="noStrike" spc="-1" dirty="0" err="1">
                <a:solidFill>
                  <a:srgbClr val="000000"/>
                </a:solidFill>
                <a:latin typeface="Calibri"/>
              </a:rPr>
              <a:t>турів</a:t>
            </a:r>
            <a:r>
              <a:rPr lang="ru-RU" sz="2400" b="1" strike="noStrike" spc="-1" dirty="0">
                <a:solidFill>
                  <a:srgbClr val="000000"/>
                </a:solidFill>
                <a:latin typeface="Calibri"/>
              </a:rPr>
              <a:t> </a:t>
            </a:r>
            <a:r>
              <a:rPr lang="ru-RU" sz="2400" b="1" strike="noStrike" spc="-1" dirty="0" err="1">
                <a:solidFill>
                  <a:srgbClr val="000000"/>
                </a:solidFill>
                <a:latin typeface="Calibri"/>
              </a:rPr>
              <a:t>кожний</a:t>
            </a:r>
            <a:r>
              <a:rPr lang="ru-RU" sz="2400" b="1" strike="noStrike" spc="-1" dirty="0">
                <a:solidFill>
                  <a:srgbClr val="000000"/>
                </a:solidFill>
                <a:latin typeface="Calibri"/>
              </a:rPr>
              <a:t> </a:t>
            </a:r>
            <a:r>
              <a:rPr lang="ru-RU" sz="2400" b="1" strike="noStrike" spc="-1" dirty="0" err="1">
                <a:solidFill>
                  <a:srgbClr val="000000"/>
                </a:solidFill>
                <a:latin typeface="Calibri"/>
              </a:rPr>
              <a:t>наступний</a:t>
            </a:r>
            <a:r>
              <a:rPr lang="ru-RU" sz="2400" b="1" strike="noStrike" spc="-1" dirty="0">
                <a:solidFill>
                  <a:srgbClr val="000000"/>
                </a:solidFill>
                <a:latin typeface="Calibri"/>
              </a:rPr>
              <a:t> тур </a:t>
            </a:r>
            <a:r>
              <a:rPr lang="ru-RU" sz="2400" b="1" strike="noStrike" spc="-1" dirty="0" err="1">
                <a:solidFill>
                  <a:srgbClr val="000000"/>
                </a:solidFill>
                <a:latin typeface="Calibri"/>
              </a:rPr>
              <a:t>накладають</a:t>
            </a:r>
            <a:r>
              <a:rPr lang="ru-RU" sz="2400" b="1" strike="noStrike" spc="-1" dirty="0">
                <a:solidFill>
                  <a:srgbClr val="000000"/>
                </a:solidFill>
                <a:latin typeface="Calibri"/>
              </a:rPr>
              <a:t> у </a:t>
            </a:r>
            <a:r>
              <a:rPr lang="ru-RU" sz="2400" b="1" strike="noStrike" spc="-1" dirty="0" err="1">
                <a:solidFill>
                  <a:srgbClr val="000000"/>
                </a:solidFill>
                <a:latin typeface="Calibri"/>
              </a:rPr>
              <a:t>скісному</a:t>
            </a:r>
            <a:r>
              <a:rPr lang="ru-RU" sz="2400" b="1" strike="noStrike" spc="-1" dirty="0">
                <a:solidFill>
                  <a:srgbClr val="000000"/>
                </a:solidFill>
                <a:latin typeface="Calibri"/>
              </a:rPr>
              <a:t> </a:t>
            </a:r>
            <a:r>
              <a:rPr lang="ru-RU" sz="2400" b="1" strike="noStrike" spc="-1" dirty="0" err="1">
                <a:solidFill>
                  <a:srgbClr val="000000"/>
                </a:solidFill>
                <a:latin typeface="Calibri"/>
              </a:rPr>
              <a:t>напрямку</a:t>
            </a:r>
            <a:r>
              <a:rPr lang="ru-RU" sz="2400" b="1" strike="noStrike" spc="-1" dirty="0">
                <a:solidFill>
                  <a:srgbClr val="000000"/>
                </a:solidFill>
                <a:latin typeface="Calibri"/>
              </a:rPr>
              <a:t> і </a:t>
            </a:r>
            <a:r>
              <a:rPr lang="ru-RU" sz="2400" b="1" strike="noStrike" spc="-1" dirty="0" err="1">
                <a:solidFill>
                  <a:srgbClr val="000000"/>
                </a:solidFill>
                <a:latin typeface="Calibri"/>
              </a:rPr>
              <a:t>прикривають</a:t>
            </a:r>
            <a:r>
              <a:rPr lang="ru-RU" sz="2400" b="1" strike="noStrike" spc="-1" dirty="0">
                <a:solidFill>
                  <a:srgbClr val="000000"/>
                </a:solidFill>
                <a:latin typeface="Calibri"/>
              </a:rPr>
              <a:t> </a:t>
            </a:r>
            <a:r>
              <a:rPr lang="ru-RU" sz="2400" b="1" strike="noStrike" spc="-1" dirty="0" err="1">
                <a:solidFill>
                  <a:srgbClr val="000000"/>
                </a:solidFill>
                <a:latin typeface="Calibri"/>
              </a:rPr>
              <a:t>попередній</a:t>
            </a:r>
            <a:r>
              <a:rPr lang="ru-RU" sz="2400" b="1" strike="noStrike" spc="-1" dirty="0">
                <a:solidFill>
                  <a:srgbClr val="000000"/>
                </a:solidFill>
                <a:latin typeface="Calibri"/>
              </a:rPr>
              <a:t> на 1/2 </a:t>
            </a:r>
            <a:r>
              <a:rPr lang="ru-RU" sz="2400" b="1" strike="noStrike" spc="-1" dirty="0" err="1">
                <a:solidFill>
                  <a:srgbClr val="000000"/>
                </a:solidFill>
                <a:latin typeface="Calibri"/>
              </a:rPr>
              <a:t>або</a:t>
            </a:r>
            <a:r>
              <a:rPr lang="ru-RU" sz="2400" b="1" strike="noStrike" spc="-1" dirty="0">
                <a:solidFill>
                  <a:srgbClr val="000000"/>
                </a:solidFill>
                <a:latin typeface="Calibri"/>
              </a:rPr>
              <a:t> 2/3 </a:t>
            </a:r>
            <a:r>
              <a:rPr lang="ru-RU" sz="2400" b="1" strike="noStrike" spc="-1" dirty="0" err="1">
                <a:solidFill>
                  <a:srgbClr val="000000"/>
                </a:solidFill>
                <a:latin typeface="Calibri"/>
              </a:rPr>
              <a:t>ширини</a:t>
            </a:r>
            <a:r>
              <a:rPr lang="ru-RU" sz="2400" b="1" strike="noStrike" spc="-1" dirty="0">
                <a:solidFill>
                  <a:srgbClr val="000000"/>
                </a:solidFill>
                <a:latin typeface="Calibri"/>
              </a:rPr>
              <a:t> бинта.</a:t>
            </a:r>
            <a:endParaRPr lang="ru-RU" sz="2400" b="0" strike="noStrike" spc="-1" dirty="0">
              <a:latin typeface="Arial"/>
            </a:endParaRPr>
          </a:p>
        </p:txBody>
      </p:sp>
      <p:pic>
        <p:nvPicPr>
          <p:cNvPr id="249" name="Picture 2"/>
          <p:cNvPicPr/>
          <p:nvPr/>
        </p:nvPicPr>
        <p:blipFill>
          <a:blip r:embed="rId2"/>
          <a:stretch/>
        </p:blipFill>
        <p:spPr>
          <a:xfrm>
            <a:off x="2286000" y="3000240"/>
            <a:ext cx="5000040" cy="35236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Arial"/>
              </a:rPr>
              <a:t>Значення пов’язок</a:t>
            </a:r>
            <a:endParaRPr lang="ru-RU" sz="4400" b="0" strike="noStrike" spc="-1">
              <a:latin typeface="Arial"/>
            </a:endParaRPr>
          </a:p>
        </p:txBody>
      </p:sp>
      <p:sp>
        <p:nvSpPr>
          <p:cNvPr id="170"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641"/>
              </a:spcBef>
              <a:buClr>
                <a:srgbClr val="000000"/>
              </a:buClr>
              <a:buFont typeface="Wingdings" charset="2"/>
              <a:buChar char=""/>
            </a:pPr>
            <a:r>
              <a:rPr lang="ru-RU" sz="3200" b="1" strike="noStrike" spc="-1" dirty="0" err="1">
                <a:solidFill>
                  <a:srgbClr val="000000"/>
                </a:solidFill>
                <a:latin typeface="Arial"/>
              </a:rPr>
              <a:t>запобігають</a:t>
            </a:r>
            <a:r>
              <a:rPr lang="ru-RU" sz="3200" b="1" strike="noStrike" spc="-1" dirty="0">
                <a:solidFill>
                  <a:srgbClr val="000000"/>
                </a:solidFill>
                <a:latin typeface="Arial"/>
              </a:rPr>
              <a:t> </a:t>
            </a:r>
            <a:r>
              <a:rPr lang="ru-RU" sz="3200" b="1" strike="noStrike" spc="-1" dirty="0" err="1">
                <a:solidFill>
                  <a:srgbClr val="000000"/>
                </a:solidFill>
                <a:latin typeface="Arial"/>
              </a:rPr>
              <a:t>забрудненню</a:t>
            </a:r>
            <a:r>
              <a:rPr lang="ru-RU" sz="3200" b="1" strike="noStrike" spc="-1" dirty="0">
                <a:solidFill>
                  <a:srgbClr val="000000"/>
                </a:solidFill>
                <a:latin typeface="Arial"/>
              </a:rPr>
              <a:t> рани</a:t>
            </a:r>
            <a:r>
              <a:rPr lang="ru-RU" sz="3200" b="1" strike="noStrike" spc="-1" dirty="0">
                <a:solidFill>
                  <a:srgbClr val="000000"/>
                </a:solidFill>
                <a:latin typeface="Calibri"/>
              </a:rPr>
              <a:t>; </a:t>
            </a:r>
            <a:endParaRPr lang="ru-RU" sz="3200" b="0" strike="noStrike" spc="-1" dirty="0">
              <a:latin typeface="Arial"/>
            </a:endParaRPr>
          </a:p>
          <a:p>
            <a:pPr marL="343080" indent="-342360" algn="just">
              <a:lnSpc>
                <a:spcPct val="100000"/>
              </a:lnSpc>
              <a:spcBef>
                <a:spcPts val="641"/>
              </a:spcBef>
              <a:buClr>
                <a:srgbClr val="000000"/>
              </a:buClr>
              <a:buFont typeface="Wingdings" charset="2"/>
              <a:buChar char=""/>
            </a:pPr>
            <a:r>
              <a:rPr lang="ru-RU" sz="3200" b="1" strike="noStrike" spc="-1" dirty="0" err="1">
                <a:solidFill>
                  <a:srgbClr val="000000"/>
                </a:solidFill>
                <a:latin typeface="Arial"/>
              </a:rPr>
              <a:t>сприяють</a:t>
            </a:r>
            <a:r>
              <a:rPr lang="ru-RU" sz="3200" b="1" strike="noStrike" spc="-1" dirty="0">
                <a:solidFill>
                  <a:srgbClr val="000000"/>
                </a:solidFill>
                <a:latin typeface="Arial"/>
              </a:rPr>
              <a:t> </a:t>
            </a:r>
            <a:r>
              <a:rPr lang="ru-RU" sz="3200" b="1" strike="noStrike" spc="-1" dirty="0" err="1">
                <a:solidFill>
                  <a:srgbClr val="000000"/>
                </a:solidFill>
                <a:latin typeface="Arial"/>
              </a:rPr>
              <a:t>зупинці</a:t>
            </a:r>
            <a:r>
              <a:rPr lang="ru-RU" sz="3200" b="1" strike="noStrike" spc="-1" dirty="0">
                <a:solidFill>
                  <a:srgbClr val="000000"/>
                </a:solidFill>
                <a:latin typeface="Arial"/>
              </a:rPr>
              <a:t> </a:t>
            </a:r>
            <a:r>
              <a:rPr lang="ru-RU" sz="3200" b="1" strike="noStrike" spc="-1" dirty="0" err="1">
                <a:solidFill>
                  <a:srgbClr val="000000"/>
                </a:solidFill>
                <a:latin typeface="Arial"/>
              </a:rPr>
              <a:t>кровотечі</a:t>
            </a:r>
            <a:r>
              <a:rPr lang="ru-RU" sz="3200" b="1" strike="noStrike" spc="-1" dirty="0">
                <a:solidFill>
                  <a:srgbClr val="000000"/>
                </a:solidFill>
                <a:latin typeface="Arial"/>
              </a:rPr>
              <a:t> та </a:t>
            </a:r>
            <a:r>
              <a:rPr lang="ru-RU" sz="3200" b="1" strike="noStrike" spc="-1" dirty="0" err="1">
                <a:solidFill>
                  <a:srgbClr val="000000"/>
                </a:solidFill>
                <a:latin typeface="Arial"/>
              </a:rPr>
              <a:t>очищенні</a:t>
            </a:r>
            <a:r>
              <a:rPr lang="ru-RU" sz="3200" b="1" strike="noStrike" spc="-1" dirty="0">
                <a:solidFill>
                  <a:srgbClr val="000000"/>
                </a:solidFill>
                <a:latin typeface="Arial"/>
              </a:rPr>
              <a:t> рани </a:t>
            </a:r>
            <a:r>
              <a:rPr lang="ru-RU" sz="3200" b="1" strike="noStrike" spc="-1" dirty="0" err="1">
                <a:solidFill>
                  <a:srgbClr val="000000"/>
                </a:solidFill>
                <a:latin typeface="Arial"/>
              </a:rPr>
              <a:t>від</a:t>
            </a:r>
            <a:r>
              <a:rPr lang="ru-RU" sz="3200" b="1" strike="noStrike" spc="-1" dirty="0">
                <a:solidFill>
                  <a:srgbClr val="000000"/>
                </a:solidFill>
                <a:latin typeface="Arial"/>
              </a:rPr>
              <a:t> гною</a:t>
            </a:r>
            <a:r>
              <a:rPr lang="ru-RU" sz="3200" b="1" strike="noStrike" spc="-1" dirty="0">
                <a:solidFill>
                  <a:srgbClr val="000000"/>
                </a:solidFill>
                <a:latin typeface="Calibri"/>
              </a:rPr>
              <a:t>;</a:t>
            </a:r>
            <a:endParaRPr lang="ru-RU" sz="3200" b="0" strike="noStrike" spc="-1" dirty="0">
              <a:latin typeface="Arial"/>
            </a:endParaRPr>
          </a:p>
          <a:p>
            <a:pPr marL="343080" indent="-342360" algn="just">
              <a:lnSpc>
                <a:spcPct val="100000"/>
              </a:lnSpc>
              <a:spcBef>
                <a:spcPts val="641"/>
              </a:spcBef>
              <a:buClr>
                <a:srgbClr val="000000"/>
              </a:buClr>
              <a:buFont typeface="Wingdings" charset="2"/>
              <a:buChar char=""/>
            </a:pPr>
            <a:r>
              <a:rPr lang="ru-RU" sz="3200" b="1" strike="noStrike" spc="-1" dirty="0" err="1">
                <a:solidFill>
                  <a:srgbClr val="000000"/>
                </a:solidFill>
                <a:latin typeface="Arial"/>
              </a:rPr>
              <a:t>утримують</a:t>
            </a:r>
            <a:r>
              <a:rPr lang="ru-RU" sz="3200" b="1" strike="noStrike" spc="-1" dirty="0">
                <a:solidFill>
                  <a:srgbClr val="000000"/>
                </a:solidFill>
                <a:latin typeface="Arial"/>
              </a:rPr>
              <a:t> </a:t>
            </a:r>
            <a:r>
              <a:rPr lang="ru-RU" sz="3200" b="1" strike="noStrike" spc="-1" dirty="0" err="1">
                <a:solidFill>
                  <a:srgbClr val="000000"/>
                </a:solidFill>
                <a:latin typeface="Arial"/>
              </a:rPr>
              <a:t>ліки</a:t>
            </a:r>
            <a:r>
              <a:rPr lang="ru-RU" sz="3200" b="1" strike="noStrike" spc="-1" dirty="0">
                <a:solidFill>
                  <a:srgbClr val="000000"/>
                </a:solidFill>
                <a:latin typeface="Arial"/>
              </a:rPr>
              <a:t> в </a:t>
            </a:r>
            <a:r>
              <a:rPr lang="ru-RU" sz="3200" b="1" strike="noStrike" spc="-1" dirty="0" err="1">
                <a:solidFill>
                  <a:srgbClr val="000000"/>
                </a:solidFill>
                <a:latin typeface="Arial"/>
              </a:rPr>
              <a:t>рані</a:t>
            </a:r>
            <a:r>
              <a:rPr lang="ru-RU" sz="3200" b="1" strike="noStrike" spc="-1" dirty="0">
                <a:solidFill>
                  <a:srgbClr val="000000"/>
                </a:solidFill>
                <a:latin typeface="Arial"/>
              </a:rPr>
              <a:t>;</a:t>
            </a:r>
            <a:r>
              <a:rPr lang="ru-RU" sz="3200" b="1" strike="noStrike" spc="-1" dirty="0">
                <a:solidFill>
                  <a:srgbClr val="000000"/>
                </a:solidFill>
                <a:latin typeface="Calibri"/>
              </a:rPr>
              <a:t> </a:t>
            </a:r>
            <a:endParaRPr lang="ru-RU" sz="3200" b="0" strike="noStrike" spc="-1" dirty="0">
              <a:latin typeface="Arial"/>
            </a:endParaRPr>
          </a:p>
          <a:p>
            <a:pPr marL="343080" indent="-342360" algn="just">
              <a:lnSpc>
                <a:spcPct val="100000"/>
              </a:lnSpc>
              <a:spcBef>
                <a:spcPts val="641"/>
              </a:spcBef>
              <a:buClr>
                <a:srgbClr val="000000"/>
              </a:buClr>
              <a:buFont typeface="Wingdings" charset="2"/>
              <a:buChar char=""/>
            </a:pPr>
            <a:r>
              <a:rPr lang="ru-RU" sz="3200" b="1" strike="noStrike" spc="-1" dirty="0" err="1">
                <a:solidFill>
                  <a:srgbClr val="000000"/>
                </a:solidFill>
                <a:latin typeface="Arial"/>
              </a:rPr>
              <a:t>створюють</a:t>
            </a:r>
            <a:r>
              <a:rPr lang="ru-RU" sz="3200" b="1" strike="noStrike" spc="-1" dirty="0">
                <a:solidFill>
                  <a:srgbClr val="000000"/>
                </a:solidFill>
                <a:latin typeface="Arial"/>
              </a:rPr>
              <a:t> </a:t>
            </a:r>
            <a:r>
              <a:rPr lang="ru-RU" sz="3200" b="1" strike="noStrike" spc="-1" dirty="0" err="1">
                <a:solidFill>
                  <a:srgbClr val="000000"/>
                </a:solidFill>
                <a:latin typeface="Arial"/>
              </a:rPr>
              <a:t>спокій</a:t>
            </a:r>
            <a:r>
              <a:rPr lang="ru-RU" sz="3200" b="1" strike="noStrike" spc="-1" dirty="0">
                <a:solidFill>
                  <a:srgbClr val="000000"/>
                </a:solidFill>
                <a:latin typeface="Arial"/>
              </a:rPr>
              <a:t> та </a:t>
            </a:r>
            <a:r>
              <a:rPr lang="ru-RU" sz="3200" b="1" strike="noStrike" spc="-1" dirty="0" err="1">
                <a:solidFill>
                  <a:srgbClr val="000000"/>
                </a:solidFill>
                <a:latin typeface="Arial"/>
              </a:rPr>
              <a:t>нерухомість</a:t>
            </a:r>
            <a:r>
              <a:rPr lang="ru-RU" sz="3200" b="1" strike="noStrike" spc="-1" dirty="0">
                <a:solidFill>
                  <a:srgbClr val="000000"/>
                </a:solidFill>
                <a:latin typeface="Arial"/>
              </a:rPr>
              <a:t> </a:t>
            </a:r>
            <a:r>
              <a:rPr lang="ru-RU" sz="3200" b="1" strike="noStrike" spc="-1" dirty="0" err="1">
                <a:solidFill>
                  <a:srgbClr val="000000"/>
                </a:solidFill>
                <a:latin typeface="Arial"/>
              </a:rPr>
              <a:t>ушкодженої</a:t>
            </a:r>
            <a:r>
              <a:rPr lang="ru-RU" sz="3200" b="1" strike="noStrike" spc="-1" dirty="0">
                <a:solidFill>
                  <a:srgbClr val="000000"/>
                </a:solidFill>
                <a:latin typeface="Arial"/>
              </a:rPr>
              <a:t> </a:t>
            </a:r>
            <a:r>
              <a:rPr lang="ru-RU" sz="3200" b="1" strike="noStrike" spc="-1" dirty="0" err="1">
                <a:solidFill>
                  <a:srgbClr val="000000"/>
                </a:solidFill>
                <a:latin typeface="Arial"/>
              </a:rPr>
              <a:t>ділянки</a:t>
            </a:r>
            <a:r>
              <a:rPr lang="ru-RU" sz="3200" b="1" strike="noStrike" spc="-1" dirty="0">
                <a:solidFill>
                  <a:srgbClr val="000000"/>
                </a:solidFill>
                <a:latin typeface="Arial"/>
              </a:rPr>
              <a:t> </a:t>
            </a:r>
            <a:r>
              <a:rPr lang="ru-RU" sz="3200" b="1" strike="noStrike" spc="-1" dirty="0" err="1">
                <a:solidFill>
                  <a:srgbClr val="000000"/>
                </a:solidFill>
                <a:latin typeface="Arial"/>
              </a:rPr>
              <a:t>тіла</a:t>
            </a:r>
            <a:r>
              <a:rPr lang="ru-RU" sz="3200" b="1" strike="noStrike" spc="-1" dirty="0">
                <a:solidFill>
                  <a:srgbClr val="000000"/>
                </a:solidFill>
                <a:latin typeface="Calibri"/>
              </a:rPr>
              <a:t>.</a:t>
            </a:r>
            <a:endParaRPr lang="ru-RU" sz="3200" b="0" strike="noStrike" spc="-1" dirty="0">
              <a:latin typeface="Arial"/>
            </a:endParaRPr>
          </a:p>
          <a:p>
            <a:pPr>
              <a:lnSpc>
                <a:spcPct val="100000"/>
              </a:lnSpc>
              <a:spcBef>
                <a:spcPts val="641"/>
              </a:spcBef>
            </a:pPr>
            <a:endParaRPr lang="ru-RU"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68360" y="214200"/>
            <a:ext cx="8228880" cy="161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ru-RU" sz="4000" b="1" strike="noStrike" spc="-1">
                <a:solidFill>
                  <a:srgbClr val="FF0000"/>
                </a:solidFill>
                <a:latin typeface="Calibri"/>
              </a:rPr>
              <a:t>Хрестоподібна (восьмиподібна) пов’язка</a:t>
            </a:r>
            <a:endParaRPr lang="ru-RU" sz="4000" b="0" strike="noStrike" spc="-1">
              <a:latin typeface="Arial"/>
            </a:endParaRPr>
          </a:p>
        </p:txBody>
      </p:sp>
      <p:sp>
        <p:nvSpPr>
          <p:cNvPr id="251" name="CustomShape 2"/>
          <p:cNvSpPr/>
          <p:nvPr/>
        </p:nvSpPr>
        <p:spPr>
          <a:xfrm>
            <a:off x="285840" y="2286000"/>
            <a:ext cx="4214160" cy="40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80000"/>
              </a:lnSpc>
              <a:spcBef>
                <a:spcPts val="479"/>
              </a:spcBef>
            </a:pPr>
            <a:r>
              <a:rPr lang="ru-RU" sz="2400" b="1" strike="noStrike" spc="-1">
                <a:solidFill>
                  <a:srgbClr val="000000"/>
                </a:solidFill>
                <a:latin typeface="Calibri"/>
              </a:rPr>
              <a:t>Напрямок бинта утворює фігуру вісімки. Наприклад, перев'язку потилиці починають двома-трьома циркулярними, коловими обертами довкола голови, далі спускаються за вухо, вниз на шию, обводять шию спереду, а ззаду піднімаються вгору за вухо і довкола голови. Використовується також для перев’язки гомілковостопного променевозап’ястного суглобів.</a:t>
            </a:r>
            <a:endParaRPr lang="ru-RU" sz="2400" b="0" strike="noStrike" spc="-1">
              <a:latin typeface="Arial"/>
            </a:endParaRPr>
          </a:p>
        </p:txBody>
      </p:sp>
      <p:pic>
        <p:nvPicPr>
          <p:cNvPr id="252" name="Picture 2"/>
          <p:cNvPicPr/>
          <p:nvPr/>
        </p:nvPicPr>
        <p:blipFill>
          <a:blip r:embed="rId2"/>
          <a:stretch/>
        </p:blipFill>
        <p:spPr>
          <a:xfrm>
            <a:off x="4714920" y="1700280"/>
            <a:ext cx="4214160" cy="4823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324000" y="1890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Черепашача пов'язка</a:t>
            </a:r>
            <a:endParaRPr lang="ru-RU" sz="4400" b="0" strike="noStrike" spc="-1">
              <a:latin typeface="Arial"/>
            </a:endParaRPr>
          </a:p>
        </p:txBody>
      </p:sp>
      <p:sp>
        <p:nvSpPr>
          <p:cNvPr id="254" name="CustomShape 2"/>
          <p:cNvSpPr/>
          <p:nvPr/>
        </p:nvSpPr>
        <p:spPr>
          <a:xfrm>
            <a:off x="433866" y="1331280"/>
            <a:ext cx="3888753" cy="538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a:bodyPr>
          <a:lstStyle/>
          <a:p>
            <a:pPr algn="just">
              <a:lnSpc>
                <a:spcPct val="100000"/>
              </a:lnSpc>
              <a:spcBef>
                <a:spcPts val="641"/>
              </a:spcBef>
            </a:pPr>
            <a:r>
              <a:rPr lang="ru-RU" sz="1900" b="1" strike="noStrike" spc="-1" dirty="0" err="1">
                <a:solidFill>
                  <a:srgbClr val="000000"/>
                </a:solidFill>
                <a:latin typeface="Calibri"/>
              </a:rPr>
              <a:t>Черепашачу</a:t>
            </a:r>
            <a:r>
              <a:rPr lang="ru-RU" sz="1900" b="1" strike="noStrike" spc="-1" dirty="0">
                <a:solidFill>
                  <a:srgbClr val="000000"/>
                </a:solidFill>
                <a:latin typeface="Calibri"/>
              </a:rPr>
              <a:t> </a:t>
            </a:r>
            <a:r>
              <a:rPr lang="ru-RU" sz="1900" b="1" strike="noStrike" spc="-1" dirty="0" err="1">
                <a:solidFill>
                  <a:srgbClr val="000000"/>
                </a:solidFill>
                <a:latin typeface="Calibri"/>
              </a:rPr>
              <a:t>пов'язку</a:t>
            </a:r>
            <a:r>
              <a:rPr lang="ru-RU" sz="1900" b="1" strike="noStrike" spc="-1" dirty="0">
                <a:solidFill>
                  <a:srgbClr val="000000"/>
                </a:solidFill>
                <a:latin typeface="Calibri"/>
              </a:rPr>
              <a:t> </a:t>
            </a:r>
            <a:r>
              <a:rPr lang="ru-RU" sz="1900" b="1" strike="noStrike" spc="-1" dirty="0" err="1">
                <a:solidFill>
                  <a:srgbClr val="000000"/>
                </a:solidFill>
                <a:latin typeface="Calibri"/>
              </a:rPr>
              <a:t>застосовують</a:t>
            </a:r>
            <a:r>
              <a:rPr lang="ru-RU" sz="1900" b="1" strike="noStrike" spc="-1" dirty="0">
                <a:solidFill>
                  <a:srgbClr val="000000"/>
                </a:solidFill>
                <a:latin typeface="Calibri"/>
              </a:rPr>
              <a:t> у </a:t>
            </a:r>
            <a:r>
              <a:rPr lang="ru-RU" sz="1900" b="1" strike="noStrike" spc="-1" dirty="0" err="1">
                <a:solidFill>
                  <a:srgbClr val="000000"/>
                </a:solidFill>
                <a:latin typeface="Calibri"/>
              </a:rPr>
              <a:t>двох</a:t>
            </a:r>
            <a:r>
              <a:rPr lang="ru-RU" sz="1900" b="1" strike="noStrike" spc="-1" dirty="0">
                <a:solidFill>
                  <a:srgbClr val="000000"/>
                </a:solidFill>
                <a:latin typeface="Calibri"/>
              </a:rPr>
              <a:t> </a:t>
            </a:r>
            <a:r>
              <a:rPr lang="ru-RU" sz="1900" b="1" strike="noStrike" spc="-1" dirty="0" err="1">
                <a:solidFill>
                  <a:srgbClr val="000000"/>
                </a:solidFill>
                <a:latin typeface="Calibri"/>
              </a:rPr>
              <a:t>варіантах</a:t>
            </a:r>
            <a:r>
              <a:rPr lang="ru-RU" sz="1900" b="1" strike="noStrike" spc="-1" dirty="0">
                <a:solidFill>
                  <a:srgbClr val="000000"/>
                </a:solidFill>
                <a:latin typeface="Calibri"/>
              </a:rPr>
              <a:t> — </a:t>
            </a:r>
            <a:r>
              <a:rPr lang="ru-RU" sz="1900" b="1" strike="noStrike" spc="-1" dirty="0" err="1">
                <a:solidFill>
                  <a:srgbClr val="000000"/>
                </a:solidFill>
                <a:latin typeface="Calibri"/>
              </a:rPr>
              <a:t>розбіжна</a:t>
            </a:r>
            <a:r>
              <a:rPr lang="ru-RU" sz="1900" b="1" strike="noStrike" spc="-1" dirty="0">
                <a:solidFill>
                  <a:srgbClr val="000000"/>
                </a:solidFill>
                <a:latin typeface="Calibri"/>
              </a:rPr>
              <a:t> і </a:t>
            </a:r>
            <a:r>
              <a:rPr lang="ru-RU" sz="1900" b="1" strike="noStrike" spc="-1" dirty="0" err="1">
                <a:solidFill>
                  <a:srgbClr val="000000"/>
                </a:solidFill>
                <a:latin typeface="Calibri"/>
              </a:rPr>
              <a:t>збіжна</a:t>
            </a:r>
            <a:r>
              <a:rPr lang="ru-RU" sz="1900" b="1" strike="noStrike" spc="-1" dirty="0">
                <a:solidFill>
                  <a:srgbClr val="000000"/>
                </a:solidFill>
                <a:latin typeface="Calibri"/>
              </a:rPr>
              <a:t>. </a:t>
            </a:r>
            <a:r>
              <a:rPr lang="ru-RU" sz="1900" b="1" strike="noStrike" spc="-1" dirty="0" err="1">
                <a:solidFill>
                  <a:srgbClr val="000000"/>
                </a:solidFill>
                <a:latin typeface="Calibri"/>
              </a:rPr>
              <a:t>Накладають</a:t>
            </a:r>
            <a:r>
              <a:rPr lang="ru-RU" sz="1900" b="1" strike="noStrike" spc="-1" dirty="0">
                <a:solidFill>
                  <a:srgbClr val="000000"/>
                </a:solidFill>
                <a:latin typeface="Calibri"/>
              </a:rPr>
              <a:t> на </a:t>
            </a:r>
            <a:r>
              <a:rPr lang="ru-RU" sz="1900" b="1" strike="noStrike" spc="-1" dirty="0" err="1">
                <a:solidFill>
                  <a:srgbClr val="000000"/>
                </a:solidFill>
                <a:latin typeface="Calibri"/>
              </a:rPr>
              <a:t>великі</a:t>
            </a:r>
            <a:r>
              <a:rPr lang="ru-RU" sz="1900" b="1" strike="noStrike" spc="-1" dirty="0">
                <a:solidFill>
                  <a:srgbClr val="000000"/>
                </a:solidFill>
                <a:latin typeface="Calibri"/>
              </a:rPr>
              <a:t> </a:t>
            </a:r>
            <a:r>
              <a:rPr lang="ru-RU" sz="1900" b="1" strike="noStrike" spc="-1" dirty="0" err="1">
                <a:solidFill>
                  <a:srgbClr val="000000"/>
                </a:solidFill>
                <a:latin typeface="Calibri"/>
              </a:rPr>
              <a:t>суглоби</a:t>
            </a:r>
            <a:r>
              <a:rPr lang="ru-RU" sz="1900" b="1" strike="noStrike" spc="-1" dirty="0">
                <a:solidFill>
                  <a:srgbClr val="000000"/>
                </a:solidFill>
                <a:latin typeface="Calibri"/>
              </a:rPr>
              <a:t> — </a:t>
            </a:r>
            <a:r>
              <a:rPr lang="ru-RU" sz="1900" b="1" strike="noStrike" spc="-1" dirty="0" err="1">
                <a:solidFill>
                  <a:srgbClr val="000000"/>
                </a:solidFill>
                <a:latin typeface="Calibri"/>
              </a:rPr>
              <a:t>колінний</a:t>
            </a:r>
            <a:r>
              <a:rPr lang="ru-RU" sz="1900" b="1" strike="noStrike" spc="-1" dirty="0">
                <a:solidFill>
                  <a:srgbClr val="000000"/>
                </a:solidFill>
                <a:latin typeface="Calibri"/>
              </a:rPr>
              <a:t>, </a:t>
            </a:r>
            <a:r>
              <a:rPr lang="ru-RU" sz="1900" b="1" strike="noStrike" spc="-1" dirty="0" err="1">
                <a:solidFill>
                  <a:srgbClr val="000000"/>
                </a:solidFill>
                <a:latin typeface="Calibri"/>
              </a:rPr>
              <a:t>ліктьовий</a:t>
            </a:r>
            <a:r>
              <a:rPr lang="ru-RU" sz="1900" b="1" strike="noStrike" spc="-1" dirty="0">
                <a:solidFill>
                  <a:srgbClr val="000000"/>
                </a:solidFill>
                <a:latin typeface="Calibri"/>
              </a:rPr>
              <a:t>, </a:t>
            </a:r>
            <a:r>
              <a:rPr lang="ru-RU" sz="1900" b="1" strike="noStrike" spc="-1" dirty="0" err="1">
                <a:solidFill>
                  <a:srgbClr val="000000"/>
                </a:solidFill>
                <a:latin typeface="Calibri"/>
              </a:rPr>
              <a:t>надп'ятково-гомілковий</a:t>
            </a:r>
            <a:r>
              <a:rPr lang="ru-RU" sz="1900" b="1" strike="noStrike" spc="-1" dirty="0">
                <a:solidFill>
                  <a:srgbClr val="000000"/>
                </a:solidFill>
                <a:latin typeface="Calibri"/>
              </a:rPr>
              <a:t>. </a:t>
            </a:r>
            <a:r>
              <a:rPr lang="ru-RU" sz="1900" b="1" strike="noStrike" spc="-1" dirty="0" err="1">
                <a:solidFill>
                  <a:srgbClr val="000000"/>
                </a:solidFill>
                <a:latin typeface="Calibri"/>
              </a:rPr>
              <a:t>Розбіжну</a:t>
            </a:r>
            <a:r>
              <a:rPr lang="ru-RU" sz="1900" b="1" strike="noStrike" spc="-1" dirty="0">
                <a:solidFill>
                  <a:srgbClr val="000000"/>
                </a:solidFill>
                <a:latin typeface="Calibri"/>
              </a:rPr>
              <a:t> </a:t>
            </a:r>
            <a:r>
              <a:rPr lang="ru-RU" sz="1900" b="1" strike="noStrike" spc="-1" dirty="0" err="1">
                <a:solidFill>
                  <a:srgbClr val="000000"/>
                </a:solidFill>
                <a:latin typeface="Calibri"/>
              </a:rPr>
              <a:t>пов'язку</a:t>
            </a:r>
            <a:r>
              <a:rPr lang="ru-RU" sz="1900" b="1" strike="noStrike" spc="-1" dirty="0">
                <a:solidFill>
                  <a:srgbClr val="000000"/>
                </a:solidFill>
                <a:latin typeface="Calibri"/>
              </a:rPr>
              <a:t> </a:t>
            </a:r>
            <a:r>
              <a:rPr lang="ru-RU" sz="1900" b="1" strike="noStrike" spc="-1" dirty="0" err="1">
                <a:solidFill>
                  <a:srgbClr val="000000"/>
                </a:solidFill>
                <a:latin typeface="Calibri"/>
              </a:rPr>
              <a:t>починають</a:t>
            </a:r>
            <a:r>
              <a:rPr lang="ru-RU" sz="1900" b="1" strike="noStrike" spc="-1" dirty="0">
                <a:solidFill>
                  <a:srgbClr val="000000"/>
                </a:solidFill>
                <a:latin typeface="Calibri"/>
              </a:rPr>
              <a:t> </a:t>
            </a:r>
            <a:r>
              <a:rPr lang="ru-RU" sz="1900" b="1" strike="noStrike" spc="-1" dirty="0" err="1">
                <a:solidFill>
                  <a:srgbClr val="000000"/>
                </a:solidFill>
                <a:latin typeface="Calibri"/>
              </a:rPr>
              <a:t>накладати</a:t>
            </a:r>
            <a:r>
              <a:rPr lang="ru-RU" sz="1900" b="1" strike="noStrike" spc="-1" dirty="0">
                <a:solidFill>
                  <a:srgbClr val="000000"/>
                </a:solidFill>
                <a:latin typeface="Calibri"/>
              </a:rPr>
              <a:t> з </a:t>
            </a:r>
            <a:r>
              <a:rPr lang="ru-RU" sz="1900" b="1" strike="noStrike" spc="-1" dirty="0" err="1">
                <a:solidFill>
                  <a:srgbClr val="000000"/>
                </a:solidFill>
                <a:latin typeface="Calibri"/>
              </a:rPr>
              <a:t>двох-трьох</a:t>
            </a:r>
            <a:r>
              <a:rPr lang="ru-RU" sz="1900" b="1" strike="noStrike" spc="-1" dirty="0">
                <a:solidFill>
                  <a:srgbClr val="000000"/>
                </a:solidFill>
                <a:latin typeface="Calibri"/>
              </a:rPr>
              <a:t> </a:t>
            </a:r>
            <a:r>
              <a:rPr lang="ru-RU" sz="1900" b="1" strike="noStrike" spc="-1" dirty="0" err="1">
                <a:solidFill>
                  <a:srgbClr val="000000"/>
                </a:solidFill>
                <a:latin typeface="Calibri"/>
              </a:rPr>
              <a:t>колових</a:t>
            </a:r>
            <a:r>
              <a:rPr lang="ru-RU" sz="1900" b="1" strike="noStrike" spc="-1" dirty="0">
                <a:solidFill>
                  <a:srgbClr val="000000"/>
                </a:solidFill>
                <a:latin typeface="Calibri"/>
              </a:rPr>
              <a:t> </a:t>
            </a:r>
            <a:r>
              <a:rPr lang="ru-RU" sz="1900" b="1" strike="noStrike" spc="-1" dirty="0" err="1">
                <a:solidFill>
                  <a:srgbClr val="000000"/>
                </a:solidFill>
                <a:latin typeface="Calibri"/>
              </a:rPr>
              <a:t>обертів</a:t>
            </a:r>
            <a:r>
              <a:rPr lang="ru-RU" sz="1900" b="1" strike="noStrike" spc="-1" dirty="0">
                <a:solidFill>
                  <a:srgbClr val="000000"/>
                </a:solidFill>
                <a:latin typeface="Calibri"/>
              </a:rPr>
              <a:t> бинта на одному </a:t>
            </a:r>
            <a:r>
              <a:rPr lang="ru-RU" sz="1900" b="1" strike="noStrike" spc="-1" dirty="0" err="1">
                <a:solidFill>
                  <a:srgbClr val="000000"/>
                </a:solidFill>
                <a:latin typeface="Calibri"/>
              </a:rPr>
              <a:t>рівні</a:t>
            </a:r>
            <a:r>
              <a:rPr lang="ru-RU" sz="1900" b="1" strike="noStrike" spc="-1" dirty="0">
                <a:solidFill>
                  <a:srgbClr val="000000"/>
                </a:solidFill>
                <a:latin typeface="Calibri"/>
              </a:rPr>
              <a:t> з </a:t>
            </a:r>
            <a:r>
              <a:rPr lang="ru-RU" sz="1900" b="1" strike="noStrike" spc="-1" dirty="0" err="1">
                <a:solidFill>
                  <a:srgbClr val="000000"/>
                </a:solidFill>
                <a:latin typeface="Calibri"/>
              </a:rPr>
              <a:t>розходженням</a:t>
            </a:r>
            <a:r>
              <a:rPr lang="ru-RU" sz="1900" b="1" strike="noStrike" spc="-1" dirty="0">
                <a:solidFill>
                  <a:srgbClr val="000000"/>
                </a:solidFill>
                <a:latin typeface="Calibri"/>
              </a:rPr>
              <a:t> </a:t>
            </a:r>
            <a:r>
              <a:rPr lang="ru-RU" sz="1900" b="1" strike="noStrike" spc="-1" dirty="0" err="1">
                <a:solidFill>
                  <a:srgbClr val="000000"/>
                </a:solidFill>
                <a:latin typeface="Calibri"/>
              </a:rPr>
              <a:t>наступних</a:t>
            </a:r>
            <a:r>
              <a:rPr lang="ru-RU" sz="1900" b="1" strike="noStrike" spc="-1" dirty="0">
                <a:solidFill>
                  <a:srgbClr val="000000"/>
                </a:solidFill>
                <a:latin typeface="Calibri"/>
              </a:rPr>
              <a:t> </a:t>
            </a:r>
            <a:r>
              <a:rPr lang="ru-RU" sz="1900" b="1" strike="noStrike" spc="-1" dirty="0" err="1">
                <a:solidFill>
                  <a:srgbClr val="000000"/>
                </a:solidFill>
                <a:latin typeface="Calibri"/>
              </a:rPr>
              <a:t>обертів</a:t>
            </a:r>
            <a:r>
              <a:rPr lang="ru-RU" sz="1900" b="1" strike="noStrike" spc="-1" dirty="0">
                <a:solidFill>
                  <a:srgbClr val="000000"/>
                </a:solidFill>
                <a:latin typeface="Calibri"/>
              </a:rPr>
              <a:t> </a:t>
            </a:r>
            <a:r>
              <a:rPr lang="ru-RU" sz="1900" b="1" strike="noStrike" spc="-1" dirty="0" err="1">
                <a:solidFill>
                  <a:srgbClr val="000000"/>
                </a:solidFill>
                <a:latin typeface="Calibri"/>
              </a:rPr>
              <a:t>від</a:t>
            </a:r>
            <a:r>
              <a:rPr lang="ru-RU" sz="1900" b="1" strike="noStrike" spc="-1" dirty="0">
                <a:solidFill>
                  <a:srgbClr val="000000"/>
                </a:solidFill>
                <a:latin typeface="Calibri"/>
              </a:rPr>
              <a:t> центру </a:t>
            </a:r>
            <a:r>
              <a:rPr lang="ru-RU" sz="1900" b="1" strike="noStrike" spc="-1" dirty="0" err="1">
                <a:solidFill>
                  <a:srgbClr val="000000"/>
                </a:solidFill>
                <a:latin typeface="Calibri"/>
              </a:rPr>
              <a:t>вбік</a:t>
            </a:r>
            <a:r>
              <a:rPr lang="ru-RU" sz="1900" b="1" strike="noStrike" spc="-1" dirty="0">
                <a:solidFill>
                  <a:srgbClr val="000000"/>
                </a:solidFill>
                <a:latin typeface="Calibri"/>
              </a:rPr>
              <a:t>, </a:t>
            </a:r>
            <a:r>
              <a:rPr lang="ru-RU" sz="1900" b="1" strike="noStrike" spc="-1" dirty="0" err="1">
                <a:solidFill>
                  <a:srgbClr val="000000"/>
                </a:solidFill>
                <a:latin typeface="Calibri"/>
              </a:rPr>
              <a:t>угору</a:t>
            </a:r>
            <a:r>
              <a:rPr lang="ru-RU" sz="1900" b="1" strike="noStrike" spc="-1" dirty="0">
                <a:solidFill>
                  <a:srgbClr val="000000"/>
                </a:solidFill>
                <a:latin typeface="Calibri"/>
              </a:rPr>
              <a:t> і вниз. </a:t>
            </a:r>
            <a:r>
              <a:rPr lang="ru-RU" sz="1900" b="1" strike="noStrike" spc="-1" dirty="0" err="1">
                <a:solidFill>
                  <a:srgbClr val="000000"/>
                </a:solidFill>
                <a:latin typeface="Calibri"/>
              </a:rPr>
              <a:t>Збіжна</a:t>
            </a:r>
            <a:r>
              <a:rPr lang="ru-RU" sz="1900" b="1" strike="noStrike" spc="-1" dirty="0">
                <a:solidFill>
                  <a:srgbClr val="000000"/>
                </a:solidFill>
                <a:latin typeface="Calibri"/>
              </a:rPr>
              <a:t> </a:t>
            </a:r>
            <a:r>
              <a:rPr lang="ru-RU" sz="1900" b="1" strike="noStrike" spc="-1" dirty="0" err="1">
                <a:solidFill>
                  <a:srgbClr val="000000"/>
                </a:solidFill>
                <a:latin typeface="Calibri"/>
              </a:rPr>
              <a:t>черепашача</a:t>
            </a:r>
            <a:r>
              <a:rPr lang="ru-RU" sz="1900" b="1" strike="noStrike" spc="-1" dirty="0">
                <a:solidFill>
                  <a:srgbClr val="000000"/>
                </a:solidFill>
                <a:latin typeface="Calibri"/>
              </a:rPr>
              <a:t> </a:t>
            </a:r>
            <a:r>
              <a:rPr lang="ru-RU" sz="1900" b="1" strike="noStrike" spc="-1" dirty="0" err="1">
                <a:solidFill>
                  <a:srgbClr val="000000"/>
                </a:solidFill>
                <a:latin typeface="Calibri"/>
              </a:rPr>
              <a:t>пов'язка</a:t>
            </a:r>
            <a:r>
              <a:rPr lang="ru-RU" sz="1900" b="1" strike="noStrike" spc="-1" dirty="0">
                <a:solidFill>
                  <a:srgbClr val="000000"/>
                </a:solidFill>
                <a:latin typeface="Calibri"/>
              </a:rPr>
              <a:t> </a:t>
            </a:r>
            <a:r>
              <a:rPr lang="ru-RU" sz="1900" b="1" strike="noStrike" spc="-1" dirty="0" err="1">
                <a:solidFill>
                  <a:srgbClr val="000000"/>
                </a:solidFill>
                <a:latin typeface="Calibri"/>
              </a:rPr>
              <a:t>відрізняється</a:t>
            </a:r>
            <a:r>
              <a:rPr lang="ru-RU" sz="1900" b="1" strike="noStrike" spc="-1" dirty="0">
                <a:solidFill>
                  <a:srgbClr val="000000"/>
                </a:solidFill>
                <a:latin typeface="Calibri"/>
              </a:rPr>
              <a:t> </a:t>
            </a:r>
            <a:r>
              <a:rPr lang="ru-RU" sz="1900" b="1" strike="noStrike" spc="-1" dirty="0" err="1">
                <a:solidFill>
                  <a:srgbClr val="000000"/>
                </a:solidFill>
                <a:latin typeface="Calibri"/>
              </a:rPr>
              <a:t>від</a:t>
            </a:r>
            <a:r>
              <a:rPr lang="ru-RU" sz="1900" b="1" strike="noStrike" spc="-1" dirty="0">
                <a:solidFill>
                  <a:srgbClr val="000000"/>
                </a:solidFill>
                <a:latin typeface="Calibri"/>
              </a:rPr>
              <a:t> </a:t>
            </a:r>
            <a:r>
              <a:rPr lang="ru-RU" sz="1900" b="1" strike="noStrike" spc="-1" dirty="0" err="1">
                <a:solidFill>
                  <a:srgbClr val="000000"/>
                </a:solidFill>
                <a:latin typeface="Calibri"/>
              </a:rPr>
              <a:t>розбіжної</a:t>
            </a:r>
            <a:r>
              <a:rPr lang="ru-RU" sz="1900" b="1" strike="noStrike" spc="-1" dirty="0">
                <a:solidFill>
                  <a:srgbClr val="000000"/>
                </a:solidFill>
                <a:latin typeface="Calibri"/>
              </a:rPr>
              <a:t> </a:t>
            </a:r>
            <a:r>
              <a:rPr lang="ru-RU" sz="1900" b="1" strike="noStrike" spc="-1" dirty="0" err="1">
                <a:solidFill>
                  <a:srgbClr val="000000"/>
                </a:solidFill>
                <a:latin typeface="Calibri"/>
              </a:rPr>
              <a:t>тим</a:t>
            </a:r>
            <a:r>
              <a:rPr lang="ru-RU" sz="1900" b="1" strike="noStrike" spc="-1" dirty="0">
                <a:solidFill>
                  <a:srgbClr val="000000"/>
                </a:solidFill>
                <a:latin typeface="Calibri"/>
              </a:rPr>
              <a:t>, </a:t>
            </a:r>
            <a:r>
              <a:rPr lang="ru-RU" sz="1900" b="1" strike="noStrike" spc="-1" dirty="0" err="1">
                <a:solidFill>
                  <a:srgbClr val="000000"/>
                </a:solidFill>
                <a:latin typeface="Calibri"/>
              </a:rPr>
              <a:t>що</a:t>
            </a:r>
            <a:r>
              <a:rPr lang="ru-RU" sz="1900" b="1" strike="noStrike" spc="-1" dirty="0">
                <a:solidFill>
                  <a:srgbClr val="000000"/>
                </a:solidFill>
                <a:latin typeface="Calibri"/>
              </a:rPr>
              <a:t> </a:t>
            </a:r>
            <a:r>
              <a:rPr lang="ru-RU" sz="1900" b="1" strike="noStrike" spc="-1" dirty="0" err="1">
                <a:solidFill>
                  <a:srgbClr val="000000"/>
                </a:solidFill>
                <a:latin typeface="Calibri"/>
              </a:rPr>
              <a:t>оберти</a:t>
            </a:r>
            <a:r>
              <a:rPr lang="ru-RU" sz="1900" b="1" strike="noStrike" spc="-1" dirty="0">
                <a:solidFill>
                  <a:srgbClr val="000000"/>
                </a:solidFill>
                <a:latin typeface="Calibri"/>
              </a:rPr>
              <a:t> бинта, </a:t>
            </a:r>
            <a:r>
              <a:rPr lang="ru-RU" sz="1900" b="1" strike="noStrike" spc="-1" dirty="0" err="1">
                <a:solidFill>
                  <a:srgbClr val="000000"/>
                </a:solidFill>
                <a:latin typeface="Calibri"/>
              </a:rPr>
              <a:t>розпочинаючись</a:t>
            </a:r>
            <a:r>
              <a:rPr lang="ru-RU" sz="1900" b="1" strike="noStrike" spc="-1" dirty="0">
                <a:solidFill>
                  <a:srgbClr val="000000"/>
                </a:solidFill>
                <a:latin typeface="Calibri"/>
              </a:rPr>
              <a:t> на </a:t>
            </a:r>
            <a:r>
              <a:rPr lang="ru-RU" sz="1900" b="1" strike="noStrike" spc="-1" dirty="0" err="1">
                <a:solidFill>
                  <a:srgbClr val="000000"/>
                </a:solidFill>
                <a:latin typeface="Calibri"/>
              </a:rPr>
              <a:t>периферії</a:t>
            </a:r>
            <a:r>
              <a:rPr lang="ru-RU" sz="1900" b="1" strike="noStrike" spc="-1" dirty="0">
                <a:solidFill>
                  <a:srgbClr val="000000"/>
                </a:solidFill>
                <a:latin typeface="Calibri"/>
              </a:rPr>
              <a:t>, з </a:t>
            </a:r>
            <a:r>
              <a:rPr lang="ru-RU" sz="1900" b="1" strike="noStrike" spc="-1" dirty="0" err="1">
                <a:solidFill>
                  <a:srgbClr val="000000"/>
                </a:solidFill>
                <a:latin typeface="Calibri"/>
              </a:rPr>
              <a:t>кожним</a:t>
            </a:r>
            <a:r>
              <a:rPr lang="ru-RU" sz="1900" b="1" strike="noStrike" spc="-1" dirty="0">
                <a:solidFill>
                  <a:srgbClr val="000000"/>
                </a:solidFill>
                <a:latin typeface="Calibri"/>
              </a:rPr>
              <a:t> туром </a:t>
            </a:r>
            <a:r>
              <a:rPr lang="ru-RU" sz="1900" b="1" strike="noStrike" spc="-1" dirty="0" err="1">
                <a:solidFill>
                  <a:srgbClr val="000000"/>
                </a:solidFill>
                <a:latin typeface="Calibri"/>
              </a:rPr>
              <a:t>наближаються</a:t>
            </a:r>
            <a:r>
              <a:rPr lang="ru-RU" sz="1900" b="1" strike="noStrike" spc="-1" dirty="0">
                <a:solidFill>
                  <a:srgbClr val="000000"/>
                </a:solidFill>
                <a:latin typeface="Calibri"/>
              </a:rPr>
              <a:t> до центру, де </a:t>
            </a:r>
            <a:r>
              <a:rPr lang="ru-RU" sz="1900" b="1" strike="noStrike" spc="-1" dirty="0" err="1">
                <a:solidFill>
                  <a:srgbClr val="000000"/>
                </a:solidFill>
                <a:latin typeface="Calibri"/>
              </a:rPr>
              <a:t>пов'язка</a:t>
            </a:r>
            <a:r>
              <a:rPr lang="ru-RU" sz="1900" b="1" strike="noStrike" spc="-1" dirty="0">
                <a:solidFill>
                  <a:srgbClr val="000000"/>
                </a:solidFill>
                <a:latin typeface="Calibri"/>
              </a:rPr>
              <a:t> </a:t>
            </a:r>
            <a:r>
              <a:rPr lang="ru-RU" sz="1900" b="1" strike="noStrike" spc="-1" dirty="0" err="1">
                <a:solidFill>
                  <a:srgbClr val="000000"/>
                </a:solidFill>
                <a:latin typeface="Calibri"/>
              </a:rPr>
              <a:t>закінчується</a:t>
            </a:r>
            <a:r>
              <a:rPr lang="ru-RU" sz="1900" b="0" strike="noStrike" spc="-1" dirty="0">
                <a:solidFill>
                  <a:srgbClr val="000000"/>
                </a:solidFill>
                <a:latin typeface="Calibri"/>
              </a:rPr>
              <a:t>.</a:t>
            </a:r>
            <a:endParaRPr lang="ru-RU" sz="1900" b="0" strike="noStrike" spc="-1" dirty="0">
              <a:latin typeface="Arial"/>
            </a:endParaRPr>
          </a:p>
        </p:txBody>
      </p:sp>
      <p:pic>
        <p:nvPicPr>
          <p:cNvPr id="255" name="Picture 2"/>
          <p:cNvPicPr/>
          <p:nvPr/>
        </p:nvPicPr>
        <p:blipFill>
          <a:blip r:embed="rId2"/>
          <a:srcRect l="9666" r="2738"/>
          <a:stretch/>
        </p:blipFill>
        <p:spPr>
          <a:xfrm>
            <a:off x="4429080" y="1586880"/>
            <a:ext cx="4714200" cy="4211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395280" y="4932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Колосоподібна пов'язка</a:t>
            </a:r>
            <a:endParaRPr lang="ru-RU" sz="4400" b="0" strike="noStrike" spc="-1">
              <a:latin typeface="Arial"/>
            </a:endParaRPr>
          </a:p>
        </p:txBody>
      </p:sp>
      <p:sp>
        <p:nvSpPr>
          <p:cNvPr id="257" name="CustomShape 2"/>
          <p:cNvSpPr/>
          <p:nvPr/>
        </p:nvSpPr>
        <p:spPr>
          <a:xfrm>
            <a:off x="285840" y="1143000"/>
            <a:ext cx="4071240"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80000"/>
              </a:lnSpc>
              <a:spcBef>
                <a:spcPts val="479"/>
              </a:spcBef>
            </a:pPr>
            <a:r>
              <a:rPr lang="ru-RU" sz="2400" b="1" strike="noStrike" spc="-1" dirty="0" err="1">
                <a:solidFill>
                  <a:srgbClr val="000000"/>
                </a:solidFill>
                <a:latin typeface="Calibri"/>
              </a:rPr>
              <a:t>Колосоподібна</a:t>
            </a:r>
            <a:r>
              <a:rPr lang="ru-RU" sz="2400" b="1" strike="noStrike" spc="-1" dirty="0">
                <a:solidFill>
                  <a:srgbClr val="000000"/>
                </a:solidFill>
                <a:latin typeface="Calibri"/>
              </a:rPr>
              <a:t> </a:t>
            </a:r>
            <a:r>
              <a:rPr lang="ru-RU" sz="2400" b="1" strike="noStrike" spc="-1" dirty="0" err="1">
                <a:solidFill>
                  <a:srgbClr val="000000"/>
                </a:solidFill>
                <a:latin typeface="Calibri"/>
              </a:rPr>
              <a:t>пов'язка</a:t>
            </a:r>
            <a:r>
              <a:rPr lang="ru-RU" sz="2400" b="1" strike="noStrike" spc="-1" dirty="0">
                <a:solidFill>
                  <a:srgbClr val="000000"/>
                </a:solidFill>
                <a:latin typeface="Calibri"/>
              </a:rPr>
              <a:t> на </a:t>
            </a:r>
            <a:r>
              <a:rPr lang="ru-RU" sz="2400" b="1" strike="noStrike" spc="-1" dirty="0" err="1">
                <a:solidFill>
                  <a:srgbClr val="000000"/>
                </a:solidFill>
                <a:latin typeface="Calibri"/>
              </a:rPr>
              <a:t>кульшовому</a:t>
            </a:r>
            <a:r>
              <a:rPr lang="ru-RU" sz="2400" b="1" strike="noStrike" spc="-1" dirty="0">
                <a:solidFill>
                  <a:srgbClr val="000000"/>
                </a:solidFill>
                <a:latin typeface="Calibri"/>
              </a:rPr>
              <a:t> </a:t>
            </a:r>
            <a:r>
              <a:rPr lang="ru-RU" sz="2400" b="1" strike="noStrike" spc="-1" dirty="0" err="1">
                <a:solidFill>
                  <a:srgbClr val="000000"/>
                </a:solidFill>
                <a:latin typeface="Calibri"/>
              </a:rPr>
              <a:t>суглобі</a:t>
            </a:r>
            <a:r>
              <a:rPr lang="ru-RU" sz="2400" b="1" strike="noStrike" spc="-1" dirty="0">
                <a:solidFill>
                  <a:srgbClr val="000000"/>
                </a:solidFill>
                <a:latin typeface="Calibri"/>
              </a:rPr>
              <a:t> </a:t>
            </a:r>
            <a:r>
              <a:rPr lang="ru-RU" sz="2400" b="1" strike="noStrike" spc="-1" dirty="0" err="1">
                <a:solidFill>
                  <a:srgbClr val="000000"/>
                </a:solidFill>
                <a:latin typeface="Calibri"/>
              </a:rPr>
              <a:t>досить</a:t>
            </a:r>
            <a:r>
              <a:rPr lang="ru-RU" sz="2400" b="1" strike="noStrike" spc="-1" dirty="0">
                <a:solidFill>
                  <a:srgbClr val="000000"/>
                </a:solidFill>
                <a:latin typeface="Calibri"/>
              </a:rPr>
              <a:t> складна у </a:t>
            </a:r>
            <a:r>
              <a:rPr lang="ru-RU" sz="2400" b="1" strike="noStrike" spc="-1" dirty="0" err="1">
                <a:solidFill>
                  <a:srgbClr val="000000"/>
                </a:solidFill>
                <a:latin typeface="Calibri"/>
              </a:rPr>
              <a:t>виконанні</a:t>
            </a:r>
            <a:r>
              <a:rPr lang="ru-RU" sz="2400" b="1" strike="noStrike" spc="-1" dirty="0">
                <a:solidFill>
                  <a:srgbClr val="000000"/>
                </a:solidFill>
                <a:latin typeface="Calibri"/>
              </a:rPr>
              <a:t>, а </a:t>
            </a:r>
            <a:r>
              <a:rPr lang="ru-RU" sz="2400" b="1" strike="noStrike" spc="-1" dirty="0" err="1">
                <a:solidFill>
                  <a:srgbClr val="000000"/>
                </a:solidFill>
                <a:latin typeface="Calibri"/>
              </a:rPr>
              <a:t>інколи</a:t>
            </a:r>
            <a:r>
              <a:rPr lang="ru-RU" sz="2400" b="1" strike="noStrike" spc="-1" dirty="0">
                <a:solidFill>
                  <a:srgbClr val="000000"/>
                </a:solidFill>
                <a:latin typeface="Calibri"/>
              </a:rPr>
              <a:t> </a:t>
            </a:r>
            <a:r>
              <a:rPr lang="ru-RU" sz="2400" b="1" strike="noStrike" spc="-1" dirty="0" err="1">
                <a:solidFill>
                  <a:srgbClr val="000000"/>
                </a:solidFill>
                <a:latin typeface="Calibri"/>
              </a:rPr>
              <a:t>потребує</a:t>
            </a:r>
            <a:r>
              <a:rPr lang="ru-RU" sz="2400" b="1" strike="noStrike" spc="-1" dirty="0">
                <a:solidFill>
                  <a:srgbClr val="000000"/>
                </a:solidFill>
                <a:latin typeface="Calibri"/>
              </a:rPr>
              <a:t> одного-</a:t>
            </a:r>
            <a:r>
              <a:rPr lang="ru-RU" sz="2400" b="1" strike="noStrike" spc="-1" dirty="0" err="1">
                <a:solidFill>
                  <a:srgbClr val="000000"/>
                </a:solidFill>
                <a:latin typeface="Calibri"/>
              </a:rPr>
              <a:t>двох</a:t>
            </a:r>
            <a:r>
              <a:rPr lang="ru-RU" sz="2400" b="1" strike="noStrike" spc="-1" dirty="0">
                <a:solidFill>
                  <a:srgbClr val="000000"/>
                </a:solidFill>
                <a:latin typeface="Calibri"/>
              </a:rPr>
              <a:t> </a:t>
            </a:r>
            <a:r>
              <a:rPr lang="ru-RU" sz="2400" b="1" strike="noStrike" spc="-1" dirty="0" err="1">
                <a:solidFill>
                  <a:srgbClr val="000000"/>
                </a:solidFill>
                <a:latin typeface="Calibri"/>
              </a:rPr>
              <a:t>помічників</a:t>
            </a:r>
            <a:r>
              <a:rPr lang="ru-RU" sz="2400" b="1" strike="noStrike" spc="-1" dirty="0">
                <a:solidFill>
                  <a:srgbClr val="000000"/>
                </a:solidFill>
                <a:latin typeface="Calibri"/>
              </a:rPr>
              <a:t>. </a:t>
            </a:r>
            <a:r>
              <a:rPr lang="ru-RU" sz="2400" b="1" strike="noStrike" spc="-1" dirty="0" err="1">
                <a:solidFill>
                  <a:srgbClr val="000000"/>
                </a:solidFill>
                <a:latin typeface="Calibri"/>
              </a:rPr>
              <a:t>Після</a:t>
            </a:r>
            <a:r>
              <a:rPr lang="ru-RU" sz="2400" b="1" strike="noStrike" spc="-1" dirty="0">
                <a:solidFill>
                  <a:srgbClr val="000000"/>
                </a:solidFill>
                <a:latin typeface="Calibri"/>
              </a:rPr>
              <a:t> </a:t>
            </a:r>
            <a:r>
              <a:rPr lang="ru-RU" sz="2400" b="1" strike="noStrike" spc="-1" dirty="0" err="1">
                <a:solidFill>
                  <a:srgbClr val="000000"/>
                </a:solidFill>
                <a:latin typeface="Calibri"/>
              </a:rPr>
              <a:t>фіксації</a:t>
            </a:r>
            <a:r>
              <a:rPr lang="ru-RU" sz="2400" b="1" strike="noStrike" spc="-1" dirty="0">
                <a:solidFill>
                  <a:srgbClr val="000000"/>
                </a:solidFill>
                <a:latin typeface="Calibri"/>
              </a:rPr>
              <a:t> циркулярного туру </a:t>
            </a:r>
            <a:r>
              <a:rPr lang="ru-RU" sz="2400" b="1" strike="noStrike" spc="-1" dirty="0" err="1">
                <a:solidFill>
                  <a:srgbClr val="000000"/>
                </a:solidFill>
                <a:latin typeface="Calibri"/>
              </a:rPr>
              <a:t>довкола</a:t>
            </a:r>
            <a:r>
              <a:rPr lang="ru-RU" sz="2400" b="1" strike="noStrike" spc="-1" dirty="0">
                <a:solidFill>
                  <a:srgbClr val="000000"/>
                </a:solidFill>
                <a:latin typeface="Calibri"/>
              </a:rPr>
              <a:t> живота бинт по </a:t>
            </a:r>
            <a:r>
              <a:rPr lang="ru-RU" sz="2400" b="1" strike="noStrike" spc="-1" dirty="0" err="1">
                <a:solidFill>
                  <a:srgbClr val="000000"/>
                </a:solidFill>
                <a:latin typeface="Calibri"/>
              </a:rPr>
              <a:t>його</a:t>
            </a:r>
            <a:r>
              <a:rPr lang="ru-RU" sz="2400" b="1" strike="noStrike" spc="-1" dirty="0">
                <a:solidFill>
                  <a:srgbClr val="000000"/>
                </a:solidFill>
                <a:latin typeface="Calibri"/>
              </a:rPr>
              <a:t> </a:t>
            </a:r>
            <a:r>
              <a:rPr lang="ru-RU" sz="2400" b="1" strike="noStrike" spc="-1" dirty="0" err="1">
                <a:solidFill>
                  <a:srgbClr val="000000"/>
                </a:solidFill>
                <a:latin typeface="Calibri"/>
              </a:rPr>
              <a:t>попередній</a:t>
            </a:r>
            <a:r>
              <a:rPr lang="ru-RU" sz="2400" b="1" strike="noStrike" spc="-1" dirty="0">
                <a:solidFill>
                  <a:srgbClr val="000000"/>
                </a:solidFill>
                <a:latin typeface="Calibri"/>
              </a:rPr>
              <a:t> </a:t>
            </a:r>
            <a:r>
              <a:rPr lang="ru-RU" sz="2400" b="1" strike="noStrike" spc="-1" dirty="0" err="1">
                <a:solidFill>
                  <a:srgbClr val="000000"/>
                </a:solidFill>
                <a:latin typeface="Calibri"/>
              </a:rPr>
              <a:t>поверхні</a:t>
            </a:r>
            <a:r>
              <a:rPr lang="ru-RU" sz="2400" b="1" strike="noStrike" spc="-1" dirty="0">
                <a:solidFill>
                  <a:srgbClr val="000000"/>
                </a:solidFill>
                <a:latin typeface="Calibri"/>
              </a:rPr>
              <a:t> </a:t>
            </a:r>
            <a:r>
              <a:rPr lang="ru-RU" sz="2400" b="1" strike="noStrike" spc="-1" dirty="0" err="1">
                <a:solidFill>
                  <a:srgbClr val="000000"/>
                </a:solidFill>
                <a:latin typeface="Calibri"/>
              </a:rPr>
              <a:t>спрямовують</a:t>
            </a:r>
            <a:r>
              <a:rPr lang="ru-RU" sz="2400" b="1" strike="noStrike" spc="-1" dirty="0">
                <a:solidFill>
                  <a:srgbClr val="000000"/>
                </a:solidFill>
                <a:latin typeface="Calibri"/>
              </a:rPr>
              <a:t> </a:t>
            </a:r>
            <a:r>
              <a:rPr lang="ru-RU" sz="2400" b="1" strike="noStrike" spc="-1" dirty="0" err="1">
                <a:solidFill>
                  <a:srgbClr val="000000"/>
                </a:solidFill>
                <a:latin typeface="Calibri"/>
              </a:rPr>
              <a:t>скісно</a:t>
            </a:r>
            <a:r>
              <a:rPr lang="ru-RU" sz="2400" b="1" strike="noStrike" spc="-1" dirty="0">
                <a:solidFill>
                  <a:srgbClr val="000000"/>
                </a:solidFill>
                <a:latin typeface="Calibri"/>
              </a:rPr>
              <a:t> вниз, а </a:t>
            </a:r>
            <a:r>
              <a:rPr lang="ru-RU" sz="2400" b="1" strike="noStrike" spc="-1" dirty="0" err="1">
                <a:solidFill>
                  <a:srgbClr val="000000"/>
                </a:solidFill>
                <a:latin typeface="Calibri"/>
              </a:rPr>
              <a:t>далі</a:t>
            </a:r>
            <a:r>
              <a:rPr lang="ru-RU" sz="2400" b="1" strike="noStrike" spc="-1" dirty="0">
                <a:solidFill>
                  <a:srgbClr val="000000"/>
                </a:solidFill>
                <a:latin typeface="Calibri"/>
              </a:rPr>
              <a:t> </a:t>
            </a:r>
            <a:r>
              <a:rPr lang="ru-RU" sz="2400" b="1" strike="noStrike" spc="-1" dirty="0" err="1">
                <a:solidFill>
                  <a:srgbClr val="000000"/>
                </a:solidFill>
                <a:latin typeface="Calibri"/>
              </a:rPr>
              <a:t>довкола</a:t>
            </a:r>
            <a:r>
              <a:rPr lang="ru-RU" sz="2400" b="1" strike="noStrike" spc="-1" dirty="0">
                <a:solidFill>
                  <a:srgbClr val="000000"/>
                </a:solidFill>
                <a:latin typeface="Calibri"/>
              </a:rPr>
              <a:t> стегна, </a:t>
            </a:r>
            <a:r>
              <a:rPr lang="ru-RU" sz="2400" b="1" strike="noStrike" spc="-1" dirty="0" err="1">
                <a:solidFill>
                  <a:srgbClr val="000000"/>
                </a:solidFill>
                <a:latin typeface="Calibri"/>
              </a:rPr>
              <a:t>нижче</a:t>
            </a:r>
            <a:r>
              <a:rPr lang="ru-RU" sz="2400" b="1" strike="noStrike" spc="-1" dirty="0">
                <a:solidFill>
                  <a:srgbClr val="000000"/>
                </a:solidFill>
                <a:latin typeface="Calibri"/>
              </a:rPr>
              <a:t> </a:t>
            </a:r>
            <a:r>
              <a:rPr lang="ru-RU" sz="2400" b="1" strike="noStrike" spc="-1" dirty="0" err="1">
                <a:solidFill>
                  <a:srgbClr val="000000"/>
                </a:solidFill>
                <a:latin typeface="Calibri"/>
              </a:rPr>
              <a:t>від</a:t>
            </a:r>
            <a:r>
              <a:rPr lang="ru-RU" sz="2400" b="1" strike="noStrike" spc="-1" dirty="0">
                <a:solidFill>
                  <a:srgbClr val="000000"/>
                </a:solidFill>
                <a:latin typeface="Calibri"/>
              </a:rPr>
              <a:t> </a:t>
            </a:r>
            <a:r>
              <a:rPr lang="ru-RU" sz="2400" b="1" strike="noStrike" spc="-1" dirty="0" err="1">
                <a:solidFill>
                  <a:srgbClr val="000000"/>
                </a:solidFill>
                <a:latin typeface="Calibri"/>
              </a:rPr>
              <a:t>сідничної</a:t>
            </a:r>
            <a:r>
              <a:rPr lang="ru-RU" sz="2400" b="1" strike="noStrike" spc="-1" dirty="0">
                <a:solidFill>
                  <a:srgbClr val="000000"/>
                </a:solidFill>
                <a:latin typeface="Calibri"/>
              </a:rPr>
              <a:t> складки і по </a:t>
            </a:r>
            <a:r>
              <a:rPr lang="ru-RU" sz="2400" b="1" strike="noStrike" spc="-1" dirty="0" err="1">
                <a:solidFill>
                  <a:srgbClr val="000000"/>
                </a:solidFill>
                <a:latin typeface="Calibri"/>
              </a:rPr>
              <a:t>його</a:t>
            </a:r>
            <a:r>
              <a:rPr lang="ru-RU" sz="2400" b="1" strike="noStrike" spc="-1" dirty="0">
                <a:solidFill>
                  <a:srgbClr val="000000"/>
                </a:solidFill>
                <a:latin typeface="Calibri"/>
              </a:rPr>
              <a:t> </a:t>
            </a:r>
            <a:r>
              <a:rPr lang="ru-RU" sz="2400" b="1" strike="noStrike" spc="-1" dirty="0" err="1">
                <a:solidFill>
                  <a:srgbClr val="000000"/>
                </a:solidFill>
                <a:latin typeface="Calibri"/>
              </a:rPr>
              <a:t>медіальній</a:t>
            </a:r>
            <a:r>
              <a:rPr lang="ru-RU" sz="2400" b="1" strike="noStrike" spc="-1" dirty="0">
                <a:solidFill>
                  <a:srgbClr val="000000"/>
                </a:solidFill>
                <a:latin typeface="Calibri"/>
              </a:rPr>
              <a:t> </a:t>
            </a:r>
            <a:r>
              <a:rPr lang="ru-RU" sz="2400" b="1" strike="noStrike" spc="-1" dirty="0" err="1">
                <a:solidFill>
                  <a:srgbClr val="000000"/>
                </a:solidFill>
                <a:latin typeface="Calibri"/>
              </a:rPr>
              <a:t>поверхні</a:t>
            </a:r>
            <a:r>
              <a:rPr lang="ru-RU" sz="2400" b="1" strike="noStrike" spc="-1" dirty="0">
                <a:solidFill>
                  <a:srgbClr val="000000"/>
                </a:solidFill>
                <a:latin typeface="Calibri"/>
              </a:rPr>
              <a:t> вперед і </a:t>
            </a:r>
            <a:r>
              <a:rPr lang="ru-RU" sz="2400" b="1" strike="noStrike" spc="-1" dirty="0" err="1">
                <a:solidFill>
                  <a:srgbClr val="000000"/>
                </a:solidFill>
                <a:latin typeface="Calibri"/>
              </a:rPr>
              <a:t>латерально</a:t>
            </a:r>
            <a:r>
              <a:rPr lang="ru-RU" sz="2400" b="1" strike="noStrike" spc="-1" dirty="0">
                <a:solidFill>
                  <a:srgbClr val="000000"/>
                </a:solidFill>
                <a:latin typeface="Calibri"/>
              </a:rPr>
              <a:t>; </a:t>
            </a:r>
            <a:r>
              <a:rPr lang="ru-RU" sz="2400" b="1" strike="noStrike" spc="-1" dirty="0" err="1">
                <a:solidFill>
                  <a:srgbClr val="000000"/>
                </a:solidFill>
                <a:latin typeface="Calibri"/>
              </a:rPr>
              <a:t>перехрест</a:t>
            </a:r>
            <a:r>
              <a:rPr lang="ru-RU" sz="2400" b="1" strike="noStrike" spc="-1" dirty="0">
                <a:solidFill>
                  <a:srgbClr val="000000"/>
                </a:solidFill>
                <a:latin typeface="Calibri"/>
              </a:rPr>
              <a:t> </a:t>
            </a:r>
            <a:r>
              <a:rPr lang="ru-RU" sz="2400" b="1" strike="noStrike" spc="-1" dirty="0" err="1">
                <a:solidFill>
                  <a:srgbClr val="000000"/>
                </a:solidFill>
                <a:latin typeface="Calibri"/>
              </a:rPr>
              <a:t>відбувається</a:t>
            </a:r>
            <a:r>
              <a:rPr lang="ru-RU" sz="2400" b="1" strike="noStrike" spc="-1" dirty="0">
                <a:solidFill>
                  <a:srgbClr val="000000"/>
                </a:solidFill>
                <a:latin typeface="Calibri"/>
              </a:rPr>
              <a:t> точно в </a:t>
            </a:r>
            <a:r>
              <a:rPr lang="ru-RU" sz="2400" b="1" strike="noStrike" spc="-1" dirty="0" err="1">
                <a:solidFill>
                  <a:srgbClr val="000000"/>
                </a:solidFill>
                <a:latin typeface="Calibri"/>
              </a:rPr>
              <a:t>ділянці</a:t>
            </a:r>
            <a:r>
              <a:rPr lang="ru-RU" sz="2400" b="1" strike="noStrike" spc="-1" dirty="0">
                <a:solidFill>
                  <a:srgbClr val="000000"/>
                </a:solidFill>
                <a:latin typeface="Calibri"/>
              </a:rPr>
              <a:t> великого вертлюга. </a:t>
            </a:r>
            <a:r>
              <a:rPr lang="ru-RU" sz="2400" b="1" strike="noStrike" spc="-1" dirty="0" err="1">
                <a:solidFill>
                  <a:srgbClr val="000000"/>
                </a:solidFill>
                <a:latin typeface="Calibri"/>
              </a:rPr>
              <a:t>Наступні</a:t>
            </a:r>
            <a:r>
              <a:rPr lang="ru-RU" sz="2400" b="1" strike="noStrike" spc="-1" dirty="0">
                <a:solidFill>
                  <a:srgbClr val="000000"/>
                </a:solidFill>
                <a:latin typeface="Calibri"/>
              </a:rPr>
              <a:t> тури бинта </a:t>
            </a:r>
            <a:r>
              <a:rPr lang="ru-RU" sz="2400" b="1" strike="noStrike" spc="-1" dirty="0" err="1">
                <a:solidFill>
                  <a:srgbClr val="000000"/>
                </a:solidFill>
                <a:latin typeface="Calibri"/>
              </a:rPr>
              <a:t>зміщують</a:t>
            </a:r>
            <a:r>
              <a:rPr lang="ru-RU" sz="2400" b="1" strike="noStrike" spc="-1" dirty="0">
                <a:solidFill>
                  <a:srgbClr val="000000"/>
                </a:solidFill>
                <a:latin typeface="Calibri"/>
              </a:rPr>
              <a:t> у дистальному </a:t>
            </a:r>
            <a:r>
              <a:rPr lang="ru-RU" sz="2400" b="1" strike="noStrike" spc="-1" dirty="0" err="1">
                <a:solidFill>
                  <a:srgbClr val="000000"/>
                </a:solidFill>
                <a:latin typeface="Calibri"/>
              </a:rPr>
              <a:t>напрямку</a:t>
            </a:r>
            <a:r>
              <a:rPr lang="ru-RU" sz="2400" b="1" strike="noStrike" spc="-1" dirty="0">
                <a:solidFill>
                  <a:srgbClr val="000000"/>
                </a:solidFill>
                <a:latin typeface="Calibri"/>
              </a:rPr>
              <a:t>, </a:t>
            </a:r>
            <a:r>
              <a:rPr lang="ru-RU" sz="2400" b="1" strike="noStrike" spc="-1" dirty="0" err="1">
                <a:solidFill>
                  <a:srgbClr val="000000"/>
                </a:solidFill>
                <a:latin typeface="Calibri"/>
              </a:rPr>
              <a:t>повторюючи</a:t>
            </a:r>
            <a:r>
              <a:rPr lang="ru-RU" sz="2400" b="1" strike="noStrike" spc="-1" dirty="0">
                <a:solidFill>
                  <a:srgbClr val="000000"/>
                </a:solidFill>
                <a:latin typeface="Calibri"/>
              </a:rPr>
              <a:t> </a:t>
            </a:r>
            <a:r>
              <a:rPr lang="ru-RU" sz="2400" b="1" strike="noStrike" spc="-1" dirty="0" err="1">
                <a:solidFill>
                  <a:srgbClr val="000000"/>
                </a:solidFill>
                <a:latin typeface="Calibri"/>
              </a:rPr>
              <a:t>хід</a:t>
            </a:r>
            <a:r>
              <a:rPr lang="ru-RU" sz="2400" b="1" strike="noStrike" spc="-1" dirty="0">
                <a:solidFill>
                  <a:srgbClr val="000000"/>
                </a:solidFill>
                <a:latin typeface="Calibri"/>
              </a:rPr>
              <a:t> </a:t>
            </a:r>
            <a:r>
              <a:rPr lang="ru-RU" sz="2400" b="1" strike="noStrike" spc="-1" dirty="0" err="1">
                <a:solidFill>
                  <a:srgbClr val="000000"/>
                </a:solidFill>
                <a:latin typeface="Calibri"/>
              </a:rPr>
              <a:t>першого</a:t>
            </a:r>
            <a:r>
              <a:rPr lang="ru-RU" sz="2400" b="1" strike="noStrike" spc="-1" dirty="0">
                <a:solidFill>
                  <a:srgbClr val="000000"/>
                </a:solidFill>
                <a:latin typeface="Calibri"/>
              </a:rPr>
              <a:t> туру.</a:t>
            </a:r>
            <a:endParaRPr lang="ru-RU" sz="2400" b="0" strike="noStrike" spc="-1" dirty="0">
              <a:latin typeface="Arial"/>
            </a:endParaRPr>
          </a:p>
        </p:txBody>
      </p:sp>
      <p:pic>
        <p:nvPicPr>
          <p:cNvPr id="258" name="Picture 3"/>
          <p:cNvPicPr/>
          <p:nvPr/>
        </p:nvPicPr>
        <p:blipFill>
          <a:blip r:embed="rId2"/>
          <a:srcRect l="8979"/>
          <a:stretch/>
        </p:blipFill>
        <p:spPr>
          <a:xfrm>
            <a:off x="4500720" y="1071720"/>
            <a:ext cx="4642560" cy="5596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457200" y="214200"/>
            <a:ext cx="8471880" cy="92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a:bodyPr>
          <a:lstStyle/>
          <a:p>
            <a:pPr algn="ctr">
              <a:lnSpc>
                <a:spcPct val="100000"/>
              </a:lnSpc>
            </a:pPr>
            <a:r>
              <a:rPr lang="ru-RU" sz="4400" b="1" strike="noStrike" spc="-1">
                <a:solidFill>
                  <a:srgbClr val="FF0000"/>
                </a:solidFill>
                <a:latin typeface="Calibri"/>
              </a:rPr>
              <a:t>Колосоподібна пов'язка на кінцівках</a:t>
            </a:r>
            <a:endParaRPr lang="ru-RU" sz="4400" b="0" strike="noStrike" spc="-1">
              <a:latin typeface="Arial"/>
            </a:endParaRPr>
          </a:p>
        </p:txBody>
      </p:sp>
      <p:sp>
        <p:nvSpPr>
          <p:cNvPr id="260" name="CustomShape 2"/>
          <p:cNvSpPr/>
          <p:nvPr/>
        </p:nvSpPr>
        <p:spPr>
          <a:xfrm>
            <a:off x="0" y="1500120"/>
            <a:ext cx="4214160" cy="502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479"/>
              </a:spcBef>
              <a:buClr>
                <a:srgbClr val="000000"/>
              </a:buClr>
              <a:buFont typeface="Arial"/>
              <a:buChar char="•"/>
            </a:pPr>
            <a:r>
              <a:rPr lang="ru-RU" sz="2400" b="1" strike="noStrike" spc="-1">
                <a:solidFill>
                  <a:srgbClr val="000000"/>
                </a:solidFill>
                <a:latin typeface="Calibri"/>
              </a:rPr>
              <a:t>Колосоподібна пов'язка дещо нагадує вісімкоподібну з тією різницею, що наступні тури бинта частково прикривають попередні і перехрещуються по одній лінії. Місця застосування: плечовий суглоб, надпліччя, пахвинна ділянка, кульшовий суглоб та інші важкодоступні ділянки, де внаслідок нерівномірної форми поверхні тіла або можливих рухів пов'язку важко утримати.</a:t>
            </a:r>
            <a:endParaRPr lang="ru-RU" sz="2400" b="0" strike="noStrike" spc="-1">
              <a:latin typeface="Arial"/>
            </a:endParaRPr>
          </a:p>
          <a:p>
            <a:pPr>
              <a:lnSpc>
                <a:spcPct val="80000"/>
              </a:lnSpc>
              <a:spcBef>
                <a:spcPts val="479"/>
              </a:spcBef>
            </a:pPr>
            <a:endParaRPr lang="ru-RU" sz="2400" b="0" strike="noStrike" spc="-1">
              <a:latin typeface="Arial"/>
            </a:endParaRPr>
          </a:p>
        </p:txBody>
      </p:sp>
      <p:pic>
        <p:nvPicPr>
          <p:cNvPr id="261" name="Picture 2"/>
          <p:cNvPicPr/>
          <p:nvPr/>
        </p:nvPicPr>
        <p:blipFill>
          <a:blip r:embed="rId2"/>
          <a:stretch/>
        </p:blipFill>
        <p:spPr>
          <a:xfrm>
            <a:off x="4714920" y="1214280"/>
            <a:ext cx="4142520" cy="5301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539640" y="21420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0500" lnSpcReduction="20000"/>
          </a:bodyPr>
          <a:lstStyle/>
          <a:p>
            <a:pPr algn="ctr">
              <a:lnSpc>
                <a:spcPct val="100000"/>
              </a:lnSpc>
            </a:pPr>
            <a:r>
              <a:rPr lang="ru-RU" sz="4600" b="1" strike="noStrike" spc="-1">
                <a:solidFill>
                  <a:srgbClr val="FF0000"/>
                </a:solidFill>
                <a:latin typeface="Calibri"/>
              </a:rPr>
              <a:t>Поворотна пов'язка</a:t>
            </a:r>
            <a:endParaRPr lang="ru-RU" sz="4600" b="0" strike="noStrike" spc="-1">
              <a:latin typeface="Arial"/>
            </a:endParaRPr>
          </a:p>
        </p:txBody>
      </p:sp>
      <p:sp>
        <p:nvSpPr>
          <p:cNvPr id="263" name="CustomShape 2"/>
          <p:cNvSpPr/>
          <p:nvPr/>
        </p:nvSpPr>
        <p:spPr>
          <a:xfrm>
            <a:off x="214200" y="1357200"/>
            <a:ext cx="4071240" cy="516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479"/>
              </a:spcBef>
            </a:pPr>
            <a:r>
              <a:rPr lang="ru-RU" sz="2400" b="1" strike="noStrike" spc="-1">
                <a:solidFill>
                  <a:srgbClr val="000000"/>
                </a:solidFill>
                <a:latin typeface="Calibri"/>
              </a:rPr>
              <a:t>Поворотну пов'язку накладають на куксу після ампутації кисті або стопи. Розпочинають з двох-трьох колових обертів бинта з наступним відхиленням його турів перпендикулярно до колового руху. Пов'язка легко сповзає, тому для її утримання додають чохол з тасьмою або шкіру змащують клеолом.</a:t>
            </a:r>
            <a:endParaRPr lang="ru-RU" sz="2400" b="0" strike="noStrike" spc="-1">
              <a:latin typeface="Arial"/>
            </a:endParaRPr>
          </a:p>
        </p:txBody>
      </p:sp>
      <p:pic>
        <p:nvPicPr>
          <p:cNvPr id="264" name="Picture 3"/>
          <p:cNvPicPr/>
          <p:nvPr/>
        </p:nvPicPr>
        <p:blipFill>
          <a:blip r:embed="rId2"/>
          <a:stretch/>
        </p:blipFill>
        <p:spPr>
          <a:xfrm>
            <a:off x="4467960" y="1000080"/>
            <a:ext cx="4675320" cy="54428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395280" y="11592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Т-подібна пов 'язка</a:t>
            </a:r>
            <a:endParaRPr lang="ru-RU" sz="4400" b="0" strike="noStrike" spc="-1">
              <a:latin typeface="Arial"/>
            </a:endParaRPr>
          </a:p>
        </p:txBody>
      </p:sp>
      <p:sp>
        <p:nvSpPr>
          <p:cNvPr id="266" name="CustomShape 2"/>
          <p:cNvSpPr/>
          <p:nvPr/>
        </p:nvSpPr>
        <p:spPr>
          <a:xfrm>
            <a:off x="357120" y="1285920"/>
            <a:ext cx="3857040" cy="50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gn="just">
              <a:lnSpc>
                <a:spcPct val="100000"/>
              </a:lnSpc>
              <a:spcBef>
                <a:spcPts val="561"/>
              </a:spcBef>
            </a:pPr>
            <a:r>
              <a:rPr lang="ru-RU" sz="2800" b="1" strike="noStrike" spc="-1">
                <a:solidFill>
                  <a:srgbClr val="000000"/>
                </a:solidFill>
                <a:latin typeface="Calibri"/>
              </a:rPr>
              <a:t>Т-подібну пов'язку накладають на промежину або пахвинну ділянку за допомогою двох бинтів, з яких основний охоплює поперек або плече, а другий, що утримує перев'язний матеріал, проходить через ділянку промежини або пахвової ямки.</a:t>
            </a:r>
            <a:endParaRPr lang="ru-RU" sz="2800" b="0" strike="noStrike" spc="-1">
              <a:latin typeface="Arial"/>
            </a:endParaRPr>
          </a:p>
        </p:txBody>
      </p:sp>
      <p:pic>
        <p:nvPicPr>
          <p:cNvPr id="267" name="Picture 2"/>
          <p:cNvPicPr/>
          <p:nvPr/>
        </p:nvPicPr>
        <p:blipFill>
          <a:blip r:embed="rId2"/>
          <a:stretch/>
        </p:blipFill>
        <p:spPr>
          <a:xfrm>
            <a:off x="4786200" y="1357200"/>
            <a:ext cx="3942720" cy="5236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500040" y="357120"/>
            <a:ext cx="822888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0500" lnSpcReduction="20000"/>
          </a:bodyPr>
          <a:lstStyle/>
          <a:p>
            <a:pPr algn="ctr">
              <a:lnSpc>
                <a:spcPct val="100000"/>
              </a:lnSpc>
            </a:pPr>
            <a:r>
              <a:rPr lang="ru-RU" sz="4600" b="1" strike="noStrike" spc="-1">
                <a:solidFill>
                  <a:srgbClr val="FF0000"/>
                </a:solidFill>
                <a:latin typeface="Calibri"/>
              </a:rPr>
              <a:t>Спіральна пов’язка</a:t>
            </a:r>
            <a:endParaRPr lang="ru-RU" sz="4600" b="0" strike="noStrike" spc="-1">
              <a:latin typeface="Arial"/>
            </a:endParaRPr>
          </a:p>
        </p:txBody>
      </p:sp>
      <p:sp>
        <p:nvSpPr>
          <p:cNvPr id="269" name="CustomShape 2"/>
          <p:cNvSpPr/>
          <p:nvPr/>
        </p:nvSpPr>
        <p:spPr>
          <a:xfrm>
            <a:off x="214200" y="1500120"/>
            <a:ext cx="4285440" cy="48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519"/>
              </a:spcBef>
              <a:buClr>
                <a:srgbClr val="000000"/>
              </a:buClr>
              <a:buFont typeface="Arial"/>
              <a:buChar char="•"/>
            </a:pPr>
            <a:r>
              <a:rPr lang="ru-RU" sz="2600" b="1" strike="noStrike" spc="-1">
                <a:solidFill>
                  <a:srgbClr val="000000"/>
                </a:solidFill>
                <a:latin typeface="Calibri"/>
              </a:rPr>
              <a:t>Пов'язки на ділянку живота застосовують досить часто у зв'язку з різноманітною патологією з боку органів черевної порожнини і надто поширеним оперативним лікуванням. Цілком задовільні наслідки дає добре і правильно накладена лейкопластирна або спіральна бинтова пов'язка на живіт.</a:t>
            </a:r>
            <a:endParaRPr lang="ru-RU" sz="2600" b="0" strike="noStrike" spc="-1">
              <a:latin typeface="Arial"/>
            </a:endParaRPr>
          </a:p>
        </p:txBody>
      </p:sp>
      <p:pic>
        <p:nvPicPr>
          <p:cNvPr id="270" name="Picture 2"/>
          <p:cNvPicPr/>
          <p:nvPr/>
        </p:nvPicPr>
        <p:blipFill>
          <a:blip r:embed="rId2"/>
          <a:stretch/>
        </p:blipFill>
        <p:spPr>
          <a:xfrm>
            <a:off x="4714920" y="1500120"/>
            <a:ext cx="4049280" cy="45918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457200" y="0"/>
            <a:ext cx="8228880" cy="999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500"/>
          </a:bodyPr>
          <a:lstStyle/>
          <a:p>
            <a:pPr algn="ctr">
              <a:lnSpc>
                <a:spcPct val="100000"/>
              </a:lnSpc>
            </a:pPr>
            <a:r>
              <a:rPr lang="ru-RU" sz="4400" b="1" strike="noStrike" spc="-1">
                <a:solidFill>
                  <a:srgbClr val="FF0000"/>
                </a:solidFill>
                <a:latin typeface="Calibri"/>
              </a:rPr>
              <a:t>Спіральна з перегинами пов’язка</a:t>
            </a:r>
            <a:endParaRPr lang="ru-RU" sz="4400" b="0" strike="noStrike" spc="-1">
              <a:latin typeface="Arial"/>
            </a:endParaRPr>
          </a:p>
        </p:txBody>
      </p:sp>
      <p:sp>
        <p:nvSpPr>
          <p:cNvPr id="272" name="CustomShape 2"/>
          <p:cNvSpPr/>
          <p:nvPr/>
        </p:nvSpPr>
        <p:spPr>
          <a:xfrm>
            <a:off x="457200" y="1571760"/>
            <a:ext cx="4185360" cy="478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561"/>
              </a:spcBef>
            </a:pPr>
            <a:r>
              <a:rPr lang="ru-RU" sz="2800" b="1" strike="noStrike" spc="-1">
                <a:solidFill>
                  <a:srgbClr val="000000"/>
                </a:solidFill>
                <a:latin typeface="Calibri"/>
              </a:rPr>
              <a:t>Пов’язка на гомілку. </a:t>
            </a:r>
            <a:endParaRPr lang="ru-RU" sz="2800" b="0" strike="noStrike" spc="-1">
              <a:latin typeface="Arial"/>
            </a:endParaRPr>
          </a:p>
          <a:p>
            <a:pPr algn="just">
              <a:lnSpc>
                <a:spcPct val="100000"/>
              </a:lnSpc>
              <a:spcBef>
                <a:spcPts val="561"/>
              </a:spcBef>
            </a:pPr>
            <a:r>
              <a:rPr lang="ru-RU" sz="2800" b="1" strike="noStrike" spc="-1">
                <a:solidFill>
                  <a:srgbClr val="000000"/>
                </a:solidFill>
                <a:latin typeface="Calibri"/>
              </a:rPr>
              <a:t>На гомілку накладається спіральна з перегинами пов’язка до рівня колінного суглобу, де й фіксується коловим ходом бинта.</a:t>
            </a:r>
            <a:endParaRPr lang="ru-RU" sz="2800" b="0" strike="noStrike" spc="-1">
              <a:latin typeface="Arial"/>
            </a:endParaRPr>
          </a:p>
          <a:p>
            <a:pPr algn="just">
              <a:lnSpc>
                <a:spcPct val="100000"/>
              </a:lnSpc>
              <a:spcBef>
                <a:spcPts val="561"/>
              </a:spcBef>
            </a:pPr>
            <a:r>
              <a:t/>
            </a:r>
            <a:br/>
            <a:endParaRPr lang="ru-RU" sz="2800" b="0" strike="noStrike" spc="-1">
              <a:latin typeface="Arial"/>
            </a:endParaRPr>
          </a:p>
        </p:txBody>
      </p:sp>
      <p:pic>
        <p:nvPicPr>
          <p:cNvPr id="273" name="Picture 2"/>
          <p:cNvPicPr/>
          <p:nvPr/>
        </p:nvPicPr>
        <p:blipFill>
          <a:blip r:embed="rId2"/>
          <a:stretch/>
        </p:blipFill>
        <p:spPr>
          <a:xfrm>
            <a:off x="4714920" y="2000160"/>
            <a:ext cx="4071240" cy="2593080"/>
          </a:xfrm>
          <a:prstGeom prst="rect">
            <a:avLst/>
          </a:prstGeom>
          <a:ln w="9360">
            <a:noFill/>
          </a:ln>
          <a:scene3d>
            <a:camera prst="orthographicFront">
              <a:rot lat="0" lon="900000" rev="16200000"/>
            </a:camera>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611280" y="260280"/>
            <a:ext cx="8228880" cy="66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algn="ctr">
              <a:lnSpc>
                <a:spcPct val="100000"/>
              </a:lnSpc>
            </a:pPr>
            <a:r>
              <a:rPr lang="ru-RU" sz="4600" b="1" strike="noStrike" spc="-1">
                <a:solidFill>
                  <a:srgbClr val="FF0000"/>
                </a:solidFill>
                <a:latin typeface="Calibri"/>
              </a:rPr>
              <a:t>Пов’язка Дезо</a:t>
            </a:r>
            <a:endParaRPr lang="ru-RU" sz="4600" b="0" strike="noStrike" spc="-1">
              <a:latin typeface="Arial"/>
            </a:endParaRPr>
          </a:p>
        </p:txBody>
      </p:sp>
      <p:sp>
        <p:nvSpPr>
          <p:cNvPr id="275" name="CustomShape 2"/>
          <p:cNvSpPr/>
          <p:nvPr/>
        </p:nvSpPr>
        <p:spPr>
          <a:xfrm>
            <a:off x="285840" y="1071720"/>
            <a:ext cx="4785480" cy="530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16000" indent="-216000" algn="just">
              <a:lnSpc>
                <a:spcPct val="80000"/>
              </a:lnSpc>
              <a:spcBef>
                <a:spcPts val="400"/>
              </a:spcBef>
              <a:buClr>
                <a:srgbClr val="7030A0"/>
              </a:buClr>
              <a:buFont typeface="Arial"/>
              <a:buChar char="•"/>
            </a:pPr>
            <a:r>
              <a:rPr lang="ru-RU" sz="2000" b="1" strike="noStrike" spc="-1">
                <a:solidFill>
                  <a:srgbClr val="7030A0"/>
                </a:solidFill>
                <a:latin typeface="Calibri"/>
              </a:rPr>
              <a:t>Пов’язка Дезо </a:t>
            </a:r>
            <a:r>
              <a:rPr lang="ru-RU" sz="2000" b="1" strike="noStrike" spc="-1">
                <a:solidFill>
                  <a:srgbClr val="000000"/>
                </a:solidFill>
                <a:latin typeface="Calibri"/>
              </a:rPr>
              <a:t>– це пов’язка, яка знерухомлює певну частину тіла. Її застосовують при неважких переломах ключиці або плечової кістки, вправляння вивихнутого плеча, фіксації руки в період реабілітації після деяких операцій на руці або кістки руки. Дезо – пов’язка, яка накладається в кілька основних етапів. Перший такий етап полягає в прибинтовуванні плеча пацієнта до тулуба. Це досягається шляхом накладення кругових і спіральних ходів. Далі, друга частина пов’язки Дезо полягає у виведенні бинта з пахвовій області на надпліччя хворої сторони по поверхні грудей. Далі бинт ведуть вертикально вниз до ліктя. Підхопивши лікоть цим бинтом, ведуть знову до здорової сторони, охоплюючи їм пахвову западину здорової сторони – лікоть обходять спереду і назад і ведуть в пахвову зону здорової сторони. Потім всі ці дії повторюються.</a:t>
            </a:r>
            <a:endParaRPr lang="ru-RU" sz="2000" b="0" strike="noStrike" spc="-1">
              <a:latin typeface="Arial"/>
            </a:endParaRPr>
          </a:p>
          <a:p>
            <a:pPr>
              <a:lnSpc>
                <a:spcPct val="80000"/>
              </a:lnSpc>
              <a:spcBef>
                <a:spcPts val="400"/>
              </a:spcBef>
            </a:pPr>
            <a:endParaRPr lang="ru-RU" sz="2000" b="0" strike="noStrike" spc="-1">
              <a:latin typeface="Arial"/>
            </a:endParaRPr>
          </a:p>
        </p:txBody>
      </p:sp>
      <p:pic>
        <p:nvPicPr>
          <p:cNvPr id="276" name="Picture 2"/>
          <p:cNvPicPr/>
          <p:nvPr/>
        </p:nvPicPr>
        <p:blipFill>
          <a:blip r:embed="rId2"/>
          <a:stretch/>
        </p:blipFill>
        <p:spPr>
          <a:xfrm>
            <a:off x="5247360" y="1428840"/>
            <a:ext cx="3895920" cy="4595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214200" y="214200"/>
            <a:ext cx="4642920" cy="631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Пов’язка Вельпо:</a:t>
            </a:r>
            <a:endParaRPr lang="ru-RU" sz="2800" b="0" strike="noStrike" spc="-1">
              <a:latin typeface="Arial"/>
            </a:endParaRPr>
          </a:p>
          <a:p>
            <a:pPr algn="just">
              <a:lnSpc>
                <a:spcPct val="100000"/>
              </a:lnSpc>
            </a:pPr>
            <a:r>
              <a:rPr lang="ru-RU" sz="2000" b="1" strike="noStrike" spc="-1">
                <a:solidFill>
                  <a:srgbClr val="000000"/>
                </a:solidFill>
                <a:latin typeface="Calibri"/>
                <a:ea typeface="DejaVu Sans"/>
              </a:rPr>
              <a:t> – руку згинають в ліктьовому суглобі під гострим кутом так, щоб кисть знаходилася на надпліччі здорової сторони, а в пахвову западину поміщають ватно-марлевий валик;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виконують закріплюючи тури бинта фіксуючи руку до тулуба;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з пахвовій западини здорової сторони бинт ведуть через спину в косому напрямку на надпліччя хворої сторони;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спускають бинт вертикально вниз, охоплюючи лікоть знизу;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ведуть бинт в горизонтальному напрямку у пахвову западину здорової сторони;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повторюють тури, перекриваючи попередні  на 1/3 ширини;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наклавши необхідну кількість турів, кінцівку міцно фіксують.</a:t>
            </a:r>
            <a:endParaRPr lang="ru-RU" sz="2000" b="0" strike="noStrike" spc="-1">
              <a:latin typeface="Arial"/>
            </a:endParaRPr>
          </a:p>
        </p:txBody>
      </p:sp>
      <p:pic>
        <p:nvPicPr>
          <p:cNvPr id="278" name="Picture 2"/>
          <p:cNvPicPr/>
          <p:nvPr/>
        </p:nvPicPr>
        <p:blipFill>
          <a:blip r:embed="rId2"/>
          <a:srcRect l="38689" t="31260" r="38761" b="30674"/>
          <a:stretch/>
        </p:blipFill>
        <p:spPr>
          <a:xfrm>
            <a:off x="4929120" y="1214280"/>
            <a:ext cx="4214160" cy="4214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0" y="0"/>
            <a:ext cx="914328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a:bodyPr>
          <a:lstStyle/>
          <a:p>
            <a:pPr algn="ctr">
              <a:lnSpc>
                <a:spcPct val="100000"/>
              </a:lnSpc>
            </a:pPr>
            <a:r>
              <a:rPr lang="ru-RU" sz="3200" b="1" strike="noStrike" spc="-1">
                <a:solidFill>
                  <a:srgbClr val="FF0000"/>
                </a:solidFill>
                <a:latin typeface="Calibri"/>
              </a:rPr>
              <a:t>2. Перев’язувальний матеріал  і перев’язувальний засіб. </a:t>
            </a:r>
            <a:endParaRPr lang="ru-RU" sz="3200" b="0" strike="noStrike" spc="-1">
              <a:latin typeface="Arial"/>
            </a:endParaRPr>
          </a:p>
        </p:txBody>
      </p:sp>
      <p:sp>
        <p:nvSpPr>
          <p:cNvPr id="172" name="CustomShape 2"/>
          <p:cNvSpPr/>
          <p:nvPr/>
        </p:nvSpPr>
        <p:spPr>
          <a:xfrm>
            <a:off x="214200" y="857160"/>
            <a:ext cx="8714880" cy="578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90000"/>
              </a:lnSpc>
            </a:pPr>
            <a:r>
              <a:rPr lang="ru-RU" sz="2400" b="1" strike="noStrike" spc="-1" dirty="0" err="1">
                <a:solidFill>
                  <a:srgbClr val="FF0000"/>
                </a:solidFill>
                <a:latin typeface="Calibri"/>
              </a:rPr>
              <a:t>Перев’язувальний</a:t>
            </a:r>
            <a:r>
              <a:rPr lang="ru-RU" sz="2400" b="1" strike="noStrike" spc="-1" dirty="0">
                <a:solidFill>
                  <a:srgbClr val="FF0000"/>
                </a:solidFill>
                <a:latin typeface="Calibri"/>
              </a:rPr>
              <a:t> </a:t>
            </a:r>
            <a:r>
              <a:rPr lang="ru-RU" sz="2400" b="1" strike="noStrike" spc="-1" dirty="0" err="1">
                <a:solidFill>
                  <a:srgbClr val="FF0000"/>
                </a:solidFill>
                <a:latin typeface="Calibri"/>
              </a:rPr>
              <a:t>матеріал</a:t>
            </a:r>
            <a:r>
              <a:rPr lang="ru-RU" sz="2400" b="1" strike="noStrike" spc="-1" dirty="0">
                <a:solidFill>
                  <a:srgbClr val="FF0000"/>
                </a:solidFill>
                <a:latin typeface="Calibri"/>
              </a:rPr>
              <a:t> </a:t>
            </a:r>
            <a:r>
              <a:rPr lang="ru-RU" sz="1900" b="1" strike="noStrike" spc="-1" dirty="0">
                <a:solidFill>
                  <a:srgbClr val="000000"/>
                </a:solidFill>
                <a:latin typeface="Calibri"/>
              </a:rPr>
              <a:t>– </a:t>
            </a:r>
            <a:r>
              <a:rPr lang="ru-RU" sz="1900" b="1" strike="noStrike" spc="-1" dirty="0" err="1">
                <a:solidFill>
                  <a:srgbClr val="000000"/>
                </a:solidFill>
                <a:latin typeface="Calibri"/>
              </a:rPr>
              <a:t>бавовняні</a:t>
            </a:r>
            <a:r>
              <a:rPr lang="ru-RU" sz="1900" b="1" strike="noStrike" spc="-1" dirty="0">
                <a:solidFill>
                  <a:srgbClr val="000000"/>
                </a:solidFill>
                <a:latin typeface="Calibri"/>
              </a:rPr>
              <a:t>, </a:t>
            </a:r>
            <a:r>
              <a:rPr lang="ru-RU" sz="1900" b="1" strike="noStrike" spc="-1" dirty="0" err="1">
                <a:solidFill>
                  <a:srgbClr val="000000"/>
                </a:solidFill>
                <a:latin typeface="Calibri"/>
              </a:rPr>
              <a:t>віскозні</a:t>
            </a:r>
            <a:r>
              <a:rPr lang="ru-RU" sz="1900" b="1" strike="noStrike" spc="-1" dirty="0">
                <a:solidFill>
                  <a:srgbClr val="000000"/>
                </a:solidFill>
                <a:latin typeface="Calibri"/>
              </a:rPr>
              <a:t>, </a:t>
            </a:r>
            <a:r>
              <a:rPr lang="ru-RU" sz="1900" b="1" strike="noStrike" spc="-1" dirty="0" err="1">
                <a:solidFill>
                  <a:srgbClr val="000000"/>
                </a:solidFill>
                <a:latin typeface="Calibri"/>
              </a:rPr>
              <a:t>синтетичні</a:t>
            </a:r>
            <a:r>
              <a:rPr lang="ru-RU" sz="1900" b="1" strike="noStrike" spc="-1" dirty="0">
                <a:solidFill>
                  <a:srgbClr val="000000"/>
                </a:solidFill>
                <a:latin typeface="Calibri"/>
              </a:rPr>
              <a:t> </a:t>
            </a:r>
            <a:r>
              <a:rPr lang="ru-RU" sz="1900" b="1" strike="noStrike" spc="-1" dirty="0" err="1">
                <a:solidFill>
                  <a:srgbClr val="000000"/>
                </a:solidFill>
                <a:latin typeface="Calibri"/>
              </a:rPr>
              <a:t>тканини</a:t>
            </a:r>
            <a:r>
              <a:rPr lang="ru-RU" sz="1900" b="1" strike="noStrike" spc="-1" dirty="0">
                <a:solidFill>
                  <a:srgbClr val="000000"/>
                </a:solidFill>
                <a:latin typeface="Calibri"/>
              </a:rPr>
              <a:t>, полотна, </a:t>
            </a:r>
            <a:r>
              <a:rPr lang="ru-RU" sz="1900" b="1" strike="noStrike" spc="-1" dirty="0" err="1">
                <a:solidFill>
                  <a:srgbClr val="000000"/>
                </a:solidFill>
                <a:latin typeface="Calibri"/>
              </a:rPr>
              <a:t>стрічки</a:t>
            </a:r>
            <a:r>
              <a:rPr lang="ru-RU" sz="1900" b="1" strike="noStrike" spc="-1" dirty="0">
                <a:solidFill>
                  <a:srgbClr val="000000"/>
                </a:solidFill>
                <a:latin typeface="Calibri"/>
              </a:rPr>
              <a:t>, </a:t>
            </a:r>
            <a:r>
              <a:rPr lang="ru-RU" sz="1900" b="1" strike="noStrike" spc="-1" dirty="0" err="1">
                <a:solidFill>
                  <a:srgbClr val="000000"/>
                </a:solidFill>
                <a:latin typeface="Calibri"/>
              </a:rPr>
              <a:t>волокнисті</a:t>
            </a:r>
            <a:r>
              <a:rPr lang="ru-RU" sz="1900" b="1" strike="noStrike" spc="-1" dirty="0">
                <a:solidFill>
                  <a:srgbClr val="000000"/>
                </a:solidFill>
                <a:latin typeface="Calibri"/>
              </a:rPr>
              <a:t> </a:t>
            </a:r>
            <a:r>
              <a:rPr lang="ru-RU" sz="1900" b="1" strike="noStrike" spc="-1" dirty="0" err="1">
                <a:solidFill>
                  <a:srgbClr val="000000"/>
                </a:solidFill>
                <a:latin typeface="Calibri"/>
              </a:rPr>
              <a:t>структури</a:t>
            </a:r>
            <a:r>
              <a:rPr lang="ru-RU" sz="1900" b="1" strike="noStrike" spc="-1" dirty="0">
                <a:solidFill>
                  <a:srgbClr val="000000"/>
                </a:solidFill>
                <a:latin typeface="Calibri"/>
              </a:rPr>
              <a:t>, нитки та </a:t>
            </a:r>
            <a:r>
              <a:rPr lang="ru-RU" sz="1900" b="1" strike="noStrike" spc="-1" dirty="0" err="1">
                <a:solidFill>
                  <a:srgbClr val="000000"/>
                </a:solidFill>
                <a:latin typeface="Calibri"/>
              </a:rPr>
              <a:t>інші</a:t>
            </a:r>
            <a:r>
              <a:rPr lang="ru-RU" sz="1900" b="1" strike="noStrike" spc="-1" dirty="0">
                <a:solidFill>
                  <a:srgbClr val="000000"/>
                </a:solidFill>
                <a:latin typeface="Calibri"/>
              </a:rPr>
              <a:t> </a:t>
            </a:r>
            <a:r>
              <a:rPr lang="ru-RU" sz="1900" b="1" strike="noStrike" spc="-1" dirty="0" err="1">
                <a:solidFill>
                  <a:srgbClr val="000000"/>
                </a:solidFill>
                <a:latin typeface="Calibri"/>
              </a:rPr>
              <a:t>покриття</a:t>
            </a:r>
            <a:r>
              <a:rPr lang="ru-RU" sz="1900" b="1" strike="noStrike" spc="-1" dirty="0">
                <a:solidFill>
                  <a:srgbClr val="000000"/>
                </a:solidFill>
                <a:latin typeface="Calibri"/>
              </a:rPr>
              <a:t>, </a:t>
            </a:r>
            <a:r>
              <a:rPr lang="ru-RU" sz="1900" b="1" strike="noStrike" spc="-1" dirty="0" err="1">
                <a:solidFill>
                  <a:srgbClr val="000000"/>
                </a:solidFill>
                <a:latin typeface="Calibri"/>
              </a:rPr>
              <a:t>які</a:t>
            </a:r>
            <a:r>
              <a:rPr lang="ru-RU" sz="1900" b="1" strike="noStrike" spc="-1" dirty="0">
                <a:solidFill>
                  <a:srgbClr val="000000"/>
                </a:solidFill>
                <a:latin typeface="Calibri"/>
              </a:rPr>
              <a:t> </a:t>
            </a:r>
            <a:r>
              <a:rPr lang="ru-RU" sz="1900" b="1" strike="noStrike" spc="-1" dirty="0" err="1">
                <a:solidFill>
                  <a:srgbClr val="000000"/>
                </a:solidFill>
                <a:latin typeface="Calibri"/>
              </a:rPr>
              <a:t>використовуються</a:t>
            </a:r>
            <a:r>
              <a:rPr lang="ru-RU" sz="1900" b="1" strike="noStrike" spc="-1" dirty="0">
                <a:solidFill>
                  <a:srgbClr val="000000"/>
                </a:solidFill>
                <a:latin typeface="Calibri"/>
              </a:rPr>
              <a:t> для </a:t>
            </a:r>
            <a:r>
              <a:rPr lang="ru-RU" sz="1900" b="1" strike="noStrike" spc="-1" dirty="0" err="1">
                <a:solidFill>
                  <a:srgbClr val="000000"/>
                </a:solidFill>
                <a:latin typeface="Calibri"/>
              </a:rPr>
              <a:t>виготовлення</a:t>
            </a:r>
            <a:r>
              <a:rPr lang="ru-RU" sz="1900" b="1" strike="noStrike" spc="-1" dirty="0">
                <a:solidFill>
                  <a:srgbClr val="000000"/>
                </a:solidFill>
                <a:latin typeface="Calibri"/>
              </a:rPr>
              <a:t> </a:t>
            </a:r>
            <a:r>
              <a:rPr lang="ru-RU" sz="1900" b="1" strike="noStrike" spc="-1" dirty="0" err="1">
                <a:solidFill>
                  <a:srgbClr val="000000"/>
                </a:solidFill>
                <a:latin typeface="Calibri"/>
              </a:rPr>
              <a:t>перев’язувальних</a:t>
            </a:r>
            <a:r>
              <a:rPr lang="ru-RU" sz="1900" b="1" strike="noStrike" spc="-1" dirty="0">
                <a:solidFill>
                  <a:srgbClr val="000000"/>
                </a:solidFill>
                <a:latin typeface="Calibri"/>
              </a:rPr>
              <a:t> </a:t>
            </a:r>
            <a:r>
              <a:rPr lang="ru-RU" sz="1900" b="1" strike="noStrike" spc="-1" dirty="0" err="1">
                <a:solidFill>
                  <a:srgbClr val="000000"/>
                </a:solidFill>
                <a:latin typeface="Calibri"/>
              </a:rPr>
              <a:t>засобів</a:t>
            </a:r>
            <a:r>
              <a:rPr lang="ru-RU" sz="1900" b="1" strike="noStrike" spc="-1" dirty="0">
                <a:solidFill>
                  <a:srgbClr val="000000"/>
                </a:solidFill>
                <a:latin typeface="Calibri"/>
              </a:rPr>
              <a:t>. </a:t>
            </a:r>
            <a:r>
              <a:rPr lang="ru-RU" sz="1900" b="1" strike="noStrike" spc="-1" dirty="0" err="1">
                <a:solidFill>
                  <a:srgbClr val="7030A0"/>
                </a:solidFill>
                <a:latin typeface="Calibri"/>
              </a:rPr>
              <a:t>Перев’язувальні</a:t>
            </a:r>
            <a:r>
              <a:rPr lang="ru-RU" sz="1900" b="1" strike="noStrike" spc="-1" dirty="0">
                <a:solidFill>
                  <a:srgbClr val="7030A0"/>
                </a:solidFill>
                <a:latin typeface="Calibri"/>
              </a:rPr>
              <a:t> </a:t>
            </a:r>
            <a:r>
              <a:rPr lang="ru-RU" sz="1900" b="1" strike="noStrike" spc="-1" dirty="0" err="1">
                <a:solidFill>
                  <a:srgbClr val="7030A0"/>
                </a:solidFill>
                <a:latin typeface="Calibri"/>
              </a:rPr>
              <a:t>матеріали</a:t>
            </a:r>
            <a:r>
              <a:rPr lang="ru-RU" sz="1900" b="1" strike="noStrike" spc="-1" dirty="0">
                <a:solidFill>
                  <a:srgbClr val="7030A0"/>
                </a:solidFill>
                <a:latin typeface="Calibri"/>
              </a:rPr>
              <a:t> </a:t>
            </a:r>
            <a:r>
              <a:rPr lang="ru-RU" sz="1900" b="1" strike="noStrike" spc="-1" dirty="0" err="1">
                <a:solidFill>
                  <a:srgbClr val="7030A0"/>
                </a:solidFill>
                <a:latin typeface="Calibri"/>
              </a:rPr>
              <a:t>ділять</a:t>
            </a:r>
            <a:r>
              <a:rPr lang="ru-RU" sz="1900" b="1" strike="noStrike" spc="-1" dirty="0">
                <a:solidFill>
                  <a:srgbClr val="7030A0"/>
                </a:solidFill>
                <a:latin typeface="Calibri"/>
              </a:rPr>
              <a:t> на три </a:t>
            </a:r>
            <a:r>
              <a:rPr lang="ru-RU" sz="1900" b="1" strike="noStrike" spc="-1" dirty="0" err="1">
                <a:solidFill>
                  <a:srgbClr val="7030A0"/>
                </a:solidFill>
                <a:latin typeface="Calibri"/>
              </a:rPr>
              <a:t>групи</a:t>
            </a:r>
            <a:r>
              <a:rPr lang="ru-RU" sz="1900" b="1" strike="noStrike" spc="-1" dirty="0">
                <a:solidFill>
                  <a:srgbClr val="000000"/>
                </a:solidFill>
                <a:latin typeface="Calibri"/>
              </a:rPr>
              <a:t>: </a:t>
            </a:r>
            <a:endParaRPr lang="ru-RU" sz="1900" b="0" strike="noStrike" spc="-1" dirty="0">
              <a:latin typeface="Arial"/>
            </a:endParaRPr>
          </a:p>
          <a:p>
            <a:pPr marL="343080" indent="-342360" algn="ctr">
              <a:lnSpc>
                <a:spcPct val="90000"/>
              </a:lnSpc>
            </a:pPr>
            <a:r>
              <a:rPr lang="ru-RU" sz="1900" b="1" strike="noStrike" spc="-1" dirty="0">
                <a:solidFill>
                  <a:srgbClr val="000000"/>
                </a:solidFill>
                <a:latin typeface="Calibri"/>
              </a:rPr>
              <a:t>– </a:t>
            </a:r>
            <a:r>
              <a:rPr lang="ru-RU" sz="1900" b="1" strike="noStrike" spc="-1" dirty="0" err="1">
                <a:solidFill>
                  <a:srgbClr val="000000"/>
                </a:solidFill>
                <a:latin typeface="Calibri"/>
              </a:rPr>
              <a:t>тканини</a:t>
            </a:r>
            <a:r>
              <a:rPr lang="ru-RU" sz="1900" b="1" strike="noStrike" spc="-1" dirty="0">
                <a:solidFill>
                  <a:srgbClr val="000000"/>
                </a:solidFill>
                <a:latin typeface="Calibri"/>
              </a:rPr>
              <a:t>;             – </a:t>
            </a:r>
            <a:r>
              <a:rPr lang="ru-RU" sz="1900" b="1" strike="noStrike" spc="-1" dirty="0" err="1">
                <a:solidFill>
                  <a:srgbClr val="000000"/>
                </a:solidFill>
                <a:latin typeface="Calibri"/>
              </a:rPr>
              <a:t>волокнисті</a:t>
            </a:r>
            <a:r>
              <a:rPr lang="ru-RU" sz="1900" b="1" strike="noStrike" spc="-1" dirty="0">
                <a:solidFill>
                  <a:srgbClr val="000000"/>
                </a:solidFill>
                <a:latin typeface="Calibri"/>
              </a:rPr>
              <a:t> </a:t>
            </a:r>
            <a:r>
              <a:rPr lang="ru-RU" sz="1900" b="1" strike="noStrike" spc="-1" dirty="0" err="1">
                <a:solidFill>
                  <a:srgbClr val="000000"/>
                </a:solidFill>
                <a:latin typeface="Calibri"/>
              </a:rPr>
              <a:t>матеріали</a:t>
            </a:r>
            <a:r>
              <a:rPr lang="ru-RU" sz="1900" b="1" strike="noStrike" spc="-1" dirty="0">
                <a:solidFill>
                  <a:srgbClr val="000000"/>
                </a:solidFill>
                <a:latin typeface="Calibri"/>
              </a:rPr>
              <a:t>;          – </a:t>
            </a:r>
            <a:r>
              <a:rPr lang="ru-RU" sz="1900" b="1" strike="noStrike" spc="-1" dirty="0" err="1">
                <a:solidFill>
                  <a:srgbClr val="000000"/>
                </a:solidFill>
                <a:latin typeface="Calibri"/>
              </a:rPr>
              <a:t>пластикатні</a:t>
            </a:r>
            <a:r>
              <a:rPr lang="ru-RU" sz="1900" b="1" strike="noStrike" spc="-1" dirty="0">
                <a:solidFill>
                  <a:srgbClr val="000000"/>
                </a:solidFill>
                <a:latin typeface="Calibri"/>
              </a:rPr>
              <a:t> </a:t>
            </a:r>
            <a:r>
              <a:rPr lang="ru-RU" sz="1900" b="1" strike="noStrike" spc="-1" dirty="0" err="1">
                <a:solidFill>
                  <a:srgbClr val="000000"/>
                </a:solidFill>
                <a:latin typeface="Calibri"/>
              </a:rPr>
              <a:t>матеріали</a:t>
            </a:r>
            <a:r>
              <a:rPr lang="ru-RU" sz="1900" b="1" strike="noStrike" spc="-1" dirty="0">
                <a:solidFill>
                  <a:srgbClr val="000000"/>
                </a:solidFill>
                <a:latin typeface="Calibri"/>
              </a:rPr>
              <a:t>. </a:t>
            </a:r>
            <a:endParaRPr lang="ru-RU" sz="1900" b="0" strike="noStrike" spc="-1" dirty="0">
              <a:latin typeface="Arial"/>
            </a:endParaRPr>
          </a:p>
          <a:p>
            <a:pPr marL="343080" indent="-342360" algn="just">
              <a:lnSpc>
                <a:spcPct val="90000"/>
              </a:lnSpc>
            </a:pPr>
            <a:r>
              <a:rPr lang="ru-RU" sz="1900" b="1" strike="noStrike" spc="-1" dirty="0" err="1">
                <a:solidFill>
                  <a:srgbClr val="FF0000"/>
                </a:solidFill>
                <a:latin typeface="Calibri"/>
              </a:rPr>
              <a:t>Тканини</a:t>
            </a:r>
            <a:r>
              <a:rPr lang="ru-RU" sz="1900" b="1" strike="noStrike" spc="-1" dirty="0">
                <a:solidFill>
                  <a:srgbClr val="000000"/>
                </a:solidFill>
                <a:latin typeface="Calibri"/>
              </a:rPr>
              <a:t> </a:t>
            </a:r>
            <a:r>
              <a:rPr lang="ru-RU" sz="1900" b="1" strike="noStrike" spc="-1" dirty="0" err="1">
                <a:solidFill>
                  <a:srgbClr val="000000"/>
                </a:solidFill>
                <a:latin typeface="Calibri"/>
              </a:rPr>
              <a:t>являють</a:t>
            </a:r>
            <a:r>
              <a:rPr lang="ru-RU" sz="1900" b="1" strike="noStrike" spc="-1" dirty="0">
                <a:solidFill>
                  <a:srgbClr val="000000"/>
                </a:solidFill>
                <a:latin typeface="Calibri"/>
              </a:rPr>
              <a:t> собою </a:t>
            </a:r>
            <a:r>
              <a:rPr lang="ru-RU" sz="1900" b="1" strike="noStrike" spc="-1" dirty="0" err="1">
                <a:solidFill>
                  <a:srgbClr val="000000"/>
                </a:solidFill>
                <a:latin typeface="Calibri"/>
              </a:rPr>
              <a:t>текстильні</a:t>
            </a:r>
            <a:r>
              <a:rPr lang="ru-RU" sz="1900" b="1" strike="noStrike" spc="-1" dirty="0">
                <a:solidFill>
                  <a:srgbClr val="000000"/>
                </a:solidFill>
                <a:latin typeface="Calibri"/>
              </a:rPr>
              <a:t> </a:t>
            </a:r>
            <a:r>
              <a:rPr lang="ru-RU" sz="1900" b="1" strike="noStrike" spc="-1" dirty="0" err="1">
                <a:solidFill>
                  <a:srgbClr val="000000"/>
                </a:solidFill>
                <a:latin typeface="Calibri"/>
              </a:rPr>
              <a:t>вироби</a:t>
            </a:r>
            <a:r>
              <a:rPr lang="ru-RU" sz="1900" b="1" strike="noStrike" spc="-1" dirty="0">
                <a:solidFill>
                  <a:srgbClr val="000000"/>
                </a:solidFill>
                <a:latin typeface="Calibri"/>
              </a:rPr>
              <a:t>, </a:t>
            </a:r>
            <a:r>
              <a:rPr lang="ru-RU" sz="1900" b="1" strike="noStrike" spc="-1" dirty="0" err="1">
                <a:solidFill>
                  <a:srgbClr val="000000"/>
                </a:solidFill>
                <a:latin typeface="Calibri"/>
              </a:rPr>
              <a:t>виготовлені</a:t>
            </a:r>
            <a:r>
              <a:rPr lang="ru-RU" sz="1900" b="1" strike="noStrike" spc="-1" dirty="0">
                <a:solidFill>
                  <a:srgbClr val="000000"/>
                </a:solidFill>
                <a:latin typeface="Calibri"/>
              </a:rPr>
              <a:t> з </a:t>
            </a:r>
            <a:r>
              <a:rPr lang="ru-RU" sz="1900" b="1" strike="noStrike" spc="-1" dirty="0" err="1">
                <a:solidFill>
                  <a:srgbClr val="000000"/>
                </a:solidFill>
                <a:latin typeface="Calibri"/>
              </a:rPr>
              <a:t>бавовни</a:t>
            </a:r>
            <a:r>
              <a:rPr lang="ru-RU" sz="1900" b="1" strike="noStrike" spc="-1" dirty="0">
                <a:solidFill>
                  <a:srgbClr val="000000"/>
                </a:solidFill>
                <a:latin typeface="Calibri"/>
              </a:rPr>
              <a:t>, </a:t>
            </a:r>
            <a:r>
              <a:rPr lang="ru-RU" sz="1900" b="1" strike="noStrike" spc="-1" dirty="0" err="1">
                <a:solidFill>
                  <a:srgbClr val="000000"/>
                </a:solidFill>
                <a:latin typeface="Calibri"/>
              </a:rPr>
              <a:t>льону</a:t>
            </a:r>
            <a:r>
              <a:rPr lang="ru-RU" sz="1900" b="1" strike="noStrike" spc="-1" dirty="0">
                <a:solidFill>
                  <a:srgbClr val="000000"/>
                </a:solidFill>
                <a:latin typeface="Calibri"/>
              </a:rPr>
              <a:t>, </a:t>
            </a:r>
            <a:r>
              <a:rPr lang="ru-RU" sz="1900" b="1" strike="noStrike" spc="-1" dirty="0" err="1">
                <a:solidFill>
                  <a:srgbClr val="000000"/>
                </a:solidFill>
                <a:latin typeface="Calibri"/>
              </a:rPr>
              <a:t>коноплі</a:t>
            </a:r>
            <a:r>
              <a:rPr lang="ru-RU" sz="1900" b="1" strike="noStrike" spc="-1" dirty="0">
                <a:solidFill>
                  <a:srgbClr val="000000"/>
                </a:solidFill>
                <a:latin typeface="Calibri"/>
              </a:rPr>
              <a:t>, джуту, </a:t>
            </a:r>
            <a:r>
              <a:rPr lang="ru-RU" sz="1900" b="1" strike="noStrike" spc="-1" dirty="0" err="1">
                <a:solidFill>
                  <a:srgbClr val="000000"/>
                </a:solidFill>
                <a:latin typeface="Calibri"/>
              </a:rPr>
              <a:t>шерсті</a:t>
            </a:r>
            <a:r>
              <a:rPr lang="ru-RU" sz="1900" b="1" strike="noStrike" spc="-1" dirty="0">
                <a:solidFill>
                  <a:srgbClr val="000000"/>
                </a:solidFill>
                <a:latin typeface="Calibri"/>
              </a:rPr>
              <a:t>, </a:t>
            </a:r>
            <a:r>
              <a:rPr lang="ru-RU" sz="1900" b="1" strike="noStrike" spc="-1" dirty="0" err="1">
                <a:solidFill>
                  <a:srgbClr val="000000"/>
                </a:solidFill>
                <a:latin typeface="Calibri"/>
              </a:rPr>
              <a:t>шовку</a:t>
            </a:r>
            <a:r>
              <a:rPr lang="ru-RU" sz="1900" b="1" strike="noStrike" spc="-1" dirty="0">
                <a:solidFill>
                  <a:srgbClr val="000000"/>
                </a:solidFill>
                <a:latin typeface="Calibri"/>
              </a:rPr>
              <a:t> </a:t>
            </a:r>
            <a:r>
              <a:rPr lang="ru-RU" sz="1900" b="1" strike="noStrike" spc="-1" dirty="0" err="1">
                <a:solidFill>
                  <a:srgbClr val="000000"/>
                </a:solidFill>
                <a:latin typeface="Calibri"/>
              </a:rPr>
              <a:t>або</a:t>
            </a:r>
            <a:r>
              <a:rPr lang="ru-RU" sz="1900" b="1" strike="noStrike" spc="-1" dirty="0">
                <a:solidFill>
                  <a:srgbClr val="000000"/>
                </a:solidFill>
                <a:latin typeface="Calibri"/>
              </a:rPr>
              <a:t> штучного волокна. </a:t>
            </a:r>
            <a:r>
              <a:rPr lang="ru-RU" sz="1900" b="1" strike="noStrike" spc="-1" dirty="0" err="1">
                <a:solidFill>
                  <a:srgbClr val="000000"/>
                </a:solidFill>
                <a:latin typeface="Calibri"/>
              </a:rPr>
              <a:t>Окремі</a:t>
            </a:r>
            <a:r>
              <a:rPr lang="ru-RU" sz="1900" b="1" strike="noStrike" spc="-1" dirty="0">
                <a:solidFill>
                  <a:srgbClr val="000000"/>
                </a:solidFill>
                <a:latin typeface="Calibri"/>
              </a:rPr>
              <a:t> нитки в </a:t>
            </a:r>
            <a:r>
              <a:rPr lang="ru-RU" sz="1900" b="1" strike="noStrike" spc="-1" dirty="0" err="1">
                <a:solidFill>
                  <a:srgbClr val="000000"/>
                </a:solidFill>
                <a:latin typeface="Calibri"/>
              </a:rPr>
              <a:t>тканині</a:t>
            </a:r>
            <a:r>
              <a:rPr lang="ru-RU" sz="1900" b="1" strike="noStrike" spc="-1" dirty="0">
                <a:solidFill>
                  <a:srgbClr val="000000"/>
                </a:solidFill>
                <a:latin typeface="Calibri"/>
              </a:rPr>
              <a:t> </a:t>
            </a:r>
            <a:r>
              <a:rPr lang="ru-RU" sz="1900" b="1" strike="noStrike" spc="-1" dirty="0" err="1">
                <a:solidFill>
                  <a:srgbClr val="000000"/>
                </a:solidFill>
                <a:latin typeface="Calibri"/>
              </a:rPr>
              <a:t>переплітаються</a:t>
            </a:r>
            <a:r>
              <a:rPr lang="ru-RU" sz="1900" b="1" strike="noStrike" spc="-1" dirty="0">
                <a:solidFill>
                  <a:srgbClr val="000000"/>
                </a:solidFill>
                <a:latin typeface="Calibri"/>
              </a:rPr>
              <a:t> </a:t>
            </a:r>
            <a:r>
              <a:rPr lang="ru-RU" sz="1900" b="1" strike="noStrike" spc="-1" dirty="0" err="1">
                <a:solidFill>
                  <a:srgbClr val="000000"/>
                </a:solidFill>
                <a:latin typeface="Calibri"/>
              </a:rPr>
              <a:t>між</a:t>
            </a:r>
            <a:r>
              <a:rPr lang="ru-RU" sz="1900" b="1" strike="noStrike" spc="-1" dirty="0">
                <a:solidFill>
                  <a:srgbClr val="000000"/>
                </a:solidFill>
                <a:latin typeface="Calibri"/>
              </a:rPr>
              <a:t> собою </a:t>
            </a:r>
            <a:r>
              <a:rPr lang="ru-RU" sz="1900" b="1" strike="noStrike" spc="-1" dirty="0" err="1">
                <a:solidFill>
                  <a:srgbClr val="000000"/>
                </a:solidFill>
                <a:latin typeface="Calibri"/>
              </a:rPr>
              <a:t>певним</a:t>
            </a:r>
            <a:r>
              <a:rPr lang="ru-RU" sz="1900" b="1" strike="noStrike" spc="-1" dirty="0">
                <a:solidFill>
                  <a:srgbClr val="000000"/>
                </a:solidFill>
                <a:latin typeface="Calibri"/>
              </a:rPr>
              <a:t> чином, при </a:t>
            </a:r>
            <a:r>
              <a:rPr lang="ru-RU" sz="1900" b="1" strike="noStrike" spc="-1" dirty="0" err="1">
                <a:solidFill>
                  <a:srgbClr val="000000"/>
                </a:solidFill>
                <a:latin typeface="Calibri"/>
              </a:rPr>
              <a:t>цьому</a:t>
            </a:r>
            <a:r>
              <a:rPr lang="ru-RU" sz="1900" b="1" strike="noStrike" spc="-1" dirty="0">
                <a:solidFill>
                  <a:srgbClr val="000000"/>
                </a:solidFill>
                <a:latin typeface="Calibri"/>
              </a:rPr>
              <a:t> </a:t>
            </a:r>
            <a:r>
              <a:rPr lang="ru-RU" sz="1900" b="1" strike="noStrike" spc="-1" dirty="0" err="1">
                <a:solidFill>
                  <a:srgbClr val="000000"/>
                </a:solidFill>
                <a:latin typeface="Calibri"/>
              </a:rPr>
              <a:t>м’якість</a:t>
            </a:r>
            <a:r>
              <a:rPr lang="ru-RU" sz="1900" b="1" strike="noStrike" spc="-1" dirty="0">
                <a:solidFill>
                  <a:srgbClr val="000000"/>
                </a:solidFill>
                <a:latin typeface="Calibri"/>
              </a:rPr>
              <a:t> </a:t>
            </a:r>
            <a:r>
              <a:rPr lang="ru-RU" sz="1900" b="1" strike="noStrike" spc="-1" dirty="0" err="1">
                <a:solidFill>
                  <a:srgbClr val="000000"/>
                </a:solidFill>
                <a:latin typeface="Calibri"/>
              </a:rPr>
              <a:t>тканини</a:t>
            </a:r>
            <a:r>
              <a:rPr lang="ru-RU" sz="1900" b="1" strike="noStrike" spc="-1" dirty="0">
                <a:solidFill>
                  <a:srgbClr val="000000"/>
                </a:solidFill>
                <a:latin typeface="Calibri"/>
              </a:rPr>
              <a:t> </a:t>
            </a:r>
            <a:r>
              <a:rPr lang="ru-RU" sz="1900" b="1" strike="noStrike" spc="-1" dirty="0" err="1">
                <a:solidFill>
                  <a:srgbClr val="000000"/>
                </a:solidFill>
                <a:latin typeface="Calibri"/>
              </a:rPr>
              <a:t>залежить</a:t>
            </a:r>
            <a:r>
              <a:rPr lang="ru-RU" sz="1900" b="1" strike="noStrike" spc="-1" dirty="0">
                <a:solidFill>
                  <a:srgbClr val="000000"/>
                </a:solidFill>
                <a:latin typeface="Calibri"/>
              </a:rPr>
              <a:t> </a:t>
            </a:r>
            <a:r>
              <a:rPr lang="ru-RU" sz="1900" b="1" strike="noStrike" spc="-1" dirty="0" err="1">
                <a:solidFill>
                  <a:srgbClr val="000000"/>
                </a:solidFill>
                <a:latin typeface="Calibri"/>
              </a:rPr>
              <a:t>від</a:t>
            </a:r>
            <a:r>
              <a:rPr lang="ru-RU" sz="1900" b="1" strike="noStrike" spc="-1" dirty="0">
                <a:solidFill>
                  <a:srgbClr val="000000"/>
                </a:solidFill>
                <a:latin typeface="Calibri"/>
              </a:rPr>
              <a:t> </a:t>
            </a:r>
            <a:r>
              <a:rPr lang="ru-RU" sz="1900" b="1" strike="noStrike" spc="-1" dirty="0" err="1">
                <a:solidFill>
                  <a:srgbClr val="000000"/>
                </a:solidFill>
                <a:latin typeface="Calibri"/>
              </a:rPr>
              <a:t>площі</a:t>
            </a:r>
            <a:r>
              <a:rPr lang="ru-RU" sz="1900" b="1" strike="noStrike" spc="-1" dirty="0">
                <a:solidFill>
                  <a:srgbClr val="000000"/>
                </a:solidFill>
                <a:latin typeface="Calibri"/>
              </a:rPr>
              <a:t> яку </a:t>
            </a:r>
            <a:r>
              <a:rPr lang="ru-RU" sz="1900" b="1" strike="noStrike" spc="-1" dirty="0" err="1">
                <a:solidFill>
                  <a:srgbClr val="000000"/>
                </a:solidFill>
                <a:latin typeface="Calibri"/>
              </a:rPr>
              <a:t>займають</a:t>
            </a:r>
            <a:r>
              <a:rPr lang="ru-RU" sz="1900" b="1" strike="noStrike" spc="-1" dirty="0">
                <a:solidFill>
                  <a:srgbClr val="000000"/>
                </a:solidFill>
                <a:latin typeface="Calibri"/>
              </a:rPr>
              <a:t> </a:t>
            </a:r>
            <a:r>
              <a:rPr lang="ru-RU" sz="1900" b="1" strike="noStrike" spc="-1" dirty="0" err="1">
                <a:solidFill>
                  <a:srgbClr val="000000"/>
                </a:solidFill>
                <a:latin typeface="Calibri"/>
              </a:rPr>
              <a:t>її</a:t>
            </a:r>
            <a:r>
              <a:rPr lang="ru-RU" sz="1900" b="1" strike="noStrike" spc="-1" dirty="0">
                <a:solidFill>
                  <a:srgbClr val="000000"/>
                </a:solidFill>
                <a:latin typeface="Calibri"/>
              </a:rPr>
              <a:t> волокна – </a:t>
            </a:r>
            <a:r>
              <a:rPr lang="ru-RU" sz="1900" b="1" strike="noStrike" spc="-1" dirty="0" err="1">
                <a:solidFill>
                  <a:srgbClr val="000000"/>
                </a:solidFill>
                <a:latin typeface="Calibri"/>
              </a:rPr>
              <a:t>чим</a:t>
            </a:r>
            <a:r>
              <a:rPr lang="ru-RU" sz="1900" b="1" strike="noStrike" spc="-1" dirty="0">
                <a:solidFill>
                  <a:srgbClr val="000000"/>
                </a:solidFill>
                <a:latin typeface="Calibri"/>
              </a:rPr>
              <a:t> вона </a:t>
            </a:r>
            <a:r>
              <a:rPr lang="ru-RU" sz="1900" b="1" strike="noStrike" spc="-1" dirty="0" err="1">
                <a:solidFill>
                  <a:srgbClr val="000000"/>
                </a:solidFill>
                <a:latin typeface="Calibri"/>
              </a:rPr>
              <a:t>менше</a:t>
            </a:r>
            <a:r>
              <a:rPr lang="ru-RU" sz="1900" b="1" strike="noStrike" spc="-1" dirty="0">
                <a:solidFill>
                  <a:srgbClr val="000000"/>
                </a:solidFill>
                <a:latin typeface="Calibri"/>
              </a:rPr>
              <a:t> (при </a:t>
            </a:r>
            <a:r>
              <a:rPr lang="ru-RU" sz="1900" b="1" strike="noStrike" spc="-1" dirty="0" err="1">
                <a:solidFill>
                  <a:srgbClr val="000000"/>
                </a:solidFill>
                <a:latin typeface="Calibri"/>
              </a:rPr>
              <a:t>однаковій</a:t>
            </a:r>
            <a:r>
              <a:rPr lang="ru-RU" sz="1900" b="1" strike="noStrike" spc="-1" dirty="0">
                <a:solidFill>
                  <a:srgbClr val="000000"/>
                </a:solidFill>
                <a:latin typeface="Calibri"/>
              </a:rPr>
              <a:t> </a:t>
            </a:r>
            <a:r>
              <a:rPr lang="ru-RU" sz="1900" b="1" strike="noStrike" spc="-1" dirty="0" err="1">
                <a:solidFill>
                  <a:srgbClr val="000000"/>
                </a:solidFill>
                <a:latin typeface="Calibri"/>
              </a:rPr>
              <a:t>густоті</a:t>
            </a:r>
            <a:r>
              <a:rPr lang="ru-RU" sz="1900" b="1" strike="noStrike" spc="-1" dirty="0">
                <a:solidFill>
                  <a:srgbClr val="000000"/>
                </a:solidFill>
                <a:latin typeface="Calibri"/>
              </a:rPr>
              <a:t> </a:t>
            </a:r>
            <a:r>
              <a:rPr lang="ru-RU" sz="1900" b="1" strike="noStrike" spc="-1" dirty="0" err="1">
                <a:solidFill>
                  <a:srgbClr val="000000"/>
                </a:solidFill>
                <a:latin typeface="Calibri"/>
              </a:rPr>
              <a:t>переплетення</a:t>
            </a:r>
            <a:r>
              <a:rPr lang="ru-RU" sz="1900" b="1" strike="noStrike" spc="-1" dirty="0">
                <a:solidFill>
                  <a:srgbClr val="000000"/>
                </a:solidFill>
                <a:latin typeface="Calibri"/>
              </a:rPr>
              <a:t> ниток в </a:t>
            </a:r>
            <a:r>
              <a:rPr lang="ru-RU" sz="1900" b="1" strike="noStrike" spc="-1" dirty="0" err="1">
                <a:solidFill>
                  <a:srgbClr val="000000"/>
                </a:solidFill>
                <a:latin typeface="Calibri"/>
              </a:rPr>
              <a:t>тканині</a:t>
            </a:r>
            <a:r>
              <a:rPr lang="ru-RU" sz="1900" b="1" strike="noStrike" spc="-1" dirty="0">
                <a:solidFill>
                  <a:srgbClr val="000000"/>
                </a:solidFill>
                <a:latin typeface="Calibri"/>
              </a:rPr>
              <a:t>), </a:t>
            </a:r>
            <a:r>
              <a:rPr lang="ru-RU" sz="1900" b="1" strike="noStrike" spc="-1" dirty="0" err="1">
                <a:solidFill>
                  <a:srgbClr val="000000"/>
                </a:solidFill>
                <a:latin typeface="Calibri"/>
              </a:rPr>
              <a:t>тим</a:t>
            </a:r>
            <a:r>
              <a:rPr lang="ru-RU" sz="1900" b="1" strike="noStrike" spc="-1" dirty="0">
                <a:solidFill>
                  <a:srgbClr val="000000"/>
                </a:solidFill>
                <a:latin typeface="Calibri"/>
              </a:rPr>
              <a:t> </a:t>
            </a:r>
            <a:r>
              <a:rPr lang="ru-RU" sz="1900" b="1" strike="noStrike" spc="-1" dirty="0" err="1">
                <a:solidFill>
                  <a:srgbClr val="000000"/>
                </a:solidFill>
                <a:latin typeface="Calibri"/>
              </a:rPr>
              <a:t>м’якіше</a:t>
            </a:r>
            <a:r>
              <a:rPr lang="ru-RU" sz="1900" b="1" strike="noStrike" spc="-1" dirty="0">
                <a:solidFill>
                  <a:srgbClr val="000000"/>
                </a:solidFill>
                <a:latin typeface="Calibri"/>
              </a:rPr>
              <a:t> тканина.  </a:t>
            </a:r>
            <a:endParaRPr lang="ru-RU" sz="1900" b="0" strike="noStrike" spc="-1" dirty="0">
              <a:latin typeface="Arial"/>
            </a:endParaRPr>
          </a:p>
          <a:p>
            <a:pPr marL="343080" indent="-342360" algn="just">
              <a:lnSpc>
                <a:spcPct val="90000"/>
              </a:lnSpc>
            </a:pPr>
            <a:r>
              <a:rPr lang="ru-RU" sz="1900" b="1" strike="noStrike" spc="-1" dirty="0">
                <a:solidFill>
                  <a:srgbClr val="000000"/>
                </a:solidFill>
                <a:latin typeface="Calibri"/>
              </a:rPr>
              <a:t>До </a:t>
            </a:r>
            <a:r>
              <a:rPr lang="ru-RU" sz="1900" b="1" strike="noStrike" spc="-1" dirty="0" err="1">
                <a:solidFill>
                  <a:srgbClr val="FF0000"/>
                </a:solidFill>
                <a:latin typeface="Calibri"/>
              </a:rPr>
              <a:t>волокнистих</a:t>
            </a:r>
            <a:r>
              <a:rPr lang="ru-RU" sz="1900" b="1" strike="noStrike" spc="-1" dirty="0">
                <a:solidFill>
                  <a:srgbClr val="000000"/>
                </a:solidFill>
                <a:latin typeface="Calibri"/>
              </a:rPr>
              <a:t> </a:t>
            </a:r>
            <a:r>
              <a:rPr lang="ru-RU" sz="1900" b="1" strike="noStrike" spc="-1" dirty="0" err="1">
                <a:solidFill>
                  <a:srgbClr val="000000"/>
                </a:solidFill>
                <a:latin typeface="Calibri"/>
              </a:rPr>
              <a:t>матеріалів</a:t>
            </a:r>
            <a:r>
              <a:rPr lang="ru-RU" sz="1900" b="1" strike="noStrike" spc="-1" dirty="0">
                <a:solidFill>
                  <a:srgbClr val="000000"/>
                </a:solidFill>
                <a:latin typeface="Calibri"/>
              </a:rPr>
              <a:t> </a:t>
            </a:r>
            <a:r>
              <a:rPr lang="ru-RU" sz="1900" b="1" strike="noStrike" spc="-1" dirty="0" err="1">
                <a:solidFill>
                  <a:srgbClr val="000000"/>
                </a:solidFill>
                <a:latin typeface="Calibri"/>
              </a:rPr>
              <a:t>відносять</a:t>
            </a:r>
            <a:r>
              <a:rPr lang="ru-RU" sz="1900" b="1" strike="noStrike" spc="-1" dirty="0">
                <a:solidFill>
                  <a:srgbClr val="000000"/>
                </a:solidFill>
                <a:latin typeface="Calibri"/>
              </a:rPr>
              <a:t> вату, яку </a:t>
            </a:r>
            <a:r>
              <a:rPr lang="ru-RU" sz="1900" b="1" strike="noStrike" spc="-1" dirty="0" err="1">
                <a:solidFill>
                  <a:srgbClr val="000000"/>
                </a:solidFill>
                <a:latin typeface="Calibri"/>
              </a:rPr>
              <a:t>найчастіше</a:t>
            </a:r>
            <a:r>
              <a:rPr lang="ru-RU" sz="1900" b="1" strike="noStrike" spc="-1" dirty="0">
                <a:solidFill>
                  <a:srgbClr val="000000"/>
                </a:solidFill>
                <a:latin typeface="Calibri"/>
              </a:rPr>
              <a:t> </a:t>
            </a:r>
            <a:r>
              <a:rPr lang="ru-RU" sz="1900" b="1" strike="noStrike" spc="-1" dirty="0" err="1">
                <a:solidFill>
                  <a:srgbClr val="000000"/>
                </a:solidFill>
                <a:latin typeface="Calibri"/>
              </a:rPr>
              <a:t>виготовляють</a:t>
            </a:r>
            <a:r>
              <a:rPr lang="ru-RU" sz="1900" b="1" strike="noStrike" spc="-1" dirty="0">
                <a:solidFill>
                  <a:srgbClr val="000000"/>
                </a:solidFill>
                <a:latin typeface="Calibri"/>
              </a:rPr>
              <a:t> з хлопку й </a:t>
            </a:r>
            <a:r>
              <a:rPr lang="ru-RU" sz="1900" b="1" strike="noStrike" spc="-1" dirty="0" err="1">
                <a:solidFill>
                  <a:srgbClr val="000000"/>
                </a:solidFill>
                <a:latin typeface="Calibri"/>
              </a:rPr>
              <a:t>використовують</a:t>
            </a:r>
            <a:r>
              <a:rPr lang="ru-RU" sz="1900" b="1" strike="noStrike" spc="-1" dirty="0">
                <a:solidFill>
                  <a:srgbClr val="000000"/>
                </a:solidFill>
                <a:latin typeface="Calibri"/>
              </a:rPr>
              <a:t> для </a:t>
            </a:r>
            <a:r>
              <a:rPr lang="ru-RU" sz="1900" b="1" strike="noStrike" spc="-1" dirty="0" err="1">
                <a:solidFill>
                  <a:srgbClr val="000000"/>
                </a:solidFill>
                <a:latin typeface="Calibri"/>
              </a:rPr>
              <a:t>створення</a:t>
            </a:r>
            <a:r>
              <a:rPr lang="ru-RU" sz="1900" b="1" strike="noStrike" spc="-1" dirty="0">
                <a:solidFill>
                  <a:srgbClr val="000000"/>
                </a:solidFill>
                <a:latin typeface="Calibri"/>
              </a:rPr>
              <a:t> прокладок при </a:t>
            </a:r>
            <a:r>
              <a:rPr lang="ru-RU" sz="1900" b="1" strike="noStrike" spc="-1" dirty="0" err="1">
                <a:solidFill>
                  <a:srgbClr val="000000"/>
                </a:solidFill>
                <a:latin typeface="Calibri"/>
              </a:rPr>
              <a:t>накладенні</a:t>
            </a:r>
            <a:r>
              <a:rPr lang="ru-RU" sz="1900" b="1" strike="noStrike" spc="-1" dirty="0">
                <a:solidFill>
                  <a:srgbClr val="000000"/>
                </a:solidFill>
                <a:latin typeface="Calibri"/>
              </a:rPr>
              <a:t> </a:t>
            </a:r>
            <a:r>
              <a:rPr lang="ru-RU" sz="1900" b="1" strike="noStrike" spc="-1" dirty="0" err="1">
                <a:solidFill>
                  <a:srgbClr val="000000"/>
                </a:solidFill>
                <a:latin typeface="Calibri"/>
              </a:rPr>
              <a:t>пов’язок</a:t>
            </a:r>
            <a:r>
              <a:rPr lang="ru-RU" sz="1900" b="1" strike="noStrike" spc="-1" dirty="0">
                <a:solidFill>
                  <a:srgbClr val="000000"/>
                </a:solidFill>
                <a:latin typeface="Calibri"/>
              </a:rPr>
              <a:t>. </a:t>
            </a:r>
            <a:endParaRPr lang="ru-RU" sz="1900" b="0" strike="noStrike" spc="-1" dirty="0">
              <a:latin typeface="Arial"/>
            </a:endParaRPr>
          </a:p>
          <a:p>
            <a:pPr marL="343080" indent="-342360" algn="just">
              <a:lnSpc>
                <a:spcPct val="90000"/>
              </a:lnSpc>
            </a:pPr>
            <a:r>
              <a:rPr lang="ru-RU" sz="1900" b="1" strike="noStrike" spc="-1" dirty="0" err="1">
                <a:solidFill>
                  <a:srgbClr val="FF0000"/>
                </a:solidFill>
                <a:latin typeface="Calibri"/>
              </a:rPr>
              <a:t>Пластикатні</a:t>
            </a:r>
            <a:r>
              <a:rPr lang="ru-RU" sz="1900" b="1" strike="noStrike" spc="-1" dirty="0">
                <a:solidFill>
                  <a:srgbClr val="000000"/>
                </a:solidFill>
                <a:latin typeface="Calibri"/>
              </a:rPr>
              <a:t> </a:t>
            </a:r>
            <a:r>
              <a:rPr lang="ru-RU" sz="1900" b="1" strike="noStrike" spc="-1" dirty="0" err="1">
                <a:solidFill>
                  <a:srgbClr val="000000"/>
                </a:solidFill>
                <a:latin typeface="Calibri"/>
              </a:rPr>
              <a:t>матеріали</a:t>
            </a:r>
            <a:r>
              <a:rPr lang="ru-RU" sz="1900" b="1" strike="noStrike" spc="-1" dirty="0">
                <a:solidFill>
                  <a:srgbClr val="000000"/>
                </a:solidFill>
                <a:latin typeface="Calibri"/>
              </a:rPr>
              <a:t> </a:t>
            </a:r>
            <a:r>
              <a:rPr lang="ru-RU" sz="1900" b="1" strike="noStrike" spc="-1" dirty="0" err="1">
                <a:solidFill>
                  <a:srgbClr val="000000"/>
                </a:solidFill>
                <a:latin typeface="Calibri"/>
              </a:rPr>
              <a:t>після</a:t>
            </a:r>
            <a:r>
              <a:rPr lang="ru-RU" sz="1900" b="1" strike="noStrike" spc="-1" dirty="0">
                <a:solidFill>
                  <a:srgbClr val="000000"/>
                </a:solidFill>
                <a:latin typeface="Calibri"/>
              </a:rPr>
              <a:t> </a:t>
            </a:r>
            <a:r>
              <a:rPr lang="ru-RU" sz="1900" b="1" strike="noStrike" spc="-1" dirty="0" err="1">
                <a:solidFill>
                  <a:srgbClr val="000000"/>
                </a:solidFill>
                <a:latin typeface="Calibri"/>
              </a:rPr>
              <a:t>нанесення</a:t>
            </a:r>
            <a:r>
              <a:rPr lang="ru-RU" sz="1900" b="1" strike="noStrike" spc="-1" dirty="0">
                <a:solidFill>
                  <a:srgbClr val="000000"/>
                </a:solidFill>
                <a:latin typeface="Calibri"/>
              </a:rPr>
              <a:t> </a:t>
            </a:r>
            <a:r>
              <a:rPr lang="ru-RU" sz="1900" b="1" strike="noStrike" spc="-1" dirty="0" err="1">
                <a:solidFill>
                  <a:srgbClr val="000000"/>
                </a:solidFill>
                <a:latin typeface="Calibri"/>
              </a:rPr>
              <a:t>їх</a:t>
            </a:r>
            <a:r>
              <a:rPr lang="ru-RU" sz="1900" b="1" strike="noStrike" spc="-1" dirty="0">
                <a:solidFill>
                  <a:srgbClr val="000000"/>
                </a:solidFill>
                <a:latin typeface="Calibri"/>
              </a:rPr>
              <a:t> на </a:t>
            </a:r>
            <a:r>
              <a:rPr lang="ru-RU" sz="1900" b="1" strike="noStrike" spc="-1" dirty="0" err="1">
                <a:solidFill>
                  <a:srgbClr val="000000"/>
                </a:solidFill>
                <a:latin typeface="Calibri"/>
              </a:rPr>
              <a:t>поверхню</a:t>
            </a:r>
            <a:r>
              <a:rPr lang="ru-RU" sz="1900" b="1" strike="noStrike" spc="-1" dirty="0">
                <a:solidFill>
                  <a:srgbClr val="000000"/>
                </a:solidFill>
                <a:latin typeface="Calibri"/>
              </a:rPr>
              <a:t> </a:t>
            </a:r>
            <a:r>
              <a:rPr lang="ru-RU" sz="1900" b="1" strike="noStrike" spc="-1" dirty="0" err="1">
                <a:solidFill>
                  <a:srgbClr val="000000"/>
                </a:solidFill>
                <a:latin typeface="Calibri"/>
              </a:rPr>
              <a:t>шкіри</a:t>
            </a:r>
            <a:r>
              <a:rPr lang="ru-RU" sz="1900" b="1" strike="noStrike" spc="-1" dirty="0">
                <a:solidFill>
                  <a:srgbClr val="000000"/>
                </a:solidFill>
                <a:latin typeface="Calibri"/>
              </a:rPr>
              <a:t> </a:t>
            </a:r>
            <a:r>
              <a:rPr lang="ru-RU" sz="1900" b="1" strike="noStrike" spc="-1" dirty="0" err="1">
                <a:solidFill>
                  <a:srgbClr val="000000"/>
                </a:solidFill>
                <a:latin typeface="Calibri"/>
              </a:rPr>
              <a:t>утворюють</a:t>
            </a:r>
            <a:r>
              <a:rPr lang="ru-RU" sz="1900" b="1" strike="noStrike" spc="-1" dirty="0">
                <a:solidFill>
                  <a:srgbClr val="000000"/>
                </a:solidFill>
                <a:latin typeface="Calibri"/>
              </a:rPr>
              <a:t> </a:t>
            </a:r>
            <a:r>
              <a:rPr lang="ru-RU" sz="1900" b="1" strike="noStrike" spc="-1" dirty="0" err="1">
                <a:solidFill>
                  <a:srgbClr val="000000"/>
                </a:solidFill>
                <a:latin typeface="Calibri"/>
              </a:rPr>
              <a:t>тонкі</a:t>
            </a:r>
            <a:r>
              <a:rPr lang="ru-RU" sz="1900" b="1" strike="noStrike" spc="-1" dirty="0">
                <a:solidFill>
                  <a:srgbClr val="000000"/>
                </a:solidFill>
                <a:latin typeface="Calibri"/>
              </a:rPr>
              <a:t>, </a:t>
            </a:r>
            <a:r>
              <a:rPr lang="ru-RU" sz="1900" b="1" strike="noStrike" spc="-1" dirty="0" err="1">
                <a:solidFill>
                  <a:srgbClr val="000000"/>
                </a:solidFill>
                <a:latin typeface="Calibri"/>
              </a:rPr>
              <a:t>прозорі</a:t>
            </a:r>
            <a:r>
              <a:rPr lang="ru-RU" sz="1900" b="1" strike="noStrike" spc="-1" dirty="0">
                <a:solidFill>
                  <a:srgbClr val="000000"/>
                </a:solidFill>
                <a:latin typeface="Calibri"/>
              </a:rPr>
              <a:t> та </a:t>
            </a:r>
            <a:r>
              <a:rPr lang="ru-RU" sz="1900" b="1" strike="noStrike" spc="-1" dirty="0" err="1">
                <a:solidFill>
                  <a:srgbClr val="000000"/>
                </a:solidFill>
                <a:latin typeface="Calibri"/>
              </a:rPr>
              <a:t>гнучкі</a:t>
            </a:r>
            <a:r>
              <a:rPr lang="ru-RU" sz="1900" b="1" strike="noStrike" spc="-1" dirty="0">
                <a:solidFill>
                  <a:srgbClr val="000000"/>
                </a:solidFill>
                <a:latin typeface="Calibri"/>
              </a:rPr>
              <a:t> </a:t>
            </a:r>
            <a:r>
              <a:rPr lang="ru-RU" sz="1900" b="1" strike="noStrike" spc="-1" dirty="0" err="1">
                <a:solidFill>
                  <a:srgbClr val="000000"/>
                </a:solidFill>
                <a:latin typeface="Calibri"/>
              </a:rPr>
              <a:t>плівки</a:t>
            </a:r>
            <a:r>
              <a:rPr lang="ru-RU" sz="1900" b="1" strike="noStrike" spc="-1" dirty="0">
                <a:solidFill>
                  <a:srgbClr val="000000"/>
                </a:solidFill>
                <a:latin typeface="Calibri"/>
              </a:rPr>
              <a:t>. </a:t>
            </a:r>
            <a:r>
              <a:rPr lang="ru-RU" sz="1900" b="1" strike="noStrike" spc="-1" dirty="0" err="1">
                <a:solidFill>
                  <a:srgbClr val="000000"/>
                </a:solidFill>
                <a:latin typeface="Calibri"/>
              </a:rPr>
              <a:t>Пластикатні</a:t>
            </a:r>
            <a:r>
              <a:rPr lang="ru-RU" sz="1900" b="1" strike="noStrike" spc="-1" dirty="0">
                <a:solidFill>
                  <a:srgbClr val="000000"/>
                </a:solidFill>
                <a:latin typeface="Calibri"/>
              </a:rPr>
              <a:t> </a:t>
            </a:r>
            <a:r>
              <a:rPr lang="ru-RU" sz="1900" b="1" strike="noStrike" spc="-1" dirty="0" err="1">
                <a:solidFill>
                  <a:srgbClr val="000000"/>
                </a:solidFill>
                <a:latin typeface="Calibri"/>
              </a:rPr>
              <a:t>матеріали</a:t>
            </a:r>
            <a:r>
              <a:rPr lang="ru-RU" sz="1900" b="1" strike="noStrike" spc="-1" dirty="0">
                <a:solidFill>
                  <a:srgbClr val="000000"/>
                </a:solidFill>
                <a:latin typeface="Calibri"/>
              </a:rPr>
              <a:t> </a:t>
            </a:r>
            <a:r>
              <a:rPr lang="ru-RU" sz="1900" b="1" strike="noStrike" spc="-1" dirty="0" err="1">
                <a:solidFill>
                  <a:srgbClr val="000000"/>
                </a:solidFill>
                <a:latin typeface="Calibri"/>
              </a:rPr>
              <a:t>випускаються</a:t>
            </a:r>
            <a:r>
              <a:rPr lang="ru-RU" sz="1900" b="1" strike="noStrike" spc="-1" dirty="0">
                <a:solidFill>
                  <a:srgbClr val="000000"/>
                </a:solidFill>
                <a:latin typeface="Calibri"/>
              </a:rPr>
              <a:t> у </a:t>
            </a:r>
            <a:r>
              <a:rPr lang="ru-RU" sz="1900" b="1" strike="noStrike" spc="-1" dirty="0" err="1">
                <a:solidFill>
                  <a:srgbClr val="000000"/>
                </a:solidFill>
                <a:latin typeface="Calibri"/>
              </a:rPr>
              <a:t>вигляді</a:t>
            </a:r>
            <a:r>
              <a:rPr lang="ru-RU" sz="1900" b="1" strike="noStrike" spc="-1" dirty="0">
                <a:solidFill>
                  <a:srgbClr val="000000"/>
                </a:solidFill>
                <a:latin typeface="Calibri"/>
              </a:rPr>
              <a:t>  </a:t>
            </a:r>
            <a:r>
              <a:rPr lang="ru-RU" sz="1900" b="1" strike="noStrike" spc="-1" dirty="0" err="1">
                <a:solidFill>
                  <a:srgbClr val="000000"/>
                </a:solidFill>
                <a:latin typeface="Calibri"/>
              </a:rPr>
              <a:t>плівкоутворюючих</a:t>
            </a:r>
            <a:r>
              <a:rPr lang="ru-RU" sz="1900" b="1" strike="noStrike" spc="-1" dirty="0">
                <a:solidFill>
                  <a:srgbClr val="000000"/>
                </a:solidFill>
                <a:latin typeface="Calibri"/>
              </a:rPr>
              <a:t> </a:t>
            </a:r>
            <a:r>
              <a:rPr lang="ru-RU" sz="1900" b="1" strike="noStrike" spc="-1" dirty="0" err="1">
                <a:solidFill>
                  <a:srgbClr val="000000"/>
                </a:solidFill>
                <a:latin typeface="Calibri"/>
              </a:rPr>
              <a:t>аерозолів</a:t>
            </a:r>
            <a:r>
              <a:rPr lang="ru-RU" sz="1900" b="1" strike="noStrike" spc="-1" dirty="0">
                <a:solidFill>
                  <a:srgbClr val="000000"/>
                </a:solidFill>
                <a:latin typeface="Calibri"/>
              </a:rPr>
              <a:t> (</a:t>
            </a:r>
            <a:r>
              <a:rPr lang="ru-RU" sz="1900" b="1" strike="noStrike" spc="-1" dirty="0" err="1">
                <a:solidFill>
                  <a:srgbClr val="000000"/>
                </a:solidFill>
                <a:latin typeface="Calibri"/>
              </a:rPr>
              <a:t>Ліфузоль</a:t>
            </a:r>
            <a:r>
              <a:rPr lang="ru-RU" sz="1900" b="1" strike="noStrike" spc="-1" dirty="0">
                <a:solidFill>
                  <a:srgbClr val="000000"/>
                </a:solidFill>
                <a:latin typeface="Calibri"/>
              </a:rPr>
              <a:t>, </a:t>
            </a:r>
            <a:r>
              <a:rPr lang="ru-RU" sz="1900" b="1" strike="noStrike" spc="-1" dirty="0" err="1">
                <a:solidFill>
                  <a:srgbClr val="000000"/>
                </a:solidFill>
                <a:latin typeface="Calibri"/>
              </a:rPr>
              <a:t>Наксол</a:t>
            </a:r>
            <a:r>
              <a:rPr lang="ru-RU" sz="1900" b="1" strike="noStrike" spc="-1" dirty="0">
                <a:solidFill>
                  <a:srgbClr val="000000"/>
                </a:solidFill>
                <a:latin typeface="Calibri"/>
              </a:rPr>
              <a:t>, </a:t>
            </a:r>
            <a:r>
              <a:rPr lang="ru-RU" sz="1900" b="1" strike="noStrike" spc="-1" dirty="0" err="1">
                <a:solidFill>
                  <a:srgbClr val="000000"/>
                </a:solidFill>
                <a:latin typeface="Calibri"/>
              </a:rPr>
              <a:t>Статізоль</a:t>
            </a:r>
            <a:r>
              <a:rPr lang="ru-RU" sz="1900" b="1" strike="noStrike" spc="-1" dirty="0">
                <a:solidFill>
                  <a:srgbClr val="000000"/>
                </a:solidFill>
                <a:latin typeface="Calibri"/>
              </a:rPr>
              <a:t>, </a:t>
            </a:r>
            <a:r>
              <a:rPr lang="ru-RU" sz="1900" b="1" strike="noStrike" spc="-1" dirty="0" err="1">
                <a:solidFill>
                  <a:srgbClr val="000000"/>
                </a:solidFill>
                <a:latin typeface="Calibri"/>
              </a:rPr>
              <a:t>Акутол</a:t>
            </a:r>
            <a:r>
              <a:rPr lang="ru-RU" sz="1900" b="1" strike="noStrike" spc="-1" dirty="0">
                <a:solidFill>
                  <a:srgbClr val="000000"/>
                </a:solidFill>
                <a:latin typeface="Calibri"/>
              </a:rPr>
              <a:t>, </a:t>
            </a:r>
            <a:r>
              <a:rPr lang="ru-RU" sz="1900" b="1" strike="noStrike" spc="-1" dirty="0" err="1">
                <a:solidFill>
                  <a:srgbClr val="000000"/>
                </a:solidFill>
                <a:latin typeface="Calibri"/>
              </a:rPr>
              <a:t>Аэропласт</a:t>
            </a:r>
            <a:r>
              <a:rPr lang="ru-RU" sz="1900" b="1" strike="noStrike" spc="-1" dirty="0">
                <a:solidFill>
                  <a:srgbClr val="000000"/>
                </a:solidFill>
                <a:latin typeface="Calibri"/>
              </a:rPr>
              <a:t>, </a:t>
            </a:r>
            <a:r>
              <a:rPr lang="ru-RU" sz="1900" b="1" strike="noStrike" spc="-1" dirty="0" err="1">
                <a:solidFill>
                  <a:srgbClr val="000000"/>
                </a:solidFill>
                <a:latin typeface="Calibri"/>
              </a:rPr>
              <a:t>Nobecutan</a:t>
            </a:r>
            <a:r>
              <a:rPr lang="ru-RU" sz="1900" b="1" strike="noStrike" spc="-1" dirty="0">
                <a:solidFill>
                  <a:srgbClr val="000000"/>
                </a:solidFill>
                <a:latin typeface="Calibri"/>
              </a:rPr>
              <a:t>, </a:t>
            </a:r>
            <a:r>
              <a:rPr lang="ru-RU" sz="1900" b="1" strike="noStrike" spc="-1" dirty="0" err="1">
                <a:solidFill>
                  <a:srgbClr val="000000"/>
                </a:solidFill>
                <a:latin typeface="Calibri"/>
              </a:rPr>
              <a:t>Opsite</a:t>
            </a:r>
            <a:r>
              <a:rPr lang="ru-RU" sz="1900" b="1" strike="noStrike" spc="-1" dirty="0">
                <a:solidFill>
                  <a:srgbClr val="000000"/>
                </a:solidFill>
                <a:latin typeface="Calibri"/>
              </a:rPr>
              <a:t> </a:t>
            </a:r>
            <a:r>
              <a:rPr lang="ru-RU" sz="1900" b="1" strike="noStrike" spc="-1" dirty="0" err="1">
                <a:solidFill>
                  <a:srgbClr val="000000"/>
                </a:solidFill>
                <a:latin typeface="Calibri"/>
              </a:rPr>
              <a:t>Spray</a:t>
            </a:r>
            <a:r>
              <a:rPr lang="ru-RU" sz="1900" b="1" strike="noStrike" spc="-1" dirty="0">
                <a:solidFill>
                  <a:srgbClr val="000000"/>
                </a:solidFill>
                <a:latin typeface="Calibri"/>
              </a:rPr>
              <a:t> </a:t>
            </a:r>
            <a:r>
              <a:rPr lang="ru-RU" sz="1900" b="1" strike="noStrike" spc="-1" dirty="0" err="1">
                <a:solidFill>
                  <a:srgbClr val="000000"/>
                </a:solidFill>
                <a:latin typeface="Calibri"/>
              </a:rPr>
              <a:t>тощо</a:t>
            </a:r>
            <a:r>
              <a:rPr lang="ru-RU" sz="1900" b="1" strike="noStrike" spc="-1" dirty="0">
                <a:solidFill>
                  <a:srgbClr val="000000"/>
                </a:solidFill>
                <a:latin typeface="Calibri"/>
              </a:rPr>
              <a:t>). </a:t>
            </a:r>
            <a:r>
              <a:rPr lang="ru-RU" sz="1900" b="1" strike="noStrike" spc="-1" dirty="0" err="1">
                <a:solidFill>
                  <a:srgbClr val="000000"/>
                </a:solidFill>
                <a:latin typeface="Calibri"/>
              </a:rPr>
              <a:t>Аерозольні</a:t>
            </a:r>
            <a:r>
              <a:rPr lang="ru-RU" sz="1900" b="1" strike="noStrike" spc="-1" dirty="0">
                <a:solidFill>
                  <a:srgbClr val="000000"/>
                </a:solidFill>
                <a:latin typeface="Calibri"/>
              </a:rPr>
              <a:t> </a:t>
            </a:r>
            <a:r>
              <a:rPr lang="ru-RU" sz="1900" b="1" strike="noStrike" spc="-1" dirty="0" err="1">
                <a:solidFill>
                  <a:srgbClr val="000000"/>
                </a:solidFill>
                <a:latin typeface="Calibri"/>
              </a:rPr>
              <a:t>плівкоутворюючі</a:t>
            </a:r>
            <a:r>
              <a:rPr lang="ru-RU" sz="1900" b="1" strike="noStrike" spc="-1" dirty="0">
                <a:solidFill>
                  <a:srgbClr val="000000"/>
                </a:solidFill>
                <a:latin typeface="Calibri"/>
              </a:rPr>
              <a:t> </a:t>
            </a:r>
            <a:r>
              <a:rPr lang="ru-RU" sz="1900" b="1" strike="noStrike" spc="-1" dirty="0" err="1">
                <a:solidFill>
                  <a:srgbClr val="000000"/>
                </a:solidFill>
                <a:latin typeface="Calibri"/>
              </a:rPr>
              <a:t>суміші</a:t>
            </a:r>
            <a:r>
              <a:rPr lang="ru-RU" sz="1900" b="1" strike="noStrike" spc="-1" dirty="0">
                <a:solidFill>
                  <a:srgbClr val="000000"/>
                </a:solidFill>
                <a:latin typeface="Calibri"/>
              </a:rPr>
              <a:t> </a:t>
            </a:r>
            <a:r>
              <a:rPr lang="ru-RU" sz="1900" b="1" strike="noStrike" spc="-1" dirty="0" err="1">
                <a:solidFill>
                  <a:srgbClr val="000000"/>
                </a:solidFill>
                <a:latin typeface="Calibri"/>
              </a:rPr>
              <a:t>поряд</a:t>
            </a:r>
            <a:r>
              <a:rPr lang="ru-RU" sz="1900" b="1" strike="noStrike" spc="-1" dirty="0">
                <a:solidFill>
                  <a:srgbClr val="000000"/>
                </a:solidFill>
                <a:latin typeface="Calibri"/>
              </a:rPr>
              <a:t> з </a:t>
            </a:r>
            <a:r>
              <a:rPr lang="ru-RU" sz="1900" b="1" strike="noStrike" spc="-1" dirty="0" err="1">
                <a:solidFill>
                  <a:srgbClr val="000000"/>
                </a:solidFill>
                <a:latin typeface="Calibri"/>
              </a:rPr>
              <a:t>полімером</a:t>
            </a:r>
            <a:r>
              <a:rPr lang="ru-RU" sz="1900" b="1" strike="noStrike" spc="-1" dirty="0">
                <a:solidFill>
                  <a:srgbClr val="000000"/>
                </a:solidFill>
                <a:latin typeface="Calibri"/>
              </a:rPr>
              <a:t> </a:t>
            </a:r>
            <a:r>
              <a:rPr lang="ru-RU" sz="1900" b="1" strike="noStrike" spc="-1" dirty="0" err="1">
                <a:solidFill>
                  <a:srgbClr val="000000"/>
                </a:solidFill>
                <a:latin typeface="Calibri"/>
              </a:rPr>
              <a:t>можуть</a:t>
            </a:r>
            <a:r>
              <a:rPr lang="ru-RU" sz="1900" b="1" strike="noStrike" spc="-1" dirty="0">
                <a:solidFill>
                  <a:srgbClr val="000000"/>
                </a:solidFill>
                <a:latin typeface="Calibri"/>
              </a:rPr>
              <a:t> </a:t>
            </a:r>
            <a:r>
              <a:rPr lang="ru-RU" sz="1900" b="1" strike="noStrike" spc="-1" dirty="0" err="1">
                <a:solidFill>
                  <a:srgbClr val="000000"/>
                </a:solidFill>
                <a:latin typeface="Calibri"/>
              </a:rPr>
              <a:t>містити</a:t>
            </a:r>
            <a:r>
              <a:rPr lang="ru-RU" sz="1900" b="1" strike="noStrike" spc="-1" dirty="0">
                <a:solidFill>
                  <a:srgbClr val="000000"/>
                </a:solidFill>
                <a:latin typeface="Calibri"/>
              </a:rPr>
              <a:t> </a:t>
            </a:r>
            <a:r>
              <a:rPr lang="ru-RU" sz="1900" b="1" strike="noStrike" spc="-1" dirty="0" err="1">
                <a:solidFill>
                  <a:srgbClr val="000000"/>
                </a:solidFill>
                <a:latin typeface="Calibri"/>
              </a:rPr>
              <a:t>знеболюючі</a:t>
            </a:r>
            <a:r>
              <a:rPr lang="ru-RU" sz="1900" b="1" strike="noStrike" spc="-1" dirty="0">
                <a:solidFill>
                  <a:srgbClr val="000000"/>
                </a:solidFill>
                <a:latin typeface="Calibri"/>
              </a:rPr>
              <a:t>, </a:t>
            </a:r>
            <a:r>
              <a:rPr lang="ru-RU" sz="1900" b="1" strike="noStrike" spc="-1" dirty="0" err="1">
                <a:solidFill>
                  <a:srgbClr val="000000"/>
                </a:solidFill>
                <a:latin typeface="Calibri"/>
              </a:rPr>
              <a:t>протизапальні</a:t>
            </a:r>
            <a:r>
              <a:rPr lang="ru-RU" sz="1900" b="1" strike="noStrike" spc="-1" dirty="0">
                <a:solidFill>
                  <a:srgbClr val="000000"/>
                </a:solidFill>
                <a:latin typeface="Calibri"/>
              </a:rPr>
              <a:t>, </a:t>
            </a:r>
            <a:r>
              <a:rPr lang="ru-RU" sz="1900" b="1" strike="noStrike" spc="-1" dirty="0" err="1">
                <a:solidFill>
                  <a:srgbClr val="000000"/>
                </a:solidFill>
                <a:latin typeface="Calibri"/>
              </a:rPr>
              <a:t>антимікробні</a:t>
            </a:r>
            <a:r>
              <a:rPr lang="ru-RU" sz="1900" b="1" strike="noStrike" spc="-1" dirty="0">
                <a:solidFill>
                  <a:srgbClr val="000000"/>
                </a:solidFill>
                <a:latin typeface="Calibri"/>
              </a:rPr>
              <a:t> та </a:t>
            </a:r>
            <a:r>
              <a:rPr lang="ru-RU" sz="1900" b="1" strike="noStrike" spc="-1" dirty="0" err="1">
                <a:solidFill>
                  <a:srgbClr val="000000"/>
                </a:solidFill>
                <a:latin typeface="Calibri"/>
              </a:rPr>
              <a:t>інші</a:t>
            </a:r>
            <a:r>
              <a:rPr lang="ru-RU" sz="1900" b="1" strike="noStrike" spc="-1" dirty="0">
                <a:solidFill>
                  <a:srgbClr val="000000"/>
                </a:solidFill>
                <a:latin typeface="Calibri"/>
              </a:rPr>
              <a:t> </a:t>
            </a:r>
            <a:r>
              <a:rPr lang="ru-RU" sz="1900" b="1" strike="noStrike" spc="-1" dirty="0" err="1">
                <a:solidFill>
                  <a:srgbClr val="000000"/>
                </a:solidFill>
                <a:latin typeface="Calibri"/>
              </a:rPr>
              <a:t>лікарські</a:t>
            </a:r>
            <a:r>
              <a:rPr lang="ru-RU" sz="1900" b="1" strike="noStrike" spc="-1" dirty="0">
                <a:solidFill>
                  <a:srgbClr val="000000"/>
                </a:solidFill>
                <a:latin typeface="Calibri"/>
              </a:rPr>
              <a:t> </a:t>
            </a:r>
            <a:r>
              <a:rPr lang="ru-RU" sz="1900" b="1" strike="noStrike" spc="-1" dirty="0" err="1">
                <a:solidFill>
                  <a:srgbClr val="000000"/>
                </a:solidFill>
                <a:latin typeface="Calibri"/>
              </a:rPr>
              <a:t>речовини</a:t>
            </a:r>
            <a:r>
              <a:rPr lang="ru-RU" sz="1900" b="1" strike="noStrike" spc="-1" dirty="0">
                <a:solidFill>
                  <a:srgbClr val="000000"/>
                </a:solidFill>
                <a:latin typeface="Calibri"/>
              </a:rPr>
              <a:t>.  </a:t>
            </a:r>
            <a:r>
              <a:rPr lang="ru-RU" sz="1900" b="1" strike="noStrike" spc="-1" dirty="0" err="1">
                <a:solidFill>
                  <a:srgbClr val="000000"/>
                </a:solidFill>
                <a:latin typeface="Calibri"/>
              </a:rPr>
              <a:t>Пластикатні</a:t>
            </a:r>
            <a:r>
              <a:rPr lang="ru-RU" sz="1900" b="1" strike="noStrike" spc="-1" dirty="0">
                <a:solidFill>
                  <a:srgbClr val="000000"/>
                </a:solidFill>
                <a:latin typeface="Calibri"/>
              </a:rPr>
              <a:t> </a:t>
            </a:r>
            <a:r>
              <a:rPr lang="ru-RU" sz="1900" b="1" strike="noStrike" spc="-1" dirty="0" err="1">
                <a:solidFill>
                  <a:srgbClr val="000000"/>
                </a:solidFill>
                <a:latin typeface="Calibri"/>
              </a:rPr>
              <a:t>матеріали</a:t>
            </a:r>
            <a:r>
              <a:rPr lang="ru-RU" sz="1900" b="1" strike="noStrike" spc="-1" dirty="0">
                <a:solidFill>
                  <a:srgbClr val="000000"/>
                </a:solidFill>
                <a:latin typeface="Calibri"/>
              </a:rPr>
              <a:t> у </a:t>
            </a:r>
            <a:r>
              <a:rPr lang="ru-RU" sz="1900" b="1" strike="noStrike" spc="-1" dirty="0" err="1">
                <a:solidFill>
                  <a:srgbClr val="000000"/>
                </a:solidFill>
                <a:latin typeface="Calibri"/>
              </a:rPr>
              <a:t>вигляді</a:t>
            </a:r>
            <a:r>
              <a:rPr lang="ru-RU" sz="1900" b="1" strike="noStrike" spc="-1" dirty="0">
                <a:solidFill>
                  <a:srgbClr val="000000"/>
                </a:solidFill>
                <a:latin typeface="Calibri"/>
              </a:rPr>
              <a:t> </a:t>
            </a:r>
            <a:r>
              <a:rPr lang="ru-RU" sz="1900" b="1" strike="noStrike" spc="-1" dirty="0" err="1">
                <a:solidFill>
                  <a:srgbClr val="000000"/>
                </a:solidFill>
                <a:latin typeface="Calibri"/>
              </a:rPr>
              <a:t>аерозолів</a:t>
            </a:r>
            <a:r>
              <a:rPr lang="ru-RU" sz="1900" b="1" strike="noStrike" spc="-1" dirty="0">
                <a:solidFill>
                  <a:srgbClr val="000000"/>
                </a:solidFill>
                <a:latin typeface="Calibri"/>
              </a:rPr>
              <a:t> </a:t>
            </a:r>
            <a:r>
              <a:rPr lang="ru-RU" sz="1900" b="1" strike="noStrike" spc="-1" dirty="0" err="1">
                <a:solidFill>
                  <a:srgbClr val="000000"/>
                </a:solidFill>
                <a:latin typeface="Calibri"/>
              </a:rPr>
              <a:t>мають</a:t>
            </a:r>
            <a:r>
              <a:rPr lang="ru-RU" sz="1900" b="1" strike="noStrike" spc="-1" dirty="0">
                <a:solidFill>
                  <a:srgbClr val="000000"/>
                </a:solidFill>
                <a:latin typeface="Calibri"/>
              </a:rPr>
              <a:t> </a:t>
            </a:r>
            <a:r>
              <a:rPr lang="ru-RU" sz="1900" b="1" strike="noStrike" spc="-1" dirty="0" err="1">
                <a:solidFill>
                  <a:srgbClr val="000000"/>
                </a:solidFill>
                <a:latin typeface="Calibri"/>
              </a:rPr>
              <a:t>істотний</a:t>
            </a:r>
            <a:r>
              <a:rPr lang="ru-RU" sz="1900" b="1" strike="noStrike" spc="-1" dirty="0">
                <a:solidFill>
                  <a:srgbClr val="000000"/>
                </a:solidFill>
                <a:latin typeface="Calibri"/>
              </a:rPr>
              <a:t> </a:t>
            </a:r>
            <a:r>
              <a:rPr lang="ru-RU" sz="1900" b="1" strike="noStrike" spc="-1" dirty="0" err="1">
                <a:solidFill>
                  <a:srgbClr val="000000"/>
                </a:solidFill>
                <a:latin typeface="Calibri"/>
              </a:rPr>
              <a:t>недолік</a:t>
            </a:r>
            <a:r>
              <a:rPr lang="ru-RU" sz="1900" b="1" strike="noStrike" spc="-1" dirty="0">
                <a:solidFill>
                  <a:srgbClr val="000000"/>
                </a:solidFill>
                <a:latin typeface="Calibri"/>
              </a:rPr>
              <a:t>, а </a:t>
            </a:r>
            <a:r>
              <a:rPr lang="ru-RU" sz="1900" b="1" strike="noStrike" spc="-1" dirty="0" err="1">
                <a:solidFill>
                  <a:srgbClr val="000000"/>
                </a:solidFill>
                <a:latin typeface="Calibri"/>
              </a:rPr>
              <a:t>саме</a:t>
            </a:r>
            <a:r>
              <a:rPr lang="ru-RU" sz="1900" b="1" strike="noStrike" spc="-1" dirty="0">
                <a:solidFill>
                  <a:srgbClr val="000000"/>
                </a:solidFill>
                <a:latin typeface="Calibri"/>
              </a:rPr>
              <a:t> </a:t>
            </a:r>
            <a:r>
              <a:rPr lang="ru-RU" sz="1900" b="1" strike="noStrike" spc="-1" dirty="0" err="1">
                <a:solidFill>
                  <a:srgbClr val="000000"/>
                </a:solidFill>
                <a:latin typeface="Calibri"/>
              </a:rPr>
              <a:t>низьку</a:t>
            </a:r>
            <a:r>
              <a:rPr lang="ru-RU" sz="1900" b="1" strike="noStrike" spc="-1" dirty="0">
                <a:solidFill>
                  <a:srgbClr val="000000"/>
                </a:solidFill>
                <a:latin typeface="Calibri"/>
              </a:rPr>
              <a:t> </a:t>
            </a:r>
            <a:r>
              <a:rPr lang="ru-RU" sz="1900" b="1" strike="noStrike" spc="-1" dirty="0" err="1">
                <a:solidFill>
                  <a:srgbClr val="000000"/>
                </a:solidFill>
                <a:latin typeface="Calibri"/>
              </a:rPr>
              <a:t>гідрофільність</a:t>
            </a:r>
            <a:r>
              <a:rPr lang="ru-RU" sz="1900" b="1" strike="noStrike" spc="-1" dirty="0">
                <a:solidFill>
                  <a:srgbClr val="000000"/>
                </a:solidFill>
                <a:latin typeface="Calibri"/>
              </a:rPr>
              <a:t>, </a:t>
            </a:r>
            <a:r>
              <a:rPr lang="ru-RU" sz="1900" b="1" strike="noStrike" spc="-1" dirty="0" err="1">
                <a:solidFill>
                  <a:srgbClr val="000000"/>
                </a:solidFill>
                <a:latin typeface="Calibri"/>
              </a:rPr>
              <a:t>що</a:t>
            </a:r>
            <a:r>
              <a:rPr lang="ru-RU" sz="1900" b="1" strike="noStrike" spc="-1" dirty="0">
                <a:solidFill>
                  <a:srgbClr val="000000"/>
                </a:solidFill>
                <a:latin typeface="Calibri"/>
              </a:rPr>
              <a:t> не </a:t>
            </a:r>
            <a:r>
              <a:rPr lang="ru-RU" sz="1900" b="1" strike="noStrike" spc="-1" dirty="0" err="1">
                <a:solidFill>
                  <a:srgbClr val="000000"/>
                </a:solidFill>
                <a:latin typeface="Calibri"/>
              </a:rPr>
              <a:t>забезпечує</a:t>
            </a:r>
            <a:r>
              <a:rPr lang="ru-RU" sz="1900" b="1" strike="noStrike" spc="-1" dirty="0">
                <a:solidFill>
                  <a:srgbClr val="000000"/>
                </a:solidFill>
                <a:latin typeface="Calibri"/>
              </a:rPr>
              <a:t> </a:t>
            </a:r>
            <a:r>
              <a:rPr lang="ru-RU" sz="1900" b="1" strike="noStrike" spc="-1" dirty="0" err="1">
                <a:solidFill>
                  <a:srgbClr val="000000"/>
                </a:solidFill>
                <a:latin typeface="Calibri"/>
              </a:rPr>
              <a:t>достатню</a:t>
            </a:r>
            <a:r>
              <a:rPr lang="ru-RU" sz="1900" b="1" strike="noStrike" spc="-1" dirty="0">
                <a:solidFill>
                  <a:srgbClr val="000000"/>
                </a:solidFill>
                <a:latin typeface="Calibri"/>
              </a:rPr>
              <a:t> </a:t>
            </a:r>
            <a:r>
              <a:rPr lang="ru-RU" sz="1900" b="1" strike="noStrike" spc="-1" dirty="0" err="1">
                <a:solidFill>
                  <a:srgbClr val="000000"/>
                </a:solidFill>
                <a:latin typeface="Calibri"/>
              </a:rPr>
              <a:t>осмотичну</a:t>
            </a:r>
            <a:r>
              <a:rPr lang="ru-RU" sz="1900" b="1" strike="noStrike" spc="-1" dirty="0">
                <a:solidFill>
                  <a:srgbClr val="000000"/>
                </a:solidFill>
                <a:latin typeface="Calibri"/>
              </a:rPr>
              <a:t> </a:t>
            </a:r>
            <a:r>
              <a:rPr lang="ru-RU" sz="1900" b="1" strike="noStrike" spc="-1" dirty="0" err="1">
                <a:solidFill>
                  <a:srgbClr val="000000"/>
                </a:solidFill>
                <a:latin typeface="Calibri"/>
              </a:rPr>
              <a:t>дію</a:t>
            </a:r>
            <a:r>
              <a:rPr lang="ru-RU" sz="1900" b="1" strike="noStrike" spc="-1" dirty="0">
                <a:solidFill>
                  <a:srgbClr val="000000"/>
                </a:solidFill>
                <a:latin typeface="Calibri"/>
              </a:rPr>
              <a:t> та </a:t>
            </a:r>
            <a:r>
              <a:rPr lang="ru-RU" sz="1900" b="1" strike="noStrike" spc="-1" dirty="0" err="1">
                <a:solidFill>
                  <a:srgbClr val="000000"/>
                </a:solidFill>
                <a:latin typeface="Calibri"/>
              </a:rPr>
              <a:t>вивільнення</a:t>
            </a:r>
            <a:r>
              <a:rPr lang="ru-RU" sz="1900" b="1" strike="noStrike" spc="-1" dirty="0">
                <a:solidFill>
                  <a:srgbClr val="000000"/>
                </a:solidFill>
                <a:latin typeface="Calibri"/>
              </a:rPr>
              <a:t> і </a:t>
            </a:r>
            <a:r>
              <a:rPr lang="ru-RU" sz="1900" b="1" strike="noStrike" spc="-1" dirty="0" err="1">
                <a:solidFill>
                  <a:srgbClr val="000000"/>
                </a:solidFill>
                <a:latin typeface="Calibri"/>
              </a:rPr>
              <a:t>транспортування</a:t>
            </a:r>
            <a:r>
              <a:rPr lang="ru-RU" sz="1900" b="1" strike="noStrike" spc="-1" dirty="0">
                <a:solidFill>
                  <a:srgbClr val="000000"/>
                </a:solidFill>
                <a:latin typeface="Calibri"/>
              </a:rPr>
              <a:t> </a:t>
            </a:r>
            <a:r>
              <a:rPr lang="ru-RU" sz="1900" b="1" strike="noStrike" spc="-1" dirty="0" err="1">
                <a:solidFill>
                  <a:srgbClr val="000000"/>
                </a:solidFill>
                <a:latin typeface="Calibri"/>
              </a:rPr>
              <a:t>лікарської</a:t>
            </a:r>
            <a:r>
              <a:rPr lang="ru-RU" sz="1900" b="1" strike="noStrike" spc="-1" dirty="0">
                <a:solidFill>
                  <a:srgbClr val="000000"/>
                </a:solidFill>
                <a:latin typeface="Calibri"/>
              </a:rPr>
              <a:t> </a:t>
            </a:r>
            <a:r>
              <a:rPr lang="ru-RU" sz="1900" b="1" strike="noStrike" spc="-1" dirty="0" err="1">
                <a:solidFill>
                  <a:srgbClr val="000000"/>
                </a:solidFill>
                <a:latin typeface="Calibri"/>
              </a:rPr>
              <a:t>речовини</a:t>
            </a:r>
            <a:r>
              <a:rPr lang="ru-RU" sz="1900" b="1" strike="noStrike" spc="-1" dirty="0">
                <a:solidFill>
                  <a:srgbClr val="000000"/>
                </a:solidFill>
                <a:latin typeface="Calibri"/>
              </a:rPr>
              <a:t> в </a:t>
            </a:r>
            <a:r>
              <a:rPr lang="ru-RU" sz="1900" b="1" strike="noStrike" spc="-1" dirty="0" err="1">
                <a:solidFill>
                  <a:srgbClr val="000000"/>
                </a:solidFill>
                <a:latin typeface="Calibri"/>
              </a:rPr>
              <a:t>тканини</a:t>
            </a:r>
            <a:r>
              <a:rPr lang="ru-RU" sz="1900" b="1" strike="noStrike" spc="-1" dirty="0">
                <a:solidFill>
                  <a:srgbClr val="000000"/>
                </a:solidFill>
                <a:latin typeface="Calibri"/>
              </a:rPr>
              <a:t>. </a:t>
            </a:r>
            <a:endParaRPr lang="ru-RU" sz="19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539640" y="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FF0000"/>
                </a:solidFill>
                <a:latin typeface="Calibri"/>
              </a:rPr>
              <a:t>Пов'язки на груднину</a:t>
            </a:r>
            <a:endParaRPr lang="ru-RU" sz="4400" b="0" strike="noStrike" spc="-1">
              <a:latin typeface="Arial"/>
            </a:endParaRPr>
          </a:p>
        </p:txBody>
      </p:sp>
      <p:sp>
        <p:nvSpPr>
          <p:cNvPr id="280" name="CustomShape 2"/>
          <p:cNvSpPr/>
          <p:nvPr/>
        </p:nvSpPr>
        <p:spPr>
          <a:xfrm>
            <a:off x="214200" y="1214280"/>
            <a:ext cx="4318920" cy="528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80000"/>
              </a:lnSpc>
              <a:spcBef>
                <a:spcPts val="400"/>
              </a:spcBef>
            </a:pPr>
            <a:r>
              <a:rPr lang="ru-RU" sz="2000" b="1" strike="noStrike" spc="-1">
                <a:solidFill>
                  <a:srgbClr val="000000"/>
                </a:solidFill>
                <a:latin typeface="Arial"/>
              </a:rPr>
              <a:t>О</a:t>
            </a:r>
            <a:r>
              <a:rPr lang="ru-RU" sz="2000" b="1" strike="noStrike" spc="-1">
                <a:solidFill>
                  <a:srgbClr val="000000"/>
                </a:solidFill>
                <a:latin typeface="Calibri"/>
              </a:rPr>
              <a:t>собливе значення мають пов'язки на грудну залозу в жінок із лактаційним маститом, виконання яких поєднується з годуванням дитини або зціджуванням молока. Для цього застосовують підтримувальну пов'язку на одну або обидві грудні залози. Пов'язку на одну залозу розпочинають з циркулярного туру нижче від грудної залози, при цьому соски залишають відкритими. Другий тур бинта прямує з-під грудної залози і підіймається вгору над ключицею здорового боку. Наступний циркулярний тур бинта спрямовують дещо вище від попереднього. Щоб пов'язка не ослабла і не змістилася, тур бинта, спрямований через надпліччя, має розташовуватись якомога ближче до шиї, а в пахвовій ділянці — якомога вище</a:t>
            </a:r>
            <a:r>
              <a:rPr lang="ru-RU" sz="2000" b="0" strike="noStrike" spc="-1">
                <a:solidFill>
                  <a:srgbClr val="000000"/>
                </a:solidFill>
                <a:latin typeface="Calibri"/>
              </a:rPr>
              <a:t>.</a:t>
            </a:r>
            <a:endParaRPr lang="ru-RU" sz="2000" b="0" strike="noStrike" spc="-1">
              <a:latin typeface="Arial"/>
            </a:endParaRPr>
          </a:p>
        </p:txBody>
      </p:sp>
      <p:pic>
        <p:nvPicPr>
          <p:cNvPr id="281" name="Picture 2"/>
          <p:cNvPicPr/>
          <p:nvPr/>
        </p:nvPicPr>
        <p:blipFill>
          <a:blip r:embed="rId2"/>
          <a:stretch/>
        </p:blipFill>
        <p:spPr>
          <a:xfrm>
            <a:off x="4533120" y="1953491"/>
            <a:ext cx="4610160" cy="3532908"/>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214200" y="642960"/>
            <a:ext cx="4785480" cy="593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1500" lnSpcReduction="20000"/>
          </a:bodyPr>
          <a:lstStyle/>
          <a:p>
            <a:pPr marL="343080" indent="-182160" algn="just">
              <a:lnSpc>
                <a:spcPct val="100000"/>
              </a:lnSpc>
              <a:spcBef>
                <a:spcPts val="760"/>
              </a:spcBef>
              <a:buClr>
                <a:srgbClr val="E46C0A"/>
              </a:buClr>
              <a:buFont typeface="Arial"/>
              <a:buChar char="•"/>
            </a:pPr>
            <a:r>
              <a:rPr lang="ru-RU" sz="3800" b="1" strike="noStrike" spc="-1">
                <a:solidFill>
                  <a:srgbClr val="FF0000"/>
                </a:solidFill>
                <a:latin typeface="Calibri"/>
              </a:rPr>
              <a:t>Пов'язки на голову та шию. </a:t>
            </a:r>
            <a:r>
              <a:rPr lang="ru-RU" sz="3200" b="1" strike="noStrike" spc="-1">
                <a:solidFill>
                  <a:srgbClr val="000000"/>
                </a:solidFill>
                <a:latin typeface="Calibri"/>
              </a:rPr>
              <a:t>Пов'язку на голову накладають за допомогою бинта завширшки 5 см. Зазвичай вона повинна тиснути, оскільки поранення черепа супроводжується сильною кровотечею з усіх ран, що утворилися при цьому. Винятком є запальні захворювання (здавлювання небажане).</a:t>
            </a:r>
            <a:endParaRPr lang="ru-RU" sz="3200" b="0" strike="noStrike" spc="-1">
              <a:latin typeface="Arial"/>
            </a:endParaRPr>
          </a:p>
          <a:p>
            <a:pPr marL="343080" indent="-182160" algn="just">
              <a:lnSpc>
                <a:spcPct val="100000"/>
              </a:lnSpc>
              <a:spcBef>
                <a:spcPts val="641"/>
              </a:spcBef>
              <a:buClr>
                <a:srgbClr val="E46C0A"/>
              </a:buClr>
              <a:buFont typeface="Arial"/>
              <a:buChar char="•"/>
            </a:pPr>
            <a:r>
              <a:rPr lang="ru-RU" sz="3200" b="1" strike="noStrike" spc="-1">
                <a:solidFill>
                  <a:srgbClr val="000000"/>
                </a:solidFill>
                <a:latin typeface="Calibri"/>
              </a:rPr>
              <a:t>Великі ушкодження потиличної ділянки можна закрити неаполітанською пов'язкою. її розпочинають циркулярним туром довкола голови, спускаючи кожний наступний тур у бік вуха ураженої частини і піднімаючи на протилежному боці</a:t>
            </a:r>
            <a:endParaRPr lang="ru-RU" sz="3200" b="0" strike="noStrike" spc="-1">
              <a:latin typeface="Arial"/>
            </a:endParaRPr>
          </a:p>
        </p:txBody>
      </p:sp>
      <p:pic>
        <p:nvPicPr>
          <p:cNvPr id="283" name="Рисунок 3"/>
          <p:cNvPicPr/>
          <p:nvPr/>
        </p:nvPicPr>
        <p:blipFill>
          <a:blip r:embed="rId2"/>
          <a:srcRect l="1814" r="59841"/>
          <a:stretch/>
        </p:blipFill>
        <p:spPr>
          <a:xfrm>
            <a:off x="5143680" y="1214280"/>
            <a:ext cx="3796560" cy="4428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285840" y="428760"/>
            <a:ext cx="4428360" cy="60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500" lnSpcReduction="20000"/>
          </a:bodyPr>
          <a:lstStyle/>
          <a:p>
            <a:pPr marL="343080" indent="-182160" algn="just">
              <a:lnSpc>
                <a:spcPct val="100000"/>
              </a:lnSpc>
              <a:spcBef>
                <a:spcPts val="641"/>
              </a:spcBef>
              <a:buClr>
                <a:srgbClr val="E46C0A"/>
              </a:buClr>
              <a:buFont typeface="Arial"/>
              <a:buChar char="•"/>
            </a:pPr>
            <a:r>
              <a:rPr lang="ru-RU" sz="3200" b="1" strike="noStrike" spc="-1">
                <a:solidFill>
                  <a:srgbClr val="000000"/>
                </a:solidFill>
                <a:latin typeface="Calibri"/>
              </a:rPr>
              <a:t>Пов'язку </a:t>
            </a:r>
            <a:r>
              <a:rPr lang="ru-RU" sz="3200" b="1" strike="noStrike" spc="-1">
                <a:solidFill>
                  <a:srgbClr val="404040"/>
                </a:solidFill>
                <a:latin typeface="Calibri"/>
              </a:rPr>
              <a:t>"</a:t>
            </a:r>
            <a:r>
              <a:rPr lang="ru-RU" sz="3200" b="1" strike="noStrike" spc="-1">
                <a:solidFill>
                  <a:srgbClr val="FF0000"/>
                </a:solidFill>
                <a:latin typeface="Calibri"/>
              </a:rPr>
              <a:t>шапочка Гіппократа</a:t>
            </a:r>
            <a:r>
              <a:rPr lang="ru-RU" sz="3200" b="1" strike="noStrike" spc="-1">
                <a:solidFill>
                  <a:srgbClr val="404040"/>
                </a:solidFill>
                <a:latin typeface="Calibri"/>
              </a:rPr>
              <a:t>" </a:t>
            </a:r>
            <a:r>
              <a:rPr lang="ru-RU" sz="3200" b="1" strike="noStrike" spc="-1">
                <a:solidFill>
                  <a:srgbClr val="000000"/>
                </a:solidFill>
                <a:latin typeface="Calibri"/>
              </a:rPr>
              <a:t>використовують для закриття всієї волосистої частини голови. Вона є складною за технікою виконання, потребує багато часу, а інколи і помічника. Після накладання циркулярного туру (звичайним способом) проводять тури, що повертаються з потиличної ділянки на лоб і назад так, щоб була закрита волосиста частина голови. Пов'язку закінчують, фіксуючи її циркулярними турами бинта. Пов'язку "шапочка Гіппократа" можна накласти і за допомогою двох бинтів, один з яких розташовують на волосистій частині голови, а іншим циркулярно фіксують кінці першого бинта.</a:t>
            </a:r>
            <a:endParaRPr lang="ru-RU" sz="3200" b="0" strike="noStrike" spc="-1">
              <a:latin typeface="Arial"/>
            </a:endParaRPr>
          </a:p>
        </p:txBody>
      </p:sp>
      <p:pic>
        <p:nvPicPr>
          <p:cNvPr id="285" name="Рисунок 3"/>
          <p:cNvPicPr/>
          <p:nvPr/>
        </p:nvPicPr>
        <p:blipFill>
          <a:blip r:embed="rId2"/>
          <a:srcRect l="50024"/>
          <a:stretch/>
        </p:blipFill>
        <p:spPr>
          <a:xfrm>
            <a:off x="4786200" y="1071720"/>
            <a:ext cx="4142520" cy="4241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142920" y="428760"/>
            <a:ext cx="4214160" cy="606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FF0000"/>
                </a:solidFill>
                <a:latin typeface="Calibri"/>
                <a:ea typeface="DejaVu Sans"/>
              </a:rPr>
              <a:t>Пов’язка «чепчик»:</a:t>
            </a:r>
            <a:endParaRPr lang="ru-RU" sz="3200" b="0" strike="noStrike" spc="-1">
              <a:latin typeface="Arial"/>
            </a:endParaRPr>
          </a:p>
          <a:p>
            <a:pPr algn="just">
              <a:lnSpc>
                <a:spcPct val="100000"/>
              </a:lnSpc>
            </a:pPr>
            <a:r>
              <a:rPr lang="ru-RU" sz="1800" b="1" strike="noStrike" spc="-1">
                <a:solidFill>
                  <a:srgbClr val="000000"/>
                </a:solidFill>
                <a:latin typeface="Calibri"/>
                <a:ea typeface="DejaVu Sans"/>
              </a:rPr>
              <a:t> – смужку бинта (рекомендується бинт шириною 7 см) завдовжки близько 1 м кладуть на середній відділ тім’яної ділянки так, щоб кінці зав’язок спускалися попереду вушних раковин;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потерпілий або помічник утримує кінці зав’язок в натягнутому положенні;</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виконують 2 – 3 закріплюючих бинта через лобову і потиличну ділянки;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дійшовши до натягнутих зав’язок, обертають бинт навколо них й направляють його по черзі на потиличну і лобову ділянки;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бинтують, поки не буде закрита вся голова;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кінець бинта прив’язують до однієї з зав’язок;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зав’язку закріплюють під підборіддям. </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pic>
        <p:nvPicPr>
          <p:cNvPr id="287" name="Picture 2"/>
          <p:cNvPicPr/>
          <p:nvPr/>
        </p:nvPicPr>
        <p:blipFill>
          <a:blip r:embed="rId2"/>
          <a:srcRect l="37068" t="37121" r="37549" b="18952"/>
          <a:stretch/>
        </p:blipFill>
        <p:spPr>
          <a:xfrm>
            <a:off x="4500720" y="1428840"/>
            <a:ext cx="4428360" cy="4307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285840" y="285840"/>
            <a:ext cx="8429040" cy="240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FF0000"/>
                </a:solidFill>
                <a:latin typeface="Calibri"/>
                <a:ea typeface="DejaVu Sans"/>
              </a:rPr>
              <a:t>Пов’язка на ліве око: </a:t>
            </a:r>
            <a:endParaRPr lang="ru-RU" sz="3200" b="0" strike="noStrike" spc="-1">
              <a:latin typeface="Arial"/>
            </a:endParaRPr>
          </a:p>
          <a:p>
            <a:pPr algn="just">
              <a:lnSpc>
                <a:spcPct val="100000"/>
              </a:lnSpc>
            </a:pPr>
            <a:r>
              <a:rPr lang="ru-RU" sz="2000" b="1" strike="noStrike" spc="-1">
                <a:solidFill>
                  <a:srgbClr val="000000"/>
                </a:solidFill>
                <a:latin typeface="Calibri"/>
                <a:ea typeface="DejaVu Sans"/>
              </a:rPr>
              <a:t>– виконують 2 – 3 закріпляючих тура бинта навколо голови;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бинт по задній поверхні голови спускають вниз  і ведуть під мочкою лівого вуха через щоку на ліве око;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виконують закріплюючий тур бинта навколо голови;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повторюють тури бинта кілька разів;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закріплюють бинт. </a:t>
            </a:r>
            <a:endParaRPr lang="ru-RU" sz="2000" b="0" strike="noStrike" spc="-1">
              <a:latin typeface="Arial"/>
            </a:endParaRPr>
          </a:p>
        </p:txBody>
      </p:sp>
      <p:pic>
        <p:nvPicPr>
          <p:cNvPr id="289" name="Picture 2"/>
          <p:cNvPicPr/>
          <p:nvPr/>
        </p:nvPicPr>
        <p:blipFill>
          <a:blip r:embed="rId2"/>
          <a:srcRect l="30206" t="31260" r="33025" b="30674"/>
          <a:stretch/>
        </p:blipFill>
        <p:spPr>
          <a:xfrm>
            <a:off x="1571760" y="2804040"/>
            <a:ext cx="6613560" cy="38494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500040" y="4929120"/>
            <a:ext cx="6071400" cy="185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Пов’язка на всі пальці кісті («лицарська рукавичка»): </a:t>
            </a:r>
            <a:endParaRPr lang="ru-RU" sz="2800" b="0" strike="noStrike" spc="-1">
              <a:latin typeface="Arial"/>
            </a:endParaRPr>
          </a:p>
          <a:p>
            <a:pPr>
              <a:lnSpc>
                <a:spcPct val="100000"/>
              </a:lnSpc>
            </a:pPr>
            <a:r>
              <a:rPr lang="ru-RU" sz="2000" b="1" strike="noStrike" spc="-1">
                <a:solidFill>
                  <a:srgbClr val="000000"/>
                </a:solidFill>
                <a:latin typeface="Calibri"/>
                <a:ea typeface="DejaVu Sans"/>
              </a:rPr>
              <a:t>В основі пов’язки лежить принцип бинтування одного пальця. Використовуючи цей метод по черзі бинтують усі пальці кисті. </a:t>
            </a:r>
            <a:endParaRPr lang="ru-RU" sz="2000" b="0" strike="noStrike" spc="-1">
              <a:latin typeface="Arial"/>
            </a:endParaRPr>
          </a:p>
        </p:txBody>
      </p:sp>
      <p:pic>
        <p:nvPicPr>
          <p:cNvPr id="291" name="Picture 3"/>
          <p:cNvPicPr/>
          <p:nvPr/>
        </p:nvPicPr>
        <p:blipFill>
          <a:blip r:embed="rId2"/>
          <a:srcRect l="43232" t="38292" r="41481" b="23155"/>
          <a:stretch/>
        </p:blipFill>
        <p:spPr>
          <a:xfrm>
            <a:off x="6715080" y="4105080"/>
            <a:ext cx="2428200" cy="2752200"/>
          </a:xfrm>
          <a:prstGeom prst="rect">
            <a:avLst/>
          </a:prstGeom>
          <a:ln w="9360">
            <a:noFill/>
          </a:ln>
        </p:spPr>
      </p:pic>
      <p:sp>
        <p:nvSpPr>
          <p:cNvPr id="292" name="CustomShape 2"/>
          <p:cNvSpPr/>
          <p:nvPr/>
        </p:nvSpPr>
        <p:spPr>
          <a:xfrm>
            <a:off x="142920" y="142920"/>
            <a:ext cx="8571960" cy="466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Calibri"/>
                <a:ea typeface="DejaVu Sans"/>
              </a:rPr>
              <a:t>Спіральна пов’язка на один палець: </a:t>
            </a:r>
            <a:endParaRPr lang="ru-RU" sz="2400" b="0" strike="noStrike" spc="-1">
              <a:latin typeface="Arial"/>
            </a:endParaRPr>
          </a:p>
          <a:p>
            <a:pPr algn="just">
              <a:lnSpc>
                <a:spcPct val="100000"/>
              </a:lnSpc>
            </a:pPr>
            <a:r>
              <a:rPr lang="ru-RU" sz="1800" b="1" strike="noStrike" spc="-1">
                <a:solidFill>
                  <a:srgbClr val="000000"/>
                </a:solidFill>
                <a:latin typeface="Calibri"/>
                <a:ea typeface="DejaVu Sans"/>
              </a:rPr>
              <a:t>– виконують закріплюючі тури бинта навколо променево-зап’ясткового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ведуть бинт по тильній поверхні кисті косо вниз  до кінця хворого пальця (дистальної фаланги);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накладають спіральну пов’язку на палець (зверху  до низу);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по тилу кисті бинт ведуть вгору до променевозап’ясткового суглобу;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2-3 круговими вітками закріплюють бинт в області зап’ястка. </a:t>
            </a:r>
            <a:endParaRPr lang="ru-RU" sz="1800" b="0" strike="noStrike" spc="-1">
              <a:latin typeface="Arial"/>
            </a:endParaRPr>
          </a:p>
          <a:p>
            <a:pPr algn="just">
              <a:lnSpc>
                <a:spcPct val="100000"/>
              </a:lnSpc>
            </a:pPr>
            <a:r>
              <a:rPr lang="ru-RU" sz="2400" b="1" strike="noStrike" spc="-1">
                <a:solidFill>
                  <a:srgbClr val="FF0000"/>
                </a:solidFill>
                <a:latin typeface="Calibri"/>
                <a:ea typeface="DejaVu Sans"/>
              </a:rPr>
              <a:t>Колосоподібна пов’язка на великий палець кисті: </a:t>
            </a:r>
            <a:endParaRPr lang="ru-RU" sz="2400" b="0" strike="noStrike" spc="-1">
              <a:latin typeface="Arial"/>
            </a:endParaRPr>
          </a:p>
          <a:p>
            <a:pPr algn="just">
              <a:lnSpc>
                <a:spcPct val="100000"/>
              </a:lnSpc>
            </a:pPr>
            <a:r>
              <a:rPr lang="ru-RU" sz="1800" b="1" strike="noStrike" spc="-1">
                <a:solidFill>
                  <a:srgbClr val="000000"/>
                </a:solidFill>
                <a:latin typeface="Calibri"/>
                <a:ea typeface="DejaVu Sans"/>
              </a:rPr>
              <a:t>– виконують закріплюючі тури бинта навколо променево-зап’ясткового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ведуть бинт до кінця великого пальця (дистальної фаланги) через перший міжпальцевий проміжок;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обводять бинт навколо пальця й повертають його по тильній поверхні кисті до зап’ястка;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виконують закріплюючий тур бинта навколо променево-зап’ясткового суглоба;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повторюють тури бинта, поки палець не буде закритий повністю;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закріплюють бинт круговими витками в області зап’ястка.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Picture 2"/>
          <p:cNvPicPr/>
          <p:nvPr/>
        </p:nvPicPr>
        <p:blipFill>
          <a:blip r:embed="rId2"/>
          <a:srcRect l="29655" t="36142" r="30281" b="15039"/>
          <a:stretch/>
        </p:blipFill>
        <p:spPr>
          <a:xfrm>
            <a:off x="2286000" y="0"/>
            <a:ext cx="5858640" cy="3499560"/>
          </a:xfrm>
          <a:prstGeom prst="rect">
            <a:avLst/>
          </a:prstGeom>
          <a:ln w="9360">
            <a:noFill/>
          </a:ln>
        </p:spPr>
      </p:pic>
      <p:pic>
        <p:nvPicPr>
          <p:cNvPr id="294" name="Picture 3"/>
          <p:cNvPicPr/>
          <p:nvPr/>
        </p:nvPicPr>
        <p:blipFill>
          <a:blip r:embed="rId3"/>
          <a:srcRect l="30792" t="33406" r="31888" b="22662"/>
          <a:stretch/>
        </p:blipFill>
        <p:spPr>
          <a:xfrm>
            <a:off x="2143080" y="3429000"/>
            <a:ext cx="5928480" cy="3214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100" b="1" strike="noStrike" spc="-1">
                <a:solidFill>
                  <a:srgbClr val="FF0000"/>
                </a:solidFill>
                <a:latin typeface="Calibri"/>
              </a:rPr>
              <a:t>6. Накладання твердих пов'язок (шин Крамера, Дітеріхса, пневмошин). </a:t>
            </a:r>
            <a:endParaRPr lang="ru-RU" sz="3100" b="0" strike="noStrike" spc="-1">
              <a:latin typeface="Arial"/>
            </a:endParaRPr>
          </a:p>
        </p:txBody>
      </p:sp>
      <p:sp>
        <p:nvSpPr>
          <p:cNvPr id="296" name="CustomShape 2"/>
          <p:cNvSpPr/>
          <p:nvPr/>
        </p:nvSpPr>
        <p:spPr>
          <a:xfrm>
            <a:off x="457200" y="1714320"/>
            <a:ext cx="8186040" cy="441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3500" lnSpcReduction="10000"/>
          </a:bodyPr>
          <a:lstStyle/>
          <a:p>
            <a:pPr marL="343080" indent="-342360" algn="just">
              <a:lnSpc>
                <a:spcPct val="100000"/>
              </a:lnSpc>
              <a:spcBef>
                <a:spcPts val="641"/>
              </a:spcBef>
            </a:pPr>
            <a:r>
              <a:rPr lang="ru-RU" sz="3200" b="1" strike="noStrike" spc="-1" dirty="0">
                <a:solidFill>
                  <a:srgbClr val="000000"/>
                </a:solidFill>
                <a:latin typeface="Calibri"/>
              </a:rPr>
              <a:t>Для </a:t>
            </a:r>
            <a:r>
              <a:rPr lang="ru-RU" sz="3200" b="1" strike="noStrike" spc="-1" dirty="0" err="1">
                <a:solidFill>
                  <a:srgbClr val="000000"/>
                </a:solidFill>
                <a:latin typeface="Calibri"/>
              </a:rPr>
              <a:t>забезпечення</a:t>
            </a:r>
            <a:r>
              <a:rPr lang="ru-RU" sz="3200" b="1" strike="noStrike" spc="-1" dirty="0">
                <a:solidFill>
                  <a:srgbClr val="000000"/>
                </a:solidFill>
                <a:latin typeface="Calibri"/>
              </a:rPr>
              <a:t> </a:t>
            </a:r>
            <a:r>
              <a:rPr lang="ru-RU" sz="3200" b="1" strike="noStrike" spc="-1" dirty="0" err="1">
                <a:solidFill>
                  <a:srgbClr val="000000"/>
                </a:solidFill>
                <a:latin typeface="Calibri"/>
              </a:rPr>
              <a:t>транспортної</a:t>
            </a:r>
            <a:r>
              <a:rPr lang="ru-RU" sz="3200" b="1" strike="noStrike" spc="-1" dirty="0">
                <a:solidFill>
                  <a:srgbClr val="000000"/>
                </a:solidFill>
                <a:latin typeface="Calibri"/>
              </a:rPr>
              <a:t> </a:t>
            </a:r>
            <a:r>
              <a:rPr lang="ru-RU" sz="3200" b="1" strike="noStrike" spc="-1" dirty="0" err="1">
                <a:solidFill>
                  <a:srgbClr val="000000"/>
                </a:solidFill>
                <a:latin typeface="Calibri"/>
              </a:rPr>
              <a:t>іммобілізації</a:t>
            </a:r>
            <a:r>
              <a:rPr lang="ru-RU" sz="3200" b="1" strike="noStrike" spc="-1" dirty="0">
                <a:solidFill>
                  <a:srgbClr val="000000"/>
                </a:solidFill>
                <a:latin typeface="Calibri"/>
              </a:rPr>
              <a:t> </a:t>
            </a:r>
            <a:r>
              <a:rPr lang="ru-RU" sz="3200" b="1" strike="noStrike" spc="-1" dirty="0" err="1">
                <a:solidFill>
                  <a:srgbClr val="000000"/>
                </a:solidFill>
                <a:latin typeface="Calibri"/>
              </a:rPr>
              <a:t>найчастіше</a:t>
            </a:r>
            <a:r>
              <a:rPr lang="ru-RU" sz="3200" b="1" strike="noStrike" spc="-1" dirty="0">
                <a:solidFill>
                  <a:srgbClr val="000000"/>
                </a:solidFill>
                <a:latin typeface="Calibri"/>
              </a:rPr>
              <a:t> </a:t>
            </a:r>
            <a:r>
              <a:rPr lang="ru-RU" sz="3200" b="1" strike="noStrike" spc="-1" dirty="0" err="1">
                <a:solidFill>
                  <a:srgbClr val="000000"/>
                </a:solidFill>
                <a:latin typeface="Calibri"/>
              </a:rPr>
              <a:t>застосовують</a:t>
            </a:r>
            <a:r>
              <a:rPr lang="ru-RU" sz="3200" b="1" strike="noStrike" spc="-1" dirty="0">
                <a:solidFill>
                  <a:srgbClr val="000000"/>
                </a:solidFill>
                <a:latin typeface="Calibri"/>
              </a:rPr>
              <a:t>: </a:t>
            </a:r>
            <a:endParaRPr lang="ru-RU" sz="3200" b="0" strike="noStrike" spc="-1" dirty="0">
              <a:latin typeface="Arial"/>
            </a:endParaRPr>
          </a:p>
          <a:p>
            <a:pPr marL="343080" indent="-342360" algn="just">
              <a:lnSpc>
                <a:spcPct val="100000"/>
              </a:lnSpc>
              <a:spcBef>
                <a:spcPts val="641"/>
              </a:spcBef>
            </a:pPr>
            <a:r>
              <a:rPr lang="ru-RU" sz="3200" b="1" strike="noStrike" spc="-1" dirty="0" err="1">
                <a:solidFill>
                  <a:srgbClr val="FF0000"/>
                </a:solidFill>
                <a:latin typeface="Calibri"/>
              </a:rPr>
              <a:t>бинтові</a:t>
            </a:r>
            <a:r>
              <a:rPr lang="ru-RU" sz="3200" b="1" strike="noStrike" spc="-1" dirty="0">
                <a:solidFill>
                  <a:srgbClr val="FF0000"/>
                </a:solidFill>
                <a:latin typeface="Calibri"/>
              </a:rPr>
              <a:t> (</a:t>
            </a:r>
            <a:r>
              <a:rPr lang="ru-RU" sz="3200" b="1" strike="noStrike" spc="-1" dirty="0" err="1">
                <a:solidFill>
                  <a:srgbClr val="FF0000"/>
                </a:solidFill>
                <a:latin typeface="Calibri"/>
              </a:rPr>
              <a:t>Дезо</a:t>
            </a:r>
            <a:r>
              <a:rPr lang="ru-RU" sz="3200" b="1" strike="noStrike" spc="-1" dirty="0">
                <a:solidFill>
                  <a:srgbClr val="FF0000"/>
                </a:solidFill>
                <a:latin typeface="Calibri"/>
              </a:rPr>
              <a:t>, </a:t>
            </a:r>
            <a:r>
              <a:rPr lang="ru-RU" sz="3200" b="1" strike="noStrike" spc="-1" dirty="0" err="1">
                <a:solidFill>
                  <a:srgbClr val="FF0000"/>
                </a:solidFill>
                <a:latin typeface="Calibri"/>
              </a:rPr>
              <a:t>Вельпо</a:t>
            </a:r>
            <a:r>
              <a:rPr lang="ru-RU" sz="3200" b="1" strike="noStrike" spc="-1" dirty="0">
                <a:solidFill>
                  <a:srgbClr val="FF0000"/>
                </a:solidFill>
                <a:latin typeface="Calibri"/>
              </a:rPr>
              <a:t>, </a:t>
            </a:r>
            <a:r>
              <a:rPr lang="ru-RU" sz="3200" b="1" strike="noStrike" spc="-1" dirty="0" err="1">
                <a:solidFill>
                  <a:srgbClr val="FF0000"/>
                </a:solidFill>
                <a:latin typeface="Calibri"/>
              </a:rPr>
              <a:t>спіралеподібна</a:t>
            </a:r>
            <a:r>
              <a:rPr lang="ru-RU" sz="3200" b="1" strike="noStrike" spc="-1" dirty="0">
                <a:solidFill>
                  <a:srgbClr val="FF0000"/>
                </a:solidFill>
                <a:latin typeface="Calibri"/>
              </a:rPr>
              <a:t> </a:t>
            </a:r>
            <a:r>
              <a:rPr lang="ru-RU" sz="3200" b="1" strike="noStrike" spc="-1" dirty="0" err="1">
                <a:solidFill>
                  <a:srgbClr val="FF0000"/>
                </a:solidFill>
                <a:latin typeface="Calibri"/>
              </a:rPr>
              <a:t>пов’язка</a:t>
            </a:r>
            <a:r>
              <a:rPr lang="ru-RU" sz="3200" b="1" strike="noStrike" spc="-1" dirty="0">
                <a:solidFill>
                  <a:srgbClr val="FF0000"/>
                </a:solidFill>
                <a:latin typeface="Calibri"/>
              </a:rPr>
              <a:t> на </a:t>
            </a:r>
            <a:r>
              <a:rPr lang="ru-RU" sz="3200" b="1" strike="noStrike" spc="-1" dirty="0" err="1">
                <a:solidFill>
                  <a:srgbClr val="FF0000"/>
                </a:solidFill>
                <a:latin typeface="Calibri"/>
              </a:rPr>
              <a:t>грудну</a:t>
            </a:r>
            <a:r>
              <a:rPr lang="ru-RU" sz="3200" b="1" strike="noStrike" spc="-1" dirty="0">
                <a:solidFill>
                  <a:srgbClr val="FF0000"/>
                </a:solidFill>
                <a:latin typeface="Calibri"/>
              </a:rPr>
              <a:t> </a:t>
            </a:r>
            <a:r>
              <a:rPr lang="ru-RU" sz="3200" b="1" strike="noStrike" spc="-1" dirty="0" err="1">
                <a:solidFill>
                  <a:srgbClr val="FF0000"/>
                </a:solidFill>
                <a:latin typeface="Calibri"/>
              </a:rPr>
              <a:t>клітку</a:t>
            </a:r>
            <a:r>
              <a:rPr lang="ru-RU" sz="3200" b="1" strike="noStrike" spc="-1" dirty="0">
                <a:solidFill>
                  <a:srgbClr val="FF0000"/>
                </a:solidFill>
                <a:latin typeface="Calibri"/>
              </a:rPr>
              <a:t>) </a:t>
            </a:r>
            <a:r>
              <a:rPr lang="ru-RU" sz="3200" b="1" strike="noStrike" spc="-1" dirty="0" err="1">
                <a:solidFill>
                  <a:srgbClr val="FF0000"/>
                </a:solidFill>
                <a:latin typeface="Calibri"/>
              </a:rPr>
              <a:t>або</a:t>
            </a:r>
            <a:r>
              <a:rPr lang="ru-RU" sz="3200" b="1" strike="noStrike" spc="-1" dirty="0">
                <a:solidFill>
                  <a:srgbClr val="FF0000"/>
                </a:solidFill>
                <a:latin typeface="Calibri"/>
              </a:rPr>
              <a:t> </a:t>
            </a:r>
            <a:r>
              <a:rPr lang="ru-RU" sz="3200" b="1" strike="noStrike" spc="-1" dirty="0" err="1">
                <a:solidFill>
                  <a:srgbClr val="FF0000"/>
                </a:solidFill>
                <a:latin typeface="Calibri"/>
              </a:rPr>
              <a:t>шинні</a:t>
            </a:r>
            <a:r>
              <a:rPr lang="ru-RU" sz="3200" b="1" strike="noStrike" spc="-1" dirty="0">
                <a:solidFill>
                  <a:srgbClr val="FF0000"/>
                </a:solidFill>
                <a:latin typeface="Calibri"/>
              </a:rPr>
              <a:t> </a:t>
            </a:r>
            <a:r>
              <a:rPr lang="ru-RU" sz="3200" b="1" strike="noStrike" spc="-1" dirty="0" err="1">
                <a:solidFill>
                  <a:srgbClr val="FF0000"/>
                </a:solidFill>
                <a:latin typeface="Calibri"/>
              </a:rPr>
              <a:t>пов’язки</a:t>
            </a:r>
            <a:r>
              <a:rPr lang="ru-RU" sz="3200" b="1" strike="noStrike" spc="-1" dirty="0">
                <a:solidFill>
                  <a:srgbClr val="FF0000"/>
                </a:solidFill>
                <a:latin typeface="Calibri"/>
              </a:rPr>
              <a:t> (</a:t>
            </a:r>
            <a:r>
              <a:rPr lang="ru-RU" sz="3200" b="1" strike="noStrike" spc="-1" dirty="0" err="1">
                <a:solidFill>
                  <a:srgbClr val="FF0000"/>
                </a:solidFill>
                <a:latin typeface="Calibri"/>
              </a:rPr>
              <a:t>класифікацію</a:t>
            </a:r>
            <a:r>
              <a:rPr lang="ru-RU" sz="3200" b="1" strike="noStrike" spc="-1" dirty="0">
                <a:solidFill>
                  <a:srgbClr val="FF0000"/>
                </a:solidFill>
                <a:latin typeface="Calibri"/>
              </a:rPr>
              <a:t> </a:t>
            </a:r>
            <a:r>
              <a:rPr lang="ru-RU" sz="3200" b="1" strike="noStrike" spc="-1" dirty="0" err="1">
                <a:solidFill>
                  <a:srgbClr val="FF0000"/>
                </a:solidFill>
                <a:latin typeface="Calibri"/>
              </a:rPr>
              <a:t>шинних</a:t>
            </a:r>
            <a:r>
              <a:rPr lang="ru-RU" sz="3200" b="1" strike="noStrike" spc="-1" dirty="0">
                <a:solidFill>
                  <a:srgbClr val="FF0000"/>
                </a:solidFill>
                <a:latin typeface="Calibri"/>
              </a:rPr>
              <a:t> </a:t>
            </a:r>
            <a:r>
              <a:rPr lang="ru-RU" sz="3200" b="1" strike="noStrike" spc="-1" dirty="0" err="1">
                <a:solidFill>
                  <a:srgbClr val="FF0000"/>
                </a:solidFill>
                <a:latin typeface="Calibri"/>
              </a:rPr>
              <a:t>пов’язок</a:t>
            </a:r>
            <a:r>
              <a:rPr lang="ru-RU" sz="3200" b="1" strike="noStrike" spc="-1" dirty="0">
                <a:solidFill>
                  <a:srgbClr val="FF0000"/>
                </a:solidFill>
                <a:latin typeface="Calibri"/>
              </a:rPr>
              <a:t> дивись </a:t>
            </a:r>
            <a:r>
              <a:rPr lang="ru-RU" sz="3200" b="1" strike="noStrike" spc="-1" dirty="0" err="1">
                <a:solidFill>
                  <a:srgbClr val="FF0000"/>
                </a:solidFill>
                <a:latin typeface="Calibri"/>
              </a:rPr>
              <a:t>вище</a:t>
            </a:r>
            <a:r>
              <a:rPr lang="ru-RU" sz="3200" b="1" strike="noStrike" spc="-1" dirty="0">
                <a:solidFill>
                  <a:srgbClr val="FF0000"/>
                </a:solidFill>
                <a:latin typeface="Calibri"/>
              </a:rPr>
              <a:t>).  </a:t>
            </a:r>
            <a:endParaRPr lang="ru-RU" sz="3200" b="0" strike="noStrike" spc="-1" dirty="0">
              <a:latin typeface="Arial"/>
            </a:endParaRPr>
          </a:p>
          <a:p>
            <a:pPr marL="343080" indent="-342360" algn="just">
              <a:lnSpc>
                <a:spcPct val="100000"/>
              </a:lnSpc>
              <a:spcBef>
                <a:spcPts val="641"/>
              </a:spcBef>
            </a:pPr>
            <a:r>
              <a:rPr lang="ru-RU" sz="3200" b="1" strike="noStrike" spc="-1" dirty="0">
                <a:solidFill>
                  <a:srgbClr val="000000"/>
                </a:solidFill>
                <a:latin typeface="Calibri"/>
              </a:rPr>
              <a:t>Для </a:t>
            </a:r>
            <a:r>
              <a:rPr lang="ru-RU" sz="3200" b="1" strike="noStrike" spc="-1" dirty="0" err="1">
                <a:solidFill>
                  <a:srgbClr val="000000"/>
                </a:solidFill>
                <a:latin typeface="Calibri"/>
              </a:rPr>
              <a:t>створення</a:t>
            </a:r>
            <a:r>
              <a:rPr lang="ru-RU" sz="3200" b="1" strike="noStrike" spc="-1" dirty="0">
                <a:solidFill>
                  <a:srgbClr val="000000"/>
                </a:solidFill>
                <a:latin typeface="Calibri"/>
              </a:rPr>
              <a:t> </a:t>
            </a:r>
            <a:r>
              <a:rPr lang="ru-RU" sz="3200" b="1" strike="noStrike" spc="-1" dirty="0" err="1">
                <a:solidFill>
                  <a:srgbClr val="000000"/>
                </a:solidFill>
                <a:latin typeface="Calibri"/>
              </a:rPr>
              <a:t>шинних</a:t>
            </a:r>
            <a:r>
              <a:rPr lang="ru-RU" sz="3200" b="1" strike="noStrike" spc="-1" dirty="0">
                <a:solidFill>
                  <a:srgbClr val="000000"/>
                </a:solidFill>
                <a:latin typeface="Calibri"/>
              </a:rPr>
              <a:t> </a:t>
            </a:r>
            <a:r>
              <a:rPr lang="ru-RU" sz="3200" b="1" strike="noStrike" spc="-1" dirty="0" err="1">
                <a:solidFill>
                  <a:srgbClr val="000000"/>
                </a:solidFill>
                <a:latin typeface="Calibri"/>
              </a:rPr>
              <a:t>пов’язок</a:t>
            </a:r>
            <a:r>
              <a:rPr lang="ru-RU" sz="3200" b="1" strike="noStrike" spc="-1" dirty="0">
                <a:solidFill>
                  <a:srgbClr val="000000"/>
                </a:solidFill>
                <a:latin typeface="Calibri"/>
              </a:rPr>
              <a:t> </a:t>
            </a:r>
            <a:r>
              <a:rPr lang="ru-RU" sz="3200" b="1" strike="noStrike" spc="-1" dirty="0" err="1">
                <a:solidFill>
                  <a:srgbClr val="000000"/>
                </a:solidFill>
                <a:latin typeface="Calibri"/>
              </a:rPr>
              <a:t>використовують</a:t>
            </a:r>
            <a:r>
              <a:rPr lang="ru-RU" sz="3200" b="1" strike="noStrike" spc="-1" dirty="0">
                <a:solidFill>
                  <a:srgbClr val="000000"/>
                </a:solidFill>
                <a:latin typeface="Calibri"/>
              </a:rPr>
              <a:t> </a:t>
            </a:r>
            <a:r>
              <a:rPr lang="ru-RU" sz="3200" b="1" strike="noStrike" spc="-1" dirty="0" err="1">
                <a:solidFill>
                  <a:srgbClr val="000000"/>
                </a:solidFill>
                <a:latin typeface="Calibri"/>
              </a:rPr>
              <a:t>стандартні</a:t>
            </a:r>
            <a:r>
              <a:rPr lang="ru-RU" sz="3200" b="1" strike="noStrike" spc="-1" dirty="0">
                <a:solidFill>
                  <a:srgbClr val="000000"/>
                </a:solidFill>
                <a:latin typeface="Calibri"/>
              </a:rPr>
              <a:t>, </a:t>
            </a:r>
            <a:r>
              <a:rPr lang="ru-RU" sz="3200" b="1" strike="noStrike" spc="-1" dirty="0" err="1">
                <a:solidFill>
                  <a:srgbClr val="000000"/>
                </a:solidFill>
                <a:latin typeface="Calibri"/>
              </a:rPr>
              <a:t>нестандартні</a:t>
            </a:r>
            <a:r>
              <a:rPr lang="ru-RU" sz="3200" b="1" strike="noStrike" spc="-1" dirty="0">
                <a:solidFill>
                  <a:srgbClr val="000000"/>
                </a:solidFill>
                <a:latin typeface="Calibri"/>
              </a:rPr>
              <a:t> й </a:t>
            </a:r>
            <a:r>
              <a:rPr lang="ru-RU" sz="3200" b="1" strike="noStrike" spc="-1" dirty="0" err="1">
                <a:solidFill>
                  <a:srgbClr val="000000"/>
                </a:solidFill>
                <a:latin typeface="Calibri"/>
              </a:rPr>
              <a:t>імпровізовані</a:t>
            </a:r>
            <a:r>
              <a:rPr lang="ru-RU" sz="3200" b="1" strike="noStrike" spc="-1" dirty="0">
                <a:solidFill>
                  <a:srgbClr val="000000"/>
                </a:solidFill>
                <a:latin typeface="Calibri"/>
              </a:rPr>
              <a:t> </a:t>
            </a:r>
            <a:r>
              <a:rPr lang="ru-RU" sz="3200" b="1" strike="noStrike" spc="-1" dirty="0" err="1">
                <a:solidFill>
                  <a:srgbClr val="000000"/>
                </a:solidFill>
                <a:latin typeface="Calibri"/>
              </a:rPr>
              <a:t>шини</a:t>
            </a:r>
            <a:r>
              <a:rPr lang="ru-RU" sz="3200" b="1" strike="noStrike" spc="-1" dirty="0">
                <a:solidFill>
                  <a:srgbClr val="000000"/>
                </a:solidFill>
                <a:latin typeface="Calibri"/>
              </a:rPr>
              <a:t>. </a:t>
            </a:r>
            <a:endParaRPr lang="ru-RU" sz="3200" b="0" strike="noStrike" spc="-1" dirty="0">
              <a:latin typeface="Arial"/>
            </a:endParaRPr>
          </a:p>
          <a:p>
            <a:pPr marL="343080" indent="-342360" algn="just">
              <a:lnSpc>
                <a:spcPct val="100000"/>
              </a:lnSpc>
              <a:spcBef>
                <a:spcPts val="641"/>
              </a:spcBef>
            </a:pPr>
            <a:r>
              <a:rPr lang="ru-RU" sz="3200" b="1" strike="noStrike" spc="-1" dirty="0" err="1">
                <a:solidFill>
                  <a:srgbClr val="FF0000"/>
                </a:solidFill>
                <a:latin typeface="Calibri"/>
              </a:rPr>
              <a:t>Стандартні</a:t>
            </a:r>
            <a:r>
              <a:rPr lang="ru-RU" sz="3200" b="1" strike="noStrike" spc="-1" dirty="0">
                <a:solidFill>
                  <a:srgbClr val="FF0000"/>
                </a:solidFill>
                <a:latin typeface="Calibri"/>
              </a:rPr>
              <a:t> </a:t>
            </a:r>
            <a:r>
              <a:rPr lang="ru-RU" sz="3200" b="1" strike="noStrike" spc="-1" dirty="0" err="1">
                <a:solidFill>
                  <a:srgbClr val="FF0000"/>
                </a:solidFill>
                <a:latin typeface="Calibri"/>
              </a:rPr>
              <a:t>шини</a:t>
            </a:r>
            <a:r>
              <a:rPr lang="ru-RU" sz="3200" b="1" strike="noStrike" spc="-1" dirty="0">
                <a:solidFill>
                  <a:srgbClr val="FF0000"/>
                </a:solidFill>
                <a:latin typeface="Calibri"/>
              </a:rPr>
              <a:t> </a:t>
            </a:r>
            <a:r>
              <a:rPr lang="ru-RU" sz="3200" b="1" strike="noStrike" spc="-1" dirty="0" err="1">
                <a:solidFill>
                  <a:srgbClr val="000000"/>
                </a:solidFill>
                <a:latin typeface="Calibri"/>
              </a:rPr>
              <a:t>виробляють</a:t>
            </a:r>
            <a:r>
              <a:rPr lang="ru-RU" sz="3200" b="1" strike="noStrike" spc="-1" dirty="0">
                <a:solidFill>
                  <a:srgbClr val="000000"/>
                </a:solidFill>
                <a:latin typeface="Calibri"/>
              </a:rPr>
              <a:t> в </a:t>
            </a:r>
            <a:r>
              <a:rPr lang="ru-RU" sz="3200" b="1" strike="noStrike" spc="-1" dirty="0" err="1">
                <a:solidFill>
                  <a:srgbClr val="000000"/>
                </a:solidFill>
                <a:latin typeface="Calibri"/>
              </a:rPr>
              <a:t>промислових</a:t>
            </a:r>
            <a:r>
              <a:rPr lang="ru-RU" sz="3200" b="1" strike="noStrike" spc="-1" dirty="0">
                <a:solidFill>
                  <a:srgbClr val="000000"/>
                </a:solidFill>
                <a:latin typeface="Calibri"/>
              </a:rPr>
              <a:t> </a:t>
            </a:r>
            <a:r>
              <a:rPr lang="ru-RU" sz="3200" b="1" strike="noStrike" spc="-1" dirty="0" err="1">
                <a:solidFill>
                  <a:srgbClr val="000000"/>
                </a:solidFill>
                <a:latin typeface="Calibri"/>
              </a:rPr>
              <a:t>умовах</a:t>
            </a:r>
            <a:r>
              <a:rPr lang="ru-RU" sz="3200" b="1" strike="noStrike" spc="-1" dirty="0">
                <a:solidFill>
                  <a:srgbClr val="000000"/>
                </a:solidFill>
                <a:latin typeface="Calibri"/>
              </a:rPr>
              <a:t>, вони </a:t>
            </a:r>
            <a:r>
              <a:rPr lang="ru-RU" sz="3200" b="1" strike="noStrike" spc="-1" dirty="0" err="1">
                <a:solidFill>
                  <a:srgbClr val="000000"/>
                </a:solidFill>
                <a:latin typeface="Calibri"/>
              </a:rPr>
              <a:t>можуть</a:t>
            </a:r>
            <a:r>
              <a:rPr lang="ru-RU" sz="3200" b="1" strike="noStrike" spc="-1" dirty="0">
                <a:solidFill>
                  <a:srgbClr val="000000"/>
                </a:solidFill>
                <a:latin typeface="Calibri"/>
              </a:rPr>
              <a:t> бути </a:t>
            </a:r>
            <a:r>
              <a:rPr lang="ru-RU" sz="3200" b="1" strike="noStrike" spc="-1" dirty="0" err="1">
                <a:solidFill>
                  <a:srgbClr val="000000"/>
                </a:solidFill>
                <a:latin typeface="Calibri"/>
              </a:rPr>
              <a:t>виготовлені</a:t>
            </a:r>
            <a:r>
              <a:rPr lang="ru-RU" sz="3200" b="1" strike="noStrike" spc="-1" dirty="0">
                <a:solidFill>
                  <a:srgbClr val="000000"/>
                </a:solidFill>
                <a:latin typeface="Calibri"/>
              </a:rPr>
              <a:t> з дерева, </a:t>
            </a:r>
            <a:r>
              <a:rPr lang="ru-RU" sz="3200" b="1" strike="noStrike" spc="-1" dirty="0" err="1">
                <a:solidFill>
                  <a:srgbClr val="000000"/>
                </a:solidFill>
                <a:latin typeface="Calibri"/>
              </a:rPr>
              <a:t>фанери</a:t>
            </a:r>
            <a:r>
              <a:rPr lang="ru-RU" sz="3200" b="1" strike="noStrike" spc="-1" dirty="0">
                <a:solidFill>
                  <a:srgbClr val="000000"/>
                </a:solidFill>
                <a:latin typeface="Calibri"/>
              </a:rPr>
              <a:t>, </a:t>
            </a:r>
            <a:r>
              <a:rPr lang="ru-RU" sz="3200" b="1" strike="noStrike" spc="-1" dirty="0" err="1">
                <a:solidFill>
                  <a:srgbClr val="000000"/>
                </a:solidFill>
                <a:latin typeface="Calibri"/>
              </a:rPr>
              <a:t>металевого</a:t>
            </a:r>
            <a:r>
              <a:rPr lang="ru-RU" sz="3200" b="1" strike="noStrike" spc="-1" dirty="0">
                <a:solidFill>
                  <a:srgbClr val="000000"/>
                </a:solidFill>
                <a:latin typeface="Calibri"/>
              </a:rPr>
              <a:t> дроту, </a:t>
            </a:r>
            <a:r>
              <a:rPr lang="ru-RU" sz="3200" b="1" strike="noStrike" spc="-1" dirty="0" err="1">
                <a:solidFill>
                  <a:srgbClr val="000000"/>
                </a:solidFill>
                <a:latin typeface="Calibri"/>
              </a:rPr>
              <a:t>пластмаси</a:t>
            </a:r>
            <a:r>
              <a:rPr lang="ru-RU" sz="3200" b="1" strike="noStrike" spc="-1" dirty="0">
                <a:solidFill>
                  <a:srgbClr val="000000"/>
                </a:solidFill>
                <a:latin typeface="Calibri"/>
              </a:rPr>
              <a:t>, </a:t>
            </a:r>
            <a:r>
              <a:rPr lang="ru-RU" sz="3200" b="1" strike="noStrike" spc="-1" dirty="0" err="1">
                <a:solidFill>
                  <a:srgbClr val="000000"/>
                </a:solidFill>
                <a:latin typeface="Calibri"/>
              </a:rPr>
              <a:t>гуми</a:t>
            </a:r>
            <a:r>
              <a:rPr lang="ru-RU" sz="3200" b="1" strike="noStrike" spc="-1" dirty="0">
                <a:solidFill>
                  <a:srgbClr val="000000"/>
                </a:solidFill>
                <a:latin typeface="Calibri"/>
              </a:rPr>
              <a:t> та </a:t>
            </a:r>
            <a:r>
              <a:rPr lang="ru-RU" sz="3200" b="1" strike="noStrike" spc="-1" dirty="0" err="1">
                <a:solidFill>
                  <a:srgbClr val="000000"/>
                </a:solidFill>
                <a:latin typeface="Calibri"/>
              </a:rPr>
              <a:t>інших</a:t>
            </a:r>
            <a:r>
              <a:rPr lang="ru-RU" sz="3200" b="1" strike="noStrike" spc="-1" dirty="0">
                <a:solidFill>
                  <a:srgbClr val="000000"/>
                </a:solidFill>
                <a:latin typeface="Calibri"/>
              </a:rPr>
              <a:t> </a:t>
            </a:r>
            <a:r>
              <a:rPr lang="ru-RU" sz="3200" b="1" strike="noStrike" spc="-1" dirty="0" err="1">
                <a:solidFill>
                  <a:srgbClr val="000000"/>
                </a:solidFill>
                <a:latin typeface="Calibri"/>
              </a:rPr>
              <a:t>матеріалів</a:t>
            </a:r>
            <a:r>
              <a:rPr lang="ru-RU" sz="3200" b="1" strike="noStrike" spc="-1" dirty="0">
                <a:solidFill>
                  <a:srgbClr val="000000"/>
                </a:solidFill>
                <a:latin typeface="Calibri"/>
              </a:rPr>
              <a:t> (</a:t>
            </a:r>
            <a:r>
              <a:rPr lang="ru-RU" sz="3200" b="1" strike="noStrike" spc="-1" dirty="0" err="1">
                <a:solidFill>
                  <a:srgbClr val="000000"/>
                </a:solidFill>
                <a:latin typeface="Calibri"/>
              </a:rPr>
              <a:t>Крамера</a:t>
            </a:r>
            <a:r>
              <a:rPr lang="ru-RU" sz="3200" b="1" strike="noStrike" spc="-1" dirty="0">
                <a:solidFill>
                  <a:srgbClr val="000000"/>
                </a:solidFill>
                <a:latin typeface="Calibri"/>
              </a:rPr>
              <a:t>, </a:t>
            </a:r>
            <a:r>
              <a:rPr lang="ru-RU" sz="3200" b="1" strike="noStrike" spc="-1" dirty="0" err="1">
                <a:solidFill>
                  <a:srgbClr val="000000"/>
                </a:solidFill>
                <a:latin typeface="Calibri"/>
              </a:rPr>
              <a:t>Дітеріхса</a:t>
            </a:r>
            <a:r>
              <a:rPr lang="ru-RU" sz="3200" b="1" strike="noStrike" spc="-1" dirty="0">
                <a:solidFill>
                  <a:srgbClr val="000000"/>
                </a:solidFill>
                <a:latin typeface="Calibri"/>
              </a:rPr>
              <a:t> та </a:t>
            </a:r>
            <a:r>
              <a:rPr lang="ru-RU" sz="3200" b="1" strike="noStrike" spc="-1" dirty="0" err="1">
                <a:solidFill>
                  <a:srgbClr val="000000"/>
                </a:solidFill>
                <a:latin typeface="Calibri"/>
              </a:rPr>
              <a:t>ін</a:t>
            </a:r>
            <a:r>
              <a:rPr lang="ru-RU" sz="3200" b="1" strike="noStrike" spc="-1" dirty="0">
                <a:solidFill>
                  <a:srgbClr val="000000"/>
                </a:solidFill>
                <a:latin typeface="Calibri"/>
              </a:rPr>
              <a:t>.). </a:t>
            </a:r>
            <a:endParaRPr lang="ru-RU"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
          <p:cNvPicPr/>
          <p:nvPr/>
        </p:nvPicPr>
        <p:blipFill>
          <a:blip r:embed="rId2"/>
          <a:srcRect l="34052" t="41029" r="34237" b="9178"/>
          <a:stretch/>
        </p:blipFill>
        <p:spPr>
          <a:xfrm>
            <a:off x="1000080" y="112680"/>
            <a:ext cx="7643160" cy="6744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142920" y="642960"/>
            <a:ext cx="342828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Calibri"/>
                <a:ea typeface="DejaVu Sans"/>
              </a:rPr>
              <a:t>Нестандартні шини  </a:t>
            </a:r>
            <a:r>
              <a:rPr lang="ru-RU" sz="2400" b="1" strike="noStrike" spc="-1">
                <a:solidFill>
                  <a:srgbClr val="000000"/>
                </a:solidFill>
                <a:latin typeface="Calibri"/>
                <a:ea typeface="DejaVu Sans"/>
              </a:rPr>
              <a:t>– засоби іммобілізації, що застосовуються в окремих установах, але не випускаються медичною промисловістю (Єланського). </a:t>
            </a:r>
            <a:r>
              <a:rPr lang="ru-RU" sz="2400" b="1" i="1" strike="noStrike" spc="-1">
                <a:solidFill>
                  <a:srgbClr val="FF0000"/>
                </a:solidFill>
                <a:latin typeface="Calibri"/>
                <a:ea typeface="DejaVu Sans"/>
              </a:rPr>
              <a:t>Імпровізовані або примітивні шини </a:t>
            </a:r>
            <a:r>
              <a:rPr lang="ru-RU" sz="2400" b="1" strike="noStrike" spc="-1">
                <a:solidFill>
                  <a:srgbClr val="000000"/>
                </a:solidFill>
                <a:latin typeface="Calibri"/>
                <a:ea typeface="DejaVu Sans"/>
              </a:rPr>
              <a:t>виготовляють на місці з підручних матеріалів (палиць, дощок, дерева, тростин, парасоль та ін.). </a:t>
            </a:r>
            <a:endParaRPr lang="ru-RU" sz="2400" b="0" strike="noStrike" spc="-1">
              <a:latin typeface="Arial"/>
            </a:endParaRPr>
          </a:p>
        </p:txBody>
      </p:sp>
      <p:pic>
        <p:nvPicPr>
          <p:cNvPr id="299" name="Picture 2"/>
          <p:cNvPicPr/>
          <p:nvPr/>
        </p:nvPicPr>
        <p:blipFill>
          <a:blip r:embed="rId2"/>
          <a:srcRect l="34600" t="32234" r="34898" b="6250"/>
          <a:stretch/>
        </p:blipFill>
        <p:spPr>
          <a:xfrm>
            <a:off x="3786120" y="642960"/>
            <a:ext cx="5327640" cy="5714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p:cNvPicPr/>
          <p:nvPr/>
        </p:nvPicPr>
        <p:blipFill>
          <a:blip r:embed="rId2"/>
          <a:srcRect l="34600" t="30281" r="34124" b="32628"/>
          <a:stretch/>
        </p:blipFill>
        <p:spPr>
          <a:xfrm>
            <a:off x="1000080" y="285840"/>
            <a:ext cx="7214400" cy="4666680"/>
          </a:xfrm>
          <a:prstGeom prst="rect">
            <a:avLst/>
          </a:prstGeom>
          <a:ln w="9360">
            <a:noFill/>
          </a:ln>
        </p:spPr>
      </p:pic>
      <p:sp>
        <p:nvSpPr>
          <p:cNvPr id="174" name="CustomShape 1"/>
          <p:cNvSpPr/>
          <p:nvPr/>
        </p:nvSpPr>
        <p:spPr>
          <a:xfrm>
            <a:off x="714240" y="4929120"/>
            <a:ext cx="7857360" cy="13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ea typeface="DejaVu Sans"/>
              </a:rPr>
              <a:t>Рис. Тканинний перев’язувальний матеріал: </a:t>
            </a:r>
            <a:endParaRPr lang="ru-RU" sz="2400" b="0" strike="noStrike" spc="-1">
              <a:latin typeface="Arial"/>
            </a:endParaRPr>
          </a:p>
          <a:p>
            <a:pPr>
              <a:lnSpc>
                <a:spcPct val="100000"/>
              </a:lnSpc>
            </a:pPr>
            <a:r>
              <a:rPr lang="ru-RU" sz="2000" b="1" strike="noStrike" spc="-1">
                <a:solidFill>
                  <a:srgbClr val="000000"/>
                </a:solidFill>
                <a:latin typeface="Calibri"/>
                <a:ea typeface="DejaVu Sans"/>
              </a:rPr>
              <a:t>А – структура тканини;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Б – тканини з полотняним типом плетіння;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В – тканини з саржевим типом плетіння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357120" y="214200"/>
            <a:ext cx="8500320" cy="22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ea typeface="DejaVu Sans"/>
              </a:rPr>
              <a:t>Застосування сучасних шин для транспортної іммобілізації пов’язано з ім’ям німецького хірурга </a:t>
            </a:r>
            <a:r>
              <a:rPr lang="ru-RU" sz="2000" b="1" strike="noStrike" spc="-1">
                <a:solidFill>
                  <a:srgbClr val="FF0000"/>
                </a:solidFill>
                <a:latin typeface="Calibri"/>
                <a:ea typeface="DejaVu Sans"/>
              </a:rPr>
              <a:t>Ф. Крамера </a:t>
            </a:r>
            <a:r>
              <a:rPr lang="ru-RU" sz="2000" b="1" strike="noStrike" spc="-1">
                <a:solidFill>
                  <a:srgbClr val="000000"/>
                </a:solidFill>
                <a:latin typeface="Calibri"/>
                <a:ea typeface="DejaVu Sans"/>
              </a:rPr>
              <a:t>(1847 – 1903), який у 1887 р. запропонував металеву шину, що отримала його ім’я.  </a:t>
            </a:r>
            <a:r>
              <a:rPr lang="ru-RU" sz="2400" b="1" strike="noStrike" spc="-1">
                <a:solidFill>
                  <a:srgbClr val="00B050"/>
                </a:solidFill>
                <a:latin typeface="Calibri"/>
                <a:ea typeface="DejaVu Sans"/>
              </a:rPr>
              <a:t>Шина Крамера </a:t>
            </a:r>
            <a:r>
              <a:rPr lang="ru-RU" sz="2000" b="1" strike="noStrike" spc="-1">
                <a:solidFill>
                  <a:srgbClr val="000000"/>
                </a:solidFill>
                <a:latin typeface="Calibri"/>
                <a:ea typeface="DejaVu Sans"/>
              </a:rPr>
              <a:t>(1887 р.) була виготовлена з товстого дроту, зігнутого у вигляді букви «П», між бічними частинами якого в косому напрямку був натягнутий більш тонкий дріт. Сьогодні шини Крамера виготовляються із сталевого обпаленого дроту і мають форму сходів розміром 110 × 10 і 60 × 10 см. </a:t>
            </a:r>
            <a:endParaRPr lang="ru-RU" sz="2000" b="0" strike="noStrike" spc="-1">
              <a:latin typeface="Arial"/>
            </a:endParaRPr>
          </a:p>
        </p:txBody>
      </p:sp>
      <p:pic>
        <p:nvPicPr>
          <p:cNvPr id="301" name="Picture 2"/>
          <p:cNvPicPr/>
          <p:nvPr/>
        </p:nvPicPr>
        <p:blipFill>
          <a:blip r:embed="rId2"/>
          <a:srcRect l="34600" t="32997" r="34674" b="33602"/>
          <a:stretch/>
        </p:blipFill>
        <p:spPr>
          <a:xfrm>
            <a:off x="1143000" y="2643120"/>
            <a:ext cx="6928920" cy="39999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214200" y="285840"/>
            <a:ext cx="8643240" cy="62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5000"/>
              </a:lnSpc>
            </a:pPr>
            <a:r>
              <a:rPr lang="ru-RU" sz="2400" b="1" strike="noStrike" spc="-1">
                <a:solidFill>
                  <a:srgbClr val="FF0000"/>
                </a:solidFill>
                <a:latin typeface="Calibri"/>
                <a:ea typeface="DejaVu Sans"/>
              </a:rPr>
              <a:t>При виконанні транспортної іммобілізації дотримуються двох основних принципів. </a:t>
            </a:r>
            <a:endParaRPr lang="ru-RU" sz="2400" b="0" strike="noStrike" spc="-1">
              <a:latin typeface="Arial"/>
            </a:endParaRPr>
          </a:p>
          <a:p>
            <a:pPr algn="just">
              <a:lnSpc>
                <a:spcPct val="85000"/>
              </a:lnSpc>
            </a:pPr>
            <a:r>
              <a:rPr lang="ru-RU" sz="2000" b="1" strike="noStrike" spc="-1">
                <a:solidFill>
                  <a:srgbClr val="00B050"/>
                </a:solidFill>
                <a:latin typeface="Calibri"/>
                <a:ea typeface="DejaVu Sans"/>
              </a:rPr>
              <a:t>Перший – принцип фіксації</a:t>
            </a:r>
            <a:r>
              <a:rPr lang="ru-RU" sz="2000" b="1" strike="noStrike" spc="-1">
                <a:solidFill>
                  <a:srgbClr val="000000"/>
                </a:solidFill>
                <a:latin typeface="Calibri"/>
                <a:ea typeface="DejaVu Sans"/>
              </a:rPr>
              <a:t>, полягає у створенні нерухомості в сегменті кінцівки, з обов’язковим знерухомленням двох – трьох суглобів, що прилягають до місця пошкодження. </a:t>
            </a:r>
            <a:endParaRPr lang="ru-RU" sz="2000" b="0" strike="noStrike" spc="-1">
              <a:latin typeface="Arial"/>
            </a:endParaRPr>
          </a:p>
          <a:p>
            <a:pPr algn="just">
              <a:lnSpc>
                <a:spcPct val="85000"/>
              </a:lnSpc>
            </a:pPr>
            <a:r>
              <a:rPr lang="ru-RU" sz="2000" b="1" strike="noStrike" spc="-1">
                <a:solidFill>
                  <a:srgbClr val="00B050"/>
                </a:solidFill>
                <a:latin typeface="Calibri"/>
                <a:ea typeface="DejaVu Sans"/>
              </a:rPr>
              <a:t>Другий – забезпечення витягування пошкодженого сегмента кінцівки. </a:t>
            </a:r>
            <a:endParaRPr lang="ru-RU" sz="2000" b="0" strike="noStrike" spc="-1">
              <a:latin typeface="Arial"/>
            </a:endParaRPr>
          </a:p>
          <a:p>
            <a:pPr algn="just">
              <a:lnSpc>
                <a:spcPct val="85000"/>
              </a:lnSpc>
            </a:pPr>
            <a:r>
              <a:rPr lang="ru-RU" sz="2000" b="1" strike="noStrike" spc="-1">
                <a:solidFill>
                  <a:srgbClr val="000000"/>
                </a:solidFill>
                <a:latin typeface="Calibri"/>
                <a:ea typeface="DejaVu Sans"/>
              </a:rPr>
              <a:t>На цьому принципі засновані шини Томаса і Дітеріхса. </a:t>
            </a:r>
            <a:endParaRPr lang="ru-RU" sz="2000" b="0" strike="noStrike" spc="-1">
              <a:latin typeface="Arial"/>
            </a:endParaRPr>
          </a:p>
          <a:p>
            <a:pPr algn="just">
              <a:lnSpc>
                <a:spcPct val="85000"/>
              </a:lnSpc>
            </a:pPr>
            <a:r>
              <a:rPr lang="ru-RU" sz="2400" b="1" strike="noStrike" spc="-1">
                <a:solidFill>
                  <a:srgbClr val="FF0000"/>
                </a:solidFill>
                <a:latin typeface="Calibri"/>
                <a:ea typeface="DejaVu Sans"/>
              </a:rPr>
              <a:t>При накладанні шинних пов’язок для забезпечення транспортної іммобілізації дотримуються таких правил: </a:t>
            </a:r>
            <a:endParaRPr lang="ru-RU" sz="24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Іммобілізація пошкодженої частини тіла проводиться в ранні терміни після травми.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По можливості необхідно знеболити місце пошкодження (введення знеболюючих засобів, холод на місце пошкодження тощо).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Усі маніпуляції повинні бути обережними і щадними.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Перед накладенням пов’язки проводять попереднє моделювання шини за здоровою кінцівкою; потім шину обертають ватою, яку фіксують циркулярними турами бинта.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Транспортні шини накладають поверх одягу.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Шину фіксують до кінцівки бинтами, при необхідності в області кісткових виступів розміщують ватяні прокладки.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При наявності відкритої рани спочатку накладають асептичну пов’язку. </a:t>
            </a:r>
            <a:endParaRPr lang="ru-RU" sz="2000" b="0" strike="noStrike" spc="-1">
              <a:latin typeface="Arial"/>
            </a:endParaRPr>
          </a:p>
          <a:p>
            <a:pPr marL="343080" indent="-342360" algn="just">
              <a:lnSpc>
                <a:spcPct val="85000"/>
              </a:lnSpc>
              <a:buClr>
                <a:srgbClr val="000000"/>
              </a:buClr>
              <a:buFont typeface="StarSymbol"/>
              <a:buAutoNum type="arabicPeriod"/>
            </a:pPr>
            <a:r>
              <a:rPr lang="ru-RU" sz="2000" b="1" strike="noStrike" spc="-1">
                <a:solidFill>
                  <a:srgbClr val="000000"/>
                </a:solidFill>
                <a:latin typeface="Calibri"/>
                <a:ea typeface="DejaVu Sans"/>
              </a:rPr>
              <a:t>При необхідності зупинки кровотечі джгут накладають таким чином, щоб його можна було зняти не порушуючи шинної пов’язки.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214200" y="214200"/>
            <a:ext cx="8643240" cy="210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ea typeface="DejaVu Sans"/>
              </a:rPr>
              <a:t>Шинна пов’язка при пошкодженнях передпліччя:</a:t>
            </a:r>
            <a:endParaRPr lang="ru-RU" sz="2400" b="0" strike="noStrike" spc="-1">
              <a:latin typeface="Arial"/>
            </a:endParaRPr>
          </a:p>
          <a:p>
            <a:pPr algn="just">
              <a:lnSpc>
                <a:spcPct val="100000"/>
              </a:lnSpc>
            </a:pPr>
            <a:r>
              <a:rPr lang="ru-RU" sz="1800" b="1" strike="noStrike" spc="-1">
                <a:solidFill>
                  <a:srgbClr val="000000"/>
                </a:solidFill>
                <a:latin typeface="Calibri"/>
                <a:ea typeface="DejaVu Sans"/>
              </a:rPr>
              <a:t> – руку згинають у ліктьовому суглобі під прямим кутом, долоню повертають до живота в положенні невеликого розгинання, передпліччя розташовують  в положенні середньому між пронацією і супінацією;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шину Крамера розташовують по зовнішньому краю кінцівки від середини плеча до п’ястково-фалангового зчленування;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фіксують шину до кінцівки циркулярними турами бинта. </a:t>
            </a:r>
            <a:endParaRPr lang="ru-RU" sz="1800" b="0" strike="noStrike" spc="-1">
              <a:latin typeface="Arial"/>
            </a:endParaRPr>
          </a:p>
        </p:txBody>
      </p:sp>
      <p:pic>
        <p:nvPicPr>
          <p:cNvPr id="304" name="Picture 2"/>
          <p:cNvPicPr/>
          <p:nvPr/>
        </p:nvPicPr>
        <p:blipFill>
          <a:blip r:embed="rId2"/>
          <a:srcRect l="33501" t="24424" r="34674" b="38484"/>
          <a:stretch/>
        </p:blipFill>
        <p:spPr>
          <a:xfrm>
            <a:off x="1428840" y="2426400"/>
            <a:ext cx="6571440" cy="43052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214200" y="142920"/>
            <a:ext cx="8714880" cy="29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Шинна пов’язка при пошкодженнях плеча: </a:t>
            </a:r>
            <a:endParaRPr lang="ru-RU" sz="2800" b="0" strike="noStrike" spc="-1">
              <a:latin typeface="Arial"/>
            </a:endParaRPr>
          </a:p>
          <a:p>
            <a:pPr algn="just">
              <a:lnSpc>
                <a:spcPct val="100000"/>
              </a:lnSpc>
            </a:pPr>
            <a:r>
              <a:rPr lang="ru-RU" sz="1800" b="1" strike="noStrike" spc="-1">
                <a:solidFill>
                  <a:srgbClr val="000000"/>
                </a:solidFill>
                <a:latin typeface="Calibri"/>
                <a:ea typeface="DejaVu Sans"/>
              </a:rPr>
              <a:t>– руку згинають у ліктьовому суглобі під прямим кутом, передпліччя розташовують в положенні середньому між пронацією і супінацією, кисть – в положенні невеликого розгинання;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шину Крамера верхнім кінцем укладають на протилежну від травми лопатку, потім перегинають над дельтоподібним м’язом хворої сторони і розташовують по зовнішньому краю плеча огинаючи лікоть; на передпліччі шину опускають по задній поверхні до рівня п’ястковофалангового зчленування;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шину обертають ватою, яку фіксують циркулярними турами бинта;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фіксують шину до кінцівки циркулярними турами бинта. </a:t>
            </a:r>
            <a:endParaRPr lang="ru-RU" sz="1800" b="0" strike="noStrike" spc="-1">
              <a:latin typeface="Arial"/>
            </a:endParaRPr>
          </a:p>
        </p:txBody>
      </p:sp>
      <p:pic>
        <p:nvPicPr>
          <p:cNvPr id="306" name="Picture 2"/>
          <p:cNvPicPr/>
          <p:nvPr/>
        </p:nvPicPr>
        <p:blipFill>
          <a:blip r:embed="rId2"/>
          <a:srcRect l="34052" t="37121" r="34124" b="22859"/>
          <a:stretch/>
        </p:blipFill>
        <p:spPr>
          <a:xfrm>
            <a:off x="1857240" y="3214800"/>
            <a:ext cx="5928480" cy="36424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428760" y="285840"/>
            <a:ext cx="8357400" cy="234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Шинна пов’язка при пошкодженнях гомілки: </a:t>
            </a:r>
            <a:endParaRPr lang="ru-RU" sz="2800" b="0" strike="noStrike" spc="-1">
              <a:latin typeface="Arial"/>
            </a:endParaRPr>
          </a:p>
          <a:p>
            <a:pPr algn="just">
              <a:lnSpc>
                <a:spcPct val="100000"/>
              </a:lnSpc>
            </a:pPr>
            <a:r>
              <a:rPr lang="ru-RU" sz="2000" b="1" strike="noStrike" spc="-1">
                <a:solidFill>
                  <a:srgbClr val="000000"/>
                </a:solidFill>
                <a:latin typeface="Calibri"/>
                <a:ea typeface="DejaVu Sans"/>
              </a:rPr>
              <a:t>– стопу встановлюють під прямим кутом до гомілки;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шину Крамера розташовують по задній поверхні кінцівки, від верхньої третини стегна до кінчиків пальців;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 по бокам кінцівки укладають окремі шини, загинаючи їх кінці під стопою, моделюючи «стремено»,  що підтримуватиме стопу;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 фіксують шину до кінцівки циркулярними турами бинта. </a:t>
            </a:r>
            <a:endParaRPr lang="ru-RU" sz="2000" b="0" strike="noStrike" spc="-1">
              <a:latin typeface="Arial"/>
            </a:endParaRPr>
          </a:p>
        </p:txBody>
      </p:sp>
      <p:pic>
        <p:nvPicPr>
          <p:cNvPr id="308" name="Picture 2"/>
          <p:cNvPicPr/>
          <p:nvPr/>
        </p:nvPicPr>
        <p:blipFill>
          <a:blip r:embed="rId2"/>
          <a:srcRect l="34052" t="42982" r="34674" b="26767"/>
          <a:stretch/>
        </p:blipFill>
        <p:spPr>
          <a:xfrm>
            <a:off x="1000080" y="2714760"/>
            <a:ext cx="7357320" cy="3884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142920" y="285840"/>
            <a:ext cx="4142520" cy="642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Шинна пов’язка при пошкодженнях стегна: </a:t>
            </a:r>
            <a:endParaRPr lang="ru-RU" sz="2800" b="0" strike="noStrike" spc="-1">
              <a:latin typeface="Arial"/>
            </a:endParaRPr>
          </a:p>
          <a:p>
            <a:pPr algn="just">
              <a:lnSpc>
                <a:spcPct val="100000"/>
              </a:lnSpc>
            </a:pPr>
            <a:r>
              <a:rPr lang="ru-RU" sz="1800" b="1" strike="noStrike" spc="-1">
                <a:solidFill>
                  <a:srgbClr val="000000"/>
                </a:solidFill>
                <a:latin typeface="Calibri"/>
                <a:ea typeface="DejaVu Sans"/>
              </a:rPr>
              <a:t>– першу шину Крамера розташовують по задній поверхні кінцівки, від кута лопатки до кінчиків пальців;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другу шину укладають уздовж зовнішнього краю тулуба і кінцівки – від пахвової западини до стопи;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третю шину – уздовж внутрішньої поверхні кінцівки від промежини до щиколотки;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на виступаючі частини колінного і гомілковостопного суглобів кладуть ватно-марлеві прокладки;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фіксують шину до кінцівки циркулярними турами бинта.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При відсутності стандартних шин і підручних засобів для забезпечення транспортної іммобілізації застосовують метод фіксації кінцівки «нога до ноги» .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a:t>
            </a:r>
            <a:endParaRPr lang="ru-RU" sz="1800" b="0" strike="noStrike" spc="-1">
              <a:latin typeface="Arial"/>
            </a:endParaRPr>
          </a:p>
        </p:txBody>
      </p:sp>
      <p:pic>
        <p:nvPicPr>
          <p:cNvPr id="310" name="Picture 2"/>
          <p:cNvPicPr/>
          <p:nvPr/>
        </p:nvPicPr>
        <p:blipFill>
          <a:blip r:embed="rId2"/>
          <a:srcRect l="38443" t="38095" r="38518" b="9178"/>
          <a:stretch/>
        </p:blipFill>
        <p:spPr>
          <a:xfrm>
            <a:off x="4357800" y="642960"/>
            <a:ext cx="4602960" cy="5643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4"/>
          <p:cNvPicPr/>
          <p:nvPr/>
        </p:nvPicPr>
        <p:blipFill>
          <a:blip r:embed="rId2"/>
          <a:srcRect l="37344" t="32234" r="37419" b="25925"/>
          <a:stretch/>
        </p:blipFill>
        <p:spPr>
          <a:xfrm>
            <a:off x="1214280" y="285840"/>
            <a:ext cx="6786000" cy="63230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285840" y="142920"/>
            <a:ext cx="8500320" cy="313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Транспортна іммобілізація при пошкодженнях шиї:  </a:t>
            </a:r>
            <a:endParaRPr lang="ru-RU" sz="2800" b="0" strike="noStrike" spc="-1">
              <a:latin typeface="Arial"/>
            </a:endParaRPr>
          </a:p>
          <a:p>
            <a:pPr algn="just">
              <a:lnSpc>
                <a:spcPct val="100000"/>
              </a:lnSpc>
            </a:pPr>
            <a:r>
              <a:rPr lang="ru-RU" sz="1800" b="1" strike="noStrike" spc="-1">
                <a:solidFill>
                  <a:srgbClr val="000000"/>
                </a:solidFill>
                <a:latin typeface="Calibri"/>
                <a:ea typeface="DejaVu Sans"/>
              </a:rPr>
              <a:t>– шию обгортають товстим шаром вати  і закріплюють циркулярним турами бинта або використовують стандартний комір Шанца; </a:t>
            </a:r>
            <a:endParaRPr lang="ru-RU" sz="1800" b="0" strike="noStrike" spc="-1">
              <a:latin typeface="Arial"/>
            </a:endParaRPr>
          </a:p>
          <a:p>
            <a:pPr algn="just">
              <a:lnSpc>
                <a:spcPct val="100000"/>
              </a:lnSpc>
            </a:pPr>
            <a:r>
              <a:rPr lang="ru-RU" sz="1800" b="1" strike="noStrike" spc="-1">
                <a:solidFill>
                  <a:srgbClr val="000000"/>
                </a:solidFill>
                <a:latin typeface="Calibri"/>
                <a:ea typeface="DejaVu Sans"/>
              </a:rPr>
              <a:t>– для транспортної іммобілізації також використовують шини Крамера, Єланського, стандартні пластмасові шини тощо. </a:t>
            </a:r>
            <a:endParaRPr lang="ru-RU" sz="1800" b="0" strike="noStrike" spc="-1">
              <a:latin typeface="Arial"/>
            </a:endParaRPr>
          </a:p>
          <a:p>
            <a:pPr algn="just">
              <a:lnSpc>
                <a:spcPct val="100000"/>
              </a:lnSpc>
            </a:pPr>
            <a:r>
              <a:rPr lang="ru-RU" sz="2800" b="1" strike="noStrike" spc="-1">
                <a:solidFill>
                  <a:srgbClr val="FF0000"/>
                </a:solidFill>
                <a:latin typeface="Calibri"/>
                <a:ea typeface="DejaVu Sans"/>
              </a:rPr>
              <a:t>Транспортна іммобілізація при переломі ключиці</a:t>
            </a:r>
            <a:r>
              <a:rPr lang="ru-RU" sz="1800" b="1" strike="noStrike" spc="-1">
                <a:solidFill>
                  <a:srgbClr val="000000"/>
                </a:solidFill>
                <a:latin typeface="Calibri"/>
                <a:ea typeface="DejaVu Sans"/>
              </a:rPr>
              <a:t>. Пошкодження ключиці зустрічаються в 10 – 15% випадків. Фіксацію при переломах ключиці здійснюють м’якими пов’язками; найчастіше використовують бинтові пов’язки Дезо і Вельпо.</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 </a:t>
            </a:r>
            <a:endParaRPr lang="ru-RU" sz="1800" b="0" strike="noStrike" spc="-1">
              <a:latin typeface="Arial"/>
            </a:endParaRPr>
          </a:p>
        </p:txBody>
      </p:sp>
      <p:pic>
        <p:nvPicPr>
          <p:cNvPr id="313" name="Picture 2"/>
          <p:cNvPicPr/>
          <p:nvPr/>
        </p:nvPicPr>
        <p:blipFill>
          <a:blip r:embed="rId2"/>
          <a:srcRect l="27555" t="31260" r="27674" b="21885"/>
          <a:stretch/>
        </p:blipFill>
        <p:spPr>
          <a:xfrm>
            <a:off x="1343880" y="3071880"/>
            <a:ext cx="6504120" cy="3696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857160" y="285840"/>
            <a:ext cx="7824240" cy="92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1500" lnSpcReduction="20000"/>
          </a:bodyPr>
          <a:lstStyle/>
          <a:p>
            <a:pPr algn="ctr">
              <a:lnSpc>
                <a:spcPct val="100000"/>
              </a:lnSpc>
            </a:pPr>
            <a:r>
              <a:rPr lang="ru-RU" sz="4400" b="1" strike="noStrike" spc="-1">
                <a:solidFill>
                  <a:srgbClr val="000000"/>
                </a:solidFill>
                <a:latin typeface="Calibri"/>
              </a:rPr>
              <a:t>Домашнє завдання </a:t>
            </a:r>
            <a:r>
              <a:t/>
            </a:r>
            <a:br/>
            <a:r>
              <a:rPr lang="ru-RU" sz="4400" b="1" strike="noStrike" spc="-1">
                <a:solidFill>
                  <a:srgbClr val="000000"/>
                </a:solidFill>
                <a:latin typeface="Calibri"/>
              </a:rPr>
              <a:t>(самостійна робота)</a:t>
            </a:r>
            <a:endParaRPr lang="ru-RU" sz="4400" b="0" strike="noStrike" spc="-1">
              <a:latin typeface="Arial"/>
            </a:endParaRPr>
          </a:p>
        </p:txBody>
      </p:sp>
      <p:sp>
        <p:nvSpPr>
          <p:cNvPr id="315" name="CustomShape 2"/>
          <p:cNvSpPr/>
          <p:nvPr/>
        </p:nvSpPr>
        <p:spPr>
          <a:xfrm>
            <a:off x="642960" y="1571760"/>
            <a:ext cx="8038440" cy="442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514440" indent="-513720" algn="just">
              <a:lnSpc>
                <a:spcPct val="100000"/>
              </a:lnSpc>
              <a:spcBef>
                <a:spcPts val="720"/>
              </a:spcBef>
              <a:buClr>
                <a:srgbClr val="FF0000"/>
              </a:buClr>
              <a:buFont typeface="Wingdings" charset="2"/>
              <a:buChar char=""/>
            </a:pPr>
            <a:r>
              <a:rPr lang="ru-RU" sz="3600" b="1" strike="noStrike" spc="-1" dirty="0" err="1">
                <a:solidFill>
                  <a:srgbClr val="FF0000"/>
                </a:solidFill>
                <a:latin typeface="Calibri"/>
              </a:rPr>
              <a:t>Косинкові</a:t>
            </a:r>
            <a:r>
              <a:rPr lang="ru-RU" sz="3600" b="1" strike="noStrike" spc="-1" dirty="0">
                <a:solidFill>
                  <a:srgbClr val="FF0000"/>
                </a:solidFill>
                <a:latin typeface="Calibri"/>
              </a:rPr>
              <a:t> </a:t>
            </a:r>
            <a:r>
              <a:rPr lang="ru-RU" sz="3600" b="1" strike="noStrike" spc="-1" dirty="0" err="1">
                <a:solidFill>
                  <a:srgbClr val="FF0000"/>
                </a:solidFill>
                <a:latin typeface="Calibri"/>
              </a:rPr>
              <a:t>пов’язки</a:t>
            </a:r>
            <a:r>
              <a:rPr lang="ru-RU" sz="3600" b="1" strike="noStrike" spc="-1" dirty="0">
                <a:solidFill>
                  <a:srgbClr val="FF0000"/>
                </a:solidFill>
                <a:latin typeface="Calibri"/>
              </a:rPr>
              <a:t> </a:t>
            </a:r>
            <a:r>
              <a:rPr lang="ru-RU" sz="2800" b="1" strike="noStrike" spc="-1" dirty="0">
                <a:solidFill>
                  <a:srgbClr val="FF0000"/>
                </a:solidFill>
                <a:latin typeface="Calibri"/>
              </a:rPr>
              <a:t>(кисть, </a:t>
            </a:r>
            <a:r>
              <a:rPr lang="ru-RU" sz="2800" b="1" strike="noStrike" spc="-1" dirty="0" err="1">
                <a:solidFill>
                  <a:srgbClr val="FF0000"/>
                </a:solidFill>
                <a:latin typeface="Calibri"/>
              </a:rPr>
              <a:t>ліктьовий</a:t>
            </a:r>
            <a:r>
              <a:rPr lang="ru-RU" sz="2800" b="1" strike="noStrike" spc="-1" dirty="0">
                <a:solidFill>
                  <a:srgbClr val="FF0000"/>
                </a:solidFill>
                <a:latin typeface="Calibri"/>
              </a:rPr>
              <a:t> </a:t>
            </a:r>
            <a:r>
              <a:rPr lang="ru-RU" sz="2800" b="1" strike="noStrike" spc="-1" dirty="0" err="1">
                <a:solidFill>
                  <a:srgbClr val="FF0000"/>
                </a:solidFill>
                <a:latin typeface="Calibri"/>
              </a:rPr>
              <a:t>суглоб</a:t>
            </a:r>
            <a:r>
              <a:rPr lang="ru-RU" sz="2800" b="1" strike="noStrike" spc="-1" dirty="0">
                <a:solidFill>
                  <a:srgbClr val="FF0000"/>
                </a:solidFill>
                <a:latin typeface="Calibri"/>
              </a:rPr>
              <a:t>, плече, </a:t>
            </a:r>
            <a:r>
              <a:rPr lang="ru-RU" sz="2800" b="1" strike="noStrike" spc="-1" dirty="0" err="1">
                <a:solidFill>
                  <a:srgbClr val="FF0000"/>
                </a:solidFill>
                <a:latin typeface="Calibri"/>
              </a:rPr>
              <a:t>верхню</a:t>
            </a:r>
            <a:r>
              <a:rPr lang="ru-RU" sz="2800" b="1" strike="noStrike" spc="-1" dirty="0">
                <a:solidFill>
                  <a:srgbClr val="FF0000"/>
                </a:solidFill>
                <a:latin typeface="Calibri"/>
              </a:rPr>
              <a:t> </a:t>
            </a:r>
            <a:r>
              <a:rPr lang="ru-RU" sz="2800" b="1" strike="noStrike" spc="-1" dirty="0" err="1">
                <a:solidFill>
                  <a:srgbClr val="FF0000"/>
                </a:solidFill>
                <a:latin typeface="Calibri"/>
              </a:rPr>
              <a:t>кінцівку</a:t>
            </a:r>
            <a:r>
              <a:rPr lang="ru-RU" sz="2800" b="1" strike="noStrike" spc="-1" dirty="0">
                <a:solidFill>
                  <a:srgbClr val="FF0000"/>
                </a:solidFill>
                <a:latin typeface="Calibri"/>
              </a:rPr>
              <a:t>, стопу, </a:t>
            </a:r>
            <a:r>
              <a:rPr lang="ru-RU" sz="2800" b="1" strike="noStrike" spc="-1" dirty="0" err="1">
                <a:solidFill>
                  <a:srgbClr val="FF0000"/>
                </a:solidFill>
                <a:latin typeface="Calibri"/>
              </a:rPr>
              <a:t>сідничну</a:t>
            </a:r>
            <a:r>
              <a:rPr lang="ru-RU" sz="2800" b="1" strike="noStrike" spc="-1" dirty="0">
                <a:solidFill>
                  <a:srgbClr val="FF0000"/>
                </a:solidFill>
                <a:latin typeface="Calibri"/>
              </a:rPr>
              <a:t> область, </a:t>
            </a:r>
            <a:r>
              <a:rPr lang="ru-RU" sz="2800" b="1" strike="noStrike" spc="-1" dirty="0" err="1">
                <a:solidFill>
                  <a:srgbClr val="FF0000"/>
                </a:solidFill>
                <a:latin typeface="Calibri"/>
              </a:rPr>
              <a:t>молочну</a:t>
            </a:r>
            <a:r>
              <a:rPr lang="ru-RU" sz="2800" b="1" strike="noStrike" spc="-1" dirty="0">
                <a:solidFill>
                  <a:srgbClr val="FF0000"/>
                </a:solidFill>
                <a:latin typeface="Calibri"/>
              </a:rPr>
              <a:t> </a:t>
            </a:r>
            <a:r>
              <a:rPr lang="ru-RU" sz="2800" b="1" strike="noStrike" spc="-1" dirty="0" err="1">
                <a:solidFill>
                  <a:srgbClr val="FF0000"/>
                </a:solidFill>
                <a:latin typeface="Calibri"/>
              </a:rPr>
              <a:t>залозу</a:t>
            </a:r>
            <a:r>
              <a:rPr lang="ru-RU" sz="2800" b="1" strike="noStrike" spc="-1" dirty="0">
                <a:solidFill>
                  <a:srgbClr val="FF0000"/>
                </a:solidFill>
                <a:latin typeface="Calibri"/>
              </a:rPr>
              <a:t>, голову).</a:t>
            </a:r>
            <a:endParaRPr lang="ru-RU" sz="2800" b="0" strike="noStrike" spc="-1" dirty="0">
              <a:latin typeface="Arial"/>
            </a:endParaRPr>
          </a:p>
          <a:p>
            <a:pPr marL="514440" indent="-513720" algn="just">
              <a:lnSpc>
                <a:spcPct val="100000"/>
              </a:lnSpc>
              <a:spcBef>
                <a:spcPts val="720"/>
              </a:spcBef>
            </a:pPr>
            <a:r>
              <a:rPr lang="ru-RU" sz="3600" b="1" strike="noStrike" spc="-1" dirty="0" err="1">
                <a:solidFill>
                  <a:srgbClr val="7030A0"/>
                </a:solidFill>
                <a:latin typeface="Calibri"/>
                <a:ea typeface="Microsoft YaHei"/>
              </a:rPr>
              <a:t>Перегляньте</a:t>
            </a:r>
            <a:r>
              <a:rPr lang="ru-RU" sz="3600" b="1" strike="noStrike" spc="-1" dirty="0">
                <a:solidFill>
                  <a:srgbClr val="7030A0"/>
                </a:solidFill>
                <a:latin typeface="Calibri"/>
                <a:ea typeface="Microsoft YaHei"/>
              </a:rPr>
              <a:t> </a:t>
            </a:r>
            <a:r>
              <a:rPr lang="ru-RU" sz="3600" b="1" strike="noStrike" spc="-1" dirty="0" err="1">
                <a:solidFill>
                  <a:srgbClr val="7030A0"/>
                </a:solidFill>
                <a:latin typeface="Calibri"/>
                <a:ea typeface="Microsoft YaHei"/>
              </a:rPr>
              <a:t>рекомендовані</a:t>
            </a:r>
            <a:r>
              <a:rPr lang="ru-RU" sz="3600" b="1" strike="noStrike" spc="-1" dirty="0">
                <a:solidFill>
                  <a:srgbClr val="7030A0"/>
                </a:solidFill>
                <a:latin typeface="Calibri"/>
                <a:ea typeface="Microsoft YaHei"/>
              </a:rPr>
              <a:t> </a:t>
            </a:r>
            <a:r>
              <a:rPr lang="ru-RU" sz="3600" b="1" strike="noStrike" spc="-1" dirty="0">
                <a:solidFill>
                  <a:srgbClr val="7030A0"/>
                </a:solidFill>
                <a:latin typeface="Calibri"/>
              </a:rPr>
              <a:t>на </a:t>
            </a:r>
            <a:r>
              <a:rPr lang="ru-RU" sz="3600" b="1" strike="noStrike" spc="-1" dirty="0" err="1">
                <a:solidFill>
                  <a:srgbClr val="7030A0"/>
                </a:solidFill>
                <a:latin typeface="Calibri"/>
              </a:rPr>
              <a:t>сторінці</a:t>
            </a:r>
            <a:r>
              <a:rPr lang="ru-RU" sz="3600" b="1" strike="noStrike" spc="-1" dirty="0">
                <a:solidFill>
                  <a:srgbClr val="7030A0"/>
                </a:solidFill>
                <a:latin typeface="Calibri"/>
              </a:rPr>
              <a:t> СЕЗН ЗНУ </a:t>
            </a:r>
            <a:r>
              <a:rPr lang="ru-RU" sz="3600" b="1" strike="noStrike" spc="-1" dirty="0" err="1">
                <a:solidFill>
                  <a:srgbClr val="7030A0"/>
                </a:solidFill>
                <a:latin typeface="Calibri"/>
              </a:rPr>
              <a:t>відео</a:t>
            </a:r>
            <a:r>
              <a:rPr lang="ru-RU" sz="3600" b="1" strike="noStrike" spc="-1" dirty="0">
                <a:solidFill>
                  <a:srgbClr val="7030A0"/>
                </a:solidFill>
                <a:latin typeface="Calibri"/>
              </a:rPr>
              <a:t> за темою </a:t>
            </a:r>
            <a:r>
              <a:rPr lang="ru-RU" sz="3600" b="1" strike="noStrike" spc="-1" dirty="0" err="1">
                <a:solidFill>
                  <a:srgbClr val="7030A0"/>
                </a:solidFill>
                <a:latin typeface="Calibri"/>
              </a:rPr>
              <a:t>десмургія</a:t>
            </a:r>
            <a:r>
              <a:rPr lang="ru-RU" sz="3600" b="1" strike="noStrike" spc="-1" dirty="0">
                <a:solidFill>
                  <a:srgbClr val="7030A0"/>
                </a:solidFill>
                <a:latin typeface="Calibri"/>
              </a:rPr>
              <a:t> </a:t>
            </a:r>
            <a:endParaRPr lang="ru-RU" sz="3600" b="0" strike="noStrike" spc="-1" dirty="0">
              <a:latin typeface="Arial"/>
            </a:endParaRPr>
          </a:p>
          <a:p>
            <a:pPr marL="514440" indent="-513720" algn="just">
              <a:lnSpc>
                <a:spcPct val="100000"/>
              </a:lnSpc>
              <a:spcBef>
                <a:spcPts val="720"/>
              </a:spcBef>
            </a:pPr>
            <a:r>
              <a:rPr lang="ru-RU" sz="3600" b="1" strike="noStrike" spc="-1" dirty="0">
                <a:solidFill>
                  <a:srgbClr val="FF0000"/>
                </a:solidFill>
                <a:latin typeface="Calibri"/>
                <a:hlinkClick r:id="rId2"/>
              </a:rPr>
              <a:t>https://www.youtube.com/watch?v=l9o0Q5MlxRY</a:t>
            </a:r>
            <a:endParaRPr lang="ru-RU" sz="3600" b="0" strike="noStrike" spc="-1" dirty="0">
              <a:latin typeface="Arial"/>
            </a:endParaRPr>
          </a:p>
          <a:p>
            <a:pPr marL="514440" indent="-513720" algn="just">
              <a:lnSpc>
                <a:spcPct val="100000"/>
              </a:lnSpc>
              <a:spcBef>
                <a:spcPts val="720"/>
              </a:spcBef>
            </a:pPr>
            <a:r>
              <a:rPr lang="ru-RU" sz="3600" b="1" strike="noStrike" spc="-1" dirty="0">
                <a:solidFill>
                  <a:srgbClr val="FF0000"/>
                </a:solidFill>
                <a:latin typeface="Calibri"/>
              </a:rPr>
              <a:t>та </a:t>
            </a:r>
            <a:r>
              <a:rPr lang="ru-RU" sz="3600" b="1" strike="noStrike" spc="-1" dirty="0" err="1">
                <a:solidFill>
                  <a:srgbClr val="FF0000"/>
                </a:solidFill>
                <a:latin typeface="Calibri"/>
              </a:rPr>
              <a:t>інші</a:t>
            </a:r>
            <a:endParaRPr lang="ru-RU"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714240" y="2214720"/>
            <a:ext cx="7538400" cy="144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Дякую за увагу!</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214200" y="357120"/>
            <a:ext cx="8471880" cy="628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90000"/>
              </a:lnSpc>
            </a:pPr>
            <a:r>
              <a:rPr lang="ru-RU" sz="2200" b="1" strike="noStrike" spc="-1" dirty="0" err="1">
                <a:solidFill>
                  <a:srgbClr val="FF0000"/>
                </a:solidFill>
                <a:latin typeface="Calibri"/>
              </a:rPr>
              <a:t>Перев’язувальний</a:t>
            </a:r>
            <a:r>
              <a:rPr lang="ru-RU" sz="2200" b="1" strike="noStrike" spc="-1" dirty="0">
                <a:solidFill>
                  <a:srgbClr val="FF0000"/>
                </a:solidFill>
                <a:latin typeface="Calibri"/>
              </a:rPr>
              <a:t> </a:t>
            </a:r>
            <a:r>
              <a:rPr lang="ru-RU" sz="2200" b="1" strike="noStrike" spc="-1" dirty="0" err="1">
                <a:solidFill>
                  <a:srgbClr val="FF0000"/>
                </a:solidFill>
                <a:latin typeface="Calibri"/>
              </a:rPr>
              <a:t>засіб</a:t>
            </a:r>
            <a:r>
              <a:rPr lang="ru-RU" sz="2200" b="1" strike="noStrike" spc="-1" dirty="0">
                <a:solidFill>
                  <a:srgbClr val="FF0000"/>
                </a:solidFill>
                <a:latin typeface="Calibri"/>
              </a:rPr>
              <a:t> </a:t>
            </a:r>
            <a:r>
              <a:rPr lang="ru-RU" sz="2200" b="1" strike="noStrike" spc="-1" dirty="0">
                <a:solidFill>
                  <a:srgbClr val="000000"/>
                </a:solidFill>
                <a:latin typeface="Calibri"/>
              </a:rPr>
              <a:t>– </a:t>
            </a:r>
            <a:r>
              <a:rPr lang="ru-RU" sz="2200" b="1" strike="noStrike" spc="-1" dirty="0" err="1">
                <a:solidFill>
                  <a:srgbClr val="000000"/>
                </a:solidFill>
                <a:latin typeface="Calibri"/>
              </a:rPr>
              <a:t>медичний</a:t>
            </a:r>
            <a:r>
              <a:rPr lang="ru-RU" sz="2200" b="1" strike="noStrike" spc="-1" dirty="0">
                <a:solidFill>
                  <a:srgbClr val="000000"/>
                </a:solidFill>
                <a:latin typeface="Calibri"/>
              </a:rPr>
              <a:t> </a:t>
            </a:r>
            <a:r>
              <a:rPr lang="ru-RU" sz="2200" b="1" strike="noStrike" spc="-1" dirty="0" err="1">
                <a:solidFill>
                  <a:srgbClr val="000000"/>
                </a:solidFill>
                <a:latin typeface="Calibri"/>
              </a:rPr>
              <a:t>виріб</a:t>
            </a:r>
            <a:r>
              <a:rPr lang="ru-RU" sz="2200" b="1" strike="noStrike" spc="-1" dirty="0">
                <a:solidFill>
                  <a:srgbClr val="000000"/>
                </a:solidFill>
                <a:latin typeface="Calibri"/>
              </a:rPr>
              <a:t>, </a:t>
            </a:r>
            <a:r>
              <a:rPr lang="ru-RU" sz="2200" b="1" strike="noStrike" spc="-1" dirty="0" err="1">
                <a:solidFill>
                  <a:srgbClr val="000000"/>
                </a:solidFill>
                <a:latin typeface="Calibri"/>
              </a:rPr>
              <a:t>виготовлений</a:t>
            </a:r>
            <a:r>
              <a:rPr lang="ru-RU" sz="2200" b="1" strike="noStrike" spc="-1" dirty="0">
                <a:solidFill>
                  <a:srgbClr val="000000"/>
                </a:solidFill>
                <a:latin typeface="Calibri"/>
              </a:rPr>
              <a:t> з одного </a:t>
            </a:r>
            <a:r>
              <a:rPr lang="ru-RU" sz="2200" b="1" strike="noStrike" spc="-1" dirty="0" err="1">
                <a:solidFill>
                  <a:srgbClr val="000000"/>
                </a:solidFill>
                <a:latin typeface="Calibri"/>
              </a:rPr>
              <a:t>або</a:t>
            </a:r>
            <a:r>
              <a:rPr lang="ru-RU" sz="2200" b="1" strike="noStrike" spc="-1" dirty="0">
                <a:solidFill>
                  <a:srgbClr val="000000"/>
                </a:solidFill>
                <a:latin typeface="Calibri"/>
              </a:rPr>
              <a:t> </a:t>
            </a:r>
            <a:r>
              <a:rPr lang="ru-RU" sz="2200" b="1" strike="noStrike" spc="-1" dirty="0" err="1">
                <a:solidFill>
                  <a:srgbClr val="000000"/>
                </a:solidFill>
                <a:latin typeface="Calibri"/>
              </a:rPr>
              <a:t>кількох</a:t>
            </a:r>
            <a:r>
              <a:rPr lang="ru-RU" sz="2200" b="1" strike="noStrike" spc="-1" dirty="0">
                <a:solidFill>
                  <a:srgbClr val="000000"/>
                </a:solidFill>
                <a:latin typeface="Calibri"/>
              </a:rPr>
              <a:t> </a:t>
            </a:r>
            <a:r>
              <a:rPr lang="ru-RU" sz="2200" b="1" strike="noStrike" spc="-1" dirty="0" err="1">
                <a:solidFill>
                  <a:srgbClr val="000000"/>
                </a:solidFill>
                <a:latin typeface="Calibri"/>
              </a:rPr>
              <a:t>перев’язувальних</a:t>
            </a:r>
            <a:r>
              <a:rPr lang="ru-RU" sz="2200" b="1" strike="noStrike" spc="-1" dirty="0">
                <a:solidFill>
                  <a:srgbClr val="000000"/>
                </a:solidFill>
                <a:latin typeface="Calibri"/>
              </a:rPr>
              <a:t> </a:t>
            </a:r>
            <a:r>
              <a:rPr lang="ru-RU" sz="2200" b="1" strike="noStrike" spc="-1" dirty="0" err="1">
                <a:solidFill>
                  <a:srgbClr val="000000"/>
                </a:solidFill>
                <a:latin typeface="Calibri"/>
              </a:rPr>
              <a:t>матеріалів</a:t>
            </a:r>
            <a:r>
              <a:rPr lang="ru-RU" sz="2200" b="1" strike="noStrike" spc="-1" dirty="0">
                <a:solidFill>
                  <a:srgbClr val="000000"/>
                </a:solidFill>
                <a:latin typeface="Calibri"/>
              </a:rPr>
              <a:t> і </a:t>
            </a:r>
            <a:r>
              <a:rPr lang="ru-RU" sz="2200" b="1" strike="noStrike" spc="-1" dirty="0" err="1">
                <a:solidFill>
                  <a:srgbClr val="000000"/>
                </a:solidFill>
                <a:latin typeface="Calibri"/>
              </a:rPr>
              <a:t>призначений</a:t>
            </a:r>
            <a:r>
              <a:rPr lang="ru-RU" sz="2200" b="1" strike="noStrike" spc="-1" dirty="0">
                <a:solidFill>
                  <a:srgbClr val="000000"/>
                </a:solidFill>
                <a:latin typeface="Calibri"/>
              </a:rPr>
              <a:t> для </a:t>
            </a:r>
            <a:r>
              <a:rPr lang="ru-RU" sz="2200" b="1" strike="noStrike" spc="-1" dirty="0" err="1">
                <a:solidFill>
                  <a:srgbClr val="000000"/>
                </a:solidFill>
                <a:latin typeface="Calibri"/>
              </a:rPr>
              <a:t>профілактики</a:t>
            </a:r>
            <a:r>
              <a:rPr lang="ru-RU" sz="2200" b="1" strike="noStrike" spc="-1" dirty="0">
                <a:solidFill>
                  <a:srgbClr val="000000"/>
                </a:solidFill>
                <a:latin typeface="Calibri"/>
              </a:rPr>
              <a:t> </a:t>
            </a:r>
            <a:r>
              <a:rPr lang="ru-RU" sz="2200" b="1" strike="noStrike" spc="-1" dirty="0" err="1">
                <a:solidFill>
                  <a:srgbClr val="000000"/>
                </a:solidFill>
                <a:latin typeface="Calibri"/>
              </a:rPr>
              <a:t>інфікування</a:t>
            </a:r>
            <a:r>
              <a:rPr lang="ru-RU" sz="2200" b="1" strike="noStrike" spc="-1" dirty="0">
                <a:solidFill>
                  <a:srgbClr val="000000"/>
                </a:solidFill>
                <a:latin typeface="Calibri"/>
              </a:rPr>
              <a:t> та </a:t>
            </a:r>
            <a:r>
              <a:rPr lang="ru-RU" sz="2200" b="1" strike="noStrike" spc="-1" dirty="0" err="1">
                <a:solidFill>
                  <a:srgbClr val="000000"/>
                </a:solidFill>
                <a:latin typeface="Calibri"/>
              </a:rPr>
              <a:t>лікування</a:t>
            </a:r>
            <a:r>
              <a:rPr lang="ru-RU" sz="2200" b="1" strike="noStrike" spc="-1" dirty="0">
                <a:solidFill>
                  <a:srgbClr val="000000"/>
                </a:solidFill>
                <a:latin typeface="Calibri"/>
              </a:rPr>
              <a:t> ран. </a:t>
            </a:r>
            <a:endParaRPr lang="ru-RU" sz="2200" b="0" strike="noStrike" spc="-1" dirty="0">
              <a:latin typeface="Arial"/>
            </a:endParaRPr>
          </a:p>
          <a:p>
            <a:pPr marL="343080" indent="-342360" algn="just">
              <a:lnSpc>
                <a:spcPct val="90000"/>
              </a:lnSpc>
            </a:pPr>
            <a:r>
              <a:rPr lang="ru-RU" sz="2200" b="1" strike="noStrike" spc="-1" dirty="0" err="1">
                <a:solidFill>
                  <a:srgbClr val="FF0000"/>
                </a:solidFill>
                <a:latin typeface="Calibri"/>
              </a:rPr>
              <a:t>Перев’язувальні</a:t>
            </a:r>
            <a:r>
              <a:rPr lang="ru-RU" sz="2200" b="1" strike="noStrike" spc="-1" dirty="0">
                <a:solidFill>
                  <a:srgbClr val="FF0000"/>
                </a:solidFill>
                <a:latin typeface="Calibri"/>
              </a:rPr>
              <a:t> </a:t>
            </a:r>
            <a:r>
              <a:rPr lang="ru-RU" sz="2200" b="1" strike="noStrike" spc="-1" dirty="0" err="1">
                <a:solidFill>
                  <a:srgbClr val="FF0000"/>
                </a:solidFill>
                <a:latin typeface="Calibri"/>
              </a:rPr>
              <a:t>засоби</a:t>
            </a:r>
            <a:r>
              <a:rPr lang="ru-RU" sz="2200" b="1" strike="noStrike" spc="-1" dirty="0">
                <a:solidFill>
                  <a:srgbClr val="FF0000"/>
                </a:solidFill>
                <a:latin typeface="Calibri"/>
              </a:rPr>
              <a:t> </a:t>
            </a:r>
            <a:r>
              <a:rPr lang="ru-RU" sz="2200" b="1" strike="noStrike" spc="-1" dirty="0" err="1">
                <a:solidFill>
                  <a:srgbClr val="FF0000"/>
                </a:solidFill>
                <a:latin typeface="Calibri"/>
              </a:rPr>
              <a:t>мають</a:t>
            </a:r>
            <a:r>
              <a:rPr lang="ru-RU" sz="2200" b="1" strike="noStrike" spc="-1" dirty="0">
                <a:solidFill>
                  <a:srgbClr val="FF0000"/>
                </a:solidFill>
                <a:latin typeface="Calibri"/>
              </a:rPr>
              <a:t> </a:t>
            </a:r>
            <a:r>
              <a:rPr lang="ru-RU" sz="2200" b="1" strike="noStrike" spc="-1" dirty="0" err="1">
                <a:solidFill>
                  <a:srgbClr val="FF0000"/>
                </a:solidFill>
                <a:latin typeface="Calibri"/>
              </a:rPr>
              <a:t>такі</a:t>
            </a:r>
            <a:r>
              <a:rPr lang="ru-RU" sz="2200" b="1" strike="noStrike" spc="-1" dirty="0">
                <a:solidFill>
                  <a:srgbClr val="FF0000"/>
                </a:solidFill>
                <a:latin typeface="Calibri"/>
              </a:rPr>
              <a:t> </a:t>
            </a:r>
            <a:r>
              <a:rPr lang="ru-RU" sz="2200" b="1" strike="noStrike" spc="-1" dirty="0" err="1">
                <a:solidFill>
                  <a:srgbClr val="FF0000"/>
                </a:solidFill>
                <a:latin typeface="Calibri"/>
              </a:rPr>
              <a:t>цілі</a:t>
            </a:r>
            <a:r>
              <a:rPr lang="ru-RU" sz="2200" b="1" strike="noStrike" spc="-1" dirty="0">
                <a:solidFill>
                  <a:srgbClr val="FF0000"/>
                </a:solidFill>
                <a:latin typeface="Calibri"/>
              </a:rPr>
              <a:t> </a:t>
            </a:r>
            <a:r>
              <a:rPr lang="ru-RU" sz="2200" b="1" strike="noStrike" spc="-1" dirty="0" err="1">
                <a:solidFill>
                  <a:srgbClr val="FF0000"/>
                </a:solidFill>
                <a:latin typeface="Calibri"/>
              </a:rPr>
              <a:t>застосування</a:t>
            </a:r>
            <a:r>
              <a:rPr lang="ru-RU" sz="2200" b="1" strike="noStrike" spc="-1" dirty="0">
                <a:solidFill>
                  <a:srgbClr val="FF0000"/>
                </a:solidFill>
                <a:latin typeface="Calibri"/>
              </a:rPr>
              <a:t>: </a:t>
            </a:r>
            <a:endParaRPr lang="ru-RU" sz="2200" b="0" strike="noStrike" spc="-1" dirty="0">
              <a:latin typeface="Arial"/>
            </a:endParaRPr>
          </a:p>
          <a:p>
            <a:pPr marL="343080" indent="-342360" algn="just">
              <a:lnSpc>
                <a:spcPct val="90000"/>
              </a:lnSpc>
              <a:buClr>
                <a:srgbClr val="000000"/>
              </a:buClr>
              <a:buFont typeface="Wingdings" charset="2"/>
              <a:buChar char=""/>
            </a:pPr>
            <a:r>
              <a:rPr lang="ru-RU" sz="2200" b="1" strike="noStrike" spc="-1" dirty="0">
                <a:solidFill>
                  <a:srgbClr val="000000"/>
                </a:solidFill>
                <a:latin typeface="Calibri"/>
              </a:rPr>
              <a:t>– </a:t>
            </a:r>
            <a:r>
              <a:rPr lang="ru-RU" sz="2200" b="1" strike="noStrike" spc="-1" dirty="0" err="1">
                <a:solidFill>
                  <a:srgbClr val="000000"/>
                </a:solidFill>
                <a:latin typeface="Calibri"/>
              </a:rPr>
              <a:t>захист</a:t>
            </a:r>
            <a:r>
              <a:rPr lang="ru-RU" sz="2200" b="1" strike="noStrike" spc="-1" dirty="0">
                <a:solidFill>
                  <a:srgbClr val="000000"/>
                </a:solidFill>
                <a:latin typeface="Calibri"/>
              </a:rPr>
              <a:t> рани </a:t>
            </a:r>
            <a:r>
              <a:rPr lang="ru-RU" sz="2200" b="1" strike="noStrike" spc="-1" dirty="0" err="1">
                <a:solidFill>
                  <a:srgbClr val="000000"/>
                </a:solidFill>
                <a:latin typeface="Calibri"/>
              </a:rPr>
              <a:t>від</a:t>
            </a:r>
            <a:r>
              <a:rPr lang="ru-RU" sz="2200" b="1" strike="noStrike" spc="-1" dirty="0">
                <a:solidFill>
                  <a:srgbClr val="000000"/>
                </a:solidFill>
                <a:latin typeface="Calibri"/>
              </a:rPr>
              <a:t> </a:t>
            </a:r>
            <a:r>
              <a:rPr lang="ru-RU" sz="2200" b="1" strike="noStrike" spc="-1" dirty="0" err="1">
                <a:solidFill>
                  <a:srgbClr val="000000"/>
                </a:solidFill>
                <a:latin typeface="Calibri"/>
              </a:rPr>
              <a:t>впливу</a:t>
            </a:r>
            <a:r>
              <a:rPr lang="ru-RU" sz="2200" b="1" strike="noStrike" spc="-1" dirty="0">
                <a:solidFill>
                  <a:srgbClr val="000000"/>
                </a:solidFill>
                <a:latin typeface="Calibri"/>
              </a:rPr>
              <a:t> </a:t>
            </a:r>
            <a:r>
              <a:rPr lang="ru-RU" sz="2200" b="1" strike="noStrike" spc="-1" dirty="0" err="1">
                <a:solidFill>
                  <a:srgbClr val="000000"/>
                </a:solidFill>
                <a:latin typeface="Calibri"/>
              </a:rPr>
              <a:t>факторів</a:t>
            </a:r>
            <a:r>
              <a:rPr lang="ru-RU" sz="2200" b="1" strike="noStrike" spc="-1" dirty="0">
                <a:solidFill>
                  <a:srgbClr val="000000"/>
                </a:solidFill>
                <a:latin typeface="Calibri"/>
              </a:rPr>
              <a:t> </a:t>
            </a:r>
            <a:r>
              <a:rPr lang="ru-RU" sz="2200" b="1" strike="noStrike" spc="-1" dirty="0" err="1">
                <a:solidFill>
                  <a:srgbClr val="000000"/>
                </a:solidFill>
                <a:latin typeface="Calibri"/>
              </a:rPr>
              <a:t>зовнішнього</a:t>
            </a:r>
            <a:r>
              <a:rPr lang="ru-RU" sz="2200" b="1" strike="noStrike" spc="-1" dirty="0">
                <a:solidFill>
                  <a:srgbClr val="000000"/>
                </a:solidFill>
                <a:latin typeface="Calibri"/>
              </a:rPr>
              <a:t> </a:t>
            </a:r>
            <a:r>
              <a:rPr lang="ru-RU" sz="2200" b="1" strike="noStrike" spc="-1" dirty="0" err="1">
                <a:solidFill>
                  <a:srgbClr val="000000"/>
                </a:solidFill>
                <a:latin typeface="Calibri"/>
              </a:rPr>
              <a:t>середовища</a:t>
            </a:r>
            <a:r>
              <a:rPr lang="ru-RU" sz="2200" b="1" strike="noStrike" spc="-1" dirty="0">
                <a:solidFill>
                  <a:srgbClr val="000000"/>
                </a:solidFill>
                <a:latin typeface="Calibri"/>
              </a:rPr>
              <a:t> (холоду, спеки, </a:t>
            </a:r>
            <a:r>
              <a:rPr lang="ru-RU" sz="2200" b="1" strike="noStrike" spc="-1" dirty="0" err="1">
                <a:solidFill>
                  <a:srgbClr val="000000"/>
                </a:solidFill>
                <a:latin typeface="Calibri"/>
              </a:rPr>
              <a:t>забруднення</a:t>
            </a:r>
            <a:r>
              <a:rPr lang="ru-RU" sz="2200" b="1" strike="noStrike" spc="-1" dirty="0">
                <a:solidFill>
                  <a:srgbClr val="000000"/>
                </a:solidFill>
                <a:latin typeface="Calibri"/>
              </a:rPr>
              <a:t>, </a:t>
            </a:r>
            <a:r>
              <a:rPr lang="ru-RU" sz="2200" b="1" strike="noStrike" spc="-1" dirty="0" err="1">
                <a:solidFill>
                  <a:srgbClr val="000000"/>
                </a:solidFill>
                <a:latin typeface="Calibri"/>
              </a:rPr>
              <a:t>надмірного</a:t>
            </a:r>
            <a:r>
              <a:rPr lang="ru-RU" sz="2200" b="1" strike="noStrike" spc="-1" dirty="0">
                <a:solidFill>
                  <a:srgbClr val="000000"/>
                </a:solidFill>
                <a:latin typeface="Calibri"/>
              </a:rPr>
              <a:t> </a:t>
            </a:r>
            <a:r>
              <a:rPr lang="ru-RU" sz="2200" b="1" strike="noStrike" spc="-1" dirty="0" err="1">
                <a:solidFill>
                  <a:srgbClr val="000000"/>
                </a:solidFill>
                <a:latin typeface="Calibri"/>
              </a:rPr>
              <a:t>зволоження</a:t>
            </a:r>
            <a:r>
              <a:rPr lang="ru-RU" sz="2200" b="1" strike="noStrike" spc="-1" dirty="0">
                <a:solidFill>
                  <a:srgbClr val="000000"/>
                </a:solidFill>
                <a:latin typeface="Calibri"/>
              </a:rPr>
              <a:t> </a:t>
            </a:r>
            <a:r>
              <a:rPr lang="ru-RU" sz="2200" b="1" strike="noStrike" spc="-1" dirty="0" err="1">
                <a:solidFill>
                  <a:srgbClr val="000000"/>
                </a:solidFill>
                <a:latin typeface="Calibri"/>
              </a:rPr>
              <a:t>або</a:t>
            </a:r>
            <a:r>
              <a:rPr lang="ru-RU" sz="2200" b="1" strike="noStrike" spc="-1" dirty="0">
                <a:solidFill>
                  <a:srgbClr val="000000"/>
                </a:solidFill>
                <a:latin typeface="Calibri"/>
              </a:rPr>
              <a:t> </a:t>
            </a:r>
            <a:r>
              <a:rPr lang="ru-RU" sz="2200" b="1" strike="noStrike" spc="-1" dirty="0" err="1">
                <a:solidFill>
                  <a:srgbClr val="000000"/>
                </a:solidFill>
                <a:latin typeface="Calibri"/>
              </a:rPr>
              <a:t>висихання</a:t>
            </a:r>
            <a:r>
              <a:rPr lang="ru-RU" sz="2200" b="1" strike="noStrike" spc="-1" dirty="0">
                <a:solidFill>
                  <a:srgbClr val="000000"/>
                </a:solidFill>
                <a:latin typeface="Calibri"/>
              </a:rPr>
              <a:t>);</a:t>
            </a:r>
            <a:endParaRPr lang="ru-RU" sz="2200" b="0" strike="noStrike" spc="-1" dirty="0">
              <a:latin typeface="Arial"/>
            </a:endParaRPr>
          </a:p>
          <a:p>
            <a:pPr marL="343080" indent="-342360" algn="just">
              <a:lnSpc>
                <a:spcPct val="90000"/>
              </a:lnSpc>
              <a:buClr>
                <a:srgbClr val="000000"/>
              </a:buClr>
              <a:buFont typeface="Wingdings" charset="2"/>
              <a:buChar char=""/>
            </a:pPr>
            <a:r>
              <a:rPr lang="ru-RU" sz="2200" b="1" strike="noStrike" spc="-1" dirty="0">
                <a:solidFill>
                  <a:srgbClr val="000000"/>
                </a:solidFill>
                <a:latin typeface="Calibri"/>
              </a:rPr>
              <a:t>– </a:t>
            </a:r>
            <a:r>
              <a:rPr lang="ru-RU" sz="2200" b="1" strike="noStrike" spc="-1" dirty="0" err="1">
                <a:solidFill>
                  <a:srgbClr val="000000"/>
                </a:solidFill>
                <a:latin typeface="Calibri"/>
              </a:rPr>
              <a:t>попередження</a:t>
            </a:r>
            <a:r>
              <a:rPr lang="ru-RU" sz="2200" b="1" strike="noStrike" spc="-1" dirty="0">
                <a:solidFill>
                  <a:srgbClr val="000000"/>
                </a:solidFill>
                <a:latin typeface="Calibri"/>
              </a:rPr>
              <a:t> </a:t>
            </a:r>
            <a:r>
              <a:rPr lang="ru-RU" sz="2200" b="1" strike="noStrike" spc="-1" dirty="0" err="1">
                <a:solidFill>
                  <a:srgbClr val="000000"/>
                </a:solidFill>
                <a:latin typeface="Calibri"/>
              </a:rPr>
              <a:t>попадання</a:t>
            </a:r>
            <a:r>
              <a:rPr lang="ru-RU" sz="2200" b="1" strike="noStrike" spc="-1" dirty="0">
                <a:solidFill>
                  <a:srgbClr val="000000"/>
                </a:solidFill>
                <a:latin typeface="Calibri"/>
              </a:rPr>
              <a:t> в рану </a:t>
            </a:r>
            <a:r>
              <a:rPr lang="ru-RU" sz="2200" b="1" strike="noStrike" spc="-1" dirty="0" err="1">
                <a:solidFill>
                  <a:srgbClr val="000000"/>
                </a:solidFill>
                <a:latin typeface="Calibri"/>
              </a:rPr>
              <a:t>мікроорганізмів</a:t>
            </a:r>
            <a:r>
              <a:rPr lang="ru-RU" sz="2200" b="1" strike="noStrike" spc="-1" dirty="0">
                <a:solidFill>
                  <a:srgbClr val="000000"/>
                </a:solidFill>
                <a:latin typeface="Calibri"/>
              </a:rPr>
              <a:t>; </a:t>
            </a:r>
            <a:endParaRPr lang="ru-RU" sz="2200" b="0" strike="noStrike" spc="-1" dirty="0">
              <a:latin typeface="Arial"/>
            </a:endParaRPr>
          </a:p>
          <a:p>
            <a:pPr marL="343080" indent="-342360" algn="just">
              <a:lnSpc>
                <a:spcPct val="90000"/>
              </a:lnSpc>
              <a:buClr>
                <a:srgbClr val="000000"/>
              </a:buClr>
              <a:buFont typeface="Wingdings" charset="2"/>
              <a:buChar char=""/>
            </a:pPr>
            <a:r>
              <a:rPr lang="ru-RU" sz="2200" b="1" strike="noStrike" spc="-1" dirty="0">
                <a:solidFill>
                  <a:srgbClr val="000000"/>
                </a:solidFill>
                <a:latin typeface="Calibri"/>
              </a:rPr>
              <a:t>– </a:t>
            </a:r>
            <a:r>
              <a:rPr lang="ru-RU" sz="2200" b="1" strike="noStrike" spc="-1" dirty="0" err="1">
                <a:solidFill>
                  <a:srgbClr val="000000"/>
                </a:solidFill>
                <a:latin typeface="Calibri"/>
              </a:rPr>
              <a:t>видалення</a:t>
            </a:r>
            <a:r>
              <a:rPr lang="ru-RU" sz="2200" b="1" strike="noStrike" spc="-1" dirty="0">
                <a:solidFill>
                  <a:srgbClr val="000000"/>
                </a:solidFill>
                <a:latin typeface="Calibri"/>
              </a:rPr>
              <a:t> з рани </a:t>
            </a:r>
            <a:r>
              <a:rPr lang="ru-RU" sz="2200" b="1" strike="noStrike" spc="-1" dirty="0" err="1">
                <a:solidFill>
                  <a:srgbClr val="000000"/>
                </a:solidFill>
                <a:latin typeface="Calibri"/>
              </a:rPr>
              <a:t>продуктів</a:t>
            </a:r>
            <a:r>
              <a:rPr lang="ru-RU" sz="2200" b="1" strike="noStrike" spc="-1" dirty="0">
                <a:solidFill>
                  <a:srgbClr val="000000"/>
                </a:solidFill>
                <a:latin typeface="Calibri"/>
              </a:rPr>
              <a:t> </a:t>
            </a:r>
            <a:r>
              <a:rPr lang="ru-RU" sz="2200" b="1" strike="noStrike" spc="-1" dirty="0" err="1">
                <a:solidFill>
                  <a:srgbClr val="000000"/>
                </a:solidFill>
                <a:latin typeface="Calibri"/>
              </a:rPr>
              <a:t>розпаду</a:t>
            </a:r>
            <a:r>
              <a:rPr lang="ru-RU" sz="2200" b="1" strike="noStrike" spc="-1" dirty="0">
                <a:solidFill>
                  <a:srgbClr val="000000"/>
                </a:solidFill>
                <a:latin typeface="Calibri"/>
              </a:rPr>
              <a:t> тканин, </a:t>
            </a:r>
            <a:r>
              <a:rPr lang="ru-RU" sz="2200" b="1" strike="noStrike" spc="-1" dirty="0" err="1">
                <a:solidFill>
                  <a:srgbClr val="000000"/>
                </a:solidFill>
                <a:latin typeface="Calibri"/>
              </a:rPr>
              <a:t>мікробів</a:t>
            </a:r>
            <a:r>
              <a:rPr lang="ru-RU" sz="2200" b="1" strike="noStrike" spc="-1" dirty="0">
                <a:solidFill>
                  <a:srgbClr val="000000"/>
                </a:solidFill>
                <a:latin typeface="Calibri"/>
              </a:rPr>
              <a:t>, </a:t>
            </a:r>
            <a:r>
              <a:rPr lang="ru-RU" sz="2200" b="1" strike="noStrike" spc="-1" dirty="0" err="1">
                <a:solidFill>
                  <a:srgbClr val="000000"/>
                </a:solidFill>
                <a:latin typeface="Calibri"/>
              </a:rPr>
              <a:t>мікробних</a:t>
            </a:r>
            <a:r>
              <a:rPr lang="ru-RU" sz="2200" b="1" strike="noStrike" spc="-1" dirty="0">
                <a:solidFill>
                  <a:srgbClr val="000000"/>
                </a:solidFill>
                <a:latin typeface="Calibri"/>
              </a:rPr>
              <a:t> </a:t>
            </a:r>
            <a:r>
              <a:rPr lang="ru-RU" sz="2200" b="1" strike="noStrike" spc="-1" dirty="0" err="1">
                <a:solidFill>
                  <a:srgbClr val="000000"/>
                </a:solidFill>
                <a:latin typeface="Calibri"/>
              </a:rPr>
              <a:t>токсинів</a:t>
            </a:r>
            <a:r>
              <a:rPr lang="ru-RU" sz="2200" b="1" strike="noStrike" spc="-1" dirty="0">
                <a:solidFill>
                  <a:srgbClr val="000000"/>
                </a:solidFill>
                <a:latin typeface="Calibri"/>
              </a:rPr>
              <a:t> та </a:t>
            </a:r>
            <a:r>
              <a:rPr lang="ru-RU" sz="2200" b="1" strike="noStrike" spc="-1" dirty="0" err="1">
                <a:solidFill>
                  <a:srgbClr val="000000"/>
                </a:solidFill>
                <a:latin typeface="Calibri"/>
              </a:rPr>
              <a:t>ін</a:t>
            </a:r>
            <a:r>
              <a:rPr lang="ru-RU" sz="2200" b="1" strike="noStrike" spc="-1" dirty="0">
                <a:solidFill>
                  <a:srgbClr val="000000"/>
                </a:solidFill>
                <a:latin typeface="Calibri"/>
              </a:rPr>
              <a:t>.; </a:t>
            </a:r>
            <a:endParaRPr lang="ru-RU" sz="2200" b="0" strike="noStrike" spc="-1" dirty="0">
              <a:latin typeface="Arial"/>
            </a:endParaRPr>
          </a:p>
          <a:p>
            <a:pPr marL="343080" indent="-342360" algn="just">
              <a:lnSpc>
                <a:spcPct val="90000"/>
              </a:lnSpc>
              <a:buClr>
                <a:srgbClr val="000000"/>
              </a:buClr>
              <a:buFont typeface="Wingdings" charset="2"/>
              <a:buChar char=""/>
            </a:pPr>
            <a:r>
              <a:rPr lang="ru-RU" sz="2200" b="1" strike="noStrike" spc="-1" dirty="0">
                <a:solidFill>
                  <a:srgbClr val="000000"/>
                </a:solidFill>
                <a:latin typeface="Calibri"/>
              </a:rPr>
              <a:t>– </a:t>
            </a:r>
            <a:r>
              <a:rPr lang="ru-RU" sz="2200" b="1" strike="noStrike" spc="-1" dirty="0" err="1">
                <a:solidFill>
                  <a:srgbClr val="000000"/>
                </a:solidFill>
                <a:latin typeface="Calibri"/>
              </a:rPr>
              <a:t>забезпечення</a:t>
            </a:r>
            <a:r>
              <a:rPr lang="ru-RU" sz="2200" b="1" strike="noStrike" spc="-1" dirty="0">
                <a:solidFill>
                  <a:srgbClr val="000000"/>
                </a:solidFill>
                <a:latin typeface="Calibri"/>
              </a:rPr>
              <a:t> </a:t>
            </a:r>
            <a:r>
              <a:rPr lang="ru-RU" sz="2200" b="1" strike="noStrike" spc="-1" dirty="0" err="1">
                <a:solidFill>
                  <a:srgbClr val="000000"/>
                </a:solidFill>
                <a:latin typeface="Calibri"/>
              </a:rPr>
              <a:t>лікувальної</a:t>
            </a:r>
            <a:r>
              <a:rPr lang="ru-RU" sz="2200" b="1" strike="noStrike" spc="-1" dirty="0">
                <a:solidFill>
                  <a:srgbClr val="000000"/>
                </a:solidFill>
                <a:latin typeface="Calibri"/>
              </a:rPr>
              <a:t> </a:t>
            </a:r>
            <a:r>
              <a:rPr lang="ru-RU" sz="2200" b="1" strike="noStrike" spc="-1" dirty="0" err="1">
                <a:solidFill>
                  <a:srgbClr val="000000"/>
                </a:solidFill>
                <a:latin typeface="Calibri"/>
              </a:rPr>
              <a:t>дії</a:t>
            </a:r>
            <a:r>
              <a:rPr lang="ru-RU" sz="2200" b="1" strike="noStrike" spc="-1" dirty="0">
                <a:solidFill>
                  <a:srgbClr val="000000"/>
                </a:solidFill>
                <a:latin typeface="Calibri"/>
              </a:rPr>
              <a:t> (</a:t>
            </a:r>
            <a:r>
              <a:rPr lang="ru-RU" sz="2200" b="1" strike="noStrike" spc="-1" dirty="0" err="1">
                <a:solidFill>
                  <a:srgbClr val="000000"/>
                </a:solidFill>
                <a:latin typeface="Calibri"/>
              </a:rPr>
              <a:t>протимікробної</a:t>
            </a:r>
            <a:r>
              <a:rPr lang="ru-RU" sz="2200" b="1" strike="noStrike" spc="-1" dirty="0">
                <a:solidFill>
                  <a:srgbClr val="000000"/>
                </a:solidFill>
                <a:latin typeface="Calibri"/>
              </a:rPr>
              <a:t>, </a:t>
            </a:r>
            <a:r>
              <a:rPr lang="ru-RU" sz="2200" b="1" strike="noStrike" spc="-1" dirty="0" err="1">
                <a:solidFill>
                  <a:srgbClr val="000000"/>
                </a:solidFill>
                <a:latin typeface="Calibri"/>
              </a:rPr>
              <a:t>протизапальної</a:t>
            </a:r>
            <a:r>
              <a:rPr lang="ru-RU" sz="2200" b="1" strike="noStrike" spc="-1" dirty="0">
                <a:solidFill>
                  <a:srgbClr val="000000"/>
                </a:solidFill>
                <a:latin typeface="Calibri"/>
              </a:rPr>
              <a:t>, </a:t>
            </a:r>
            <a:r>
              <a:rPr lang="ru-RU" sz="2200" b="1" strike="noStrike" spc="-1" dirty="0" err="1">
                <a:solidFill>
                  <a:srgbClr val="000000"/>
                </a:solidFill>
                <a:latin typeface="Calibri"/>
              </a:rPr>
              <a:t>протинабрякової</a:t>
            </a:r>
            <a:r>
              <a:rPr lang="ru-RU" sz="2200" b="1" strike="noStrike" spc="-1" dirty="0">
                <a:solidFill>
                  <a:srgbClr val="000000"/>
                </a:solidFill>
                <a:latin typeface="Calibri"/>
              </a:rPr>
              <a:t>, </a:t>
            </a:r>
            <a:r>
              <a:rPr lang="ru-RU" sz="2200" b="1" strike="noStrike" spc="-1" dirty="0" err="1">
                <a:solidFill>
                  <a:srgbClr val="000000"/>
                </a:solidFill>
                <a:latin typeface="Calibri"/>
              </a:rPr>
              <a:t>знеболюючої</a:t>
            </a:r>
            <a:r>
              <a:rPr lang="ru-RU" sz="2200" b="1" strike="noStrike" spc="-1" dirty="0">
                <a:solidFill>
                  <a:srgbClr val="000000"/>
                </a:solidFill>
                <a:latin typeface="Calibri"/>
              </a:rPr>
              <a:t>, </a:t>
            </a:r>
            <a:r>
              <a:rPr lang="ru-RU" sz="2200" b="1" strike="noStrike" spc="-1" dirty="0" err="1">
                <a:solidFill>
                  <a:srgbClr val="000000"/>
                </a:solidFill>
                <a:latin typeface="Calibri"/>
              </a:rPr>
              <a:t>гемостатичної</a:t>
            </a:r>
            <a:r>
              <a:rPr lang="ru-RU" sz="2200" b="1" strike="noStrike" spc="-1" dirty="0">
                <a:solidFill>
                  <a:srgbClr val="000000"/>
                </a:solidFill>
                <a:latin typeface="Calibri"/>
              </a:rPr>
              <a:t>, </a:t>
            </a:r>
            <a:r>
              <a:rPr lang="ru-RU" sz="2200" b="1" strike="noStrike" spc="-1" dirty="0" err="1">
                <a:solidFill>
                  <a:srgbClr val="000000"/>
                </a:solidFill>
                <a:latin typeface="Calibri"/>
              </a:rPr>
              <a:t>регенеруючої</a:t>
            </a:r>
            <a:r>
              <a:rPr lang="ru-RU" sz="2200" b="1" strike="noStrike" spc="-1" dirty="0">
                <a:solidFill>
                  <a:srgbClr val="000000"/>
                </a:solidFill>
                <a:latin typeface="Calibri"/>
              </a:rPr>
              <a:t> та </a:t>
            </a:r>
            <a:r>
              <a:rPr lang="ru-RU" sz="2200" b="1" strike="noStrike" spc="-1" dirty="0" err="1">
                <a:solidFill>
                  <a:srgbClr val="000000"/>
                </a:solidFill>
                <a:latin typeface="Calibri"/>
              </a:rPr>
              <a:t>ін</a:t>
            </a:r>
            <a:r>
              <a:rPr lang="ru-RU" sz="2200" b="1" strike="noStrike" spc="-1" dirty="0">
                <a:solidFill>
                  <a:srgbClr val="000000"/>
                </a:solidFill>
                <a:latin typeface="Calibri"/>
              </a:rPr>
              <a:t>.); </a:t>
            </a:r>
            <a:endParaRPr lang="ru-RU" sz="2200" b="0" strike="noStrike" spc="-1" dirty="0">
              <a:latin typeface="Arial"/>
            </a:endParaRPr>
          </a:p>
          <a:p>
            <a:pPr marL="343080" indent="-342360" algn="just">
              <a:lnSpc>
                <a:spcPct val="90000"/>
              </a:lnSpc>
              <a:buClr>
                <a:srgbClr val="000000"/>
              </a:buClr>
              <a:buFont typeface="Wingdings" charset="2"/>
              <a:buChar char=""/>
            </a:pPr>
            <a:r>
              <a:rPr lang="ru-RU" sz="2200" b="1" strike="noStrike" spc="-1" dirty="0">
                <a:solidFill>
                  <a:srgbClr val="000000"/>
                </a:solidFill>
                <a:latin typeface="Calibri"/>
              </a:rPr>
              <a:t>– </a:t>
            </a:r>
            <a:r>
              <a:rPr lang="ru-RU" sz="2200" b="1" strike="noStrike" spc="-1" dirty="0" err="1">
                <a:solidFill>
                  <a:srgbClr val="000000"/>
                </a:solidFill>
                <a:latin typeface="Calibri"/>
              </a:rPr>
              <a:t>фіксація</a:t>
            </a:r>
            <a:r>
              <a:rPr lang="ru-RU" sz="2200" b="1" strike="noStrike" spc="-1" dirty="0">
                <a:solidFill>
                  <a:srgbClr val="000000"/>
                </a:solidFill>
                <a:latin typeface="Calibri"/>
              </a:rPr>
              <a:t> </a:t>
            </a:r>
            <a:r>
              <a:rPr lang="ru-RU" sz="2200" b="1" strike="noStrike" spc="-1" dirty="0" err="1">
                <a:solidFill>
                  <a:srgbClr val="000000"/>
                </a:solidFill>
                <a:latin typeface="Calibri"/>
              </a:rPr>
              <a:t>перев’язувального</a:t>
            </a:r>
            <a:r>
              <a:rPr lang="ru-RU" sz="2200" b="1" strike="noStrike" spc="-1" dirty="0">
                <a:solidFill>
                  <a:srgbClr val="000000"/>
                </a:solidFill>
                <a:latin typeface="Calibri"/>
              </a:rPr>
              <a:t> </a:t>
            </a:r>
            <a:r>
              <a:rPr lang="ru-RU" sz="2200" b="1" strike="noStrike" spc="-1" dirty="0" err="1">
                <a:solidFill>
                  <a:srgbClr val="000000"/>
                </a:solidFill>
                <a:latin typeface="Calibri"/>
              </a:rPr>
              <a:t>матеріалу</a:t>
            </a:r>
            <a:r>
              <a:rPr lang="ru-RU" sz="2200" b="1" strike="noStrike" spc="-1" dirty="0">
                <a:solidFill>
                  <a:srgbClr val="000000"/>
                </a:solidFill>
                <a:latin typeface="Calibri"/>
              </a:rPr>
              <a:t> на </a:t>
            </a:r>
            <a:r>
              <a:rPr lang="ru-RU" sz="2200" b="1" strike="noStrike" spc="-1" dirty="0" err="1">
                <a:solidFill>
                  <a:srgbClr val="000000"/>
                </a:solidFill>
                <a:latin typeface="Calibri"/>
              </a:rPr>
              <a:t>ураженій</a:t>
            </a:r>
            <a:r>
              <a:rPr lang="ru-RU" sz="2200" b="1" strike="noStrike" spc="-1" dirty="0">
                <a:solidFill>
                  <a:srgbClr val="000000"/>
                </a:solidFill>
                <a:latin typeface="Calibri"/>
              </a:rPr>
              <a:t> </a:t>
            </a:r>
            <a:r>
              <a:rPr lang="ru-RU" sz="2200" b="1" strike="noStrike" spc="-1" dirty="0" err="1">
                <a:solidFill>
                  <a:srgbClr val="000000"/>
                </a:solidFill>
                <a:latin typeface="Calibri"/>
              </a:rPr>
              <a:t>частині</a:t>
            </a:r>
            <a:r>
              <a:rPr lang="ru-RU" sz="2200" b="1" strike="noStrike" spc="-1" dirty="0">
                <a:solidFill>
                  <a:srgbClr val="000000"/>
                </a:solidFill>
                <a:latin typeface="Calibri"/>
              </a:rPr>
              <a:t> </a:t>
            </a:r>
            <a:r>
              <a:rPr lang="ru-RU" sz="2200" b="1" strike="noStrike" spc="-1" dirty="0" err="1">
                <a:solidFill>
                  <a:srgbClr val="000000"/>
                </a:solidFill>
                <a:latin typeface="Calibri"/>
              </a:rPr>
              <a:t>тіла</a:t>
            </a:r>
            <a:r>
              <a:rPr lang="ru-RU" sz="2200" b="1" strike="noStrike" spc="-1" dirty="0">
                <a:solidFill>
                  <a:srgbClr val="000000"/>
                </a:solidFill>
                <a:latin typeface="Calibri"/>
              </a:rPr>
              <a:t>. </a:t>
            </a:r>
            <a:endParaRPr lang="ru-RU" sz="2200" b="0" strike="noStrike" spc="-1" dirty="0">
              <a:latin typeface="Arial"/>
            </a:endParaRPr>
          </a:p>
          <a:p>
            <a:pPr marL="343080" indent="-342360" algn="just">
              <a:lnSpc>
                <a:spcPct val="90000"/>
              </a:lnSpc>
            </a:pPr>
            <a:r>
              <a:rPr lang="ru-RU" sz="2200" b="1" strike="noStrike" spc="-1" dirty="0" err="1">
                <a:solidFill>
                  <a:srgbClr val="000000"/>
                </a:solidFill>
                <a:latin typeface="Calibri"/>
              </a:rPr>
              <a:t>Отже</a:t>
            </a:r>
            <a:r>
              <a:rPr lang="ru-RU" sz="2200" b="1" strike="noStrike" spc="-1" dirty="0">
                <a:solidFill>
                  <a:srgbClr val="000000"/>
                </a:solidFill>
                <a:latin typeface="Calibri"/>
              </a:rPr>
              <a:t>, </a:t>
            </a:r>
            <a:r>
              <a:rPr lang="ru-RU" sz="2200" b="1" strike="noStrike" spc="-1" dirty="0" err="1">
                <a:solidFill>
                  <a:srgbClr val="000000"/>
                </a:solidFill>
                <a:latin typeface="Calibri"/>
              </a:rPr>
              <a:t>перев’язувальний</a:t>
            </a:r>
            <a:r>
              <a:rPr lang="ru-RU" sz="2200" b="1" strike="noStrike" spc="-1" dirty="0">
                <a:solidFill>
                  <a:srgbClr val="000000"/>
                </a:solidFill>
                <a:latin typeface="Calibri"/>
              </a:rPr>
              <a:t> </a:t>
            </a:r>
            <a:r>
              <a:rPr lang="ru-RU" sz="2200" b="1" strike="noStrike" spc="-1" dirty="0" err="1">
                <a:solidFill>
                  <a:srgbClr val="000000"/>
                </a:solidFill>
                <a:latin typeface="Calibri"/>
              </a:rPr>
              <a:t>засіб</a:t>
            </a:r>
            <a:r>
              <a:rPr lang="ru-RU" sz="2200" b="1" strike="noStrike" spc="-1" dirty="0">
                <a:solidFill>
                  <a:srgbClr val="000000"/>
                </a:solidFill>
                <a:latin typeface="Calibri"/>
              </a:rPr>
              <a:t> повинен бути </a:t>
            </a:r>
            <a:r>
              <a:rPr lang="ru-RU" sz="2200" b="1" strike="noStrike" spc="-1" dirty="0" err="1">
                <a:solidFill>
                  <a:srgbClr val="000000"/>
                </a:solidFill>
                <a:latin typeface="Calibri"/>
              </a:rPr>
              <a:t>стерильним</a:t>
            </a:r>
            <a:r>
              <a:rPr lang="ru-RU" sz="2200" b="1" strike="noStrike" spc="-1" dirty="0">
                <a:solidFill>
                  <a:srgbClr val="000000"/>
                </a:solidFill>
                <a:latin typeface="Calibri"/>
              </a:rPr>
              <a:t>, таким, </a:t>
            </a:r>
            <a:r>
              <a:rPr lang="ru-RU" sz="2200" b="1" strike="noStrike" spc="-1" dirty="0" err="1">
                <a:solidFill>
                  <a:srgbClr val="000000"/>
                </a:solidFill>
                <a:latin typeface="Calibri"/>
              </a:rPr>
              <a:t>що</a:t>
            </a:r>
            <a:r>
              <a:rPr lang="ru-RU" sz="2200" b="1" strike="noStrike" spc="-1" dirty="0">
                <a:solidFill>
                  <a:srgbClr val="000000"/>
                </a:solidFill>
                <a:latin typeface="Calibri"/>
              </a:rPr>
              <a:t> не </a:t>
            </a:r>
            <a:r>
              <a:rPr lang="ru-RU" sz="2200" b="1" strike="noStrike" spc="-1" dirty="0" err="1">
                <a:solidFill>
                  <a:srgbClr val="000000"/>
                </a:solidFill>
                <a:latin typeface="Calibri"/>
              </a:rPr>
              <a:t>травмує</a:t>
            </a:r>
            <a:r>
              <a:rPr lang="ru-RU" sz="2200" b="1" strike="noStrike" spc="-1" dirty="0">
                <a:solidFill>
                  <a:srgbClr val="000000"/>
                </a:solidFill>
                <a:latin typeface="Calibri"/>
              </a:rPr>
              <a:t>, </a:t>
            </a:r>
            <a:r>
              <a:rPr lang="ru-RU" sz="2200" b="1" strike="noStrike" spc="-1" dirty="0" err="1">
                <a:solidFill>
                  <a:srgbClr val="000000"/>
                </a:solidFill>
                <a:latin typeface="Calibri"/>
              </a:rPr>
              <a:t>міцним</a:t>
            </a:r>
            <a:r>
              <a:rPr lang="ru-RU" sz="2200" b="1" strike="noStrike" spc="-1" dirty="0">
                <a:solidFill>
                  <a:srgbClr val="000000"/>
                </a:solidFill>
                <a:latin typeface="Calibri"/>
              </a:rPr>
              <a:t>, </a:t>
            </a:r>
            <a:r>
              <a:rPr lang="ru-RU" sz="2200" b="1" strike="noStrike" spc="-1" dirty="0" err="1">
                <a:solidFill>
                  <a:srgbClr val="000000"/>
                </a:solidFill>
                <a:latin typeface="Calibri"/>
              </a:rPr>
              <a:t>пластичним</a:t>
            </a:r>
            <a:r>
              <a:rPr lang="ru-RU" sz="2200" b="1" strike="noStrike" spc="-1" dirty="0">
                <a:solidFill>
                  <a:srgbClr val="000000"/>
                </a:solidFill>
                <a:latin typeface="Calibri"/>
              </a:rPr>
              <a:t>, </a:t>
            </a:r>
            <a:r>
              <a:rPr lang="ru-RU" sz="2200" b="1" strike="noStrike" spc="-1" dirty="0" err="1">
                <a:solidFill>
                  <a:srgbClr val="000000"/>
                </a:solidFill>
                <a:latin typeface="Calibri"/>
              </a:rPr>
              <a:t>проникним</a:t>
            </a:r>
            <a:r>
              <a:rPr lang="ru-RU" sz="2200" b="1" strike="noStrike" spc="-1" dirty="0">
                <a:solidFill>
                  <a:srgbClr val="000000"/>
                </a:solidFill>
                <a:latin typeface="Calibri"/>
              </a:rPr>
              <a:t> для </a:t>
            </a:r>
            <a:r>
              <a:rPr lang="ru-RU" sz="2200" b="1" strike="noStrike" spc="-1" dirty="0" err="1">
                <a:solidFill>
                  <a:srgbClr val="000000"/>
                </a:solidFill>
                <a:latin typeface="Calibri"/>
              </a:rPr>
              <a:t>повітря</a:t>
            </a:r>
            <a:r>
              <a:rPr lang="ru-RU" sz="2200" b="1" strike="noStrike" spc="-1" dirty="0">
                <a:solidFill>
                  <a:srgbClr val="000000"/>
                </a:solidFill>
                <a:latin typeface="Calibri"/>
              </a:rPr>
              <a:t> і </a:t>
            </a:r>
            <a:r>
              <a:rPr lang="ru-RU" sz="2200" b="1" strike="noStrike" spc="-1" dirty="0" err="1">
                <a:solidFill>
                  <a:srgbClr val="000000"/>
                </a:solidFill>
                <a:latin typeface="Calibri"/>
              </a:rPr>
              <a:t>патологічного</a:t>
            </a:r>
            <a:r>
              <a:rPr lang="ru-RU" sz="2200" b="1" strike="noStrike" spc="-1" dirty="0">
                <a:solidFill>
                  <a:srgbClr val="000000"/>
                </a:solidFill>
                <a:latin typeface="Calibri"/>
              </a:rPr>
              <a:t> субстрату й </a:t>
            </a:r>
            <a:r>
              <a:rPr lang="ru-RU" sz="2200" b="1" strike="noStrike" spc="-1" dirty="0" err="1">
                <a:solidFill>
                  <a:srgbClr val="000000"/>
                </a:solidFill>
                <a:latin typeface="Calibri"/>
              </a:rPr>
              <a:t>непроникним</a:t>
            </a:r>
            <a:r>
              <a:rPr lang="ru-RU" sz="2200" b="1" strike="noStrike" spc="-1" dirty="0">
                <a:solidFill>
                  <a:srgbClr val="000000"/>
                </a:solidFill>
                <a:latin typeface="Calibri"/>
              </a:rPr>
              <a:t> для </a:t>
            </a:r>
            <a:r>
              <a:rPr lang="ru-RU" sz="2200" b="1" strike="noStrike" spc="-1" dirty="0" err="1">
                <a:solidFill>
                  <a:srgbClr val="000000"/>
                </a:solidFill>
                <a:latin typeface="Calibri"/>
              </a:rPr>
              <a:t>мікроорганізмів</a:t>
            </a:r>
            <a:r>
              <a:rPr lang="ru-RU" sz="2200" b="1" strike="noStrike" spc="-1" dirty="0">
                <a:solidFill>
                  <a:srgbClr val="000000"/>
                </a:solidFill>
                <a:latin typeface="Calibri"/>
              </a:rPr>
              <a:t>. </a:t>
            </a:r>
            <a:endParaRPr lang="ru-RU" sz="2200" b="0" strike="noStrike" spc="-1" dirty="0">
              <a:latin typeface="Arial"/>
            </a:endParaRPr>
          </a:p>
          <a:p>
            <a:pPr marL="343080" indent="-342360" algn="just">
              <a:lnSpc>
                <a:spcPct val="90000"/>
              </a:lnSpc>
            </a:pPr>
            <a:r>
              <a:rPr lang="ru-RU" sz="2200" b="1" strike="noStrike" spc="-1" dirty="0">
                <a:solidFill>
                  <a:srgbClr val="000000"/>
                </a:solidFill>
                <a:latin typeface="Calibri"/>
              </a:rPr>
              <a:t>У </a:t>
            </a:r>
            <a:r>
              <a:rPr lang="ru-RU" sz="2200" b="1" strike="noStrike" spc="-1" dirty="0" err="1">
                <a:solidFill>
                  <a:srgbClr val="000000"/>
                </a:solidFill>
                <a:latin typeface="Calibri"/>
              </a:rPr>
              <a:t>якості</a:t>
            </a:r>
            <a:r>
              <a:rPr lang="ru-RU" sz="2200" b="1" strike="noStrike" spc="-1" dirty="0">
                <a:solidFill>
                  <a:srgbClr val="000000"/>
                </a:solidFill>
                <a:latin typeface="Calibri"/>
              </a:rPr>
              <a:t> </a:t>
            </a:r>
            <a:r>
              <a:rPr lang="ru-RU" sz="2200" b="1" strike="noStrike" spc="-1" dirty="0" err="1">
                <a:solidFill>
                  <a:srgbClr val="000000"/>
                </a:solidFill>
                <a:latin typeface="Calibri"/>
              </a:rPr>
              <a:t>перев’язувального</a:t>
            </a:r>
            <a:r>
              <a:rPr lang="ru-RU" sz="2200" b="1" strike="noStrike" spc="-1" dirty="0">
                <a:solidFill>
                  <a:srgbClr val="000000"/>
                </a:solidFill>
                <a:latin typeface="Calibri"/>
              </a:rPr>
              <a:t> </a:t>
            </a:r>
            <a:r>
              <a:rPr lang="ru-RU" sz="2200" b="1" strike="noStrike" spc="-1" dirty="0" err="1">
                <a:solidFill>
                  <a:srgbClr val="000000"/>
                </a:solidFill>
                <a:latin typeface="Calibri"/>
              </a:rPr>
              <a:t>засобу</a:t>
            </a:r>
            <a:r>
              <a:rPr lang="ru-RU" sz="2200" b="1" strike="noStrike" spc="-1" dirty="0">
                <a:solidFill>
                  <a:srgbClr val="000000"/>
                </a:solidFill>
                <a:latin typeface="Calibri"/>
              </a:rPr>
              <a:t> </a:t>
            </a:r>
            <a:r>
              <a:rPr lang="ru-RU" sz="2200" b="1" strike="noStrike" spc="-1" dirty="0" err="1">
                <a:solidFill>
                  <a:srgbClr val="000000"/>
                </a:solidFill>
                <a:latin typeface="Calibri"/>
              </a:rPr>
              <a:t>найчастіше</a:t>
            </a:r>
            <a:r>
              <a:rPr lang="ru-RU" sz="2200" b="1" strike="noStrike" spc="-1" dirty="0">
                <a:solidFill>
                  <a:srgbClr val="000000"/>
                </a:solidFill>
                <a:latin typeface="Calibri"/>
              </a:rPr>
              <a:t> </a:t>
            </a:r>
            <a:r>
              <a:rPr lang="ru-RU" sz="2200" b="1" strike="noStrike" spc="-1" dirty="0" err="1">
                <a:solidFill>
                  <a:srgbClr val="000000"/>
                </a:solidFill>
                <a:latin typeface="Calibri"/>
              </a:rPr>
              <a:t>використовують</a:t>
            </a:r>
            <a:r>
              <a:rPr lang="ru-RU" sz="2200" b="1" strike="noStrike" spc="-1" dirty="0">
                <a:solidFill>
                  <a:srgbClr val="000000"/>
                </a:solidFill>
                <a:latin typeface="Calibri"/>
              </a:rPr>
              <a:t> </a:t>
            </a:r>
            <a:r>
              <a:rPr lang="ru-RU" sz="2200" b="1" strike="noStrike" spc="-1" dirty="0" err="1">
                <a:solidFill>
                  <a:srgbClr val="FF0000"/>
                </a:solidFill>
                <a:latin typeface="Calibri"/>
              </a:rPr>
              <a:t>бинти</a:t>
            </a:r>
            <a:r>
              <a:rPr lang="ru-RU" sz="2200" b="1" strike="noStrike" spc="-1" dirty="0">
                <a:solidFill>
                  <a:srgbClr val="000000"/>
                </a:solidFill>
                <a:latin typeface="Calibri"/>
              </a:rPr>
              <a:t> і </a:t>
            </a:r>
            <a:r>
              <a:rPr lang="ru-RU" sz="2200" b="1" strike="noStrike" spc="-1" dirty="0">
                <a:solidFill>
                  <a:srgbClr val="FF0000"/>
                </a:solidFill>
                <a:latin typeface="Calibri"/>
              </a:rPr>
              <a:t>вату</a:t>
            </a:r>
            <a:r>
              <a:rPr lang="ru-RU" sz="2200" b="1" strike="noStrike" spc="-1" dirty="0">
                <a:solidFill>
                  <a:srgbClr val="000000"/>
                </a:solidFill>
                <a:latin typeface="Calibri"/>
              </a:rPr>
              <a:t>. </a:t>
            </a:r>
            <a:endParaRPr lang="ru-RU"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285840" y="285840"/>
            <a:ext cx="8429040" cy="644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2400" b="1" strike="noStrike" spc="-1" dirty="0">
                <a:solidFill>
                  <a:srgbClr val="FF0000"/>
                </a:solidFill>
                <a:latin typeface="Calibri"/>
                <a:ea typeface="DejaVu Sans"/>
              </a:rPr>
              <a:t>Бинт</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від</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нім</a:t>
            </a:r>
            <a:r>
              <a:rPr lang="ru-RU" sz="2200" b="1" strike="noStrike" spc="-1" dirty="0">
                <a:solidFill>
                  <a:srgbClr val="000000"/>
                </a:solidFill>
                <a:latin typeface="Calibri"/>
                <a:ea typeface="DejaVu Sans"/>
              </a:rPr>
              <a:t>. </a:t>
            </a:r>
            <a:r>
              <a:rPr lang="ru-RU" sz="2200" b="1" strike="noStrike" spc="-1" dirty="0" err="1">
                <a:solidFill>
                  <a:srgbClr val="7030A0"/>
                </a:solidFill>
                <a:latin typeface="Calibri"/>
                <a:ea typeface="DejaVu Sans"/>
              </a:rPr>
              <a:t>binde</a:t>
            </a:r>
            <a:r>
              <a:rPr lang="ru-RU" sz="2200" b="1" strike="noStrike" spc="-1" dirty="0">
                <a:solidFill>
                  <a:srgbClr val="000000"/>
                </a:solidFill>
                <a:latin typeface="Calibri"/>
                <a:ea typeface="DejaVu Sans"/>
              </a:rPr>
              <a:t> – </a:t>
            </a:r>
            <a:r>
              <a:rPr lang="ru-RU" sz="2200" b="1" strike="noStrike" spc="-1" dirty="0" err="1">
                <a:solidFill>
                  <a:srgbClr val="000000"/>
                </a:solidFill>
                <a:latin typeface="Calibri"/>
                <a:ea typeface="DejaVu Sans"/>
              </a:rPr>
              <a:t>тасьма</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пов’язка</a:t>
            </a:r>
            <a:r>
              <a:rPr lang="ru-RU" sz="2200" b="1" strike="noStrike" spc="-1" dirty="0">
                <a:solidFill>
                  <a:srgbClr val="000000"/>
                </a:solidFill>
                <a:latin typeface="Calibri"/>
                <a:ea typeface="DejaVu Sans"/>
              </a:rPr>
              <a:t>) – </a:t>
            </a:r>
            <a:r>
              <a:rPr lang="ru-RU" sz="2200" b="1" strike="noStrike" spc="-1" dirty="0" err="1">
                <a:solidFill>
                  <a:srgbClr val="000000"/>
                </a:solidFill>
                <a:latin typeface="Calibri"/>
                <a:ea typeface="DejaVu Sans"/>
              </a:rPr>
              <a:t>довга</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смужка</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матерії</a:t>
            </a:r>
            <a:r>
              <a:rPr lang="ru-RU" sz="2200" b="1" strike="noStrike" spc="-1" dirty="0">
                <a:solidFill>
                  <a:srgbClr val="000000"/>
                </a:solidFill>
                <a:latin typeface="Calibri"/>
                <a:ea typeface="DejaVu Sans"/>
              </a:rPr>
              <a:t>, яка </a:t>
            </a:r>
            <a:r>
              <a:rPr lang="ru-RU" sz="2200" b="1" strike="noStrike" spc="-1" dirty="0" err="1">
                <a:solidFill>
                  <a:srgbClr val="000000"/>
                </a:solidFill>
                <a:latin typeface="Calibri"/>
                <a:ea typeface="DejaVu Sans"/>
              </a:rPr>
              <a:t>призначена</a:t>
            </a:r>
            <a:r>
              <a:rPr lang="ru-RU" sz="2200" b="1" strike="noStrike" spc="-1" dirty="0">
                <a:solidFill>
                  <a:srgbClr val="000000"/>
                </a:solidFill>
                <a:latin typeface="Calibri"/>
                <a:ea typeface="DejaVu Sans"/>
              </a:rPr>
              <a:t> для </a:t>
            </a:r>
            <a:r>
              <a:rPr lang="ru-RU" sz="2200" b="1" strike="noStrike" spc="-1" dirty="0" err="1">
                <a:solidFill>
                  <a:srgbClr val="000000"/>
                </a:solidFill>
                <a:latin typeface="Calibri"/>
                <a:ea typeface="DejaVu Sans"/>
              </a:rPr>
              <a:t>фіксації</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перев’язувального</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матеріалу</a:t>
            </a:r>
            <a:r>
              <a:rPr lang="ru-RU" sz="2200" b="1" strike="noStrike" spc="-1" dirty="0">
                <a:solidFill>
                  <a:srgbClr val="000000"/>
                </a:solidFill>
                <a:latin typeface="Calibri"/>
                <a:ea typeface="DejaVu Sans"/>
              </a:rPr>
              <a:t>, а </a:t>
            </a:r>
            <a:r>
              <a:rPr lang="ru-RU" sz="2200" b="1" strike="noStrike" spc="-1" dirty="0" err="1">
                <a:solidFill>
                  <a:srgbClr val="000000"/>
                </a:solidFill>
                <a:latin typeface="Calibri"/>
                <a:ea typeface="DejaVu Sans"/>
              </a:rPr>
              <a:t>також</a:t>
            </a:r>
            <a:r>
              <a:rPr lang="ru-RU" sz="2200" b="1" strike="noStrike" spc="-1" dirty="0">
                <a:solidFill>
                  <a:srgbClr val="000000"/>
                </a:solidFill>
                <a:latin typeface="Calibri"/>
                <a:ea typeface="DejaVu Sans"/>
              </a:rPr>
              <a:t> для </a:t>
            </a:r>
            <a:r>
              <a:rPr lang="ru-RU" sz="2200" b="1" strike="noStrike" spc="-1" dirty="0" err="1">
                <a:solidFill>
                  <a:srgbClr val="000000"/>
                </a:solidFill>
                <a:latin typeface="Calibri"/>
                <a:ea typeface="DejaVu Sans"/>
              </a:rPr>
              <a:t>створення</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іммобілізуючих</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пов’язок</a:t>
            </a:r>
            <a:r>
              <a:rPr lang="ru-RU" sz="2200" b="1" strike="noStrike" spc="-1" dirty="0">
                <a:solidFill>
                  <a:srgbClr val="000000"/>
                </a:solidFill>
                <a:latin typeface="Calibri"/>
                <a:ea typeface="DejaVu Sans"/>
              </a:rPr>
              <a:t> при </a:t>
            </a:r>
            <a:r>
              <a:rPr lang="ru-RU" sz="2200" b="1" strike="noStrike" spc="-1" dirty="0" err="1">
                <a:solidFill>
                  <a:srgbClr val="000000"/>
                </a:solidFill>
                <a:latin typeface="Calibri"/>
                <a:ea typeface="DejaVu Sans"/>
              </a:rPr>
              <a:t>пошкодженнях</a:t>
            </a:r>
            <a:r>
              <a:rPr lang="ru-RU" sz="2200" b="1" strike="noStrike" spc="-1" dirty="0">
                <a:solidFill>
                  <a:srgbClr val="000000"/>
                </a:solidFill>
                <a:latin typeface="Calibri"/>
                <a:ea typeface="DejaVu Sans"/>
              </a:rPr>
              <a:t>  і </a:t>
            </a:r>
            <a:r>
              <a:rPr lang="ru-RU" sz="2200" b="1" strike="noStrike" spc="-1" dirty="0" err="1">
                <a:solidFill>
                  <a:srgbClr val="000000"/>
                </a:solidFill>
                <a:latin typeface="Calibri"/>
                <a:ea typeface="DejaVu Sans"/>
              </a:rPr>
              <a:t>захворюваннях</a:t>
            </a:r>
            <a:r>
              <a:rPr lang="ru-RU" sz="2200" b="1" strike="noStrike" spc="-1" dirty="0">
                <a:solidFill>
                  <a:srgbClr val="000000"/>
                </a:solidFill>
                <a:latin typeface="Calibri"/>
                <a:ea typeface="DejaVu Sans"/>
              </a:rPr>
              <a:t> опорно-</a:t>
            </a:r>
            <a:r>
              <a:rPr lang="ru-RU" sz="2200" b="1" strike="noStrike" spc="-1" dirty="0" err="1">
                <a:solidFill>
                  <a:srgbClr val="000000"/>
                </a:solidFill>
                <a:latin typeface="Calibri"/>
                <a:ea typeface="DejaVu Sans"/>
              </a:rPr>
              <a:t>рухового</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апарату</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Найчастіше</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бинти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виготовляють</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із</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марлі</a:t>
            </a:r>
            <a:r>
              <a:rPr lang="ru-RU" sz="2200" b="1" strike="noStrike" spc="-1" dirty="0">
                <a:solidFill>
                  <a:srgbClr val="000000"/>
                </a:solidFill>
                <a:latin typeface="Calibri"/>
                <a:ea typeface="DejaVu Sans"/>
              </a:rPr>
              <a:t>.  </a:t>
            </a:r>
            <a:endParaRPr lang="ru-RU" sz="2200" b="0" strike="noStrike" spc="-1" dirty="0">
              <a:latin typeface="Arial"/>
            </a:endParaRPr>
          </a:p>
          <a:p>
            <a:pPr algn="just">
              <a:lnSpc>
                <a:spcPct val="90000"/>
              </a:lnSpc>
            </a:pPr>
            <a:r>
              <a:rPr lang="ru-RU" sz="2200" b="1" strike="noStrike" spc="-1" dirty="0">
                <a:solidFill>
                  <a:srgbClr val="FF0000"/>
                </a:solidFill>
                <a:latin typeface="Calibri"/>
                <a:ea typeface="DejaVu Sans"/>
              </a:rPr>
              <a:t>Марля</a:t>
            </a:r>
            <a:r>
              <a:rPr lang="ru-RU" sz="2200" b="1" strike="noStrike" spc="-1" dirty="0">
                <a:solidFill>
                  <a:srgbClr val="000000"/>
                </a:solidFill>
                <a:latin typeface="Calibri"/>
                <a:ea typeface="DejaVu Sans"/>
              </a:rPr>
              <a:t> – тонка, </a:t>
            </a:r>
            <a:r>
              <a:rPr lang="ru-RU" sz="2200" b="1" strike="noStrike" spc="-1" dirty="0" err="1">
                <a:solidFill>
                  <a:srgbClr val="000000"/>
                </a:solidFill>
                <a:latin typeface="Calibri"/>
                <a:ea typeface="DejaVu Sans"/>
              </a:rPr>
              <a:t>сіткоподібна</a:t>
            </a:r>
            <a:r>
              <a:rPr lang="ru-RU" sz="2200" b="1" strike="noStrike" spc="-1" dirty="0">
                <a:solidFill>
                  <a:srgbClr val="000000"/>
                </a:solidFill>
                <a:latin typeface="Calibri"/>
                <a:ea typeface="DejaVu Sans"/>
              </a:rPr>
              <a:t> тканина, </a:t>
            </a:r>
            <a:r>
              <a:rPr lang="ru-RU" sz="2200" b="1" strike="noStrike" spc="-1" dirty="0" err="1">
                <a:solidFill>
                  <a:srgbClr val="000000"/>
                </a:solidFill>
                <a:latin typeface="Calibri"/>
                <a:ea typeface="DejaVu Sans"/>
              </a:rPr>
              <a:t>що</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виготовляється</a:t>
            </a:r>
            <a:r>
              <a:rPr lang="ru-RU" sz="2200" b="1" strike="noStrike" spc="-1" dirty="0">
                <a:solidFill>
                  <a:srgbClr val="000000"/>
                </a:solidFill>
                <a:latin typeface="Calibri"/>
                <a:ea typeface="DejaVu Sans"/>
              </a:rPr>
              <a:t> з льняного, </a:t>
            </a:r>
            <a:r>
              <a:rPr lang="ru-RU" sz="2200" b="1" strike="noStrike" spc="-1" dirty="0" err="1">
                <a:solidFill>
                  <a:srgbClr val="000000"/>
                </a:solidFill>
                <a:latin typeface="Calibri"/>
                <a:ea typeface="DejaVu Sans"/>
              </a:rPr>
              <a:t>бавовняного</a:t>
            </a:r>
            <a:r>
              <a:rPr lang="ru-RU" sz="2200" b="1" strike="noStrike" spc="-1" dirty="0">
                <a:solidFill>
                  <a:srgbClr val="000000"/>
                </a:solidFill>
                <a:latin typeface="Calibri"/>
                <a:ea typeface="DejaVu Sans"/>
              </a:rPr>
              <a:t> і </a:t>
            </a:r>
            <a:r>
              <a:rPr lang="ru-RU" sz="2200" b="1" strike="noStrike" spc="-1" dirty="0" err="1">
                <a:solidFill>
                  <a:srgbClr val="000000"/>
                </a:solidFill>
                <a:latin typeface="Calibri"/>
                <a:ea typeface="DejaVu Sans"/>
              </a:rPr>
              <a:t>віскозного</a:t>
            </a:r>
            <a:r>
              <a:rPr lang="ru-RU" sz="2200" b="1" strike="noStrike" spc="-1" dirty="0">
                <a:solidFill>
                  <a:srgbClr val="000000"/>
                </a:solidFill>
                <a:latin typeface="Calibri"/>
                <a:ea typeface="DejaVu Sans"/>
              </a:rPr>
              <a:t> волокна. Вона легко </a:t>
            </a:r>
            <a:r>
              <a:rPr lang="ru-RU" sz="2200" b="1" strike="noStrike" spc="-1" dirty="0" err="1">
                <a:solidFill>
                  <a:srgbClr val="000000"/>
                </a:solidFill>
                <a:latin typeface="Calibri"/>
                <a:ea typeface="DejaVu Sans"/>
              </a:rPr>
              <a:t>вбирає</a:t>
            </a:r>
            <a:r>
              <a:rPr lang="ru-RU" sz="2200" b="1" strike="noStrike" spc="-1" dirty="0">
                <a:solidFill>
                  <a:srgbClr val="000000"/>
                </a:solidFill>
                <a:latin typeface="Calibri"/>
                <a:ea typeface="DejaVu Sans"/>
              </a:rPr>
              <a:t> воду, </a:t>
            </a:r>
            <a:r>
              <a:rPr lang="ru-RU" sz="2200" b="1" strike="noStrike" spc="-1" dirty="0" err="1">
                <a:solidFill>
                  <a:srgbClr val="000000"/>
                </a:solidFill>
                <a:latin typeface="Calibri"/>
                <a:ea typeface="DejaVu Sans"/>
              </a:rPr>
              <a:t>має</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достатню</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міцність</a:t>
            </a:r>
            <a:r>
              <a:rPr lang="ru-RU" sz="2200" b="1" strike="noStrike" spc="-1" dirty="0">
                <a:solidFill>
                  <a:srgbClr val="000000"/>
                </a:solidFill>
                <a:latin typeface="Calibri"/>
                <a:ea typeface="DejaVu Sans"/>
              </a:rPr>
              <a:t> і </a:t>
            </a:r>
            <a:r>
              <a:rPr lang="ru-RU" sz="2200" b="1" strike="noStrike" spc="-1" dirty="0" err="1">
                <a:solidFill>
                  <a:srgbClr val="000000"/>
                </a:solidFill>
                <a:latin typeface="Calibri"/>
                <a:ea typeface="DejaVu Sans"/>
              </a:rPr>
              <a:t>еластичність</a:t>
            </a:r>
            <a:r>
              <a:rPr lang="ru-RU" sz="2200" b="1" strike="noStrike" spc="-1" dirty="0">
                <a:solidFill>
                  <a:srgbClr val="000000"/>
                </a:solidFill>
                <a:latin typeface="Calibri"/>
                <a:ea typeface="DejaVu Sans"/>
              </a:rPr>
              <a:t>. </a:t>
            </a:r>
            <a:endParaRPr lang="ru-RU" sz="2200" b="0" strike="noStrike" spc="-1" dirty="0">
              <a:latin typeface="Arial"/>
            </a:endParaRPr>
          </a:p>
          <a:p>
            <a:pPr algn="just">
              <a:lnSpc>
                <a:spcPct val="90000"/>
              </a:lnSpc>
            </a:pPr>
            <a:r>
              <a:rPr lang="ru-RU" sz="2200" b="1" strike="noStrike" spc="-1" dirty="0" err="1">
                <a:solidFill>
                  <a:srgbClr val="000000"/>
                </a:solidFill>
                <a:latin typeface="Calibri"/>
                <a:ea typeface="DejaVu Sans"/>
              </a:rPr>
              <a:t>Марлеві</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гідрофільні</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бинти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готують</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різної</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ширини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від</a:t>
            </a:r>
            <a:r>
              <a:rPr lang="ru-RU" sz="2200" b="1" strike="noStrike" spc="-1" dirty="0">
                <a:solidFill>
                  <a:srgbClr val="000000"/>
                </a:solidFill>
                <a:latin typeface="Calibri"/>
                <a:ea typeface="DejaVu Sans"/>
              </a:rPr>
              <a:t> 5 до 20 см) і </a:t>
            </a:r>
            <a:r>
              <a:rPr lang="ru-RU" sz="2200" b="1" strike="noStrike" spc="-1" dirty="0" err="1">
                <a:solidFill>
                  <a:srgbClr val="000000"/>
                </a:solidFill>
                <a:latin typeface="Calibri"/>
                <a:ea typeface="DejaVu Sans"/>
              </a:rPr>
              <a:t>довжини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від</a:t>
            </a:r>
            <a:r>
              <a:rPr lang="ru-RU" sz="2200" b="1" strike="noStrike" spc="-1" dirty="0">
                <a:solidFill>
                  <a:srgbClr val="000000"/>
                </a:solidFill>
                <a:latin typeface="Calibri"/>
                <a:ea typeface="DejaVu Sans"/>
              </a:rPr>
              <a:t> 5 до 7 м), вони </a:t>
            </a:r>
            <a:r>
              <a:rPr lang="ru-RU" sz="2200" b="1" strike="noStrike" spc="-1" dirty="0" err="1">
                <a:solidFill>
                  <a:srgbClr val="000000"/>
                </a:solidFill>
                <a:latin typeface="Calibri"/>
                <a:ea typeface="DejaVu Sans"/>
              </a:rPr>
              <a:t>можуть</a:t>
            </a:r>
            <a:r>
              <a:rPr lang="ru-RU" sz="2200" b="1" strike="noStrike" spc="-1" dirty="0">
                <a:solidFill>
                  <a:srgbClr val="000000"/>
                </a:solidFill>
                <a:latin typeface="Calibri"/>
                <a:ea typeface="DejaVu Sans"/>
              </a:rPr>
              <a:t> бути </a:t>
            </a:r>
            <a:r>
              <a:rPr lang="ru-RU" sz="2200" b="1" strike="noStrike" spc="-1" dirty="0" err="1">
                <a:solidFill>
                  <a:srgbClr val="000000"/>
                </a:solidFill>
                <a:latin typeface="Calibri"/>
                <a:ea typeface="DejaVu Sans"/>
              </a:rPr>
              <a:t>стерильними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або</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нестерильними</a:t>
            </a:r>
            <a:r>
              <a:rPr lang="ru-RU" sz="2200" b="1" strike="noStrike" spc="-1" dirty="0">
                <a:solidFill>
                  <a:srgbClr val="000000"/>
                </a:solidFill>
                <a:latin typeface="Calibri"/>
                <a:ea typeface="DejaVu Sans"/>
              </a:rPr>
              <a:t>. </a:t>
            </a:r>
            <a:endParaRPr lang="ru-RU" sz="2200" b="0" strike="noStrike" spc="-1" dirty="0">
              <a:latin typeface="Arial"/>
            </a:endParaRPr>
          </a:p>
          <a:p>
            <a:pPr algn="just">
              <a:lnSpc>
                <a:spcPct val="90000"/>
              </a:lnSpc>
            </a:pPr>
            <a:r>
              <a:rPr lang="ru-RU" sz="2200" b="1" i="1" strike="noStrike" spc="-1" dirty="0">
                <a:solidFill>
                  <a:srgbClr val="FF0000"/>
                </a:solidFill>
                <a:latin typeface="Calibri"/>
                <a:ea typeface="DejaVu Sans"/>
              </a:rPr>
              <a:t>За шириною </a:t>
            </a:r>
            <a:r>
              <a:rPr lang="ru-RU" sz="2200" b="1" i="1" strike="noStrike" spc="-1" dirty="0" err="1">
                <a:solidFill>
                  <a:srgbClr val="FF0000"/>
                </a:solidFill>
                <a:latin typeface="Calibri"/>
                <a:ea typeface="DejaVu Sans"/>
              </a:rPr>
              <a:t>розрізняють</a:t>
            </a:r>
            <a:r>
              <a:rPr lang="ru-RU" sz="2200" b="1" i="1" strike="noStrike" spc="-1" dirty="0">
                <a:solidFill>
                  <a:srgbClr val="FF0000"/>
                </a:solidFill>
                <a:latin typeface="Calibri"/>
                <a:ea typeface="DejaVu Sans"/>
              </a:rPr>
              <a:t>: </a:t>
            </a:r>
            <a:endParaRPr lang="ru-RU" sz="2200" b="0" strike="noStrike" spc="-1" dirty="0">
              <a:latin typeface="Arial"/>
            </a:endParaRPr>
          </a:p>
          <a:p>
            <a:pPr marL="216000" indent="-215640" algn="just">
              <a:lnSpc>
                <a:spcPct val="90000"/>
              </a:lnSpc>
              <a:buClr>
                <a:srgbClr val="00B050"/>
              </a:buClr>
              <a:buFont typeface="Wingdings" charset="2"/>
              <a:buChar char=""/>
            </a:pPr>
            <a:r>
              <a:rPr lang="ru-RU" sz="2200" b="1" strike="noStrike" spc="-1" dirty="0" err="1">
                <a:solidFill>
                  <a:srgbClr val="00B050"/>
                </a:solidFill>
                <a:latin typeface="Calibri"/>
                <a:ea typeface="DejaVu Sans"/>
              </a:rPr>
              <a:t>вузькі</a:t>
            </a:r>
            <a:r>
              <a:rPr lang="ru-RU" sz="2200" b="1" strike="noStrike" spc="-1" dirty="0">
                <a:solidFill>
                  <a:srgbClr val="00B050"/>
                </a:solidFill>
                <a:latin typeface="Calibri"/>
                <a:ea typeface="DejaVu Sans"/>
              </a:rPr>
              <a:t> </a:t>
            </a:r>
            <a:r>
              <a:rPr lang="ru-RU" sz="2200" b="1" strike="noStrike" spc="-1" dirty="0" err="1">
                <a:solidFill>
                  <a:srgbClr val="00B050"/>
                </a:solidFill>
                <a:latin typeface="Calibri"/>
                <a:ea typeface="DejaVu Sans"/>
              </a:rPr>
              <a:t>бинти</a:t>
            </a:r>
            <a:r>
              <a:rPr lang="ru-RU" sz="2200" b="1" strike="noStrike" spc="-1" dirty="0">
                <a:solidFill>
                  <a:srgbClr val="00B050"/>
                </a:solidFill>
                <a:latin typeface="Calibri"/>
                <a:ea typeface="DejaVu Sans"/>
              </a:rPr>
              <a:t> </a:t>
            </a:r>
            <a:r>
              <a:rPr lang="ru-RU" sz="2200" b="1" strike="noStrike" spc="-1" dirty="0">
                <a:solidFill>
                  <a:srgbClr val="000000"/>
                </a:solidFill>
                <a:latin typeface="Calibri"/>
                <a:ea typeface="DejaVu Sans"/>
              </a:rPr>
              <a:t>– 5 – 7 см (</a:t>
            </a:r>
            <a:r>
              <a:rPr lang="ru-RU" sz="2200" b="1" strike="noStrike" spc="-1" dirty="0" err="1">
                <a:solidFill>
                  <a:srgbClr val="000000"/>
                </a:solidFill>
                <a:latin typeface="Calibri"/>
                <a:ea typeface="DejaVu Sans"/>
              </a:rPr>
              <a:t>застосовують</a:t>
            </a:r>
            <a:r>
              <a:rPr lang="ru-RU" sz="2200" b="1" strike="noStrike" spc="-1" dirty="0">
                <a:solidFill>
                  <a:srgbClr val="000000"/>
                </a:solidFill>
                <a:latin typeface="Calibri"/>
                <a:ea typeface="DejaVu Sans"/>
              </a:rPr>
              <a:t> для </a:t>
            </a:r>
            <a:r>
              <a:rPr lang="ru-RU" sz="2200" b="1" strike="noStrike" spc="-1" dirty="0" err="1">
                <a:solidFill>
                  <a:srgbClr val="000000"/>
                </a:solidFill>
                <a:latin typeface="Calibri"/>
                <a:ea typeface="DejaVu Sans"/>
              </a:rPr>
              <a:t>перев’язки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пальців</a:t>
            </a:r>
            <a:r>
              <a:rPr lang="ru-RU" sz="2200" b="1" strike="noStrike" spc="-1" dirty="0">
                <a:solidFill>
                  <a:srgbClr val="000000"/>
                </a:solidFill>
                <a:latin typeface="Calibri"/>
                <a:ea typeface="DejaVu Sans"/>
              </a:rPr>
              <a:t>); </a:t>
            </a:r>
            <a:endParaRPr lang="ru-RU" sz="2200" b="0" strike="noStrike" spc="-1" dirty="0">
              <a:latin typeface="Arial"/>
            </a:endParaRPr>
          </a:p>
          <a:p>
            <a:pPr marL="216000" indent="-215640" algn="just">
              <a:lnSpc>
                <a:spcPct val="90000"/>
              </a:lnSpc>
              <a:buClr>
                <a:srgbClr val="00B050"/>
              </a:buClr>
              <a:buFont typeface="Wingdings" charset="2"/>
              <a:buChar char=""/>
            </a:pPr>
            <a:r>
              <a:rPr lang="ru-RU" sz="2200" b="1" strike="noStrike" spc="-1" dirty="0" err="1">
                <a:solidFill>
                  <a:srgbClr val="00B050"/>
                </a:solidFill>
                <a:latin typeface="Calibri"/>
                <a:ea typeface="DejaVu Sans"/>
              </a:rPr>
              <a:t>середні</a:t>
            </a:r>
            <a:r>
              <a:rPr lang="ru-RU" sz="2200" b="1" strike="noStrike" spc="-1" dirty="0">
                <a:solidFill>
                  <a:srgbClr val="00B050"/>
                </a:solidFill>
                <a:latin typeface="Calibri"/>
                <a:ea typeface="DejaVu Sans"/>
              </a:rPr>
              <a:t> </a:t>
            </a:r>
            <a:r>
              <a:rPr lang="ru-RU" sz="2200" b="1" strike="noStrike" spc="-1" dirty="0" err="1">
                <a:solidFill>
                  <a:srgbClr val="00B050"/>
                </a:solidFill>
                <a:latin typeface="Calibri"/>
                <a:ea typeface="DejaVu Sans"/>
              </a:rPr>
              <a:t>бинти</a:t>
            </a:r>
            <a:r>
              <a:rPr lang="ru-RU" sz="2200" b="1" strike="noStrike" spc="-1" dirty="0">
                <a:solidFill>
                  <a:srgbClr val="000000"/>
                </a:solidFill>
                <a:latin typeface="Calibri"/>
                <a:ea typeface="DejaVu Sans"/>
              </a:rPr>
              <a:t> – 10 – 12 см (</a:t>
            </a:r>
            <a:r>
              <a:rPr lang="ru-RU" sz="2200" b="1" strike="noStrike" spc="-1" dirty="0" err="1">
                <a:solidFill>
                  <a:srgbClr val="000000"/>
                </a:solidFill>
                <a:latin typeface="Calibri"/>
                <a:ea typeface="DejaVu Sans"/>
              </a:rPr>
              <a:t>застосовують</a:t>
            </a:r>
            <a:r>
              <a:rPr lang="ru-RU" sz="2200" b="1" strike="noStrike" spc="-1" dirty="0">
                <a:solidFill>
                  <a:srgbClr val="000000"/>
                </a:solidFill>
                <a:latin typeface="Calibri"/>
                <a:ea typeface="DejaVu Sans"/>
              </a:rPr>
              <a:t> для </a:t>
            </a:r>
            <a:r>
              <a:rPr lang="ru-RU" sz="2200" b="1" strike="noStrike" spc="-1" dirty="0" err="1">
                <a:solidFill>
                  <a:srgbClr val="000000"/>
                </a:solidFill>
                <a:latin typeface="Calibri"/>
                <a:ea typeface="DejaVu Sans"/>
              </a:rPr>
              <a:t>перев’язки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голови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кисті</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передпліччя</a:t>
            </a:r>
            <a:r>
              <a:rPr lang="ru-RU" sz="2200" b="1" strike="noStrike" spc="-1" dirty="0">
                <a:solidFill>
                  <a:srgbClr val="000000"/>
                </a:solidFill>
                <a:latin typeface="Calibri"/>
                <a:ea typeface="DejaVu Sans"/>
              </a:rPr>
              <a:t>, стопи, </a:t>
            </a:r>
            <a:r>
              <a:rPr lang="ru-RU" sz="2200" b="1" strike="noStrike" spc="-1" dirty="0" err="1">
                <a:solidFill>
                  <a:srgbClr val="000000"/>
                </a:solidFill>
                <a:latin typeface="Calibri"/>
                <a:ea typeface="DejaVu Sans"/>
              </a:rPr>
              <a:t>гомілки</a:t>
            </a:r>
            <a:r>
              <a:rPr lang="ru-RU" sz="2200" b="1" strike="noStrike" spc="-1" dirty="0">
                <a:solidFill>
                  <a:srgbClr val="000000"/>
                </a:solidFill>
                <a:latin typeface="Calibri"/>
                <a:ea typeface="DejaVu Sans"/>
              </a:rPr>
              <a:t>); </a:t>
            </a:r>
            <a:endParaRPr lang="ru-RU" sz="2200" b="0" strike="noStrike" spc="-1" dirty="0">
              <a:latin typeface="Arial"/>
            </a:endParaRPr>
          </a:p>
          <a:p>
            <a:pPr marL="216000" indent="-215640" algn="just">
              <a:lnSpc>
                <a:spcPct val="90000"/>
              </a:lnSpc>
              <a:buClr>
                <a:srgbClr val="00B050"/>
              </a:buClr>
              <a:buFont typeface="Wingdings" charset="2"/>
              <a:buChar char=""/>
            </a:pPr>
            <a:r>
              <a:rPr lang="ru-RU" sz="2200" b="1" strike="noStrike" spc="-1" dirty="0" err="1">
                <a:solidFill>
                  <a:srgbClr val="00B050"/>
                </a:solidFill>
                <a:latin typeface="Calibri"/>
                <a:ea typeface="DejaVu Sans"/>
              </a:rPr>
              <a:t>широкі</a:t>
            </a:r>
            <a:r>
              <a:rPr lang="ru-RU" sz="2200" b="1" strike="noStrike" spc="-1" dirty="0">
                <a:solidFill>
                  <a:srgbClr val="00B050"/>
                </a:solidFill>
                <a:latin typeface="Calibri"/>
                <a:ea typeface="DejaVu Sans"/>
              </a:rPr>
              <a:t> </a:t>
            </a:r>
            <a:r>
              <a:rPr lang="ru-RU" sz="2200" b="1" strike="noStrike" spc="-1" dirty="0" err="1">
                <a:solidFill>
                  <a:srgbClr val="00B050"/>
                </a:solidFill>
                <a:latin typeface="Calibri"/>
                <a:ea typeface="DejaVu Sans"/>
              </a:rPr>
              <a:t>бинти</a:t>
            </a:r>
            <a:r>
              <a:rPr lang="ru-RU" sz="2200" b="1" strike="noStrike" spc="-1" dirty="0">
                <a:solidFill>
                  <a:srgbClr val="00B050"/>
                </a:solidFill>
                <a:latin typeface="Calibri"/>
                <a:ea typeface="DejaVu Sans"/>
              </a:rPr>
              <a:t> </a:t>
            </a:r>
            <a:r>
              <a:rPr lang="ru-RU" sz="2200" b="1" strike="noStrike" spc="-1" dirty="0">
                <a:solidFill>
                  <a:srgbClr val="000000"/>
                </a:solidFill>
                <a:latin typeface="Calibri"/>
                <a:ea typeface="DejaVu Sans"/>
              </a:rPr>
              <a:t>– 14 – 20 см (</a:t>
            </a:r>
            <a:r>
              <a:rPr lang="ru-RU" sz="2200" b="1" strike="noStrike" spc="-1" dirty="0" err="1">
                <a:solidFill>
                  <a:srgbClr val="000000"/>
                </a:solidFill>
                <a:latin typeface="Calibri"/>
                <a:ea typeface="DejaVu Sans"/>
              </a:rPr>
              <a:t>застосовують</a:t>
            </a:r>
            <a:r>
              <a:rPr lang="ru-RU" sz="2200" b="1" strike="noStrike" spc="-1" dirty="0">
                <a:solidFill>
                  <a:srgbClr val="000000"/>
                </a:solidFill>
                <a:latin typeface="Calibri"/>
                <a:ea typeface="DejaVu Sans"/>
              </a:rPr>
              <a:t> для </a:t>
            </a:r>
            <a:r>
              <a:rPr lang="ru-RU" sz="2200" b="1" strike="noStrike" spc="-1" dirty="0" err="1">
                <a:solidFill>
                  <a:srgbClr val="000000"/>
                </a:solidFill>
                <a:latin typeface="Calibri"/>
                <a:ea typeface="DejaVu Sans"/>
              </a:rPr>
              <a:t>перев’язки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грудної</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клітки</a:t>
            </a:r>
            <a:r>
              <a:rPr lang="ru-RU" sz="2200" b="1" strike="noStrike" spc="-1" dirty="0">
                <a:solidFill>
                  <a:srgbClr val="000000"/>
                </a:solidFill>
                <a:latin typeface="Calibri"/>
                <a:ea typeface="DejaVu Sans"/>
              </a:rPr>
              <a:t>, стегна, </a:t>
            </a:r>
            <a:r>
              <a:rPr lang="ru-RU" sz="2200" b="1" strike="noStrike" spc="-1" dirty="0" err="1">
                <a:solidFill>
                  <a:srgbClr val="000000"/>
                </a:solidFill>
                <a:latin typeface="Calibri"/>
                <a:ea typeface="DejaVu Sans"/>
              </a:rPr>
              <a:t>молочної</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залози</a:t>
            </a:r>
            <a:r>
              <a:rPr lang="ru-RU" sz="2200" b="1" strike="noStrike" spc="-1" dirty="0">
                <a:solidFill>
                  <a:srgbClr val="000000"/>
                </a:solidFill>
                <a:latin typeface="Calibri"/>
                <a:ea typeface="DejaVu Sans"/>
              </a:rPr>
              <a:t>). </a:t>
            </a:r>
            <a:endParaRPr lang="ru-RU" sz="2200" b="0" strike="noStrike" spc="-1" dirty="0">
              <a:latin typeface="Arial"/>
            </a:endParaRPr>
          </a:p>
          <a:p>
            <a:pPr algn="just">
              <a:lnSpc>
                <a:spcPct val="90000"/>
              </a:lnSpc>
            </a:pPr>
            <a:r>
              <a:rPr lang="ru-RU" sz="2200" b="1" strike="noStrike" spc="-1" dirty="0">
                <a:solidFill>
                  <a:srgbClr val="000000"/>
                </a:solidFill>
                <a:latin typeface="Calibri"/>
                <a:ea typeface="DejaVu Sans"/>
              </a:rPr>
              <a:t>Бинт </a:t>
            </a:r>
            <a:r>
              <a:rPr lang="ru-RU" sz="2200" b="1" strike="noStrike" spc="-1" dirty="0" err="1">
                <a:solidFill>
                  <a:srgbClr val="000000"/>
                </a:solidFill>
                <a:latin typeface="Calibri"/>
                <a:ea typeface="DejaVu Sans"/>
              </a:rPr>
              <a:t>має</a:t>
            </a:r>
            <a:r>
              <a:rPr lang="ru-RU" sz="2200" b="1" strike="noStrike" spc="-1" dirty="0">
                <a:solidFill>
                  <a:srgbClr val="000000"/>
                </a:solidFill>
                <a:latin typeface="Calibri"/>
                <a:ea typeface="DejaVu Sans"/>
              </a:rPr>
              <a:t> </a:t>
            </a:r>
            <a:r>
              <a:rPr lang="ru-RU" sz="2200" b="1" strike="noStrike" spc="-1" dirty="0">
                <a:solidFill>
                  <a:srgbClr val="FF0000"/>
                </a:solidFill>
                <a:latin typeface="Calibri"/>
                <a:ea typeface="DejaVu Sans"/>
              </a:rPr>
              <a:t>головку</a:t>
            </a:r>
            <a:r>
              <a:rPr lang="ru-RU" sz="2200" b="1" strike="noStrike" spc="-1" dirty="0">
                <a:solidFill>
                  <a:srgbClr val="000000"/>
                </a:solidFill>
                <a:latin typeface="Calibri"/>
                <a:ea typeface="DejaVu Sans"/>
              </a:rPr>
              <a:t> (скатана </a:t>
            </a:r>
            <a:r>
              <a:rPr lang="ru-RU" sz="2200" b="1" strike="noStrike" spc="-1" dirty="0" err="1">
                <a:solidFill>
                  <a:srgbClr val="000000"/>
                </a:solidFill>
                <a:latin typeface="Calibri"/>
                <a:ea typeface="DejaVu Sans"/>
              </a:rPr>
              <a:t>частина</a:t>
            </a:r>
            <a:r>
              <a:rPr lang="ru-RU" sz="2200" b="1" strike="noStrike" spc="-1" dirty="0">
                <a:solidFill>
                  <a:srgbClr val="000000"/>
                </a:solidFill>
                <a:latin typeface="Calibri"/>
                <a:ea typeface="DejaVu Sans"/>
              </a:rPr>
              <a:t>) і </a:t>
            </a:r>
            <a:r>
              <a:rPr lang="ru-RU" sz="2200" b="1" strike="noStrike" spc="-1" dirty="0" err="1">
                <a:solidFill>
                  <a:srgbClr val="FF0000"/>
                </a:solidFill>
                <a:latin typeface="Calibri"/>
                <a:ea typeface="DejaVu Sans"/>
              </a:rPr>
              <a:t>вільну</a:t>
            </a:r>
            <a:r>
              <a:rPr lang="ru-RU" sz="2200" b="1" strike="noStrike" spc="-1" dirty="0">
                <a:solidFill>
                  <a:srgbClr val="FF0000"/>
                </a:solidFill>
                <a:latin typeface="Calibri"/>
                <a:ea typeface="DejaVu Sans"/>
              </a:rPr>
              <a:t> </a:t>
            </a:r>
            <a:r>
              <a:rPr lang="ru-RU" sz="2200" b="1" strike="noStrike" spc="-1" dirty="0" err="1">
                <a:solidFill>
                  <a:srgbClr val="FF0000"/>
                </a:solidFill>
                <a:latin typeface="Calibri"/>
                <a:ea typeface="DejaVu Sans"/>
              </a:rPr>
              <a:t>частину</a:t>
            </a:r>
            <a:r>
              <a:rPr lang="ru-RU" sz="2200" b="1" strike="noStrike" spc="-1" dirty="0">
                <a:solidFill>
                  <a:srgbClr val="FF0000"/>
                </a:solidFill>
                <a:latin typeface="Calibri"/>
                <a:ea typeface="DejaVu Sans"/>
              </a:rPr>
              <a:t> </a:t>
            </a:r>
            <a:r>
              <a:rPr lang="ru-RU" sz="2200" b="1" strike="noStrike" spc="-1" dirty="0">
                <a:solidFill>
                  <a:srgbClr val="000000"/>
                </a:solidFill>
                <a:latin typeface="Calibri"/>
                <a:ea typeface="DejaVu Sans"/>
              </a:rPr>
              <a:t>(початок бинта). </a:t>
            </a:r>
            <a:r>
              <a:rPr lang="ru-RU" sz="2200" b="1" strike="noStrike" spc="-1" dirty="0" err="1">
                <a:solidFill>
                  <a:srgbClr val="000000"/>
                </a:solidFill>
                <a:latin typeface="Calibri"/>
                <a:ea typeface="DejaVu Sans"/>
              </a:rPr>
              <a:t>Найчастіше</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бинти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мають</a:t>
            </a:r>
            <a:r>
              <a:rPr lang="ru-RU" sz="2200" b="1" strike="noStrike" spc="-1" dirty="0">
                <a:solidFill>
                  <a:srgbClr val="000000"/>
                </a:solidFill>
                <a:latin typeface="Calibri"/>
                <a:ea typeface="DejaVu Sans"/>
              </a:rPr>
              <a:t> одну головку (</a:t>
            </a:r>
            <a:r>
              <a:rPr lang="ru-RU" sz="2200" b="1" strike="noStrike" spc="-1" dirty="0" err="1">
                <a:solidFill>
                  <a:srgbClr val="000000"/>
                </a:solidFill>
                <a:latin typeface="Calibri"/>
                <a:ea typeface="DejaVu Sans"/>
              </a:rPr>
              <a:t>одноглаві</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бинти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рідше</a:t>
            </a:r>
            <a:r>
              <a:rPr lang="ru-RU" sz="2200" b="1" strike="noStrike" spc="-1" dirty="0">
                <a:solidFill>
                  <a:srgbClr val="000000"/>
                </a:solidFill>
                <a:latin typeface="Calibri"/>
                <a:ea typeface="DejaVu Sans"/>
              </a:rPr>
              <a:t> – </a:t>
            </a:r>
            <a:r>
              <a:rPr lang="ru-RU" sz="2200" b="1" strike="noStrike" spc="-1" dirty="0" err="1">
                <a:solidFill>
                  <a:srgbClr val="000000"/>
                </a:solidFill>
                <a:latin typeface="Calibri"/>
                <a:ea typeface="DejaVu Sans"/>
              </a:rPr>
              <a:t>дві</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двоголові</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бинти</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Внутрішня</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поверхня</a:t>
            </a:r>
            <a:r>
              <a:rPr lang="ru-RU" sz="2200" b="1" strike="noStrike" spc="-1" dirty="0">
                <a:solidFill>
                  <a:srgbClr val="000000"/>
                </a:solidFill>
                <a:latin typeface="Calibri"/>
                <a:ea typeface="DejaVu Sans"/>
              </a:rPr>
              <a:t> бинта </a:t>
            </a:r>
            <a:r>
              <a:rPr lang="ru-RU" sz="2200" b="1" strike="noStrike" spc="-1" dirty="0" err="1">
                <a:solidFill>
                  <a:srgbClr val="000000"/>
                </a:solidFill>
                <a:latin typeface="Calibri"/>
                <a:ea typeface="DejaVu Sans"/>
              </a:rPr>
              <a:t>називається</a:t>
            </a:r>
            <a:r>
              <a:rPr lang="ru-RU" sz="2200" b="1" strike="noStrike" spc="-1" dirty="0">
                <a:solidFill>
                  <a:srgbClr val="000000"/>
                </a:solidFill>
                <a:latin typeface="Calibri"/>
                <a:ea typeface="DejaVu Sans"/>
              </a:rPr>
              <a:t> </a:t>
            </a:r>
            <a:r>
              <a:rPr lang="ru-RU" sz="2200" b="1" strike="noStrike" spc="-1" dirty="0" err="1">
                <a:solidFill>
                  <a:srgbClr val="FF0000"/>
                </a:solidFill>
                <a:latin typeface="Calibri"/>
                <a:ea typeface="DejaVu Sans"/>
              </a:rPr>
              <a:t>черевце</a:t>
            </a:r>
            <a:r>
              <a:rPr lang="ru-RU" sz="2200" b="1" strike="noStrike" spc="-1" dirty="0">
                <a:solidFill>
                  <a:srgbClr val="000000"/>
                </a:solidFill>
                <a:latin typeface="Calibri"/>
                <a:ea typeface="DejaVu Sans"/>
              </a:rPr>
              <a:t>, </a:t>
            </a:r>
            <a:r>
              <a:rPr lang="ru-RU" sz="2200" b="1" strike="noStrike" spc="-1" dirty="0" err="1">
                <a:solidFill>
                  <a:srgbClr val="000000"/>
                </a:solidFill>
                <a:latin typeface="Calibri"/>
                <a:ea typeface="DejaVu Sans"/>
              </a:rPr>
              <a:t>зовнішня</a:t>
            </a:r>
            <a:r>
              <a:rPr lang="ru-RU" sz="2200" b="1" strike="noStrike" spc="-1" dirty="0">
                <a:solidFill>
                  <a:srgbClr val="000000"/>
                </a:solidFill>
                <a:latin typeface="Calibri"/>
                <a:ea typeface="DejaVu Sans"/>
              </a:rPr>
              <a:t> – </a:t>
            </a:r>
            <a:r>
              <a:rPr lang="ru-RU" sz="2200" b="1" strike="noStrike" spc="-1" dirty="0">
                <a:solidFill>
                  <a:srgbClr val="FF0000"/>
                </a:solidFill>
                <a:latin typeface="Calibri"/>
                <a:ea typeface="DejaVu Sans"/>
              </a:rPr>
              <a:t>спинка</a:t>
            </a:r>
            <a:r>
              <a:rPr lang="ru-RU" sz="2200" b="1" strike="noStrike" spc="-1" dirty="0">
                <a:solidFill>
                  <a:srgbClr val="000000"/>
                </a:solidFill>
                <a:latin typeface="Calibri"/>
                <a:ea typeface="DejaVu Sans"/>
              </a:rPr>
              <a:t>. </a:t>
            </a:r>
            <a:endParaRPr lang="ru-RU"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2"/>
          <p:cNvPicPr/>
          <p:nvPr/>
        </p:nvPicPr>
        <p:blipFill>
          <a:blip r:embed="rId2"/>
          <a:srcRect l="26360" t="32234" r="23139" b="38489"/>
          <a:stretch/>
        </p:blipFill>
        <p:spPr>
          <a:xfrm>
            <a:off x="1643040" y="214200"/>
            <a:ext cx="6285960" cy="1785240"/>
          </a:xfrm>
          <a:prstGeom prst="rect">
            <a:avLst/>
          </a:prstGeom>
          <a:ln w="9360">
            <a:noFill/>
          </a:ln>
        </p:spPr>
      </p:pic>
      <p:sp>
        <p:nvSpPr>
          <p:cNvPr id="178" name="CustomShape 1"/>
          <p:cNvSpPr/>
          <p:nvPr/>
        </p:nvSpPr>
        <p:spPr>
          <a:xfrm>
            <a:off x="214200" y="2000160"/>
            <a:ext cx="8643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Calibri"/>
                <a:ea typeface="DejaVu Sans"/>
              </a:rPr>
              <a:t>Рис. Одноглавий (А) і двоголовий (Б) бинти: </a:t>
            </a:r>
            <a:endParaRPr lang="ru-RU" sz="2000" b="0" strike="noStrike" spc="-1">
              <a:latin typeface="Arial"/>
            </a:endParaRPr>
          </a:p>
          <a:p>
            <a:pPr>
              <a:lnSpc>
                <a:spcPct val="100000"/>
              </a:lnSpc>
            </a:pPr>
            <a:r>
              <a:rPr lang="ru-RU" sz="2000" b="1" strike="noStrike" spc="-1">
                <a:solidFill>
                  <a:srgbClr val="000000"/>
                </a:solidFill>
                <a:latin typeface="Calibri"/>
                <a:ea typeface="DejaVu Sans"/>
              </a:rPr>
              <a:t>а – головка або скатана частина бинта, б – вільна частина або початок бинта </a:t>
            </a:r>
            <a:endParaRPr lang="ru-RU" sz="2000" b="0" strike="noStrike" spc="-1">
              <a:latin typeface="Arial"/>
            </a:endParaRPr>
          </a:p>
        </p:txBody>
      </p:sp>
      <p:sp>
        <p:nvSpPr>
          <p:cNvPr id="179" name="CustomShape 2"/>
          <p:cNvSpPr/>
          <p:nvPr/>
        </p:nvSpPr>
        <p:spPr>
          <a:xfrm>
            <a:off x="285840" y="3000240"/>
            <a:ext cx="8429040" cy="354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1800" b="1" strike="noStrike" spc="-1">
                <a:solidFill>
                  <a:srgbClr val="000000"/>
                </a:solidFill>
                <a:latin typeface="Calibri"/>
                <a:ea typeface="DejaVu Sans"/>
              </a:rPr>
              <a:t>Окрім марлевих бинтів при перев’язках також використовують бинти з </a:t>
            </a:r>
            <a:r>
              <a:rPr lang="ru-RU" sz="1800" b="1" i="1" strike="noStrike" spc="-1">
                <a:solidFill>
                  <a:srgbClr val="FF0000"/>
                </a:solidFill>
                <a:latin typeface="Calibri"/>
                <a:ea typeface="DejaVu Sans"/>
              </a:rPr>
              <a:t>вибіленого і суворого полотна, накрохмалені, гіпсові, еластичні, трубчасті та сітчасті бинти</a:t>
            </a:r>
            <a:r>
              <a:rPr lang="ru-RU" sz="1800" b="1" strike="noStrike" spc="-1">
                <a:solidFill>
                  <a:srgbClr val="000000"/>
                </a:solidFill>
                <a:latin typeface="Calibri"/>
                <a:ea typeface="DejaVu Sans"/>
              </a:rPr>
              <a:t>. </a:t>
            </a:r>
            <a:endParaRPr lang="ru-RU" sz="1800" b="0" strike="noStrike" spc="-1">
              <a:latin typeface="Arial"/>
            </a:endParaRPr>
          </a:p>
          <a:p>
            <a:pPr algn="just">
              <a:lnSpc>
                <a:spcPct val="90000"/>
              </a:lnSpc>
            </a:pPr>
            <a:r>
              <a:rPr lang="ru-RU" sz="1800" b="1" i="1" strike="noStrike" spc="-1">
                <a:solidFill>
                  <a:srgbClr val="7030A0"/>
                </a:solidFill>
                <a:latin typeface="Calibri"/>
                <a:ea typeface="DejaVu Sans"/>
              </a:rPr>
              <a:t>Бинти з суворого і вибіленого полотна</a:t>
            </a:r>
            <a:r>
              <a:rPr lang="ru-RU" sz="1800" b="1" strike="noStrike" spc="-1">
                <a:solidFill>
                  <a:srgbClr val="000000"/>
                </a:solidFill>
                <a:latin typeface="Calibri"/>
                <a:ea typeface="DejaVu Sans"/>
              </a:rPr>
              <a:t>, порівняно зі звичайними марлевими, мають більшу щільність і міцність. Зазвичай вони використовуються для тугих пов’язок у нестерильному вигляді. </a:t>
            </a:r>
            <a:endParaRPr lang="ru-RU" sz="1800" b="0" strike="noStrike" spc="-1">
              <a:latin typeface="Arial"/>
            </a:endParaRPr>
          </a:p>
          <a:p>
            <a:pPr algn="just">
              <a:lnSpc>
                <a:spcPct val="90000"/>
              </a:lnSpc>
            </a:pPr>
            <a:r>
              <a:rPr lang="ru-RU" sz="1800" b="1" i="1" strike="noStrike" spc="-1">
                <a:solidFill>
                  <a:srgbClr val="7030A0"/>
                </a:solidFill>
                <a:latin typeface="Calibri"/>
                <a:ea typeface="DejaVu Sans"/>
              </a:rPr>
              <a:t>Накрохмалені бинти </a:t>
            </a:r>
            <a:r>
              <a:rPr lang="ru-RU" sz="1800" b="1" strike="noStrike" spc="-1">
                <a:solidFill>
                  <a:srgbClr val="000000"/>
                </a:solidFill>
                <a:latin typeface="Calibri"/>
                <a:ea typeface="DejaVu Sans"/>
              </a:rPr>
              <a:t>виготовляються з накрохмаленої марлі або органді (тонка жорстка прозора матова шовкова тканина); використовуються як зміцнювальний матеріал для перев’язок, виконаних звичайними гідрофільними бинтами.  </a:t>
            </a:r>
            <a:endParaRPr lang="ru-RU" sz="1800" b="0" strike="noStrike" spc="-1">
              <a:latin typeface="Arial"/>
            </a:endParaRPr>
          </a:p>
          <a:p>
            <a:pPr algn="just">
              <a:lnSpc>
                <a:spcPct val="90000"/>
              </a:lnSpc>
            </a:pPr>
            <a:r>
              <a:rPr lang="ru-RU" sz="1800" b="1" i="1" strike="noStrike" spc="-1">
                <a:solidFill>
                  <a:srgbClr val="7030A0"/>
                </a:solidFill>
                <a:latin typeface="Calibri"/>
                <a:ea typeface="DejaVu Sans"/>
              </a:rPr>
              <a:t>Гіпсові бинти </a:t>
            </a:r>
            <a:r>
              <a:rPr lang="ru-RU" sz="1800" b="1" strike="noStrike" spc="-1">
                <a:solidFill>
                  <a:srgbClr val="000000"/>
                </a:solidFill>
                <a:latin typeface="Calibri"/>
                <a:ea typeface="DejaVu Sans"/>
              </a:rPr>
              <a:t>являють собою марлеві бинти «пересипані» медичним гіпсом. </a:t>
            </a:r>
            <a:r>
              <a:rPr lang="ru-RU" sz="1800" b="1" i="1" strike="noStrike" spc="-1">
                <a:solidFill>
                  <a:srgbClr val="7030A0"/>
                </a:solidFill>
                <a:latin typeface="Calibri"/>
                <a:ea typeface="DejaVu Sans"/>
              </a:rPr>
              <a:t>Медичний гіпс </a:t>
            </a:r>
            <a:r>
              <a:rPr lang="ru-RU" sz="1800" b="1" strike="noStrike" spc="-1">
                <a:solidFill>
                  <a:srgbClr val="000000"/>
                </a:solidFill>
                <a:latin typeface="Calibri"/>
                <a:ea typeface="DejaVu Sans"/>
              </a:rPr>
              <a:t>– напівводяна сірчанокисла сіль кальцію, випускається у вигляді порошку. При поєднанні з водою через 5-7 хв. починається процес затвердіння гіпсу, який закінчується через 10-15 хв. Повну міцність гіпс набуває після висихання всієї пов’язки.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TotalTime>
  <Words>5713</Words>
  <Application>Microsoft Office PowerPoint</Application>
  <PresentationFormat>Экран (4:3)</PresentationFormat>
  <Paragraphs>326</Paragraphs>
  <Slides>69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69</vt:i4>
      </vt:variant>
    </vt:vector>
  </HeadingPairs>
  <TitlesOfParts>
    <vt:vector size="80" baseType="lpstr">
      <vt:lpstr>Microsoft YaHei</vt:lpstr>
      <vt:lpstr>Arial</vt:lpstr>
      <vt:lpstr>Calibri</vt:lpstr>
      <vt:lpstr>DejaVu Sans</vt:lpstr>
      <vt:lpstr>StarSymbol</vt:lpstr>
      <vt:lpstr>Symbol</vt:lpstr>
      <vt:lpstr>Wingdings</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143</cp:revision>
  <dcterms:created xsi:type="dcterms:W3CDTF">2019-04-01T20:52:18Z</dcterms:created>
  <dcterms:modified xsi:type="dcterms:W3CDTF">2025-04-07T07:49:56Z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69</vt:i4>
  </property>
</Properties>
</file>