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10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7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5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75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78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07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12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6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72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0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96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E8C1A-0D93-4187-B16E-8536AC5C70C6}" type="datetimeFigureOut">
              <a:rPr lang="ru-RU" smtClean="0"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7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HP\AppData\Local\Temp\FineReader12.00\media\image2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489654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ЛЕКЦІЯ 1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uk-UA" sz="4000" dirty="0" smtClean="0"/>
              <a:t>ВПЛИВ КУЛЬТУРИ НА МІЖНАРОДНІ ДІЛОВІ ВІДНОСИНИ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62197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Етнорелятивізм</a:t>
            </a:r>
            <a:r>
              <a:rPr lang="ru-RU" sz="3600" b="1" dirty="0"/>
              <a:t> - </a:t>
            </a:r>
            <a:r>
              <a:rPr lang="ru-RU" sz="3600" dirty="0" err="1"/>
              <a:t>це</a:t>
            </a:r>
            <a:endParaRPr lang="ru-RU" sz="3600" dirty="0"/>
          </a:p>
          <a:p>
            <a:pPr algn="just"/>
            <a:r>
              <a:rPr lang="ru-RU" sz="3600" dirty="0" err="1"/>
              <a:t>розуміння</a:t>
            </a:r>
            <a:r>
              <a:rPr lang="ru-RU" sz="3600" dirty="0"/>
              <a:t> культур </a:t>
            </a:r>
            <a:r>
              <a:rPr lang="ru-RU" sz="3600" dirty="0" err="1"/>
              <a:t>тільки</a:t>
            </a:r>
            <a:r>
              <a:rPr lang="ru-RU" sz="3600" dirty="0"/>
              <a:t> </a:t>
            </a:r>
            <a:r>
              <a:rPr lang="ru-RU" sz="3600" dirty="0" err="1"/>
              <a:t>відносно</a:t>
            </a:r>
            <a:r>
              <a:rPr lang="ru-RU" sz="3600" dirty="0"/>
              <a:t> одна </a:t>
            </a:r>
            <a:r>
              <a:rPr lang="ru-RU" sz="3600" dirty="0" err="1"/>
              <a:t>одної</a:t>
            </a:r>
            <a:r>
              <a:rPr lang="ru-RU" sz="3600" dirty="0"/>
              <a:t>, а </a:t>
            </a:r>
            <a:r>
              <a:rPr lang="ru-RU" sz="3600" dirty="0" err="1"/>
              <a:t>специфічної</a:t>
            </a:r>
            <a:r>
              <a:rPr lang="ru-RU" sz="3600" dirty="0"/>
              <a:t> для </a:t>
            </a:r>
            <a:r>
              <a:rPr lang="ru-RU" sz="3600" dirty="0" err="1"/>
              <a:t>інших</a:t>
            </a:r>
            <a:r>
              <a:rPr lang="ru-RU" sz="3600" dirty="0"/>
              <a:t> культур </a:t>
            </a:r>
            <a:r>
              <a:rPr lang="ru-RU" sz="3600" dirty="0" err="1"/>
              <a:t>поведінки</a:t>
            </a:r>
            <a:r>
              <a:rPr lang="ru-RU" sz="3600" dirty="0"/>
              <a:t> </a:t>
            </a:r>
            <a:r>
              <a:rPr lang="ru-RU" sz="3600" dirty="0" err="1"/>
              <a:t>тільки</a:t>
            </a:r>
            <a:r>
              <a:rPr lang="ru-RU" sz="3600" dirty="0"/>
              <a:t> в рамках культурного контексту.</a:t>
            </a:r>
          </a:p>
        </p:txBody>
      </p:sp>
    </p:spTree>
    <p:extLst>
      <p:ext uri="{BB962C8B-B14F-4D97-AF65-F5344CB8AC3E}">
        <p14:creationId xmlns:p14="http://schemas.microsoft.com/office/powerpoint/2010/main" val="61882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Культурний</a:t>
            </a:r>
            <a:r>
              <a:rPr lang="ru-RU" sz="3600" b="1" dirty="0"/>
              <a:t> шок </a:t>
            </a:r>
            <a:r>
              <a:rPr lang="ru-RU" sz="3600" dirty="0"/>
              <a:t>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почуття</a:t>
            </a:r>
            <a:r>
              <a:rPr lang="ru-RU" sz="3600" dirty="0"/>
              <a:t> </a:t>
            </a:r>
            <a:r>
              <a:rPr lang="ru-RU" sz="3600" dirty="0" err="1"/>
              <a:t>дезорганізації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супроводжується</a:t>
            </a:r>
            <a:r>
              <a:rPr lang="ru-RU" sz="3600" dirty="0"/>
              <a:t> </a:t>
            </a:r>
            <a:r>
              <a:rPr lang="ru-RU" sz="3600" dirty="0" err="1"/>
              <a:t>психологічними</a:t>
            </a:r>
            <a:r>
              <a:rPr lang="ru-RU" sz="3600" dirty="0"/>
              <a:t> й </a:t>
            </a:r>
            <a:r>
              <a:rPr lang="ru-RU" sz="3600" dirty="0" err="1"/>
              <a:t>навіть</a:t>
            </a:r>
            <a:r>
              <a:rPr lang="ru-RU" sz="3600" dirty="0"/>
              <a:t> </a:t>
            </a:r>
            <a:r>
              <a:rPr lang="ru-RU" sz="3600" dirty="0" err="1"/>
              <a:t>фізичними</a:t>
            </a:r>
            <a:r>
              <a:rPr lang="ru-RU" sz="3600" dirty="0"/>
              <a:t> проблемами, </a:t>
            </a:r>
            <a:r>
              <a:rPr lang="ru-RU" sz="3600" dirty="0" err="1"/>
              <a:t>які</a:t>
            </a:r>
            <a:r>
              <a:rPr lang="ru-RU" sz="3600" dirty="0"/>
              <a:t> </a:t>
            </a:r>
            <a:r>
              <a:rPr lang="ru-RU" sz="3600" dirty="0" err="1"/>
              <a:t>викликані</a:t>
            </a:r>
            <a:r>
              <a:rPr lang="ru-RU" sz="3600" dirty="0"/>
              <a:t> </a:t>
            </a:r>
            <a:r>
              <a:rPr lang="ru-RU" sz="3600" dirty="0" err="1"/>
              <a:t>стресом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спроб</a:t>
            </a:r>
            <a:r>
              <a:rPr lang="ru-RU" sz="3600" dirty="0"/>
              <a:t> </a:t>
            </a:r>
            <a:r>
              <a:rPr lang="ru-RU" sz="3600" dirty="0" err="1"/>
              <a:t>облаштувати</a:t>
            </a:r>
            <a:r>
              <a:rPr lang="ru-RU" sz="3600" dirty="0"/>
              <a:t> </a:t>
            </a:r>
            <a:r>
              <a:rPr lang="ru-RU" sz="3600" dirty="0" err="1"/>
              <a:t>своє</a:t>
            </a:r>
            <a:r>
              <a:rPr lang="ru-RU" sz="3600" dirty="0"/>
              <a:t> </a:t>
            </a:r>
            <a:r>
              <a:rPr lang="ru-RU" sz="3600" dirty="0" err="1"/>
              <a:t>життя</a:t>
            </a:r>
            <a:r>
              <a:rPr lang="ru-RU" sz="3600" dirty="0"/>
              <a:t> в </a:t>
            </a:r>
            <a:r>
              <a:rPr lang="ru-RU" sz="3600" dirty="0" err="1"/>
              <a:t>іноземній</a:t>
            </a:r>
            <a:r>
              <a:rPr lang="ru-RU" sz="3600" dirty="0"/>
              <a:t> </a:t>
            </a:r>
            <a:r>
              <a:rPr lang="ru-RU" sz="3600" dirty="0" err="1"/>
              <a:t>культурі</a:t>
            </a:r>
            <a:r>
              <a:rPr lang="ru-RU" sz="3600" dirty="0"/>
              <a:t>.</a:t>
            </a: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7006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332656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Етапи культурного шоку</a:t>
            </a:r>
          </a:p>
          <a:p>
            <a:pPr algn="ctr"/>
            <a:endParaRPr lang="uk-UA" sz="2800" b="1" dirty="0"/>
          </a:p>
          <a:p>
            <a:r>
              <a:rPr lang="uk-UA" sz="2000" b="1" dirty="0" smtClean="0"/>
              <a:t>Перший </a:t>
            </a:r>
            <a:r>
              <a:rPr lang="uk-UA" sz="2000" b="1" dirty="0"/>
              <a:t>етап </a:t>
            </a:r>
            <a:r>
              <a:rPr lang="uk-UA" sz="2000" dirty="0" smtClean="0"/>
              <a:t>- </a:t>
            </a:r>
            <a:r>
              <a:rPr lang="uk-UA" sz="2000" i="1" dirty="0" smtClean="0"/>
              <a:t>ейфорія.</a:t>
            </a:r>
            <a:r>
              <a:rPr lang="uk-UA" sz="2000" dirty="0" smtClean="0"/>
              <a:t> </a:t>
            </a:r>
            <a:r>
              <a:rPr lang="uk-UA" sz="2000" dirty="0"/>
              <a:t>Цей період, коли все чудово в захоплюючій новій пригоді, у цілому триває не більше двох тижнів.</a:t>
            </a:r>
            <a:endParaRPr lang="ru-RU" sz="2000" dirty="0"/>
          </a:p>
          <a:p>
            <a:r>
              <a:rPr lang="uk-UA" sz="2000" b="1" dirty="0"/>
              <a:t>Другий етап </a:t>
            </a:r>
            <a:r>
              <a:rPr lang="uk-UA" sz="2000" dirty="0" smtClean="0"/>
              <a:t>—</a:t>
            </a:r>
            <a:r>
              <a:rPr lang="uk-UA" sz="2000" i="1" dirty="0" smtClean="0"/>
              <a:t>розчарування</a:t>
            </a:r>
            <a:r>
              <a:rPr lang="uk-UA" sz="2000" dirty="0" smtClean="0"/>
              <a:t> </a:t>
            </a:r>
            <a:r>
              <a:rPr lang="uk-UA" sz="2000" dirty="0"/>
              <a:t>й </a:t>
            </a:r>
            <a:r>
              <a:rPr lang="uk-UA" sz="2000" i="1" dirty="0"/>
              <a:t>незадоволеність.</a:t>
            </a:r>
            <a:r>
              <a:rPr lang="uk-UA" sz="2000" dirty="0"/>
              <a:t> </a:t>
            </a:r>
            <a:r>
              <a:rPr lang="uk-UA" sz="2000" dirty="0" smtClean="0"/>
              <a:t>Це </a:t>
            </a:r>
            <a:r>
              <a:rPr lang="uk-UA" sz="2000" dirty="0"/>
              <a:t>— почуття дезорганізації", що виникає з усвідомлення того, що у вашому розумінні, вашій ментальній карті світу існують невідповідності, що заважають сприйняттю цієї нової культури. </a:t>
            </a:r>
            <a:r>
              <a:rPr lang="uk-UA" sz="2000" dirty="0" smtClean="0"/>
              <a:t>Цей </a:t>
            </a:r>
            <a:r>
              <a:rPr lang="uk-UA" sz="2000" dirty="0"/>
              <a:t>етап може тривати довше, ніж перший (стадія ейфорії) — іноді місяці.</a:t>
            </a:r>
            <a:endParaRPr lang="ru-RU" sz="2000" dirty="0"/>
          </a:p>
          <a:p>
            <a:r>
              <a:rPr lang="uk-UA" sz="2000" b="1" dirty="0"/>
              <a:t>Третій етап</a:t>
            </a:r>
            <a:r>
              <a:rPr lang="uk-UA" sz="2000" dirty="0"/>
              <a:t> — </a:t>
            </a:r>
            <a:r>
              <a:rPr lang="uk-UA" sz="2000" i="1" dirty="0"/>
              <a:t>пристосування.</a:t>
            </a:r>
            <a:r>
              <a:rPr lang="uk-UA" sz="2000" dirty="0"/>
              <a:t> Оскільки експатріанти бачать обидві сторони й знають більше про те, як оперує інша культура, вони набувають здатності більш ефективно співробітничати із представниками приймаючої культури. На цьому етапі можна успішно займатися бізнесом.</a:t>
            </a:r>
            <a:endParaRPr lang="ru-RU" sz="2000" dirty="0"/>
          </a:p>
          <a:p>
            <a:r>
              <a:rPr lang="uk-UA" sz="2000" b="1" dirty="0"/>
              <a:t>Четвертий </a:t>
            </a:r>
            <a:r>
              <a:rPr lang="uk-UA" sz="2000" b="1" dirty="0" smtClean="0"/>
              <a:t>етап</a:t>
            </a:r>
            <a:r>
              <a:rPr lang="uk-UA" sz="2000" dirty="0"/>
              <a:t> </a:t>
            </a:r>
            <a:r>
              <a:rPr lang="uk-UA" sz="2000" dirty="0" smtClean="0"/>
              <a:t>- </a:t>
            </a:r>
            <a:r>
              <a:rPr lang="uk-UA" sz="2000" i="1" dirty="0" smtClean="0"/>
              <a:t>інтеграція </a:t>
            </a:r>
            <a:r>
              <a:rPr lang="uk-UA" sz="2000" i="1" dirty="0"/>
              <a:t>(зрілість),</a:t>
            </a:r>
            <a:r>
              <a:rPr lang="uk-UA" sz="2000" dirty="0"/>
              <a:t> настає тоді, коли експатріант досить вільно орієнтується в іншій культурі, щоб легко оперувати в </a:t>
            </a:r>
            <a:r>
              <a:rPr lang="uk-UA" sz="2000" dirty="0" smtClean="0"/>
              <a:t>її </a:t>
            </a:r>
            <a:r>
              <a:rPr lang="uk-UA" sz="2000" dirty="0"/>
              <a:t>межах і не бути збентеженим різними стосунками, віруваннями, цінностями й поводженням, характерним для даної культури. </a:t>
            </a:r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33691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Модель </a:t>
            </a:r>
            <a:r>
              <a:rPr lang="uk-UA" sz="2400" b="1" dirty="0"/>
              <a:t>управління занепокоєнням і непевністю </a:t>
            </a:r>
            <a:r>
              <a:rPr lang="uk-UA" sz="2400" dirty="0"/>
              <a:t>(</a:t>
            </a:r>
            <a:r>
              <a:rPr lang="uk-UA" sz="2400" dirty="0" err="1"/>
              <a:t>Гудикунст</a:t>
            </a:r>
            <a:r>
              <a:rPr lang="uk-UA" sz="2400" dirty="0"/>
              <a:t>) — вважає </a:t>
            </a:r>
            <a:r>
              <a:rPr lang="uk-UA" sz="2400" i="1" dirty="0"/>
              <a:t>невизначеність</a:t>
            </a:r>
            <a:r>
              <a:rPr lang="uk-UA" sz="2400" dirty="0"/>
              <a:t> ключем до управління міжкультурними взаєминами. Метою комунікації" є скорочення невизначеності й занепокоєння, яке вона викликає. </a:t>
            </a:r>
            <a:r>
              <a:rPr lang="uk-UA" sz="2400" i="1" dirty="0"/>
              <a:t>Непевність у прогнозах</a:t>
            </a:r>
            <a:r>
              <a:rPr lang="uk-UA" sz="2400" dirty="0"/>
              <a:t> може бути викликана неможливістю передбачати те, як відреагує інша культура на ту чи іншу ситуацію чи поведінку. </a:t>
            </a:r>
            <a:r>
              <a:rPr lang="uk-UA" sz="2400" i="1" dirty="0"/>
              <a:t>Непевність у поясненні </a:t>
            </a:r>
            <a:r>
              <a:rPr lang="uk-UA" sz="2400" dirty="0"/>
              <a:t>викликана нездатністю пояснити, чому культура реагує саме так. Ця модель допомагає нам зрозуміти, як ми адаптуємося до нових культурних контекстів, що зменшує непевність і занепокоєння.</a:t>
            </a:r>
            <a:endParaRPr lang="ru-RU" sz="2400" dirty="0"/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27836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Модель перехідного періоду </a:t>
            </a:r>
            <a:r>
              <a:rPr lang="uk-UA" dirty="0"/>
              <a:t>— </a:t>
            </a:r>
            <a:r>
              <a:rPr lang="ru-RU" dirty="0"/>
              <a:t>Дженет </a:t>
            </a:r>
            <a:r>
              <a:rPr lang="uk-UA" dirty="0" err="1"/>
              <a:t>Бенет</a:t>
            </a:r>
            <a:r>
              <a:rPr lang="uk-UA" dirty="0"/>
              <a:t> говорить про культурний шок як про категорію, що входить у більш широке поняття «шок перехідного періоду» і включає різні перехідні періоди, як, наприклад, старіння, що також призводить до подібних криз і шоку.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Основна теза моделі перехідного періоду полягає в тому, що всі перехідні періоди тягнуть за собою втрату й зміну: сприйняття нового насамперед припускає втрату старого.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367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/>
              <a:t>Модель </a:t>
            </a:r>
            <a:r>
              <a:rPr lang="uk-UA" b="1" dirty="0"/>
              <a:t>системи спілкування </a:t>
            </a:r>
            <a:r>
              <a:rPr lang="ru-RU" dirty="0"/>
              <a:t>(Янг </a:t>
            </a:r>
            <a:r>
              <a:rPr lang="uk-UA" dirty="0"/>
              <a:t>Юн Кім) — стверджує, що стрес і занепокоєння сприяють </a:t>
            </a:r>
            <a:r>
              <a:rPr lang="uk-UA" i="1" dirty="0"/>
              <a:t>адаптації</a:t>
            </a:r>
            <a:r>
              <a:rPr lang="uk-UA" dirty="0"/>
              <a:t> й, в остаточному підсумку, </a:t>
            </a:r>
            <a:r>
              <a:rPr lang="uk-UA" i="1" dirty="0"/>
              <a:t>розвитку. </a:t>
            </a:r>
            <a:r>
              <a:rPr lang="uk-UA" dirty="0"/>
              <a:t>Цей процес відбувається за допомогою спілкування. Спілкування сприяє адаптації, але може також посилити культурний шок, тому що воно збільшує можливості впливу іншої культури.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3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uk-UA" sz="4100" b="1" dirty="0" smtClean="0"/>
              <a:t>Способи </a:t>
            </a:r>
            <a:r>
              <a:rPr lang="uk-UA" sz="4100" b="1" dirty="0"/>
              <a:t>адаптації</a:t>
            </a:r>
            <a:r>
              <a:rPr lang="ru-RU" sz="4100" b="1" dirty="0" smtClean="0">
                <a:effectLst/>
              </a:rPr>
              <a:t> </a:t>
            </a:r>
          </a:p>
          <a:p>
            <a:pPr marL="0" indent="0" algn="just">
              <a:buNone/>
            </a:pPr>
            <a:r>
              <a:rPr lang="uk-UA" b="1" dirty="0" smtClean="0"/>
              <a:t>відмежування </a:t>
            </a:r>
            <a:r>
              <a:rPr lang="uk-UA" dirty="0"/>
              <a:t>— може бути добровільним чи ненавмисним (наприклад, апартеїд). Відмежування передбачає прихильність до окремої певної культури, відмінної від домінуючої культури.</a:t>
            </a:r>
            <a:endParaRPr lang="ru-RU" dirty="0"/>
          </a:p>
          <a:p>
            <a:pPr marL="0" indent="0" algn="just">
              <a:buNone/>
            </a:pPr>
            <a:r>
              <a:rPr lang="uk-UA" b="1" dirty="0" smtClean="0"/>
              <a:t>інтеграція </a:t>
            </a:r>
            <a:r>
              <a:rPr lang="uk-UA" dirty="0"/>
              <a:t>— щоденна взаємодія з новою культурою з одночасним збереженням сильного почуття культурної відмінності (наприклад, вірмени в американських містах).</a:t>
            </a:r>
            <a:endParaRPr lang="ru-RU" dirty="0"/>
          </a:p>
          <a:p>
            <a:pPr marL="0" indent="0" algn="just">
              <a:buNone/>
            </a:pPr>
            <a:r>
              <a:rPr lang="uk-UA" b="1" dirty="0" smtClean="0"/>
              <a:t>ізоляція </a:t>
            </a:r>
            <a:r>
              <a:rPr lang="uk-UA" dirty="0"/>
              <a:t>— культура перебуває поза межами досяжності й нової, і старої культур. Звичайно представників цього способу адаптації' підштовхнула до ізоляції домінуюча культура, або в деяких випадках вони відчули фактичне винищування внаслідок спрямованої на них політики геноциду (наприклад, корінні американці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309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За думкою Ричарда </a:t>
            </a:r>
            <a:r>
              <a:rPr lang="uk-UA" dirty="0" err="1"/>
              <a:t>Л’юіса</a:t>
            </a:r>
            <a:r>
              <a:rPr lang="uk-UA" dirty="0"/>
              <a:t>, </a:t>
            </a:r>
            <a:r>
              <a:rPr lang="uk-UA" dirty="0" smtClean="0"/>
              <a:t>культури </a:t>
            </a:r>
            <a:r>
              <a:rPr lang="uk-UA" dirty="0"/>
              <a:t>у світі можна умовно розділити на три групи за типовою поведінкою представників цих культур: </a:t>
            </a:r>
            <a:endParaRPr lang="uk-UA" dirty="0" smtClean="0"/>
          </a:p>
          <a:p>
            <a:pPr marL="0" indent="0" algn="just">
              <a:buNone/>
            </a:pPr>
            <a:endParaRPr lang="uk-UA" dirty="0" smtClean="0"/>
          </a:p>
          <a:p>
            <a:pPr algn="just"/>
            <a:r>
              <a:rPr lang="uk-UA" b="1" dirty="0" err="1" smtClean="0"/>
              <a:t>моноактивні</a:t>
            </a:r>
            <a:r>
              <a:rPr lang="uk-UA" dirty="0" smtClean="0"/>
              <a:t> </a:t>
            </a:r>
          </a:p>
          <a:p>
            <a:pPr algn="just"/>
            <a:r>
              <a:rPr lang="uk-UA" b="1" dirty="0" err="1" smtClean="0"/>
              <a:t>поліактивні</a:t>
            </a:r>
            <a:r>
              <a:rPr lang="uk-UA" dirty="0" smtClean="0"/>
              <a:t> </a:t>
            </a:r>
          </a:p>
          <a:p>
            <a:pPr algn="just"/>
            <a:r>
              <a:rPr lang="uk-UA" b="1" dirty="0" smtClean="0"/>
              <a:t>реактивні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214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Моноактивні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підпорядкована</a:t>
            </a:r>
            <a:r>
              <a:rPr lang="ru-RU" dirty="0"/>
              <a:t> </a:t>
            </a:r>
            <a:r>
              <a:rPr lang="ru-RU" dirty="0" err="1"/>
              <a:t>чіткому</a:t>
            </a:r>
            <a:r>
              <a:rPr lang="ru-RU" dirty="0"/>
              <a:t> </a:t>
            </a:r>
            <a:r>
              <a:rPr lang="ru-RU" dirty="0" err="1"/>
              <a:t>плануванню</a:t>
            </a:r>
            <a:r>
              <a:rPr lang="ru-RU" dirty="0"/>
              <a:t> та </a:t>
            </a:r>
            <a:r>
              <a:rPr lang="ru-RU" dirty="0" err="1"/>
              <a:t>організована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схвалюють</a:t>
            </a:r>
            <a:r>
              <a:rPr lang="ru-RU" dirty="0"/>
              <a:t> </a:t>
            </a:r>
            <a:r>
              <a:rPr lang="ru-RU" dirty="0" err="1"/>
              <a:t>відволікання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і </a:t>
            </a:r>
            <a:r>
              <a:rPr lang="ru-RU" dirty="0" err="1"/>
              <a:t>сприймають</a:t>
            </a:r>
            <a:r>
              <a:rPr lang="ru-RU" dirty="0"/>
              <a:t> час </a:t>
            </a:r>
            <a:r>
              <a:rPr lang="ru-RU" dirty="0" err="1"/>
              <a:t>лінійно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066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Поліактивні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b="1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справ </a:t>
            </a:r>
            <a:r>
              <a:rPr lang="ru-RU" dirty="0" err="1"/>
              <a:t>одночасно</a:t>
            </a:r>
            <a:r>
              <a:rPr lang="ru-RU" dirty="0"/>
              <a:t> і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з людьми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важливіше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план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домовленість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159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>
            <a:normAutofit fontScale="850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Що таке культура?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Рівні культурного програмування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Типові реакції на незнайомі культури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Взаємодія з іншими культурами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Класифікація культур</a:t>
            </a:r>
          </a:p>
          <a:p>
            <a:pPr marL="514350" indent="-514350" algn="l">
              <a:buFont typeface="+mj-lt"/>
              <a:buAutoNum type="arabicPeriod"/>
            </a:pPr>
            <a:r>
              <a:rPr lang="uk-UA" i="1" dirty="0" smtClean="0">
                <a:solidFill>
                  <a:schemeClr val="tx1"/>
                </a:solidFill>
              </a:rPr>
              <a:t>Ділові культури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77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 err="1" smtClean="0"/>
              <a:t>Реактивні</a:t>
            </a:r>
            <a:r>
              <a:rPr lang="ru-RU" b="1" dirty="0" smtClean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b="1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організована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мінливої</a:t>
            </a:r>
            <a:r>
              <a:rPr lang="ru-RU" dirty="0"/>
              <a:t> обстановки і є </a:t>
            </a:r>
            <a:r>
              <a:rPr lang="ru-RU" dirty="0" err="1"/>
              <a:t>реакцією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294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4000" b="1" dirty="0"/>
              <a:t>ділова </a:t>
            </a:r>
            <a:r>
              <a:rPr lang="uk-UA" sz="4000" b="1" dirty="0" smtClean="0"/>
              <a:t>культура</a:t>
            </a:r>
            <a:r>
              <a:rPr lang="uk-UA" sz="4000" dirty="0"/>
              <a:t> </a:t>
            </a:r>
            <a:endParaRPr lang="uk-UA" sz="4000" dirty="0" smtClean="0"/>
          </a:p>
          <a:p>
            <a:pPr marL="0" indent="0" algn="just">
              <a:buNone/>
            </a:pPr>
            <a:r>
              <a:rPr lang="uk-UA" dirty="0" smtClean="0"/>
              <a:t>охоплює </a:t>
            </a:r>
            <a:r>
              <a:rPr lang="uk-UA" dirty="0"/>
              <a:t>тільки ті характеристики й впливи, які стосуються роботи чи бізнесу, індивідуума чи групи.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21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59"/>
          </a:xfrm>
        </p:spPr>
        <p:txBody>
          <a:bodyPr/>
          <a:lstStyle/>
          <a:p>
            <a:r>
              <a:rPr lang="uk-UA" b="1" dirty="0"/>
              <a:t>Що таке культура?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340768"/>
            <a:ext cx="8496944" cy="518457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Герт </a:t>
            </a:r>
            <a:r>
              <a:rPr lang="uk-UA" dirty="0" err="1" smtClean="0">
                <a:solidFill>
                  <a:schemeClr val="tx1"/>
                </a:solidFill>
              </a:rPr>
              <a:t>Хофстед</a:t>
            </a:r>
            <a:r>
              <a:rPr lang="uk-UA" dirty="0" smtClean="0">
                <a:solidFill>
                  <a:schemeClr val="tx1"/>
                </a:solidFill>
              </a:rPr>
              <a:t>: культура -  </a:t>
            </a:r>
            <a:r>
              <a:rPr lang="uk-UA" dirty="0">
                <a:solidFill>
                  <a:schemeClr val="tx1"/>
                </a:solidFill>
              </a:rPr>
              <a:t>«</a:t>
            </a:r>
            <a:r>
              <a:rPr lang="uk-UA" dirty="0" smtClean="0">
                <a:solidFill>
                  <a:schemeClr val="tx1"/>
                </a:solidFill>
              </a:rPr>
              <a:t>програмне забезпечення </a:t>
            </a:r>
            <a:r>
              <a:rPr lang="uk-UA" dirty="0">
                <a:solidFill>
                  <a:schemeClr val="tx1"/>
                </a:solidFill>
              </a:rPr>
              <a:t>розуму». </a:t>
            </a:r>
            <a:r>
              <a:rPr lang="uk-UA" dirty="0" smtClean="0">
                <a:solidFill>
                  <a:schemeClr val="tx1"/>
                </a:solidFill>
              </a:rPr>
              <a:t>Культура «для людського співтовариства є тим, чим для людини є його особистість, індивідуальність».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err="1" smtClean="0">
                <a:solidFill>
                  <a:schemeClr val="tx1"/>
                </a:solidFill>
              </a:rPr>
              <a:t>Л.Бимер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та I. </a:t>
            </a:r>
            <a:r>
              <a:rPr lang="uk-UA" dirty="0" err="1" smtClean="0">
                <a:solidFill>
                  <a:schemeClr val="tx1"/>
                </a:solidFill>
              </a:rPr>
              <a:t>Варнер</a:t>
            </a:r>
            <a:r>
              <a:rPr lang="uk-UA" dirty="0" smtClean="0">
                <a:solidFill>
                  <a:schemeClr val="tx1"/>
                </a:solidFill>
              </a:rPr>
              <a:t>: </a:t>
            </a:r>
            <a:r>
              <a:rPr lang="uk-UA" dirty="0">
                <a:solidFill>
                  <a:schemeClr val="tx1"/>
                </a:solidFill>
              </a:rPr>
              <a:t>культура — це </a:t>
            </a:r>
            <a:r>
              <a:rPr lang="uk-UA" i="1" dirty="0">
                <a:solidFill>
                  <a:schemeClr val="tx1"/>
                </a:solidFill>
              </a:rPr>
              <a:t>операційне середовище</a:t>
            </a:r>
            <a:r>
              <a:rPr lang="uk-UA" dirty="0">
                <a:solidFill>
                  <a:schemeClr val="tx1"/>
                </a:solidFill>
              </a:rPr>
              <a:t>, що дозволяє програмам працювати. Культура подібна </a:t>
            </a:r>
            <a:r>
              <a:rPr lang="en-US" dirty="0">
                <a:solidFill>
                  <a:schemeClr val="tx1"/>
                </a:solidFill>
              </a:rPr>
              <a:t>DOS </a:t>
            </a:r>
            <a:r>
              <a:rPr lang="uk-UA" dirty="0">
                <a:solidFill>
                  <a:schemeClr val="tx1"/>
                </a:solidFill>
              </a:rPr>
              <a:t>чи </a:t>
            </a:r>
            <a:r>
              <a:rPr lang="fr-FR" dirty="0">
                <a:solidFill>
                  <a:schemeClr val="tx1"/>
                </a:solidFill>
              </a:rPr>
              <a:t>Unis </a:t>
            </a:r>
            <a:r>
              <a:rPr lang="uk-UA" dirty="0">
                <a:solidFill>
                  <a:schemeClr val="tx1"/>
                </a:solidFill>
              </a:rPr>
              <a:t>чи </a:t>
            </a:r>
            <a:r>
              <a:rPr lang="fr-FR" dirty="0" smtClean="0">
                <a:solidFill>
                  <a:schemeClr val="tx1"/>
                </a:solidFill>
              </a:rPr>
              <a:t>Windows </a:t>
            </a:r>
          </a:p>
          <a:p>
            <a:pPr algn="just"/>
            <a:r>
              <a:rPr lang="uk-UA" dirty="0" err="1" smtClean="0">
                <a:solidFill>
                  <a:schemeClr val="tx1"/>
                </a:solidFill>
              </a:rPr>
              <a:t>Гудикунст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і </a:t>
            </a:r>
            <a:r>
              <a:rPr lang="uk-UA" dirty="0" smtClean="0">
                <a:solidFill>
                  <a:schemeClr val="tx1"/>
                </a:solidFill>
              </a:rPr>
              <a:t>Кім: культура - теорія </a:t>
            </a:r>
            <a:r>
              <a:rPr lang="uk-UA" dirty="0">
                <a:solidFill>
                  <a:schemeClr val="tx1"/>
                </a:solidFill>
              </a:rPr>
              <a:t>«інтерпретації’ світу й знання, як поводитися».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Едвард Хол: культура </a:t>
            </a:r>
            <a:r>
              <a:rPr lang="uk-UA" dirty="0">
                <a:solidFill>
                  <a:schemeClr val="tx1"/>
                </a:solidFill>
              </a:rPr>
              <a:t>— це ті «глибокі, загальноприйняті невисловлені переживання, спільні для представників даної культури, які вони передають несвідомо і які формують те тло, щодо якого оцінюються всі інші події».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err="1" smtClean="0">
                <a:solidFill>
                  <a:schemeClr val="tx1"/>
                </a:solidFill>
              </a:rPr>
              <a:t>Бріслін</a:t>
            </a:r>
            <a:r>
              <a:rPr lang="uk-UA" dirty="0" smtClean="0">
                <a:solidFill>
                  <a:schemeClr val="tx1"/>
                </a:solidFill>
              </a:rPr>
              <a:t>: культура </a:t>
            </a:r>
            <a:r>
              <a:rPr lang="uk-UA" dirty="0">
                <a:solidFill>
                  <a:schemeClr val="tx1"/>
                </a:solidFill>
              </a:rPr>
              <a:t>складається з ідеалів, цінностей і припущень про життя, спільних для широкого кола людей, які керуються ними у виборі тієї чи іншої поведінки.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Портер: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культура </a:t>
            </a:r>
            <a:r>
              <a:rPr lang="uk-UA" dirty="0">
                <a:solidFill>
                  <a:schemeClr val="tx1"/>
                </a:solidFill>
              </a:rPr>
              <a:t>«проявляється й у структурах мови й мислення, і у формах діяльності й поведінки. Ці структури стають моделями для спільних адаптивних дій і стилів значимої поведінки, які дозволяють людям жити в суспільстві в межах даного географічного оточення при даному стані технічного розвитку».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err="1" smtClean="0">
                <a:solidFill>
                  <a:schemeClr val="tx1"/>
                </a:solidFill>
              </a:rPr>
              <a:t>Кондон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і </a:t>
            </a:r>
            <a:r>
              <a:rPr lang="uk-UA" dirty="0" smtClean="0">
                <a:solidFill>
                  <a:schemeClr val="tx1"/>
                </a:solidFill>
              </a:rPr>
              <a:t>Юзеф: </a:t>
            </a:r>
            <a:r>
              <a:rPr lang="uk-UA" dirty="0">
                <a:solidFill>
                  <a:schemeClr val="tx1"/>
                </a:solidFill>
              </a:rPr>
              <a:t>«ми не можемо відокремити </a:t>
            </a:r>
            <a:r>
              <a:rPr lang="uk-UA" i="1" dirty="0">
                <a:solidFill>
                  <a:schemeClr val="tx1"/>
                </a:solidFill>
              </a:rPr>
              <a:t>культуру</a:t>
            </a:r>
            <a:r>
              <a:rPr lang="uk-UA" dirty="0">
                <a:solidFill>
                  <a:schemeClr val="tx1"/>
                </a:solidFill>
              </a:rPr>
              <a:t> від </a:t>
            </a:r>
            <a:r>
              <a:rPr lang="uk-UA" i="1" dirty="0">
                <a:solidFill>
                  <a:schemeClr val="tx1"/>
                </a:solidFill>
              </a:rPr>
              <a:t>спілкування</a:t>
            </a:r>
            <a:r>
              <a:rPr lang="uk-UA" dirty="0">
                <a:solidFill>
                  <a:schemeClr val="tx1"/>
                </a:solidFill>
              </a:rPr>
              <a:t>, оскільки, як тільки ми починаємо говорити про одне, ми також майже неминуче говоримо й про інше».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68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59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/>
              <a:t>Культура — це послідовні, надбані, спільні уявлення групи людей про життя, що визначають ступінь важливості того чи іншого явища, що забезпечують ставлення до того, що є доречним і диктує поведінку.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496944" cy="4464496"/>
          </a:xfrm>
        </p:spPr>
        <p:txBody>
          <a:bodyPr>
            <a:normAutofit fontScale="55000" lnSpcReduction="2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Культура 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це </a:t>
            </a:r>
            <a:r>
              <a:rPr lang="uk-UA" b="1" dirty="0">
                <a:solidFill>
                  <a:schemeClr val="tx1"/>
                </a:solidFill>
              </a:rPr>
              <a:t>спільна, колективна система значень</a:t>
            </a:r>
            <a:r>
              <a:rPr lang="uk-UA" dirty="0">
                <a:solidFill>
                  <a:schemeClr val="tx1"/>
                </a:solidFill>
              </a:rPr>
              <a:t>. Культура диктує те, на що звертають увагу групи людей. Вона визначає відчуття світу, сприйняття самого себе й організацію самого життя. Члени групи мають спільні моделі, що дозволяє їм бачити те саме й поєднує їх. Кожна людина привносить із собою вивчені набуті засоби пошуку значень у своїх переживаннях. Культура — це те, що (як у випадку моралі, законів і звичаїв) формує поведінку й структурує особисте сприйняття світу. Для того щоб відбулася ефективна стійка й значима взаємодія, люди повинні мати спільну для всіх систему значень.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явище </a:t>
            </a:r>
            <a:r>
              <a:rPr lang="uk-UA" b="1" dirty="0">
                <a:solidFill>
                  <a:schemeClr val="tx1"/>
                </a:solidFill>
              </a:rPr>
              <a:t>релятивне</a:t>
            </a:r>
            <a:r>
              <a:rPr lang="uk-UA" dirty="0">
                <a:solidFill>
                  <a:schemeClr val="tx1"/>
                </a:solidFill>
              </a:rPr>
              <a:t>. Не буває абсолютної культури. Різні культури відчувають світ по-іншому й мають різні способи поведінки, і не існує стандартного набору властивостей, на підставі яких одну групу можна вважати якісно переважаючою, чи нижчою стосовно іншої групи. Кожна національна культура — відносна в порівнянні з тим, як інші культури сприймають світ.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явище </a:t>
            </a:r>
            <a:r>
              <a:rPr lang="uk-UA" b="1" dirty="0">
                <a:solidFill>
                  <a:schemeClr val="tx1"/>
                </a:solidFill>
              </a:rPr>
              <a:t>набуте</a:t>
            </a:r>
            <a:r>
              <a:rPr lang="uk-UA" dirty="0">
                <a:solidFill>
                  <a:schemeClr val="tx1"/>
                </a:solidFill>
              </a:rPr>
              <a:t>. Культура набувається із соціального навколишнього середовища, а не передається генетично. Старші в групі прагнуть передати її молодим.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явище </a:t>
            </a:r>
            <a:r>
              <a:rPr lang="uk-UA" b="1" dirty="0">
                <a:solidFill>
                  <a:schemeClr val="tx1"/>
                </a:solidFill>
              </a:rPr>
              <a:t>групове</a:t>
            </a:r>
            <a:r>
              <a:rPr lang="uk-UA" dirty="0">
                <a:solidFill>
                  <a:schemeClr val="tx1"/>
                </a:solidFill>
              </a:rPr>
              <a:t>. Культура — це колективне явище, що визначає цінності й значення, спільні для всіх членів групи.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4162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440159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>
                <a:effectLst/>
              </a:rPr>
              <a:t>Три рівні розумового програмування людини</a:t>
            </a:r>
            <a:r>
              <a:rPr lang="ru-RU" sz="2800" i="1" dirty="0" smtClean="0">
                <a:effectLst/>
                <a:latin typeface="Arial"/>
                <a:ea typeface="Arial"/>
              </a:rPr>
              <a:t/>
            </a:r>
            <a:br>
              <a:rPr lang="ru-RU" sz="2800" i="1" dirty="0" smtClean="0">
                <a:effectLst/>
                <a:latin typeface="Arial"/>
                <a:ea typeface="Arial"/>
              </a:rPr>
            </a:b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31294"/>
              </p:ext>
            </p:extLst>
          </p:nvPr>
        </p:nvGraphicFramePr>
        <p:xfrm>
          <a:off x="457200" y="2348880"/>
          <a:ext cx="8229600" cy="41764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4176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" dirty="0">
                        <a:effectLst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025" name="Picture 1" descr="C:\Users\HP\AppData\Local\Temp\FineReader12.00\media\image2.pn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71726"/>
            <a:ext cx="5502275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3246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1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chemeClr val="tx1"/>
                </a:solidFill>
              </a:rPr>
              <a:t>Типові реакції на незнайомі </a:t>
            </a:r>
            <a:r>
              <a:rPr lang="uk-UA" sz="4400" b="1" dirty="0" smtClean="0">
                <a:solidFill>
                  <a:schemeClr val="tx1"/>
                </a:solidFill>
              </a:rPr>
              <a:t>культури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Прагнення уникнути адаптації.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uk-UA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Неприйняття </a:t>
            </a:r>
            <a:r>
              <a:rPr lang="uk-UA" dirty="0">
                <a:solidFill>
                  <a:schemeClr val="tx1"/>
                </a:solidFill>
              </a:rPr>
              <a:t>розбіжностей.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Припущення </a:t>
            </a:r>
            <a:r>
              <a:rPr lang="uk-UA" dirty="0">
                <a:solidFill>
                  <a:schemeClr val="tx1"/>
                </a:solidFill>
              </a:rPr>
              <a:t>про перевагу.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59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Місництво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чи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парокіалізм</a:t>
            </a:r>
            <a:r>
              <a:rPr lang="ru-RU" i="1" dirty="0">
                <a:solidFill>
                  <a:schemeClr val="tx1"/>
                </a:solidFill>
              </a:rPr>
              <a:t>, -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погляд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світ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винятково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крізь</a:t>
            </a:r>
            <a:r>
              <a:rPr lang="ru-RU" dirty="0">
                <a:solidFill>
                  <a:schemeClr val="tx1"/>
                </a:solidFill>
              </a:rPr>
              <a:t> призму </a:t>
            </a:r>
            <a:r>
              <a:rPr lang="ru-RU" dirty="0" err="1">
                <a:solidFill>
                  <a:schemeClr val="tx1"/>
                </a:solidFill>
              </a:rPr>
              <a:t>власних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цінностей</a:t>
            </a:r>
            <a:r>
              <a:rPr lang="ru-RU" dirty="0">
                <a:solidFill>
                  <a:schemeClr val="tx1"/>
                </a:solidFill>
              </a:rPr>
              <a:t> і перспектив: «наш </a:t>
            </a:r>
            <a:r>
              <a:rPr lang="ru-RU" dirty="0" err="1">
                <a:solidFill>
                  <a:schemeClr val="tx1"/>
                </a:solidFill>
              </a:rPr>
              <a:t>спосіб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життя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наші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найкращі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єдино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можливі</a:t>
            </a:r>
            <a:r>
              <a:rPr lang="ru-RU" dirty="0">
                <a:solidFill>
                  <a:schemeClr val="tx1"/>
                </a:solidFill>
              </a:rPr>
              <a:t>, все </a:t>
            </a:r>
            <a:r>
              <a:rPr lang="ru-RU" dirty="0" err="1">
                <a:solidFill>
                  <a:schemeClr val="tx1"/>
                </a:solidFill>
              </a:rPr>
              <a:t>інше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заслуговує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увагу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щось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недорозвинене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недосконале</a:t>
            </a:r>
            <a:r>
              <a:rPr lang="ru-RU" dirty="0">
                <a:solidFill>
                  <a:schemeClr val="tx1"/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772056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Етноцентризм</a:t>
            </a:r>
            <a:r>
              <a:rPr lang="ru-RU" sz="3600" b="1" dirty="0"/>
              <a:t> </a:t>
            </a:r>
            <a:r>
              <a:rPr lang="ru-RU" sz="3600" dirty="0"/>
              <a:t>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оцінка</a:t>
            </a:r>
            <a:r>
              <a:rPr lang="ru-RU" sz="3600" dirty="0"/>
              <a:t> </a:t>
            </a:r>
            <a:r>
              <a:rPr lang="ru-RU" sz="3600" dirty="0" err="1"/>
              <a:t>людиною</a:t>
            </a:r>
            <a:r>
              <a:rPr lang="ru-RU" sz="3600" dirty="0"/>
              <a:t> </a:t>
            </a:r>
            <a:r>
              <a:rPr lang="ru-RU" sz="3600" dirty="0" err="1"/>
              <a:t>всіх</a:t>
            </a:r>
            <a:r>
              <a:rPr lang="ru-RU" sz="3600" dirty="0"/>
              <a:t> </a:t>
            </a:r>
            <a:r>
              <a:rPr lang="ru-RU" sz="3600" dirty="0" err="1"/>
              <a:t>інших</a:t>
            </a:r>
            <a:r>
              <a:rPr lang="ru-RU" sz="3600" dirty="0"/>
              <a:t> культур </a:t>
            </a:r>
            <a:r>
              <a:rPr lang="ru-RU" sz="3600" dirty="0" err="1"/>
              <a:t>залежно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того, </a:t>
            </a:r>
            <a:r>
              <a:rPr lang="ru-RU" sz="3600" dirty="0" err="1"/>
              <a:t>наскільки</a:t>
            </a:r>
            <a:r>
              <a:rPr lang="ru-RU" sz="3600" dirty="0"/>
              <a:t> вони </a:t>
            </a:r>
            <a:r>
              <a:rPr lang="ru-RU" sz="3600" dirty="0" err="1"/>
              <a:t>схожі</a:t>
            </a:r>
            <a:r>
              <a:rPr lang="ru-RU" sz="3600" dirty="0"/>
              <a:t> на </a:t>
            </a:r>
            <a:r>
              <a:rPr lang="ru-RU" sz="3600" dirty="0" err="1"/>
              <a:t>її</a:t>
            </a:r>
            <a:r>
              <a:rPr lang="ru-RU" sz="3600" dirty="0"/>
              <a:t> </a:t>
            </a:r>
            <a:r>
              <a:rPr lang="ru-RU" sz="3600" dirty="0" err="1"/>
              <a:t>власну</a:t>
            </a:r>
            <a:r>
              <a:rPr lang="ru-RU" sz="3600" dirty="0"/>
              <a:t> культуру,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сприймається</a:t>
            </a:r>
            <a:r>
              <a:rPr lang="ru-RU" sz="3600" dirty="0"/>
              <a:t> як правильна, нормальна та </a:t>
            </a:r>
            <a:r>
              <a:rPr lang="ru-RU" sz="3600" dirty="0" err="1"/>
              <a:t>краща</a:t>
            </a:r>
            <a:r>
              <a:rPr lang="ru-RU" sz="3600" dirty="0"/>
              <a:t> за </a:t>
            </a:r>
            <a:r>
              <a:rPr lang="ru-RU" sz="3600" dirty="0" err="1"/>
              <a:t>всі</a:t>
            </a:r>
            <a:r>
              <a:rPr lang="ru-RU" sz="3600" dirty="0"/>
              <a:t> </a:t>
            </a:r>
            <a:r>
              <a:rPr lang="ru-RU" sz="3600" dirty="0" err="1"/>
              <a:t>інші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663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/>
              <a:t>Проектована пізнавальна подібність </a:t>
            </a:r>
            <a:r>
              <a:rPr lang="uk-UA" sz="3600" b="1" dirty="0" smtClean="0"/>
              <a:t>— </a:t>
            </a:r>
            <a:r>
              <a:rPr lang="uk-UA" sz="3600" dirty="0"/>
              <a:t>це припущення про те</a:t>
            </a:r>
            <a:r>
              <a:rPr lang="uk-UA" sz="3600" b="1" dirty="0"/>
              <a:t>, </a:t>
            </a:r>
            <a:r>
              <a:rPr lang="uk-UA" sz="3600" dirty="0"/>
              <a:t>що люди більше схожі на вас</a:t>
            </a:r>
            <a:r>
              <a:rPr lang="uk-UA" sz="3600" b="1" dirty="0"/>
              <a:t>, </a:t>
            </a:r>
            <a:r>
              <a:rPr lang="uk-UA" sz="3600" dirty="0"/>
              <a:t>чим це є насправді</a:t>
            </a:r>
            <a:r>
              <a:rPr lang="uk-UA" sz="3600" b="1" dirty="0"/>
              <a:t>, </a:t>
            </a:r>
            <a:r>
              <a:rPr lang="uk-UA" sz="3600" dirty="0"/>
              <a:t>чи що ситуація більше подібна вашій</a:t>
            </a:r>
            <a:r>
              <a:rPr lang="uk-UA" sz="3600" b="1" dirty="0"/>
              <a:t>, </a:t>
            </a:r>
            <a:r>
              <a:rPr lang="uk-UA" sz="3600" dirty="0"/>
              <a:t>коли фактично це не так</a:t>
            </a:r>
            <a:r>
              <a:rPr lang="uk-UA" sz="3600" b="1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261881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12983</TotalTime>
  <Words>1257</Words>
  <Application>Microsoft Office PowerPoint</Application>
  <PresentationFormat>Экран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ЛЕКЦІЯ 1 ВПЛИВ КУЛЬТУРИ НА МІЖНАРОДНІ ДІЛОВІ ВІДНОСИНИ</vt:lpstr>
      <vt:lpstr> ПЛАН </vt:lpstr>
      <vt:lpstr>Що таке культура? </vt:lpstr>
      <vt:lpstr>Культура — це послідовні, надбані, спільні уявлення групи людей про життя, що визначають ступінь важливості того чи іншого явища, що забезпечують ставлення до того, що є доречним і диктує поведінку. </vt:lpstr>
      <vt:lpstr>Три рівні розумового програмування людини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ВПЛИВ КУЛЬТУРИ НА МІЖНАРОДНІ ДІЛОВІ ВІДНОСИНИ</dc:title>
  <dc:creator>Пользователь Windows</dc:creator>
  <cp:lastModifiedBy>Пользователь Windows</cp:lastModifiedBy>
  <cp:revision>22</cp:revision>
  <dcterms:created xsi:type="dcterms:W3CDTF">2019-09-05T18:36:52Z</dcterms:created>
  <dcterms:modified xsi:type="dcterms:W3CDTF">2021-09-06T20:04:37Z</dcterms:modified>
</cp:coreProperties>
</file>