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1012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743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05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753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6780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070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122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365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729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09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69663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0E8C1A-0D93-4187-B16E-8536AC5C70C6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F29BF-ED32-44B3-8F51-1A7F6332C5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770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4896543"/>
          </a:xfrm>
        </p:spPr>
        <p:txBody>
          <a:bodyPr>
            <a:normAutofit/>
          </a:bodyPr>
          <a:lstStyle/>
          <a:p>
            <a:r>
              <a:rPr lang="uk-UA" sz="4000" dirty="0" smtClean="0"/>
              <a:t>ЛЕКЦІЯ </a:t>
            </a:r>
            <a:r>
              <a:rPr lang="en-US" sz="4000" dirty="0" smtClean="0"/>
              <a:t>2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err="1"/>
              <a:t>Взаємодія</a:t>
            </a:r>
            <a:r>
              <a:rPr lang="ru-RU" dirty="0"/>
              <a:t> з </a:t>
            </a:r>
            <a:r>
              <a:rPr lang="ru-RU" dirty="0" err="1"/>
              <a:t>іншими</a:t>
            </a:r>
            <a:r>
              <a:rPr lang="ru-RU" dirty="0"/>
              <a:t> культурами.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62197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b="1" dirty="0"/>
              <a:t>Модель перехідного періоду </a:t>
            </a:r>
            <a:r>
              <a:rPr lang="uk-UA" dirty="0"/>
              <a:t>— </a:t>
            </a:r>
            <a:r>
              <a:rPr lang="ru-RU" dirty="0"/>
              <a:t>Дженет </a:t>
            </a:r>
            <a:r>
              <a:rPr lang="uk-UA" dirty="0" err="1"/>
              <a:t>Бенет</a:t>
            </a:r>
            <a:r>
              <a:rPr lang="uk-UA" dirty="0"/>
              <a:t> говорить про культурний шок як про категорію, що входить у більш широке поняття «шок перехідного періоду» і включає різні перехідні періоди, як, наприклад, старіння, що також призводить до подібних криз і шоку.</a:t>
            </a:r>
            <a:endParaRPr lang="ru-RU" dirty="0"/>
          </a:p>
          <a:p>
            <a:pPr marL="0" indent="0" algn="just">
              <a:buNone/>
            </a:pPr>
            <a:r>
              <a:rPr lang="uk-UA" dirty="0"/>
              <a:t>Основна теза моделі перехідного періоду полягає в тому, що всі перехідні періоди тягнуть за собою втрату й зміну: сприйняття нового насамперед припускає втрату старого.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03676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endParaRPr lang="uk-UA" b="1" dirty="0" smtClean="0"/>
          </a:p>
          <a:p>
            <a:pPr marL="0" indent="0" algn="just">
              <a:buNone/>
            </a:pPr>
            <a:r>
              <a:rPr lang="uk-UA" b="1" dirty="0" smtClean="0"/>
              <a:t>Модель </a:t>
            </a:r>
            <a:r>
              <a:rPr lang="uk-UA" b="1" dirty="0"/>
              <a:t>системи спілкування </a:t>
            </a:r>
            <a:r>
              <a:rPr lang="ru-RU" dirty="0"/>
              <a:t>(Янг </a:t>
            </a:r>
            <a:r>
              <a:rPr lang="uk-UA" dirty="0"/>
              <a:t>Юн Кім) — стверджує, що стрес і занепокоєння сприяють </a:t>
            </a:r>
            <a:r>
              <a:rPr lang="uk-UA" i="1" dirty="0"/>
              <a:t>адаптації</a:t>
            </a:r>
            <a:r>
              <a:rPr lang="uk-UA" dirty="0"/>
              <a:t> й, в остаточному підсумку, </a:t>
            </a:r>
            <a:r>
              <a:rPr lang="uk-UA" i="1" dirty="0"/>
              <a:t>розвитку. </a:t>
            </a:r>
            <a:r>
              <a:rPr lang="uk-UA" dirty="0"/>
              <a:t>Цей процес відбувається за допомогою спілкування. Спілкування сприяє адаптації, але може також посилити культурний шок, тому що воно збільшує можливості впливу іншої культури.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38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endParaRPr lang="ru-RU" dirty="0"/>
          </a:p>
          <a:p>
            <a:pPr marL="0" indent="0" algn="ctr">
              <a:buNone/>
            </a:pPr>
            <a:r>
              <a:rPr lang="uk-UA" sz="4100" b="1" dirty="0" smtClean="0"/>
              <a:t>Способи </a:t>
            </a:r>
            <a:r>
              <a:rPr lang="uk-UA" sz="4100" b="1" dirty="0"/>
              <a:t>адаптації</a:t>
            </a:r>
            <a:r>
              <a:rPr lang="ru-RU" sz="4100" b="1" dirty="0" smtClean="0">
                <a:effectLst/>
              </a:rPr>
              <a:t> </a:t>
            </a:r>
          </a:p>
          <a:p>
            <a:pPr marL="0" indent="0" algn="just">
              <a:buNone/>
            </a:pPr>
            <a:r>
              <a:rPr lang="uk-UA" b="1" dirty="0" smtClean="0"/>
              <a:t>відмежування </a:t>
            </a:r>
            <a:r>
              <a:rPr lang="uk-UA" dirty="0"/>
              <a:t>— може бути добровільним чи ненавмисним (наприклад, апартеїд). Відмежування передбачає прихильність до окремої певної культури, відмінної від домінуючої культури.</a:t>
            </a:r>
            <a:endParaRPr lang="ru-RU" dirty="0"/>
          </a:p>
          <a:p>
            <a:pPr marL="0" indent="0" algn="just">
              <a:buNone/>
            </a:pPr>
            <a:r>
              <a:rPr lang="uk-UA" b="1" dirty="0" smtClean="0"/>
              <a:t>інтеграція </a:t>
            </a:r>
            <a:r>
              <a:rPr lang="uk-UA" dirty="0"/>
              <a:t>— щоденна взаємодія з новою культурою з одночасним збереженням сильного почуття культурної відмінності (наприклад, вірмени в американських містах).</a:t>
            </a:r>
            <a:endParaRPr lang="ru-RU" dirty="0"/>
          </a:p>
          <a:p>
            <a:pPr marL="0" indent="0" algn="just">
              <a:buNone/>
            </a:pPr>
            <a:r>
              <a:rPr lang="uk-UA" b="1" dirty="0" smtClean="0"/>
              <a:t>ізоляція </a:t>
            </a:r>
            <a:r>
              <a:rPr lang="uk-UA" dirty="0"/>
              <a:t>— культура перебуває поза межами досяжності й нової, і старої культур. Звичайно представників цього способу адаптації' підштовхнула до ізоляції домінуюча культура, або в деяких випадках вони відчули фактичне винищування внаслідок спрямованої на них політики геноциду (наприклад, корінні американці</a:t>
            </a:r>
            <a:r>
              <a:rPr lang="uk-UA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309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/>
              <a:t>За думкою Ричарда </a:t>
            </a:r>
            <a:r>
              <a:rPr lang="uk-UA" dirty="0" err="1"/>
              <a:t>Л’юіса</a:t>
            </a:r>
            <a:r>
              <a:rPr lang="uk-UA" dirty="0"/>
              <a:t>, </a:t>
            </a:r>
            <a:r>
              <a:rPr lang="uk-UA" dirty="0" smtClean="0"/>
              <a:t>культури </a:t>
            </a:r>
            <a:r>
              <a:rPr lang="uk-UA" dirty="0"/>
              <a:t>у світі можна умовно розділити на три групи за типовою поведінкою представників цих культур: </a:t>
            </a:r>
            <a:endParaRPr lang="uk-UA" dirty="0" smtClean="0"/>
          </a:p>
          <a:p>
            <a:pPr marL="0" indent="0" algn="just">
              <a:buNone/>
            </a:pPr>
            <a:endParaRPr lang="uk-UA" dirty="0" smtClean="0"/>
          </a:p>
          <a:p>
            <a:pPr algn="just"/>
            <a:r>
              <a:rPr lang="uk-UA" b="1" dirty="0" err="1" smtClean="0"/>
              <a:t>моноактивні</a:t>
            </a:r>
            <a:r>
              <a:rPr lang="uk-UA" dirty="0" smtClean="0"/>
              <a:t> </a:t>
            </a:r>
          </a:p>
          <a:p>
            <a:pPr algn="just"/>
            <a:r>
              <a:rPr lang="uk-UA" b="1" dirty="0" err="1" smtClean="0"/>
              <a:t>поліактивні</a:t>
            </a:r>
            <a:r>
              <a:rPr lang="uk-UA" dirty="0" smtClean="0"/>
              <a:t> </a:t>
            </a:r>
          </a:p>
          <a:p>
            <a:pPr algn="just"/>
            <a:r>
              <a:rPr lang="uk-UA" b="1" dirty="0" smtClean="0"/>
              <a:t>реактивні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2142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Моноактивні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підпорядкована</a:t>
            </a:r>
            <a:r>
              <a:rPr lang="ru-RU" dirty="0"/>
              <a:t> </a:t>
            </a:r>
            <a:r>
              <a:rPr lang="ru-RU" dirty="0" err="1"/>
              <a:t>чіткому</a:t>
            </a:r>
            <a:r>
              <a:rPr lang="ru-RU" dirty="0"/>
              <a:t> </a:t>
            </a:r>
            <a:r>
              <a:rPr lang="ru-RU" dirty="0" err="1"/>
              <a:t>плануванню</a:t>
            </a:r>
            <a:r>
              <a:rPr lang="ru-RU" dirty="0"/>
              <a:t> та </a:t>
            </a:r>
            <a:r>
              <a:rPr lang="ru-RU" dirty="0" err="1"/>
              <a:t>організована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послідовності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схвалюють</a:t>
            </a:r>
            <a:r>
              <a:rPr lang="ru-RU" dirty="0"/>
              <a:t> </a:t>
            </a:r>
            <a:r>
              <a:rPr lang="ru-RU" dirty="0" err="1"/>
              <a:t>відволікання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завдання</a:t>
            </a:r>
            <a:r>
              <a:rPr lang="ru-RU" dirty="0"/>
              <a:t> і </a:t>
            </a:r>
            <a:r>
              <a:rPr lang="ru-RU" dirty="0" err="1"/>
              <a:t>сприймають</a:t>
            </a:r>
            <a:r>
              <a:rPr lang="ru-RU" dirty="0"/>
              <a:t> час </a:t>
            </a:r>
            <a:r>
              <a:rPr lang="ru-RU" dirty="0" err="1"/>
              <a:t>лінійно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066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b="1" dirty="0" err="1"/>
              <a:t>Поліактивні</a:t>
            </a:r>
            <a:r>
              <a:rPr lang="ru-RU" b="1" dirty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b="1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прийнято</a:t>
            </a:r>
            <a:r>
              <a:rPr lang="ru-RU" dirty="0"/>
              <a:t>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декілька</a:t>
            </a:r>
            <a:r>
              <a:rPr lang="ru-RU" dirty="0"/>
              <a:t> справ </a:t>
            </a:r>
            <a:r>
              <a:rPr lang="ru-RU" dirty="0" err="1"/>
              <a:t>одночасно</a:t>
            </a:r>
            <a:r>
              <a:rPr lang="ru-RU" dirty="0"/>
              <a:t> і для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спілкування</a:t>
            </a:r>
            <a:r>
              <a:rPr lang="ru-RU" dirty="0"/>
              <a:t> з людьми </a:t>
            </a:r>
            <a:r>
              <a:rPr lang="ru-RU" dirty="0" err="1"/>
              <a:t>набагато</a:t>
            </a:r>
            <a:r>
              <a:rPr lang="ru-RU" dirty="0"/>
              <a:t> </a:t>
            </a:r>
            <a:r>
              <a:rPr lang="ru-RU" dirty="0" err="1"/>
              <a:t>важливіше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план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домовленість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термінів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15917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dirty="0" err="1" smtClean="0"/>
              <a:t>Реактивні</a:t>
            </a:r>
            <a:r>
              <a:rPr lang="ru-RU" b="1" dirty="0" smtClean="0"/>
              <a:t> </a:t>
            </a:r>
            <a:r>
              <a:rPr lang="ru-RU" b="1" dirty="0" err="1"/>
              <a:t>культури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</a:p>
          <a:p>
            <a:pPr marL="0" indent="0" algn="just">
              <a:buNone/>
            </a:pPr>
            <a:r>
              <a:rPr lang="ru-RU" dirty="0" err="1" smtClean="0"/>
              <a:t>це</a:t>
            </a:r>
            <a:r>
              <a:rPr lang="ru-RU" b="1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/>
              <a:t>, в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 </a:t>
            </a:r>
            <a:r>
              <a:rPr lang="ru-RU" dirty="0" err="1"/>
              <a:t>організована</a:t>
            </a:r>
            <a:r>
              <a:rPr lang="ru-RU" dirty="0"/>
              <a:t> в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мінливої</a:t>
            </a:r>
            <a:r>
              <a:rPr lang="ru-RU" dirty="0"/>
              <a:t> обстановки і є </a:t>
            </a:r>
            <a:r>
              <a:rPr lang="ru-RU" dirty="0" err="1"/>
              <a:t>реакцією</a:t>
            </a:r>
            <a:r>
              <a:rPr lang="ru-RU" dirty="0"/>
              <a:t> на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2944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sz="4000" b="1" dirty="0"/>
              <a:t>ділова </a:t>
            </a:r>
            <a:r>
              <a:rPr lang="uk-UA" sz="4000" b="1" dirty="0" smtClean="0"/>
              <a:t>культура</a:t>
            </a:r>
            <a:r>
              <a:rPr lang="uk-UA" sz="4000" dirty="0"/>
              <a:t> </a:t>
            </a:r>
            <a:endParaRPr lang="uk-UA" sz="4000" dirty="0" smtClean="0"/>
          </a:p>
          <a:p>
            <a:pPr marL="0" indent="0" algn="just">
              <a:buNone/>
            </a:pPr>
            <a:r>
              <a:rPr lang="uk-UA" dirty="0" smtClean="0"/>
              <a:t>охоплює </a:t>
            </a:r>
            <a:r>
              <a:rPr lang="uk-UA" dirty="0"/>
              <a:t>тільки ті характеристики й впливи, які стосуються роботи чи бізнесу, індивідуума чи групи.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21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r>
              <a:rPr lang="uk-UA" sz="4400" b="1" dirty="0">
                <a:solidFill>
                  <a:schemeClr val="tx1"/>
                </a:solidFill>
              </a:rPr>
              <a:t>Типові реакції на незнайомі </a:t>
            </a:r>
            <a:r>
              <a:rPr lang="uk-UA" sz="4400" b="1" dirty="0" smtClean="0">
                <a:solidFill>
                  <a:schemeClr val="tx1"/>
                </a:solidFill>
              </a:rPr>
              <a:t>культури</a:t>
            </a:r>
          </a:p>
          <a:p>
            <a:endParaRPr lang="ru-RU" b="1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Прагнення уникнути адаптації.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endParaRPr lang="uk-UA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Неприйняття </a:t>
            </a:r>
            <a:r>
              <a:rPr lang="uk-UA" dirty="0">
                <a:solidFill>
                  <a:schemeClr val="tx1"/>
                </a:solidFill>
              </a:rPr>
              <a:t>розбіжностей.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uk-UA" dirty="0" smtClean="0">
                <a:solidFill>
                  <a:schemeClr val="tx1"/>
                </a:solidFill>
              </a:rPr>
              <a:t>Припущення </a:t>
            </a:r>
            <a:r>
              <a:rPr lang="uk-UA" dirty="0">
                <a:solidFill>
                  <a:schemeClr val="tx1"/>
                </a:solidFill>
              </a:rPr>
              <a:t>про перевагу.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8593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Місництво</a:t>
            </a:r>
            <a:r>
              <a:rPr lang="ru-RU" dirty="0">
                <a:solidFill>
                  <a:schemeClr val="tx1"/>
                </a:solidFill>
              </a:rPr>
              <a:t>, </a:t>
            </a:r>
            <a:r>
              <a:rPr lang="ru-RU" i="1" dirty="0" err="1">
                <a:solidFill>
                  <a:schemeClr val="tx1"/>
                </a:solidFill>
              </a:rPr>
              <a:t>чи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парокіалізм</a:t>
            </a:r>
            <a:r>
              <a:rPr lang="ru-RU" i="1" dirty="0">
                <a:solidFill>
                  <a:schemeClr val="tx1"/>
                </a:solidFill>
              </a:rPr>
              <a:t>, -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це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погляд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світ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винятково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крізь</a:t>
            </a:r>
            <a:r>
              <a:rPr lang="ru-RU" dirty="0">
                <a:solidFill>
                  <a:schemeClr val="tx1"/>
                </a:solidFill>
              </a:rPr>
              <a:t> призму </a:t>
            </a:r>
            <a:r>
              <a:rPr lang="ru-RU" dirty="0" err="1">
                <a:solidFill>
                  <a:schemeClr val="tx1"/>
                </a:solidFill>
              </a:rPr>
              <a:t>власних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цінностей</a:t>
            </a:r>
            <a:r>
              <a:rPr lang="ru-RU" dirty="0">
                <a:solidFill>
                  <a:schemeClr val="tx1"/>
                </a:solidFill>
              </a:rPr>
              <a:t> і перспектив: «наш </a:t>
            </a:r>
            <a:r>
              <a:rPr lang="ru-RU" dirty="0" err="1">
                <a:solidFill>
                  <a:schemeClr val="tx1"/>
                </a:solidFill>
              </a:rPr>
              <a:t>спосіб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життя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наші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цінності</a:t>
            </a:r>
            <a:r>
              <a:rPr lang="ru-RU" dirty="0">
                <a:solidFill>
                  <a:schemeClr val="tx1"/>
                </a:solidFill>
              </a:rPr>
              <a:t> - </a:t>
            </a:r>
            <a:r>
              <a:rPr lang="ru-RU" dirty="0" err="1">
                <a:solidFill>
                  <a:schemeClr val="tx1"/>
                </a:solidFill>
              </a:rPr>
              <a:t>найкращі</a:t>
            </a:r>
            <a:r>
              <a:rPr lang="ru-RU" dirty="0">
                <a:solidFill>
                  <a:schemeClr val="tx1"/>
                </a:solidFill>
              </a:rPr>
              <a:t> і </a:t>
            </a:r>
            <a:r>
              <a:rPr lang="ru-RU" dirty="0" err="1">
                <a:solidFill>
                  <a:schemeClr val="tx1"/>
                </a:solidFill>
              </a:rPr>
              <a:t>єдино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можливі</a:t>
            </a:r>
            <a:r>
              <a:rPr lang="ru-RU" dirty="0">
                <a:solidFill>
                  <a:schemeClr val="tx1"/>
                </a:solidFill>
              </a:rPr>
              <a:t>, все </a:t>
            </a:r>
            <a:r>
              <a:rPr lang="ru-RU" dirty="0" err="1">
                <a:solidFill>
                  <a:schemeClr val="tx1"/>
                </a:solidFill>
              </a:rPr>
              <a:t>інше</a:t>
            </a:r>
            <a:r>
              <a:rPr lang="ru-RU" dirty="0">
                <a:solidFill>
                  <a:schemeClr val="tx1"/>
                </a:solidFill>
              </a:rPr>
              <a:t> не </a:t>
            </a:r>
            <a:r>
              <a:rPr lang="ru-RU" dirty="0" err="1">
                <a:solidFill>
                  <a:schemeClr val="tx1"/>
                </a:solidFill>
              </a:rPr>
              <a:t>заслуговує</a:t>
            </a:r>
            <a:r>
              <a:rPr lang="ru-RU" dirty="0">
                <a:solidFill>
                  <a:schemeClr val="tx1"/>
                </a:solidFill>
              </a:rPr>
              <a:t> на </a:t>
            </a:r>
            <a:r>
              <a:rPr lang="ru-RU" dirty="0" err="1">
                <a:solidFill>
                  <a:schemeClr val="tx1"/>
                </a:solidFill>
              </a:rPr>
              <a:t>увагу</a:t>
            </a:r>
            <a:r>
              <a:rPr lang="ru-RU" dirty="0">
                <a:solidFill>
                  <a:schemeClr val="tx1"/>
                </a:solidFill>
              </a:rPr>
              <a:t> як </a:t>
            </a:r>
            <a:r>
              <a:rPr lang="ru-RU" dirty="0" err="1">
                <a:solidFill>
                  <a:schemeClr val="tx1"/>
                </a:solidFill>
              </a:rPr>
              <a:t>щось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недорозвинене</a:t>
            </a:r>
            <a:r>
              <a:rPr lang="ru-RU" dirty="0">
                <a:solidFill>
                  <a:schemeClr val="tx1"/>
                </a:solidFill>
              </a:rPr>
              <a:t> й </a:t>
            </a:r>
            <a:r>
              <a:rPr lang="ru-RU" dirty="0" err="1">
                <a:solidFill>
                  <a:schemeClr val="tx1"/>
                </a:solidFill>
              </a:rPr>
              <a:t>недосконале</a:t>
            </a:r>
            <a:r>
              <a:rPr lang="ru-RU" dirty="0">
                <a:solidFill>
                  <a:schemeClr val="tx1"/>
                </a:solidFill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772056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Етноцентризм</a:t>
            </a:r>
            <a:r>
              <a:rPr lang="ru-RU" sz="3600" b="1" dirty="0"/>
              <a:t> </a:t>
            </a:r>
            <a:r>
              <a:rPr lang="ru-RU" sz="3600" dirty="0"/>
              <a:t>-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оцінка</a:t>
            </a:r>
            <a:r>
              <a:rPr lang="ru-RU" sz="3600" dirty="0"/>
              <a:t> </a:t>
            </a:r>
            <a:r>
              <a:rPr lang="ru-RU" sz="3600" dirty="0" err="1"/>
              <a:t>людиною</a:t>
            </a:r>
            <a:r>
              <a:rPr lang="ru-RU" sz="3600" dirty="0"/>
              <a:t> </a:t>
            </a:r>
            <a:r>
              <a:rPr lang="ru-RU" sz="3600" dirty="0" err="1"/>
              <a:t>всіх</a:t>
            </a:r>
            <a:r>
              <a:rPr lang="ru-RU" sz="3600" dirty="0"/>
              <a:t> </a:t>
            </a:r>
            <a:r>
              <a:rPr lang="ru-RU" sz="3600" dirty="0" err="1"/>
              <a:t>інших</a:t>
            </a:r>
            <a:r>
              <a:rPr lang="ru-RU" sz="3600" dirty="0"/>
              <a:t> культур </a:t>
            </a:r>
            <a:r>
              <a:rPr lang="ru-RU" sz="3600" dirty="0" err="1"/>
              <a:t>залежно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того, </a:t>
            </a:r>
            <a:r>
              <a:rPr lang="ru-RU" sz="3600" dirty="0" err="1"/>
              <a:t>наскільки</a:t>
            </a:r>
            <a:r>
              <a:rPr lang="ru-RU" sz="3600" dirty="0"/>
              <a:t> вони </a:t>
            </a:r>
            <a:r>
              <a:rPr lang="ru-RU" sz="3600" dirty="0" err="1"/>
              <a:t>схожі</a:t>
            </a:r>
            <a:r>
              <a:rPr lang="ru-RU" sz="3600" dirty="0"/>
              <a:t> на </a:t>
            </a:r>
            <a:r>
              <a:rPr lang="ru-RU" sz="3600" dirty="0" err="1"/>
              <a:t>її</a:t>
            </a:r>
            <a:r>
              <a:rPr lang="ru-RU" sz="3600" dirty="0"/>
              <a:t> </a:t>
            </a:r>
            <a:r>
              <a:rPr lang="ru-RU" sz="3600" dirty="0" err="1"/>
              <a:t>власну</a:t>
            </a:r>
            <a:r>
              <a:rPr lang="ru-RU" sz="3600" dirty="0"/>
              <a:t> культуру,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сприймається</a:t>
            </a:r>
            <a:r>
              <a:rPr lang="ru-RU" sz="3600" dirty="0"/>
              <a:t> як правильна, нормальна та </a:t>
            </a:r>
            <a:r>
              <a:rPr lang="ru-RU" sz="3600" dirty="0" err="1"/>
              <a:t>краща</a:t>
            </a:r>
            <a:r>
              <a:rPr lang="ru-RU" sz="3600" dirty="0"/>
              <a:t> за </a:t>
            </a:r>
            <a:r>
              <a:rPr lang="ru-RU" sz="3600" dirty="0" err="1"/>
              <a:t>всі</a:t>
            </a:r>
            <a:r>
              <a:rPr lang="ru-RU" sz="3600" dirty="0"/>
              <a:t> </a:t>
            </a:r>
            <a:r>
              <a:rPr lang="ru-RU" sz="3600" dirty="0" err="1"/>
              <a:t>інші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57663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600" b="1" dirty="0"/>
              <a:t>Проектована пізнавальна подібність </a:t>
            </a:r>
            <a:r>
              <a:rPr lang="uk-UA" sz="3600" b="1" dirty="0" smtClean="0"/>
              <a:t>— </a:t>
            </a:r>
            <a:r>
              <a:rPr lang="uk-UA" sz="3600" dirty="0"/>
              <a:t>це припущення про те</a:t>
            </a:r>
            <a:r>
              <a:rPr lang="uk-UA" sz="3600" b="1" dirty="0"/>
              <a:t>, </a:t>
            </a:r>
            <a:r>
              <a:rPr lang="uk-UA" sz="3600" dirty="0"/>
              <a:t>що люди більше схожі на вас</a:t>
            </a:r>
            <a:r>
              <a:rPr lang="uk-UA" sz="3600" b="1" dirty="0"/>
              <a:t>, </a:t>
            </a:r>
            <a:r>
              <a:rPr lang="uk-UA" sz="3600" dirty="0"/>
              <a:t>чим це є насправді</a:t>
            </a:r>
            <a:r>
              <a:rPr lang="uk-UA" sz="3600" b="1" dirty="0"/>
              <a:t>, </a:t>
            </a:r>
            <a:r>
              <a:rPr lang="uk-UA" sz="3600" dirty="0"/>
              <a:t>чи що ситуація більше подібна вашій</a:t>
            </a:r>
            <a:r>
              <a:rPr lang="uk-UA" sz="3600" b="1" dirty="0"/>
              <a:t>, </a:t>
            </a:r>
            <a:r>
              <a:rPr lang="uk-UA" sz="3600" dirty="0"/>
              <a:t>коли фактично це не так</a:t>
            </a:r>
            <a:r>
              <a:rPr lang="uk-UA" sz="3600" b="1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926188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Етнорелятивізм</a:t>
            </a:r>
            <a:r>
              <a:rPr lang="ru-RU" sz="3600" b="1" dirty="0"/>
              <a:t> - </a:t>
            </a:r>
            <a:r>
              <a:rPr lang="ru-RU" sz="3600" dirty="0" err="1"/>
              <a:t>це</a:t>
            </a:r>
            <a:endParaRPr lang="ru-RU" sz="3600" dirty="0"/>
          </a:p>
          <a:p>
            <a:pPr algn="just"/>
            <a:r>
              <a:rPr lang="ru-RU" sz="3600" dirty="0" err="1"/>
              <a:t>розуміння</a:t>
            </a:r>
            <a:r>
              <a:rPr lang="ru-RU" sz="3600" dirty="0"/>
              <a:t> культур </a:t>
            </a:r>
            <a:r>
              <a:rPr lang="ru-RU" sz="3600" dirty="0" err="1"/>
              <a:t>тільки</a:t>
            </a:r>
            <a:r>
              <a:rPr lang="ru-RU" sz="3600" dirty="0"/>
              <a:t> </a:t>
            </a:r>
            <a:r>
              <a:rPr lang="ru-RU" sz="3600" dirty="0" err="1"/>
              <a:t>відносно</a:t>
            </a:r>
            <a:r>
              <a:rPr lang="ru-RU" sz="3600" dirty="0"/>
              <a:t> одна </a:t>
            </a:r>
            <a:r>
              <a:rPr lang="ru-RU" sz="3600" dirty="0" err="1"/>
              <a:t>одної</a:t>
            </a:r>
            <a:r>
              <a:rPr lang="ru-RU" sz="3600" dirty="0"/>
              <a:t>, а </a:t>
            </a:r>
            <a:r>
              <a:rPr lang="ru-RU" sz="3600" dirty="0" err="1"/>
              <a:t>специфічної</a:t>
            </a:r>
            <a:r>
              <a:rPr lang="ru-RU" sz="3600" dirty="0"/>
              <a:t> для </a:t>
            </a:r>
            <a:r>
              <a:rPr lang="ru-RU" sz="3600" dirty="0" err="1"/>
              <a:t>інших</a:t>
            </a:r>
            <a:r>
              <a:rPr lang="ru-RU" sz="3600" dirty="0"/>
              <a:t> культур </a:t>
            </a:r>
            <a:r>
              <a:rPr lang="ru-RU" sz="3600" dirty="0" err="1"/>
              <a:t>поведінки</a:t>
            </a:r>
            <a:r>
              <a:rPr lang="ru-RU" sz="3600" dirty="0"/>
              <a:t> </a:t>
            </a:r>
            <a:r>
              <a:rPr lang="ru-RU" sz="3600" dirty="0" err="1"/>
              <a:t>тільки</a:t>
            </a:r>
            <a:r>
              <a:rPr lang="ru-RU" sz="3600" dirty="0"/>
              <a:t> в рамках культурного контексту.</a:t>
            </a:r>
          </a:p>
        </p:txBody>
      </p:sp>
    </p:spTree>
    <p:extLst>
      <p:ext uri="{BB962C8B-B14F-4D97-AF65-F5344CB8AC3E}">
        <p14:creationId xmlns:p14="http://schemas.microsoft.com/office/powerpoint/2010/main" val="61882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 err="1"/>
              <a:t>Культурний</a:t>
            </a:r>
            <a:r>
              <a:rPr lang="ru-RU" sz="3600" b="1" dirty="0"/>
              <a:t> шок </a:t>
            </a:r>
            <a:r>
              <a:rPr lang="ru-RU" sz="3600" dirty="0"/>
              <a:t>- </a:t>
            </a:r>
            <a:r>
              <a:rPr lang="ru-RU" sz="3600" dirty="0" err="1"/>
              <a:t>це</a:t>
            </a:r>
            <a:r>
              <a:rPr lang="ru-RU" sz="3600" dirty="0"/>
              <a:t> </a:t>
            </a:r>
            <a:r>
              <a:rPr lang="ru-RU" sz="3600" dirty="0" err="1"/>
              <a:t>почуття</a:t>
            </a:r>
            <a:r>
              <a:rPr lang="ru-RU" sz="3600" dirty="0"/>
              <a:t> </a:t>
            </a:r>
            <a:r>
              <a:rPr lang="ru-RU" sz="3600" dirty="0" err="1"/>
              <a:t>дезорганізації</a:t>
            </a:r>
            <a:r>
              <a:rPr lang="ru-RU" sz="3600" dirty="0"/>
              <a:t>, </a:t>
            </a:r>
            <a:r>
              <a:rPr lang="ru-RU" sz="3600" dirty="0" err="1"/>
              <a:t>що</a:t>
            </a:r>
            <a:r>
              <a:rPr lang="ru-RU" sz="3600" dirty="0"/>
              <a:t> </a:t>
            </a:r>
            <a:r>
              <a:rPr lang="ru-RU" sz="3600" dirty="0" err="1"/>
              <a:t>супроводжується</a:t>
            </a:r>
            <a:r>
              <a:rPr lang="ru-RU" sz="3600" dirty="0"/>
              <a:t> </a:t>
            </a:r>
            <a:r>
              <a:rPr lang="ru-RU" sz="3600" dirty="0" err="1"/>
              <a:t>психологічними</a:t>
            </a:r>
            <a:r>
              <a:rPr lang="ru-RU" sz="3600" dirty="0"/>
              <a:t> й </a:t>
            </a:r>
            <a:r>
              <a:rPr lang="ru-RU" sz="3600" dirty="0" err="1"/>
              <a:t>навіть</a:t>
            </a:r>
            <a:r>
              <a:rPr lang="ru-RU" sz="3600" dirty="0"/>
              <a:t> </a:t>
            </a:r>
            <a:r>
              <a:rPr lang="ru-RU" sz="3600" dirty="0" err="1"/>
              <a:t>фізичними</a:t>
            </a:r>
            <a:r>
              <a:rPr lang="ru-RU" sz="3600" dirty="0"/>
              <a:t> проблемами, </a:t>
            </a:r>
            <a:r>
              <a:rPr lang="ru-RU" sz="3600" dirty="0" err="1"/>
              <a:t>які</a:t>
            </a:r>
            <a:r>
              <a:rPr lang="ru-RU" sz="3600" dirty="0"/>
              <a:t> </a:t>
            </a:r>
            <a:r>
              <a:rPr lang="ru-RU" sz="3600" dirty="0" err="1"/>
              <a:t>викликані</a:t>
            </a:r>
            <a:r>
              <a:rPr lang="ru-RU" sz="3600" dirty="0"/>
              <a:t> </a:t>
            </a:r>
            <a:r>
              <a:rPr lang="ru-RU" sz="3600" dirty="0" err="1"/>
              <a:t>стресом</a:t>
            </a:r>
            <a:r>
              <a:rPr lang="ru-RU" sz="3600" dirty="0"/>
              <a:t> </a:t>
            </a:r>
            <a:r>
              <a:rPr lang="ru-RU" sz="3600" dirty="0" err="1"/>
              <a:t>від</a:t>
            </a:r>
            <a:r>
              <a:rPr lang="ru-RU" sz="3600" dirty="0"/>
              <a:t> </a:t>
            </a:r>
            <a:r>
              <a:rPr lang="ru-RU" sz="3600" dirty="0" err="1"/>
              <a:t>спроб</a:t>
            </a:r>
            <a:r>
              <a:rPr lang="ru-RU" sz="3600" dirty="0"/>
              <a:t> </a:t>
            </a:r>
            <a:r>
              <a:rPr lang="ru-RU" sz="3600" dirty="0" err="1"/>
              <a:t>облаштувати</a:t>
            </a:r>
            <a:r>
              <a:rPr lang="ru-RU" sz="3600" dirty="0"/>
              <a:t> </a:t>
            </a:r>
            <a:r>
              <a:rPr lang="ru-RU" sz="3600" dirty="0" err="1"/>
              <a:t>своє</a:t>
            </a:r>
            <a:r>
              <a:rPr lang="ru-RU" sz="3600" dirty="0"/>
              <a:t> </a:t>
            </a:r>
            <a:r>
              <a:rPr lang="ru-RU" sz="3600" dirty="0" err="1"/>
              <a:t>життя</a:t>
            </a:r>
            <a:r>
              <a:rPr lang="ru-RU" sz="3600" dirty="0"/>
              <a:t> в </a:t>
            </a:r>
            <a:r>
              <a:rPr lang="ru-RU" sz="3600" dirty="0" err="1"/>
              <a:t>іноземній</a:t>
            </a:r>
            <a:r>
              <a:rPr lang="ru-RU" sz="3600" dirty="0"/>
              <a:t> </a:t>
            </a:r>
            <a:r>
              <a:rPr lang="ru-RU" sz="3600" dirty="0" err="1"/>
              <a:t>культурі</a:t>
            </a:r>
            <a:r>
              <a:rPr lang="ru-RU" sz="3600" dirty="0"/>
              <a:t>.</a:t>
            </a:r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070066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332656"/>
            <a:ext cx="784887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Етапи культурного шоку</a:t>
            </a:r>
          </a:p>
          <a:p>
            <a:pPr algn="ctr"/>
            <a:endParaRPr lang="uk-UA" sz="2800" b="1" dirty="0"/>
          </a:p>
          <a:p>
            <a:r>
              <a:rPr lang="uk-UA" sz="2000" b="1" dirty="0" smtClean="0"/>
              <a:t>Перший </a:t>
            </a:r>
            <a:r>
              <a:rPr lang="uk-UA" sz="2000" b="1" dirty="0"/>
              <a:t>етап </a:t>
            </a:r>
            <a:r>
              <a:rPr lang="uk-UA" sz="2000" dirty="0" smtClean="0"/>
              <a:t>- </a:t>
            </a:r>
            <a:r>
              <a:rPr lang="uk-UA" sz="2000" i="1" dirty="0" smtClean="0"/>
              <a:t>ейфорія.</a:t>
            </a:r>
            <a:r>
              <a:rPr lang="uk-UA" sz="2000" dirty="0" smtClean="0"/>
              <a:t> </a:t>
            </a:r>
            <a:r>
              <a:rPr lang="uk-UA" sz="2000" dirty="0"/>
              <a:t>Цей період, коли все чудово в захоплюючій новій пригоді, у цілому триває не більше двох тижнів.</a:t>
            </a:r>
            <a:endParaRPr lang="ru-RU" sz="2000" dirty="0"/>
          </a:p>
          <a:p>
            <a:r>
              <a:rPr lang="uk-UA" sz="2000" b="1" dirty="0"/>
              <a:t>Другий етап </a:t>
            </a:r>
            <a:r>
              <a:rPr lang="uk-UA" sz="2000" dirty="0" smtClean="0"/>
              <a:t>—</a:t>
            </a:r>
            <a:r>
              <a:rPr lang="uk-UA" sz="2000" i="1" dirty="0" smtClean="0"/>
              <a:t>розчарування</a:t>
            </a:r>
            <a:r>
              <a:rPr lang="uk-UA" sz="2000" dirty="0" smtClean="0"/>
              <a:t> </a:t>
            </a:r>
            <a:r>
              <a:rPr lang="uk-UA" sz="2000" dirty="0"/>
              <a:t>й </a:t>
            </a:r>
            <a:r>
              <a:rPr lang="uk-UA" sz="2000" i="1" dirty="0"/>
              <a:t>незадоволеність.</a:t>
            </a:r>
            <a:r>
              <a:rPr lang="uk-UA" sz="2000" dirty="0"/>
              <a:t> </a:t>
            </a:r>
            <a:r>
              <a:rPr lang="uk-UA" sz="2000" dirty="0" smtClean="0"/>
              <a:t>Це </a:t>
            </a:r>
            <a:r>
              <a:rPr lang="uk-UA" sz="2000" dirty="0"/>
              <a:t>— почуття дезорганізації", що виникає з усвідомлення того, що у вашому розумінні, вашій ментальній карті світу існують невідповідності, що заважають сприйняттю цієї нової культури. </a:t>
            </a:r>
            <a:r>
              <a:rPr lang="uk-UA" sz="2000" dirty="0" smtClean="0"/>
              <a:t>Цей </a:t>
            </a:r>
            <a:r>
              <a:rPr lang="uk-UA" sz="2000" dirty="0"/>
              <a:t>етап може тривати довше, ніж перший (стадія ейфорії) — іноді місяці.</a:t>
            </a:r>
            <a:endParaRPr lang="ru-RU" sz="2000" dirty="0"/>
          </a:p>
          <a:p>
            <a:r>
              <a:rPr lang="uk-UA" sz="2000" b="1" dirty="0"/>
              <a:t>Третій етап</a:t>
            </a:r>
            <a:r>
              <a:rPr lang="uk-UA" sz="2000" dirty="0"/>
              <a:t> — </a:t>
            </a:r>
            <a:r>
              <a:rPr lang="uk-UA" sz="2000" i="1" dirty="0"/>
              <a:t>пристосування.</a:t>
            </a:r>
            <a:r>
              <a:rPr lang="uk-UA" sz="2000" dirty="0"/>
              <a:t> Оскільки експатріанти бачать обидві сторони й знають більше про те, як оперує інша культура, вони набувають здатності більш ефективно співробітничати із представниками приймаючої культури. На цьому етапі можна успішно займатися бізнесом.</a:t>
            </a:r>
            <a:endParaRPr lang="ru-RU" sz="2000" dirty="0"/>
          </a:p>
          <a:p>
            <a:r>
              <a:rPr lang="uk-UA" sz="2000" b="1" dirty="0"/>
              <a:t>Четвертий </a:t>
            </a:r>
            <a:r>
              <a:rPr lang="uk-UA" sz="2000" b="1" dirty="0" smtClean="0"/>
              <a:t>етап</a:t>
            </a:r>
            <a:r>
              <a:rPr lang="uk-UA" sz="2000" dirty="0"/>
              <a:t> </a:t>
            </a:r>
            <a:r>
              <a:rPr lang="uk-UA" sz="2000" dirty="0" smtClean="0"/>
              <a:t>- </a:t>
            </a:r>
            <a:r>
              <a:rPr lang="uk-UA" sz="2000" i="1" dirty="0" smtClean="0"/>
              <a:t>інтеграція </a:t>
            </a:r>
            <a:r>
              <a:rPr lang="uk-UA" sz="2000" i="1" dirty="0"/>
              <a:t>(зрілість),</a:t>
            </a:r>
            <a:r>
              <a:rPr lang="uk-UA" sz="2000" dirty="0"/>
              <a:t> настає тоді, коли експатріант досить вільно орієнтується в іншій культурі, щоб легко оперувати в </a:t>
            </a:r>
            <a:r>
              <a:rPr lang="uk-UA" sz="2000" dirty="0" smtClean="0"/>
              <a:t>її </a:t>
            </a:r>
            <a:r>
              <a:rPr lang="uk-UA" sz="2000" dirty="0"/>
              <a:t>межах і не бути збентеженим різними стосунками, віруваннями, цінностями й поводженням, характерним для даної культури. </a:t>
            </a:r>
            <a:endParaRPr lang="ru-RU" sz="2000" dirty="0"/>
          </a:p>
          <a:p>
            <a:pPr algn="just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1333691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548680"/>
            <a:ext cx="8496944" cy="5688632"/>
          </a:xfrm>
        </p:spPr>
        <p:txBody>
          <a:bodyPr>
            <a:normAutofit/>
          </a:bodyPr>
          <a:lstStyle/>
          <a:p>
            <a:pPr algn="just"/>
            <a:endParaRPr lang="ru-RU" b="1" dirty="0" smtClean="0"/>
          </a:p>
          <a:p>
            <a:pPr algn="just"/>
            <a:endParaRPr lang="ru-RU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1412776"/>
            <a:ext cx="784887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 smtClean="0"/>
              <a:t>Модель </a:t>
            </a:r>
            <a:r>
              <a:rPr lang="uk-UA" sz="2400" b="1" dirty="0"/>
              <a:t>управління занепокоєнням і непевністю </a:t>
            </a:r>
            <a:r>
              <a:rPr lang="uk-UA" sz="2400" dirty="0"/>
              <a:t>(</a:t>
            </a:r>
            <a:r>
              <a:rPr lang="uk-UA" sz="2400" dirty="0" err="1"/>
              <a:t>Гудикунст</a:t>
            </a:r>
            <a:r>
              <a:rPr lang="uk-UA" sz="2400" dirty="0"/>
              <a:t>) — вважає </a:t>
            </a:r>
            <a:r>
              <a:rPr lang="uk-UA" sz="2400" i="1" dirty="0"/>
              <a:t>невизначеність</a:t>
            </a:r>
            <a:r>
              <a:rPr lang="uk-UA" sz="2400" dirty="0"/>
              <a:t> ключем до управління міжкультурними взаєминами. Метою комунікації" є скорочення невизначеності й занепокоєння, яке вона викликає. </a:t>
            </a:r>
            <a:r>
              <a:rPr lang="uk-UA" sz="2400" i="1" dirty="0"/>
              <a:t>Непевність у прогнозах</a:t>
            </a:r>
            <a:r>
              <a:rPr lang="uk-UA" sz="2400" dirty="0"/>
              <a:t> може бути викликана неможливістю передбачати те, як відреагує інша культура на ту чи іншу ситуацію чи поведінку. </a:t>
            </a:r>
            <a:r>
              <a:rPr lang="uk-UA" sz="2400" i="1" dirty="0"/>
              <a:t>Непевність у поясненні </a:t>
            </a:r>
            <a:r>
              <a:rPr lang="uk-UA" sz="2400" dirty="0"/>
              <a:t>викликана нездатністю пояснити, чому культура реагує саме так. Ця модель допомагає нам зрозуміти, як ми адаптуємося до нових культурних контекстів, що зменшує непевність і занепокоєння.</a:t>
            </a:r>
            <a:endParaRPr lang="ru-RU" sz="2400" dirty="0"/>
          </a:p>
          <a:p>
            <a:pPr algn="just"/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2783697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12985</TotalTime>
  <Words>770</Words>
  <Application>Microsoft Office PowerPoint</Application>
  <PresentationFormat>Экран (4:3)</PresentationFormat>
  <Paragraphs>47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ЛЕКЦІЯ 2 Взаємодія з іншими культурами.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1 ВПЛИВ КУЛЬТУРИ НА МІЖНАРОДНІ ДІЛОВІ ВІДНОСИНИ</dc:title>
  <dc:creator>Пользователь Windows</dc:creator>
  <cp:lastModifiedBy>Yana</cp:lastModifiedBy>
  <cp:revision>23</cp:revision>
  <dcterms:created xsi:type="dcterms:W3CDTF">2019-09-05T18:36:52Z</dcterms:created>
  <dcterms:modified xsi:type="dcterms:W3CDTF">2026-03-02T11:57:03Z</dcterms:modified>
</cp:coreProperties>
</file>