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06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94194-D77E-4F5C-BF55-8D8E8345648F}" type="datetimeFigureOut">
              <a:rPr lang="ru-RU" smtClean="0"/>
              <a:t>20.10.2024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E58EE-C3C4-4B19-85FA-6AA2E622CC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5772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94194-D77E-4F5C-BF55-8D8E8345648F}" type="datetimeFigureOut">
              <a:rPr lang="ru-RU" smtClean="0"/>
              <a:t>20.10.2024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E58EE-C3C4-4B19-85FA-6AA2E622CC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1808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94194-D77E-4F5C-BF55-8D8E8345648F}" type="datetimeFigureOut">
              <a:rPr lang="ru-RU" smtClean="0"/>
              <a:t>20.10.2024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E58EE-C3C4-4B19-85FA-6AA2E622CC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9574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94194-D77E-4F5C-BF55-8D8E8345648F}" type="datetimeFigureOut">
              <a:rPr lang="ru-RU" smtClean="0"/>
              <a:t>20.10.2024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E58EE-C3C4-4B19-85FA-6AA2E622CC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0132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94194-D77E-4F5C-BF55-8D8E8345648F}" type="datetimeFigureOut">
              <a:rPr lang="ru-RU" smtClean="0"/>
              <a:t>20.10.2024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E58EE-C3C4-4B19-85FA-6AA2E622CC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157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94194-D77E-4F5C-BF55-8D8E8345648F}" type="datetimeFigureOut">
              <a:rPr lang="ru-RU" smtClean="0"/>
              <a:t>20.10.2024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E58EE-C3C4-4B19-85FA-6AA2E622CC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5384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94194-D77E-4F5C-BF55-8D8E8345648F}" type="datetimeFigureOut">
              <a:rPr lang="ru-RU" smtClean="0"/>
              <a:t>20.10.2024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E58EE-C3C4-4B19-85FA-6AA2E622CC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8301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94194-D77E-4F5C-BF55-8D8E8345648F}" type="datetimeFigureOut">
              <a:rPr lang="ru-RU" smtClean="0"/>
              <a:t>20.10.2024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E58EE-C3C4-4B19-85FA-6AA2E622CC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0673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94194-D77E-4F5C-BF55-8D8E8345648F}" type="datetimeFigureOut">
              <a:rPr lang="ru-RU" smtClean="0"/>
              <a:t>20.10.2024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E58EE-C3C4-4B19-85FA-6AA2E622CC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0243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94194-D77E-4F5C-BF55-8D8E8345648F}" type="datetimeFigureOut">
              <a:rPr lang="ru-RU" smtClean="0"/>
              <a:t>20.10.2024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E58EE-C3C4-4B19-85FA-6AA2E622CC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9610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94194-D77E-4F5C-BF55-8D8E8345648F}" type="datetimeFigureOut">
              <a:rPr lang="ru-RU" smtClean="0"/>
              <a:t>20.10.2024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E58EE-C3C4-4B19-85FA-6AA2E622CC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0772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294194-D77E-4F5C-BF55-8D8E8345648F}" type="datetimeFigureOut">
              <a:rPr lang="ru-RU" smtClean="0"/>
              <a:t>20.10.2024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7E58EE-C3C4-4B19-85FA-6AA2E622CC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9478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uk-UA" b="1" dirty="0"/>
            </a:br>
            <a:br>
              <a:rPr lang="ru-RU" dirty="0"/>
            </a:br>
            <a:r>
              <a:rPr lang="uk-UA" b="1" dirty="0"/>
              <a:t>ЦІННОСТІ, СТАВЛЕННЯ, ПОВЕДІНКА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722725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sz="4400" b="1" dirty="0" err="1"/>
              <a:t>ПОВЕДІНКА</a:t>
            </a:r>
            <a:endParaRPr lang="ru-RU" sz="4400" b="1" dirty="0"/>
          </a:p>
          <a:p>
            <a:pPr marL="0" indent="0" algn="ctr">
              <a:buNone/>
            </a:pPr>
            <a:endParaRPr lang="ru-RU" b="1" dirty="0"/>
          </a:p>
          <a:p>
            <a:pPr marL="0" indent="0" algn="just">
              <a:buNone/>
            </a:pPr>
            <a:r>
              <a:rPr lang="ru-RU" dirty="0" err="1"/>
              <a:t>це</a:t>
            </a:r>
            <a:r>
              <a:rPr lang="ru-RU" dirty="0"/>
              <a:t> будь- яка форма </a:t>
            </a:r>
            <a:r>
              <a:rPr lang="ru-RU" dirty="0" err="1"/>
              <a:t>дій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 і вона є результатом культурно </a:t>
            </a:r>
            <a:r>
              <a:rPr lang="ru-RU" dirty="0" err="1"/>
              <a:t>обумовлених</a:t>
            </a:r>
            <a:r>
              <a:rPr lang="ru-RU" dirty="0"/>
              <a:t> </a:t>
            </a:r>
            <a:r>
              <a:rPr lang="ru-RU" dirty="0" err="1"/>
              <a:t>цінностей</a:t>
            </a:r>
            <a:r>
              <a:rPr lang="ru-RU" dirty="0"/>
              <a:t> і </a:t>
            </a:r>
            <a:r>
              <a:rPr lang="ru-RU" dirty="0" err="1"/>
              <a:t>ставлень</a:t>
            </a:r>
            <a:r>
              <a:rPr lang="ru-RU" dirty="0"/>
              <a:t>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народів</a:t>
            </a:r>
            <a:r>
              <a:rPr lang="ru-RU" dirty="0"/>
              <a:t> і </a:t>
            </a:r>
            <a:r>
              <a:rPr lang="ru-RU" dirty="0" err="1"/>
              <a:t>груп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505216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культурні</a:t>
            </a:r>
            <a:r>
              <a:rPr lang="ru-RU" dirty="0"/>
              <a:t> описи належать до </a:t>
            </a:r>
            <a:r>
              <a:rPr lang="ru-RU" dirty="0" err="1"/>
              <a:t>норми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стереотипу і </a:t>
            </a:r>
            <a:r>
              <a:rPr lang="ru-RU" dirty="0" err="1"/>
              <a:t>характеризують</a:t>
            </a:r>
            <a:r>
              <a:rPr lang="ru-RU" dirty="0"/>
              <a:t> </a:t>
            </a:r>
            <a:r>
              <a:rPr lang="ru-RU" dirty="0" err="1"/>
              <a:t>поведінку</a:t>
            </a:r>
            <a:r>
              <a:rPr lang="ru-RU" dirty="0"/>
              <a:t> </a:t>
            </a:r>
            <a:r>
              <a:rPr lang="ru-RU" dirty="0" err="1"/>
              <a:t>більшості</a:t>
            </a:r>
            <a:r>
              <a:rPr lang="ru-RU" dirty="0"/>
              <a:t> людей у </a:t>
            </a:r>
            <a:r>
              <a:rPr lang="ru-RU" dirty="0" err="1"/>
              <a:t>даній</a:t>
            </a:r>
            <a:r>
              <a:rPr lang="ru-RU" dirty="0"/>
              <a:t> </a:t>
            </a:r>
            <a:r>
              <a:rPr lang="ru-RU" dirty="0" err="1"/>
              <a:t>культурі</a:t>
            </a:r>
            <a:r>
              <a:rPr lang="ru-RU" dirty="0"/>
              <a:t>, але не </a:t>
            </a:r>
            <a:r>
              <a:rPr lang="ru-RU" dirty="0" err="1"/>
              <a:t>визначають</a:t>
            </a:r>
            <a:r>
              <a:rPr lang="ru-RU" dirty="0"/>
              <a:t> </a:t>
            </a:r>
            <a:r>
              <a:rPr lang="ru-RU" dirty="0" err="1"/>
              <a:t>поведінки</a:t>
            </a:r>
            <a:r>
              <a:rPr lang="ru-RU" dirty="0"/>
              <a:t> </a:t>
            </a:r>
            <a:r>
              <a:rPr lang="ru-RU" dirty="0" err="1"/>
              <a:t>конкретної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922846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600" b="1" dirty="0"/>
              <a:t>КУЛЬТУРНА </a:t>
            </a:r>
            <a:r>
              <a:rPr lang="ru-RU" sz="3600" b="1" dirty="0" err="1"/>
              <a:t>ОРІЄНТАЦІЯ</a:t>
            </a:r>
            <a:r>
              <a:rPr lang="ru-RU" sz="3600" b="1" dirty="0"/>
              <a:t> </a:t>
            </a:r>
            <a:r>
              <a:rPr lang="ru-RU" sz="3600" b="1" dirty="0" err="1"/>
              <a:t>СУСПІЛЬСТВА</a:t>
            </a:r>
            <a:endParaRPr lang="ru-RU" sz="3600" b="1" dirty="0"/>
          </a:p>
          <a:p>
            <a:pPr marL="0" indent="0" algn="just">
              <a:buNone/>
            </a:pPr>
            <a:r>
              <a:rPr lang="ru-RU" b="1" dirty="0"/>
              <a:t> </a:t>
            </a:r>
            <a:r>
              <a:rPr lang="ru-RU" dirty="0" err="1"/>
              <a:t>визначається</a:t>
            </a:r>
            <a:r>
              <a:rPr lang="ru-RU" dirty="0"/>
              <a:t> </a:t>
            </a:r>
            <a:r>
              <a:rPr lang="ru-RU" dirty="0" err="1"/>
              <a:t>типовим</a:t>
            </a:r>
            <a:r>
              <a:rPr lang="ru-RU" dirty="0"/>
              <a:t> для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суспільства</a:t>
            </a:r>
            <a:r>
              <a:rPr lang="ru-RU" dirty="0"/>
              <a:t> </a:t>
            </a:r>
            <a:r>
              <a:rPr lang="ru-RU" dirty="0" err="1"/>
              <a:t>розумінням</a:t>
            </a:r>
            <a:r>
              <a:rPr lang="ru-RU" dirty="0"/>
              <a:t> </a:t>
            </a:r>
          </a:p>
          <a:p>
            <a:pPr algn="just"/>
            <a:r>
              <a:rPr lang="ru-RU" dirty="0" err="1"/>
              <a:t>людини</a:t>
            </a:r>
            <a:r>
              <a:rPr lang="ru-RU" dirty="0"/>
              <a:t>, </a:t>
            </a:r>
          </a:p>
          <a:p>
            <a:pPr algn="just"/>
            <a:r>
              <a:rPr lang="ru-RU" dirty="0" err="1"/>
              <a:t>природи</a:t>
            </a:r>
            <a:r>
              <a:rPr lang="ru-RU" dirty="0"/>
              <a:t> й </a:t>
            </a:r>
            <a:r>
              <a:rPr lang="ru-RU" dirty="0" err="1"/>
              <a:t>світу</a:t>
            </a:r>
            <a:r>
              <a:rPr lang="ru-RU" dirty="0"/>
              <a:t>, </a:t>
            </a:r>
          </a:p>
          <a:p>
            <a:pPr algn="just"/>
            <a:r>
              <a:rPr lang="ru-RU" dirty="0" err="1"/>
              <a:t>відносин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людьми, </a:t>
            </a:r>
          </a:p>
          <a:p>
            <a:pPr algn="just"/>
            <a:r>
              <a:rPr lang="ru-RU" dirty="0"/>
              <a:t>основного типу </a:t>
            </a:r>
            <a:r>
              <a:rPr lang="ru-RU" dirty="0" err="1"/>
              <a:t>діяльності</a:t>
            </a:r>
            <a:r>
              <a:rPr lang="ru-RU" dirty="0"/>
              <a:t>, </a:t>
            </a:r>
          </a:p>
          <a:p>
            <a:pPr algn="just"/>
            <a:r>
              <a:rPr lang="ru-RU" dirty="0"/>
              <a:t>і </a:t>
            </a:r>
            <a:r>
              <a:rPr lang="ru-RU" dirty="0" err="1"/>
              <a:t>їхньою</a:t>
            </a:r>
            <a:r>
              <a:rPr lang="ru-RU" dirty="0"/>
              <a:t> </a:t>
            </a:r>
            <a:r>
              <a:rPr lang="ru-RU" dirty="0" err="1"/>
              <a:t>орієнтацією</a:t>
            </a:r>
            <a:r>
              <a:rPr lang="ru-RU" dirty="0"/>
              <a:t> в </a:t>
            </a:r>
            <a:r>
              <a:rPr lang="ru-RU" dirty="0" err="1"/>
              <a:t>просторі</a:t>
            </a:r>
            <a:r>
              <a:rPr lang="ru-RU" dirty="0"/>
              <a:t> й </a:t>
            </a:r>
            <a:r>
              <a:rPr lang="ru-RU" dirty="0" err="1"/>
              <a:t>часі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224577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uk-UA" b="1" dirty="0"/>
              <a:t>План</a:t>
            </a:r>
            <a:endParaRPr lang="ru-RU" i="1" dirty="0"/>
          </a:p>
          <a:p>
            <a:pPr marL="514350" lvl="0" indent="-514350">
              <a:buFont typeface="+mj-lt"/>
              <a:buAutoNum type="arabicPeriod"/>
            </a:pPr>
            <a:r>
              <a:rPr lang="uk-UA" dirty="0"/>
              <a:t>Основи культурної орієнтації суспільства </a:t>
            </a:r>
            <a:endParaRPr lang="ru-RU" i="1" dirty="0"/>
          </a:p>
          <a:p>
            <a:pPr marL="514350" lvl="0" indent="-514350">
              <a:buFont typeface="+mj-lt"/>
              <a:buAutoNum type="arabicPeriod"/>
            </a:pPr>
            <a:r>
              <a:rPr lang="uk-UA" dirty="0"/>
              <a:t>Цінності </a:t>
            </a:r>
            <a:endParaRPr lang="ru-RU" i="1" dirty="0"/>
          </a:p>
          <a:p>
            <a:pPr marL="514350" lvl="0" indent="-514350">
              <a:buFont typeface="+mj-lt"/>
              <a:buAutoNum type="arabicPeriod"/>
            </a:pPr>
            <a:r>
              <a:rPr lang="uk-UA" dirty="0"/>
              <a:t>Ставлення </a:t>
            </a:r>
            <a:endParaRPr lang="ru-RU" i="1" dirty="0"/>
          </a:p>
          <a:p>
            <a:pPr marL="514350" lvl="0" indent="-514350">
              <a:buFont typeface="+mj-lt"/>
              <a:buAutoNum type="arabicPeriod"/>
            </a:pPr>
            <a:r>
              <a:rPr lang="uk-UA" dirty="0"/>
              <a:t>Поведінка</a:t>
            </a:r>
            <a:endParaRPr lang="ru-RU" i="1" dirty="0"/>
          </a:p>
          <a:p>
            <a:pPr marL="514350" lvl="0" indent="-514350">
              <a:buFont typeface="+mj-lt"/>
              <a:buAutoNum type="arabicPeriod"/>
            </a:pPr>
            <a:r>
              <a:rPr lang="uk-UA" dirty="0"/>
              <a:t>Аспекти ціннісної орієнтації суспільства </a:t>
            </a:r>
            <a:endParaRPr lang="ru-RU" i="1" dirty="0"/>
          </a:p>
          <a:p>
            <a:pPr marL="514350" lvl="0" indent="-514350">
              <a:buFont typeface="+mj-lt"/>
              <a:buAutoNum type="arabicPeriod"/>
            </a:pPr>
            <a:r>
              <a:rPr lang="uk-UA" dirty="0"/>
              <a:t>Сприйняття людини </a:t>
            </a:r>
            <a:endParaRPr lang="ru-RU" i="1" dirty="0"/>
          </a:p>
          <a:p>
            <a:pPr marL="514350" lvl="0" indent="-514350">
              <a:buFont typeface="+mj-lt"/>
              <a:buAutoNum type="arabicPeriod"/>
            </a:pPr>
            <a:r>
              <a:rPr lang="uk-UA" dirty="0"/>
              <a:t>Ставлення до навколишнього світу </a:t>
            </a:r>
            <a:endParaRPr lang="ru-RU" i="1" dirty="0"/>
          </a:p>
          <a:p>
            <a:pPr marL="514350" lvl="0" indent="-514350">
              <a:buFont typeface="+mj-lt"/>
              <a:buAutoNum type="arabicPeriod"/>
            </a:pPr>
            <a:r>
              <a:rPr lang="uk-UA" dirty="0"/>
              <a:t>Відносини між людьми </a:t>
            </a:r>
            <a:endParaRPr lang="ru-RU" i="1" dirty="0"/>
          </a:p>
          <a:p>
            <a:pPr marL="514350" lvl="0" indent="-514350">
              <a:buFont typeface="+mj-lt"/>
              <a:buAutoNum type="arabicPeriod"/>
            </a:pPr>
            <a:r>
              <a:rPr lang="uk-UA" dirty="0"/>
              <a:t>Діяльність: дія чи існування </a:t>
            </a:r>
            <a:endParaRPr lang="ru-RU" i="1" dirty="0"/>
          </a:p>
          <a:p>
            <a:pPr marL="514350" lvl="0" indent="-514350">
              <a:buFont typeface="+mj-lt"/>
              <a:buAutoNum type="arabicPeriod"/>
            </a:pPr>
            <a:r>
              <a:rPr lang="uk-UA" dirty="0"/>
              <a:t>Сприйняття часу </a:t>
            </a:r>
            <a:endParaRPr lang="ru-RU" i="1" dirty="0"/>
          </a:p>
          <a:p>
            <a:pPr marL="514350" lvl="0" indent="-514350">
              <a:buFont typeface="+mj-lt"/>
              <a:buAutoNum type="arabicPeriod"/>
            </a:pPr>
            <a:r>
              <a:rPr lang="uk-UA" dirty="0"/>
              <a:t>Сприйняття простору</a:t>
            </a:r>
            <a:endParaRPr lang="ru-RU" i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065800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b="1" dirty="0"/>
              <a:t>Культурна </a:t>
            </a:r>
            <a:r>
              <a:rPr lang="ru-RU" b="1" dirty="0" err="1"/>
              <a:t>орієнтація</a:t>
            </a:r>
            <a:r>
              <a:rPr lang="ru-RU" b="1" dirty="0"/>
              <a:t> </a:t>
            </a:r>
            <a:r>
              <a:rPr lang="ru-RU" b="1" dirty="0" err="1"/>
              <a:t>суспільства</a:t>
            </a:r>
            <a:r>
              <a:rPr lang="ru-RU" b="1" dirty="0"/>
              <a:t> </a:t>
            </a:r>
            <a:r>
              <a:rPr lang="ru-RU" dirty="0"/>
              <a:t>- </a:t>
            </a:r>
            <a:r>
              <a:rPr lang="ru-RU" dirty="0" err="1"/>
              <a:t>відображення</a:t>
            </a:r>
            <a:r>
              <a:rPr lang="ru-RU" dirty="0"/>
              <a:t> </a:t>
            </a:r>
            <a:r>
              <a:rPr lang="ru-RU" dirty="0" err="1"/>
              <a:t>складної</a:t>
            </a:r>
            <a:r>
              <a:rPr lang="ru-RU" dirty="0"/>
              <a:t> </a:t>
            </a:r>
            <a:r>
              <a:rPr lang="ru-RU" dirty="0" err="1"/>
              <a:t>взаємодії</a:t>
            </a:r>
            <a:r>
              <a:rPr lang="ru-RU" dirty="0"/>
              <a:t> </a:t>
            </a:r>
            <a:r>
              <a:rPr lang="ru-RU" dirty="0" err="1"/>
              <a:t>цінностей</a:t>
            </a:r>
            <a:r>
              <a:rPr lang="ru-RU" dirty="0"/>
              <a:t>, </a:t>
            </a:r>
            <a:r>
              <a:rPr lang="ru-RU" dirty="0" err="1"/>
              <a:t>взаємин</a:t>
            </a:r>
            <a:r>
              <a:rPr lang="ru-RU" dirty="0"/>
              <a:t> і </a:t>
            </a:r>
            <a:r>
              <a:rPr lang="ru-RU" dirty="0" err="1"/>
              <a:t>стилів</a:t>
            </a:r>
            <a:r>
              <a:rPr lang="ru-RU" dirty="0"/>
              <a:t> </a:t>
            </a:r>
            <a:r>
              <a:rPr lang="ru-RU" dirty="0" err="1"/>
              <a:t>поведінки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є </a:t>
            </a:r>
            <a:r>
              <a:rPr lang="ru-RU" dirty="0" err="1"/>
              <a:t>типовими</a:t>
            </a:r>
            <a:r>
              <a:rPr lang="ru-RU" dirty="0"/>
              <a:t> для </a:t>
            </a:r>
            <a:r>
              <a:rPr lang="ru-RU" dirty="0" err="1"/>
              <a:t>поведінки</a:t>
            </a:r>
            <a:r>
              <a:rPr lang="ru-RU" dirty="0"/>
              <a:t> </a:t>
            </a:r>
            <a:r>
              <a:rPr lang="ru-RU" dirty="0" err="1"/>
              <a:t>більшості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членів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313868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b="1" dirty="0" err="1"/>
              <a:t>Цінності</a:t>
            </a:r>
            <a:r>
              <a:rPr lang="ru-RU" b="1" dirty="0"/>
              <a:t> </a:t>
            </a:r>
            <a:r>
              <a:rPr lang="ru-RU" dirty="0"/>
              <a:t>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фундаментальні</a:t>
            </a:r>
            <a:r>
              <a:rPr lang="ru-RU" dirty="0"/>
              <a:t> </a:t>
            </a:r>
            <a:r>
              <a:rPr lang="ru-RU" dirty="0" err="1"/>
              <a:t>переконання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визначають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є </a:t>
            </a:r>
            <a:r>
              <a:rPr lang="ru-RU" dirty="0" err="1"/>
              <a:t>правильним</a:t>
            </a:r>
            <a:r>
              <a:rPr lang="ru-RU" dirty="0"/>
              <a:t> і </a:t>
            </a:r>
            <a:r>
              <a:rPr lang="ru-RU" dirty="0" err="1"/>
              <a:t>неправильним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визначають</a:t>
            </a:r>
            <a:r>
              <a:rPr lang="ru-RU" dirty="0"/>
              <a:t> </a:t>
            </a:r>
            <a:r>
              <a:rPr lang="ru-RU" dirty="0" err="1"/>
              <a:t>спільні</a:t>
            </a:r>
            <a:r>
              <a:rPr lang="ru-RU" dirty="0"/>
              <a:t> </a:t>
            </a:r>
            <a:r>
              <a:rPr lang="ru-RU" dirty="0" err="1"/>
              <a:t>пріоритети</a:t>
            </a:r>
            <a:r>
              <a:rPr lang="ru-RU" dirty="0"/>
              <a:t>, і </a:t>
            </a:r>
            <a:r>
              <a:rPr lang="ru-RU" dirty="0" err="1"/>
              <a:t>впливають</a:t>
            </a:r>
            <a:r>
              <a:rPr lang="ru-RU" dirty="0"/>
              <a:t> на </a:t>
            </a:r>
            <a:r>
              <a:rPr lang="ru-RU" dirty="0" err="1"/>
              <a:t>вибір</a:t>
            </a:r>
            <a:r>
              <a:rPr lang="ru-RU" dirty="0"/>
              <a:t> з </a:t>
            </a:r>
            <a:r>
              <a:rPr lang="ru-RU" dirty="0" err="1"/>
              <a:t>доступних</a:t>
            </a:r>
            <a:r>
              <a:rPr lang="ru-RU" dirty="0"/>
              <a:t> </a:t>
            </a:r>
            <a:r>
              <a:rPr lang="ru-RU" dirty="0" err="1"/>
              <a:t>способів</a:t>
            </a:r>
            <a:r>
              <a:rPr lang="ru-RU" dirty="0"/>
              <a:t>, </a:t>
            </a:r>
            <a:r>
              <a:rPr lang="ru-RU" dirty="0" err="1"/>
              <a:t>засобів</a:t>
            </a:r>
            <a:r>
              <a:rPr lang="ru-RU" dirty="0"/>
              <a:t> і </a:t>
            </a:r>
            <a:r>
              <a:rPr lang="ru-RU" dirty="0" err="1"/>
              <a:t>результатів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32197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b="1" dirty="0"/>
              <a:t>Система </a:t>
            </a:r>
            <a:r>
              <a:rPr lang="ru-RU" b="1" dirty="0" err="1"/>
              <a:t>цінностей</a:t>
            </a:r>
            <a:r>
              <a:rPr lang="ru-RU" b="1" dirty="0"/>
              <a:t> </a:t>
            </a:r>
            <a:r>
              <a:rPr lang="ru-RU" b="1" dirty="0" err="1"/>
              <a:t>людини</a:t>
            </a:r>
            <a:r>
              <a:rPr lang="ru-RU" b="1" dirty="0"/>
              <a:t> -</a:t>
            </a:r>
          </a:p>
          <a:p>
            <a:pPr marL="0" indent="0" algn="just">
              <a:buNone/>
            </a:pPr>
            <a:r>
              <a:rPr lang="ru-RU" dirty="0" err="1"/>
              <a:t>це</a:t>
            </a:r>
            <a:r>
              <a:rPr lang="ru-RU" dirty="0"/>
              <a:t> комплекс </a:t>
            </a:r>
            <a:r>
              <a:rPr lang="ru-RU" dirty="0" err="1"/>
              <a:t>переконань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ранжовано</a:t>
            </a:r>
            <a:r>
              <a:rPr lang="ru-RU" dirty="0"/>
              <a:t> за </a:t>
            </a:r>
            <a:r>
              <a:rPr lang="ru-RU" dirty="0" err="1"/>
              <a:t>інтенсивністю</a:t>
            </a:r>
            <a:r>
              <a:rPr lang="ru-RU" dirty="0"/>
              <a:t> та </a:t>
            </a:r>
            <a:r>
              <a:rPr lang="ru-RU" dirty="0" err="1"/>
              <a:t>відносною</a:t>
            </a:r>
            <a:r>
              <a:rPr lang="ru-RU" dirty="0"/>
              <a:t> </a:t>
            </a:r>
            <a:r>
              <a:rPr lang="ru-RU" dirty="0" err="1"/>
              <a:t>важливістю</a:t>
            </a:r>
            <a:r>
              <a:rPr lang="ru-RU" dirty="0"/>
              <a:t> для </a:t>
            </a:r>
            <a:r>
              <a:rPr lang="ru-RU" dirty="0" err="1"/>
              <a:t>особистості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487310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uk-UA" sz="3800" b="1" dirty="0"/>
              <a:t>Т</a:t>
            </a:r>
            <a:r>
              <a:rPr lang="uk-UA" sz="3800" b="1" cap="small" dirty="0"/>
              <a:t>ИПИ ЦІННОСТЕЙ</a:t>
            </a:r>
            <a:r>
              <a:rPr lang="uk-UA" b="1" cap="small" dirty="0"/>
              <a:t>	</a:t>
            </a:r>
          </a:p>
          <a:p>
            <a:pPr marL="0" indent="0" algn="just">
              <a:buNone/>
            </a:pPr>
            <a:r>
              <a:rPr lang="uk-UA" dirty="0"/>
              <a:t>Одна із найбільш ранніх спроб </a:t>
            </a:r>
            <a:r>
              <a:rPr lang="uk-UA" dirty="0" err="1"/>
              <a:t>категоризувати</a:t>
            </a:r>
            <a:r>
              <a:rPr lang="uk-UA" dirty="0"/>
              <a:t> цінності була зроблена </a:t>
            </a:r>
            <a:r>
              <a:rPr lang="uk-UA" i="1" dirty="0" err="1"/>
              <a:t>Оллпортом</a:t>
            </a:r>
            <a:r>
              <a:rPr lang="uk-UA" dirty="0"/>
              <a:t> і його партнерами, які виділили шість типів цінностей:</a:t>
            </a:r>
            <a:endParaRPr lang="ru-RU" dirty="0"/>
          </a:p>
          <a:p>
            <a:r>
              <a:rPr lang="uk-UA" b="1" i="1" dirty="0"/>
              <a:t>Теоретичні:</a:t>
            </a:r>
            <a:r>
              <a:rPr lang="uk-UA" dirty="0"/>
              <a:t> акцентують пошук правди за допомогою критичного й раціонального підходу.</a:t>
            </a:r>
            <a:endParaRPr lang="ru-RU" dirty="0"/>
          </a:p>
          <a:p>
            <a:r>
              <a:rPr lang="uk-UA" b="1" i="1" dirty="0"/>
              <a:t>Економічні:</a:t>
            </a:r>
            <a:r>
              <a:rPr lang="uk-UA" dirty="0"/>
              <a:t> підкреслюють корисне й практичне.</a:t>
            </a:r>
            <a:endParaRPr lang="ru-RU" dirty="0"/>
          </a:p>
          <a:p>
            <a:r>
              <a:rPr lang="uk-UA" b="1" i="1" dirty="0"/>
              <a:t>Естетичні:</a:t>
            </a:r>
            <a:r>
              <a:rPr lang="uk-UA" dirty="0"/>
              <a:t> найціннішим вважають форму й гармонію.</a:t>
            </a:r>
            <a:endParaRPr lang="ru-RU" dirty="0"/>
          </a:p>
          <a:p>
            <a:r>
              <a:rPr lang="uk-UA" b="1" i="1" dirty="0"/>
              <a:t>Соціальні:</a:t>
            </a:r>
            <a:r>
              <a:rPr lang="uk-UA" dirty="0"/>
              <a:t> цінують важливість любові до людей.</a:t>
            </a:r>
            <a:endParaRPr lang="ru-RU" dirty="0"/>
          </a:p>
          <a:p>
            <a:r>
              <a:rPr lang="uk-UA" b="1" i="1" dirty="0"/>
              <a:t>Політичні:</a:t>
            </a:r>
            <a:r>
              <a:rPr lang="uk-UA" dirty="0"/>
              <a:t> надають великої ваги отриманню влади й впливу.</a:t>
            </a:r>
            <a:endParaRPr lang="ru-RU" dirty="0"/>
          </a:p>
          <a:p>
            <a:r>
              <a:rPr lang="uk-UA" b="1" i="1" dirty="0"/>
              <a:t>Релігійні:</a:t>
            </a:r>
            <a:r>
              <a:rPr lang="uk-UA" dirty="0"/>
              <a:t> пов’язані з єдністю досвіду й розуміння космосу в цілому.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71302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uk-UA" i="1" dirty="0" err="1"/>
              <a:t>Мілтон</a:t>
            </a:r>
            <a:r>
              <a:rPr lang="uk-UA" i="1" dirty="0"/>
              <a:t> </a:t>
            </a:r>
            <a:r>
              <a:rPr lang="uk-UA" i="1" dirty="0" err="1"/>
              <a:t>Рокіч</a:t>
            </a:r>
            <a:r>
              <a:rPr lang="uk-UA" i="1" dirty="0"/>
              <a:t> </a:t>
            </a:r>
            <a:r>
              <a:rPr lang="uk-UA" dirty="0"/>
              <a:t>провів власне дослідження цінностей, у якому вони були розділені на дві групи, і кожна у свою чергу містить вісімнадцять індивідуальних ціннісних позицій:</a:t>
            </a:r>
          </a:p>
          <a:p>
            <a:pPr algn="just"/>
            <a:r>
              <a:rPr lang="uk-UA" b="1" i="1" dirty="0"/>
              <a:t>кінцеві цінності</a:t>
            </a:r>
            <a:r>
              <a:rPr lang="uk-UA" dirty="0"/>
              <a:t>, стосуються бажаних </a:t>
            </a:r>
            <a:r>
              <a:rPr lang="uk-UA" b="1" i="1" dirty="0"/>
              <a:t>кінцевих станів</a:t>
            </a:r>
            <a:r>
              <a:rPr lang="uk-UA" b="1" dirty="0"/>
              <a:t> </a:t>
            </a:r>
            <a:r>
              <a:rPr lang="uk-UA" dirty="0"/>
              <a:t>існування. Це ті цілі, яких людина хотіла б досягти протягом життя. </a:t>
            </a:r>
          </a:p>
          <a:p>
            <a:pPr algn="just"/>
            <a:r>
              <a:rPr lang="uk-UA" b="1" i="1" dirty="0"/>
              <a:t>інструментальні цінності</a:t>
            </a:r>
            <a:r>
              <a:rPr lang="uk-UA" dirty="0"/>
              <a:t> стосується кращих </a:t>
            </a:r>
            <a:r>
              <a:rPr lang="uk-UA" b="1" i="1" dirty="0"/>
              <a:t>способів поведінки, </a:t>
            </a:r>
            <a:r>
              <a:rPr lang="uk-UA" dirty="0"/>
              <a:t>чи засобів досягнення кінцевих цінностей.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09241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0786049"/>
              </p:ext>
            </p:extLst>
          </p:nvPr>
        </p:nvGraphicFramePr>
        <p:xfrm>
          <a:off x="323528" y="476673"/>
          <a:ext cx="8352927" cy="50942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35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38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52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227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650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2365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59650">
                <a:tc gridSpan="2">
                  <a:txBody>
                    <a:bodyPr/>
                    <a:lstStyle/>
                    <a:p>
                      <a:pPr indent="-292100" algn="ctr">
                        <a:lnSpc>
                          <a:spcPts val="180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uk-UA" sz="900" u="none" strike="noStrike" spc="-50">
                          <a:effectLst/>
                        </a:rPr>
                        <a:t>Керівники</a:t>
                      </a:r>
                      <a:endParaRPr lang="ru-RU" sz="150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</a:txBody>
                  <a:tcPr marL="6350" marR="6350" marT="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indent="-292100" algn="ctr">
                        <a:lnSpc>
                          <a:spcPts val="180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uk-UA" sz="900" u="none" strike="noStrike" spc="-50">
                          <a:effectLst/>
                        </a:rPr>
                        <a:t>Члени профспілки</a:t>
                      </a:r>
                      <a:endParaRPr lang="ru-RU" sz="150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</a:txBody>
                  <a:tcPr marL="6350" marR="6350" marT="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indent="-292100" algn="ctr">
                        <a:lnSpc>
                          <a:spcPts val="180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uk-UA" sz="900" u="none" strike="noStrike" spc="-50">
                          <a:effectLst/>
                        </a:rPr>
                        <a:t>Активісти</a:t>
                      </a:r>
                      <a:endParaRPr lang="ru-RU" sz="150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</a:txBody>
                  <a:tcPr marL="6350" marR="6350" marT="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8461">
                <a:tc>
                  <a:txBody>
                    <a:bodyPr/>
                    <a:lstStyle/>
                    <a:p>
                      <a:pPr indent="-292100" algn="ctr">
                        <a:lnSpc>
                          <a:spcPts val="180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uk-UA" sz="1150" u="none" strike="noStrike" spc="0" dirty="0">
                          <a:effectLst/>
                        </a:rPr>
                        <a:t>Кінцеві</a:t>
                      </a:r>
                      <a:endParaRPr lang="ru-RU" sz="1500" dirty="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indent="-292100" algn="ctr">
                        <a:lnSpc>
                          <a:spcPts val="180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uk-UA" sz="1150" u="none" strike="noStrike" spc="0" dirty="0">
                          <a:effectLst/>
                        </a:rPr>
                        <a:t>Інструмен­тальні</a:t>
                      </a:r>
                      <a:endParaRPr lang="ru-RU" sz="1500" dirty="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indent="-292100" algn="ctr">
                        <a:lnSpc>
                          <a:spcPts val="180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uk-UA" sz="1150" u="none" strike="noStrike" spc="0" dirty="0">
                          <a:effectLst/>
                        </a:rPr>
                        <a:t>Кінцеві</a:t>
                      </a:r>
                      <a:endParaRPr lang="ru-RU" sz="1500" dirty="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indent="-292100" algn="ctr">
                        <a:lnSpc>
                          <a:spcPts val="180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uk-UA" sz="1150" u="none" strike="noStrike" spc="0" dirty="0">
                          <a:effectLst/>
                        </a:rPr>
                        <a:t>Інструмен­тальні</a:t>
                      </a:r>
                      <a:endParaRPr lang="ru-RU" sz="1500" dirty="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indent="-292100" algn="ctr">
                        <a:lnSpc>
                          <a:spcPts val="180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uk-UA" sz="1150" u="none" strike="noStrike" spc="0" dirty="0">
                          <a:effectLst/>
                        </a:rPr>
                        <a:t>Кінцеві</a:t>
                      </a:r>
                      <a:endParaRPr lang="ru-RU" sz="1500" dirty="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indent="-292100" algn="ctr">
                        <a:lnSpc>
                          <a:spcPts val="180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uk-UA" sz="1150" u="none" strike="noStrike" spc="0" dirty="0">
                          <a:effectLst/>
                        </a:rPr>
                        <a:t>Інструмен­тальні</a:t>
                      </a:r>
                      <a:endParaRPr lang="ru-RU" sz="1500" dirty="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</a:txBody>
                  <a:tcPr marL="6350" marR="635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87778">
                <a:tc>
                  <a:txBody>
                    <a:bodyPr/>
                    <a:lstStyle/>
                    <a:p>
                      <a:pPr indent="-292100" algn="ctr">
                        <a:lnSpc>
                          <a:spcPts val="180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uk-UA" sz="1200" u="none" strike="noStrike" spc="0" dirty="0">
                          <a:effectLst/>
                        </a:rPr>
                        <a:t>1. Самоповага</a:t>
                      </a:r>
                      <a:endParaRPr lang="ru-RU" sz="1500" dirty="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indent="-292100" algn="ctr">
                        <a:lnSpc>
                          <a:spcPts val="180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uk-UA" sz="1200" u="none" strike="noStrike" spc="0">
                          <a:effectLst/>
                        </a:rPr>
                        <a:t>1. Чесний</a:t>
                      </a:r>
                      <a:endParaRPr lang="ru-RU" sz="150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indent="-292100" algn="ctr">
                        <a:lnSpc>
                          <a:spcPts val="180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uk-UA" sz="1200" u="none" strike="noStrike" spc="0">
                          <a:effectLst/>
                        </a:rPr>
                        <a:t>1. Безпека родини</a:t>
                      </a:r>
                      <a:endParaRPr lang="ru-RU" sz="150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indent="-292100" algn="ctr">
                        <a:lnSpc>
                          <a:spcPts val="180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uk-UA" sz="1200" u="none" strike="noStrike" spc="0">
                          <a:effectLst/>
                        </a:rPr>
                        <a:t>1. Відповідальний</a:t>
                      </a:r>
                      <a:endParaRPr lang="ru-RU" sz="150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indent="-292100" algn="ctr">
                        <a:lnSpc>
                          <a:spcPts val="180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uk-UA" sz="1200" u="none" strike="noStrike" spc="0">
                          <a:effectLst/>
                        </a:rPr>
                        <a:t>1. Рівність</a:t>
                      </a:r>
                      <a:endParaRPr lang="ru-RU" sz="150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indent="-292100" algn="ctr">
                        <a:lnSpc>
                          <a:spcPts val="180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uk-UA" sz="1200" u="none" strike="noStrike" spc="0" dirty="0">
                          <a:effectLst/>
                        </a:rPr>
                        <a:t>1. Чесний</a:t>
                      </a:r>
                      <a:endParaRPr lang="ru-RU" sz="1500" dirty="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</a:txBody>
                  <a:tcPr marL="6350" marR="635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19642">
                <a:tc>
                  <a:txBody>
                    <a:bodyPr/>
                    <a:lstStyle/>
                    <a:p>
                      <a:pPr indent="-292100" algn="ctr">
                        <a:lnSpc>
                          <a:spcPts val="180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uk-UA" sz="1200" u="none" strike="noStrike" spc="0">
                          <a:effectLst/>
                        </a:rPr>
                        <a:t>2. Безпека родини</a:t>
                      </a:r>
                      <a:endParaRPr lang="ru-RU" sz="150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indent="-292100" algn="ctr">
                        <a:lnSpc>
                          <a:spcPts val="180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uk-UA" sz="1200" u="none" strike="noStrike" spc="0">
                          <a:effectLst/>
                        </a:rPr>
                        <a:t>2. Відповідальний</a:t>
                      </a:r>
                      <a:endParaRPr lang="ru-RU" sz="150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indent="-292100" algn="ctr">
                        <a:lnSpc>
                          <a:spcPts val="180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uk-UA" sz="1200" u="none" strike="noStrike" spc="0">
                          <a:effectLst/>
                        </a:rPr>
                        <a:t>2. Воля</a:t>
                      </a:r>
                      <a:endParaRPr lang="ru-RU" sz="150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indent="-292100" algn="ctr">
                        <a:lnSpc>
                          <a:spcPts val="180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uk-UA" sz="1200" u="none" strike="noStrike" spc="0">
                          <a:effectLst/>
                        </a:rPr>
                        <a:t>2. Чесний</a:t>
                      </a:r>
                      <a:endParaRPr lang="ru-RU" sz="150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indent="-292100" algn="ctr">
                        <a:lnSpc>
                          <a:spcPts val="180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uk-UA" sz="1200" u="none" strike="noStrike" spc="0">
                          <a:effectLst/>
                        </a:rPr>
                        <a:t>2. Мир у світі</a:t>
                      </a:r>
                      <a:endParaRPr lang="ru-RU" sz="150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indent="-292100" algn="ctr">
                        <a:lnSpc>
                          <a:spcPts val="180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uk-UA" sz="1200" u="none" strike="noStrike" spc="0" dirty="0">
                          <a:effectLst/>
                        </a:rPr>
                        <a:t>2. Той, що допомагає</a:t>
                      </a:r>
                      <a:endParaRPr lang="ru-RU" sz="1500" dirty="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</a:txBody>
                  <a:tcPr marL="6350" marR="635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83046">
                <a:tc>
                  <a:txBody>
                    <a:bodyPr/>
                    <a:lstStyle/>
                    <a:p>
                      <a:pPr indent="-292100" algn="ctr">
                        <a:lnSpc>
                          <a:spcPts val="180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uk-UA" sz="1200" u="none" strike="noStrike" spc="0">
                          <a:effectLst/>
                        </a:rPr>
                        <a:t>3. Воля</a:t>
                      </a:r>
                      <a:endParaRPr lang="ru-RU" sz="150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indent="-292100" algn="ctr">
                        <a:lnSpc>
                          <a:spcPts val="180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uk-UA" sz="1200" u="none" strike="noStrike" spc="0">
                          <a:effectLst/>
                        </a:rPr>
                        <a:t>3. Здібний</a:t>
                      </a:r>
                      <a:endParaRPr lang="ru-RU" sz="150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indent="-292100" algn="ctr">
                        <a:lnSpc>
                          <a:spcPts val="180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uk-UA" sz="1200" u="none" strike="noStrike" spc="0">
                          <a:effectLst/>
                        </a:rPr>
                        <a:t>3. Щастя</a:t>
                      </a:r>
                      <a:endParaRPr lang="ru-RU" sz="150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indent="-292100" algn="ctr">
                        <a:lnSpc>
                          <a:spcPts val="180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uk-UA" sz="1200" u="none" strike="noStrike" spc="0">
                          <a:effectLst/>
                        </a:rPr>
                        <a:t>3. Сміливий</a:t>
                      </a:r>
                      <a:endParaRPr lang="ru-RU" sz="150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indent="-292100" algn="ctr">
                        <a:lnSpc>
                          <a:spcPts val="180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uk-UA" sz="1200" u="none" strike="noStrike" spc="0">
                          <a:effectLst/>
                        </a:rPr>
                        <a:t>3. Безпека родини</a:t>
                      </a:r>
                      <a:endParaRPr lang="ru-RU" sz="150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indent="-292100" algn="ctr">
                        <a:lnSpc>
                          <a:spcPts val="180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uk-UA" sz="1200" u="none" strike="noStrike" spc="0" dirty="0">
                          <a:effectLst/>
                        </a:rPr>
                        <a:t>3. Сміливий</a:t>
                      </a:r>
                      <a:endParaRPr lang="ru-RU" sz="1500" dirty="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</a:txBody>
                  <a:tcPr marL="6350" marR="635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17334">
                <a:tc>
                  <a:txBody>
                    <a:bodyPr/>
                    <a:lstStyle/>
                    <a:p>
                      <a:pPr indent="-292100" algn="ctr">
                        <a:lnSpc>
                          <a:spcPts val="180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uk-UA" sz="1200" u="none" strike="noStrike" spc="0">
                          <a:effectLst/>
                        </a:rPr>
                        <a:t>4. Відчуття успіху</a:t>
                      </a:r>
                      <a:endParaRPr lang="ru-RU" sz="150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indent="-292100" algn="ctr">
                        <a:lnSpc>
                          <a:spcPts val="180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uk-UA" sz="1200" u="none" strike="noStrike" spc="0">
                          <a:effectLst/>
                        </a:rPr>
                        <a:t>4. Амбіційний</a:t>
                      </a:r>
                      <a:endParaRPr lang="ru-RU" sz="150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indent="-292100" algn="ctr">
                        <a:lnSpc>
                          <a:spcPts val="180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uk-UA" sz="1200" u="none" strike="noStrike" spc="0">
                          <a:effectLst/>
                        </a:rPr>
                        <a:t>4. Самоповага</a:t>
                      </a:r>
                      <a:endParaRPr lang="ru-RU" sz="150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indent="-292100" algn="ctr">
                        <a:lnSpc>
                          <a:spcPts val="180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uk-UA" sz="1200" u="none" strike="noStrike" spc="0">
                          <a:effectLst/>
                        </a:rPr>
                        <a:t>4. Незалежний</a:t>
                      </a:r>
                      <a:endParaRPr lang="ru-RU" sz="150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indent="-292100" algn="ctr">
                        <a:lnSpc>
                          <a:spcPts val="180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uk-UA" sz="1200" u="none" strike="noStrike" spc="0">
                          <a:effectLst/>
                        </a:rPr>
                        <a:t>4. Самоповага</a:t>
                      </a:r>
                      <a:endParaRPr lang="ru-RU" sz="150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indent="-292100" algn="ctr">
                        <a:lnSpc>
                          <a:spcPts val="180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uk-UA" sz="1200" u="none" strike="noStrike" spc="0" dirty="0">
                          <a:effectLst/>
                        </a:rPr>
                        <a:t>4. Відповідальний</a:t>
                      </a:r>
                      <a:endParaRPr lang="ru-RU" sz="1500" dirty="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</a:txBody>
                  <a:tcPr marL="6350" marR="635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8313">
                <a:tc>
                  <a:txBody>
                    <a:bodyPr/>
                    <a:lstStyle/>
                    <a:p>
                      <a:pPr indent="-292100" algn="ctr">
                        <a:lnSpc>
                          <a:spcPts val="180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uk-UA" sz="1200" u="none" strike="noStrike" spc="0">
                          <a:effectLst/>
                        </a:rPr>
                        <a:t>5. Щастя</a:t>
                      </a:r>
                      <a:endParaRPr lang="ru-RU" sz="150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indent="-292100" algn="ctr">
                        <a:lnSpc>
                          <a:spcPts val="180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uk-UA" sz="1200" u="none" strike="noStrike" spc="0">
                          <a:effectLst/>
                        </a:rPr>
                        <a:t>5. Незалежний</a:t>
                      </a:r>
                      <a:endParaRPr lang="ru-RU" sz="150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indent="-292100" algn="ctr">
                        <a:lnSpc>
                          <a:spcPts val="180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uk-UA" sz="1200" u="none" strike="noStrike" spc="0">
                          <a:effectLst/>
                        </a:rPr>
                        <a:t>5. Зріла любов</a:t>
                      </a:r>
                      <a:endParaRPr lang="ru-RU" sz="150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indent="-292100" algn="ctr">
                        <a:lnSpc>
                          <a:spcPts val="180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uk-UA" sz="1200" u="none" strike="noStrike" spc="0">
                          <a:effectLst/>
                        </a:rPr>
                        <a:t>5. Здібний</a:t>
                      </a:r>
                      <a:endParaRPr lang="ru-RU" sz="150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indent="-292100" algn="ctr">
                        <a:lnSpc>
                          <a:spcPts val="180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uk-UA" sz="1200" u="none" strike="noStrike" spc="0">
                          <a:effectLst/>
                        </a:rPr>
                        <a:t>5. Воля</a:t>
                      </a:r>
                      <a:endParaRPr lang="ru-RU" sz="150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indent="-292100" algn="ctr">
                        <a:lnSpc>
                          <a:spcPts val="180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uk-UA" sz="1200" u="none" strike="noStrike" spc="0" dirty="0">
                          <a:effectLst/>
                        </a:rPr>
                        <a:t>5. Здібний</a:t>
                      </a:r>
                      <a:endParaRPr lang="ru-RU" sz="1500" dirty="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</a:txBody>
                  <a:tcPr marL="6350" marR="635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38973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sz="4400" b="1" dirty="0" err="1"/>
              <a:t>СТАВЛЕННЯ</a:t>
            </a:r>
            <a:r>
              <a:rPr lang="ru-RU" sz="4400" b="1" dirty="0"/>
              <a:t> </a:t>
            </a:r>
            <a:r>
              <a:rPr lang="ru-RU" sz="4400" dirty="0"/>
              <a:t> </a:t>
            </a:r>
          </a:p>
          <a:p>
            <a:pPr marL="0" indent="0" algn="just">
              <a:buNone/>
            </a:pP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оцінні</a:t>
            </a:r>
            <a:r>
              <a:rPr lang="ru-RU" dirty="0"/>
              <a:t> </a:t>
            </a:r>
            <a:r>
              <a:rPr lang="ru-RU" dirty="0" err="1"/>
              <a:t>твердження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виражають</a:t>
            </a:r>
            <a:r>
              <a:rPr lang="ru-RU" dirty="0"/>
              <a:t> </a:t>
            </a:r>
            <a:r>
              <a:rPr lang="ru-RU" dirty="0" err="1"/>
              <a:t>цінності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 й </a:t>
            </a:r>
            <a:r>
              <a:rPr lang="ru-RU" dirty="0" err="1"/>
              <a:t>налаштовують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діяти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реагувати</a:t>
            </a:r>
            <a:r>
              <a:rPr lang="ru-RU" dirty="0"/>
              <a:t> на </a:t>
            </a:r>
            <a:r>
              <a:rPr lang="ru-RU" dirty="0" err="1"/>
              <a:t>навколишню</a:t>
            </a:r>
            <a:r>
              <a:rPr lang="ru-RU" dirty="0"/>
              <a:t> </a:t>
            </a:r>
            <a:r>
              <a:rPr lang="ru-RU" dirty="0" err="1"/>
              <a:t>дійсність</a:t>
            </a:r>
            <a:r>
              <a:rPr lang="ru-RU" dirty="0"/>
              <a:t> </a:t>
            </a:r>
            <a:r>
              <a:rPr lang="ru-RU" dirty="0" err="1"/>
              <a:t>певним</a:t>
            </a:r>
            <a:r>
              <a:rPr lang="ru-RU" dirty="0"/>
              <a:t> чином.</a:t>
            </a:r>
          </a:p>
        </p:txBody>
      </p:sp>
    </p:spTree>
    <p:extLst>
      <p:ext uri="{BB962C8B-B14F-4D97-AF65-F5344CB8AC3E}">
        <p14:creationId xmlns:p14="http://schemas.microsoft.com/office/powerpoint/2010/main" val="33790088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5521</TotalTime>
  <Words>468</Words>
  <Application>Microsoft Office PowerPoint</Application>
  <PresentationFormat>Экран (4:3)</PresentationFormat>
  <Paragraphs>80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Calibri</vt:lpstr>
      <vt:lpstr>Garamond</vt:lpstr>
      <vt:lpstr>Тема Office</vt:lpstr>
      <vt:lpstr>  ЦІННОСТІ, СТАВЛЕННЯ, ПОВЕДІНКА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yanasd73@gmail.com</cp:lastModifiedBy>
  <cp:revision>12</cp:revision>
  <dcterms:created xsi:type="dcterms:W3CDTF">2019-09-14T18:14:47Z</dcterms:created>
  <dcterms:modified xsi:type="dcterms:W3CDTF">2024-10-20T07:51:34Z</dcterms:modified>
</cp:coreProperties>
</file>