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DF36AEE-BD9E-45A1-8854-2F87B1B2837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06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02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76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30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008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45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41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61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65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6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209F0-A28A-451A-B817-59ED71AB4CB6}" type="datetimeFigureOut">
              <a:rPr lang="ru-RU" smtClean="0"/>
              <a:t>14.09.2019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56ED8-2F53-414F-961A-C9936F4FC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55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HP\AppData\Local\Temp\FineReader12.00\media\image15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ПОВЕДІНКА НА РОБОЧОМУ МІСЦІ КУЛЬТУРНІ ПАРАМЕТРИ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743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 smtClean="0"/>
              <a:t>НЕЙТРАЛЬНІ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r>
              <a:rPr lang="ru-RU" b="1" dirty="0" smtClean="0"/>
              <a:t> </a:t>
            </a:r>
          </a:p>
          <a:p>
            <a:pPr marL="0" indent="0" algn="just">
              <a:buNone/>
            </a:pPr>
            <a:r>
              <a:rPr lang="ru-RU" dirty="0" err="1" smtClean="0"/>
              <a:t>стримують</a:t>
            </a:r>
            <a:r>
              <a:rPr lang="ru-RU" dirty="0" smtClean="0"/>
              <a:t> </a:t>
            </a:r>
            <a:r>
              <a:rPr lang="ru-RU" dirty="0" err="1"/>
              <a:t>емоції</a:t>
            </a:r>
            <a:r>
              <a:rPr lang="ru-RU" dirty="0"/>
              <a:t> і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</a:t>
            </a:r>
            <a:r>
              <a:rPr lang="ru-RU" dirty="0" err="1"/>
              <a:t>почуттів</a:t>
            </a:r>
            <a:r>
              <a:rPr lang="ru-RU" dirty="0"/>
              <a:t> на </a:t>
            </a:r>
            <a:r>
              <a:rPr lang="ru-RU" dirty="0" err="1"/>
              <a:t>робочому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непрофесійним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err="1" smtClean="0"/>
              <a:t>ЕМОЦІЙНІ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r>
              <a:rPr lang="ru-RU" b="1" dirty="0" smtClean="0"/>
              <a:t> </a:t>
            </a:r>
          </a:p>
          <a:p>
            <a:pPr marL="0" indent="0" algn="just">
              <a:buNone/>
            </a:pPr>
            <a:r>
              <a:rPr lang="ru-RU" dirty="0" err="1" smtClean="0"/>
              <a:t>відкрито</a:t>
            </a:r>
            <a:r>
              <a:rPr lang="ru-RU" dirty="0" smtClean="0"/>
              <a:t> </a:t>
            </a:r>
            <a:r>
              <a:rPr lang="ru-RU" dirty="0" err="1"/>
              <a:t>виражають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емоції</a:t>
            </a:r>
            <a:r>
              <a:rPr lang="ru-RU" dirty="0"/>
              <a:t> й не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емоціями</a:t>
            </a:r>
            <a:r>
              <a:rPr lang="ru-RU" dirty="0"/>
              <a:t> й </a:t>
            </a:r>
            <a:r>
              <a:rPr lang="ru-RU" dirty="0" err="1"/>
              <a:t>діловими</a:t>
            </a:r>
            <a:r>
              <a:rPr lang="ru-RU" dirty="0"/>
              <a:t> </a:t>
            </a:r>
            <a:r>
              <a:rPr lang="ru-RU" dirty="0" err="1"/>
              <a:t>рішеннями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8423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581066"/>
              </p:ext>
            </p:extLst>
          </p:nvPr>
        </p:nvGraphicFramePr>
        <p:xfrm>
          <a:off x="611560" y="476673"/>
          <a:ext cx="8064896" cy="59046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6415"/>
                <a:gridCol w="4028481"/>
              </a:tblGrid>
              <a:tr h="102117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Прояв </a:t>
                      </a:r>
                      <a:r>
                        <a:rPr lang="uk-UA" sz="1800" dirty="0">
                          <a:effectLst/>
                        </a:rPr>
                        <a:t>нейтральних чи емоційних відносин у поведінці на робочому місці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dirty="0"/>
                    </a:p>
                  </a:txBody>
                  <a:tcPr anchor="ctr"/>
                </a:tc>
              </a:tr>
              <a:tr h="312238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Емоційні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>
                          <a:effectLst/>
                        </a:rPr>
                        <a:t>Нейтральні</a:t>
                      </a:r>
                      <a:endParaRPr lang="ru-RU" sz="18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</a:tr>
              <a:tr h="991971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 </a:t>
                      </a:r>
                      <a:r>
                        <a:rPr lang="uk-UA" sz="1800" u="none" strike="noStrike" spc="0" dirty="0">
                          <a:effectLst/>
                        </a:rPr>
                        <a:t>Відразу ж виражають емоції вербально чи </a:t>
                      </a:r>
                      <a:r>
                        <a:rPr lang="uk-UA" sz="1800" u="none" strike="noStrike" spc="0" dirty="0" err="1">
                          <a:effectLst/>
                        </a:rPr>
                        <a:t>невербально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Незрозумілий </a:t>
                      </a:r>
                      <a:r>
                        <a:rPr lang="uk-UA" sz="1800" u="none" strike="noStrike" spc="0" dirty="0">
                          <a:effectLst/>
                        </a:rPr>
                        <a:t>емоційний стан; неохоче виражають те, про що думають чи що почувають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</a:tr>
              <a:tr h="1444378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 </a:t>
                      </a:r>
                      <a:r>
                        <a:rPr lang="uk-UA" sz="1800" u="none" strike="noStrike" spc="0" dirty="0">
                          <a:effectLst/>
                        </a:rPr>
                        <a:t>Міміка й жести виражають емоції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Почувають </a:t>
                      </a:r>
                      <a:r>
                        <a:rPr lang="uk-UA" sz="1800" u="none" strike="noStrike" spc="0" dirty="0">
                          <a:effectLst/>
                        </a:rPr>
                        <a:t>незручність і</a:t>
                      </a:r>
                      <a:endParaRPr lang="ru-RU" sz="1800" dirty="0">
                        <a:effectLst/>
                      </a:endParaRPr>
                    </a:p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зніяковілість у випадку публічного прояву емоцій;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</a:tr>
              <a:tr h="711631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 </a:t>
                      </a:r>
                      <a:r>
                        <a:rPr lang="uk-UA" sz="1800" u="none" strike="noStrike" spc="0" dirty="0">
                          <a:effectLst/>
                        </a:rPr>
                        <a:t>Легко сприймають фізичний контакт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Відчувають </a:t>
                      </a:r>
                      <a:r>
                        <a:rPr lang="uk-UA" sz="1800" u="none" strike="noStrike" spc="0" dirty="0">
                          <a:effectLst/>
                        </a:rPr>
                        <a:t>дискомфорт при фізичному контакті із чужими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</a:tr>
              <a:tr h="1423262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Часто </a:t>
                      </a:r>
                      <a:r>
                        <a:rPr lang="uk-UA" sz="1800" u="none" strike="noStrike" spc="0" dirty="0">
                          <a:effectLst/>
                        </a:rPr>
                        <a:t>підвищують голос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Витончені</a:t>
                      </a:r>
                      <a:r>
                        <a:rPr lang="uk-UA" sz="1800" u="none" strike="noStrike" spc="0" dirty="0">
                          <a:effectLst/>
                        </a:rPr>
                        <a:t>, ретельні у вербальних чи невербальних </a:t>
                      </a:r>
                      <a:r>
                        <a:rPr lang="uk-UA" sz="1800" u="none" strike="noStrike" spc="0" dirty="0" err="1">
                          <a:effectLst/>
                        </a:rPr>
                        <a:t>вираженнях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Специфічні</a:t>
                      </a:r>
                      <a:r>
                        <a:rPr lang="ru-RU" sz="1800" dirty="0">
                          <a:effectLst/>
                        </a:rPr>
                        <a:t>/</a:t>
                      </a:r>
                      <a:r>
                        <a:rPr lang="ru-RU" sz="1800" dirty="0" err="1">
                          <a:effectLst/>
                        </a:rPr>
                        <a:t>дифузійні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відносини</a:t>
                      </a:r>
                      <a:r>
                        <a:rPr lang="ru-RU" sz="1800" dirty="0">
                          <a:effectLst/>
                        </a:rPr>
                        <a:t>   </a:t>
                      </a: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68463" y="1762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857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ДИФУЗІЙНІ КУЛЬТУРИ </a:t>
            </a:r>
          </a:p>
          <a:p>
            <a:pPr marL="0" indent="0" algn="just">
              <a:buNone/>
            </a:pPr>
            <a:r>
              <a:rPr lang="uk-UA" dirty="0" smtClean="0"/>
              <a:t>характеризуються </a:t>
            </a:r>
            <a:r>
              <a:rPr lang="uk-UA" dirty="0"/>
              <a:t>більшим приватним простором і меншим суспільним </a:t>
            </a:r>
            <a:r>
              <a:rPr lang="uk-UA" dirty="0" err="1"/>
              <a:t>постором</a:t>
            </a:r>
            <a:r>
              <a:rPr lang="uk-UA" dirty="0"/>
              <a:t>, в який досить важко потрапити. Людина повністю залучена у відносини з іншими людьми, у всіх своїх суспільних й особистих проявах.</a:t>
            </a:r>
            <a:endParaRPr lang="ru-RU" dirty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СПЕЦИФІЧНІ КУЛЬТУРИ </a:t>
            </a:r>
          </a:p>
          <a:p>
            <a:pPr marL="0" indent="0" algn="just">
              <a:buNone/>
            </a:pPr>
            <a:r>
              <a:rPr lang="uk-UA" dirty="0" smtClean="0"/>
              <a:t>характеризуються </a:t>
            </a:r>
            <a:r>
              <a:rPr lang="uk-UA" dirty="0"/>
              <a:t>більшим суспільним простором і меншим особистим </a:t>
            </a:r>
            <a:r>
              <a:rPr lang="uk-UA" dirty="0" err="1"/>
              <a:t>простіром</a:t>
            </a:r>
            <a:r>
              <a:rPr lang="uk-UA" dirty="0"/>
              <a:t>. Приватне життя </a:t>
            </a:r>
            <a:r>
              <a:rPr lang="uk-UA" dirty="0" err="1"/>
              <a:t>відокремлено</a:t>
            </a:r>
            <a:r>
              <a:rPr lang="uk-UA" dirty="0"/>
              <a:t> від суспільного і ретельно охороняється від сторонніх.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134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 smtClean="0"/>
              <a:t>КУЛЬТУРИ</a:t>
            </a:r>
            <a:r>
              <a:rPr lang="ru-RU" dirty="0" smtClean="0"/>
              <a:t>, </a:t>
            </a:r>
            <a:r>
              <a:rPr lang="ru-RU" b="1" dirty="0" err="1" smtClean="0"/>
              <a:t>ОРІЄНТОВАНІ</a:t>
            </a:r>
            <a:r>
              <a:rPr lang="ru-RU" b="1" dirty="0" smtClean="0"/>
              <a:t> НА </a:t>
            </a:r>
            <a:r>
              <a:rPr lang="ru-RU" b="1" dirty="0" err="1" smtClean="0"/>
              <a:t>ДОСЯГНЕННЯ</a:t>
            </a:r>
            <a:r>
              <a:rPr lang="ru-RU" dirty="0" smtClean="0"/>
              <a:t>, </a:t>
            </a:r>
          </a:p>
          <a:p>
            <a:pPr marL="0" indent="0" algn="just">
              <a:buNone/>
            </a:pPr>
            <a:r>
              <a:rPr lang="ru-RU" dirty="0" err="1" smtClean="0"/>
              <a:t>визнають</a:t>
            </a:r>
            <a:r>
              <a:rPr lang="ru-RU" dirty="0" smtClean="0"/>
              <a:t> </a:t>
            </a:r>
            <a:r>
              <a:rPr lang="ru-RU" dirty="0" err="1"/>
              <a:t>владу</a:t>
            </a:r>
            <a:r>
              <a:rPr lang="ru-RU" dirty="0"/>
              <a:t> тих, </a:t>
            </a:r>
            <a:r>
              <a:rPr lang="ru-RU" dirty="0" err="1"/>
              <a:t>хто</a:t>
            </a:r>
            <a:r>
              <a:rPr lang="ru-RU" dirty="0"/>
              <a:t> добре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, </a:t>
            </a:r>
            <a:r>
              <a:rPr lang="ru-RU" dirty="0" err="1"/>
              <a:t>відведену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суспільством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err="1" smtClean="0"/>
              <a:t>КУЛЬТУРИ</a:t>
            </a:r>
            <a:r>
              <a:rPr lang="ru-RU" dirty="0" smtClean="0"/>
              <a:t>, </a:t>
            </a:r>
            <a:r>
              <a:rPr lang="ru-RU" b="1" dirty="0" err="1" smtClean="0"/>
              <a:t>ОРІЄНТОВАНІ</a:t>
            </a:r>
            <a:r>
              <a:rPr lang="ru-RU" b="1" dirty="0" smtClean="0"/>
              <a:t> НА СТАТУС</a:t>
            </a:r>
            <a:r>
              <a:rPr lang="ru-RU" dirty="0" smtClean="0"/>
              <a:t>, </a:t>
            </a:r>
          </a:p>
          <a:p>
            <a:pPr marL="0" indent="0" algn="just">
              <a:buNone/>
            </a:pPr>
            <a:r>
              <a:rPr lang="ru-RU" dirty="0" err="1" smtClean="0"/>
              <a:t>визнають</a:t>
            </a:r>
            <a:r>
              <a:rPr lang="ru-RU" dirty="0" smtClean="0"/>
              <a:t> </a:t>
            </a:r>
            <a:r>
              <a:rPr lang="ru-RU" dirty="0" err="1"/>
              <a:t>владу</a:t>
            </a:r>
            <a:r>
              <a:rPr lang="ru-RU" dirty="0"/>
              <a:t> тих, </a:t>
            </a:r>
            <a:r>
              <a:rPr lang="ru-RU" dirty="0" err="1"/>
              <a:t>хто</a:t>
            </a:r>
            <a:r>
              <a:rPr lang="ru-RU" dirty="0"/>
              <a:t> «</a:t>
            </a:r>
            <a:r>
              <a:rPr lang="ru-RU" dirty="0" err="1"/>
              <a:t>природно</a:t>
            </a:r>
            <a:r>
              <a:rPr lang="ru-RU" dirty="0"/>
              <a:t>»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й </a:t>
            </a:r>
            <a:r>
              <a:rPr lang="ru-RU" dirty="0" err="1"/>
              <a:t>готовність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підкорятися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старших за </a:t>
            </a:r>
            <a:r>
              <a:rPr lang="ru-RU" dirty="0" err="1"/>
              <a:t>віком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вищих</a:t>
            </a:r>
            <a:r>
              <a:rPr lang="ru-RU" dirty="0"/>
              <a:t> за </a:t>
            </a:r>
            <a:r>
              <a:rPr lang="ru-RU" dirty="0" err="1"/>
              <a:t>народженням</a:t>
            </a:r>
            <a:r>
              <a:rPr lang="ru-RU" dirty="0"/>
              <a:t>, </a:t>
            </a:r>
            <a:r>
              <a:rPr lang="ru-RU" dirty="0" err="1"/>
              <a:t>високо</a:t>
            </a:r>
            <a:r>
              <a:rPr lang="ru-RU" dirty="0"/>
              <a:t> </a:t>
            </a:r>
            <a:r>
              <a:rPr lang="ru-RU" dirty="0" err="1"/>
              <a:t>кваліфікованим</a:t>
            </a:r>
            <a:r>
              <a:rPr lang="ru-RU" dirty="0"/>
              <a:t> людям,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професіоналам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9520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err="1" smtClean="0"/>
              <a:t>КУЛЬТУРИ</a:t>
            </a:r>
            <a:r>
              <a:rPr lang="ru-RU" b="1" dirty="0" smtClean="0"/>
              <a:t> З ВЕЛИКОЮ </a:t>
            </a:r>
            <a:r>
              <a:rPr lang="ru-RU" b="1" dirty="0" err="1" smtClean="0"/>
              <a:t>ДИСТАНЦІЄЮ</a:t>
            </a:r>
            <a:r>
              <a:rPr lang="ru-RU" b="1" dirty="0" smtClean="0"/>
              <a:t> ВЛАДИ </a:t>
            </a:r>
          </a:p>
          <a:p>
            <a:pPr marL="0" indent="0" algn="just">
              <a:buNone/>
            </a:pPr>
            <a:r>
              <a:rPr lang="ru-RU" dirty="0" err="1" smtClean="0"/>
              <a:t>визнають</a:t>
            </a:r>
            <a:r>
              <a:rPr lang="ru-RU" dirty="0" smtClean="0"/>
              <a:t> </a:t>
            </a:r>
            <a:r>
              <a:rPr lang="ru-RU" dirty="0" err="1"/>
              <a:t>владу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керівник</a:t>
            </a:r>
            <a:r>
              <a:rPr lang="ru-RU" dirty="0"/>
              <a:t>, і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неможливими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в </a:t>
            </a:r>
            <a:r>
              <a:rPr lang="ru-RU" dirty="0" err="1"/>
              <a:t>обхід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начальника, </a:t>
            </a:r>
            <a:r>
              <a:rPr lang="ru-RU" dirty="0" err="1"/>
              <a:t>шанують</a:t>
            </a:r>
            <a:r>
              <a:rPr lang="ru-RU" dirty="0"/>
              <a:t> </a:t>
            </a:r>
            <a:r>
              <a:rPr lang="ru-RU" dirty="0" err="1"/>
              <a:t>титули</a:t>
            </a:r>
            <a:r>
              <a:rPr lang="ru-RU" dirty="0"/>
              <a:t>, статус і </a:t>
            </a:r>
            <a:r>
              <a:rPr lang="ru-RU" dirty="0" err="1"/>
              <a:t>формальності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 err="1" smtClean="0"/>
              <a:t>КУЛЬТУРИ</a:t>
            </a:r>
            <a:r>
              <a:rPr lang="ru-RU" b="1" dirty="0" smtClean="0"/>
              <a:t> З МАЛОЮ </a:t>
            </a:r>
            <a:r>
              <a:rPr lang="ru-RU" b="1" dirty="0" err="1" smtClean="0"/>
              <a:t>ДИСТАНЦІЄЮ</a:t>
            </a:r>
            <a:r>
              <a:rPr lang="ru-RU" b="1" dirty="0" smtClean="0"/>
              <a:t> ВЛАДИ</a:t>
            </a:r>
          </a:p>
          <a:p>
            <a:pPr marL="0" indent="0" algn="just">
              <a:buNone/>
            </a:pPr>
            <a:r>
              <a:rPr lang="ru-RU" b="1" dirty="0" smtClean="0"/>
              <a:t> </a:t>
            </a:r>
            <a:r>
              <a:rPr lang="ru-RU" dirty="0" err="1"/>
              <a:t>визнають</a:t>
            </a:r>
            <a:r>
              <a:rPr lang="ru-RU" dirty="0"/>
              <a:t> </a:t>
            </a:r>
            <a:r>
              <a:rPr lang="ru-RU" dirty="0" err="1"/>
              <a:t>владу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згодні</a:t>
            </a:r>
            <a:r>
              <a:rPr lang="ru-RU" dirty="0"/>
              <a:t> з ним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найкращого</a:t>
            </a:r>
            <a:r>
              <a:rPr lang="ru-RU" dirty="0"/>
              <a:t> способу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часто </a:t>
            </a:r>
            <a:r>
              <a:rPr lang="ru-RU" dirty="0" err="1"/>
              <a:t>діють</a:t>
            </a:r>
            <a:r>
              <a:rPr lang="ru-RU" dirty="0"/>
              <a:t> в </a:t>
            </a:r>
            <a:r>
              <a:rPr lang="ru-RU" dirty="0" err="1"/>
              <a:t>обхід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свою роботу, легко </a:t>
            </a:r>
            <a:r>
              <a:rPr lang="ru-RU" dirty="0" err="1"/>
              <a:t>порушують</a:t>
            </a:r>
            <a:r>
              <a:rPr lang="ru-RU" dirty="0"/>
              <a:t> </a:t>
            </a:r>
            <a:r>
              <a:rPr lang="ru-RU" dirty="0" err="1"/>
              <a:t>формальності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045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 err="1" smtClean="0"/>
              <a:t>КУЛЬТУРИ</a:t>
            </a:r>
            <a:r>
              <a:rPr lang="ru-RU" b="1" dirty="0" smtClean="0"/>
              <a:t> З </a:t>
            </a:r>
            <a:r>
              <a:rPr lang="ru-RU" b="1" dirty="0" err="1" smtClean="0"/>
              <a:t>ВИСОКИМ</a:t>
            </a:r>
            <a:r>
              <a:rPr lang="ru-RU" b="1" dirty="0" smtClean="0"/>
              <a:t> </a:t>
            </a:r>
            <a:r>
              <a:rPr lang="ru-RU" b="1" dirty="0" err="1" smtClean="0"/>
              <a:t>РІВНЕМ</a:t>
            </a:r>
            <a:r>
              <a:rPr lang="ru-RU" b="1" dirty="0" smtClean="0"/>
              <a:t> </a:t>
            </a:r>
            <a:r>
              <a:rPr lang="ru-RU" b="1" dirty="0" err="1" smtClean="0"/>
              <a:t>ЗАПОБІГАННЯ</a:t>
            </a:r>
            <a:r>
              <a:rPr lang="ru-RU" b="1" dirty="0" smtClean="0"/>
              <a:t> </a:t>
            </a:r>
          </a:p>
          <a:p>
            <a:pPr marL="0" indent="0" algn="ctr">
              <a:buNone/>
            </a:pPr>
            <a:r>
              <a:rPr lang="ru-RU" b="1" dirty="0" err="1" smtClean="0"/>
              <a:t>НЕВИЗНАЧЕНОСТІ</a:t>
            </a:r>
            <a:r>
              <a:rPr lang="ru-RU" b="1" dirty="0" smtClean="0"/>
              <a:t> </a:t>
            </a:r>
          </a:p>
          <a:p>
            <a:pPr marL="0" indent="0" algn="just">
              <a:buNone/>
            </a:pP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незрозумілих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, </a:t>
            </a:r>
            <a:r>
              <a:rPr lang="ru-RU" dirty="0" err="1"/>
              <a:t>встановлюючи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формальних</a:t>
            </a:r>
            <a:r>
              <a:rPr lang="ru-RU" dirty="0"/>
              <a:t> правил, </a:t>
            </a:r>
            <a:r>
              <a:rPr lang="ru-RU" dirty="0" err="1"/>
              <a:t>відкидаючи</a:t>
            </a:r>
            <a:r>
              <a:rPr lang="ru-RU" dirty="0"/>
              <a:t> </a:t>
            </a:r>
            <a:r>
              <a:rPr lang="ru-RU" dirty="0" err="1"/>
              <a:t>суперечливі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та </a:t>
            </a:r>
            <a:r>
              <a:rPr lang="ru-RU" dirty="0" err="1"/>
              <a:t>зміни</a:t>
            </a:r>
            <a:r>
              <a:rPr lang="ru-RU" dirty="0"/>
              <a:t> в </a:t>
            </a:r>
            <a:r>
              <a:rPr lang="ru-RU" dirty="0" err="1"/>
              <a:t>поведінці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 err="1" smtClean="0"/>
              <a:t>КУЛЬТУРИ</a:t>
            </a:r>
            <a:r>
              <a:rPr lang="ru-RU" b="1" dirty="0" smtClean="0"/>
              <a:t> З </a:t>
            </a:r>
            <a:r>
              <a:rPr lang="ru-RU" b="1" dirty="0" err="1" smtClean="0"/>
              <a:t>НИЗЬКИМ</a:t>
            </a:r>
            <a:r>
              <a:rPr lang="ru-RU" b="1" dirty="0" smtClean="0"/>
              <a:t> </a:t>
            </a:r>
            <a:r>
              <a:rPr lang="ru-RU" b="1" dirty="0" err="1" smtClean="0"/>
              <a:t>РІВНЕМ</a:t>
            </a:r>
            <a:r>
              <a:rPr lang="ru-RU" b="1" dirty="0" smtClean="0"/>
              <a:t> </a:t>
            </a:r>
            <a:r>
              <a:rPr lang="ru-RU" b="1" dirty="0" err="1" smtClean="0"/>
              <a:t>ЗАПОБІГАННЯ</a:t>
            </a:r>
            <a:r>
              <a:rPr lang="ru-RU" b="1" dirty="0" smtClean="0"/>
              <a:t> </a:t>
            </a:r>
          </a:p>
          <a:p>
            <a:pPr marL="0" indent="0" algn="ctr">
              <a:buNone/>
            </a:pPr>
            <a:r>
              <a:rPr lang="ru-RU" b="1" dirty="0" err="1" smtClean="0"/>
              <a:t>НЕВИЗНАЧЕНОСТІ</a:t>
            </a:r>
            <a:r>
              <a:rPr lang="ru-RU" b="1" dirty="0" smtClean="0"/>
              <a:t> </a:t>
            </a:r>
          </a:p>
          <a:p>
            <a:pPr marL="0" indent="0" algn="just">
              <a:buNone/>
            </a:pP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/>
              <a:t>толерантні</a:t>
            </a:r>
            <a:r>
              <a:rPr lang="ru-RU" dirty="0"/>
              <a:t> до </a:t>
            </a:r>
            <a:r>
              <a:rPr lang="ru-RU" dirty="0" err="1"/>
              <a:t>незрозумілих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,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трудової</a:t>
            </a:r>
            <a:r>
              <a:rPr lang="ru-RU" dirty="0"/>
              <a:t> </a:t>
            </a:r>
            <a:r>
              <a:rPr lang="ru-RU" dirty="0" err="1"/>
              <a:t>мобільності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191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 smtClean="0"/>
              <a:t>МАСКУЛІННІ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r>
              <a:rPr lang="ru-RU" b="1" dirty="0" smtClean="0"/>
              <a:t> </a:t>
            </a:r>
          </a:p>
          <a:p>
            <a:pPr marL="0" indent="0" algn="just">
              <a:buNone/>
            </a:pPr>
            <a:r>
              <a:rPr lang="ru-RU" dirty="0" err="1" smtClean="0"/>
              <a:t>віддають</a:t>
            </a:r>
            <a:r>
              <a:rPr lang="ru-RU" dirty="0" smtClean="0"/>
              <a:t> </a:t>
            </a:r>
            <a:r>
              <a:rPr lang="ru-RU" dirty="0" err="1"/>
              <a:t>перевагу</a:t>
            </a:r>
            <a:r>
              <a:rPr lang="ru-RU" dirty="0"/>
              <a:t> таким </a:t>
            </a:r>
            <a:r>
              <a:rPr lang="ru-RU" dirty="0" err="1"/>
              <a:t>цінностям</a:t>
            </a:r>
            <a:r>
              <a:rPr lang="ru-RU" dirty="0"/>
              <a:t>, як </a:t>
            </a:r>
            <a:r>
              <a:rPr lang="ru-RU" dirty="0" err="1"/>
              <a:t>напористість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упевненість</a:t>
            </a:r>
            <a:r>
              <a:rPr lang="ru-RU" dirty="0"/>
              <a:t> у </a:t>
            </a:r>
            <a:r>
              <a:rPr lang="ru-RU" dirty="0" err="1"/>
              <a:t>собі</a:t>
            </a:r>
            <a:r>
              <a:rPr lang="ru-RU" dirty="0"/>
              <a:t> й </a:t>
            </a:r>
            <a:r>
              <a:rPr lang="ru-RU" dirty="0" err="1"/>
              <a:t>накопичення</a:t>
            </a:r>
            <a:r>
              <a:rPr lang="ru-RU" dirty="0"/>
              <a:t> грошей і речей (</a:t>
            </a:r>
            <a:r>
              <a:rPr lang="ru-RU" dirty="0" err="1"/>
              <a:t>матеріалізм</a:t>
            </a:r>
            <a:r>
              <a:rPr lang="ru-RU" dirty="0" smtClean="0"/>
              <a:t>).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 err="1" smtClean="0"/>
              <a:t>ФЕМІНІННІ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r>
              <a:rPr lang="ru-RU" b="1" dirty="0" smtClean="0"/>
              <a:t> </a:t>
            </a:r>
          </a:p>
          <a:p>
            <a:pPr marL="0" indent="0" algn="just">
              <a:buNone/>
            </a:pPr>
            <a:r>
              <a:rPr lang="ru-RU" dirty="0" err="1" smtClean="0"/>
              <a:t>віддають</a:t>
            </a:r>
            <a:r>
              <a:rPr lang="ru-RU" dirty="0" smtClean="0"/>
              <a:t> </a:t>
            </a:r>
            <a:r>
              <a:rPr lang="ru-RU" dirty="0" err="1"/>
              <a:t>перевагу</a:t>
            </a:r>
            <a:r>
              <a:rPr lang="ru-RU" dirty="0"/>
              <a:t> </a:t>
            </a:r>
            <a:r>
              <a:rPr lang="ru-RU" dirty="0" err="1"/>
              <a:t>цінностям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підкреслюють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людьми, </a:t>
            </a:r>
            <a:r>
              <a:rPr lang="ru-RU" dirty="0" err="1"/>
              <a:t>турботу</a:t>
            </a:r>
            <a:r>
              <a:rPr lang="ru-RU" dirty="0"/>
              <a:t> про </a:t>
            </a:r>
            <a:r>
              <a:rPr lang="ru-RU" dirty="0" err="1"/>
              <a:t>інших</a:t>
            </a:r>
            <a:r>
              <a:rPr lang="ru-RU" dirty="0"/>
              <a:t> і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162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 smtClean="0"/>
              <a:t>ОРГАНІЗАЦІЙНА</a:t>
            </a:r>
            <a:r>
              <a:rPr lang="ru-RU" b="1" dirty="0" smtClean="0"/>
              <a:t>, АБО КОРПОРАТИВНА КУЛЬТУРА </a:t>
            </a:r>
            <a:r>
              <a:rPr lang="ru-RU" b="1" dirty="0" err="1" smtClean="0"/>
              <a:t>ПІДПРИЄМСТВА</a:t>
            </a:r>
            <a:r>
              <a:rPr lang="ru-RU" b="1" dirty="0" smtClean="0"/>
              <a:t> 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dirty="0" err="1" smtClean="0"/>
              <a:t>звід</a:t>
            </a:r>
            <a:r>
              <a:rPr lang="ru-RU" dirty="0" smtClean="0"/>
              <a:t>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місією</a:t>
            </a:r>
            <a:r>
              <a:rPr lang="ru-RU" dirty="0"/>
              <a:t> та </a:t>
            </a:r>
            <a:r>
              <a:rPr lang="ru-RU" dirty="0" err="1"/>
              <a:t>стратегією</a:t>
            </a:r>
            <a:r>
              <a:rPr lang="ru-RU" dirty="0"/>
              <a:t>, і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проявляються</a:t>
            </a:r>
            <a:r>
              <a:rPr lang="ru-RU" dirty="0"/>
              <a:t> у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норм і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поділяє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робітників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975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0" indent="0" algn="ctr">
              <a:buNone/>
            </a:pPr>
            <a:r>
              <a:rPr lang="uk-UA" b="1" dirty="0" smtClean="0"/>
              <a:t>Компоненти </a:t>
            </a:r>
            <a:r>
              <a:rPr lang="uk-UA" b="1" dirty="0"/>
              <a:t>корпоративної культури </a:t>
            </a:r>
            <a:endParaRPr lang="uk-UA" dirty="0" smtClean="0"/>
          </a:p>
          <a:p>
            <a:pPr algn="just"/>
            <a:r>
              <a:rPr lang="ru-RU" dirty="0" smtClean="0">
                <a:effectLst/>
              </a:rPr>
              <a:t> </a:t>
            </a:r>
            <a:r>
              <a:rPr lang="uk-UA" dirty="0"/>
              <a:t>прийнята система лідерства;</a:t>
            </a:r>
            <a:endParaRPr lang="ru-RU" dirty="0"/>
          </a:p>
          <a:p>
            <a:pPr lvl="0" algn="just"/>
            <a:r>
              <a:rPr lang="uk-UA" dirty="0"/>
              <a:t> стилі розв’язання конфліктів;</a:t>
            </a:r>
            <a:endParaRPr lang="ru-RU" dirty="0"/>
          </a:p>
          <a:p>
            <a:pPr lvl="0" algn="just"/>
            <a:r>
              <a:rPr lang="uk-UA" dirty="0"/>
              <a:t>діюча система комунікації;</a:t>
            </a:r>
            <a:endParaRPr lang="ru-RU" dirty="0"/>
          </a:p>
          <a:p>
            <a:pPr lvl="0" algn="just"/>
            <a:r>
              <a:rPr lang="uk-UA" dirty="0"/>
              <a:t>місце індивіда в організації;</a:t>
            </a:r>
            <a:endParaRPr lang="ru-RU" dirty="0"/>
          </a:p>
          <a:p>
            <a:pPr lvl="0" algn="just"/>
            <a:r>
              <a:rPr lang="uk-UA" dirty="0"/>
              <a:t>прийнята символіка: гасла,</a:t>
            </a:r>
            <a:endParaRPr lang="ru-RU" dirty="0"/>
          </a:p>
          <a:p>
            <a:pPr algn="just"/>
            <a:r>
              <a:rPr lang="uk-UA" dirty="0"/>
              <a:t>організаційні табу, ритуали.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6210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АРТЕФАКТИ</a:t>
            </a:r>
            <a:r>
              <a:rPr lang="ru-RU" sz="4000" b="1" dirty="0" smtClean="0"/>
              <a:t> </a:t>
            </a:r>
            <a:endParaRPr lang="ru-RU" b="1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організаційні</a:t>
            </a:r>
            <a:r>
              <a:rPr lang="ru-RU" dirty="0" smtClean="0"/>
              <a:t>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 і </a:t>
            </a:r>
            <a:r>
              <a:rPr lang="ru-RU" dirty="0" err="1"/>
              <a:t>описати</a:t>
            </a:r>
            <a:r>
              <a:rPr lang="ru-RU" dirty="0"/>
              <a:t>, і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вкоренилися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за час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01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b="1" dirty="0"/>
              <a:t>ПЛАН</a:t>
            </a:r>
            <a:endParaRPr lang="ru-RU" b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Культурні розходження в стилі управління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Культурні параметри виробничих відносин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універсалізм / партикуляризм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індивідуалізм/ колективізм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Нейтральні /емоційні культури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специфічні /дифузійні відносини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досягнення /соціальний стан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дистанція влади (субординація)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^запобігання невизначеності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 err="1"/>
              <a:t>маскулінність</a:t>
            </a:r>
            <a:r>
              <a:rPr lang="uk-UA" dirty="0"/>
              <a:t>/ </a:t>
            </a:r>
            <a:r>
              <a:rPr lang="uk-UA" dirty="0" err="1"/>
              <a:t>фемінінність</a:t>
            </a:r>
            <a:r>
              <a:rPr lang="uk-UA" dirty="0"/>
              <a:t>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Організаційна культура й національна культура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1857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ПРОГОЛОШЕНІ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ЦІННОСТІ</a:t>
            </a:r>
            <a:r>
              <a:rPr lang="ru-RU" sz="4000" b="1" dirty="0" smtClean="0"/>
              <a:t> </a:t>
            </a:r>
          </a:p>
          <a:p>
            <a:pPr marL="0" indent="0" algn="ctr">
              <a:buNone/>
            </a:pPr>
            <a:endParaRPr lang="ru-RU" sz="4000" b="1" dirty="0" smtClean="0"/>
          </a:p>
          <a:p>
            <a:pPr marL="0" indent="0" algn="just">
              <a:buNone/>
            </a:pPr>
            <a:r>
              <a:rPr lang="ru-RU" dirty="0" err="1" smtClean="0"/>
              <a:t>висловлювання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та </a:t>
            </a:r>
            <a:r>
              <a:rPr lang="ru-RU" dirty="0" err="1"/>
              <a:t>переконання</a:t>
            </a:r>
            <a:r>
              <a:rPr lang="ru-RU" dirty="0"/>
              <a:t> і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як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2206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b="1" dirty="0" err="1" smtClean="0"/>
              <a:t>БАЗОВІ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УЯВЛЕННЯ</a:t>
            </a:r>
            <a:r>
              <a:rPr lang="ru-RU" sz="4400" b="1" dirty="0" smtClean="0"/>
              <a:t> </a:t>
            </a:r>
          </a:p>
          <a:p>
            <a:pPr marL="0" indent="0" algn="ctr">
              <a:buNone/>
            </a:pPr>
            <a:endParaRPr lang="ru-RU" sz="4400" dirty="0" smtClean="0"/>
          </a:p>
          <a:p>
            <a:pPr marL="0" indent="0" algn="just">
              <a:buNone/>
            </a:pPr>
            <a:r>
              <a:rPr lang="ru-RU" dirty="0" err="1" smtClean="0"/>
              <a:t>глибинні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неспростовні</a:t>
            </a:r>
            <a:r>
              <a:rPr lang="ru-RU" dirty="0"/>
              <a:t> </a:t>
            </a:r>
            <a:r>
              <a:rPr lang="ru-RU" dirty="0" err="1"/>
              <a:t>припущення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у </a:t>
            </a:r>
            <a:r>
              <a:rPr lang="ru-RU" dirty="0" err="1"/>
              <a:t>підсвідомості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 і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404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КОГНІТИВНИЙ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ДИСОНАНС</a:t>
            </a:r>
            <a:r>
              <a:rPr lang="ru-RU" sz="4000" b="1" dirty="0" smtClean="0"/>
              <a:t> </a:t>
            </a:r>
          </a:p>
          <a:p>
            <a:pPr marL="0" indent="0" algn="ctr">
              <a:buNone/>
            </a:pPr>
            <a:endParaRPr lang="ru-RU" sz="4000" b="1" dirty="0" smtClean="0"/>
          </a:p>
          <a:p>
            <a:pPr marL="0" indent="0" algn="just">
              <a:buNone/>
            </a:pPr>
            <a:r>
              <a:rPr lang="ru-RU" dirty="0" err="1" smtClean="0"/>
              <a:t>психологічний</a:t>
            </a:r>
            <a:r>
              <a:rPr lang="ru-RU" dirty="0" smtClean="0"/>
              <a:t> </a:t>
            </a:r>
            <a:r>
              <a:rPr lang="ru-RU" dirty="0"/>
              <a:t>дискомфорт,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відчуває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, коли </a:t>
            </a:r>
            <a:r>
              <a:rPr lang="ru-RU" dirty="0" err="1"/>
              <a:t>наявна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ставить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сумнів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вважає</a:t>
            </a:r>
            <a:r>
              <a:rPr lang="ru-RU" dirty="0"/>
              <a:t> </a:t>
            </a:r>
            <a:r>
              <a:rPr lang="ru-RU" dirty="0" err="1"/>
              <a:t>правильним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цінним</a:t>
            </a:r>
            <a:r>
              <a:rPr lang="ru-RU" dirty="0"/>
              <a:t>, і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змушує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змініти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позбутися</a:t>
            </a:r>
            <a:r>
              <a:rPr lang="ru-RU" dirty="0"/>
              <a:t> дискомфорту.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054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606011"/>
              </p:ext>
            </p:extLst>
          </p:nvPr>
        </p:nvGraphicFramePr>
        <p:xfrm>
          <a:off x="395536" y="476672"/>
          <a:ext cx="8208912" cy="5616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8912"/>
              </a:tblGrid>
              <a:tr h="5616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950" dirty="0">
                          <a:effectLst/>
                        </a:rPr>
                        <a:t>Джерело: </a:t>
                      </a:r>
                      <a:r>
                        <a:rPr lang="en-US" sz="950" dirty="0">
                          <a:effectLst/>
                        </a:rPr>
                        <a:t>Douglas McGregor, The Human Side of Enterprise (New York: McGraw-Hill, </a:t>
                      </a:r>
                      <a:r>
                        <a:rPr lang="uk-UA" sz="950" dirty="0">
                          <a:effectLst/>
                        </a:rPr>
                        <a:t>I960).</a:t>
                      </a:r>
                      <a:endParaRPr lang="ru-RU" sz="950" dirty="0">
                        <a:effectLst/>
                      </a:endParaRPr>
                    </a:p>
                    <a:p>
                      <a:pPr algn="ctr">
                        <a:lnSpc>
                          <a:spcPts val="2785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Управлінські </a:t>
                      </a:r>
                      <a:r>
                        <a:rPr lang="uk-UA" sz="1800" dirty="0">
                          <a:effectLst/>
                        </a:rPr>
                        <a:t>відносини й поведінка </a:t>
                      </a:r>
                      <a:r>
                        <a:rPr lang="uk-UA" sz="1800" dirty="0" smtClean="0">
                          <a:effectLst/>
                        </a:rPr>
                        <a:t>співробітника</a:t>
                      </a:r>
                      <a:endParaRPr lang="ru-RU" sz="1800" i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025" name="Picture 1" descr="C:\Users\HP\AppData\Local\Temp\FineReader12.00\media\image15.pn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24744"/>
            <a:ext cx="7931224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482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/>
              <a:t>Герт </a:t>
            </a:r>
            <a:r>
              <a:rPr lang="uk-UA" dirty="0" err="1" smtClean="0"/>
              <a:t>Хофстед</a:t>
            </a:r>
            <a:r>
              <a:rPr lang="uk-UA" dirty="0" smtClean="0"/>
              <a:t>: менеджери </a:t>
            </a:r>
            <a:r>
              <a:rPr lang="uk-UA" dirty="0"/>
              <a:t>й підлеглі розрізняються за </a:t>
            </a:r>
            <a:r>
              <a:rPr lang="uk-UA" i="1" dirty="0"/>
              <a:t>чотирма основними параметрами</a:t>
            </a:r>
            <a:r>
              <a:rPr lang="uk-UA" dirty="0"/>
              <a:t>:</a:t>
            </a:r>
            <a:endParaRPr lang="ru-RU" dirty="0"/>
          </a:p>
          <a:p>
            <a:pPr algn="just"/>
            <a:r>
              <a:rPr lang="uk-UA" dirty="0" smtClean="0"/>
              <a:t>індивідуалізм/колективізм </a:t>
            </a:r>
            <a:r>
              <a:rPr lang="uk-UA" dirty="0"/>
              <a:t>— відношення між особистим і колективним;</a:t>
            </a:r>
            <a:endParaRPr lang="ru-RU" dirty="0"/>
          </a:p>
          <a:p>
            <a:pPr algn="just"/>
            <a:r>
              <a:rPr lang="uk-UA" dirty="0" smtClean="0"/>
              <a:t>дистанція </a:t>
            </a:r>
            <a:r>
              <a:rPr lang="uk-UA" dirty="0"/>
              <a:t>влади (субординація) — розподіл влади в суспільстві;</a:t>
            </a:r>
            <a:endParaRPr lang="ru-RU" dirty="0"/>
          </a:p>
          <a:p>
            <a:pPr algn="just"/>
            <a:r>
              <a:rPr lang="uk-UA" dirty="0" smtClean="0"/>
              <a:t>запобігання </a:t>
            </a:r>
            <a:r>
              <a:rPr lang="uk-UA" dirty="0"/>
              <a:t>невизначеності — відносний комфорт при непевності в майбутньому</a:t>
            </a:r>
            <a:endParaRPr lang="ru-RU" dirty="0"/>
          </a:p>
          <a:p>
            <a:pPr algn="just"/>
            <a:r>
              <a:rPr lang="uk-UA" dirty="0" err="1" smtClean="0"/>
              <a:t>маскулінність</a:t>
            </a:r>
            <a:r>
              <a:rPr lang="uk-UA" dirty="0" smtClean="0"/>
              <a:t>/</a:t>
            </a:r>
            <a:r>
              <a:rPr lang="uk-UA" dirty="0" err="1" smtClean="0"/>
              <a:t>фемінінність</a:t>
            </a:r>
            <a:r>
              <a:rPr lang="uk-UA" dirty="0" smtClean="0"/>
              <a:t> </a:t>
            </a:r>
            <a:r>
              <a:rPr lang="uk-UA" dirty="0"/>
              <a:t>(«мужність»/«жіночність») — суспільне схвалення «чоловічих» й «жіночих» якостей.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234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i="1" dirty="0" err="1"/>
              <a:t>Тромпенаарс</a:t>
            </a:r>
            <a:r>
              <a:rPr lang="uk-UA" dirty="0"/>
              <a:t> </a:t>
            </a:r>
            <a:r>
              <a:rPr lang="uk-UA" dirty="0" smtClean="0"/>
              <a:t>виділив </a:t>
            </a:r>
            <a:r>
              <a:rPr lang="uk-UA" dirty="0"/>
              <a:t>сім параметрів культури, п’ять із яких мають відношення до сфери бізнесу</a:t>
            </a:r>
            <a:endParaRPr lang="ru-RU" dirty="0"/>
          </a:p>
          <a:p>
            <a:r>
              <a:rPr lang="uk-UA" dirty="0" smtClean="0"/>
              <a:t>Універсалізм/партикуляризм </a:t>
            </a:r>
            <a:r>
              <a:rPr lang="uk-UA" dirty="0"/>
              <a:t>(загальність/детальність): суспільні зобов’язання в порівнянні з особистими зобов’язаннями</a:t>
            </a:r>
            <a:endParaRPr lang="ru-RU" dirty="0"/>
          </a:p>
          <a:p>
            <a:r>
              <a:rPr lang="uk-UA" dirty="0" smtClean="0"/>
              <a:t>Індивідуалізм/колективізм</a:t>
            </a:r>
            <a:r>
              <a:rPr lang="uk-UA" dirty="0"/>
              <a:t>: особисті цілі в порівнянні із цілями групи</a:t>
            </a:r>
            <a:endParaRPr lang="ru-RU" dirty="0"/>
          </a:p>
          <a:p>
            <a:r>
              <a:rPr lang="uk-UA" dirty="0" smtClean="0"/>
              <a:t>Нейтральні/емоційні </a:t>
            </a:r>
            <a:r>
              <a:rPr lang="uk-UA" dirty="0"/>
              <a:t>культури: емоційний </a:t>
            </a:r>
            <a:r>
              <a:rPr lang="uk-UA" dirty="0" err="1"/>
              <a:t>настрой</a:t>
            </a:r>
            <a:r>
              <a:rPr lang="uk-UA" dirty="0"/>
              <a:t> у відносинах</a:t>
            </a:r>
            <a:endParaRPr lang="ru-RU" dirty="0"/>
          </a:p>
          <a:p>
            <a:r>
              <a:rPr lang="uk-UA" dirty="0" smtClean="0"/>
              <a:t>Специфічні</a:t>
            </a:r>
            <a:r>
              <a:rPr lang="uk-UA" dirty="0"/>
              <a:t>/ дифузійні (цільові/поширені) відносини: ступінь </a:t>
            </a:r>
            <a:r>
              <a:rPr lang="uk-UA" dirty="0" err="1"/>
              <a:t>залученості</a:t>
            </a:r>
            <a:r>
              <a:rPr lang="uk-UA" dirty="0"/>
              <a:t> у відносини</a:t>
            </a:r>
            <a:endParaRPr lang="ru-RU" dirty="0"/>
          </a:p>
          <a:p>
            <a:r>
              <a:rPr lang="uk-UA" dirty="0" smtClean="0"/>
              <a:t>Досягнення/соціальне </a:t>
            </a:r>
            <a:r>
              <a:rPr lang="uk-UA" dirty="0"/>
              <a:t>походження: визнання влади й статусу.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663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 smtClean="0"/>
              <a:t>УНІВЕРСАЛІСТСЬКІ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r>
              <a:rPr lang="ru-RU" b="1" dirty="0" smtClean="0"/>
              <a:t> </a:t>
            </a:r>
          </a:p>
          <a:p>
            <a:pPr marL="0" indent="0" algn="just">
              <a:buNone/>
            </a:pPr>
            <a:r>
              <a:rPr lang="ru-RU" dirty="0" err="1" smtClean="0"/>
              <a:t>орієнтовані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загальні</a:t>
            </a:r>
            <a:r>
              <a:rPr lang="ru-RU" dirty="0"/>
              <a:t> правила та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закріплені</a:t>
            </a:r>
            <a:r>
              <a:rPr lang="ru-RU" dirty="0"/>
              <a:t> </a:t>
            </a:r>
            <a:r>
              <a:rPr lang="ru-RU" dirty="0" err="1"/>
              <a:t>письмовими</a:t>
            </a:r>
            <a:r>
              <a:rPr lang="ru-RU" dirty="0"/>
              <a:t> контрактами.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 err="1" smtClean="0"/>
              <a:t>ПАРТИКУЛЯРИСТСЬКІ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r>
              <a:rPr lang="ru-RU" b="1" dirty="0" smtClean="0"/>
              <a:t> </a:t>
            </a:r>
          </a:p>
          <a:p>
            <a:pPr marL="0" indent="0" algn="just">
              <a:buNone/>
            </a:pPr>
            <a:r>
              <a:rPr lang="ru-RU" dirty="0" err="1" smtClean="0"/>
              <a:t>цінують</a:t>
            </a:r>
            <a:r>
              <a:rPr lang="ru-RU" dirty="0" smtClean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та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за правила та </a:t>
            </a:r>
            <a:r>
              <a:rPr lang="ru-RU" dirty="0" err="1"/>
              <a:t>письмові</a:t>
            </a:r>
            <a:r>
              <a:rPr lang="ru-RU" dirty="0"/>
              <a:t> угоди.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0930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239010"/>
              </p:ext>
            </p:extLst>
          </p:nvPr>
        </p:nvGraphicFramePr>
        <p:xfrm>
          <a:off x="539552" y="692696"/>
          <a:ext cx="7992888" cy="56300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0376"/>
                <a:gridCol w="3992512"/>
              </a:tblGrid>
              <a:tr h="393165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Універсалізм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Партикуляризм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</a:tr>
              <a:tr h="970935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 </a:t>
                      </a:r>
                      <a:r>
                        <a:rPr lang="uk-UA" sz="2000" u="none" strike="noStrike" spc="0" dirty="0">
                          <a:effectLst/>
                        </a:rPr>
                        <a:t>акцент на правила, а не на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відносини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 </a:t>
                      </a:r>
                      <a:r>
                        <a:rPr lang="uk-UA" sz="2000" u="none" strike="noStrike" spc="0" dirty="0">
                          <a:effectLst/>
                        </a:rPr>
                        <a:t>акцент на відносини, а не правила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37052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 </a:t>
                      </a:r>
                      <a:r>
                        <a:rPr lang="uk-UA" sz="2000" u="none" strike="noStrike" spc="0" dirty="0">
                          <a:effectLst/>
                        </a:rPr>
                        <a:t>юридичні контракти охоче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розробляються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юридичні </a:t>
                      </a:r>
                      <a:r>
                        <a:rPr lang="uk-UA" sz="2000" u="none" strike="noStrike" spc="0" dirty="0">
                          <a:effectLst/>
                        </a:rPr>
                        <a:t>контракти охоче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модифікуються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352416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 </a:t>
                      </a:r>
                      <a:r>
                        <a:rPr lang="uk-UA" sz="2000" u="none" strike="noStrike" spc="0" dirty="0">
                          <a:effectLst/>
                        </a:rPr>
                        <a:t>людина, що заслуговує довіри, -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це той, хто поважає дане «слово» і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контракт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людина</a:t>
                      </a:r>
                      <a:r>
                        <a:rPr lang="uk-UA" sz="2000" u="none" strike="noStrike" spc="0" dirty="0">
                          <a:effectLst/>
                        </a:rPr>
                        <a:t>, що заслуговує довіри, -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це той, хто поважає мінливі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обставини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318533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 </a:t>
                      </a:r>
                      <a:r>
                        <a:rPr lang="uk-UA" sz="2000" u="none" strike="noStrike" spc="0" dirty="0">
                          <a:effectLst/>
                        </a:rPr>
                        <a:t>існує тільки одна правда чи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дійсність, та, із приводу якої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досягнуто згоди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існує </a:t>
                      </a:r>
                      <a:r>
                        <a:rPr lang="uk-UA" sz="2000" u="none" strike="noStrike" spc="0" dirty="0">
                          <a:effectLst/>
                        </a:rPr>
                        <a:t>кілька поглядів на дійсність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>
                          <a:effectLst/>
                        </a:rPr>
                        <a:t>відповідно до кількості учасників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72513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 </a:t>
                      </a:r>
                      <a:r>
                        <a:rPr lang="uk-UA" sz="2000" u="none" strike="noStrike" spc="0" dirty="0">
                          <a:effectLst/>
                        </a:rPr>
                        <a:t>угода є угода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2000" u="none" strike="noStrike" spc="0" dirty="0" smtClean="0">
                          <a:effectLst/>
                        </a:rPr>
                        <a:t>відносини </a:t>
                      </a:r>
                      <a:r>
                        <a:rPr lang="uk-UA" sz="2000" u="none" strike="noStrike" spc="0" dirty="0">
                          <a:effectLst/>
                        </a:rPr>
                        <a:t>розвиваються</a:t>
                      </a:r>
                      <a:endParaRPr lang="ru-RU" sz="20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104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 smtClean="0"/>
              <a:t>ІНДИВІДУАЛІСТИЧНІ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dirty="0" err="1" smtClean="0"/>
              <a:t>орієнтовані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окрему</a:t>
            </a:r>
            <a:r>
              <a:rPr lang="ru-RU" dirty="0"/>
              <a:t> </a:t>
            </a:r>
            <a:r>
              <a:rPr lang="ru-RU" dirty="0" err="1"/>
              <a:t>особистість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слабко</a:t>
            </a:r>
            <a:r>
              <a:rPr lang="ru-RU" dirty="0"/>
              <a:t> </a:t>
            </a:r>
            <a:r>
              <a:rPr lang="ru-RU" dirty="0" err="1"/>
              <a:t>окреслені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, </a:t>
            </a:r>
            <a:r>
              <a:rPr lang="ru-RU" dirty="0" err="1"/>
              <a:t>піклуються</a:t>
            </a:r>
            <a:r>
              <a:rPr lang="ru-RU" dirty="0"/>
              <a:t> про себе й про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родин.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err="1" smtClean="0"/>
              <a:t>КОЛЕКТИВІСТСЬКІ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dirty="0" err="1" smtClean="0"/>
              <a:t>орієнтовані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групу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розвинені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, </a:t>
            </a:r>
            <a:r>
              <a:rPr lang="ru-RU" dirty="0" err="1"/>
              <a:t>сподіваються</a:t>
            </a:r>
            <a:r>
              <a:rPr lang="ru-RU" dirty="0"/>
              <a:t> на </a:t>
            </a:r>
            <a:r>
              <a:rPr lang="ru-RU" dirty="0" err="1"/>
              <a:t>піклування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в </a:t>
            </a:r>
            <a:r>
              <a:rPr lang="ru-RU" dirty="0" err="1"/>
              <a:t>обмін</a:t>
            </a:r>
            <a:r>
              <a:rPr lang="ru-RU" dirty="0"/>
              <a:t> на </a:t>
            </a:r>
            <a:r>
              <a:rPr lang="ru-RU" dirty="0" err="1"/>
              <a:t>відданість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8692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878390"/>
              </p:ext>
            </p:extLst>
          </p:nvPr>
        </p:nvGraphicFramePr>
        <p:xfrm>
          <a:off x="467544" y="476675"/>
          <a:ext cx="8208912" cy="60486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8494"/>
                <a:gridCol w="4100418"/>
              </a:tblGrid>
              <a:tr h="595802">
                <a:tc gridSpan="2">
                  <a:txBody>
                    <a:bodyPr/>
                    <a:lstStyle/>
                    <a:p>
                      <a:pPr indent="-1181100"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Прояв </a:t>
                      </a:r>
                      <a:r>
                        <a:rPr lang="uk-UA" sz="1800" dirty="0">
                          <a:effectLst/>
                        </a:rPr>
                        <a:t>індивідуалізму/колективізму в поведінці на робочому місці</a:t>
                      </a:r>
                      <a:endParaRPr lang="ru-RU" sz="1800" i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42604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Індивідуалізм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Колективізм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195714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Більше </a:t>
                      </a:r>
                      <a:r>
                        <a:rPr lang="uk-UA" sz="1800" u="none" strike="noStrike" spc="0" dirty="0">
                          <a:effectLst/>
                        </a:rPr>
                        <a:t>часте використання слів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я </a:t>
                      </a:r>
                      <a:r>
                        <a:rPr lang="uk-UA" sz="1800" u="none" strike="noStrike" spc="0" dirty="0">
                          <a:effectLst/>
                        </a:rPr>
                        <a:t>и </a:t>
                      </a:r>
                      <a:r>
                        <a:rPr lang="uk-UA" sz="1800" u="none" strike="noStrike" cap="small" spc="0" dirty="0">
                          <a:effectLst/>
                        </a:rPr>
                        <a:t>мій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Більше </a:t>
                      </a:r>
                      <a:r>
                        <a:rPr lang="uk-UA" sz="1800" u="none" strike="noStrike" spc="0" dirty="0">
                          <a:effectLst/>
                        </a:rPr>
                        <a:t>часте використання слів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«ми» й «наш»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338183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Під </a:t>
                      </a:r>
                      <a:r>
                        <a:rPr lang="uk-UA" sz="1800" u="none" strike="noStrike" spc="0" dirty="0">
                          <a:effectLst/>
                        </a:rPr>
                        <a:t>час переговорів рішення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зазвичай приймаються на місці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представником компанії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Представник </a:t>
                      </a:r>
                      <a:r>
                        <a:rPr lang="uk-UA" sz="1800" u="none" strike="noStrike" spc="0" dirty="0">
                          <a:effectLst/>
                        </a:rPr>
                        <a:t>зазвичай залишає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ухвалення рішення за організацією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338183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 </a:t>
                      </a:r>
                      <a:r>
                        <a:rPr lang="uk-UA" sz="1800" u="none" strike="noStrike" spc="0" dirty="0">
                          <a:effectLst/>
                        </a:rPr>
                        <a:t>Люди досягають мети самостійно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й </a:t>
                      </a:r>
                      <a:r>
                        <a:rPr lang="uk-UA" sz="1800" u="none" strike="noStrike" spc="0" dirty="0">
                          <a:effectLst/>
                        </a:rPr>
                        <a:t>приймають особисту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відповідальність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Люди </a:t>
                      </a:r>
                      <a:r>
                        <a:rPr lang="uk-UA" sz="1800" u="none" strike="noStrike" spc="0" dirty="0">
                          <a:effectLst/>
                        </a:rPr>
                        <a:t>досягають мети в групах, що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припускає спільну відповідальність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338183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 </a:t>
                      </a:r>
                      <a:r>
                        <a:rPr lang="uk-UA" sz="1800" u="none" strike="noStrike" spc="0" dirty="0">
                          <a:effectLst/>
                        </a:rPr>
                        <a:t>Свята звичайно проводять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парами, чи навіть поодинці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 smtClean="0">
                          <a:effectLst/>
                        </a:rPr>
                        <a:t>Свята </a:t>
                      </a:r>
                      <a:r>
                        <a:rPr lang="uk-UA" sz="1800" u="none" strike="noStrike" spc="0" dirty="0">
                          <a:effectLst/>
                        </a:rPr>
                        <a:t>проводяться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організованими групами чи всіма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56515" indent="-292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u="none" strike="noStrike" spc="0" dirty="0">
                          <a:effectLst/>
                        </a:rPr>
                        <a:t>членами родини</a:t>
                      </a:r>
                      <a:endParaRPr lang="ru-RU" sz="18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68780" y="3850481"/>
          <a:ext cx="5806440" cy="25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0644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68463" y="3849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2369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980</Words>
  <Application>Microsoft Office PowerPoint</Application>
  <PresentationFormat>Экран (4:3)</PresentationFormat>
  <Paragraphs>165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ПОВЕДІНКА НА РОБОЧОМУ МІСЦІ КУЛЬТУРНІ ПАРАМЕТРИ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20</cp:revision>
  <dcterms:created xsi:type="dcterms:W3CDTF">2019-09-14T19:02:04Z</dcterms:created>
  <dcterms:modified xsi:type="dcterms:W3CDTF">2019-09-14T19:46:24Z</dcterms:modified>
</cp:coreProperties>
</file>