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72" r:id="rId6"/>
    <p:sldId id="273" r:id="rId7"/>
    <p:sldId id="274" r:id="rId8"/>
    <p:sldId id="275" r:id="rId9"/>
    <p:sldId id="276" r:id="rId10"/>
    <p:sldId id="277" r:id="rId11"/>
    <p:sldId id="268" r:id="rId12"/>
    <p:sldId id="269" r:id="rId13"/>
    <p:sldId id="270" r:id="rId14"/>
    <p:sldId id="271" r:id="rId15"/>
    <p:sldId id="278" r:id="rId16"/>
    <p:sldId id="279" r:id="rId17"/>
    <p:sldId id="280" r:id="rId18"/>
    <p:sldId id="281" r:id="rId19"/>
    <p:sldId id="287" r:id="rId20"/>
    <p:sldId id="288" r:id="rId21"/>
    <p:sldId id="289" r:id="rId22"/>
    <p:sldId id="290" r:id="rId23"/>
    <p:sldId id="291" r:id="rId24"/>
    <p:sldId id="292" r:id="rId25"/>
    <p:sldId id="293" r:id="rId26"/>
    <p:sldId id="282" r:id="rId27"/>
    <p:sldId id="283"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02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93225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770040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243878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3040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116481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ADFD154B-991C-43FA-B08F-C9F0A98221BF}" type="datetimeFigureOut">
              <a:rPr lang="ru-RU" smtClean="0"/>
              <a:t>02.03.2026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284501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ADFD154B-991C-43FA-B08F-C9F0A98221BF}" type="datetimeFigureOut">
              <a:rPr lang="ru-RU" smtClean="0"/>
              <a:t>02.03.2026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244606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ADFD154B-991C-43FA-B08F-C9F0A98221BF}" type="datetimeFigureOut">
              <a:rPr lang="ru-RU" smtClean="0"/>
              <a:t>02.03.2026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393160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DFD154B-991C-43FA-B08F-C9F0A98221BF}" type="datetimeFigureOut">
              <a:rPr lang="ru-RU" smtClean="0"/>
              <a:t>02.03.2026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4212597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ADFD154B-991C-43FA-B08F-C9F0A98221BF}" type="datetimeFigureOut">
              <a:rPr lang="ru-RU" smtClean="0"/>
              <a:t>02.03.2026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111346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ADFD154B-991C-43FA-B08F-C9F0A98221BF}" type="datetimeFigureOut">
              <a:rPr lang="ru-RU" smtClean="0"/>
              <a:t>02.03.2026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F65B4C-8126-4A9D-8F08-927FE6690244}" type="slidenum">
              <a:rPr lang="ru-RU" smtClean="0"/>
              <a:t>‹#›</a:t>
            </a:fld>
            <a:endParaRPr lang="ru-RU"/>
          </a:p>
        </p:txBody>
      </p:sp>
    </p:spTree>
    <p:extLst>
      <p:ext uri="{BB962C8B-B14F-4D97-AF65-F5344CB8AC3E}">
        <p14:creationId xmlns:p14="http://schemas.microsoft.com/office/powerpoint/2010/main" val="38097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FD154B-991C-43FA-B08F-C9F0A98221BF}" type="datetimeFigureOut">
              <a:rPr lang="ru-RU" smtClean="0"/>
              <a:t>02.03.2026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65B4C-8126-4A9D-8F08-927FE6690244}" type="slidenum">
              <a:rPr lang="ru-RU" smtClean="0"/>
              <a:t>‹#›</a:t>
            </a:fld>
            <a:endParaRPr lang="ru-RU"/>
          </a:p>
        </p:txBody>
      </p:sp>
    </p:spTree>
    <p:extLst>
      <p:ext uri="{BB962C8B-B14F-4D97-AF65-F5344CB8AC3E}">
        <p14:creationId xmlns:p14="http://schemas.microsoft.com/office/powerpoint/2010/main" val="4020610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
            </a:r>
            <a:br>
              <a:rPr lang="uk-UA" dirty="0"/>
            </a:br>
            <a:r>
              <a:rPr lang="ru-RU" dirty="0" err="1" smtClean="0"/>
              <a:t>Процес</a:t>
            </a:r>
            <a:r>
              <a:rPr lang="ru-RU" dirty="0" smtClean="0"/>
              <a:t/>
            </a:r>
            <a:br>
              <a:rPr lang="ru-RU" dirty="0" smtClean="0"/>
            </a:br>
            <a:r>
              <a:rPr lang="ru-RU" dirty="0" smtClean="0"/>
              <a:t> </a:t>
            </a:r>
            <a:r>
              <a:rPr lang="ru-RU" dirty="0" err="1"/>
              <a:t>міжнародних</a:t>
            </a:r>
            <a:r>
              <a:rPr lang="ru-RU" dirty="0"/>
              <a:t> </a:t>
            </a:r>
            <a:r>
              <a:rPr lang="ru-RU" dirty="0" err="1"/>
              <a:t>переговорів</a:t>
            </a:r>
            <a:r>
              <a:rPr lang="ru-RU" dirty="0"/>
              <a:t>. </a:t>
            </a:r>
            <a:endParaRPr lang="ru-RU" dirty="0"/>
          </a:p>
        </p:txBody>
      </p:sp>
    </p:spTree>
    <p:extLst>
      <p:ext uri="{BB962C8B-B14F-4D97-AF65-F5344CB8AC3E}">
        <p14:creationId xmlns:p14="http://schemas.microsoft.com/office/powerpoint/2010/main" val="1219711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marL="0" indent="0" algn="ctr">
              <a:buNone/>
            </a:pPr>
            <a:r>
              <a:rPr lang="uk-UA" b="1" i="1" dirty="0"/>
              <a:t>Послідовне й проблемне планування</a:t>
            </a:r>
            <a:endParaRPr lang="uk-UA" dirty="0"/>
          </a:p>
          <a:p>
            <a:pPr marL="0" indent="0" algn="just">
              <a:buNone/>
            </a:pPr>
            <a:r>
              <a:rPr lang="uk-UA" dirty="0"/>
              <a:t>Ті, що ведуть переговори посередньо, використовують послідовне планування. Вони планують обговорювати пункт А, потім пункт В, потім пункт С і так далі. Ті, що ведуть переговори кваліфіковано, навпаки, використовують проблемне планування — вони обговорюють кожне питання незалежно і комплексно. У них немає вирішеної послідовності чи порядку проблем.</a:t>
            </a:r>
            <a:endParaRPr lang="ru-RU" dirty="0"/>
          </a:p>
          <a:p>
            <a:endParaRPr lang="ru-RU" dirty="0"/>
          </a:p>
        </p:txBody>
      </p:sp>
    </p:spTree>
    <p:extLst>
      <p:ext uri="{BB962C8B-B14F-4D97-AF65-F5344CB8AC3E}">
        <p14:creationId xmlns:p14="http://schemas.microsoft.com/office/powerpoint/2010/main" val="3277216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Побудова міжособистісних взаємин</a:t>
            </a:r>
            <a:endParaRPr lang="ru-RU" dirty="0"/>
          </a:p>
        </p:txBody>
      </p:sp>
      <p:sp>
        <p:nvSpPr>
          <p:cNvPr id="3" name="Объект 2"/>
          <p:cNvSpPr>
            <a:spLocks noGrp="1"/>
          </p:cNvSpPr>
          <p:nvPr>
            <p:ph idx="1"/>
          </p:nvPr>
        </p:nvSpPr>
        <p:spPr/>
        <p:txBody>
          <a:bodyPr>
            <a:normAutofit fontScale="92500" lnSpcReduction="20000"/>
          </a:bodyPr>
          <a:lstStyle/>
          <a:p>
            <a:pPr marL="0" indent="0" algn="just">
              <a:buNone/>
            </a:pPr>
            <a:r>
              <a:rPr lang="uk-UA" dirty="0"/>
              <a:t>Перший етап особистої зустрічі з </a:t>
            </a:r>
            <a:r>
              <a:rPr lang="ru-RU" dirty="0"/>
              <a:t>партнерами </a:t>
            </a:r>
            <a:r>
              <a:rPr lang="uk-UA" dirty="0"/>
              <a:t>по </a:t>
            </a:r>
            <a:r>
              <a:rPr lang="ru-RU" dirty="0"/>
              <a:t>переговорах </a:t>
            </a:r>
            <a:r>
              <a:rPr lang="uk-UA" dirty="0"/>
              <a:t>включає знайомство й створення для них комфортної атмосфери. У процесі побудови взаємин обидві сторони набувають пошану й довіру протилежної сторони. У кожних переговорах існує відношення (ви й вони) і зміст проблеми (що ви й вони хочете). Розмова не за темою переговорів починає побудову взаємин з визначення спільних сторін подібності й розходження, як у відносинах, так й у змісті проблеми. </a:t>
            </a:r>
            <a:endParaRPr lang="ru-RU" dirty="0"/>
          </a:p>
        </p:txBody>
      </p:sp>
    </p:spTree>
    <p:extLst>
      <p:ext uri="{BB962C8B-B14F-4D97-AF65-F5344CB8AC3E}">
        <p14:creationId xmlns:p14="http://schemas.microsoft.com/office/powerpoint/2010/main" val="2876254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Обмін інформацією щодо теми переговорів</a:t>
            </a:r>
            <a:endParaRPr lang="ru-RU" dirty="0"/>
          </a:p>
        </p:txBody>
      </p:sp>
      <p:sp>
        <p:nvSpPr>
          <p:cNvPr id="3" name="Объект 2"/>
          <p:cNvSpPr>
            <a:spLocks noGrp="1"/>
          </p:cNvSpPr>
          <p:nvPr>
            <p:ph idx="1"/>
          </p:nvPr>
        </p:nvSpPr>
        <p:spPr/>
        <p:txBody>
          <a:bodyPr>
            <a:normAutofit fontScale="92500" lnSpcReduction="10000"/>
          </a:bodyPr>
          <a:lstStyle/>
          <a:p>
            <a:pPr marL="0" indent="0" algn="just">
              <a:buNone/>
            </a:pPr>
            <a:r>
              <a:rPr lang="uk-UA" dirty="0"/>
              <a:t>Суть переговорів — в інтересах: ваших й їхніх. Ті, що ведуть переговори, повинні зосередитися на поданні своєї ситуації й потреб, з одного боку, і на розумінні ситуації' й потреб своїх опонентів, з іншого. Представлення інтересів — ситуації й потреб — це не те ж саме, що формулювання позиції. Позиція озвучує тільки одне рішення в конкретній ситуації з боку однієї сторони (звичайне рішення, підготовлене до переговорів).</a:t>
            </a:r>
            <a:endParaRPr lang="ru-RU" dirty="0"/>
          </a:p>
          <a:p>
            <a:endParaRPr lang="ru-RU" dirty="0"/>
          </a:p>
        </p:txBody>
      </p:sp>
    </p:spTree>
    <p:extLst>
      <p:ext uri="{BB962C8B-B14F-4D97-AF65-F5344CB8AC3E}">
        <p14:creationId xmlns:p14="http://schemas.microsoft.com/office/powerpoint/2010/main" val="2381481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Переконання</a:t>
            </a:r>
            <a:endParaRPr lang="ru-RU" dirty="0"/>
          </a:p>
        </p:txBody>
      </p:sp>
      <p:sp>
        <p:nvSpPr>
          <p:cNvPr id="3" name="Объект 2"/>
          <p:cNvSpPr>
            <a:spLocks noGrp="1"/>
          </p:cNvSpPr>
          <p:nvPr>
            <p:ph idx="1"/>
          </p:nvPr>
        </p:nvSpPr>
        <p:spPr/>
        <p:txBody>
          <a:bodyPr/>
          <a:lstStyle/>
          <a:p>
            <a:pPr marL="0" indent="0" algn="just">
              <a:buNone/>
            </a:pPr>
            <a:r>
              <a:rPr lang="uk-UA" dirty="0"/>
              <a:t>У принципових синергетичних переговорах договірні сторони наголошують на створенні взаємовигідних варіантів, тоді як ті, що ведуть переговори більш традиційно, часто наголошують на тому, щоб умовити іншу сторону прийняти конкретний варіант. Для міжнародних посередників створення взаємовигідних варіантів особливо важливе</a:t>
            </a:r>
            <a:endParaRPr lang="ru-RU" dirty="0"/>
          </a:p>
        </p:txBody>
      </p:sp>
    </p:spTree>
    <p:extLst>
      <p:ext uri="{BB962C8B-B14F-4D97-AF65-F5344CB8AC3E}">
        <p14:creationId xmlns:p14="http://schemas.microsoft.com/office/powerpoint/2010/main" val="3224750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Поступки й угоди</a:t>
            </a:r>
            <a:endParaRPr lang="ru-RU" dirty="0"/>
          </a:p>
        </p:txBody>
      </p:sp>
      <p:sp>
        <p:nvSpPr>
          <p:cNvPr id="3" name="Объект 2"/>
          <p:cNvSpPr>
            <a:spLocks noGrp="1"/>
          </p:cNvSpPr>
          <p:nvPr>
            <p:ph idx="1"/>
          </p:nvPr>
        </p:nvSpPr>
        <p:spPr/>
        <p:txBody>
          <a:bodyPr/>
          <a:lstStyle/>
          <a:p>
            <a:pPr marL="0" indent="0" algn="just">
              <a:buNone/>
            </a:pPr>
            <a:r>
              <a:rPr lang="ru-RU" dirty="0"/>
              <a:t>На </a:t>
            </a:r>
            <a:r>
              <a:rPr lang="uk-UA" dirty="0"/>
              <a:t>цій, четвертій, стадії' принципові переговори ґрунтуються на використанні об’єктивних критеріїв у рішенні того, як піти на поступки й дійти згоди, а не вдатися до брудних трюків. Хоча існують різні тактики тиску на партнера, така тактика послабляє взаємини й можливість вироблення синергетичних рішень.</a:t>
            </a:r>
            <a:endParaRPr lang="ru-RU" dirty="0"/>
          </a:p>
        </p:txBody>
      </p:sp>
    </p:spTree>
    <p:extLst>
      <p:ext uri="{BB962C8B-B14F-4D97-AF65-F5344CB8AC3E}">
        <p14:creationId xmlns:p14="http://schemas.microsoft.com/office/powerpoint/2010/main" val="1855405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ВЕРБАЛЬНА ТАКТИКА</a:t>
            </a:r>
            <a:r>
              <a:rPr lang="ru-RU" b="1" i="1" dirty="0"/>
              <a:t/>
            </a:r>
            <a:br>
              <a:rPr lang="ru-RU" b="1" i="1" dirty="0"/>
            </a:br>
            <a:endParaRPr lang="ru-RU" b="1" i="1" dirty="0"/>
          </a:p>
        </p:txBody>
      </p:sp>
      <p:sp>
        <p:nvSpPr>
          <p:cNvPr id="3" name="Объект 2"/>
          <p:cNvSpPr>
            <a:spLocks noGrp="1"/>
          </p:cNvSpPr>
          <p:nvPr>
            <p:ph idx="1"/>
          </p:nvPr>
        </p:nvSpPr>
        <p:spPr>
          <a:xfrm>
            <a:off x="457200" y="1124744"/>
            <a:ext cx="8229600" cy="5001419"/>
          </a:xfrm>
        </p:spPr>
        <p:txBody>
          <a:bodyPr>
            <a:normAutofit fontScale="77500" lnSpcReduction="20000"/>
          </a:bodyPr>
          <a:lstStyle/>
          <a:p>
            <a:pPr marL="0" indent="0" algn="just">
              <a:buNone/>
            </a:pPr>
            <a:r>
              <a:rPr lang="uk-UA" dirty="0"/>
              <a:t>Фахівці з переговорного процесу широко використовують словесну тактику: </a:t>
            </a:r>
          </a:p>
          <a:p>
            <a:pPr marL="0" indent="0" algn="just">
              <a:buNone/>
            </a:pPr>
            <a:r>
              <a:rPr lang="uk-UA" dirty="0"/>
              <a:t>(а) число поставлених питань зростає; </a:t>
            </a:r>
          </a:p>
          <a:p>
            <a:pPr marL="0" indent="0" algn="just">
              <a:buNone/>
            </a:pPr>
            <a:r>
              <a:rPr lang="uk-UA" dirty="0"/>
              <a:t>(б) число зобов’язань, узятих на себе до досягнення заключної угоди, зменшується; </a:t>
            </a:r>
          </a:p>
          <a:p>
            <a:pPr marL="0" indent="0" algn="just">
              <a:buNone/>
            </a:pPr>
            <a:r>
              <a:rPr lang="uk-UA" dirty="0"/>
              <a:t>(в) величина першого запиту зростає — тобто, торговці просять більше, а покупці пропонують менше. </a:t>
            </a:r>
          </a:p>
          <a:p>
            <a:pPr marL="0" indent="0" algn="just">
              <a:buNone/>
            </a:pPr>
            <a:endParaRPr lang="uk-UA" dirty="0"/>
          </a:p>
          <a:p>
            <a:pPr marL="0" indent="0" algn="just">
              <a:buNone/>
            </a:pPr>
            <a:r>
              <a:rPr lang="uk-UA" dirty="0"/>
              <a:t>Тому у більшості культур ті, що ефективно ведуть переговори, починають із більших очікувань і роблять більші початкові пропозиції' (чи запити), рухаються далі, ставлячи багато питань, і утримуються від прийняття на себе багатьох зобов’язань до досягнення кінцевої стадії' переговорів.</a:t>
            </a:r>
            <a:endParaRPr lang="ru-RU" dirty="0"/>
          </a:p>
        </p:txBody>
      </p:sp>
    </p:spTree>
    <p:extLst>
      <p:ext uri="{BB962C8B-B14F-4D97-AF65-F5344CB8AC3E}">
        <p14:creationId xmlns:p14="http://schemas.microsoft.com/office/powerpoint/2010/main" val="3353614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екстремальні позиції</a:t>
            </a:r>
            <a:endParaRPr lang="ru-RU" b="1" i="1" dirty="0"/>
          </a:p>
        </p:txBody>
      </p:sp>
      <p:sp>
        <p:nvSpPr>
          <p:cNvPr id="3" name="Объект 2"/>
          <p:cNvSpPr>
            <a:spLocks noGrp="1"/>
          </p:cNvSpPr>
          <p:nvPr>
            <p:ph idx="1"/>
          </p:nvPr>
        </p:nvSpPr>
        <p:spPr/>
        <p:txBody>
          <a:bodyPr>
            <a:normAutofit fontScale="77500" lnSpcReduction="20000"/>
          </a:bodyPr>
          <a:lstStyle/>
          <a:p>
            <a:r>
              <a:rPr lang="uk-UA" dirty="0"/>
              <a:t>демонструють опонентам, що партнер не дозволить себе експлуатувати,</a:t>
            </a:r>
            <a:endParaRPr lang="ru-RU" dirty="0"/>
          </a:p>
          <a:p>
            <a:r>
              <a:rPr lang="uk-UA" dirty="0"/>
              <a:t>дозволяють одержати більше, ніж очікувалося,</a:t>
            </a:r>
            <a:endParaRPr lang="ru-RU" dirty="0"/>
          </a:p>
          <a:p>
            <a:r>
              <a:rPr lang="uk-UA" dirty="0"/>
              <a:t>продовжують переговорний процес і тим самим дозволяють учасникам переговорів одержати більше інформації' про своїх опонентів,</a:t>
            </a:r>
            <a:endParaRPr lang="ru-RU" dirty="0"/>
          </a:p>
          <a:p>
            <a:r>
              <a:rPr lang="uk-UA" dirty="0"/>
              <a:t>міняють припущення опонентів про те, що бажає отримати інша </a:t>
            </a:r>
            <a:r>
              <a:rPr lang="ru-RU" dirty="0"/>
              <a:t>сторона,</a:t>
            </a:r>
          </a:p>
          <a:p>
            <a:r>
              <a:rPr lang="uk-UA" dirty="0"/>
              <a:t>дають більше можливостей робити наступні поступки й у такий спосіб демонструвати готовність співробітничати, </a:t>
            </a:r>
            <a:endParaRPr lang="ru-RU" dirty="0"/>
          </a:p>
          <a:p>
            <a:r>
              <a:rPr lang="uk-UA" dirty="0"/>
              <a:t>говорять про готовність учасників переговорів грати згідно зі «загальноприйнятими нормами».</a:t>
            </a:r>
            <a:endParaRPr lang="ru-RU" dirty="0"/>
          </a:p>
          <a:p>
            <a:endParaRPr lang="ru-RU" dirty="0"/>
          </a:p>
        </p:txBody>
      </p:sp>
    </p:spTree>
    <p:extLst>
      <p:ext uri="{BB962C8B-B14F-4D97-AF65-F5344CB8AC3E}">
        <p14:creationId xmlns:p14="http://schemas.microsoft.com/office/powerpoint/2010/main" val="1428699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326991684"/>
              </p:ext>
            </p:extLst>
          </p:nvPr>
        </p:nvGraphicFramePr>
        <p:xfrm>
          <a:off x="1403648" y="404669"/>
          <a:ext cx="6408711" cy="5722210"/>
        </p:xfrm>
        <a:graphic>
          <a:graphicData uri="http://schemas.openxmlformats.org/drawingml/2006/table">
            <a:tbl>
              <a:tblPr firstRow="1" firstCol="1" bandRow="1">
                <a:tableStyleId>{5C22544A-7EE6-4342-B048-85BDC9FD1C3A}</a:tableStyleId>
              </a:tblPr>
              <a:tblGrid>
                <a:gridCol w="3312892">
                  <a:extLst>
                    <a:ext uri="{9D8B030D-6E8A-4147-A177-3AD203B41FA5}">
                      <a16:colId xmlns:a16="http://schemas.microsoft.com/office/drawing/2014/main" val="20000"/>
                    </a:ext>
                  </a:extLst>
                </a:gridCol>
                <a:gridCol w="1004448">
                  <a:extLst>
                    <a:ext uri="{9D8B030D-6E8A-4147-A177-3AD203B41FA5}">
                      <a16:colId xmlns:a16="http://schemas.microsoft.com/office/drawing/2014/main" val="20001"/>
                    </a:ext>
                  </a:extLst>
                </a:gridCol>
                <a:gridCol w="963214">
                  <a:extLst>
                    <a:ext uri="{9D8B030D-6E8A-4147-A177-3AD203B41FA5}">
                      <a16:colId xmlns:a16="http://schemas.microsoft.com/office/drawing/2014/main" val="20002"/>
                    </a:ext>
                  </a:extLst>
                </a:gridCol>
                <a:gridCol w="1128157">
                  <a:extLst>
                    <a:ext uri="{9D8B030D-6E8A-4147-A177-3AD203B41FA5}">
                      <a16:colId xmlns:a16="http://schemas.microsoft.com/office/drawing/2014/main" val="20003"/>
                    </a:ext>
                  </a:extLst>
                </a:gridCol>
              </a:tblGrid>
              <a:tr h="785039">
                <a:tc>
                  <a:txBody>
                    <a:bodyPr/>
                    <a:lstStyle/>
                    <a:p>
                      <a:pPr algn="just">
                        <a:lnSpc>
                          <a:spcPct val="115000"/>
                        </a:lnSpc>
                        <a:spcAft>
                          <a:spcPts val="0"/>
                        </a:spcAft>
                        <a:tabLst>
                          <a:tab pos="6750050" algn="l"/>
                        </a:tabLst>
                      </a:pPr>
                      <a:r>
                        <a:rPr lang="uk-UA" sz="1200" dirty="0" err="1">
                          <a:effectLst/>
                        </a:rPr>
                        <a:t>Кроскультурні</a:t>
                      </a:r>
                      <a:r>
                        <a:rPr lang="uk-UA" sz="1200" dirty="0">
                          <a:effectLst/>
                        </a:rPr>
                        <a:t> відмінності в словесному поводженні на переговорах.</a:t>
                      </a:r>
                      <a:endParaRPr lang="ru-RU" sz="1000" dirty="0">
                        <a:effectLst/>
                        <a:latin typeface="Calibri"/>
                        <a:ea typeface="Calibri"/>
                        <a:cs typeface="Times New Roman"/>
                      </a:endParaRPr>
                    </a:p>
                  </a:txBody>
                  <a:tcPr marL="0" marR="0" marT="0" marB="0"/>
                </a:tc>
                <a:tc>
                  <a:txBody>
                    <a:bodyPr/>
                    <a:lstStyle/>
                    <a:p>
                      <a:endParaRPr lang="ru-RU" sz="1600"/>
                    </a:p>
                  </a:txBody>
                  <a:tcPr marL="81157" marR="81157" marT="40578" marB="40578"/>
                </a:tc>
                <a:tc>
                  <a:txBody>
                    <a:bodyPr/>
                    <a:lstStyle/>
                    <a:p>
                      <a:endParaRPr lang="ru-RU" sz="1600"/>
                    </a:p>
                  </a:txBody>
                  <a:tcPr marL="81157" marR="81157" marT="40578" marB="40578"/>
                </a:tc>
                <a:tc>
                  <a:txBody>
                    <a:bodyPr/>
                    <a:lstStyle/>
                    <a:p>
                      <a:endParaRPr lang="ru-RU" sz="1600"/>
                    </a:p>
                  </a:txBody>
                  <a:tcPr marL="81157" marR="81157" marT="40578" marB="40578"/>
                </a:tc>
                <a:extLst>
                  <a:ext uri="{0D108BD9-81ED-4DB2-BD59-A6C34878D82A}">
                    <a16:rowId xmlns:a16="http://schemas.microsoft.com/office/drawing/2014/main" val="10000"/>
                  </a:ext>
                </a:extLst>
              </a:tr>
              <a:tr h="806145">
                <a:tc>
                  <a:txBody>
                    <a:bodyPr/>
                    <a:lstStyle/>
                    <a:p>
                      <a:pPr indent="-292100" algn="just">
                        <a:lnSpc>
                          <a:spcPts val="1800"/>
                        </a:lnSpc>
                        <a:spcBef>
                          <a:spcPts val="2700"/>
                        </a:spcBef>
                        <a:spcAft>
                          <a:spcPts val="0"/>
                        </a:spcAft>
                        <a:tabLst>
                          <a:tab pos="6750050" algn="l"/>
                        </a:tabLst>
                      </a:pPr>
                      <a:r>
                        <a:rPr lang="uk-UA" sz="1200" u="none" strike="noStrike" spc="0">
                          <a:effectLst/>
                        </a:rPr>
                        <a:t>Поведінка (тактика)</a:t>
                      </a:r>
                      <a:endParaRPr lang="ru-RU" sz="1300">
                        <a:effectLst/>
                        <a:latin typeface="Garamond"/>
                        <a:ea typeface="Garamond"/>
                        <a:cs typeface="Garamond"/>
                      </a:endParaRPr>
                    </a:p>
                  </a:txBody>
                  <a:tcPr marL="5636" marR="5636" marT="0" marB="0" anchor="b"/>
                </a:tc>
                <a:tc gridSpan="3">
                  <a:txBody>
                    <a:bodyPr/>
                    <a:lstStyle/>
                    <a:p>
                      <a:pPr indent="-292100" algn="just">
                        <a:lnSpc>
                          <a:spcPts val="1800"/>
                        </a:lnSpc>
                        <a:spcBef>
                          <a:spcPts val="2700"/>
                        </a:spcBef>
                        <a:spcAft>
                          <a:spcPts val="0"/>
                        </a:spcAft>
                        <a:tabLst>
                          <a:tab pos="6750050" algn="l"/>
                        </a:tabLst>
                      </a:pPr>
                      <a:r>
                        <a:rPr lang="uk-UA" sz="1200" u="none" strike="noStrike" spc="0">
                          <a:effectLst/>
                        </a:rPr>
                        <a:t>Середня кількість тактик, які були використані за півгодини процесу торгу:</a:t>
                      </a:r>
                      <a:endParaRPr lang="ru-RU" sz="1300">
                        <a:effectLst/>
                        <a:latin typeface="Garamond"/>
                        <a:ea typeface="Garamond"/>
                        <a:cs typeface="Garamond"/>
                      </a:endParaRPr>
                    </a:p>
                  </a:txBody>
                  <a:tcPr marL="5636" marR="5636" marT="0" marB="0" anchor="b"/>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261680">
                <a:tc>
                  <a:txBody>
                    <a:bodyPr/>
                    <a:lstStyle/>
                    <a:p>
                      <a:pPr algn="just">
                        <a:lnSpc>
                          <a:spcPct val="115000"/>
                        </a:lnSpc>
                        <a:spcAft>
                          <a:spcPts val="0"/>
                        </a:spcAft>
                        <a:tabLst>
                          <a:tab pos="6750050" algn="l"/>
                        </a:tabLst>
                      </a:pPr>
                      <a:r>
                        <a:rPr lang="ru-RU" sz="1200">
                          <a:effectLst/>
                        </a:rPr>
                        <a:t> </a:t>
                      </a:r>
                      <a:endParaRPr lang="ru-RU" sz="1000">
                        <a:effectLst/>
                        <a:latin typeface="Calibri"/>
                        <a:ea typeface="Calibri"/>
                        <a:cs typeface="Times New Roman"/>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Японія</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США</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Бразилія</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02"/>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Обіцянка</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7</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8</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3</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03"/>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Погроза</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2</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04"/>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Рекомендації</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7</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dirty="0">
                          <a:effectLst/>
                        </a:rPr>
                        <a:t>5</a:t>
                      </a:r>
                      <a:endParaRPr lang="ru-RU" sz="1300" dirty="0">
                        <a:effectLst/>
                        <a:latin typeface="Garamond"/>
                        <a:ea typeface="Garamond"/>
                        <a:cs typeface="Garamond"/>
                      </a:endParaRPr>
                    </a:p>
                  </a:txBody>
                  <a:tcPr marL="5636" marR="5636" marT="0" marB="0"/>
                </a:tc>
                <a:extLst>
                  <a:ext uri="{0D108BD9-81ED-4DB2-BD59-A6C34878D82A}">
                    <a16:rowId xmlns:a16="http://schemas.microsoft.com/office/drawing/2014/main" val="10005"/>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Попередження</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7</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5</a:t>
                      </a:r>
                      <a:endParaRPr lang="ru-RU" sz="1300">
                        <a:effectLst/>
                        <a:latin typeface="Garamond"/>
                        <a:ea typeface="Garamond"/>
                        <a:cs typeface="Garamond"/>
                      </a:endParaRPr>
                    </a:p>
                  </a:txBody>
                  <a:tcPr marL="5636" marR="5636" marT="0" marB="0"/>
                </a:tc>
                <a:extLst>
                  <a:ext uri="{0D108BD9-81ED-4DB2-BD59-A6C34878D82A}">
                    <a16:rowId xmlns:a16="http://schemas.microsoft.com/office/drawing/2014/main" val="10006"/>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Нагорода</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1</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2</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2</a:t>
                      </a:r>
                      <a:endParaRPr lang="ru-RU" sz="1300">
                        <a:effectLst/>
                        <a:latin typeface="Garamond"/>
                        <a:ea typeface="Garamond"/>
                        <a:cs typeface="Garamond"/>
                      </a:endParaRPr>
                    </a:p>
                  </a:txBody>
                  <a:tcPr marL="5636" marR="5636" marT="0" marB="0" anchor="ctr"/>
                </a:tc>
                <a:extLst>
                  <a:ext uri="{0D108BD9-81ED-4DB2-BD59-A6C34878D82A}">
                    <a16:rowId xmlns:a16="http://schemas.microsoft.com/office/drawing/2014/main" val="10007"/>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Покарання</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1</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3</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3</a:t>
                      </a:r>
                      <a:endParaRPr lang="ru-RU" sz="1300">
                        <a:effectLst/>
                        <a:latin typeface="Garamond"/>
                        <a:ea typeface="Garamond"/>
                        <a:cs typeface="Garamond"/>
                      </a:endParaRPr>
                    </a:p>
                  </a:txBody>
                  <a:tcPr marL="5636" marR="5636" marT="0" marB="0"/>
                </a:tc>
                <a:extLst>
                  <a:ext uri="{0D108BD9-81ED-4DB2-BD59-A6C34878D82A}">
                    <a16:rowId xmlns:a16="http://schemas.microsoft.com/office/drawing/2014/main" val="10008"/>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Апеляції до норм</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2</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1</a:t>
                      </a:r>
                      <a:endParaRPr lang="ru-RU" sz="1300">
                        <a:effectLst/>
                        <a:latin typeface="Garamond"/>
                        <a:ea typeface="Garamond"/>
                        <a:cs typeface="Garamond"/>
                      </a:endParaRPr>
                    </a:p>
                  </a:txBody>
                  <a:tcPr marL="5636" marR="5636" marT="0" marB="0" anchor="ctr"/>
                </a:tc>
                <a:extLst>
                  <a:ext uri="{0D108BD9-81ED-4DB2-BD59-A6C34878D82A}">
                    <a16:rowId xmlns:a16="http://schemas.microsoft.com/office/drawing/2014/main" val="10009"/>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Зобов’язання</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15</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13</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8</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10"/>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Самовикриття</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34</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36</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39</a:t>
                      </a:r>
                      <a:endParaRPr lang="ru-RU" sz="1300">
                        <a:effectLst/>
                        <a:latin typeface="Garamond"/>
                        <a:ea typeface="Garamond"/>
                        <a:cs typeface="Garamond"/>
                      </a:endParaRPr>
                    </a:p>
                  </a:txBody>
                  <a:tcPr marL="5636" marR="5636" marT="0" marB="0"/>
                </a:tc>
                <a:extLst>
                  <a:ext uri="{0D108BD9-81ED-4DB2-BD59-A6C34878D82A}">
                    <a16:rowId xmlns:a16="http://schemas.microsoft.com/office/drawing/2014/main" val="10011"/>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Питання</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20</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20</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22</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12"/>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Команди</a:t>
                      </a:r>
                      <a:endParaRPr lang="ru-RU" sz="1300">
                        <a:effectLst/>
                        <a:latin typeface="Garamond"/>
                        <a:ea typeface="Garamond"/>
                        <a:cs typeface="Garamond"/>
                      </a:endParaRPr>
                    </a:p>
                  </a:txBody>
                  <a:tcPr marL="5636" marR="5636" marT="0" marB="0" anchor="ctr"/>
                </a:tc>
                <a:tc>
                  <a:txBody>
                    <a:bodyPr/>
                    <a:lstStyle/>
                    <a:p>
                      <a:pPr indent="-292100" algn="just">
                        <a:lnSpc>
                          <a:spcPts val="1800"/>
                        </a:lnSpc>
                        <a:spcBef>
                          <a:spcPts val="2700"/>
                        </a:spcBef>
                        <a:spcAft>
                          <a:spcPts val="0"/>
                        </a:spcAft>
                        <a:tabLst>
                          <a:tab pos="6750050" algn="l"/>
                        </a:tabLst>
                      </a:pPr>
                      <a:r>
                        <a:rPr lang="uk-UA" sz="1200" u="none" strike="noStrike" spc="0">
                          <a:effectLst/>
                        </a:rPr>
                        <a:t>8</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6</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14</a:t>
                      </a:r>
                      <a:endParaRPr lang="ru-RU" sz="1300">
                        <a:effectLst/>
                        <a:latin typeface="Garamond"/>
                        <a:ea typeface="Garamond"/>
                        <a:cs typeface="Garamond"/>
                      </a:endParaRPr>
                    </a:p>
                  </a:txBody>
                  <a:tcPr marL="5636" marR="5636" marT="0" marB="0" anchor="ctr"/>
                </a:tc>
                <a:extLst>
                  <a:ext uri="{0D108BD9-81ED-4DB2-BD59-A6C34878D82A}">
                    <a16:rowId xmlns:a16="http://schemas.microsoft.com/office/drawing/2014/main" val="10013"/>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«Ні» за 30 хв.</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5,7</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9,0</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83,4</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14"/>
                  </a:ext>
                </a:extLst>
              </a:tr>
              <a:tr h="256761">
                <a:tc>
                  <a:txBody>
                    <a:bodyPr/>
                    <a:lstStyle/>
                    <a:p>
                      <a:pPr indent="-292100" algn="just">
                        <a:lnSpc>
                          <a:spcPts val="1800"/>
                        </a:lnSpc>
                        <a:spcBef>
                          <a:spcPts val="2700"/>
                        </a:spcBef>
                        <a:spcAft>
                          <a:spcPts val="0"/>
                        </a:spcAft>
                        <a:tabLst>
                          <a:tab pos="6750050" algn="l"/>
                        </a:tabLst>
                      </a:pPr>
                      <a:r>
                        <a:rPr lang="uk-UA" sz="1200" u="none" strike="noStrike" spc="0">
                          <a:effectLst/>
                        </a:rPr>
                        <a:t>Рівень прибутковості від</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61,5</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57,3</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75,2</a:t>
                      </a:r>
                      <a:endParaRPr lang="ru-RU" sz="1300">
                        <a:effectLst/>
                        <a:latin typeface="Garamond"/>
                        <a:ea typeface="Garamond"/>
                        <a:cs typeface="Garamond"/>
                      </a:endParaRPr>
                    </a:p>
                  </a:txBody>
                  <a:tcPr marL="5636" marR="5636" marT="0" marB="0" anchor="b"/>
                </a:tc>
                <a:extLst>
                  <a:ext uri="{0D108BD9-81ED-4DB2-BD59-A6C34878D82A}">
                    <a16:rowId xmlns:a16="http://schemas.microsoft.com/office/drawing/2014/main" val="10015"/>
                  </a:ext>
                </a:extLst>
              </a:tr>
              <a:tr h="531453">
                <a:tc>
                  <a:txBody>
                    <a:bodyPr/>
                    <a:lstStyle/>
                    <a:p>
                      <a:pPr indent="-292100" algn="just">
                        <a:lnSpc>
                          <a:spcPts val="1800"/>
                        </a:lnSpc>
                        <a:spcBef>
                          <a:spcPts val="2700"/>
                        </a:spcBef>
                        <a:spcAft>
                          <a:spcPts val="0"/>
                        </a:spcAft>
                        <a:tabLst>
                          <a:tab pos="6750050" algn="l"/>
                        </a:tabLst>
                      </a:pPr>
                      <a:r>
                        <a:rPr lang="uk-UA" sz="1200" u="none" strike="noStrike" spc="0">
                          <a:effectLst/>
                        </a:rPr>
                        <a:t>початкових пропозицій Початкові поступки</a:t>
                      </a:r>
                      <a:endParaRPr lang="ru-RU" sz="1300">
                        <a:effectLst/>
                        <a:latin typeface="Garamond"/>
                        <a:ea typeface="Garamond"/>
                        <a:cs typeface="Garamond"/>
                      </a:endParaRPr>
                    </a:p>
                  </a:txBody>
                  <a:tcPr marL="5636" marR="5636" marT="0" marB="0"/>
                </a:tc>
                <a:tc>
                  <a:txBody>
                    <a:bodyPr/>
                    <a:lstStyle/>
                    <a:p>
                      <a:pPr indent="-292100" algn="just">
                        <a:lnSpc>
                          <a:spcPts val="1800"/>
                        </a:lnSpc>
                        <a:spcBef>
                          <a:spcPts val="2700"/>
                        </a:spcBef>
                        <a:spcAft>
                          <a:spcPts val="0"/>
                        </a:spcAft>
                        <a:tabLst>
                          <a:tab pos="6750050" algn="l"/>
                        </a:tabLst>
                      </a:pPr>
                      <a:r>
                        <a:rPr lang="uk-UA" sz="1200" u="none" strike="noStrike" spc="0">
                          <a:effectLst/>
                        </a:rPr>
                        <a:t>6,5</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a:effectLst/>
                        </a:rPr>
                        <a:t>7,1</a:t>
                      </a:r>
                      <a:endParaRPr lang="ru-RU" sz="1300">
                        <a:effectLst/>
                        <a:latin typeface="Garamond"/>
                        <a:ea typeface="Garamond"/>
                        <a:cs typeface="Garamond"/>
                      </a:endParaRPr>
                    </a:p>
                  </a:txBody>
                  <a:tcPr marL="5636" marR="5636" marT="0" marB="0" anchor="b"/>
                </a:tc>
                <a:tc>
                  <a:txBody>
                    <a:bodyPr/>
                    <a:lstStyle/>
                    <a:p>
                      <a:pPr indent="-292100" algn="just">
                        <a:lnSpc>
                          <a:spcPts val="1800"/>
                        </a:lnSpc>
                        <a:spcBef>
                          <a:spcPts val="2700"/>
                        </a:spcBef>
                        <a:spcAft>
                          <a:spcPts val="0"/>
                        </a:spcAft>
                        <a:tabLst>
                          <a:tab pos="6750050" algn="l"/>
                        </a:tabLst>
                      </a:pPr>
                      <a:r>
                        <a:rPr lang="uk-UA" sz="1200" u="none" strike="noStrike" spc="0" dirty="0">
                          <a:effectLst/>
                        </a:rPr>
                        <a:t>9,4</a:t>
                      </a:r>
                      <a:endParaRPr lang="ru-RU" sz="1300" dirty="0">
                        <a:effectLst/>
                        <a:latin typeface="Garamond"/>
                        <a:ea typeface="Garamond"/>
                        <a:cs typeface="Garamond"/>
                      </a:endParaRPr>
                    </a:p>
                  </a:txBody>
                  <a:tcPr marL="5636" marR="5636" marT="0" marB="0" anchor="b"/>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824516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just">
              <a:buNone/>
            </a:pPr>
            <a:endParaRPr lang="uk-UA" b="1" i="1" dirty="0"/>
          </a:p>
          <a:p>
            <a:pPr marL="0" indent="0" algn="just">
              <a:buNone/>
            </a:pPr>
            <a:r>
              <a:rPr lang="uk-UA" b="1" i="1" dirty="0"/>
              <a:t>Подразники</a:t>
            </a:r>
            <a:r>
              <a:rPr lang="uk-UA" dirty="0"/>
              <a:t> — це ті слова, які мають несуттєве значення в переконанні опонентів і викликають роздратування. Подразники включають такі фрази, як «великодушна пропозиція», «помірна ціна» й «справедлива угода». Ті, що посередньо ведуть переговори, використовують у чотири рази більше подразників, ніж їхні кваліфіковані колеги.</a:t>
            </a:r>
            <a:endParaRPr lang="ru-RU" dirty="0"/>
          </a:p>
          <a:p>
            <a:endParaRPr lang="ru-RU" dirty="0"/>
          </a:p>
        </p:txBody>
      </p:sp>
    </p:spTree>
    <p:extLst>
      <p:ext uri="{BB962C8B-B14F-4D97-AF65-F5344CB8AC3E}">
        <p14:creationId xmlns:p14="http://schemas.microsoft.com/office/powerpoint/2010/main" val="1381050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just">
              <a:buNone/>
            </a:pPr>
            <a:endParaRPr lang="uk-UA" b="1" i="1" dirty="0"/>
          </a:p>
          <a:p>
            <a:pPr marL="0" indent="0" algn="just">
              <a:buNone/>
            </a:pPr>
            <a:r>
              <a:rPr lang="uk-UA" b="1" i="1" dirty="0"/>
              <a:t>Контрпропозиції</a:t>
            </a:r>
            <a:r>
              <a:rPr lang="uk-UA" dirty="0"/>
              <a:t> — це реакція посередників на пропозиції' їхніх опонентів, шляхом простого висування своєї власної пропозиції'. Ті, що посередньо ведуть переговори, використовують контрпропозиції у два рази частіше, ніж їхні кваліфіковані колеги. Останні спочатку намагаються зрозуміти пропозицію своїх опонентів перш ніж висунути свою власну пропозицію.</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lstStyle/>
          <a:p>
            <a:pPr marL="0" indent="0" algn="just">
              <a:buNone/>
            </a:pPr>
            <a:r>
              <a:rPr lang="uk-UA" b="1" i="1" dirty="0"/>
              <a:t>Процес</a:t>
            </a:r>
            <a:r>
              <a:rPr lang="uk-UA" dirty="0"/>
              <a:t> — це єдиний найважливіший фактор у передбаченні успіху чи провалу переговорів.</a:t>
            </a:r>
            <a:endParaRPr lang="en-US" dirty="0"/>
          </a:p>
          <a:p>
            <a:pPr marL="514350" lvl="0" indent="-514350" algn="just">
              <a:buFont typeface="+mj-lt"/>
              <a:buAutoNum type="arabicPeriod"/>
            </a:pPr>
            <a:r>
              <a:rPr lang="uk-UA" dirty="0"/>
              <a:t>Відокремити людей від проблеми</a:t>
            </a:r>
            <a:endParaRPr lang="ru-RU" dirty="0"/>
          </a:p>
          <a:p>
            <a:pPr marL="514350" lvl="0" indent="-514350" algn="just">
              <a:buFont typeface="+mj-lt"/>
              <a:buAutoNum type="arabicPeriod"/>
            </a:pPr>
            <a:r>
              <a:rPr lang="uk-UA" dirty="0"/>
              <a:t>Зосередитись на інтересах, а не на позиціях</a:t>
            </a:r>
            <a:endParaRPr lang="ru-RU" dirty="0"/>
          </a:p>
          <a:p>
            <a:pPr marL="514350" lvl="0" indent="-514350" algn="just">
              <a:buFont typeface="+mj-lt"/>
              <a:buAutoNum type="arabicPeriod"/>
            </a:pPr>
            <a:r>
              <a:rPr lang="uk-UA" dirty="0"/>
              <a:t>Наполягати на об’єктивних критеріях (і ніколи не піддаватися тиску)</a:t>
            </a:r>
            <a:endParaRPr lang="ru-RU" dirty="0"/>
          </a:p>
          <a:p>
            <a:pPr marL="514350" lvl="0" indent="-514350" algn="just">
              <a:buFont typeface="+mj-lt"/>
              <a:buAutoNum type="arabicPeriod"/>
            </a:pPr>
            <a:r>
              <a:rPr lang="uk-UA" dirty="0"/>
              <a:t>Знайти взаємовигідні варіанти.</a:t>
            </a:r>
            <a:endParaRPr lang="ru-RU" dirty="0"/>
          </a:p>
          <a:p>
            <a:pPr algn="just"/>
            <a:endParaRPr lang="ru-RU" dirty="0"/>
          </a:p>
        </p:txBody>
      </p:sp>
    </p:spTree>
    <p:extLst>
      <p:ext uri="{BB962C8B-B14F-4D97-AF65-F5344CB8AC3E}">
        <p14:creationId xmlns:p14="http://schemas.microsoft.com/office/powerpoint/2010/main" val="6468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lnSpcReduction="20000"/>
          </a:bodyPr>
          <a:lstStyle/>
          <a:p>
            <a:pPr marL="0" indent="0" algn="just">
              <a:buNone/>
            </a:pPr>
            <a:r>
              <a:rPr lang="uk-UA" b="1" i="1" dirty="0"/>
              <a:t>Спіраль «Захист/напад»</a:t>
            </a:r>
            <a:r>
              <a:rPr lang="uk-UA" dirty="0"/>
              <a:t>. Ведення переговорів, за визначенням, припускає конфлікт. Цей конфлікт часто призводить до обвинувачень, обумовлених ціннісною орієнтацією особистості й висловлюваних у запалі суперечки, і захисних тверджень. Ті, що посередньо ведуть переговори, часто реагують захищаючись й часто нападають, спочатку м’яко, а потім сильніше й жорсткіше. Ті, що ведуть переговори кваліфіковано, навпаки, </a:t>
            </a:r>
            <a:r>
              <a:rPr lang="uk-UA" dirty="0" err="1"/>
              <a:t>рідко</a:t>
            </a:r>
            <a:r>
              <a:rPr lang="uk-UA" dirty="0"/>
              <a:t> реагують захищаючись. Хоча вони й </a:t>
            </a:r>
            <a:r>
              <a:rPr lang="uk-UA" dirty="0" err="1"/>
              <a:t>рідко</a:t>
            </a:r>
            <a:r>
              <a:rPr lang="uk-UA" dirty="0"/>
              <a:t> атакують, але коли нападають, то завдають сильного удару без попередження. Ті, що посередньо ведуть переговори, нападають у три рази частіше, ніж кваліфіковані.</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a:bodyPr>
          <a:lstStyle/>
          <a:p>
            <a:pPr marL="0" indent="0" algn="just">
              <a:buNone/>
            </a:pPr>
            <a:r>
              <a:rPr lang="uk-UA" b="1" i="1" dirty="0"/>
              <a:t>Поведінкові мітки</a:t>
            </a:r>
            <a:r>
              <a:rPr lang="uk-UA" dirty="0"/>
              <a:t> припускають опис того, що ви плануєте сказати, перед тим, як ви це скажете. Наприклад, «Можна поставити запитання?» й «Можна запропонувати?» є поведінковими мітками питання чи пропозиції. Поведінкові мітки попереджають опонентів. Для будь-якої поведінки, крім незгоди, ті, що ведуть переговори кваліфіковано, використовують мітки в п’ять разів частіше, ніж їхні колеги. Ті, що посередньо ведуть переговори, позначають незгоду в три рази частіше, ніж кваліфіковані посередники.</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just">
              <a:buNone/>
            </a:pPr>
            <a:endParaRPr lang="uk-UA" b="1" i="1" dirty="0"/>
          </a:p>
          <a:p>
            <a:pPr marL="0" indent="0" algn="just">
              <a:buNone/>
            </a:pPr>
            <a:r>
              <a:rPr lang="uk-UA" b="1" i="1" dirty="0"/>
              <a:t>Активне слухання</a:t>
            </a:r>
            <a:r>
              <a:rPr lang="uk-UA" dirty="0"/>
              <a:t> включає демонстрацію собі й своєму опонентові, що попереднє висловлення зрозуміле. Активне слухання не передає згоди чи схвалення — воно відображає тільки розуміння. Ті, що ведуть переговори кваліфіковано, використовують дві потужні техніки активного слухання — перевірку розуміння й підсумовування — у два рази частіше, ніж їх менш кваліфіковані колеги.</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just">
              <a:buNone/>
            </a:pPr>
            <a:endParaRPr lang="uk-UA" b="1" i="1" dirty="0"/>
          </a:p>
          <a:p>
            <a:pPr marL="0" indent="0" algn="just">
              <a:buNone/>
            </a:pPr>
            <a:endParaRPr lang="uk-UA" b="1" i="1" dirty="0"/>
          </a:p>
          <a:p>
            <a:pPr marL="0" indent="0" algn="just">
              <a:buNone/>
            </a:pPr>
            <a:endParaRPr lang="uk-UA" b="1" i="1" dirty="0"/>
          </a:p>
          <a:p>
            <a:pPr marL="0" indent="0" algn="just">
              <a:buNone/>
            </a:pPr>
            <a:r>
              <a:rPr lang="uk-UA" b="1" i="1" dirty="0"/>
              <a:t>Питання</a:t>
            </a:r>
            <a:r>
              <a:rPr lang="uk-UA" dirty="0"/>
              <a:t> — це початкове джерело для збору інформації. Ті, що ведуть переговори кваліфіковано, використовують удвічі більше питань, ніж їх менш успішні колеги.</a:t>
            </a:r>
            <a:endParaRPr lang="ru-RU" dirty="0"/>
          </a:p>
        </p:txBody>
      </p:sp>
    </p:spTree>
    <p:extLst>
      <p:ext uri="{BB962C8B-B14F-4D97-AF65-F5344CB8AC3E}">
        <p14:creationId xmlns:p14="http://schemas.microsoft.com/office/powerpoint/2010/main" val="2879202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a:bodyPr>
          <a:lstStyle/>
          <a:p>
            <a:pPr marL="0" indent="0" algn="just">
              <a:buNone/>
            </a:pPr>
            <a:r>
              <a:rPr lang="uk-UA" b="1" i="1" dirty="0"/>
              <a:t>Опис </a:t>
            </a:r>
            <a:r>
              <a:rPr lang="uk-UA" b="1" i="1" dirty="0" err="1"/>
              <a:t>відчуттів</a:t>
            </a:r>
            <a:r>
              <a:rPr lang="uk-UA" dirty="0"/>
              <a:t> включає опис того, які почуття людина відчуває в ситуації, що склалася. Посередник може сказати: «Я не впевнений у тому, як відреагувати на те, що ви тільки що сказали. Якщо інформація, що ви мені дали, щира, то я б хотів її' прийняти; і все- таки в мене є деякі сумніви про її' точність. Таким чином, я, з одного боку, задоволений, а з іншого — маю підозри. Чи можете ви мені допомогти вирішити мої сумніви?» Ті, що ведуть переговори кваліфіковано, майже вдвічі частіше коментують свої відчуття, ніж малокваліфіковані.</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just">
              <a:buNone/>
            </a:pPr>
            <a:endParaRPr lang="uk-UA" b="1" i="1" dirty="0"/>
          </a:p>
          <a:p>
            <a:pPr marL="0" indent="0" algn="just">
              <a:buNone/>
            </a:pPr>
            <a:endParaRPr lang="uk-UA" b="1" i="1" dirty="0"/>
          </a:p>
          <a:p>
            <a:pPr marL="0" indent="0" algn="just">
              <a:buNone/>
            </a:pPr>
            <a:r>
              <a:rPr lang="uk-UA" b="1" i="1" dirty="0"/>
              <a:t>Послаблення аргументу.</a:t>
            </a:r>
            <a:r>
              <a:rPr lang="uk-UA" dirty="0"/>
              <a:t> Слабкі аргументи, загалом, послаблюють сильні аргументи. Ті, що ведуть </a:t>
            </a:r>
            <a:r>
              <a:rPr lang="ru-RU" dirty="0"/>
              <a:t>переговори </a:t>
            </a:r>
            <a:r>
              <a:rPr lang="uk-UA" dirty="0"/>
              <a:t>кваліфіковано, знають, чим менше аргументів, тим краще. Ті, що недосвідчені в веденні переговорів, використовують майже удвічі більше аргументів, щоб підтримати кожну свою позицію, ніж кваліфіковані посередники.</a:t>
            </a:r>
            <a:endParaRPr lang="ru-RU" dirty="0"/>
          </a:p>
          <a:p>
            <a:endParaRPr lang="ru-RU" dirty="0"/>
          </a:p>
        </p:txBody>
      </p:sp>
    </p:spTree>
    <p:extLst>
      <p:ext uri="{BB962C8B-B14F-4D97-AF65-F5344CB8AC3E}">
        <p14:creationId xmlns:p14="http://schemas.microsoft.com/office/powerpoint/2010/main" val="2879202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НЕВЕРБАЛЬНА ТАКТИКА</a:t>
            </a:r>
            <a:r>
              <a:rPr lang="ru-RU" b="1" i="1" dirty="0"/>
              <a:t/>
            </a:r>
            <a:br>
              <a:rPr lang="ru-RU" b="1" i="1" dirty="0"/>
            </a:br>
            <a:endParaRPr lang="ru-RU" b="1" i="1" dirty="0"/>
          </a:p>
        </p:txBody>
      </p:sp>
      <p:sp>
        <p:nvSpPr>
          <p:cNvPr id="3" name="Объект 2"/>
          <p:cNvSpPr>
            <a:spLocks noGrp="1"/>
          </p:cNvSpPr>
          <p:nvPr>
            <p:ph idx="1"/>
          </p:nvPr>
        </p:nvSpPr>
        <p:spPr/>
        <p:txBody>
          <a:bodyPr>
            <a:normAutofit fontScale="77500" lnSpcReduction="20000"/>
          </a:bodyPr>
          <a:lstStyle/>
          <a:p>
            <a:pPr marL="0" indent="0" algn="just">
              <a:buNone/>
            </a:pPr>
            <a:r>
              <a:rPr lang="uk-UA" dirty="0"/>
              <a:t>Невербальна поведінка відображає те, що посередники, роблять, а не те, що вони говорять. Воно включає те, </a:t>
            </a:r>
            <a:r>
              <a:rPr lang="uk-UA" b="1" i="1" dirty="0"/>
              <a:t>як</a:t>
            </a:r>
            <a:r>
              <a:rPr lang="uk-UA" dirty="0"/>
              <a:t> вони вимовляють свої слова, а не самі слова. </a:t>
            </a:r>
            <a:r>
              <a:rPr lang="ru-RU" dirty="0" err="1"/>
              <a:t>Невербальна</a:t>
            </a:r>
            <a:r>
              <a:rPr lang="ru-RU" dirty="0"/>
              <a:t> </a:t>
            </a:r>
            <a:r>
              <a:rPr lang="uk-UA" dirty="0"/>
              <a:t>поведінка включає </a:t>
            </a:r>
          </a:p>
          <a:p>
            <a:pPr algn="just"/>
            <a:r>
              <a:rPr lang="uk-UA" dirty="0"/>
              <a:t>тон голосу, </a:t>
            </a:r>
          </a:p>
          <a:p>
            <a:pPr algn="just"/>
            <a:r>
              <a:rPr lang="uk-UA" dirty="0"/>
              <a:t>вираз обличчя, </a:t>
            </a:r>
          </a:p>
          <a:p>
            <a:pPr algn="just"/>
            <a:r>
              <a:rPr lang="uk-UA" dirty="0"/>
              <a:t>дистанцію тіла, </a:t>
            </a:r>
          </a:p>
          <a:p>
            <a:pPr algn="just"/>
            <a:r>
              <a:rPr lang="uk-UA" dirty="0"/>
              <a:t>одяг, </a:t>
            </a:r>
          </a:p>
          <a:p>
            <a:pPr algn="just"/>
            <a:r>
              <a:rPr lang="ru-RU" dirty="0"/>
              <a:t>жести, </a:t>
            </a:r>
          </a:p>
          <a:p>
            <a:pPr algn="just"/>
            <a:r>
              <a:rPr lang="uk-UA" dirty="0"/>
              <a:t>синхронізацію, </a:t>
            </a:r>
          </a:p>
          <a:p>
            <a:pPr algn="just"/>
            <a:r>
              <a:rPr lang="uk-UA" dirty="0"/>
              <a:t>мовчання,</a:t>
            </a:r>
          </a:p>
          <a:p>
            <a:pPr algn="just"/>
            <a:r>
              <a:rPr lang="uk-UA" dirty="0"/>
              <a:t>символи. </a:t>
            </a:r>
            <a:endParaRPr lang="ru-RU" dirty="0"/>
          </a:p>
        </p:txBody>
      </p:sp>
    </p:spTree>
    <p:extLst>
      <p:ext uri="{BB962C8B-B14F-4D97-AF65-F5344CB8AC3E}">
        <p14:creationId xmlns:p14="http://schemas.microsoft.com/office/powerpoint/2010/main" val="459605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23629115"/>
              </p:ext>
            </p:extLst>
          </p:nvPr>
        </p:nvGraphicFramePr>
        <p:xfrm>
          <a:off x="611560" y="620688"/>
          <a:ext cx="7632848" cy="5616625"/>
        </p:xfrm>
        <a:graphic>
          <a:graphicData uri="http://schemas.openxmlformats.org/drawingml/2006/table">
            <a:tbl>
              <a:tblPr firstRow="1" firstCol="1" bandRow="1">
                <a:tableStyleId>{5C22544A-7EE6-4342-B048-85BDC9FD1C3A}</a:tableStyleId>
              </a:tblPr>
              <a:tblGrid>
                <a:gridCol w="4455533">
                  <a:extLst>
                    <a:ext uri="{9D8B030D-6E8A-4147-A177-3AD203B41FA5}">
                      <a16:colId xmlns:a16="http://schemas.microsoft.com/office/drawing/2014/main" val="20000"/>
                    </a:ext>
                  </a:extLst>
                </a:gridCol>
                <a:gridCol w="899640">
                  <a:extLst>
                    <a:ext uri="{9D8B030D-6E8A-4147-A177-3AD203B41FA5}">
                      <a16:colId xmlns:a16="http://schemas.microsoft.com/office/drawing/2014/main" val="20001"/>
                    </a:ext>
                  </a:extLst>
                </a:gridCol>
                <a:gridCol w="1100735">
                  <a:extLst>
                    <a:ext uri="{9D8B030D-6E8A-4147-A177-3AD203B41FA5}">
                      <a16:colId xmlns:a16="http://schemas.microsoft.com/office/drawing/2014/main" val="20002"/>
                    </a:ext>
                  </a:extLst>
                </a:gridCol>
                <a:gridCol w="1176940">
                  <a:extLst>
                    <a:ext uri="{9D8B030D-6E8A-4147-A177-3AD203B41FA5}">
                      <a16:colId xmlns:a16="http://schemas.microsoft.com/office/drawing/2014/main" val="20003"/>
                    </a:ext>
                  </a:extLst>
                </a:gridCol>
              </a:tblGrid>
              <a:tr h="1271953">
                <a:tc>
                  <a:txBody>
                    <a:bodyPr/>
                    <a:lstStyle/>
                    <a:p>
                      <a:pPr algn="just">
                        <a:lnSpc>
                          <a:spcPct val="115000"/>
                        </a:lnSpc>
                        <a:spcAft>
                          <a:spcPts val="0"/>
                        </a:spcAft>
                        <a:tabLst>
                          <a:tab pos="6750050" algn="l"/>
                        </a:tabLst>
                      </a:pPr>
                      <a:r>
                        <a:rPr lang="uk-UA" sz="1400" dirty="0" err="1">
                          <a:effectLst/>
                        </a:rPr>
                        <a:t>Кроскультурні</a:t>
                      </a:r>
                      <a:r>
                        <a:rPr lang="uk-UA" sz="1400" dirty="0">
                          <a:effectLst/>
                        </a:rPr>
                        <a:t> розходження в </a:t>
                      </a:r>
                      <a:r>
                        <a:rPr lang="ru-RU" sz="1400" dirty="0">
                          <a:effectLst/>
                        </a:rPr>
                        <a:t>невербальному </a:t>
                      </a:r>
                      <a:r>
                        <a:rPr lang="uk-UA" sz="1400" dirty="0">
                          <a:effectLst/>
                        </a:rPr>
                        <a:t>поводженні на переговорах</a:t>
                      </a:r>
                      <a:endParaRPr lang="ru-RU" sz="1100" dirty="0">
                        <a:effectLst/>
                        <a:latin typeface="Calibri"/>
                        <a:ea typeface="Calibri"/>
                        <a:cs typeface="Times New Roman"/>
                      </a:endParaRPr>
                    </a:p>
                  </a:txBody>
                  <a:tcPr marL="0" marR="0" marT="0" marB="0"/>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0"/>
                  </a:ext>
                </a:extLst>
              </a:tr>
              <a:tr h="1321756">
                <a:tc>
                  <a:txBody>
                    <a:bodyPr/>
                    <a:lstStyle/>
                    <a:p>
                      <a:pPr marL="83820" indent="-292100" algn="just">
                        <a:lnSpc>
                          <a:spcPts val="1800"/>
                        </a:lnSpc>
                        <a:spcBef>
                          <a:spcPts val="2700"/>
                        </a:spcBef>
                        <a:spcAft>
                          <a:spcPts val="0"/>
                        </a:spcAft>
                        <a:tabLst>
                          <a:tab pos="6750050" algn="l"/>
                        </a:tabLst>
                      </a:pPr>
                      <a:r>
                        <a:rPr lang="uk-UA" sz="1400" u="none" strike="noStrike" spc="0">
                          <a:effectLst/>
                        </a:rPr>
                        <a:t>Поведінка (Тактика)</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Японці</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Американці</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Бразильці</a:t>
                      </a:r>
                      <a:endParaRPr lang="ru-RU" sz="1500">
                        <a:effectLst/>
                        <a:latin typeface="Garamond"/>
                        <a:ea typeface="Garamond"/>
                        <a:cs typeface="Garamond"/>
                      </a:endParaRPr>
                    </a:p>
                  </a:txBody>
                  <a:tcPr marL="6350" marR="6350" marT="0" marB="0" anchor="ctr"/>
                </a:tc>
                <a:extLst>
                  <a:ext uri="{0D108BD9-81ED-4DB2-BD59-A6C34878D82A}">
                    <a16:rowId xmlns:a16="http://schemas.microsoft.com/office/drawing/2014/main" val="10001"/>
                  </a:ext>
                </a:extLst>
              </a:tr>
              <a:tr h="791823">
                <a:tc>
                  <a:txBody>
                    <a:bodyPr/>
                    <a:lstStyle/>
                    <a:p>
                      <a:pPr marL="83820" indent="-292100" algn="just">
                        <a:lnSpc>
                          <a:spcPts val="1800"/>
                        </a:lnSpc>
                        <a:spcBef>
                          <a:spcPts val="2700"/>
                        </a:spcBef>
                        <a:spcAft>
                          <a:spcPts val="0"/>
                        </a:spcAft>
                        <a:tabLst>
                          <a:tab pos="6750050" algn="l"/>
                        </a:tabLst>
                      </a:pPr>
                      <a:r>
                        <a:rPr lang="uk-UA" sz="1400" u="none" strike="noStrike" spc="0">
                          <a:effectLst/>
                        </a:rPr>
                        <a:t>Періоди мовчання (число періодів довше 10 сек. На 30 хв.)</a:t>
                      </a:r>
                      <a:endParaRPr lang="ru-RU" sz="1500">
                        <a:effectLst/>
                        <a:latin typeface="Garamond"/>
                        <a:ea typeface="Garamond"/>
                        <a:cs typeface="Garamond"/>
                      </a:endParaRPr>
                    </a:p>
                  </a:txBody>
                  <a:tcPr marL="6350" marR="6350" marT="0" marB="0" anchor="b"/>
                </a:tc>
                <a:tc>
                  <a:txBody>
                    <a:bodyPr/>
                    <a:lstStyle/>
                    <a:p>
                      <a:pPr indent="-292100" algn="just">
                        <a:lnSpc>
                          <a:spcPts val="1800"/>
                        </a:lnSpc>
                        <a:spcBef>
                          <a:spcPts val="2700"/>
                        </a:spcBef>
                        <a:spcAft>
                          <a:spcPts val="0"/>
                        </a:spcAft>
                        <a:tabLst>
                          <a:tab pos="6750050" algn="l"/>
                        </a:tabLst>
                      </a:pPr>
                      <a:r>
                        <a:rPr lang="uk-UA" sz="1400" u="none" strike="noStrike" spc="0">
                          <a:effectLst/>
                        </a:rPr>
                        <a:t>5,5</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3,5</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0</a:t>
                      </a:r>
                      <a:endParaRPr lang="ru-RU" sz="1500">
                        <a:effectLst/>
                        <a:latin typeface="Garamond"/>
                        <a:ea typeface="Garamond"/>
                        <a:cs typeface="Garamond"/>
                      </a:endParaRPr>
                    </a:p>
                  </a:txBody>
                  <a:tcPr marL="6350" marR="6350" marT="0" marB="0" anchor="ctr"/>
                </a:tc>
                <a:extLst>
                  <a:ext uri="{0D108BD9-81ED-4DB2-BD59-A6C34878D82A}">
                    <a16:rowId xmlns:a16="http://schemas.microsoft.com/office/drawing/2014/main" val="10002"/>
                  </a:ext>
                </a:extLst>
              </a:tr>
              <a:tr h="791823">
                <a:tc>
                  <a:txBody>
                    <a:bodyPr/>
                    <a:lstStyle/>
                    <a:p>
                      <a:pPr marL="83820" indent="-292100" algn="just">
                        <a:lnSpc>
                          <a:spcPts val="1800"/>
                        </a:lnSpc>
                        <a:spcBef>
                          <a:spcPts val="2700"/>
                        </a:spcBef>
                        <a:spcAft>
                          <a:spcPts val="0"/>
                        </a:spcAft>
                        <a:tabLst>
                          <a:tab pos="6750050" algn="l"/>
                        </a:tabLst>
                      </a:pPr>
                      <a:r>
                        <a:rPr lang="uk-UA" sz="1400" u="none" strike="noStrike" spc="0">
                          <a:effectLst/>
                        </a:rPr>
                        <a:t>Накладення мовлення (говорять одночасно) (кількість на 10 хв.)</a:t>
                      </a:r>
                      <a:endParaRPr lang="ru-RU" sz="1500">
                        <a:effectLst/>
                        <a:latin typeface="Garamond"/>
                        <a:ea typeface="Garamond"/>
                        <a:cs typeface="Garamond"/>
                      </a:endParaRPr>
                    </a:p>
                  </a:txBody>
                  <a:tcPr marL="6350" marR="6350" marT="0" marB="0" anchor="b"/>
                </a:tc>
                <a:tc>
                  <a:txBody>
                    <a:bodyPr/>
                    <a:lstStyle/>
                    <a:p>
                      <a:pPr indent="-292100" algn="just">
                        <a:lnSpc>
                          <a:spcPts val="1800"/>
                        </a:lnSpc>
                        <a:spcBef>
                          <a:spcPts val="2700"/>
                        </a:spcBef>
                        <a:spcAft>
                          <a:spcPts val="0"/>
                        </a:spcAft>
                        <a:tabLst>
                          <a:tab pos="6750050" algn="l"/>
                        </a:tabLst>
                      </a:pPr>
                      <a:r>
                        <a:rPr lang="uk-UA" sz="1400" u="none" strike="noStrike" spc="0">
                          <a:effectLst/>
                        </a:rPr>
                        <a:t>12,6</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10,3</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28,6</a:t>
                      </a:r>
                      <a:endParaRPr lang="ru-RU" sz="1500">
                        <a:effectLst/>
                        <a:latin typeface="Garamond"/>
                        <a:ea typeface="Garamond"/>
                        <a:cs typeface="Garamond"/>
                      </a:endParaRPr>
                    </a:p>
                  </a:txBody>
                  <a:tcPr marL="6350" marR="6350" marT="0" marB="0" anchor="ctr"/>
                </a:tc>
                <a:extLst>
                  <a:ext uri="{0D108BD9-81ED-4DB2-BD59-A6C34878D82A}">
                    <a16:rowId xmlns:a16="http://schemas.microsoft.com/office/drawing/2014/main" val="10003"/>
                  </a:ext>
                </a:extLst>
              </a:tr>
              <a:tr h="531612">
                <a:tc>
                  <a:txBody>
                    <a:bodyPr/>
                    <a:lstStyle/>
                    <a:p>
                      <a:pPr marL="83820" indent="-292100" algn="just">
                        <a:lnSpc>
                          <a:spcPts val="1800"/>
                        </a:lnSpc>
                        <a:spcBef>
                          <a:spcPts val="2700"/>
                        </a:spcBef>
                        <a:spcAft>
                          <a:spcPts val="0"/>
                        </a:spcAft>
                        <a:tabLst>
                          <a:tab pos="6750050" algn="l"/>
                        </a:tabLst>
                      </a:pPr>
                      <a:r>
                        <a:rPr lang="uk-UA" sz="1400" u="none" strike="noStrike" spc="0">
                          <a:effectLst/>
                        </a:rPr>
                        <a:t>Погляд в очі (хвилин на 10 хв.)</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1,3</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3,3</a:t>
                      </a:r>
                      <a:endParaRPr lang="ru-RU" sz="1500">
                        <a:effectLst/>
                        <a:latin typeface="Garamond"/>
                        <a:ea typeface="Garamond"/>
                        <a:cs typeface="Garamond"/>
                      </a:endParaRPr>
                    </a:p>
                  </a:txBody>
                  <a:tcPr marL="6350" marR="6350" marT="0" marB="0"/>
                </a:tc>
                <a:tc>
                  <a:txBody>
                    <a:bodyPr/>
                    <a:lstStyle/>
                    <a:p>
                      <a:pPr indent="-292100" algn="just">
                        <a:lnSpc>
                          <a:spcPts val="1800"/>
                        </a:lnSpc>
                        <a:spcBef>
                          <a:spcPts val="2700"/>
                        </a:spcBef>
                        <a:spcAft>
                          <a:spcPts val="0"/>
                        </a:spcAft>
                        <a:tabLst>
                          <a:tab pos="6750050" algn="l"/>
                        </a:tabLst>
                      </a:pPr>
                      <a:r>
                        <a:rPr lang="uk-UA" sz="1400" u="none" strike="noStrike" spc="0">
                          <a:effectLst/>
                        </a:rPr>
                        <a:t>5,2</a:t>
                      </a:r>
                      <a:endParaRPr lang="ru-RU" sz="1500">
                        <a:effectLst/>
                        <a:latin typeface="Garamond"/>
                        <a:ea typeface="Garamond"/>
                        <a:cs typeface="Garamond"/>
                      </a:endParaRPr>
                    </a:p>
                  </a:txBody>
                  <a:tcPr marL="6350" marR="6350" marT="0" marB="0"/>
                </a:tc>
                <a:extLst>
                  <a:ext uri="{0D108BD9-81ED-4DB2-BD59-A6C34878D82A}">
                    <a16:rowId xmlns:a16="http://schemas.microsoft.com/office/drawing/2014/main" val="10004"/>
                  </a:ext>
                </a:extLst>
              </a:tr>
              <a:tr h="907658">
                <a:tc>
                  <a:txBody>
                    <a:bodyPr/>
                    <a:lstStyle/>
                    <a:p>
                      <a:pPr marL="83820" indent="-292100" algn="just">
                        <a:lnSpc>
                          <a:spcPts val="1800"/>
                        </a:lnSpc>
                        <a:spcBef>
                          <a:spcPts val="2700"/>
                        </a:spcBef>
                        <a:spcAft>
                          <a:spcPts val="0"/>
                        </a:spcAft>
                        <a:tabLst>
                          <a:tab pos="6750050" algn="l"/>
                        </a:tabLst>
                      </a:pPr>
                      <a:r>
                        <a:rPr lang="uk-UA" sz="1400" u="none" strike="noStrike" spc="0">
                          <a:effectLst/>
                        </a:rPr>
                        <a:t>Дотик (не включаючи рукостискання, на 30 хв.)</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0</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a:effectLst/>
                        </a:rPr>
                        <a:t>0</a:t>
                      </a:r>
                      <a:endParaRPr lang="ru-RU" sz="1500">
                        <a:effectLst/>
                        <a:latin typeface="Garamond"/>
                        <a:ea typeface="Garamond"/>
                        <a:cs typeface="Garamond"/>
                      </a:endParaRPr>
                    </a:p>
                  </a:txBody>
                  <a:tcPr marL="6350" marR="6350" marT="0" marB="0" anchor="ctr"/>
                </a:tc>
                <a:tc>
                  <a:txBody>
                    <a:bodyPr/>
                    <a:lstStyle/>
                    <a:p>
                      <a:pPr indent="-292100" algn="just">
                        <a:lnSpc>
                          <a:spcPts val="1800"/>
                        </a:lnSpc>
                        <a:spcBef>
                          <a:spcPts val="2700"/>
                        </a:spcBef>
                        <a:spcAft>
                          <a:spcPts val="0"/>
                        </a:spcAft>
                        <a:tabLst>
                          <a:tab pos="6750050" algn="l"/>
                        </a:tabLst>
                      </a:pPr>
                      <a:r>
                        <a:rPr lang="uk-UA" sz="1400" u="none" strike="noStrike" spc="0" dirty="0">
                          <a:effectLst/>
                        </a:rPr>
                        <a:t>4,7</a:t>
                      </a:r>
                      <a:endParaRPr lang="ru-RU" sz="1500" dirty="0">
                        <a:effectLst/>
                        <a:latin typeface="Garamond"/>
                        <a:ea typeface="Garamond"/>
                        <a:cs typeface="Garamond"/>
                      </a:endParaRPr>
                    </a:p>
                  </a:txBody>
                  <a:tcPr marL="6350" marR="6350" marT="0" marB="0" anchor="ctr"/>
                </a:tc>
                <a:extLst>
                  <a:ext uri="{0D108BD9-81ED-4DB2-BD59-A6C34878D82A}">
                    <a16:rowId xmlns:a16="http://schemas.microsoft.com/office/drawing/2014/main" val="10005"/>
                  </a:ext>
                </a:extLst>
              </a:tr>
            </a:tbl>
          </a:graphicData>
        </a:graphic>
      </p:graphicFrame>
      <p:sp>
        <p:nvSpPr>
          <p:cNvPr id="6" name="Rectangle 1"/>
          <p:cNvSpPr>
            <a:spLocks noChangeArrowheads="1"/>
          </p:cNvSpPr>
          <p:nvPr/>
        </p:nvSpPr>
        <p:spPr bwMode="auto">
          <a:xfrm>
            <a:off x="1565275" y="3740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6750050" algn="l"/>
              </a:tabLst>
              <a:defRPr>
                <a:solidFill>
                  <a:schemeClr val="tx1"/>
                </a:solidFill>
                <a:latin typeface="Arial" pitchFamily="34" charset="0"/>
                <a:cs typeface="Arial" pitchFamily="34" charset="0"/>
              </a:defRPr>
            </a:lvl1pPr>
            <a:lvl2pPr fontAlgn="base">
              <a:spcBef>
                <a:spcPct val="0"/>
              </a:spcBef>
              <a:spcAft>
                <a:spcPct val="0"/>
              </a:spcAft>
              <a:tabLst>
                <a:tab pos="6750050" algn="l"/>
              </a:tabLst>
              <a:defRPr>
                <a:solidFill>
                  <a:schemeClr val="tx1"/>
                </a:solidFill>
                <a:latin typeface="Arial" pitchFamily="34" charset="0"/>
                <a:cs typeface="Arial" pitchFamily="34" charset="0"/>
              </a:defRPr>
            </a:lvl2pPr>
            <a:lvl3pPr fontAlgn="base">
              <a:spcBef>
                <a:spcPct val="0"/>
              </a:spcBef>
              <a:spcAft>
                <a:spcPct val="0"/>
              </a:spcAft>
              <a:tabLst>
                <a:tab pos="6750050" algn="l"/>
              </a:tabLst>
              <a:defRPr>
                <a:solidFill>
                  <a:schemeClr val="tx1"/>
                </a:solidFill>
                <a:latin typeface="Arial" pitchFamily="34" charset="0"/>
                <a:cs typeface="Arial" pitchFamily="34" charset="0"/>
              </a:defRPr>
            </a:lvl3pPr>
            <a:lvl4pPr fontAlgn="base">
              <a:spcBef>
                <a:spcPct val="0"/>
              </a:spcBef>
              <a:spcAft>
                <a:spcPct val="0"/>
              </a:spcAft>
              <a:tabLst>
                <a:tab pos="6750050" algn="l"/>
              </a:tabLst>
              <a:defRPr>
                <a:solidFill>
                  <a:schemeClr val="tx1"/>
                </a:solidFill>
                <a:latin typeface="Arial" pitchFamily="34" charset="0"/>
                <a:cs typeface="Arial" pitchFamily="34" charset="0"/>
              </a:defRPr>
            </a:lvl4pPr>
            <a:lvl5pPr fontAlgn="base">
              <a:spcBef>
                <a:spcPct val="0"/>
              </a:spcBef>
              <a:spcAft>
                <a:spcPct val="0"/>
              </a:spcAft>
              <a:tabLst>
                <a:tab pos="6750050" algn="l"/>
              </a:tabLst>
              <a:defRPr>
                <a:solidFill>
                  <a:schemeClr val="tx1"/>
                </a:solidFill>
                <a:latin typeface="Arial" pitchFamily="34" charset="0"/>
                <a:cs typeface="Arial" pitchFamily="34" charset="0"/>
              </a:defRPr>
            </a:lvl5pPr>
            <a:lvl6pPr fontAlgn="base">
              <a:spcBef>
                <a:spcPct val="0"/>
              </a:spcBef>
              <a:spcAft>
                <a:spcPct val="0"/>
              </a:spcAft>
              <a:tabLst>
                <a:tab pos="6750050" algn="l"/>
              </a:tabLst>
              <a:defRPr>
                <a:solidFill>
                  <a:schemeClr val="tx1"/>
                </a:solidFill>
                <a:latin typeface="Arial" pitchFamily="34" charset="0"/>
                <a:cs typeface="Arial" pitchFamily="34" charset="0"/>
              </a:defRPr>
            </a:lvl6pPr>
            <a:lvl7pPr fontAlgn="base">
              <a:spcBef>
                <a:spcPct val="0"/>
              </a:spcBef>
              <a:spcAft>
                <a:spcPct val="0"/>
              </a:spcAft>
              <a:tabLst>
                <a:tab pos="6750050" algn="l"/>
              </a:tabLst>
              <a:defRPr>
                <a:solidFill>
                  <a:schemeClr val="tx1"/>
                </a:solidFill>
                <a:latin typeface="Arial" pitchFamily="34" charset="0"/>
                <a:cs typeface="Arial" pitchFamily="34" charset="0"/>
              </a:defRPr>
            </a:lvl7pPr>
            <a:lvl8pPr fontAlgn="base">
              <a:spcBef>
                <a:spcPct val="0"/>
              </a:spcBef>
              <a:spcAft>
                <a:spcPct val="0"/>
              </a:spcAft>
              <a:tabLst>
                <a:tab pos="6750050" algn="l"/>
              </a:tabLst>
              <a:defRPr>
                <a:solidFill>
                  <a:schemeClr val="tx1"/>
                </a:solidFill>
                <a:latin typeface="Arial" pitchFamily="34" charset="0"/>
                <a:cs typeface="Arial" pitchFamily="34" charset="0"/>
              </a:defRPr>
            </a:lvl8pPr>
            <a:lvl9pPr fontAlgn="base">
              <a:spcBef>
                <a:spcPct val="0"/>
              </a:spcBef>
              <a:spcAft>
                <a:spcPct val="0"/>
              </a:spcAft>
              <a:tabLst>
                <a:tab pos="67500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6750050" algn="l"/>
              </a:tabLst>
            </a:pPr>
            <a:r>
              <a:rPr kumimoji="0" lang="ru-RU" altLang="ru-RU" sz="1800" b="0" i="0" u="none" strike="noStrike" cap="none" normalizeH="0" baseline="0">
                <a:ln>
                  <a:noFill/>
                </a:ln>
                <a:solidFill>
                  <a:schemeClr val="tx1"/>
                </a:solidFill>
                <a:effectLst/>
                <a:latin typeface="Arial" pitchFamily="34" charset="0"/>
                <a:cs typeface="Arial" pitchFamily="34" charset="0"/>
              </a:rPr>
              <a:t/>
            </a:r>
            <a:br>
              <a:rPr kumimoji="0" lang="ru-RU" altLang="ru-RU" sz="1800" b="0" i="0" u="none" strike="noStrike" cap="none" normalizeH="0" baseline="0">
                <a:ln>
                  <a:noFill/>
                </a:ln>
                <a:solidFill>
                  <a:schemeClr val="tx1"/>
                </a:solidFill>
                <a:effectLst/>
                <a:latin typeface="Arial" pitchFamily="34" charset="0"/>
                <a:cs typeface="Arial" pitchFamily="34" charset="0"/>
              </a:rPr>
            </a:br>
            <a:endParaRPr kumimoji="0" lang="ru-RU" altLang="ru-RU"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750050" algn="l"/>
              </a:tabLst>
            </a:pPr>
            <a:r>
              <a:rPr kumimoji="0" lang="ru-RU" altLang="ru-RU" sz="1800" b="0" i="0" u="none" strike="noStrike" cap="none" normalizeH="0" baseline="0">
                <a:ln>
                  <a:noFill/>
                </a:ln>
                <a:solidFill>
                  <a:schemeClr val="tx1"/>
                </a:solidFill>
                <a:effectLst/>
                <a:latin typeface="Arial" pitchFamily="34" charset="0"/>
                <a:cs typeface="Arial" pitchFamily="34" charset="0"/>
              </a:rPr>
              <a:t/>
            </a:r>
            <a:br>
              <a:rPr kumimoji="0" lang="ru-RU" altLang="ru-RU" sz="1800" b="0" i="0" u="none" strike="noStrike" cap="none" normalizeH="0" baseline="0">
                <a:ln>
                  <a:noFill/>
                </a:ln>
                <a:solidFill>
                  <a:schemeClr val="tx1"/>
                </a:solidFill>
                <a:effectLst/>
                <a:latin typeface="Arial" pitchFamily="34" charset="0"/>
                <a:cs typeface="Arial" pitchFamily="34" charset="0"/>
              </a:rPr>
            </a:br>
            <a:endParaRPr kumimoji="0" lang="ru-RU" altLang="ru-RU"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6979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lstStyle/>
          <a:p>
            <a:pPr marL="0" indent="0" algn="just">
              <a:buNone/>
            </a:pPr>
            <a:endParaRPr lang="en-US" b="1" dirty="0"/>
          </a:p>
          <a:p>
            <a:pPr marL="0" indent="0" algn="just">
              <a:buNone/>
            </a:pPr>
            <a:endParaRPr lang="en-US" b="1" dirty="0"/>
          </a:p>
          <a:p>
            <a:pPr marL="0" indent="0" algn="just">
              <a:buNone/>
            </a:pPr>
            <a:r>
              <a:rPr lang="ru-RU" b="1" dirty="0"/>
              <a:t>Культурно-</a:t>
            </a:r>
            <a:r>
              <a:rPr lang="ru-RU" b="1" dirty="0" err="1"/>
              <a:t>синергетичний</a:t>
            </a:r>
            <a:r>
              <a:rPr lang="ru-RU" b="1" dirty="0"/>
              <a:t> </a:t>
            </a:r>
            <a:r>
              <a:rPr lang="ru-RU" b="1" dirty="0" err="1"/>
              <a:t>підхід</a:t>
            </a:r>
            <a:r>
              <a:rPr lang="ru-RU" b="1" dirty="0"/>
              <a:t> </a:t>
            </a:r>
            <a:r>
              <a:rPr lang="ru-RU" dirty="0"/>
              <a:t>до </a:t>
            </a:r>
            <a:r>
              <a:rPr lang="ru-RU" dirty="0" err="1"/>
              <a:t>переговорів</a:t>
            </a:r>
            <a:r>
              <a:rPr lang="ru-RU" dirty="0"/>
              <a:t> </a:t>
            </a:r>
            <a:r>
              <a:rPr lang="ru-RU" dirty="0" err="1"/>
              <a:t>використовує</a:t>
            </a:r>
            <a:r>
              <a:rPr lang="ru-RU" dirty="0"/>
              <a:t> </a:t>
            </a:r>
            <a:r>
              <a:rPr lang="ru-RU" b="1" i="1" dirty="0" err="1"/>
              <a:t>культурні</a:t>
            </a:r>
            <a:r>
              <a:rPr lang="ru-RU" b="1" i="1" dirty="0"/>
              <a:t> </a:t>
            </a:r>
            <a:r>
              <a:rPr lang="ru-RU" b="1" i="1" dirty="0" err="1"/>
              <a:t>відмінності</a:t>
            </a:r>
            <a:r>
              <a:rPr lang="ru-RU" b="1" i="1" dirty="0"/>
              <a:t> як ресурс, а не як </a:t>
            </a:r>
            <a:r>
              <a:rPr lang="ru-RU" b="1" i="1" dirty="0" err="1"/>
              <a:t>перешкоду</a:t>
            </a:r>
            <a:r>
              <a:rPr lang="ru-RU" b="1" i="1" dirty="0"/>
              <a:t> </a:t>
            </a:r>
            <a:r>
              <a:rPr lang="ru-RU" dirty="0" err="1"/>
              <a:t>функціонуванню</a:t>
            </a:r>
            <a:r>
              <a:rPr lang="ru-RU" dirty="0"/>
              <a:t> </a:t>
            </a:r>
            <a:r>
              <a:rPr lang="ru-RU" dirty="0" err="1"/>
              <a:t>організацій</a:t>
            </a:r>
            <a:r>
              <a:rPr lang="ru-RU" dirty="0"/>
              <a:t>, і </a:t>
            </a:r>
            <a:r>
              <a:rPr lang="ru-RU" dirty="0" err="1"/>
              <a:t>дозволяє</a:t>
            </a:r>
            <a:r>
              <a:rPr lang="ru-RU" dirty="0"/>
              <a:t> </a:t>
            </a:r>
            <a:r>
              <a:rPr lang="ru-RU" dirty="0" err="1"/>
              <a:t>міжнародним</a:t>
            </a:r>
            <a:r>
              <a:rPr lang="ru-RU" dirty="0"/>
              <a:t> </a:t>
            </a:r>
            <a:r>
              <a:rPr lang="ru-RU" dirty="0" err="1"/>
              <a:t>посередникам</a:t>
            </a:r>
            <a:r>
              <a:rPr lang="ru-RU" dirty="0"/>
              <a:t> </a:t>
            </a:r>
            <a:r>
              <a:rPr lang="ru-RU" dirty="0" err="1"/>
              <a:t>збільшити</a:t>
            </a:r>
            <a:r>
              <a:rPr lang="ru-RU" dirty="0"/>
              <a:t> </a:t>
            </a:r>
            <a:r>
              <a:rPr lang="ru-RU" dirty="0" err="1"/>
              <a:t>прибуток</a:t>
            </a:r>
            <a:r>
              <a:rPr lang="ru-RU" dirty="0"/>
              <a:t> </a:t>
            </a:r>
            <a:r>
              <a:rPr lang="ru-RU" dirty="0" err="1"/>
              <a:t>обох</a:t>
            </a:r>
            <a:r>
              <a:rPr lang="ru-RU" dirty="0"/>
              <a:t> </a:t>
            </a:r>
            <a:r>
              <a:rPr lang="ru-RU" dirty="0" err="1"/>
              <a:t>сторін</a:t>
            </a:r>
            <a:r>
              <a:rPr lang="ru-RU" dirty="0"/>
              <a:t>.</a:t>
            </a:r>
          </a:p>
          <a:p>
            <a:endParaRPr lang="ru-RU" dirty="0"/>
          </a:p>
        </p:txBody>
      </p:sp>
    </p:spTree>
    <p:extLst>
      <p:ext uri="{BB962C8B-B14F-4D97-AF65-F5344CB8AC3E}">
        <p14:creationId xmlns:p14="http://schemas.microsoft.com/office/powerpoint/2010/main" val="3036144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pPr marL="0" indent="0" algn="ctr">
              <a:buNone/>
            </a:pPr>
            <a:r>
              <a:rPr lang="uk-UA" b="1" i="1" dirty="0"/>
              <a:t>Планування.</a:t>
            </a:r>
            <a:r>
              <a:rPr lang="uk-UA" dirty="0"/>
              <a:t> </a:t>
            </a:r>
            <a:endParaRPr lang="en-US" dirty="0"/>
          </a:p>
          <a:p>
            <a:pPr marL="0" indent="0" algn="just">
              <a:buNone/>
            </a:pPr>
            <a:r>
              <a:rPr lang="uk-UA" dirty="0"/>
              <a:t>Успішними вважалися ті з них, чию роботу обидві сторони оцінили як ефективну за такими параметрами:</a:t>
            </a:r>
          </a:p>
          <a:p>
            <a:r>
              <a:rPr lang="uk-UA" b="1" i="1" dirty="0"/>
              <a:t>Час на планування.</a:t>
            </a:r>
            <a:r>
              <a:rPr lang="uk-UA" dirty="0"/>
              <a:t> </a:t>
            </a:r>
            <a:endParaRPr lang="ru-RU" dirty="0"/>
          </a:p>
          <a:p>
            <a:r>
              <a:rPr lang="uk-UA" b="1" i="1" dirty="0"/>
              <a:t>Вивчення варіантів.</a:t>
            </a:r>
            <a:r>
              <a:rPr lang="uk-UA" dirty="0"/>
              <a:t> </a:t>
            </a:r>
            <a:endParaRPr lang="ru-RU" dirty="0"/>
          </a:p>
          <a:p>
            <a:r>
              <a:rPr lang="uk-UA" b="1" i="1" dirty="0"/>
              <a:t>Точки дотику.</a:t>
            </a:r>
            <a:r>
              <a:rPr lang="uk-UA" dirty="0"/>
              <a:t> </a:t>
            </a:r>
            <a:endParaRPr lang="ru-RU" dirty="0"/>
          </a:p>
          <a:p>
            <a:r>
              <a:rPr lang="uk-UA" b="1" i="1" dirty="0"/>
              <a:t>Довгострокова орієнтація в порівнянні з короткостроковою</a:t>
            </a:r>
            <a:r>
              <a:rPr lang="uk-UA" dirty="0"/>
              <a:t>. </a:t>
            </a:r>
            <a:endParaRPr lang="ru-RU" dirty="0"/>
          </a:p>
          <a:p>
            <a:r>
              <a:rPr lang="uk-UA" b="1" i="1" dirty="0"/>
              <a:t>Встановлення обмежень.</a:t>
            </a:r>
            <a:r>
              <a:rPr lang="uk-UA" dirty="0"/>
              <a:t> </a:t>
            </a:r>
            <a:endParaRPr lang="ru-RU" dirty="0"/>
          </a:p>
          <a:p>
            <a:r>
              <a:rPr lang="uk-UA" b="1" i="1" dirty="0"/>
              <a:t>Послідовне й проблемне планування.</a:t>
            </a:r>
            <a:r>
              <a:rPr lang="uk-UA" dirty="0"/>
              <a:t> </a:t>
            </a:r>
            <a:endParaRPr lang="ru-RU" dirty="0"/>
          </a:p>
          <a:p>
            <a:pPr marL="0" indent="0" algn="just">
              <a:buNone/>
            </a:pPr>
            <a:endParaRPr lang="ru-RU" dirty="0"/>
          </a:p>
          <a:p>
            <a:endParaRPr lang="ru-RU" dirty="0"/>
          </a:p>
        </p:txBody>
      </p:sp>
    </p:spTree>
    <p:extLst>
      <p:ext uri="{BB962C8B-B14F-4D97-AF65-F5344CB8AC3E}">
        <p14:creationId xmlns:p14="http://schemas.microsoft.com/office/powerpoint/2010/main" val="2721695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uk-UA" b="1" i="1" dirty="0"/>
              <a:t>Час на планування.</a:t>
            </a:r>
            <a:r>
              <a:rPr lang="uk-UA" dirty="0"/>
              <a:t> </a:t>
            </a:r>
          </a:p>
          <a:p>
            <a:pPr marL="0" indent="0" algn="just">
              <a:buNone/>
            </a:pPr>
            <a:r>
              <a:rPr lang="uk-UA" dirty="0"/>
              <a:t>Ті, що ведуть переговори і кваліфіковано, і посередньо, використовують однакову кількість часу для планування. Очевидно, принципове значення має «не обсяг часу, витрачений на планування, а те, як він використовується».</a:t>
            </a:r>
            <a:endParaRPr lang="ru-RU" dirty="0"/>
          </a:p>
          <a:p>
            <a:endParaRPr lang="ru-RU" dirty="0"/>
          </a:p>
        </p:txBody>
      </p:sp>
    </p:spTree>
    <p:extLst>
      <p:ext uri="{BB962C8B-B14F-4D97-AF65-F5344CB8AC3E}">
        <p14:creationId xmlns:p14="http://schemas.microsoft.com/office/powerpoint/2010/main" val="327721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uk-UA" b="1" i="1" dirty="0"/>
              <a:t>Вивчення варіантів</a:t>
            </a:r>
          </a:p>
          <a:p>
            <a:pPr marL="0" indent="0" algn="just">
              <a:buNone/>
            </a:pPr>
            <a:r>
              <a:rPr lang="uk-UA" dirty="0"/>
              <a:t> Ті, що кваліфіковано ведуть переговори, розглядають удвічі більше варіантів дії й можливих результатів переговорів, ніж їх менш кваліфіковані колеги. Чим більше число варіантів, тим більше шансів на успіх.</a:t>
            </a:r>
            <a:endParaRPr lang="ru-RU" dirty="0"/>
          </a:p>
        </p:txBody>
      </p:sp>
    </p:spTree>
    <p:extLst>
      <p:ext uri="{BB962C8B-B14F-4D97-AF65-F5344CB8AC3E}">
        <p14:creationId xmlns:p14="http://schemas.microsoft.com/office/powerpoint/2010/main" val="3277216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uk-UA" b="1" i="1" dirty="0"/>
              <a:t>Точки дотику</a:t>
            </a:r>
            <a:r>
              <a:rPr lang="uk-UA" dirty="0"/>
              <a:t> </a:t>
            </a:r>
          </a:p>
          <a:p>
            <a:pPr marL="0" indent="0" algn="just">
              <a:buNone/>
            </a:pPr>
            <a:r>
              <a:rPr lang="uk-UA" dirty="0"/>
              <a:t>Хоча всі ті, що ведуть переговори, зосереджуються більше на конфліктних питаннях, ніж на спільних позиціях, кваліфіковані посередники приділяють у три рази більше уваги спільним точкам дотику в позиціях сторін.</a:t>
            </a:r>
            <a:endParaRPr lang="ru-RU" dirty="0"/>
          </a:p>
          <a:p>
            <a:endParaRPr lang="ru-RU" dirty="0"/>
          </a:p>
        </p:txBody>
      </p:sp>
    </p:spTree>
    <p:extLst>
      <p:ext uri="{BB962C8B-B14F-4D97-AF65-F5344CB8AC3E}">
        <p14:creationId xmlns:p14="http://schemas.microsoft.com/office/powerpoint/2010/main" val="327721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uk-UA" b="1" i="1" dirty="0"/>
              <a:t>Довгострокова орієнтація в порівнянні з короткостроковою</a:t>
            </a:r>
            <a:r>
              <a:rPr lang="uk-UA" dirty="0"/>
              <a:t>. </a:t>
            </a:r>
          </a:p>
          <a:p>
            <a:pPr marL="0" indent="0" algn="just">
              <a:buNone/>
            </a:pPr>
            <a:r>
              <a:rPr lang="uk-UA" dirty="0"/>
              <a:t>Усі ті, що ведуть переговори, витрачають багато свого часу на питання короткострокового значення. Однак кваліфіковані посередники витрачають удвічі більше часу на довгострокові проблеми.</a:t>
            </a:r>
            <a:endParaRPr lang="ru-RU" dirty="0"/>
          </a:p>
        </p:txBody>
      </p:sp>
    </p:spTree>
    <p:extLst>
      <p:ext uri="{BB962C8B-B14F-4D97-AF65-F5344CB8AC3E}">
        <p14:creationId xmlns:p14="http://schemas.microsoft.com/office/powerpoint/2010/main" val="3277216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b="1" i="1" dirty="0"/>
              <a:t>Встановлення обмежень.</a:t>
            </a:r>
          </a:p>
          <a:p>
            <a:pPr marL="0" indent="0" algn="just">
              <a:buNone/>
            </a:pPr>
            <a:r>
              <a:rPr lang="uk-UA" dirty="0"/>
              <a:t> Ті, що ведуть переговори посередньо, встановлюють одне завдання, наприклад, просять $7 за одиницю товару. Ті, що ведуть переговори кваліфіковано, встановлюють ряд цілей, наприклад, просять від $5 до $10 за одиницю. Установка розкиду бажаної ціни дає кваліфікованим посередникам більшу гнучкість у переговорному процесі.</a:t>
            </a:r>
            <a:endParaRPr lang="ru-RU" dirty="0"/>
          </a:p>
          <a:p>
            <a:endParaRPr lang="ru-RU" dirty="0"/>
          </a:p>
        </p:txBody>
      </p:sp>
    </p:spTree>
    <p:extLst>
      <p:ext uri="{BB962C8B-B14F-4D97-AF65-F5344CB8AC3E}">
        <p14:creationId xmlns:p14="http://schemas.microsoft.com/office/powerpoint/2010/main" val="327721649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1592</TotalTime>
  <Words>1585</Words>
  <Application>Microsoft Office PowerPoint</Application>
  <PresentationFormat>Экран (4:3)</PresentationFormat>
  <Paragraphs>163</Paragraphs>
  <Slides>27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Calibri</vt:lpstr>
      <vt:lpstr>Garamond</vt:lpstr>
      <vt:lpstr>Times New Roman</vt:lpstr>
      <vt:lpstr>Тема Office</vt:lpstr>
      <vt:lpstr> Процес  міжнародних переговорів.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Побудова міжособистісних взаємин</vt:lpstr>
      <vt:lpstr>Обмін інформацією щодо теми переговорів</vt:lpstr>
      <vt:lpstr>Переконання</vt:lpstr>
      <vt:lpstr>Поступки й угоди</vt:lpstr>
      <vt:lpstr>ВЕРБАЛЬНА ТАКТИКА </vt:lpstr>
      <vt:lpstr>екстремальні позиції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НЕВЕРБАЛЬНА ТАКТИКА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Yana</cp:lastModifiedBy>
  <cp:revision>25</cp:revision>
  <dcterms:created xsi:type="dcterms:W3CDTF">2019-11-09T15:18:19Z</dcterms:created>
  <dcterms:modified xsi:type="dcterms:W3CDTF">2026-03-02T12:08:23Z</dcterms:modified>
</cp:coreProperties>
</file>