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6" d="100"/>
          <a:sy n="46" d="100"/>
        </p:scale>
        <p:origin x="-72" y="-18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2A7AF28-35AC-407B-991B-B759F1189571}" type="datetimeFigureOut">
              <a:rPr lang="ru-RU"/>
              <a:pPr>
                <a:defRPr/>
              </a:pPr>
              <a:t>04.11.2014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A03CD66-C68F-41DA-941D-EE2B987E6AB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6E06FA-F0DE-464F-8F46-4393ED776BEE}" type="slidenum">
              <a:rPr lang="en-US" smtClean="0"/>
              <a:pPr fontAlgn="base">
                <a:spcBef>
                  <a:spcPct val="0"/>
                </a:spcBef>
                <a:spcAft>
                  <a:spcPct val="0"/>
                </a:spcAft>
                <a:defRPr/>
              </a:pPr>
              <a:t>20</a:t>
            </a:fld>
            <a:endParaRPr lang="en-US" smtClean="0"/>
          </a:p>
        </p:txBody>
      </p:sp>
      <p:sp>
        <p:nvSpPr>
          <p:cNvPr id="44035" name="Rectangle 2"/>
          <p:cNvSpPr>
            <a:spLocks noChangeArrowheads="1" noTextEdit="1"/>
          </p:cNvSpPr>
          <p:nvPr>
            <p:ph type="sldImg"/>
          </p:nvPr>
        </p:nvSpPr>
        <p:spPr bwMode="auto">
          <a:xfrm>
            <a:off x="1144588" y="687388"/>
            <a:ext cx="4568825" cy="3425825"/>
          </a:xfrm>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pPr eaLnBrk="1" hangingPunct="1">
              <a:spcBef>
                <a:spcPct val="0"/>
              </a:spcBef>
            </a:pPr>
            <a:endParaRPr lang="ru-RU" smtClean="0">
              <a:cs typeface="Times New Roman" pitchFamily="18" charset="0"/>
              <a:sym typeface="Symbol" pitchFamily="18" charset="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39FCA4-E923-4F49-ADFF-3585DAF6F034}" type="slidenum">
              <a:rPr lang="en-US" smtClean="0"/>
              <a:pPr fontAlgn="base">
                <a:spcBef>
                  <a:spcPct val="0"/>
                </a:spcBef>
                <a:spcAft>
                  <a:spcPct val="0"/>
                </a:spcAft>
                <a:defRPr/>
              </a:pPr>
              <a:t>21</a:t>
            </a:fld>
            <a:endParaRPr lang="en-US" smtClean="0"/>
          </a:p>
        </p:txBody>
      </p:sp>
      <p:sp>
        <p:nvSpPr>
          <p:cNvPr id="45059" name="Rectangle 2"/>
          <p:cNvSpPr>
            <a:spLocks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2F289-D199-4F52-95D0-129D46E102DD}" type="slidenum">
              <a:rPr lang="en-US" smtClean="0"/>
              <a:pPr fontAlgn="base">
                <a:spcBef>
                  <a:spcPct val="0"/>
                </a:spcBef>
                <a:spcAft>
                  <a:spcPct val="0"/>
                </a:spcAft>
                <a:defRPr/>
              </a:pPr>
              <a:t>22</a:t>
            </a:fld>
            <a:endParaRPr lang="en-US" smtClean="0"/>
          </a:p>
        </p:txBody>
      </p:sp>
      <p:sp>
        <p:nvSpPr>
          <p:cNvPr id="46083" name="Rectangle 2"/>
          <p:cNvSpPr>
            <a:spLocks noChangeArrowheads="1" noTextEdit="1"/>
          </p:cNvSpPr>
          <p:nvPr>
            <p:ph type="sldImg"/>
          </p:nvPr>
        </p:nvSpPr>
        <p:spPr bwMode="auto">
          <a:xfrm>
            <a:off x="1144588" y="687388"/>
            <a:ext cx="4568825" cy="3425825"/>
          </a:xfrm>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pPr eaLnBrk="1" hangingPunct="1">
              <a:spcBef>
                <a:spcPct val="0"/>
              </a:spcBef>
            </a:pPr>
            <a:endParaRPr lang="ru-RU" smtClean="0">
              <a:cs typeface="Times New Roman" pitchFamily="18" charset="0"/>
              <a:sym typeface="Symbol" pitchFamily="18" charset="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52FF99-C193-404F-998C-AFAE24D1DE80}" type="slidenum">
              <a:rPr lang="en-US" smtClean="0"/>
              <a:pPr fontAlgn="base">
                <a:spcBef>
                  <a:spcPct val="0"/>
                </a:spcBef>
                <a:spcAft>
                  <a:spcPct val="0"/>
                </a:spcAft>
                <a:defRPr/>
              </a:pPr>
              <a:t>23</a:t>
            </a:fld>
            <a:endParaRPr lang="en-US" smtClean="0"/>
          </a:p>
        </p:txBody>
      </p:sp>
      <p:sp>
        <p:nvSpPr>
          <p:cNvPr id="47107" name="Rectangle 2"/>
          <p:cNvSpPr>
            <a:spLocks noChangeArrowheads="1" noTextEdit="1"/>
          </p:cNvSpPr>
          <p:nvPr>
            <p:ph type="sldImg"/>
          </p:nvPr>
        </p:nvSpPr>
        <p:spPr bwMode="auto">
          <a:xfrm>
            <a:off x="1144588" y="687388"/>
            <a:ext cx="4568825" cy="3425825"/>
          </a:xfrm>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pPr eaLnBrk="1" hangingPunct="1">
              <a:spcBef>
                <a:spcPct val="0"/>
              </a:spcBef>
            </a:pPr>
            <a:endParaRPr lang="ru-RU" smtClean="0">
              <a:cs typeface="Times New Roman" pitchFamily="18" charset="0"/>
              <a:sym typeface="Symbol" pitchFamily="18" charset="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C8D008E-1AA9-4665-86A5-758938FF83B5}" type="datetimeFigureOut">
              <a:rPr lang="ru-RU"/>
              <a:pPr>
                <a:defRPr/>
              </a:pPr>
              <a:t>04.11.2014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26172CB-9762-4FA3-A9D0-C42FCAA2EEE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9E8EC38-98FD-4EB0-85D8-7298C672EC04}" type="datetimeFigureOut">
              <a:rPr lang="ru-RU"/>
              <a:pPr>
                <a:defRPr/>
              </a:pPr>
              <a:t>04.11.2014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D3802CE-C1BC-4CD0-90A5-6148504BFB5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D7E8570-B508-445C-BCB3-D7AC17B612D0}" type="datetimeFigureOut">
              <a:rPr lang="ru-RU"/>
              <a:pPr>
                <a:defRPr/>
              </a:pPr>
              <a:t>04.11.2014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47871A6-5E42-4B5A-8334-DA9FE4CE21B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204E70C-F540-4AB6-9C3D-B2F653277E96}" type="datetimeFigureOut">
              <a:rPr lang="ru-RU"/>
              <a:pPr>
                <a:defRPr/>
              </a:pPr>
              <a:t>04.11.2014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8FA7962-E68B-43C6-AF48-C19709AF528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D8DE354-BBE0-4F95-90DA-0104DA675400}" type="datetimeFigureOut">
              <a:rPr lang="ru-RU"/>
              <a:pPr>
                <a:defRPr/>
              </a:pPr>
              <a:t>04.11.2014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C733622-C0A9-43EB-932D-74147F269E2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AE74BDB-14C3-49E4-AD54-EA5DE37B6F9D}" type="datetimeFigureOut">
              <a:rPr lang="ru-RU"/>
              <a:pPr>
                <a:defRPr/>
              </a:pPr>
              <a:t>04.11.2014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90DF6B5-44EC-44CD-818F-A76D39038FE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1C8E8C0-4517-41F6-B972-E4A23C9FB1E5}" type="datetimeFigureOut">
              <a:rPr lang="ru-RU"/>
              <a:pPr>
                <a:defRPr/>
              </a:pPr>
              <a:t>04.11.2014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58BC794-E5CF-4A84-B747-62A2608B9CA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090E07B-9C48-419A-A8DA-50D0B4413D60}" type="datetimeFigureOut">
              <a:rPr lang="ru-RU"/>
              <a:pPr>
                <a:defRPr/>
              </a:pPr>
              <a:t>04.11.2014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8421A77-800D-40B5-B61E-5C769D1F677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CCC8886-D8E8-4403-B7A6-221FFC7D0B96}" type="datetimeFigureOut">
              <a:rPr lang="ru-RU"/>
              <a:pPr>
                <a:defRPr/>
              </a:pPr>
              <a:t>04.11.2014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659194F-9AFC-45C0-B7E4-F43AA05A6D9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6A05E45-860A-444F-AAD5-9A18342E1B16}" type="datetimeFigureOut">
              <a:rPr lang="ru-RU"/>
              <a:pPr>
                <a:defRPr/>
              </a:pPr>
              <a:t>04.11.2014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F3552F9-8793-47D8-8E20-E50152C7C20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ED421E2-483C-47C7-8360-F48F76F65335}" type="datetimeFigureOut">
              <a:rPr lang="ru-RU"/>
              <a:pPr>
                <a:defRPr/>
              </a:pPr>
              <a:t>04.11.2014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8AF4E52-FCD2-4F9C-9AD8-3C8A1846AE9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D5D5976-851E-444F-9608-A7CCA74F28FA}" type="datetimeFigureOut">
              <a:rPr lang="ru-RU"/>
              <a:pPr>
                <a:defRPr/>
              </a:pPr>
              <a:t>04.11.2014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F859D7-0CED-4D98-9917-54AE8AFB041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683568" y="3212976"/>
            <a:ext cx="7560840" cy="1200329"/>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3600" dirty="0">
                <a:latin typeface="Times New Roman"/>
                <a:ea typeface="Wingdings"/>
              </a:rPr>
              <a:t>Antigen. Bacterial antigens. Major Histocompatibility Complex</a:t>
            </a:r>
            <a:endPar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pic>
        <p:nvPicPr>
          <p:cNvPr id="2051" name="Picture 2" descr="http://www.leinco.com/includes/templates/LeincoCustom/images/monoDevelopment.jpg"/>
          <p:cNvPicPr>
            <a:picLocks noChangeAspect="1" noChangeArrowheads="1"/>
          </p:cNvPicPr>
          <p:nvPr/>
        </p:nvPicPr>
        <p:blipFill>
          <a:blip r:embed="rId2"/>
          <a:srcRect/>
          <a:stretch>
            <a:fillRect/>
          </a:stretch>
        </p:blipFill>
        <p:spPr bwMode="auto">
          <a:xfrm>
            <a:off x="5364163" y="620713"/>
            <a:ext cx="3311525" cy="1762125"/>
          </a:xfrm>
          <a:prstGeom prst="rect">
            <a:avLst/>
          </a:prstGeom>
          <a:noFill/>
          <a:ln w="9525">
            <a:noFill/>
            <a:miter lim="800000"/>
            <a:headEnd/>
            <a:tailEnd/>
          </a:ln>
        </p:spPr>
      </p:pic>
      <p:pic>
        <p:nvPicPr>
          <p:cNvPr id="2052" name="Picture 4"/>
          <p:cNvPicPr>
            <a:picLocks noChangeAspect="1" noChangeArrowheads="1"/>
          </p:cNvPicPr>
          <p:nvPr/>
        </p:nvPicPr>
        <p:blipFill>
          <a:blip r:embed="rId3"/>
          <a:srcRect/>
          <a:stretch>
            <a:fillRect/>
          </a:stretch>
        </p:blipFill>
        <p:spPr bwMode="auto">
          <a:xfrm>
            <a:off x="755650" y="692150"/>
            <a:ext cx="2466975" cy="1728788"/>
          </a:xfrm>
          <a:prstGeom prst="rect">
            <a:avLst/>
          </a:prstGeom>
          <a:noFill/>
          <a:ln w="22225">
            <a:solidFill>
              <a:srgbClr val="0000FF"/>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67544" y="332656"/>
            <a:ext cx="8208912" cy="3785652"/>
          </a:xfrm>
          <a:prstGeom prst="rect">
            <a:avLst/>
          </a:prstGeom>
          <a:gradFill rotWithShape="1">
            <a:gsLst>
              <a:gs pos="89000">
                <a:srgbClr val="C1FFC8">
                  <a:alpha val="0"/>
                </a:srgbClr>
              </a:gs>
              <a:gs pos="100000">
                <a:srgbClr val="C1FFC8">
                  <a:gamma/>
                  <a:shade val="69020"/>
                  <a:invGamma/>
                </a:srgbClr>
              </a:gs>
            </a:gsLst>
            <a:path path="rect">
              <a:fillToRect r="100000" b="100000"/>
            </a:path>
          </a:gradFill>
          <a:ln w="9525">
            <a:noFill/>
            <a:miter lim="800000"/>
            <a:headEnd/>
            <a:tailEnd/>
          </a:ln>
          <a:effectLst/>
        </p:spPr>
        <p:txBody>
          <a:bodyPr>
            <a:spAutoFit/>
          </a:bodyPr>
          <a:lstStyle/>
          <a:p>
            <a:pPr algn="just" fontAlgn="auto">
              <a:spcBef>
                <a:spcPts val="0"/>
              </a:spcBef>
              <a:spcAft>
                <a:spcPts val="0"/>
              </a:spcAft>
              <a:defRPr/>
            </a:pPr>
            <a:endParaRPr lang="en-US" sz="2000" b="1" dirty="0">
              <a:solidFill>
                <a:srgbClr val="FF0000"/>
              </a:solidFill>
              <a:latin typeface="Times New Roman" pitchFamily="18" charset="0"/>
              <a:cs typeface="Times New Roman" pitchFamily="18" charset="0"/>
            </a:endParaRPr>
          </a:p>
          <a:p>
            <a:pPr algn="just" fontAlgn="auto">
              <a:spcBef>
                <a:spcPts val="0"/>
              </a:spcBef>
              <a:spcAft>
                <a:spcPts val="0"/>
              </a:spcAft>
              <a:defRPr/>
            </a:pP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Hapten</a:t>
            </a:r>
            <a:r>
              <a:rPr lang="en-US" sz="2000" b="1" dirty="0">
                <a:solidFill>
                  <a:srgbClr val="000000"/>
                </a:solidFill>
                <a:latin typeface="Times New Roman" pitchFamily="18" charset="0"/>
                <a:cs typeface="Times New Roman" pitchFamily="18" charset="0"/>
              </a:rPr>
              <a:t> is a molecule that is not immunogenic by itself but can react with specific antibody. </a:t>
            </a:r>
            <a:r>
              <a:rPr lang="en-US" sz="2000" b="1" dirty="0" err="1">
                <a:solidFill>
                  <a:srgbClr val="000000"/>
                </a:solidFill>
                <a:latin typeface="Times New Roman" pitchFamily="18" charset="0"/>
                <a:cs typeface="Times New Roman" pitchFamily="18" charset="0"/>
              </a:rPr>
              <a:t>Haptens</a:t>
            </a:r>
            <a:r>
              <a:rPr lang="en-US" sz="2000" b="1" dirty="0">
                <a:solidFill>
                  <a:srgbClr val="000000"/>
                </a:solidFill>
                <a:latin typeface="Times New Roman" pitchFamily="18" charset="0"/>
                <a:cs typeface="Times New Roman" pitchFamily="18" charset="0"/>
              </a:rPr>
              <a:t> are usually small molecules, but some high-molecular-weight nucleic acids, </a:t>
            </a:r>
            <a:r>
              <a:rPr lang="en-GB" sz="2000" b="1" dirty="0">
                <a:solidFill>
                  <a:srgbClr val="000000"/>
                </a:solidFill>
                <a:latin typeface="Times New Roman" pitchFamily="18" charset="0"/>
                <a:cs typeface="Times New Roman" pitchFamily="18" charset="0"/>
              </a:rPr>
              <a:t>lipids, complex carbohydrates and other substances</a:t>
            </a:r>
            <a:r>
              <a:rPr lang="en-US" sz="2000" b="1" dirty="0">
                <a:solidFill>
                  <a:srgbClr val="000000"/>
                </a:solidFill>
                <a:latin typeface="Times New Roman" pitchFamily="18" charset="0"/>
                <a:cs typeface="Times New Roman" pitchFamily="18" charset="0"/>
              </a:rPr>
              <a:t> are </a:t>
            </a:r>
            <a:r>
              <a:rPr lang="en-US" sz="2000" b="1" dirty="0" err="1">
                <a:solidFill>
                  <a:srgbClr val="000000"/>
                </a:solidFill>
                <a:latin typeface="Times New Roman" pitchFamily="18" charset="0"/>
                <a:cs typeface="Times New Roman" pitchFamily="18" charset="0"/>
              </a:rPr>
              <a:t>haptens</a:t>
            </a:r>
            <a:r>
              <a:rPr lang="en-US" sz="2000" b="1" dirty="0">
                <a:solidFill>
                  <a:srgbClr val="000000"/>
                </a:solidFill>
                <a:latin typeface="Times New Roman" pitchFamily="18" charset="0"/>
                <a:cs typeface="Times New Roman" pitchFamily="18" charset="0"/>
              </a:rPr>
              <a:t> as well. Many drugs, </a:t>
            </a:r>
            <a:r>
              <a:rPr lang="en-US" sz="2000" b="1" dirty="0" err="1">
                <a:solidFill>
                  <a:srgbClr val="000000"/>
                </a:solidFill>
                <a:latin typeface="Times New Roman" pitchFamily="18" charset="0"/>
                <a:cs typeface="Times New Roman" pitchFamily="18" charset="0"/>
              </a:rPr>
              <a:t>eg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penicillins</a:t>
            </a:r>
            <a:r>
              <a:rPr lang="en-US" sz="2000" b="1" dirty="0">
                <a:solidFill>
                  <a:srgbClr val="000000"/>
                </a:solidFill>
                <a:latin typeface="Times New Roman" pitchFamily="18" charset="0"/>
                <a:cs typeface="Times New Roman" pitchFamily="18" charset="0"/>
              </a:rPr>
              <a:t>, are </a:t>
            </a:r>
            <a:r>
              <a:rPr lang="en-US" sz="2000" b="1" dirty="0" err="1">
                <a:solidFill>
                  <a:srgbClr val="000000"/>
                </a:solidFill>
                <a:latin typeface="Times New Roman" pitchFamily="18" charset="0"/>
                <a:cs typeface="Times New Roman" pitchFamily="18" charset="0"/>
              </a:rPr>
              <a:t>haptens</a:t>
            </a:r>
            <a:r>
              <a:rPr lang="en-US" sz="2000" b="1" dirty="0">
                <a:solidFill>
                  <a:srgbClr val="000000"/>
                </a:solidFill>
                <a:latin typeface="Times New Roman" pitchFamily="18" charset="0"/>
                <a:cs typeface="Times New Roman" pitchFamily="18" charset="0"/>
              </a:rPr>
              <a:t>, and the </a:t>
            </a:r>
            <a:r>
              <a:rPr lang="en-US" sz="2000" b="1" dirty="0" err="1">
                <a:solidFill>
                  <a:srgbClr val="000000"/>
                </a:solidFill>
                <a:latin typeface="Times New Roman" pitchFamily="18" charset="0"/>
                <a:cs typeface="Times New Roman" pitchFamily="18" charset="0"/>
              </a:rPr>
              <a:t>catechol</a:t>
            </a:r>
            <a:r>
              <a:rPr lang="en-US" sz="2000" b="1" dirty="0">
                <a:solidFill>
                  <a:srgbClr val="000000"/>
                </a:solidFill>
                <a:latin typeface="Times New Roman" pitchFamily="18" charset="0"/>
                <a:cs typeface="Times New Roman" pitchFamily="18" charset="0"/>
              </a:rPr>
              <a:t> in the plant oil that causes poison oak and poison ivy is a </a:t>
            </a:r>
            <a:r>
              <a:rPr lang="en-US" sz="2000" b="1" dirty="0" err="1">
                <a:solidFill>
                  <a:srgbClr val="000000"/>
                </a:solidFill>
                <a:latin typeface="Times New Roman" pitchFamily="18" charset="0"/>
                <a:cs typeface="Times New Roman" pitchFamily="18" charset="0"/>
              </a:rPr>
              <a:t>hapten</a:t>
            </a:r>
            <a:r>
              <a:rPr lang="en-US" sz="2000" b="1" dirty="0">
                <a:solidFill>
                  <a:srgbClr val="000000"/>
                </a:solidFill>
                <a:latin typeface="Times New Roman" pitchFamily="18" charset="0"/>
                <a:cs typeface="Times New Roman" pitchFamily="18" charset="0"/>
              </a:rPr>
              <a:t>. </a:t>
            </a:r>
            <a:r>
              <a:rPr lang="en-GB" sz="2000" b="1" dirty="0">
                <a:solidFill>
                  <a:srgbClr val="000000"/>
                </a:solidFill>
                <a:latin typeface="Times New Roman" pitchFamily="18" charset="0"/>
                <a:cs typeface="Times New Roman" pitchFamily="18" charset="0"/>
              </a:rPr>
              <a:t>The addition of proteins to </a:t>
            </a:r>
            <a:r>
              <a:rPr lang="en-GB" sz="2000" b="1" dirty="0" err="1">
                <a:solidFill>
                  <a:srgbClr val="000000"/>
                </a:solidFill>
                <a:latin typeface="Times New Roman" pitchFamily="18" charset="0"/>
                <a:cs typeface="Times New Roman" pitchFamily="18" charset="0"/>
              </a:rPr>
              <a:t>haptens</a:t>
            </a:r>
            <a:r>
              <a:rPr lang="en-GB" sz="2000" b="1" dirty="0">
                <a:solidFill>
                  <a:srgbClr val="000000"/>
                </a:solidFill>
                <a:latin typeface="Times New Roman" pitchFamily="18" charset="0"/>
                <a:cs typeface="Times New Roman" pitchFamily="18" charset="0"/>
              </a:rPr>
              <a:t> even in a small amount gives them the properties of complete antigens. In this case the protein carries out the function of a conductor.</a:t>
            </a:r>
          </a:p>
          <a:p>
            <a:pPr algn="just" fontAlgn="auto">
              <a:spcBef>
                <a:spcPts val="0"/>
              </a:spcBef>
              <a:spcAft>
                <a:spcPts val="0"/>
              </a:spcAft>
              <a:defRPr/>
            </a:pPr>
            <a:endParaRPr lang="en-GB" sz="2000" b="1" dirty="0">
              <a:solidFill>
                <a:srgbClr val="000000"/>
              </a:solidFill>
              <a:latin typeface="Times New Roman" pitchFamily="18" charset="0"/>
              <a:cs typeface="Times New Roman" pitchFamily="18" charset="0"/>
            </a:endParaRPr>
          </a:p>
          <a:p>
            <a:pPr fontAlgn="auto">
              <a:spcBef>
                <a:spcPts val="0"/>
              </a:spcBef>
              <a:spcAft>
                <a:spcPts val="0"/>
              </a:spcAft>
              <a:defRPr/>
            </a:pPr>
            <a:endParaRPr lang="en-US" sz="2000" dirty="0">
              <a:solidFill>
                <a:srgbClr val="000000"/>
              </a:solidFill>
              <a:latin typeface="Times New Roman" pitchFamily="18" charset="0"/>
              <a:cs typeface="Times New Roman" pitchFamily="18" charset="0"/>
            </a:endParaRPr>
          </a:p>
          <a:p>
            <a:pPr fontAlgn="auto">
              <a:spcBef>
                <a:spcPts val="0"/>
              </a:spcBef>
              <a:spcAft>
                <a:spcPts val="0"/>
              </a:spcAft>
              <a:defRPr/>
            </a:pPr>
            <a:endParaRPr lang="ru-RU" sz="2000" dirty="0">
              <a:solidFill>
                <a:srgbClr val="000000"/>
              </a:solidFill>
              <a:latin typeface="Times New Roman" pitchFamily="18" charset="0"/>
              <a:cs typeface="Times New Roman" pitchFamily="18" charset="0"/>
            </a:endParaRPr>
          </a:p>
        </p:txBody>
      </p:sp>
      <p:pic>
        <p:nvPicPr>
          <p:cNvPr id="11270" name="Picture 6"/>
          <p:cNvPicPr>
            <a:picLocks noChangeAspect="1" noChangeArrowheads="1"/>
          </p:cNvPicPr>
          <p:nvPr/>
        </p:nvPicPr>
        <p:blipFill>
          <a:blip r:embed="rId2"/>
          <a:srcRect/>
          <a:stretch>
            <a:fillRect/>
          </a:stretch>
        </p:blipFill>
        <p:spPr bwMode="auto">
          <a:xfrm>
            <a:off x="684213" y="3860800"/>
            <a:ext cx="7429500" cy="2667000"/>
          </a:xfrm>
          <a:prstGeom prst="rect">
            <a:avLst/>
          </a:prstGeom>
          <a:noFill/>
          <a:ln w="25400" cmpd="sng">
            <a:solidFill>
              <a:schemeClr val="tx2">
                <a:lumMod val="50000"/>
              </a:schemeClr>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4"/>
          <p:cNvGrpSpPr>
            <a:grpSpLocks noChangeAspect="1"/>
          </p:cNvGrpSpPr>
          <p:nvPr/>
        </p:nvGrpSpPr>
        <p:grpSpPr bwMode="auto">
          <a:xfrm>
            <a:off x="971550" y="1196975"/>
            <a:ext cx="7313613" cy="4114800"/>
            <a:chOff x="3292" y="1512"/>
            <a:chExt cx="4347" cy="2430"/>
          </a:xfrm>
        </p:grpSpPr>
        <p:sp>
          <p:nvSpPr>
            <p:cNvPr id="12292" name="AutoShape 5"/>
            <p:cNvSpPr>
              <a:spLocks noChangeAspect="1" noChangeArrowheads="1"/>
            </p:cNvSpPr>
            <p:nvPr/>
          </p:nvSpPr>
          <p:spPr bwMode="auto">
            <a:xfrm>
              <a:off x="3292" y="1512"/>
              <a:ext cx="4347" cy="2430"/>
            </a:xfrm>
            <a:prstGeom prst="rect">
              <a:avLst/>
            </a:prstGeom>
            <a:noFill/>
            <a:ln w="19050">
              <a:solidFill>
                <a:srgbClr val="FFFFFF"/>
              </a:solidFill>
              <a:miter lim="800000"/>
              <a:headEnd/>
              <a:tailEnd/>
            </a:ln>
          </p:spPr>
          <p:txBody>
            <a:bodyPr/>
            <a:lstStyle/>
            <a:p>
              <a:endParaRPr lang="ru-RU">
                <a:latin typeface="Calibri" pitchFamily="34" charset="0"/>
              </a:endParaRPr>
            </a:p>
          </p:txBody>
        </p:sp>
        <p:grpSp>
          <p:nvGrpSpPr>
            <p:cNvPr id="12293" name="Group 6"/>
            <p:cNvGrpSpPr>
              <a:grpSpLocks/>
            </p:cNvGrpSpPr>
            <p:nvPr/>
          </p:nvGrpSpPr>
          <p:grpSpPr bwMode="auto">
            <a:xfrm>
              <a:off x="3563" y="1917"/>
              <a:ext cx="3766" cy="1820"/>
              <a:chOff x="2575" y="2411"/>
              <a:chExt cx="4985" cy="2427"/>
            </a:xfrm>
          </p:grpSpPr>
          <p:sp>
            <p:nvSpPr>
              <p:cNvPr id="12310" name="Freeform 7"/>
              <p:cNvSpPr>
                <a:spLocks/>
              </p:cNvSpPr>
              <p:nvPr/>
            </p:nvSpPr>
            <p:spPr bwMode="auto">
              <a:xfrm>
                <a:off x="2575" y="2411"/>
                <a:ext cx="3890" cy="2427"/>
              </a:xfrm>
              <a:custGeom>
                <a:avLst/>
                <a:gdLst>
                  <a:gd name="T0" fmla="*/ 800 w 3890"/>
                  <a:gd name="T1" fmla="*/ 34 h 2427"/>
                  <a:gd name="T2" fmla="*/ 815 w 3890"/>
                  <a:gd name="T3" fmla="*/ 79 h 2427"/>
                  <a:gd name="T4" fmla="*/ 1355 w 3890"/>
                  <a:gd name="T5" fmla="*/ 34 h 2427"/>
                  <a:gd name="T6" fmla="*/ 1400 w 3890"/>
                  <a:gd name="T7" fmla="*/ 4 h 2427"/>
                  <a:gd name="T8" fmla="*/ 1430 w 3890"/>
                  <a:gd name="T9" fmla="*/ 49 h 2427"/>
                  <a:gd name="T10" fmla="*/ 1475 w 3890"/>
                  <a:gd name="T11" fmla="*/ 79 h 2427"/>
                  <a:gd name="T12" fmla="*/ 1745 w 3890"/>
                  <a:gd name="T13" fmla="*/ 64 h 2427"/>
                  <a:gd name="T14" fmla="*/ 1850 w 3890"/>
                  <a:gd name="T15" fmla="*/ 49 h 2427"/>
                  <a:gd name="T16" fmla="*/ 1940 w 3890"/>
                  <a:gd name="T17" fmla="*/ 19 h 2427"/>
                  <a:gd name="T18" fmla="*/ 2705 w 3890"/>
                  <a:gd name="T19" fmla="*/ 34 h 2427"/>
                  <a:gd name="T20" fmla="*/ 2750 w 3890"/>
                  <a:gd name="T21" fmla="*/ 64 h 2427"/>
                  <a:gd name="T22" fmla="*/ 3050 w 3890"/>
                  <a:gd name="T23" fmla="*/ 79 h 2427"/>
                  <a:gd name="T24" fmla="*/ 3500 w 3890"/>
                  <a:gd name="T25" fmla="*/ 154 h 2427"/>
                  <a:gd name="T26" fmla="*/ 3560 w 3890"/>
                  <a:gd name="T27" fmla="*/ 214 h 2427"/>
                  <a:gd name="T28" fmla="*/ 3635 w 3890"/>
                  <a:gd name="T29" fmla="*/ 304 h 2427"/>
                  <a:gd name="T30" fmla="*/ 3755 w 3890"/>
                  <a:gd name="T31" fmla="*/ 334 h 2427"/>
                  <a:gd name="T32" fmla="*/ 3890 w 3890"/>
                  <a:gd name="T33" fmla="*/ 619 h 2427"/>
                  <a:gd name="T34" fmla="*/ 3875 w 3890"/>
                  <a:gd name="T35" fmla="*/ 799 h 2427"/>
                  <a:gd name="T36" fmla="*/ 3815 w 3890"/>
                  <a:gd name="T37" fmla="*/ 934 h 2427"/>
                  <a:gd name="T38" fmla="*/ 3755 w 3890"/>
                  <a:gd name="T39" fmla="*/ 1069 h 2427"/>
                  <a:gd name="T40" fmla="*/ 3800 w 3890"/>
                  <a:gd name="T41" fmla="*/ 1699 h 2427"/>
                  <a:gd name="T42" fmla="*/ 3785 w 3890"/>
                  <a:gd name="T43" fmla="*/ 1939 h 2427"/>
                  <a:gd name="T44" fmla="*/ 3770 w 3890"/>
                  <a:gd name="T45" fmla="*/ 1984 h 2427"/>
                  <a:gd name="T46" fmla="*/ 3725 w 3890"/>
                  <a:gd name="T47" fmla="*/ 1999 h 2427"/>
                  <a:gd name="T48" fmla="*/ 3455 w 3890"/>
                  <a:gd name="T49" fmla="*/ 2164 h 2427"/>
                  <a:gd name="T50" fmla="*/ 3425 w 3890"/>
                  <a:gd name="T51" fmla="*/ 2209 h 2427"/>
                  <a:gd name="T52" fmla="*/ 3005 w 3890"/>
                  <a:gd name="T53" fmla="*/ 2239 h 2427"/>
                  <a:gd name="T54" fmla="*/ 2915 w 3890"/>
                  <a:gd name="T55" fmla="*/ 2269 h 2427"/>
                  <a:gd name="T56" fmla="*/ 2870 w 3890"/>
                  <a:gd name="T57" fmla="*/ 2284 h 2427"/>
                  <a:gd name="T58" fmla="*/ 2225 w 3890"/>
                  <a:gd name="T59" fmla="*/ 2359 h 2427"/>
                  <a:gd name="T60" fmla="*/ 1910 w 3890"/>
                  <a:gd name="T61" fmla="*/ 2299 h 2427"/>
                  <a:gd name="T62" fmla="*/ 1700 w 3890"/>
                  <a:gd name="T63" fmla="*/ 2254 h 2427"/>
                  <a:gd name="T64" fmla="*/ 1100 w 3890"/>
                  <a:gd name="T65" fmla="*/ 2299 h 2427"/>
                  <a:gd name="T66" fmla="*/ 635 w 3890"/>
                  <a:gd name="T67" fmla="*/ 2284 h 2427"/>
                  <a:gd name="T68" fmla="*/ 380 w 3890"/>
                  <a:gd name="T69" fmla="*/ 2164 h 2427"/>
                  <a:gd name="T70" fmla="*/ 335 w 3890"/>
                  <a:gd name="T71" fmla="*/ 2074 h 2427"/>
                  <a:gd name="T72" fmla="*/ 305 w 3890"/>
                  <a:gd name="T73" fmla="*/ 1969 h 2427"/>
                  <a:gd name="T74" fmla="*/ 185 w 3890"/>
                  <a:gd name="T75" fmla="*/ 1924 h 2427"/>
                  <a:gd name="T76" fmla="*/ 95 w 3890"/>
                  <a:gd name="T77" fmla="*/ 1879 h 2427"/>
                  <a:gd name="T78" fmla="*/ 65 w 3890"/>
                  <a:gd name="T79" fmla="*/ 1789 h 2427"/>
                  <a:gd name="T80" fmla="*/ 20 w 3890"/>
                  <a:gd name="T81" fmla="*/ 1699 h 2427"/>
                  <a:gd name="T82" fmla="*/ 50 w 3890"/>
                  <a:gd name="T83" fmla="*/ 1249 h 2427"/>
                  <a:gd name="T84" fmla="*/ 125 w 3890"/>
                  <a:gd name="T85" fmla="*/ 1009 h 2427"/>
                  <a:gd name="T86" fmla="*/ 215 w 3890"/>
                  <a:gd name="T87" fmla="*/ 529 h 2427"/>
                  <a:gd name="T88" fmla="*/ 230 w 3890"/>
                  <a:gd name="T89" fmla="*/ 484 h 2427"/>
                  <a:gd name="T90" fmla="*/ 305 w 3890"/>
                  <a:gd name="T91" fmla="*/ 424 h 2427"/>
                  <a:gd name="T92" fmla="*/ 545 w 3890"/>
                  <a:gd name="T93" fmla="*/ 169 h 2427"/>
                  <a:gd name="T94" fmla="*/ 800 w 3890"/>
                  <a:gd name="T95" fmla="*/ 109 h 2427"/>
                  <a:gd name="T96" fmla="*/ 800 w 3890"/>
                  <a:gd name="T97" fmla="*/ 34 h 24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90"/>
                  <a:gd name="T148" fmla="*/ 0 h 2427"/>
                  <a:gd name="T149" fmla="*/ 3890 w 3890"/>
                  <a:gd name="T150" fmla="*/ 2427 h 24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90" h="2427">
                    <a:moveTo>
                      <a:pt x="800" y="34"/>
                    </a:moveTo>
                    <a:cubicBezTo>
                      <a:pt x="805" y="49"/>
                      <a:pt x="799" y="78"/>
                      <a:pt x="815" y="79"/>
                    </a:cubicBezTo>
                    <a:cubicBezTo>
                      <a:pt x="1001" y="95"/>
                      <a:pt x="1173" y="52"/>
                      <a:pt x="1355" y="34"/>
                    </a:cubicBezTo>
                    <a:cubicBezTo>
                      <a:pt x="1370" y="24"/>
                      <a:pt x="1382" y="0"/>
                      <a:pt x="1400" y="4"/>
                    </a:cubicBezTo>
                    <a:cubicBezTo>
                      <a:pt x="1418" y="8"/>
                      <a:pt x="1417" y="36"/>
                      <a:pt x="1430" y="49"/>
                    </a:cubicBezTo>
                    <a:cubicBezTo>
                      <a:pt x="1443" y="62"/>
                      <a:pt x="1460" y="69"/>
                      <a:pt x="1475" y="79"/>
                    </a:cubicBezTo>
                    <a:cubicBezTo>
                      <a:pt x="1565" y="74"/>
                      <a:pt x="1655" y="71"/>
                      <a:pt x="1745" y="64"/>
                    </a:cubicBezTo>
                    <a:cubicBezTo>
                      <a:pt x="1780" y="61"/>
                      <a:pt x="1816" y="57"/>
                      <a:pt x="1850" y="49"/>
                    </a:cubicBezTo>
                    <a:cubicBezTo>
                      <a:pt x="1881" y="42"/>
                      <a:pt x="1940" y="19"/>
                      <a:pt x="1940" y="19"/>
                    </a:cubicBezTo>
                    <a:cubicBezTo>
                      <a:pt x="2195" y="24"/>
                      <a:pt x="2450" y="20"/>
                      <a:pt x="2705" y="34"/>
                    </a:cubicBezTo>
                    <a:cubicBezTo>
                      <a:pt x="2723" y="35"/>
                      <a:pt x="2732" y="62"/>
                      <a:pt x="2750" y="64"/>
                    </a:cubicBezTo>
                    <a:cubicBezTo>
                      <a:pt x="2849" y="77"/>
                      <a:pt x="2950" y="74"/>
                      <a:pt x="3050" y="79"/>
                    </a:cubicBezTo>
                    <a:cubicBezTo>
                      <a:pt x="3141" y="216"/>
                      <a:pt x="3349" y="129"/>
                      <a:pt x="3500" y="154"/>
                    </a:cubicBezTo>
                    <a:cubicBezTo>
                      <a:pt x="3540" y="274"/>
                      <a:pt x="3480" y="134"/>
                      <a:pt x="3560" y="214"/>
                    </a:cubicBezTo>
                    <a:cubicBezTo>
                      <a:pt x="3635" y="289"/>
                      <a:pt x="3480" y="239"/>
                      <a:pt x="3635" y="304"/>
                    </a:cubicBezTo>
                    <a:cubicBezTo>
                      <a:pt x="3673" y="320"/>
                      <a:pt x="3755" y="334"/>
                      <a:pt x="3755" y="334"/>
                    </a:cubicBezTo>
                    <a:cubicBezTo>
                      <a:pt x="3771" y="493"/>
                      <a:pt x="3761" y="533"/>
                      <a:pt x="3890" y="619"/>
                    </a:cubicBezTo>
                    <a:cubicBezTo>
                      <a:pt x="3885" y="679"/>
                      <a:pt x="3885" y="740"/>
                      <a:pt x="3875" y="799"/>
                    </a:cubicBezTo>
                    <a:cubicBezTo>
                      <a:pt x="3851" y="942"/>
                      <a:pt x="3856" y="842"/>
                      <a:pt x="3815" y="934"/>
                    </a:cubicBezTo>
                    <a:cubicBezTo>
                      <a:pt x="3744" y="1095"/>
                      <a:pt x="3823" y="967"/>
                      <a:pt x="3755" y="1069"/>
                    </a:cubicBezTo>
                    <a:cubicBezTo>
                      <a:pt x="3771" y="1277"/>
                      <a:pt x="3750" y="1498"/>
                      <a:pt x="3800" y="1699"/>
                    </a:cubicBezTo>
                    <a:cubicBezTo>
                      <a:pt x="3795" y="1779"/>
                      <a:pt x="3793" y="1859"/>
                      <a:pt x="3785" y="1939"/>
                    </a:cubicBezTo>
                    <a:cubicBezTo>
                      <a:pt x="3783" y="1955"/>
                      <a:pt x="3781" y="1973"/>
                      <a:pt x="3770" y="1984"/>
                    </a:cubicBezTo>
                    <a:cubicBezTo>
                      <a:pt x="3759" y="1995"/>
                      <a:pt x="3740" y="1994"/>
                      <a:pt x="3725" y="1999"/>
                    </a:cubicBezTo>
                    <a:cubicBezTo>
                      <a:pt x="3649" y="2075"/>
                      <a:pt x="3543" y="2105"/>
                      <a:pt x="3455" y="2164"/>
                    </a:cubicBezTo>
                    <a:cubicBezTo>
                      <a:pt x="3445" y="2179"/>
                      <a:pt x="3443" y="2205"/>
                      <a:pt x="3425" y="2209"/>
                    </a:cubicBezTo>
                    <a:cubicBezTo>
                      <a:pt x="3288" y="2239"/>
                      <a:pt x="3145" y="2227"/>
                      <a:pt x="3005" y="2239"/>
                    </a:cubicBezTo>
                    <a:cubicBezTo>
                      <a:pt x="2975" y="2249"/>
                      <a:pt x="2945" y="2259"/>
                      <a:pt x="2915" y="2269"/>
                    </a:cubicBezTo>
                    <a:cubicBezTo>
                      <a:pt x="2900" y="2274"/>
                      <a:pt x="2870" y="2284"/>
                      <a:pt x="2870" y="2284"/>
                    </a:cubicBezTo>
                    <a:cubicBezTo>
                      <a:pt x="2727" y="2427"/>
                      <a:pt x="2329" y="2356"/>
                      <a:pt x="2225" y="2359"/>
                    </a:cubicBezTo>
                    <a:cubicBezTo>
                      <a:pt x="2116" y="2345"/>
                      <a:pt x="2018" y="2314"/>
                      <a:pt x="1910" y="2299"/>
                    </a:cubicBezTo>
                    <a:cubicBezTo>
                      <a:pt x="1841" y="2276"/>
                      <a:pt x="1770" y="2272"/>
                      <a:pt x="1700" y="2254"/>
                    </a:cubicBezTo>
                    <a:cubicBezTo>
                      <a:pt x="1510" y="2268"/>
                      <a:pt x="1276" y="2240"/>
                      <a:pt x="1100" y="2299"/>
                    </a:cubicBezTo>
                    <a:cubicBezTo>
                      <a:pt x="945" y="2294"/>
                      <a:pt x="790" y="2293"/>
                      <a:pt x="635" y="2284"/>
                    </a:cubicBezTo>
                    <a:cubicBezTo>
                      <a:pt x="538" y="2278"/>
                      <a:pt x="463" y="2206"/>
                      <a:pt x="380" y="2164"/>
                    </a:cubicBezTo>
                    <a:cubicBezTo>
                      <a:pt x="342" y="2051"/>
                      <a:pt x="393" y="2190"/>
                      <a:pt x="335" y="2074"/>
                    </a:cubicBezTo>
                    <a:cubicBezTo>
                      <a:pt x="319" y="2041"/>
                      <a:pt x="325" y="1999"/>
                      <a:pt x="305" y="1969"/>
                    </a:cubicBezTo>
                    <a:cubicBezTo>
                      <a:pt x="280" y="1932"/>
                      <a:pt x="219" y="1932"/>
                      <a:pt x="185" y="1924"/>
                    </a:cubicBezTo>
                    <a:cubicBezTo>
                      <a:pt x="135" y="1912"/>
                      <a:pt x="139" y="1908"/>
                      <a:pt x="95" y="1879"/>
                    </a:cubicBezTo>
                    <a:cubicBezTo>
                      <a:pt x="85" y="1849"/>
                      <a:pt x="83" y="1815"/>
                      <a:pt x="65" y="1789"/>
                    </a:cubicBezTo>
                    <a:cubicBezTo>
                      <a:pt x="26" y="1731"/>
                      <a:pt x="41" y="1761"/>
                      <a:pt x="20" y="1699"/>
                    </a:cubicBezTo>
                    <a:cubicBezTo>
                      <a:pt x="61" y="1409"/>
                      <a:pt x="0" y="1861"/>
                      <a:pt x="50" y="1249"/>
                    </a:cubicBezTo>
                    <a:cubicBezTo>
                      <a:pt x="68" y="1031"/>
                      <a:pt x="25" y="1076"/>
                      <a:pt x="125" y="1009"/>
                    </a:cubicBezTo>
                    <a:cubicBezTo>
                      <a:pt x="225" y="858"/>
                      <a:pt x="57" y="635"/>
                      <a:pt x="215" y="529"/>
                    </a:cubicBezTo>
                    <a:cubicBezTo>
                      <a:pt x="220" y="514"/>
                      <a:pt x="218" y="494"/>
                      <a:pt x="230" y="484"/>
                    </a:cubicBezTo>
                    <a:cubicBezTo>
                      <a:pt x="324" y="409"/>
                      <a:pt x="269" y="532"/>
                      <a:pt x="305" y="424"/>
                    </a:cubicBezTo>
                    <a:cubicBezTo>
                      <a:pt x="325" y="145"/>
                      <a:pt x="277" y="191"/>
                      <a:pt x="545" y="169"/>
                    </a:cubicBezTo>
                    <a:cubicBezTo>
                      <a:pt x="646" y="135"/>
                      <a:pt x="693" y="122"/>
                      <a:pt x="800" y="109"/>
                    </a:cubicBezTo>
                    <a:cubicBezTo>
                      <a:pt x="819" y="53"/>
                      <a:pt x="822" y="78"/>
                      <a:pt x="800" y="34"/>
                    </a:cubicBezTo>
                    <a:close/>
                  </a:path>
                </a:pathLst>
              </a:custGeom>
              <a:solidFill>
                <a:srgbClr val="C0C0C0"/>
              </a:solidFill>
              <a:ln w="9525">
                <a:solidFill>
                  <a:srgbClr val="000000"/>
                </a:solidFill>
                <a:round/>
                <a:headEnd/>
                <a:tailEnd/>
              </a:ln>
            </p:spPr>
            <p:txBody>
              <a:bodyPr/>
              <a:lstStyle/>
              <a:p>
                <a:endParaRPr lang="ru-RU"/>
              </a:p>
            </p:txBody>
          </p:sp>
          <p:sp>
            <p:nvSpPr>
              <p:cNvPr id="12311" name="AutoShape 8" descr="40%"/>
              <p:cNvSpPr>
                <a:spLocks noChangeArrowheads="1"/>
              </p:cNvSpPr>
              <p:nvPr/>
            </p:nvSpPr>
            <p:spPr bwMode="auto">
              <a:xfrm>
                <a:off x="3037" y="2866"/>
                <a:ext cx="3060" cy="1440"/>
              </a:xfrm>
              <a:prstGeom prst="roundRect">
                <a:avLst>
                  <a:gd name="adj" fmla="val 16667"/>
                </a:avLst>
              </a:prstGeom>
              <a:pattFill prst="pct40">
                <a:fgClr>
                  <a:srgbClr val="000000"/>
                </a:fgClr>
                <a:bgClr>
                  <a:srgbClr val="FFFFFF"/>
                </a:bgClr>
              </a:pattFill>
              <a:ln w="76200" cmpd="tri">
                <a:solidFill>
                  <a:srgbClr val="000000"/>
                </a:solidFill>
                <a:round/>
                <a:headEnd/>
                <a:tailEnd/>
              </a:ln>
            </p:spPr>
            <p:txBody>
              <a:bodyPr/>
              <a:lstStyle/>
              <a:p>
                <a:endParaRPr lang="ru-RU">
                  <a:latin typeface="Calibri" pitchFamily="34" charset="0"/>
                </a:endParaRPr>
              </a:p>
            </p:txBody>
          </p:sp>
          <p:sp>
            <p:nvSpPr>
              <p:cNvPr id="12312" name="AutoShape 9" descr="Крупная клетка"/>
              <p:cNvSpPr>
                <a:spLocks noChangeArrowheads="1"/>
              </p:cNvSpPr>
              <p:nvPr/>
            </p:nvSpPr>
            <p:spPr bwMode="auto">
              <a:xfrm>
                <a:off x="3577" y="2686"/>
                <a:ext cx="360" cy="180"/>
              </a:xfrm>
              <a:prstGeom prst="flowChartTerminator">
                <a:avLst/>
              </a:prstGeom>
              <a:pattFill prst="lgCheck">
                <a:fgClr>
                  <a:srgbClr val="000000"/>
                </a:fgClr>
                <a:bgClr>
                  <a:srgbClr val="FFFFFF"/>
                </a:bgClr>
              </a:pattFill>
              <a:ln w="9525">
                <a:solidFill>
                  <a:srgbClr val="000000"/>
                </a:solidFill>
                <a:miter lim="800000"/>
                <a:headEnd/>
                <a:tailEnd/>
              </a:ln>
            </p:spPr>
            <p:txBody>
              <a:bodyPr/>
              <a:lstStyle/>
              <a:p>
                <a:endParaRPr lang="ru-RU">
                  <a:latin typeface="Calibri" pitchFamily="34" charset="0"/>
                </a:endParaRPr>
              </a:p>
            </p:txBody>
          </p:sp>
          <p:sp>
            <p:nvSpPr>
              <p:cNvPr id="12313" name="AutoShape 10" descr="Крупная клетка"/>
              <p:cNvSpPr>
                <a:spLocks noChangeArrowheads="1"/>
              </p:cNvSpPr>
              <p:nvPr/>
            </p:nvSpPr>
            <p:spPr bwMode="auto">
              <a:xfrm>
                <a:off x="5017" y="2686"/>
                <a:ext cx="361" cy="180"/>
              </a:xfrm>
              <a:prstGeom prst="flowChartTerminator">
                <a:avLst/>
              </a:prstGeom>
              <a:pattFill prst="lgCheck">
                <a:fgClr>
                  <a:srgbClr val="000000"/>
                </a:fgClr>
                <a:bgClr>
                  <a:srgbClr val="FFFFFF"/>
                </a:bgClr>
              </a:pattFill>
              <a:ln w="9525">
                <a:solidFill>
                  <a:srgbClr val="000000"/>
                </a:solidFill>
                <a:miter lim="800000"/>
                <a:headEnd/>
                <a:tailEnd/>
              </a:ln>
            </p:spPr>
            <p:txBody>
              <a:bodyPr/>
              <a:lstStyle/>
              <a:p>
                <a:endParaRPr lang="ru-RU">
                  <a:latin typeface="Calibri" pitchFamily="34" charset="0"/>
                </a:endParaRPr>
              </a:p>
            </p:txBody>
          </p:sp>
          <p:sp>
            <p:nvSpPr>
              <p:cNvPr id="12314" name="AutoShape 11" descr="Крупная клетка"/>
              <p:cNvSpPr>
                <a:spLocks noChangeArrowheads="1"/>
              </p:cNvSpPr>
              <p:nvPr/>
            </p:nvSpPr>
            <p:spPr bwMode="auto">
              <a:xfrm>
                <a:off x="3577" y="4306"/>
                <a:ext cx="361" cy="180"/>
              </a:xfrm>
              <a:prstGeom prst="flowChartTerminator">
                <a:avLst/>
              </a:prstGeom>
              <a:pattFill prst="lgCheck">
                <a:fgClr>
                  <a:srgbClr val="000000"/>
                </a:fgClr>
                <a:bgClr>
                  <a:srgbClr val="FFFFFF"/>
                </a:bgClr>
              </a:pattFill>
              <a:ln w="9525">
                <a:solidFill>
                  <a:srgbClr val="000000"/>
                </a:solidFill>
                <a:miter lim="800000"/>
                <a:headEnd/>
                <a:tailEnd/>
              </a:ln>
            </p:spPr>
            <p:txBody>
              <a:bodyPr/>
              <a:lstStyle/>
              <a:p>
                <a:endParaRPr lang="ru-RU">
                  <a:latin typeface="Calibri" pitchFamily="34" charset="0"/>
                </a:endParaRPr>
              </a:p>
            </p:txBody>
          </p:sp>
          <p:sp>
            <p:nvSpPr>
              <p:cNvPr id="12315" name="AutoShape 12" descr="Крупная клетка"/>
              <p:cNvSpPr>
                <a:spLocks noChangeArrowheads="1"/>
              </p:cNvSpPr>
              <p:nvPr/>
            </p:nvSpPr>
            <p:spPr bwMode="auto">
              <a:xfrm>
                <a:off x="5017" y="4306"/>
                <a:ext cx="360" cy="180"/>
              </a:xfrm>
              <a:prstGeom prst="flowChartTerminator">
                <a:avLst/>
              </a:prstGeom>
              <a:pattFill prst="lgCheck">
                <a:fgClr>
                  <a:srgbClr val="000000"/>
                </a:fgClr>
                <a:bgClr>
                  <a:srgbClr val="FFFFFF"/>
                </a:bgClr>
              </a:pattFill>
              <a:ln w="9525">
                <a:solidFill>
                  <a:srgbClr val="000000"/>
                </a:solidFill>
                <a:miter lim="800000"/>
                <a:headEnd/>
                <a:tailEnd/>
              </a:ln>
            </p:spPr>
            <p:txBody>
              <a:bodyPr/>
              <a:lstStyle/>
              <a:p>
                <a:endParaRPr lang="ru-RU">
                  <a:latin typeface="Calibri" pitchFamily="34" charset="0"/>
                </a:endParaRPr>
              </a:p>
            </p:txBody>
          </p:sp>
          <p:sp>
            <p:nvSpPr>
              <p:cNvPr id="12316" name="Freeform 13"/>
              <p:cNvSpPr>
                <a:spLocks/>
              </p:cNvSpPr>
              <p:nvPr/>
            </p:nvSpPr>
            <p:spPr bwMode="auto">
              <a:xfrm>
                <a:off x="5955" y="4135"/>
                <a:ext cx="1605" cy="500"/>
              </a:xfrm>
              <a:custGeom>
                <a:avLst/>
                <a:gdLst>
                  <a:gd name="T0" fmla="*/ 0 w 1605"/>
                  <a:gd name="T1" fmla="*/ 50 h 500"/>
                  <a:gd name="T2" fmla="*/ 120 w 1605"/>
                  <a:gd name="T3" fmla="*/ 65 h 500"/>
                  <a:gd name="T4" fmla="*/ 135 w 1605"/>
                  <a:gd name="T5" fmla="*/ 125 h 500"/>
                  <a:gd name="T6" fmla="*/ 270 w 1605"/>
                  <a:gd name="T7" fmla="*/ 65 h 500"/>
                  <a:gd name="T8" fmla="*/ 330 w 1605"/>
                  <a:gd name="T9" fmla="*/ 335 h 500"/>
                  <a:gd name="T10" fmla="*/ 465 w 1605"/>
                  <a:gd name="T11" fmla="*/ 320 h 500"/>
                  <a:gd name="T12" fmla="*/ 555 w 1605"/>
                  <a:gd name="T13" fmla="*/ 200 h 500"/>
                  <a:gd name="T14" fmla="*/ 660 w 1605"/>
                  <a:gd name="T15" fmla="*/ 395 h 500"/>
                  <a:gd name="T16" fmla="*/ 795 w 1605"/>
                  <a:gd name="T17" fmla="*/ 380 h 500"/>
                  <a:gd name="T18" fmla="*/ 840 w 1605"/>
                  <a:gd name="T19" fmla="*/ 335 h 500"/>
                  <a:gd name="T20" fmla="*/ 930 w 1605"/>
                  <a:gd name="T21" fmla="*/ 305 h 500"/>
                  <a:gd name="T22" fmla="*/ 1020 w 1605"/>
                  <a:gd name="T23" fmla="*/ 320 h 500"/>
                  <a:gd name="T24" fmla="*/ 1035 w 1605"/>
                  <a:gd name="T25" fmla="*/ 380 h 500"/>
                  <a:gd name="T26" fmla="*/ 1200 w 1605"/>
                  <a:gd name="T27" fmla="*/ 395 h 500"/>
                  <a:gd name="T28" fmla="*/ 1215 w 1605"/>
                  <a:gd name="T29" fmla="*/ 470 h 500"/>
                  <a:gd name="T30" fmla="*/ 1290 w 1605"/>
                  <a:gd name="T31" fmla="*/ 455 h 500"/>
                  <a:gd name="T32" fmla="*/ 1380 w 1605"/>
                  <a:gd name="T33" fmla="*/ 425 h 500"/>
                  <a:gd name="T34" fmla="*/ 1425 w 1605"/>
                  <a:gd name="T35" fmla="*/ 440 h 500"/>
                  <a:gd name="T36" fmla="*/ 1470 w 1605"/>
                  <a:gd name="T37" fmla="*/ 470 h 500"/>
                  <a:gd name="T38" fmla="*/ 1590 w 1605"/>
                  <a:gd name="T39" fmla="*/ 500 h 5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05"/>
                  <a:gd name="T61" fmla="*/ 0 h 500"/>
                  <a:gd name="T62" fmla="*/ 1605 w 1605"/>
                  <a:gd name="T63" fmla="*/ 500 h 5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05" h="500">
                    <a:moveTo>
                      <a:pt x="0" y="50"/>
                    </a:moveTo>
                    <a:cubicBezTo>
                      <a:pt x="40" y="55"/>
                      <a:pt x="85" y="45"/>
                      <a:pt x="120" y="65"/>
                    </a:cubicBezTo>
                    <a:cubicBezTo>
                      <a:pt x="138" y="75"/>
                      <a:pt x="115" y="119"/>
                      <a:pt x="135" y="125"/>
                    </a:cubicBezTo>
                    <a:cubicBezTo>
                      <a:pt x="172" y="136"/>
                      <a:pt x="238" y="86"/>
                      <a:pt x="270" y="65"/>
                    </a:cubicBezTo>
                    <a:cubicBezTo>
                      <a:pt x="432" y="119"/>
                      <a:pt x="120" y="0"/>
                      <a:pt x="330" y="335"/>
                    </a:cubicBezTo>
                    <a:cubicBezTo>
                      <a:pt x="354" y="373"/>
                      <a:pt x="420" y="325"/>
                      <a:pt x="465" y="320"/>
                    </a:cubicBezTo>
                    <a:cubicBezTo>
                      <a:pt x="507" y="257"/>
                      <a:pt x="490" y="243"/>
                      <a:pt x="555" y="200"/>
                    </a:cubicBezTo>
                    <a:cubicBezTo>
                      <a:pt x="808" y="242"/>
                      <a:pt x="438" y="151"/>
                      <a:pt x="660" y="395"/>
                    </a:cubicBezTo>
                    <a:cubicBezTo>
                      <a:pt x="690" y="429"/>
                      <a:pt x="750" y="385"/>
                      <a:pt x="795" y="380"/>
                    </a:cubicBezTo>
                    <a:cubicBezTo>
                      <a:pt x="810" y="365"/>
                      <a:pt x="821" y="345"/>
                      <a:pt x="840" y="335"/>
                    </a:cubicBezTo>
                    <a:cubicBezTo>
                      <a:pt x="868" y="320"/>
                      <a:pt x="930" y="305"/>
                      <a:pt x="930" y="305"/>
                    </a:cubicBezTo>
                    <a:cubicBezTo>
                      <a:pt x="960" y="310"/>
                      <a:pt x="995" y="302"/>
                      <a:pt x="1020" y="320"/>
                    </a:cubicBezTo>
                    <a:cubicBezTo>
                      <a:pt x="1037" y="332"/>
                      <a:pt x="1016" y="372"/>
                      <a:pt x="1035" y="380"/>
                    </a:cubicBezTo>
                    <a:cubicBezTo>
                      <a:pt x="1086" y="401"/>
                      <a:pt x="1145" y="390"/>
                      <a:pt x="1200" y="395"/>
                    </a:cubicBezTo>
                    <a:cubicBezTo>
                      <a:pt x="1205" y="420"/>
                      <a:pt x="1194" y="456"/>
                      <a:pt x="1215" y="470"/>
                    </a:cubicBezTo>
                    <a:cubicBezTo>
                      <a:pt x="1236" y="484"/>
                      <a:pt x="1265" y="462"/>
                      <a:pt x="1290" y="455"/>
                    </a:cubicBezTo>
                    <a:cubicBezTo>
                      <a:pt x="1321" y="447"/>
                      <a:pt x="1380" y="425"/>
                      <a:pt x="1380" y="425"/>
                    </a:cubicBezTo>
                    <a:cubicBezTo>
                      <a:pt x="1395" y="430"/>
                      <a:pt x="1411" y="433"/>
                      <a:pt x="1425" y="440"/>
                    </a:cubicBezTo>
                    <a:cubicBezTo>
                      <a:pt x="1441" y="448"/>
                      <a:pt x="1452" y="468"/>
                      <a:pt x="1470" y="470"/>
                    </a:cubicBezTo>
                    <a:cubicBezTo>
                      <a:pt x="1605" y="482"/>
                      <a:pt x="1590" y="404"/>
                      <a:pt x="1590" y="500"/>
                    </a:cubicBezTo>
                  </a:path>
                </a:pathLst>
              </a:custGeom>
              <a:noFill/>
              <a:ln w="9525">
                <a:solidFill>
                  <a:srgbClr val="000000"/>
                </a:solidFill>
                <a:round/>
                <a:headEnd/>
                <a:tailEnd/>
              </a:ln>
            </p:spPr>
            <p:txBody>
              <a:bodyPr/>
              <a:lstStyle/>
              <a:p>
                <a:endParaRPr lang="ru-RU"/>
              </a:p>
            </p:txBody>
          </p:sp>
        </p:grpSp>
        <p:sp>
          <p:nvSpPr>
            <p:cNvPr id="12294" name="Line 14"/>
            <p:cNvSpPr>
              <a:spLocks noChangeShapeType="1"/>
            </p:cNvSpPr>
            <p:nvPr/>
          </p:nvSpPr>
          <p:spPr bwMode="auto">
            <a:xfrm rot="10800000" flipV="1">
              <a:off x="6416" y="2727"/>
              <a:ext cx="544" cy="270"/>
            </a:xfrm>
            <a:prstGeom prst="line">
              <a:avLst/>
            </a:prstGeom>
            <a:noFill/>
            <a:ln w="9525">
              <a:solidFill>
                <a:srgbClr val="000000"/>
              </a:solidFill>
              <a:round/>
              <a:headEnd/>
              <a:tailEnd type="triangle" w="med" len="med"/>
            </a:ln>
          </p:spPr>
          <p:txBody>
            <a:bodyPr/>
            <a:lstStyle/>
            <a:p>
              <a:endParaRPr lang="ru-RU"/>
            </a:p>
          </p:txBody>
        </p:sp>
        <p:sp>
          <p:nvSpPr>
            <p:cNvPr id="12295" name="Line 15"/>
            <p:cNvSpPr>
              <a:spLocks noChangeShapeType="1"/>
            </p:cNvSpPr>
            <p:nvPr/>
          </p:nvSpPr>
          <p:spPr bwMode="auto">
            <a:xfrm rot="10800000" flipV="1">
              <a:off x="6552" y="3132"/>
              <a:ext cx="547" cy="270"/>
            </a:xfrm>
            <a:prstGeom prst="line">
              <a:avLst/>
            </a:prstGeom>
            <a:noFill/>
            <a:ln w="9525">
              <a:solidFill>
                <a:srgbClr val="000000"/>
              </a:solidFill>
              <a:round/>
              <a:headEnd/>
              <a:tailEnd type="triangle" w="med" len="med"/>
            </a:ln>
          </p:spPr>
          <p:txBody>
            <a:bodyPr/>
            <a:lstStyle/>
            <a:p>
              <a:endParaRPr lang="ru-RU"/>
            </a:p>
          </p:txBody>
        </p:sp>
        <p:sp>
          <p:nvSpPr>
            <p:cNvPr id="12296" name="Text Box 16"/>
            <p:cNvSpPr txBox="1">
              <a:spLocks noChangeArrowheads="1"/>
            </p:cNvSpPr>
            <p:nvPr/>
          </p:nvSpPr>
          <p:spPr bwMode="auto">
            <a:xfrm>
              <a:off x="6145" y="1512"/>
              <a:ext cx="431" cy="405"/>
            </a:xfrm>
            <a:prstGeom prst="rect">
              <a:avLst/>
            </a:prstGeom>
            <a:solidFill>
              <a:srgbClr val="C1FFC8"/>
            </a:solidFill>
            <a:ln w="9525">
              <a:solidFill>
                <a:srgbClr val="FFFFFF"/>
              </a:solidFill>
              <a:miter lim="800000"/>
              <a:headEnd/>
              <a:tailEnd/>
            </a:ln>
          </p:spPr>
          <p:txBody>
            <a:bodyPr/>
            <a:lstStyle/>
            <a:p>
              <a:r>
                <a:rPr lang="en-US" sz="2000" b="1">
                  <a:latin typeface="Calibri" pitchFamily="34" charset="0"/>
                </a:rPr>
                <a:t>Vi</a:t>
              </a:r>
              <a:endParaRPr lang="uk-UA" sz="2000" b="1">
                <a:latin typeface="Calibri" pitchFamily="34" charset="0"/>
              </a:endParaRPr>
            </a:p>
          </p:txBody>
        </p:sp>
        <p:sp>
          <p:nvSpPr>
            <p:cNvPr id="12297" name="Text Box 17"/>
            <p:cNvSpPr txBox="1">
              <a:spLocks noChangeArrowheads="1"/>
            </p:cNvSpPr>
            <p:nvPr/>
          </p:nvSpPr>
          <p:spPr bwMode="auto">
            <a:xfrm>
              <a:off x="6688" y="1917"/>
              <a:ext cx="407" cy="405"/>
            </a:xfrm>
            <a:prstGeom prst="rect">
              <a:avLst/>
            </a:prstGeom>
            <a:solidFill>
              <a:srgbClr val="C1FFC8"/>
            </a:solidFill>
            <a:ln w="9525">
              <a:solidFill>
                <a:srgbClr val="FFFFFF"/>
              </a:solidFill>
              <a:miter lim="800000"/>
              <a:headEnd/>
              <a:tailEnd/>
            </a:ln>
          </p:spPr>
          <p:txBody>
            <a:bodyPr/>
            <a:lstStyle/>
            <a:p>
              <a:r>
                <a:rPr lang="en-US" sz="2000" b="1">
                  <a:latin typeface="Calibri" pitchFamily="34" charset="0"/>
                </a:rPr>
                <a:t>O</a:t>
              </a:r>
              <a:endParaRPr lang="uk-UA" sz="2000">
                <a:latin typeface="Calibri" pitchFamily="34" charset="0"/>
              </a:endParaRPr>
            </a:p>
          </p:txBody>
        </p:sp>
        <p:sp>
          <p:nvSpPr>
            <p:cNvPr id="12298" name="Text Box 18"/>
            <p:cNvSpPr txBox="1">
              <a:spLocks noChangeArrowheads="1"/>
            </p:cNvSpPr>
            <p:nvPr/>
          </p:nvSpPr>
          <p:spPr bwMode="auto">
            <a:xfrm>
              <a:off x="6960" y="2457"/>
              <a:ext cx="407" cy="405"/>
            </a:xfrm>
            <a:prstGeom prst="rect">
              <a:avLst/>
            </a:prstGeom>
            <a:solidFill>
              <a:srgbClr val="C1FFC8"/>
            </a:solidFill>
            <a:ln w="9525">
              <a:solidFill>
                <a:srgbClr val="FFFFFF"/>
              </a:solidFill>
              <a:miter lim="800000"/>
              <a:headEnd/>
              <a:tailEnd/>
            </a:ln>
          </p:spPr>
          <p:txBody>
            <a:bodyPr/>
            <a:lstStyle/>
            <a:p>
              <a:r>
                <a:rPr lang="en-US" sz="2000" b="1">
                  <a:latin typeface="Calibri" pitchFamily="34" charset="0"/>
                </a:rPr>
                <a:t>K</a:t>
              </a:r>
              <a:endParaRPr lang="uk-UA" sz="2000">
                <a:latin typeface="Calibri" pitchFamily="34" charset="0"/>
              </a:endParaRPr>
            </a:p>
          </p:txBody>
        </p:sp>
        <p:sp>
          <p:nvSpPr>
            <p:cNvPr id="12299" name="Text Box 19"/>
            <p:cNvSpPr txBox="1">
              <a:spLocks noChangeArrowheads="1"/>
            </p:cNvSpPr>
            <p:nvPr/>
          </p:nvSpPr>
          <p:spPr bwMode="auto">
            <a:xfrm>
              <a:off x="7096" y="2862"/>
              <a:ext cx="406" cy="405"/>
            </a:xfrm>
            <a:prstGeom prst="rect">
              <a:avLst/>
            </a:prstGeom>
            <a:solidFill>
              <a:srgbClr val="C1FFC8"/>
            </a:solidFill>
            <a:ln w="9525">
              <a:solidFill>
                <a:srgbClr val="FFFFFF"/>
              </a:solidFill>
              <a:miter lim="800000"/>
              <a:headEnd/>
              <a:tailEnd/>
            </a:ln>
          </p:spPr>
          <p:txBody>
            <a:bodyPr/>
            <a:lstStyle/>
            <a:p>
              <a:endParaRPr lang="en-US" b="1">
                <a:latin typeface="Calibri" pitchFamily="34" charset="0"/>
              </a:endParaRPr>
            </a:p>
            <a:p>
              <a:r>
                <a:rPr lang="en-US" sz="2000" b="1">
                  <a:latin typeface="Calibri" pitchFamily="34" charset="0"/>
                </a:rPr>
                <a:t>H</a:t>
              </a:r>
            </a:p>
            <a:p>
              <a:endParaRPr lang="uk-UA">
                <a:latin typeface="Calibri" pitchFamily="34" charset="0"/>
              </a:endParaRPr>
            </a:p>
          </p:txBody>
        </p:sp>
        <p:grpSp>
          <p:nvGrpSpPr>
            <p:cNvPr id="12300" name="Group 20"/>
            <p:cNvGrpSpPr>
              <a:grpSpLocks/>
            </p:cNvGrpSpPr>
            <p:nvPr/>
          </p:nvGrpSpPr>
          <p:grpSpPr bwMode="auto">
            <a:xfrm>
              <a:off x="3551" y="1873"/>
              <a:ext cx="3767" cy="1820"/>
              <a:chOff x="2575" y="2411"/>
              <a:chExt cx="4985" cy="2427"/>
            </a:xfrm>
          </p:grpSpPr>
          <p:sp>
            <p:nvSpPr>
              <p:cNvPr id="12303" name="Freeform 21"/>
              <p:cNvSpPr>
                <a:spLocks/>
              </p:cNvSpPr>
              <p:nvPr/>
            </p:nvSpPr>
            <p:spPr bwMode="auto">
              <a:xfrm>
                <a:off x="2575" y="2411"/>
                <a:ext cx="3890" cy="2427"/>
              </a:xfrm>
              <a:custGeom>
                <a:avLst/>
                <a:gdLst>
                  <a:gd name="T0" fmla="*/ 800 w 3890"/>
                  <a:gd name="T1" fmla="*/ 34 h 2427"/>
                  <a:gd name="T2" fmla="*/ 815 w 3890"/>
                  <a:gd name="T3" fmla="*/ 79 h 2427"/>
                  <a:gd name="T4" fmla="*/ 1355 w 3890"/>
                  <a:gd name="T5" fmla="*/ 34 h 2427"/>
                  <a:gd name="T6" fmla="*/ 1400 w 3890"/>
                  <a:gd name="T7" fmla="*/ 4 h 2427"/>
                  <a:gd name="T8" fmla="*/ 1430 w 3890"/>
                  <a:gd name="T9" fmla="*/ 49 h 2427"/>
                  <a:gd name="T10" fmla="*/ 1475 w 3890"/>
                  <a:gd name="T11" fmla="*/ 79 h 2427"/>
                  <a:gd name="T12" fmla="*/ 1745 w 3890"/>
                  <a:gd name="T13" fmla="*/ 64 h 2427"/>
                  <a:gd name="T14" fmla="*/ 1850 w 3890"/>
                  <a:gd name="T15" fmla="*/ 49 h 2427"/>
                  <a:gd name="T16" fmla="*/ 1940 w 3890"/>
                  <a:gd name="T17" fmla="*/ 19 h 2427"/>
                  <a:gd name="T18" fmla="*/ 2705 w 3890"/>
                  <a:gd name="T19" fmla="*/ 34 h 2427"/>
                  <a:gd name="T20" fmla="*/ 2750 w 3890"/>
                  <a:gd name="T21" fmla="*/ 64 h 2427"/>
                  <a:gd name="T22" fmla="*/ 3050 w 3890"/>
                  <a:gd name="T23" fmla="*/ 79 h 2427"/>
                  <a:gd name="T24" fmla="*/ 3500 w 3890"/>
                  <a:gd name="T25" fmla="*/ 154 h 2427"/>
                  <a:gd name="T26" fmla="*/ 3560 w 3890"/>
                  <a:gd name="T27" fmla="*/ 214 h 2427"/>
                  <a:gd name="T28" fmla="*/ 3635 w 3890"/>
                  <a:gd name="T29" fmla="*/ 304 h 2427"/>
                  <a:gd name="T30" fmla="*/ 3755 w 3890"/>
                  <a:gd name="T31" fmla="*/ 334 h 2427"/>
                  <a:gd name="T32" fmla="*/ 3890 w 3890"/>
                  <a:gd name="T33" fmla="*/ 619 h 2427"/>
                  <a:gd name="T34" fmla="*/ 3875 w 3890"/>
                  <a:gd name="T35" fmla="*/ 799 h 2427"/>
                  <a:gd name="T36" fmla="*/ 3815 w 3890"/>
                  <a:gd name="T37" fmla="*/ 934 h 2427"/>
                  <a:gd name="T38" fmla="*/ 3755 w 3890"/>
                  <a:gd name="T39" fmla="*/ 1069 h 2427"/>
                  <a:gd name="T40" fmla="*/ 3800 w 3890"/>
                  <a:gd name="T41" fmla="*/ 1699 h 2427"/>
                  <a:gd name="T42" fmla="*/ 3785 w 3890"/>
                  <a:gd name="T43" fmla="*/ 1939 h 2427"/>
                  <a:gd name="T44" fmla="*/ 3770 w 3890"/>
                  <a:gd name="T45" fmla="*/ 1984 h 2427"/>
                  <a:gd name="T46" fmla="*/ 3725 w 3890"/>
                  <a:gd name="T47" fmla="*/ 1999 h 2427"/>
                  <a:gd name="T48" fmla="*/ 3455 w 3890"/>
                  <a:gd name="T49" fmla="*/ 2164 h 2427"/>
                  <a:gd name="T50" fmla="*/ 3425 w 3890"/>
                  <a:gd name="T51" fmla="*/ 2209 h 2427"/>
                  <a:gd name="T52" fmla="*/ 3005 w 3890"/>
                  <a:gd name="T53" fmla="*/ 2239 h 2427"/>
                  <a:gd name="T54" fmla="*/ 2915 w 3890"/>
                  <a:gd name="T55" fmla="*/ 2269 h 2427"/>
                  <a:gd name="T56" fmla="*/ 2870 w 3890"/>
                  <a:gd name="T57" fmla="*/ 2284 h 2427"/>
                  <a:gd name="T58" fmla="*/ 2225 w 3890"/>
                  <a:gd name="T59" fmla="*/ 2359 h 2427"/>
                  <a:gd name="T60" fmla="*/ 1910 w 3890"/>
                  <a:gd name="T61" fmla="*/ 2299 h 2427"/>
                  <a:gd name="T62" fmla="*/ 1700 w 3890"/>
                  <a:gd name="T63" fmla="*/ 2254 h 2427"/>
                  <a:gd name="T64" fmla="*/ 1100 w 3890"/>
                  <a:gd name="T65" fmla="*/ 2299 h 2427"/>
                  <a:gd name="T66" fmla="*/ 635 w 3890"/>
                  <a:gd name="T67" fmla="*/ 2284 h 2427"/>
                  <a:gd name="T68" fmla="*/ 380 w 3890"/>
                  <a:gd name="T69" fmla="*/ 2164 h 2427"/>
                  <a:gd name="T70" fmla="*/ 335 w 3890"/>
                  <a:gd name="T71" fmla="*/ 2074 h 2427"/>
                  <a:gd name="T72" fmla="*/ 305 w 3890"/>
                  <a:gd name="T73" fmla="*/ 1969 h 2427"/>
                  <a:gd name="T74" fmla="*/ 185 w 3890"/>
                  <a:gd name="T75" fmla="*/ 1924 h 2427"/>
                  <a:gd name="T76" fmla="*/ 95 w 3890"/>
                  <a:gd name="T77" fmla="*/ 1879 h 2427"/>
                  <a:gd name="T78" fmla="*/ 65 w 3890"/>
                  <a:gd name="T79" fmla="*/ 1789 h 2427"/>
                  <a:gd name="T80" fmla="*/ 20 w 3890"/>
                  <a:gd name="T81" fmla="*/ 1699 h 2427"/>
                  <a:gd name="T82" fmla="*/ 50 w 3890"/>
                  <a:gd name="T83" fmla="*/ 1249 h 2427"/>
                  <a:gd name="T84" fmla="*/ 125 w 3890"/>
                  <a:gd name="T85" fmla="*/ 1009 h 2427"/>
                  <a:gd name="T86" fmla="*/ 215 w 3890"/>
                  <a:gd name="T87" fmla="*/ 529 h 2427"/>
                  <a:gd name="T88" fmla="*/ 230 w 3890"/>
                  <a:gd name="T89" fmla="*/ 484 h 2427"/>
                  <a:gd name="T90" fmla="*/ 305 w 3890"/>
                  <a:gd name="T91" fmla="*/ 424 h 2427"/>
                  <a:gd name="T92" fmla="*/ 545 w 3890"/>
                  <a:gd name="T93" fmla="*/ 169 h 2427"/>
                  <a:gd name="T94" fmla="*/ 800 w 3890"/>
                  <a:gd name="T95" fmla="*/ 109 h 2427"/>
                  <a:gd name="T96" fmla="*/ 800 w 3890"/>
                  <a:gd name="T97" fmla="*/ 34 h 24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90"/>
                  <a:gd name="T148" fmla="*/ 0 h 2427"/>
                  <a:gd name="T149" fmla="*/ 3890 w 3890"/>
                  <a:gd name="T150" fmla="*/ 2427 h 24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90" h="2427">
                    <a:moveTo>
                      <a:pt x="800" y="34"/>
                    </a:moveTo>
                    <a:cubicBezTo>
                      <a:pt x="805" y="49"/>
                      <a:pt x="799" y="78"/>
                      <a:pt x="815" y="79"/>
                    </a:cubicBezTo>
                    <a:cubicBezTo>
                      <a:pt x="1001" y="95"/>
                      <a:pt x="1173" y="52"/>
                      <a:pt x="1355" y="34"/>
                    </a:cubicBezTo>
                    <a:cubicBezTo>
                      <a:pt x="1370" y="24"/>
                      <a:pt x="1382" y="0"/>
                      <a:pt x="1400" y="4"/>
                    </a:cubicBezTo>
                    <a:cubicBezTo>
                      <a:pt x="1418" y="8"/>
                      <a:pt x="1417" y="36"/>
                      <a:pt x="1430" y="49"/>
                    </a:cubicBezTo>
                    <a:cubicBezTo>
                      <a:pt x="1443" y="62"/>
                      <a:pt x="1460" y="69"/>
                      <a:pt x="1475" y="79"/>
                    </a:cubicBezTo>
                    <a:cubicBezTo>
                      <a:pt x="1565" y="74"/>
                      <a:pt x="1655" y="71"/>
                      <a:pt x="1745" y="64"/>
                    </a:cubicBezTo>
                    <a:cubicBezTo>
                      <a:pt x="1780" y="61"/>
                      <a:pt x="1816" y="57"/>
                      <a:pt x="1850" y="49"/>
                    </a:cubicBezTo>
                    <a:cubicBezTo>
                      <a:pt x="1881" y="42"/>
                      <a:pt x="1940" y="19"/>
                      <a:pt x="1940" y="19"/>
                    </a:cubicBezTo>
                    <a:cubicBezTo>
                      <a:pt x="2195" y="24"/>
                      <a:pt x="2450" y="20"/>
                      <a:pt x="2705" y="34"/>
                    </a:cubicBezTo>
                    <a:cubicBezTo>
                      <a:pt x="2723" y="35"/>
                      <a:pt x="2732" y="62"/>
                      <a:pt x="2750" y="64"/>
                    </a:cubicBezTo>
                    <a:cubicBezTo>
                      <a:pt x="2849" y="77"/>
                      <a:pt x="2950" y="74"/>
                      <a:pt x="3050" y="79"/>
                    </a:cubicBezTo>
                    <a:cubicBezTo>
                      <a:pt x="3141" y="216"/>
                      <a:pt x="3349" y="129"/>
                      <a:pt x="3500" y="154"/>
                    </a:cubicBezTo>
                    <a:cubicBezTo>
                      <a:pt x="3540" y="274"/>
                      <a:pt x="3480" y="134"/>
                      <a:pt x="3560" y="214"/>
                    </a:cubicBezTo>
                    <a:cubicBezTo>
                      <a:pt x="3635" y="289"/>
                      <a:pt x="3480" y="239"/>
                      <a:pt x="3635" y="304"/>
                    </a:cubicBezTo>
                    <a:cubicBezTo>
                      <a:pt x="3673" y="320"/>
                      <a:pt x="3755" y="334"/>
                      <a:pt x="3755" y="334"/>
                    </a:cubicBezTo>
                    <a:cubicBezTo>
                      <a:pt x="3771" y="493"/>
                      <a:pt x="3761" y="533"/>
                      <a:pt x="3890" y="619"/>
                    </a:cubicBezTo>
                    <a:cubicBezTo>
                      <a:pt x="3885" y="679"/>
                      <a:pt x="3885" y="740"/>
                      <a:pt x="3875" y="799"/>
                    </a:cubicBezTo>
                    <a:cubicBezTo>
                      <a:pt x="3851" y="942"/>
                      <a:pt x="3856" y="842"/>
                      <a:pt x="3815" y="934"/>
                    </a:cubicBezTo>
                    <a:cubicBezTo>
                      <a:pt x="3744" y="1095"/>
                      <a:pt x="3823" y="967"/>
                      <a:pt x="3755" y="1069"/>
                    </a:cubicBezTo>
                    <a:cubicBezTo>
                      <a:pt x="3771" y="1277"/>
                      <a:pt x="3750" y="1498"/>
                      <a:pt x="3800" y="1699"/>
                    </a:cubicBezTo>
                    <a:cubicBezTo>
                      <a:pt x="3795" y="1779"/>
                      <a:pt x="3793" y="1859"/>
                      <a:pt x="3785" y="1939"/>
                    </a:cubicBezTo>
                    <a:cubicBezTo>
                      <a:pt x="3783" y="1955"/>
                      <a:pt x="3781" y="1973"/>
                      <a:pt x="3770" y="1984"/>
                    </a:cubicBezTo>
                    <a:cubicBezTo>
                      <a:pt x="3759" y="1995"/>
                      <a:pt x="3740" y="1994"/>
                      <a:pt x="3725" y="1999"/>
                    </a:cubicBezTo>
                    <a:cubicBezTo>
                      <a:pt x="3649" y="2075"/>
                      <a:pt x="3543" y="2105"/>
                      <a:pt x="3455" y="2164"/>
                    </a:cubicBezTo>
                    <a:cubicBezTo>
                      <a:pt x="3445" y="2179"/>
                      <a:pt x="3443" y="2205"/>
                      <a:pt x="3425" y="2209"/>
                    </a:cubicBezTo>
                    <a:cubicBezTo>
                      <a:pt x="3288" y="2239"/>
                      <a:pt x="3145" y="2227"/>
                      <a:pt x="3005" y="2239"/>
                    </a:cubicBezTo>
                    <a:cubicBezTo>
                      <a:pt x="2975" y="2249"/>
                      <a:pt x="2945" y="2259"/>
                      <a:pt x="2915" y="2269"/>
                    </a:cubicBezTo>
                    <a:cubicBezTo>
                      <a:pt x="2900" y="2274"/>
                      <a:pt x="2870" y="2284"/>
                      <a:pt x="2870" y="2284"/>
                    </a:cubicBezTo>
                    <a:cubicBezTo>
                      <a:pt x="2727" y="2427"/>
                      <a:pt x="2329" y="2356"/>
                      <a:pt x="2225" y="2359"/>
                    </a:cubicBezTo>
                    <a:cubicBezTo>
                      <a:pt x="2116" y="2345"/>
                      <a:pt x="2018" y="2314"/>
                      <a:pt x="1910" y="2299"/>
                    </a:cubicBezTo>
                    <a:cubicBezTo>
                      <a:pt x="1841" y="2276"/>
                      <a:pt x="1770" y="2272"/>
                      <a:pt x="1700" y="2254"/>
                    </a:cubicBezTo>
                    <a:cubicBezTo>
                      <a:pt x="1510" y="2268"/>
                      <a:pt x="1276" y="2240"/>
                      <a:pt x="1100" y="2299"/>
                    </a:cubicBezTo>
                    <a:cubicBezTo>
                      <a:pt x="945" y="2294"/>
                      <a:pt x="790" y="2293"/>
                      <a:pt x="635" y="2284"/>
                    </a:cubicBezTo>
                    <a:cubicBezTo>
                      <a:pt x="538" y="2278"/>
                      <a:pt x="463" y="2206"/>
                      <a:pt x="380" y="2164"/>
                    </a:cubicBezTo>
                    <a:cubicBezTo>
                      <a:pt x="342" y="2051"/>
                      <a:pt x="393" y="2190"/>
                      <a:pt x="335" y="2074"/>
                    </a:cubicBezTo>
                    <a:cubicBezTo>
                      <a:pt x="319" y="2041"/>
                      <a:pt x="325" y="1999"/>
                      <a:pt x="305" y="1969"/>
                    </a:cubicBezTo>
                    <a:cubicBezTo>
                      <a:pt x="280" y="1932"/>
                      <a:pt x="219" y="1932"/>
                      <a:pt x="185" y="1924"/>
                    </a:cubicBezTo>
                    <a:cubicBezTo>
                      <a:pt x="135" y="1912"/>
                      <a:pt x="139" y="1908"/>
                      <a:pt x="95" y="1879"/>
                    </a:cubicBezTo>
                    <a:cubicBezTo>
                      <a:pt x="85" y="1849"/>
                      <a:pt x="83" y="1815"/>
                      <a:pt x="65" y="1789"/>
                    </a:cubicBezTo>
                    <a:cubicBezTo>
                      <a:pt x="26" y="1731"/>
                      <a:pt x="41" y="1761"/>
                      <a:pt x="20" y="1699"/>
                    </a:cubicBezTo>
                    <a:cubicBezTo>
                      <a:pt x="61" y="1409"/>
                      <a:pt x="0" y="1861"/>
                      <a:pt x="50" y="1249"/>
                    </a:cubicBezTo>
                    <a:cubicBezTo>
                      <a:pt x="68" y="1031"/>
                      <a:pt x="25" y="1076"/>
                      <a:pt x="125" y="1009"/>
                    </a:cubicBezTo>
                    <a:cubicBezTo>
                      <a:pt x="225" y="858"/>
                      <a:pt x="57" y="635"/>
                      <a:pt x="215" y="529"/>
                    </a:cubicBezTo>
                    <a:cubicBezTo>
                      <a:pt x="220" y="514"/>
                      <a:pt x="218" y="494"/>
                      <a:pt x="230" y="484"/>
                    </a:cubicBezTo>
                    <a:cubicBezTo>
                      <a:pt x="324" y="409"/>
                      <a:pt x="269" y="532"/>
                      <a:pt x="305" y="424"/>
                    </a:cubicBezTo>
                    <a:cubicBezTo>
                      <a:pt x="325" y="145"/>
                      <a:pt x="277" y="191"/>
                      <a:pt x="545" y="169"/>
                    </a:cubicBezTo>
                    <a:cubicBezTo>
                      <a:pt x="646" y="135"/>
                      <a:pt x="693" y="122"/>
                      <a:pt x="800" y="109"/>
                    </a:cubicBezTo>
                    <a:cubicBezTo>
                      <a:pt x="819" y="53"/>
                      <a:pt x="822" y="78"/>
                      <a:pt x="800" y="34"/>
                    </a:cubicBezTo>
                    <a:close/>
                  </a:path>
                </a:pathLst>
              </a:custGeom>
              <a:solidFill>
                <a:srgbClr val="FFFF99"/>
              </a:solidFill>
              <a:ln w="9525">
                <a:solidFill>
                  <a:srgbClr val="000000"/>
                </a:solidFill>
                <a:round/>
                <a:headEnd/>
                <a:tailEnd/>
              </a:ln>
            </p:spPr>
            <p:txBody>
              <a:bodyPr/>
              <a:lstStyle/>
              <a:p>
                <a:endParaRPr lang="ru-RU"/>
              </a:p>
            </p:txBody>
          </p:sp>
          <p:sp>
            <p:nvSpPr>
              <p:cNvPr id="12304" name="AutoShape 22" descr="40%"/>
              <p:cNvSpPr>
                <a:spLocks noChangeArrowheads="1"/>
              </p:cNvSpPr>
              <p:nvPr/>
            </p:nvSpPr>
            <p:spPr bwMode="auto">
              <a:xfrm>
                <a:off x="3037" y="2866"/>
                <a:ext cx="3060" cy="1440"/>
              </a:xfrm>
              <a:prstGeom prst="roundRect">
                <a:avLst>
                  <a:gd name="adj" fmla="val 16667"/>
                </a:avLst>
              </a:prstGeom>
              <a:pattFill prst="pct40">
                <a:fgClr>
                  <a:srgbClr val="000000"/>
                </a:fgClr>
                <a:bgClr>
                  <a:srgbClr val="00CCFF"/>
                </a:bgClr>
              </a:pattFill>
              <a:ln w="76200" cmpd="tri">
                <a:solidFill>
                  <a:srgbClr val="FF0000"/>
                </a:solidFill>
                <a:round/>
                <a:headEnd/>
                <a:tailEnd/>
              </a:ln>
            </p:spPr>
            <p:txBody>
              <a:bodyPr/>
              <a:lstStyle/>
              <a:p>
                <a:endParaRPr lang="ru-RU">
                  <a:latin typeface="Calibri" pitchFamily="34" charset="0"/>
                </a:endParaRPr>
              </a:p>
            </p:txBody>
          </p:sp>
          <p:sp>
            <p:nvSpPr>
              <p:cNvPr id="12305" name="AutoShape 23"/>
              <p:cNvSpPr>
                <a:spLocks noChangeArrowheads="1"/>
              </p:cNvSpPr>
              <p:nvPr/>
            </p:nvSpPr>
            <p:spPr bwMode="auto">
              <a:xfrm>
                <a:off x="3577" y="2686"/>
                <a:ext cx="360" cy="180"/>
              </a:xfrm>
              <a:prstGeom prst="flowChartTerminator">
                <a:avLst/>
              </a:prstGeom>
              <a:solidFill>
                <a:srgbClr val="00FF00"/>
              </a:solidFill>
              <a:ln w="9525">
                <a:solidFill>
                  <a:srgbClr val="000000"/>
                </a:solidFill>
                <a:miter lim="800000"/>
                <a:headEnd/>
                <a:tailEnd/>
              </a:ln>
            </p:spPr>
            <p:txBody>
              <a:bodyPr/>
              <a:lstStyle/>
              <a:p>
                <a:endParaRPr lang="ru-RU">
                  <a:latin typeface="Calibri" pitchFamily="34" charset="0"/>
                </a:endParaRPr>
              </a:p>
            </p:txBody>
          </p:sp>
          <p:sp>
            <p:nvSpPr>
              <p:cNvPr id="12306" name="AutoShape 24"/>
              <p:cNvSpPr>
                <a:spLocks noChangeArrowheads="1"/>
              </p:cNvSpPr>
              <p:nvPr/>
            </p:nvSpPr>
            <p:spPr bwMode="auto">
              <a:xfrm>
                <a:off x="5017" y="2686"/>
                <a:ext cx="361" cy="180"/>
              </a:xfrm>
              <a:prstGeom prst="flowChartTerminator">
                <a:avLst/>
              </a:prstGeom>
              <a:solidFill>
                <a:srgbClr val="00FF00"/>
              </a:solidFill>
              <a:ln w="9525">
                <a:solidFill>
                  <a:srgbClr val="000000"/>
                </a:solidFill>
                <a:miter lim="800000"/>
                <a:headEnd/>
                <a:tailEnd/>
              </a:ln>
            </p:spPr>
            <p:txBody>
              <a:bodyPr/>
              <a:lstStyle/>
              <a:p>
                <a:endParaRPr lang="ru-RU">
                  <a:latin typeface="Calibri" pitchFamily="34" charset="0"/>
                </a:endParaRPr>
              </a:p>
            </p:txBody>
          </p:sp>
          <p:sp>
            <p:nvSpPr>
              <p:cNvPr id="12307" name="AutoShape 25"/>
              <p:cNvSpPr>
                <a:spLocks noChangeArrowheads="1"/>
              </p:cNvSpPr>
              <p:nvPr/>
            </p:nvSpPr>
            <p:spPr bwMode="auto">
              <a:xfrm>
                <a:off x="3577" y="4306"/>
                <a:ext cx="361" cy="180"/>
              </a:xfrm>
              <a:prstGeom prst="flowChartTerminator">
                <a:avLst/>
              </a:prstGeom>
              <a:solidFill>
                <a:srgbClr val="00FF00"/>
              </a:solidFill>
              <a:ln w="9525">
                <a:solidFill>
                  <a:srgbClr val="000000"/>
                </a:solidFill>
                <a:miter lim="800000"/>
                <a:headEnd/>
                <a:tailEnd/>
              </a:ln>
            </p:spPr>
            <p:txBody>
              <a:bodyPr/>
              <a:lstStyle/>
              <a:p>
                <a:endParaRPr lang="ru-RU">
                  <a:latin typeface="Calibri" pitchFamily="34" charset="0"/>
                </a:endParaRPr>
              </a:p>
            </p:txBody>
          </p:sp>
          <p:sp>
            <p:nvSpPr>
              <p:cNvPr id="12308" name="AutoShape 26"/>
              <p:cNvSpPr>
                <a:spLocks noChangeArrowheads="1"/>
              </p:cNvSpPr>
              <p:nvPr/>
            </p:nvSpPr>
            <p:spPr bwMode="auto">
              <a:xfrm>
                <a:off x="5017" y="4306"/>
                <a:ext cx="360" cy="180"/>
              </a:xfrm>
              <a:prstGeom prst="flowChartTerminator">
                <a:avLst/>
              </a:prstGeom>
              <a:solidFill>
                <a:srgbClr val="00FF00"/>
              </a:solidFill>
              <a:ln w="9525">
                <a:solidFill>
                  <a:srgbClr val="000000"/>
                </a:solidFill>
                <a:miter lim="800000"/>
                <a:headEnd/>
                <a:tailEnd/>
              </a:ln>
            </p:spPr>
            <p:txBody>
              <a:bodyPr/>
              <a:lstStyle/>
              <a:p>
                <a:endParaRPr lang="ru-RU">
                  <a:latin typeface="Calibri" pitchFamily="34" charset="0"/>
                </a:endParaRPr>
              </a:p>
            </p:txBody>
          </p:sp>
          <p:sp>
            <p:nvSpPr>
              <p:cNvPr id="12309" name="Freeform 27"/>
              <p:cNvSpPr>
                <a:spLocks/>
              </p:cNvSpPr>
              <p:nvPr/>
            </p:nvSpPr>
            <p:spPr bwMode="auto">
              <a:xfrm>
                <a:off x="5955" y="4135"/>
                <a:ext cx="1605" cy="500"/>
              </a:xfrm>
              <a:custGeom>
                <a:avLst/>
                <a:gdLst>
                  <a:gd name="T0" fmla="*/ 0 w 1605"/>
                  <a:gd name="T1" fmla="*/ 50 h 500"/>
                  <a:gd name="T2" fmla="*/ 120 w 1605"/>
                  <a:gd name="T3" fmla="*/ 65 h 500"/>
                  <a:gd name="T4" fmla="*/ 135 w 1605"/>
                  <a:gd name="T5" fmla="*/ 125 h 500"/>
                  <a:gd name="T6" fmla="*/ 270 w 1605"/>
                  <a:gd name="T7" fmla="*/ 65 h 500"/>
                  <a:gd name="T8" fmla="*/ 330 w 1605"/>
                  <a:gd name="T9" fmla="*/ 335 h 500"/>
                  <a:gd name="T10" fmla="*/ 465 w 1605"/>
                  <a:gd name="T11" fmla="*/ 320 h 500"/>
                  <a:gd name="T12" fmla="*/ 555 w 1605"/>
                  <a:gd name="T13" fmla="*/ 200 h 500"/>
                  <a:gd name="T14" fmla="*/ 660 w 1605"/>
                  <a:gd name="T15" fmla="*/ 395 h 500"/>
                  <a:gd name="T16" fmla="*/ 795 w 1605"/>
                  <a:gd name="T17" fmla="*/ 380 h 500"/>
                  <a:gd name="T18" fmla="*/ 840 w 1605"/>
                  <a:gd name="T19" fmla="*/ 335 h 500"/>
                  <a:gd name="T20" fmla="*/ 930 w 1605"/>
                  <a:gd name="T21" fmla="*/ 305 h 500"/>
                  <a:gd name="T22" fmla="*/ 1020 w 1605"/>
                  <a:gd name="T23" fmla="*/ 320 h 500"/>
                  <a:gd name="T24" fmla="*/ 1035 w 1605"/>
                  <a:gd name="T25" fmla="*/ 380 h 500"/>
                  <a:gd name="T26" fmla="*/ 1200 w 1605"/>
                  <a:gd name="T27" fmla="*/ 395 h 500"/>
                  <a:gd name="T28" fmla="*/ 1215 w 1605"/>
                  <a:gd name="T29" fmla="*/ 470 h 500"/>
                  <a:gd name="T30" fmla="*/ 1290 w 1605"/>
                  <a:gd name="T31" fmla="*/ 455 h 500"/>
                  <a:gd name="T32" fmla="*/ 1380 w 1605"/>
                  <a:gd name="T33" fmla="*/ 425 h 500"/>
                  <a:gd name="T34" fmla="*/ 1425 w 1605"/>
                  <a:gd name="T35" fmla="*/ 440 h 500"/>
                  <a:gd name="T36" fmla="*/ 1470 w 1605"/>
                  <a:gd name="T37" fmla="*/ 470 h 500"/>
                  <a:gd name="T38" fmla="*/ 1590 w 1605"/>
                  <a:gd name="T39" fmla="*/ 500 h 5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05"/>
                  <a:gd name="T61" fmla="*/ 0 h 500"/>
                  <a:gd name="T62" fmla="*/ 1605 w 1605"/>
                  <a:gd name="T63" fmla="*/ 500 h 5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05" h="500">
                    <a:moveTo>
                      <a:pt x="0" y="50"/>
                    </a:moveTo>
                    <a:cubicBezTo>
                      <a:pt x="40" y="55"/>
                      <a:pt x="85" y="45"/>
                      <a:pt x="120" y="65"/>
                    </a:cubicBezTo>
                    <a:cubicBezTo>
                      <a:pt x="138" y="75"/>
                      <a:pt x="115" y="119"/>
                      <a:pt x="135" y="125"/>
                    </a:cubicBezTo>
                    <a:cubicBezTo>
                      <a:pt x="172" y="136"/>
                      <a:pt x="238" y="86"/>
                      <a:pt x="270" y="65"/>
                    </a:cubicBezTo>
                    <a:cubicBezTo>
                      <a:pt x="432" y="119"/>
                      <a:pt x="120" y="0"/>
                      <a:pt x="330" y="335"/>
                    </a:cubicBezTo>
                    <a:cubicBezTo>
                      <a:pt x="354" y="373"/>
                      <a:pt x="420" y="325"/>
                      <a:pt x="465" y="320"/>
                    </a:cubicBezTo>
                    <a:cubicBezTo>
                      <a:pt x="507" y="257"/>
                      <a:pt x="490" y="243"/>
                      <a:pt x="555" y="200"/>
                    </a:cubicBezTo>
                    <a:cubicBezTo>
                      <a:pt x="808" y="242"/>
                      <a:pt x="438" y="151"/>
                      <a:pt x="660" y="395"/>
                    </a:cubicBezTo>
                    <a:cubicBezTo>
                      <a:pt x="690" y="429"/>
                      <a:pt x="750" y="385"/>
                      <a:pt x="795" y="380"/>
                    </a:cubicBezTo>
                    <a:cubicBezTo>
                      <a:pt x="810" y="365"/>
                      <a:pt x="821" y="345"/>
                      <a:pt x="840" y="335"/>
                    </a:cubicBezTo>
                    <a:cubicBezTo>
                      <a:pt x="868" y="320"/>
                      <a:pt x="930" y="305"/>
                      <a:pt x="930" y="305"/>
                    </a:cubicBezTo>
                    <a:cubicBezTo>
                      <a:pt x="960" y="310"/>
                      <a:pt x="995" y="302"/>
                      <a:pt x="1020" y="320"/>
                    </a:cubicBezTo>
                    <a:cubicBezTo>
                      <a:pt x="1037" y="332"/>
                      <a:pt x="1016" y="372"/>
                      <a:pt x="1035" y="380"/>
                    </a:cubicBezTo>
                    <a:cubicBezTo>
                      <a:pt x="1086" y="401"/>
                      <a:pt x="1145" y="390"/>
                      <a:pt x="1200" y="395"/>
                    </a:cubicBezTo>
                    <a:cubicBezTo>
                      <a:pt x="1205" y="420"/>
                      <a:pt x="1194" y="456"/>
                      <a:pt x="1215" y="470"/>
                    </a:cubicBezTo>
                    <a:cubicBezTo>
                      <a:pt x="1236" y="484"/>
                      <a:pt x="1265" y="462"/>
                      <a:pt x="1290" y="455"/>
                    </a:cubicBezTo>
                    <a:cubicBezTo>
                      <a:pt x="1321" y="447"/>
                      <a:pt x="1380" y="425"/>
                      <a:pt x="1380" y="425"/>
                    </a:cubicBezTo>
                    <a:cubicBezTo>
                      <a:pt x="1395" y="430"/>
                      <a:pt x="1411" y="433"/>
                      <a:pt x="1425" y="440"/>
                    </a:cubicBezTo>
                    <a:cubicBezTo>
                      <a:pt x="1441" y="448"/>
                      <a:pt x="1452" y="468"/>
                      <a:pt x="1470" y="470"/>
                    </a:cubicBezTo>
                    <a:cubicBezTo>
                      <a:pt x="1605" y="482"/>
                      <a:pt x="1590" y="404"/>
                      <a:pt x="1590" y="500"/>
                    </a:cubicBezTo>
                  </a:path>
                </a:pathLst>
              </a:custGeom>
              <a:noFill/>
              <a:ln w="38100" cmpd="sng">
                <a:solidFill>
                  <a:srgbClr val="800000"/>
                </a:solidFill>
                <a:round/>
                <a:headEnd/>
                <a:tailEnd/>
              </a:ln>
            </p:spPr>
            <p:txBody>
              <a:bodyPr/>
              <a:lstStyle/>
              <a:p>
                <a:endParaRPr lang="ru-RU"/>
              </a:p>
            </p:txBody>
          </p:sp>
        </p:grpSp>
        <p:sp>
          <p:nvSpPr>
            <p:cNvPr id="12301" name="Line 28"/>
            <p:cNvSpPr>
              <a:spLocks noChangeShapeType="1"/>
            </p:cNvSpPr>
            <p:nvPr/>
          </p:nvSpPr>
          <p:spPr bwMode="auto">
            <a:xfrm rot="10800000" flipV="1">
              <a:off x="5601" y="1782"/>
              <a:ext cx="680" cy="405"/>
            </a:xfrm>
            <a:prstGeom prst="line">
              <a:avLst/>
            </a:prstGeom>
            <a:noFill/>
            <a:ln w="9525">
              <a:solidFill>
                <a:srgbClr val="000000"/>
              </a:solidFill>
              <a:round/>
              <a:headEnd/>
              <a:tailEnd type="triangle" w="med" len="med"/>
            </a:ln>
          </p:spPr>
          <p:txBody>
            <a:bodyPr/>
            <a:lstStyle/>
            <a:p>
              <a:endParaRPr lang="ru-RU"/>
            </a:p>
          </p:txBody>
        </p:sp>
        <p:sp>
          <p:nvSpPr>
            <p:cNvPr id="12302" name="Line 29"/>
            <p:cNvSpPr>
              <a:spLocks noChangeShapeType="1"/>
            </p:cNvSpPr>
            <p:nvPr/>
          </p:nvSpPr>
          <p:spPr bwMode="auto">
            <a:xfrm rot="10800000" flipV="1">
              <a:off x="6281" y="2187"/>
              <a:ext cx="544" cy="270"/>
            </a:xfrm>
            <a:prstGeom prst="line">
              <a:avLst/>
            </a:prstGeom>
            <a:noFill/>
            <a:ln w="9525">
              <a:solidFill>
                <a:srgbClr val="000000"/>
              </a:solidFill>
              <a:round/>
              <a:headEnd/>
              <a:tailEnd type="triangle" w="med" len="med"/>
            </a:ln>
          </p:spPr>
          <p:txBody>
            <a:bodyPr/>
            <a:lstStyle/>
            <a:p>
              <a:endParaRPr lang="ru-RU"/>
            </a:p>
          </p:txBody>
        </p:sp>
      </p:grpSp>
      <p:sp>
        <p:nvSpPr>
          <p:cNvPr id="12291" name="Text Box 30"/>
          <p:cNvSpPr txBox="1">
            <a:spLocks noChangeArrowheads="1"/>
          </p:cNvSpPr>
          <p:nvPr/>
        </p:nvSpPr>
        <p:spPr bwMode="auto">
          <a:xfrm>
            <a:off x="2286000" y="5643563"/>
            <a:ext cx="4540250" cy="457200"/>
          </a:xfrm>
          <a:prstGeom prst="rect">
            <a:avLst/>
          </a:prstGeom>
          <a:solidFill>
            <a:srgbClr val="C1FFC8"/>
          </a:solidFill>
          <a:ln w="9525">
            <a:noFill/>
            <a:miter lim="800000"/>
            <a:headEnd/>
            <a:tailEnd/>
          </a:ln>
        </p:spPr>
        <p:txBody>
          <a:bodyPr wrap="none">
            <a:spAutoFit/>
          </a:bodyPr>
          <a:lstStyle/>
          <a:p>
            <a:r>
              <a:rPr lang="en-US" sz="2400">
                <a:solidFill>
                  <a:srgbClr val="FF0066"/>
                </a:solidFill>
                <a:latin typeface="Calibri" pitchFamily="34" charset="0"/>
              </a:rPr>
              <a:t>Antigen structure of bacteria cell</a:t>
            </a:r>
            <a:endParaRPr lang="uk-UA" sz="2400">
              <a:solidFill>
                <a:srgbClr val="FF0066"/>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ph type="body" idx="1"/>
          </p:nvPr>
        </p:nvPicPr>
        <p:blipFill>
          <a:blip r:embed="rId2"/>
          <a:srcRect/>
          <a:stretch>
            <a:fillRect/>
          </a:stretch>
        </p:blipFill>
        <p:spPr>
          <a:xfrm>
            <a:off x="457200" y="692150"/>
            <a:ext cx="8229600" cy="5616575"/>
          </a:xfrm>
          <a:noFill/>
          <a:ln w="47625">
            <a:solidFill>
              <a:srgbClr val="0000FF"/>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4"/>
          <p:cNvGrpSpPr>
            <a:grpSpLocks noChangeAspect="1"/>
          </p:cNvGrpSpPr>
          <p:nvPr/>
        </p:nvGrpSpPr>
        <p:grpSpPr bwMode="auto">
          <a:xfrm>
            <a:off x="250825" y="908050"/>
            <a:ext cx="4249738" cy="4608513"/>
            <a:chOff x="3971" y="4100"/>
            <a:chExt cx="2310" cy="2430"/>
          </a:xfrm>
        </p:grpSpPr>
        <p:sp>
          <p:nvSpPr>
            <p:cNvPr id="14340" name="AutoShape 5"/>
            <p:cNvSpPr>
              <a:spLocks noChangeAspect="1" noChangeArrowheads="1"/>
            </p:cNvSpPr>
            <p:nvPr/>
          </p:nvSpPr>
          <p:spPr bwMode="auto">
            <a:xfrm>
              <a:off x="3971" y="4100"/>
              <a:ext cx="2310" cy="2430"/>
            </a:xfrm>
            <a:prstGeom prst="rect">
              <a:avLst/>
            </a:prstGeom>
            <a:noFill/>
            <a:ln w="9525">
              <a:solidFill>
                <a:srgbClr val="FFFFFF"/>
              </a:solidFill>
              <a:miter lim="800000"/>
              <a:headEnd/>
              <a:tailEnd/>
            </a:ln>
          </p:spPr>
          <p:txBody>
            <a:bodyPr/>
            <a:lstStyle/>
            <a:p>
              <a:endParaRPr lang="ru-RU">
                <a:latin typeface="Calibri" pitchFamily="34" charset="0"/>
              </a:endParaRPr>
            </a:p>
          </p:txBody>
        </p:sp>
        <p:sp>
          <p:nvSpPr>
            <p:cNvPr id="14341" name="Oval 6" descr="Точечные ромбики"/>
            <p:cNvSpPr>
              <a:spLocks noChangeArrowheads="1"/>
            </p:cNvSpPr>
            <p:nvPr/>
          </p:nvSpPr>
          <p:spPr bwMode="auto">
            <a:xfrm>
              <a:off x="4379" y="4775"/>
              <a:ext cx="1490" cy="1350"/>
            </a:xfrm>
            <a:prstGeom prst="ellipse">
              <a:avLst/>
            </a:prstGeom>
            <a:pattFill prst="dotDmnd">
              <a:fgClr>
                <a:srgbClr val="993300"/>
              </a:fgClr>
              <a:bgClr>
                <a:srgbClr val="FFFFFF"/>
              </a:bgClr>
            </a:pattFill>
            <a:ln w="76200" cmpd="tri">
              <a:solidFill>
                <a:srgbClr val="0000FF"/>
              </a:solidFill>
              <a:round/>
              <a:headEnd/>
              <a:tailEnd/>
            </a:ln>
          </p:spPr>
          <p:txBody>
            <a:bodyPr/>
            <a:lstStyle/>
            <a:p>
              <a:endParaRPr lang="ru-RU">
                <a:latin typeface="Calibri" pitchFamily="34" charset="0"/>
              </a:endParaRPr>
            </a:p>
          </p:txBody>
        </p:sp>
        <p:sp>
          <p:nvSpPr>
            <p:cNvPr id="14342" name="AutoShape 7"/>
            <p:cNvSpPr>
              <a:spLocks noChangeArrowheads="1"/>
            </p:cNvSpPr>
            <p:nvPr/>
          </p:nvSpPr>
          <p:spPr bwMode="auto">
            <a:xfrm>
              <a:off x="5058" y="4505"/>
              <a:ext cx="136" cy="270"/>
            </a:xfrm>
            <a:prstGeom prst="flowChartCollate">
              <a:avLst/>
            </a:prstGeom>
            <a:solidFill>
              <a:srgbClr val="FF00FF"/>
            </a:solidFill>
            <a:ln w="9525">
              <a:solidFill>
                <a:srgbClr val="000000"/>
              </a:solidFill>
              <a:miter lim="800000"/>
              <a:headEnd/>
              <a:tailEnd/>
            </a:ln>
          </p:spPr>
          <p:txBody>
            <a:bodyPr/>
            <a:lstStyle/>
            <a:p>
              <a:endParaRPr lang="ru-RU">
                <a:latin typeface="Calibri" pitchFamily="34" charset="0"/>
              </a:endParaRPr>
            </a:p>
          </p:txBody>
        </p:sp>
        <p:sp>
          <p:nvSpPr>
            <p:cNvPr id="14343" name="AutoShape 8"/>
            <p:cNvSpPr>
              <a:spLocks noChangeArrowheads="1"/>
            </p:cNvSpPr>
            <p:nvPr/>
          </p:nvSpPr>
          <p:spPr bwMode="auto">
            <a:xfrm>
              <a:off x="5058" y="6125"/>
              <a:ext cx="136" cy="270"/>
            </a:xfrm>
            <a:prstGeom prst="flowChartCollate">
              <a:avLst/>
            </a:prstGeom>
            <a:solidFill>
              <a:srgbClr val="FF00FF"/>
            </a:solidFill>
            <a:ln w="9525">
              <a:solidFill>
                <a:srgbClr val="000000"/>
              </a:solidFill>
              <a:miter lim="800000"/>
              <a:headEnd/>
              <a:tailEnd/>
            </a:ln>
          </p:spPr>
          <p:txBody>
            <a:bodyPr/>
            <a:lstStyle/>
            <a:p>
              <a:endParaRPr lang="ru-RU">
                <a:latin typeface="Calibri" pitchFamily="34" charset="0"/>
              </a:endParaRPr>
            </a:p>
          </p:txBody>
        </p:sp>
        <p:sp>
          <p:nvSpPr>
            <p:cNvPr id="14344" name="AutoShape 9"/>
            <p:cNvSpPr>
              <a:spLocks noChangeArrowheads="1"/>
            </p:cNvSpPr>
            <p:nvPr/>
          </p:nvSpPr>
          <p:spPr bwMode="auto">
            <a:xfrm rot="-5400000">
              <a:off x="4174" y="5383"/>
              <a:ext cx="137" cy="271"/>
            </a:xfrm>
            <a:prstGeom prst="flowChartCollate">
              <a:avLst/>
            </a:prstGeom>
            <a:solidFill>
              <a:srgbClr val="FF00FF"/>
            </a:solidFill>
            <a:ln w="9525">
              <a:solidFill>
                <a:srgbClr val="000000"/>
              </a:solidFill>
              <a:miter lim="800000"/>
              <a:headEnd/>
              <a:tailEnd/>
            </a:ln>
          </p:spPr>
          <p:txBody>
            <a:bodyPr/>
            <a:lstStyle/>
            <a:p>
              <a:endParaRPr lang="ru-RU">
                <a:latin typeface="Calibri" pitchFamily="34" charset="0"/>
              </a:endParaRPr>
            </a:p>
          </p:txBody>
        </p:sp>
        <p:sp>
          <p:nvSpPr>
            <p:cNvPr id="14345" name="AutoShape 10"/>
            <p:cNvSpPr>
              <a:spLocks noChangeArrowheads="1"/>
            </p:cNvSpPr>
            <p:nvPr/>
          </p:nvSpPr>
          <p:spPr bwMode="auto">
            <a:xfrm rot="-5400000">
              <a:off x="5940" y="5248"/>
              <a:ext cx="137" cy="271"/>
            </a:xfrm>
            <a:prstGeom prst="flowChartCollate">
              <a:avLst/>
            </a:prstGeom>
            <a:solidFill>
              <a:srgbClr val="FF00FF"/>
            </a:solidFill>
            <a:ln w="9525">
              <a:solidFill>
                <a:srgbClr val="000000"/>
              </a:solidFill>
              <a:miter lim="800000"/>
              <a:headEnd/>
              <a:tailEnd/>
            </a:ln>
          </p:spPr>
          <p:txBody>
            <a:bodyPr/>
            <a:lstStyle/>
            <a:p>
              <a:endParaRPr lang="ru-RU">
                <a:latin typeface="Calibri" pitchFamily="34" charset="0"/>
              </a:endParaRPr>
            </a:p>
          </p:txBody>
        </p:sp>
        <p:sp>
          <p:nvSpPr>
            <p:cNvPr id="14346" name="AutoShape 11"/>
            <p:cNvSpPr>
              <a:spLocks noChangeArrowheads="1"/>
            </p:cNvSpPr>
            <p:nvPr/>
          </p:nvSpPr>
          <p:spPr bwMode="auto">
            <a:xfrm rot="1998091">
              <a:off x="5601" y="4640"/>
              <a:ext cx="136" cy="270"/>
            </a:xfrm>
            <a:prstGeom prst="can">
              <a:avLst>
                <a:gd name="adj" fmla="val 49632"/>
              </a:avLst>
            </a:prstGeom>
            <a:solidFill>
              <a:srgbClr val="008000"/>
            </a:solidFill>
            <a:ln w="9525">
              <a:solidFill>
                <a:srgbClr val="000000"/>
              </a:solidFill>
              <a:round/>
              <a:headEnd/>
              <a:tailEnd/>
            </a:ln>
          </p:spPr>
          <p:txBody>
            <a:bodyPr/>
            <a:lstStyle/>
            <a:p>
              <a:endParaRPr lang="ru-RU">
                <a:latin typeface="Calibri" pitchFamily="34" charset="0"/>
              </a:endParaRPr>
            </a:p>
          </p:txBody>
        </p:sp>
        <p:sp>
          <p:nvSpPr>
            <p:cNvPr id="14347" name="AutoShape 12"/>
            <p:cNvSpPr>
              <a:spLocks noChangeArrowheads="1"/>
            </p:cNvSpPr>
            <p:nvPr/>
          </p:nvSpPr>
          <p:spPr bwMode="auto">
            <a:xfrm rot="-7561685">
              <a:off x="4380" y="5854"/>
              <a:ext cx="136" cy="272"/>
            </a:xfrm>
            <a:prstGeom prst="can">
              <a:avLst>
                <a:gd name="adj" fmla="val 50000"/>
              </a:avLst>
            </a:prstGeom>
            <a:solidFill>
              <a:srgbClr val="008000"/>
            </a:solidFill>
            <a:ln w="9525">
              <a:solidFill>
                <a:srgbClr val="000000"/>
              </a:solidFill>
              <a:round/>
              <a:headEnd/>
              <a:tailEnd/>
            </a:ln>
          </p:spPr>
          <p:txBody>
            <a:bodyPr/>
            <a:lstStyle/>
            <a:p>
              <a:endParaRPr lang="ru-RU">
                <a:latin typeface="Calibri" pitchFamily="34" charset="0"/>
              </a:endParaRPr>
            </a:p>
          </p:txBody>
        </p:sp>
        <p:sp>
          <p:nvSpPr>
            <p:cNvPr id="14348" name="AutoShape 13"/>
            <p:cNvSpPr>
              <a:spLocks noChangeArrowheads="1"/>
            </p:cNvSpPr>
            <p:nvPr/>
          </p:nvSpPr>
          <p:spPr bwMode="auto">
            <a:xfrm rot="-2478032">
              <a:off x="4379" y="4775"/>
              <a:ext cx="136" cy="270"/>
            </a:xfrm>
            <a:prstGeom prst="can">
              <a:avLst>
                <a:gd name="adj" fmla="val 49632"/>
              </a:avLst>
            </a:prstGeom>
            <a:solidFill>
              <a:srgbClr val="008000"/>
            </a:solidFill>
            <a:ln w="9525">
              <a:solidFill>
                <a:srgbClr val="000000"/>
              </a:solidFill>
              <a:round/>
              <a:headEnd/>
              <a:tailEnd/>
            </a:ln>
          </p:spPr>
          <p:txBody>
            <a:bodyPr/>
            <a:lstStyle/>
            <a:p>
              <a:endParaRPr lang="ru-RU">
                <a:latin typeface="Calibri" pitchFamily="34" charset="0"/>
              </a:endParaRPr>
            </a:p>
          </p:txBody>
        </p:sp>
        <p:sp>
          <p:nvSpPr>
            <p:cNvPr id="14349" name="AutoShape 14"/>
            <p:cNvSpPr>
              <a:spLocks noChangeArrowheads="1"/>
            </p:cNvSpPr>
            <p:nvPr/>
          </p:nvSpPr>
          <p:spPr bwMode="auto">
            <a:xfrm rot="7365018">
              <a:off x="5737" y="5855"/>
              <a:ext cx="135" cy="272"/>
            </a:xfrm>
            <a:prstGeom prst="can">
              <a:avLst>
                <a:gd name="adj" fmla="val 50370"/>
              </a:avLst>
            </a:prstGeom>
            <a:solidFill>
              <a:srgbClr val="008000"/>
            </a:solidFill>
            <a:ln w="9525">
              <a:solidFill>
                <a:srgbClr val="000000"/>
              </a:solidFill>
              <a:round/>
              <a:headEnd/>
              <a:tailEnd/>
            </a:ln>
          </p:spPr>
          <p:txBody>
            <a:bodyPr/>
            <a:lstStyle/>
            <a:p>
              <a:endParaRPr lang="ru-RU">
                <a:latin typeface="Calibri" pitchFamily="34" charset="0"/>
              </a:endParaRPr>
            </a:p>
          </p:txBody>
        </p:sp>
        <p:sp>
          <p:nvSpPr>
            <p:cNvPr id="14350" name="Freeform 15"/>
            <p:cNvSpPr>
              <a:spLocks/>
            </p:cNvSpPr>
            <p:nvPr/>
          </p:nvSpPr>
          <p:spPr bwMode="auto">
            <a:xfrm>
              <a:off x="4695" y="4998"/>
              <a:ext cx="425" cy="199"/>
            </a:xfrm>
            <a:custGeom>
              <a:avLst/>
              <a:gdLst>
                <a:gd name="T0" fmla="*/ 0 w 435"/>
                <a:gd name="T1" fmla="*/ 17 h 196"/>
                <a:gd name="T2" fmla="*/ 106 w 435"/>
                <a:gd name="T3" fmla="*/ 2 h 196"/>
                <a:gd name="T4" fmla="*/ 160 w 435"/>
                <a:gd name="T5" fmla="*/ 17 h 196"/>
                <a:gd name="T6" fmla="*/ 175 w 435"/>
                <a:gd name="T7" fmla="*/ 132 h 196"/>
                <a:gd name="T8" fmla="*/ 334 w 435"/>
                <a:gd name="T9" fmla="*/ 147 h 196"/>
                <a:gd name="T10" fmla="*/ 387 w 435"/>
                <a:gd name="T11" fmla="*/ 197 h 196"/>
                <a:gd name="T12" fmla="*/ 0 60000 65536"/>
                <a:gd name="T13" fmla="*/ 0 60000 65536"/>
                <a:gd name="T14" fmla="*/ 0 60000 65536"/>
                <a:gd name="T15" fmla="*/ 0 60000 65536"/>
                <a:gd name="T16" fmla="*/ 0 60000 65536"/>
                <a:gd name="T17" fmla="*/ 0 60000 65536"/>
                <a:gd name="T18" fmla="*/ 0 w 435"/>
                <a:gd name="T19" fmla="*/ 0 h 196"/>
                <a:gd name="T20" fmla="*/ 435 w 435"/>
                <a:gd name="T21" fmla="*/ 196 h 196"/>
              </a:gdLst>
              <a:ahLst/>
              <a:cxnLst>
                <a:cxn ang="T12">
                  <a:pos x="T0" y="T1"/>
                </a:cxn>
                <a:cxn ang="T13">
                  <a:pos x="T2" y="T3"/>
                </a:cxn>
                <a:cxn ang="T14">
                  <a:pos x="T4" y="T5"/>
                </a:cxn>
                <a:cxn ang="T15">
                  <a:pos x="T6" y="T7"/>
                </a:cxn>
                <a:cxn ang="T16">
                  <a:pos x="T8" y="T9"/>
                </a:cxn>
                <a:cxn ang="T17">
                  <a:pos x="T10" y="T11"/>
                </a:cxn>
              </a:cxnLst>
              <a:rect l="T18" t="T19" r="T20" b="T21"/>
              <a:pathLst>
                <a:path w="435" h="196">
                  <a:moveTo>
                    <a:pt x="0" y="17"/>
                  </a:moveTo>
                  <a:cubicBezTo>
                    <a:pt x="40" y="12"/>
                    <a:pt x="80" y="2"/>
                    <a:pt x="120" y="2"/>
                  </a:cubicBezTo>
                  <a:cubicBezTo>
                    <a:pt x="141" y="2"/>
                    <a:pt x="169" y="0"/>
                    <a:pt x="180" y="17"/>
                  </a:cubicBezTo>
                  <a:cubicBezTo>
                    <a:pt x="199" y="47"/>
                    <a:pt x="165" y="103"/>
                    <a:pt x="195" y="122"/>
                  </a:cubicBezTo>
                  <a:cubicBezTo>
                    <a:pt x="246" y="154"/>
                    <a:pt x="315" y="132"/>
                    <a:pt x="375" y="137"/>
                  </a:cubicBezTo>
                  <a:cubicBezTo>
                    <a:pt x="395" y="196"/>
                    <a:pt x="374" y="182"/>
                    <a:pt x="435" y="182"/>
                  </a:cubicBezTo>
                </a:path>
              </a:pathLst>
            </a:custGeom>
            <a:noFill/>
            <a:ln w="38100" cmpd="sng">
              <a:solidFill>
                <a:srgbClr val="FF0000"/>
              </a:solidFill>
              <a:round/>
              <a:headEnd/>
              <a:tailEnd/>
            </a:ln>
          </p:spPr>
          <p:txBody>
            <a:bodyPr/>
            <a:lstStyle/>
            <a:p>
              <a:endParaRPr lang="ru-RU"/>
            </a:p>
          </p:txBody>
        </p:sp>
        <p:sp>
          <p:nvSpPr>
            <p:cNvPr id="14351" name="Freeform 16"/>
            <p:cNvSpPr>
              <a:spLocks/>
            </p:cNvSpPr>
            <p:nvPr/>
          </p:nvSpPr>
          <p:spPr bwMode="auto">
            <a:xfrm>
              <a:off x="4412" y="5103"/>
              <a:ext cx="453" cy="292"/>
            </a:xfrm>
            <a:custGeom>
              <a:avLst/>
              <a:gdLst>
                <a:gd name="T0" fmla="*/ 0 w 465"/>
                <a:gd name="T1" fmla="*/ 93 h 286"/>
                <a:gd name="T2" fmla="*/ 54 w 465"/>
                <a:gd name="T3" fmla="*/ 23 h 286"/>
                <a:gd name="T4" fmla="*/ 65 w 465"/>
                <a:gd name="T5" fmla="*/ 74 h 286"/>
                <a:gd name="T6" fmla="*/ 80 w 465"/>
                <a:gd name="T7" fmla="*/ 225 h 286"/>
                <a:gd name="T8" fmla="*/ 198 w 465"/>
                <a:gd name="T9" fmla="*/ 158 h 286"/>
                <a:gd name="T10" fmla="*/ 237 w 465"/>
                <a:gd name="T11" fmla="*/ 143 h 286"/>
                <a:gd name="T12" fmla="*/ 263 w 465"/>
                <a:gd name="T13" fmla="*/ 193 h 286"/>
                <a:gd name="T14" fmla="*/ 408 w 465"/>
                <a:gd name="T15" fmla="*/ 158 h 286"/>
                <a:gd name="T16" fmla="*/ 0 60000 65536"/>
                <a:gd name="T17" fmla="*/ 0 60000 65536"/>
                <a:gd name="T18" fmla="*/ 0 60000 65536"/>
                <a:gd name="T19" fmla="*/ 0 60000 65536"/>
                <a:gd name="T20" fmla="*/ 0 60000 65536"/>
                <a:gd name="T21" fmla="*/ 0 60000 65536"/>
                <a:gd name="T22" fmla="*/ 0 60000 65536"/>
                <a:gd name="T23" fmla="*/ 0 60000 65536"/>
                <a:gd name="T24" fmla="*/ 0 w 465"/>
                <a:gd name="T25" fmla="*/ 0 h 286"/>
                <a:gd name="T26" fmla="*/ 465 w 465"/>
                <a:gd name="T27" fmla="*/ 286 h 2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5" h="286">
                  <a:moveTo>
                    <a:pt x="0" y="83"/>
                  </a:moveTo>
                  <a:cubicBezTo>
                    <a:pt x="6" y="66"/>
                    <a:pt x="14" y="0"/>
                    <a:pt x="60" y="23"/>
                  </a:cubicBezTo>
                  <a:cubicBezTo>
                    <a:pt x="74" y="30"/>
                    <a:pt x="70" y="53"/>
                    <a:pt x="75" y="68"/>
                  </a:cubicBezTo>
                  <a:cubicBezTo>
                    <a:pt x="80" y="113"/>
                    <a:pt x="58" y="171"/>
                    <a:pt x="90" y="203"/>
                  </a:cubicBezTo>
                  <a:cubicBezTo>
                    <a:pt x="173" y="286"/>
                    <a:pt x="196" y="166"/>
                    <a:pt x="225" y="143"/>
                  </a:cubicBezTo>
                  <a:cubicBezTo>
                    <a:pt x="237" y="133"/>
                    <a:pt x="255" y="133"/>
                    <a:pt x="270" y="128"/>
                  </a:cubicBezTo>
                  <a:cubicBezTo>
                    <a:pt x="280" y="143"/>
                    <a:pt x="286" y="162"/>
                    <a:pt x="300" y="173"/>
                  </a:cubicBezTo>
                  <a:cubicBezTo>
                    <a:pt x="351" y="214"/>
                    <a:pt x="417" y="167"/>
                    <a:pt x="465" y="143"/>
                  </a:cubicBezTo>
                </a:path>
              </a:pathLst>
            </a:custGeom>
            <a:noFill/>
            <a:ln w="38100" cmpd="sng">
              <a:solidFill>
                <a:srgbClr val="FF0000"/>
              </a:solidFill>
              <a:round/>
              <a:headEnd/>
              <a:tailEnd/>
            </a:ln>
          </p:spPr>
          <p:txBody>
            <a:bodyPr/>
            <a:lstStyle/>
            <a:p>
              <a:endParaRPr lang="ru-RU"/>
            </a:p>
          </p:txBody>
        </p:sp>
        <p:sp>
          <p:nvSpPr>
            <p:cNvPr id="14352" name="Freeform 17"/>
            <p:cNvSpPr>
              <a:spLocks/>
            </p:cNvSpPr>
            <p:nvPr/>
          </p:nvSpPr>
          <p:spPr bwMode="auto">
            <a:xfrm>
              <a:off x="4876" y="5178"/>
              <a:ext cx="425" cy="199"/>
            </a:xfrm>
            <a:custGeom>
              <a:avLst/>
              <a:gdLst>
                <a:gd name="T0" fmla="*/ 0 w 435"/>
                <a:gd name="T1" fmla="*/ 17 h 196"/>
                <a:gd name="T2" fmla="*/ 106 w 435"/>
                <a:gd name="T3" fmla="*/ 2 h 196"/>
                <a:gd name="T4" fmla="*/ 160 w 435"/>
                <a:gd name="T5" fmla="*/ 17 h 196"/>
                <a:gd name="T6" fmla="*/ 175 w 435"/>
                <a:gd name="T7" fmla="*/ 132 h 196"/>
                <a:gd name="T8" fmla="*/ 334 w 435"/>
                <a:gd name="T9" fmla="*/ 147 h 196"/>
                <a:gd name="T10" fmla="*/ 387 w 435"/>
                <a:gd name="T11" fmla="*/ 197 h 196"/>
                <a:gd name="T12" fmla="*/ 0 60000 65536"/>
                <a:gd name="T13" fmla="*/ 0 60000 65536"/>
                <a:gd name="T14" fmla="*/ 0 60000 65536"/>
                <a:gd name="T15" fmla="*/ 0 60000 65536"/>
                <a:gd name="T16" fmla="*/ 0 60000 65536"/>
                <a:gd name="T17" fmla="*/ 0 60000 65536"/>
                <a:gd name="T18" fmla="*/ 0 w 435"/>
                <a:gd name="T19" fmla="*/ 0 h 196"/>
                <a:gd name="T20" fmla="*/ 435 w 435"/>
                <a:gd name="T21" fmla="*/ 196 h 196"/>
              </a:gdLst>
              <a:ahLst/>
              <a:cxnLst>
                <a:cxn ang="T12">
                  <a:pos x="T0" y="T1"/>
                </a:cxn>
                <a:cxn ang="T13">
                  <a:pos x="T2" y="T3"/>
                </a:cxn>
                <a:cxn ang="T14">
                  <a:pos x="T4" y="T5"/>
                </a:cxn>
                <a:cxn ang="T15">
                  <a:pos x="T6" y="T7"/>
                </a:cxn>
                <a:cxn ang="T16">
                  <a:pos x="T8" y="T9"/>
                </a:cxn>
                <a:cxn ang="T17">
                  <a:pos x="T10" y="T11"/>
                </a:cxn>
              </a:cxnLst>
              <a:rect l="T18" t="T19" r="T20" b="T21"/>
              <a:pathLst>
                <a:path w="435" h="196">
                  <a:moveTo>
                    <a:pt x="0" y="17"/>
                  </a:moveTo>
                  <a:cubicBezTo>
                    <a:pt x="40" y="12"/>
                    <a:pt x="80" y="2"/>
                    <a:pt x="120" y="2"/>
                  </a:cubicBezTo>
                  <a:cubicBezTo>
                    <a:pt x="141" y="2"/>
                    <a:pt x="169" y="0"/>
                    <a:pt x="180" y="17"/>
                  </a:cubicBezTo>
                  <a:cubicBezTo>
                    <a:pt x="199" y="47"/>
                    <a:pt x="165" y="103"/>
                    <a:pt x="195" y="122"/>
                  </a:cubicBezTo>
                  <a:cubicBezTo>
                    <a:pt x="246" y="154"/>
                    <a:pt x="315" y="132"/>
                    <a:pt x="375" y="137"/>
                  </a:cubicBezTo>
                  <a:cubicBezTo>
                    <a:pt x="395" y="196"/>
                    <a:pt x="374" y="182"/>
                    <a:pt x="435" y="182"/>
                  </a:cubicBezTo>
                </a:path>
              </a:pathLst>
            </a:custGeom>
            <a:noFill/>
            <a:ln w="38100" cmpd="sng">
              <a:solidFill>
                <a:srgbClr val="FF0000"/>
              </a:solidFill>
              <a:round/>
              <a:headEnd/>
              <a:tailEnd/>
            </a:ln>
          </p:spPr>
          <p:txBody>
            <a:bodyPr/>
            <a:lstStyle/>
            <a:p>
              <a:endParaRPr lang="ru-RU"/>
            </a:p>
          </p:txBody>
        </p:sp>
        <p:sp>
          <p:nvSpPr>
            <p:cNvPr id="14353" name="Freeform 18"/>
            <p:cNvSpPr>
              <a:spLocks/>
            </p:cNvSpPr>
            <p:nvPr/>
          </p:nvSpPr>
          <p:spPr bwMode="auto">
            <a:xfrm>
              <a:off x="5057" y="5358"/>
              <a:ext cx="425" cy="199"/>
            </a:xfrm>
            <a:custGeom>
              <a:avLst/>
              <a:gdLst>
                <a:gd name="T0" fmla="*/ 0 w 435"/>
                <a:gd name="T1" fmla="*/ 17 h 196"/>
                <a:gd name="T2" fmla="*/ 106 w 435"/>
                <a:gd name="T3" fmla="*/ 2 h 196"/>
                <a:gd name="T4" fmla="*/ 160 w 435"/>
                <a:gd name="T5" fmla="*/ 17 h 196"/>
                <a:gd name="T6" fmla="*/ 175 w 435"/>
                <a:gd name="T7" fmla="*/ 132 h 196"/>
                <a:gd name="T8" fmla="*/ 334 w 435"/>
                <a:gd name="T9" fmla="*/ 147 h 196"/>
                <a:gd name="T10" fmla="*/ 387 w 435"/>
                <a:gd name="T11" fmla="*/ 197 h 196"/>
                <a:gd name="T12" fmla="*/ 0 60000 65536"/>
                <a:gd name="T13" fmla="*/ 0 60000 65536"/>
                <a:gd name="T14" fmla="*/ 0 60000 65536"/>
                <a:gd name="T15" fmla="*/ 0 60000 65536"/>
                <a:gd name="T16" fmla="*/ 0 60000 65536"/>
                <a:gd name="T17" fmla="*/ 0 60000 65536"/>
                <a:gd name="T18" fmla="*/ 0 w 435"/>
                <a:gd name="T19" fmla="*/ 0 h 196"/>
                <a:gd name="T20" fmla="*/ 435 w 435"/>
                <a:gd name="T21" fmla="*/ 196 h 196"/>
              </a:gdLst>
              <a:ahLst/>
              <a:cxnLst>
                <a:cxn ang="T12">
                  <a:pos x="T0" y="T1"/>
                </a:cxn>
                <a:cxn ang="T13">
                  <a:pos x="T2" y="T3"/>
                </a:cxn>
                <a:cxn ang="T14">
                  <a:pos x="T4" y="T5"/>
                </a:cxn>
                <a:cxn ang="T15">
                  <a:pos x="T6" y="T7"/>
                </a:cxn>
                <a:cxn ang="T16">
                  <a:pos x="T8" y="T9"/>
                </a:cxn>
                <a:cxn ang="T17">
                  <a:pos x="T10" y="T11"/>
                </a:cxn>
              </a:cxnLst>
              <a:rect l="T18" t="T19" r="T20" b="T21"/>
              <a:pathLst>
                <a:path w="435" h="196">
                  <a:moveTo>
                    <a:pt x="0" y="17"/>
                  </a:moveTo>
                  <a:cubicBezTo>
                    <a:pt x="40" y="12"/>
                    <a:pt x="80" y="2"/>
                    <a:pt x="120" y="2"/>
                  </a:cubicBezTo>
                  <a:cubicBezTo>
                    <a:pt x="141" y="2"/>
                    <a:pt x="169" y="0"/>
                    <a:pt x="180" y="17"/>
                  </a:cubicBezTo>
                  <a:cubicBezTo>
                    <a:pt x="199" y="47"/>
                    <a:pt x="165" y="103"/>
                    <a:pt x="195" y="122"/>
                  </a:cubicBezTo>
                  <a:cubicBezTo>
                    <a:pt x="246" y="154"/>
                    <a:pt x="315" y="132"/>
                    <a:pt x="375" y="137"/>
                  </a:cubicBezTo>
                  <a:cubicBezTo>
                    <a:pt x="395" y="196"/>
                    <a:pt x="374" y="182"/>
                    <a:pt x="435" y="182"/>
                  </a:cubicBezTo>
                </a:path>
              </a:pathLst>
            </a:custGeom>
            <a:noFill/>
            <a:ln w="38100" cmpd="sng">
              <a:solidFill>
                <a:srgbClr val="FF0000"/>
              </a:solidFill>
              <a:round/>
              <a:headEnd/>
              <a:tailEnd/>
            </a:ln>
          </p:spPr>
          <p:txBody>
            <a:bodyPr/>
            <a:lstStyle/>
            <a:p>
              <a:endParaRPr lang="ru-RU"/>
            </a:p>
          </p:txBody>
        </p:sp>
        <p:sp>
          <p:nvSpPr>
            <p:cNvPr id="14354" name="Freeform 19"/>
            <p:cNvSpPr>
              <a:spLocks/>
            </p:cNvSpPr>
            <p:nvPr/>
          </p:nvSpPr>
          <p:spPr bwMode="auto">
            <a:xfrm>
              <a:off x="5239" y="5538"/>
              <a:ext cx="424" cy="199"/>
            </a:xfrm>
            <a:custGeom>
              <a:avLst/>
              <a:gdLst>
                <a:gd name="T0" fmla="*/ 0 w 435"/>
                <a:gd name="T1" fmla="*/ 17 h 196"/>
                <a:gd name="T2" fmla="*/ 105 w 435"/>
                <a:gd name="T3" fmla="*/ 2 h 196"/>
                <a:gd name="T4" fmla="*/ 159 w 435"/>
                <a:gd name="T5" fmla="*/ 17 h 196"/>
                <a:gd name="T6" fmla="*/ 171 w 435"/>
                <a:gd name="T7" fmla="*/ 132 h 196"/>
                <a:gd name="T8" fmla="*/ 330 w 435"/>
                <a:gd name="T9" fmla="*/ 147 h 196"/>
                <a:gd name="T10" fmla="*/ 383 w 435"/>
                <a:gd name="T11" fmla="*/ 197 h 196"/>
                <a:gd name="T12" fmla="*/ 0 60000 65536"/>
                <a:gd name="T13" fmla="*/ 0 60000 65536"/>
                <a:gd name="T14" fmla="*/ 0 60000 65536"/>
                <a:gd name="T15" fmla="*/ 0 60000 65536"/>
                <a:gd name="T16" fmla="*/ 0 60000 65536"/>
                <a:gd name="T17" fmla="*/ 0 60000 65536"/>
                <a:gd name="T18" fmla="*/ 0 w 435"/>
                <a:gd name="T19" fmla="*/ 0 h 196"/>
                <a:gd name="T20" fmla="*/ 435 w 435"/>
                <a:gd name="T21" fmla="*/ 196 h 196"/>
              </a:gdLst>
              <a:ahLst/>
              <a:cxnLst>
                <a:cxn ang="T12">
                  <a:pos x="T0" y="T1"/>
                </a:cxn>
                <a:cxn ang="T13">
                  <a:pos x="T2" y="T3"/>
                </a:cxn>
                <a:cxn ang="T14">
                  <a:pos x="T4" y="T5"/>
                </a:cxn>
                <a:cxn ang="T15">
                  <a:pos x="T6" y="T7"/>
                </a:cxn>
                <a:cxn ang="T16">
                  <a:pos x="T8" y="T9"/>
                </a:cxn>
                <a:cxn ang="T17">
                  <a:pos x="T10" y="T11"/>
                </a:cxn>
              </a:cxnLst>
              <a:rect l="T18" t="T19" r="T20" b="T21"/>
              <a:pathLst>
                <a:path w="435" h="196">
                  <a:moveTo>
                    <a:pt x="0" y="17"/>
                  </a:moveTo>
                  <a:cubicBezTo>
                    <a:pt x="40" y="12"/>
                    <a:pt x="80" y="2"/>
                    <a:pt x="120" y="2"/>
                  </a:cubicBezTo>
                  <a:cubicBezTo>
                    <a:pt x="141" y="2"/>
                    <a:pt x="169" y="0"/>
                    <a:pt x="180" y="17"/>
                  </a:cubicBezTo>
                  <a:cubicBezTo>
                    <a:pt x="199" y="47"/>
                    <a:pt x="165" y="103"/>
                    <a:pt x="195" y="122"/>
                  </a:cubicBezTo>
                  <a:cubicBezTo>
                    <a:pt x="246" y="154"/>
                    <a:pt x="315" y="132"/>
                    <a:pt x="375" y="137"/>
                  </a:cubicBezTo>
                  <a:cubicBezTo>
                    <a:pt x="395" y="196"/>
                    <a:pt x="374" y="182"/>
                    <a:pt x="435" y="182"/>
                  </a:cubicBezTo>
                </a:path>
              </a:pathLst>
            </a:custGeom>
            <a:noFill/>
            <a:ln w="38100" cmpd="sng">
              <a:solidFill>
                <a:srgbClr val="FF0000"/>
              </a:solidFill>
              <a:round/>
              <a:headEnd/>
              <a:tailEnd/>
            </a:ln>
          </p:spPr>
          <p:txBody>
            <a:bodyPr/>
            <a:lstStyle/>
            <a:p>
              <a:endParaRPr lang="ru-RU"/>
            </a:p>
          </p:txBody>
        </p:sp>
        <p:sp>
          <p:nvSpPr>
            <p:cNvPr id="14355" name="Freeform 20"/>
            <p:cNvSpPr>
              <a:spLocks/>
            </p:cNvSpPr>
            <p:nvPr/>
          </p:nvSpPr>
          <p:spPr bwMode="auto">
            <a:xfrm>
              <a:off x="4684" y="5373"/>
              <a:ext cx="453" cy="292"/>
            </a:xfrm>
            <a:custGeom>
              <a:avLst/>
              <a:gdLst>
                <a:gd name="T0" fmla="*/ 0 w 465"/>
                <a:gd name="T1" fmla="*/ 93 h 286"/>
                <a:gd name="T2" fmla="*/ 54 w 465"/>
                <a:gd name="T3" fmla="*/ 23 h 286"/>
                <a:gd name="T4" fmla="*/ 65 w 465"/>
                <a:gd name="T5" fmla="*/ 74 h 286"/>
                <a:gd name="T6" fmla="*/ 80 w 465"/>
                <a:gd name="T7" fmla="*/ 225 h 286"/>
                <a:gd name="T8" fmla="*/ 198 w 465"/>
                <a:gd name="T9" fmla="*/ 158 h 286"/>
                <a:gd name="T10" fmla="*/ 237 w 465"/>
                <a:gd name="T11" fmla="*/ 143 h 286"/>
                <a:gd name="T12" fmla="*/ 263 w 465"/>
                <a:gd name="T13" fmla="*/ 193 h 286"/>
                <a:gd name="T14" fmla="*/ 408 w 465"/>
                <a:gd name="T15" fmla="*/ 158 h 286"/>
                <a:gd name="T16" fmla="*/ 0 60000 65536"/>
                <a:gd name="T17" fmla="*/ 0 60000 65536"/>
                <a:gd name="T18" fmla="*/ 0 60000 65536"/>
                <a:gd name="T19" fmla="*/ 0 60000 65536"/>
                <a:gd name="T20" fmla="*/ 0 60000 65536"/>
                <a:gd name="T21" fmla="*/ 0 60000 65536"/>
                <a:gd name="T22" fmla="*/ 0 60000 65536"/>
                <a:gd name="T23" fmla="*/ 0 60000 65536"/>
                <a:gd name="T24" fmla="*/ 0 w 465"/>
                <a:gd name="T25" fmla="*/ 0 h 286"/>
                <a:gd name="T26" fmla="*/ 465 w 465"/>
                <a:gd name="T27" fmla="*/ 286 h 2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5" h="286">
                  <a:moveTo>
                    <a:pt x="0" y="83"/>
                  </a:moveTo>
                  <a:cubicBezTo>
                    <a:pt x="6" y="66"/>
                    <a:pt x="14" y="0"/>
                    <a:pt x="60" y="23"/>
                  </a:cubicBezTo>
                  <a:cubicBezTo>
                    <a:pt x="74" y="30"/>
                    <a:pt x="70" y="53"/>
                    <a:pt x="75" y="68"/>
                  </a:cubicBezTo>
                  <a:cubicBezTo>
                    <a:pt x="80" y="113"/>
                    <a:pt x="58" y="171"/>
                    <a:pt x="90" y="203"/>
                  </a:cubicBezTo>
                  <a:cubicBezTo>
                    <a:pt x="173" y="286"/>
                    <a:pt x="196" y="166"/>
                    <a:pt x="225" y="143"/>
                  </a:cubicBezTo>
                  <a:cubicBezTo>
                    <a:pt x="237" y="133"/>
                    <a:pt x="255" y="133"/>
                    <a:pt x="270" y="128"/>
                  </a:cubicBezTo>
                  <a:cubicBezTo>
                    <a:pt x="280" y="143"/>
                    <a:pt x="286" y="162"/>
                    <a:pt x="300" y="173"/>
                  </a:cubicBezTo>
                  <a:cubicBezTo>
                    <a:pt x="351" y="214"/>
                    <a:pt x="417" y="167"/>
                    <a:pt x="465" y="143"/>
                  </a:cubicBezTo>
                </a:path>
              </a:pathLst>
            </a:custGeom>
            <a:noFill/>
            <a:ln w="38100" cmpd="sng">
              <a:solidFill>
                <a:srgbClr val="FF0000"/>
              </a:solidFill>
              <a:round/>
              <a:headEnd/>
              <a:tailEnd/>
            </a:ln>
          </p:spPr>
          <p:txBody>
            <a:bodyPr/>
            <a:lstStyle/>
            <a:p>
              <a:endParaRPr lang="ru-RU"/>
            </a:p>
          </p:txBody>
        </p:sp>
        <p:sp>
          <p:nvSpPr>
            <p:cNvPr id="14356" name="Freeform 21"/>
            <p:cNvSpPr>
              <a:spLocks/>
            </p:cNvSpPr>
            <p:nvPr/>
          </p:nvSpPr>
          <p:spPr bwMode="auto">
            <a:xfrm>
              <a:off x="5058" y="5585"/>
              <a:ext cx="351" cy="215"/>
            </a:xfrm>
            <a:custGeom>
              <a:avLst/>
              <a:gdLst>
                <a:gd name="T0" fmla="*/ 0 w 465"/>
                <a:gd name="T1" fmla="*/ 20 h 286"/>
                <a:gd name="T2" fmla="*/ 15 w 465"/>
                <a:gd name="T3" fmla="*/ 6 h 286"/>
                <a:gd name="T4" fmla="*/ 18 w 465"/>
                <a:gd name="T5" fmla="*/ 17 h 286"/>
                <a:gd name="T6" fmla="*/ 22 w 465"/>
                <a:gd name="T7" fmla="*/ 49 h 286"/>
                <a:gd name="T8" fmla="*/ 55 w 465"/>
                <a:gd name="T9" fmla="*/ 35 h 286"/>
                <a:gd name="T10" fmla="*/ 66 w 465"/>
                <a:gd name="T11" fmla="*/ 31 h 286"/>
                <a:gd name="T12" fmla="*/ 73 w 465"/>
                <a:gd name="T13" fmla="*/ 42 h 286"/>
                <a:gd name="T14" fmla="*/ 114 w 465"/>
                <a:gd name="T15" fmla="*/ 35 h 286"/>
                <a:gd name="T16" fmla="*/ 0 60000 65536"/>
                <a:gd name="T17" fmla="*/ 0 60000 65536"/>
                <a:gd name="T18" fmla="*/ 0 60000 65536"/>
                <a:gd name="T19" fmla="*/ 0 60000 65536"/>
                <a:gd name="T20" fmla="*/ 0 60000 65536"/>
                <a:gd name="T21" fmla="*/ 0 60000 65536"/>
                <a:gd name="T22" fmla="*/ 0 60000 65536"/>
                <a:gd name="T23" fmla="*/ 0 60000 65536"/>
                <a:gd name="T24" fmla="*/ 0 w 465"/>
                <a:gd name="T25" fmla="*/ 0 h 286"/>
                <a:gd name="T26" fmla="*/ 465 w 465"/>
                <a:gd name="T27" fmla="*/ 286 h 2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5" h="286">
                  <a:moveTo>
                    <a:pt x="0" y="83"/>
                  </a:moveTo>
                  <a:cubicBezTo>
                    <a:pt x="6" y="66"/>
                    <a:pt x="14" y="0"/>
                    <a:pt x="60" y="23"/>
                  </a:cubicBezTo>
                  <a:cubicBezTo>
                    <a:pt x="74" y="30"/>
                    <a:pt x="70" y="53"/>
                    <a:pt x="75" y="68"/>
                  </a:cubicBezTo>
                  <a:cubicBezTo>
                    <a:pt x="80" y="113"/>
                    <a:pt x="58" y="171"/>
                    <a:pt x="90" y="203"/>
                  </a:cubicBezTo>
                  <a:cubicBezTo>
                    <a:pt x="173" y="286"/>
                    <a:pt x="196" y="166"/>
                    <a:pt x="225" y="143"/>
                  </a:cubicBezTo>
                  <a:cubicBezTo>
                    <a:pt x="237" y="133"/>
                    <a:pt x="255" y="133"/>
                    <a:pt x="270" y="128"/>
                  </a:cubicBezTo>
                  <a:cubicBezTo>
                    <a:pt x="280" y="143"/>
                    <a:pt x="286" y="162"/>
                    <a:pt x="300" y="173"/>
                  </a:cubicBezTo>
                  <a:cubicBezTo>
                    <a:pt x="351" y="214"/>
                    <a:pt x="417" y="167"/>
                    <a:pt x="465" y="143"/>
                  </a:cubicBezTo>
                </a:path>
              </a:pathLst>
            </a:custGeom>
            <a:noFill/>
            <a:ln w="19050">
              <a:solidFill>
                <a:srgbClr val="FF0000"/>
              </a:solidFill>
              <a:round/>
              <a:headEnd/>
              <a:tailEnd/>
            </a:ln>
          </p:spPr>
          <p:txBody>
            <a:bodyPr/>
            <a:lstStyle/>
            <a:p>
              <a:endParaRPr lang="ru-RU"/>
            </a:p>
          </p:txBody>
        </p:sp>
        <p:sp>
          <p:nvSpPr>
            <p:cNvPr id="14357" name="Freeform 22"/>
            <p:cNvSpPr>
              <a:spLocks/>
            </p:cNvSpPr>
            <p:nvPr/>
          </p:nvSpPr>
          <p:spPr bwMode="auto">
            <a:xfrm>
              <a:off x="4820" y="5643"/>
              <a:ext cx="453" cy="292"/>
            </a:xfrm>
            <a:custGeom>
              <a:avLst/>
              <a:gdLst>
                <a:gd name="T0" fmla="*/ 0 w 465"/>
                <a:gd name="T1" fmla="*/ 93 h 286"/>
                <a:gd name="T2" fmla="*/ 54 w 465"/>
                <a:gd name="T3" fmla="*/ 23 h 286"/>
                <a:gd name="T4" fmla="*/ 65 w 465"/>
                <a:gd name="T5" fmla="*/ 74 h 286"/>
                <a:gd name="T6" fmla="*/ 80 w 465"/>
                <a:gd name="T7" fmla="*/ 225 h 286"/>
                <a:gd name="T8" fmla="*/ 198 w 465"/>
                <a:gd name="T9" fmla="*/ 158 h 286"/>
                <a:gd name="T10" fmla="*/ 237 w 465"/>
                <a:gd name="T11" fmla="*/ 143 h 286"/>
                <a:gd name="T12" fmla="*/ 263 w 465"/>
                <a:gd name="T13" fmla="*/ 193 h 286"/>
                <a:gd name="T14" fmla="*/ 408 w 465"/>
                <a:gd name="T15" fmla="*/ 158 h 286"/>
                <a:gd name="T16" fmla="*/ 0 60000 65536"/>
                <a:gd name="T17" fmla="*/ 0 60000 65536"/>
                <a:gd name="T18" fmla="*/ 0 60000 65536"/>
                <a:gd name="T19" fmla="*/ 0 60000 65536"/>
                <a:gd name="T20" fmla="*/ 0 60000 65536"/>
                <a:gd name="T21" fmla="*/ 0 60000 65536"/>
                <a:gd name="T22" fmla="*/ 0 60000 65536"/>
                <a:gd name="T23" fmla="*/ 0 60000 65536"/>
                <a:gd name="T24" fmla="*/ 0 w 465"/>
                <a:gd name="T25" fmla="*/ 0 h 286"/>
                <a:gd name="T26" fmla="*/ 465 w 465"/>
                <a:gd name="T27" fmla="*/ 286 h 2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5" h="286">
                  <a:moveTo>
                    <a:pt x="0" y="83"/>
                  </a:moveTo>
                  <a:cubicBezTo>
                    <a:pt x="6" y="66"/>
                    <a:pt x="14" y="0"/>
                    <a:pt x="60" y="23"/>
                  </a:cubicBezTo>
                  <a:cubicBezTo>
                    <a:pt x="74" y="30"/>
                    <a:pt x="70" y="53"/>
                    <a:pt x="75" y="68"/>
                  </a:cubicBezTo>
                  <a:cubicBezTo>
                    <a:pt x="80" y="113"/>
                    <a:pt x="58" y="171"/>
                    <a:pt x="90" y="203"/>
                  </a:cubicBezTo>
                  <a:cubicBezTo>
                    <a:pt x="173" y="286"/>
                    <a:pt x="196" y="166"/>
                    <a:pt x="225" y="143"/>
                  </a:cubicBezTo>
                  <a:cubicBezTo>
                    <a:pt x="237" y="133"/>
                    <a:pt x="255" y="133"/>
                    <a:pt x="270" y="128"/>
                  </a:cubicBezTo>
                  <a:cubicBezTo>
                    <a:pt x="280" y="143"/>
                    <a:pt x="286" y="162"/>
                    <a:pt x="300" y="173"/>
                  </a:cubicBezTo>
                  <a:cubicBezTo>
                    <a:pt x="351" y="214"/>
                    <a:pt x="417" y="167"/>
                    <a:pt x="465" y="143"/>
                  </a:cubicBezTo>
                </a:path>
              </a:pathLst>
            </a:custGeom>
            <a:noFill/>
            <a:ln w="38100" cmpd="sng">
              <a:solidFill>
                <a:srgbClr val="FF0000"/>
              </a:solidFill>
              <a:round/>
              <a:headEnd/>
              <a:tailEnd/>
            </a:ln>
          </p:spPr>
          <p:txBody>
            <a:bodyPr/>
            <a:lstStyle/>
            <a:p>
              <a:endParaRPr lang="ru-RU"/>
            </a:p>
          </p:txBody>
        </p:sp>
        <p:sp>
          <p:nvSpPr>
            <p:cNvPr id="14358" name="Text Box 23"/>
            <p:cNvSpPr txBox="1">
              <a:spLocks noChangeArrowheads="1"/>
            </p:cNvSpPr>
            <p:nvPr/>
          </p:nvSpPr>
          <p:spPr bwMode="auto">
            <a:xfrm>
              <a:off x="5737" y="4370"/>
              <a:ext cx="272" cy="270"/>
            </a:xfrm>
            <a:prstGeom prst="rect">
              <a:avLst/>
            </a:prstGeom>
            <a:solidFill>
              <a:srgbClr val="C1FFC8"/>
            </a:solidFill>
            <a:ln w="9525">
              <a:solidFill>
                <a:srgbClr val="FFFFFF"/>
              </a:solidFill>
              <a:miter lim="800000"/>
              <a:headEnd/>
              <a:tailEnd/>
            </a:ln>
          </p:spPr>
          <p:txBody>
            <a:bodyPr/>
            <a:lstStyle/>
            <a:p>
              <a:r>
                <a:rPr lang="en-US" sz="2000" b="1">
                  <a:latin typeface="Calibri" pitchFamily="34" charset="0"/>
                </a:rPr>
                <a:t>N</a:t>
              </a:r>
              <a:endParaRPr lang="uk-UA" sz="2000">
                <a:latin typeface="Calibri" pitchFamily="34" charset="0"/>
              </a:endParaRPr>
            </a:p>
          </p:txBody>
        </p:sp>
        <p:sp>
          <p:nvSpPr>
            <p:cNvPr id="14359" name="Text Box 24"/>
            <p:cNvSpPr txBox="1">
              <a:spLocks noChangeArrowheads="1"/>
            </p:cNvSpPr>
            <p:nvPr/>
          </p:nvSpPr>
          <p:spPr bwMode="auto">
            <a:xfrm>
              <a:off x="4922" y="4100"/>
              <a:ext cx="272" cy="270"/>
            </a:xfrm>
            <a:prstGeom prst="rect">
              <a:avLst/>
            </a:prstGeom>
            <a:solidFill>
              <a:srgbClr val="C1FFC8"/>
            </a:solidFill>
            <a:ln w="9525">
              <a:solidFill>
                <a:srgbClr val="FFFFFF"/>
              </a:solidFill>
              <a:miter lim="800000"/>
              <a:headEnd/>
              <a:tailEnd/>
            </a:ln>
          </p:spPr>
          <p:txBody>
            <a:bodyPr/>
            <a:lstStyle/>
            <a:p>
              <a:r>
                <a:rPr lang="en-US" sz="2000" b="1">
                  <a:latin typeface="Calibri" pitchFamily="34" charset="0"/>
                </a:rPr>
                <a:t>H</a:t>
              </a:r>
              <a:endParaRPr lang="uk-UA" sz="2000" b="1">
                <a:latin typeface="Calibri" pitchFamily="34" charset="0"/>
              </a:endParaRPr>
            </a:p>
          </p:txBody>
        </p:sp>
      </p:grpSp>
      <p:sp>
        <p:nvSpPr>
          <p:cNvPr id="14339" name="Text Box 25"/>
          <p:cNvSpPr txBox="1">
            <a:spLocks noChangeArrowheads="1"/>
          </p:cNvSpPr>
          <p:nvPr/>
        </p:nvSpPr>
        <p:spPr bwMode="auto">
          <a:xfrm>
            <a:off x="5003800" y="1412875"/>
            <a:ext cx="3441700" cy="396875"/>
          </a:xfrm>
          <a:prstGeom prst="rect">
            <a:avLst/>
          </a:prstGeom>
          <a:solidFill>
            <a:srgbClr val="C1FFC8"/>
          </a:solidFill>
          <a:ln w="9525">
            <a:noFill/>
            <a:miter lim="800000"/>
            <a:headEnd/>
            <a:tailEnd/>
          </a:ln>
        </p:spPr>
        <p:txBody>
          <a:bodyPr wrap="none">
            <a:spAutoFit/>
          </a:bodyPr>
          <a:lstStyle/>
          <a:p>
            <a:r>
              <a:rPr lang="en-US" sz="2000" b="1">
                <a:solidFill>
                  <a:srgbClr val="FF0066"/>
                </a:solidFill>
                <a:latin typeface="Calibri" pitchFamily="34" charset="0"/>
              </a:rPr>
              <a:t>Antigens of influenca virus</a:t>
            </a:r>
            <a:endParaRPr lang="uk-UA" sz="2000" b="1">
              <a:solidFill>
                <a:srgbClr val="FF0066"/>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323850" y="620713"/>
            <a:ext cx="8351838" cy="5616575"/>
          </a:xfrm>
          <a:gradFill flip="none" rotWithShape="1">
            <a:gsLst>
              <a:gs pos="100000">
                <a:srgbClr val="C1FFC8">
                  <a:gamma/>
                  <a:shade val="66667"/>
                  <a:invGamma/>
                  <a:alpha val="0"/>
                </a:srgbClr>
              </a:gs>
              <a:gs pos="50000">
                <a:srgbClr val="C1FFC8"/>
              </a:gs>
              <a:gs pos="100000">
                <a:srgbClr val="C1FFC8">
                  <a:gamma/>
                  <a:shade val="66667"/>
                  <a:invGamma/>
                </a:srgbClr>
              </a:gs>
            </a:gsLst>
            <a:path path="rect">
              <a:fillToRect l="100000" t="100000"/>
            </a:path>
            <a:tileRect r="-100000" b="-100000"/>
          </a:gradFill>
          <a:extLst>
            <a:ext uri="{91240B29-F687-4F45-9708-019B960494DF}">
              <a14:hiddenLine xmlns:a14="http://schemas.microsoft.com/office/drawing/2010/main" xmlns="" w="9525">
                <a:solidFill>
                  <a:srgbClr val="000000"/>
                </a:solidFill>
                <a:miter lim="800000"/>
                <a:headEnd/>
                <a:tailEnd/>
              </a14:hiddenLine>
            </a:ext>
          </a:extLst>
        </p:spPr>
        <p:txBody>
          <a:bodyPr rtlCol="0">
            <a:normAutofit/>
          </a:bodyPr>
          <a:lstStyle/>
          <a:p>
            <a:pPr algn="just" eaLnBrk="1" fontAlgn="auto" hangingPunct="1">
              <a:lnSpc>
                <a:spcPct val="90000"/>
              </a:lnSpc>
              <a:spcAft>
                <a:spcPts val="0"/>
              </a:spcAft>
              <a:buFontTx/>
              <a:buNone/>
              <a:defRPr/>
            </a:pPr>
            <a:endParaRPr lang="en-GB" sz="2800" b="1" dirty="0" smtClean="0">
              <a:solidFill>
                <a:srgbClr val="0000FF"/>
              </a:solidFill>
              <a:latin typeface="Century" pitchFamily="18" charset="0"/>
            </a:endParaRPr>
          </a:p>
          <a:p>
            <a:pPr algn="just" eaLnBrk="1" fontAlgn="auto" hangingPunct="1">
              <a:lnSpc>
                <a:spcPct val="90000"/>
              </a:lnSpc>
              <a:spcAft>
                <a:spcPts val="0"/>
              </a:spcAft>
              <a:buFontTx/>
              <a:buNone/>
              <a:defRPr/>
            </a:pPr>
            <a:endParaRPr lang="en-GB" sz="2800" b="1" dirty="0" smtClean="0">
              <a:solidFill>
                <a:srgbClr val="0000FF"/>
              </a:solidFill>
              <a:latin typeface="Century" pitchFamily="18" charset="0"/>
            </a:endParaRPr>
          </a:p>
          <a:p>
            <a:pPr algn="just" eaLnBrk="1" fontAlgn="auto" hangingPunct="1">
              <a:lnSpc>
                <a:spcPct val="90000"/>
              </a:lnSpc>
              <a:spcAft>
                <a:spcPts val="0"/>
              </a:spcAft>
              <a:buFontTx/>
              <a:buNone/>
              <a:defRPr/>
            </a:pPr>
            <a:r>
              <a:rPr lang="en-GB" sz="2800" b="1" dirty="0" err="1" smtClean="0">
                <a:solidFill>
                  <a:srgbClr val="0000FF"/>
                </a:solidFill>
                <a:latin typeface="Century" pitchFamily="18" charset="0"/>
              </a:rPr>
              <a:t>Isoantigens</a:t>
            </a:r>
            <a:r>
              <a:rPr lang="en-GB" sz="2800" b="1" dirty="0" smtClean="0">
                <a:solidFill>
                  <a:srgbClr val="0000FF"/>
                </a:solidFill>
                <a:latin typeface="Century" pitchFamily="18" charset="0"/>
              </a:rPr>
              <a:t>.</a:t>
            </a:r>
            <a:r>
              <a:rPr lang="en-GB" sz="2800" dirty="0" smtClean="0">
                <a:solidFill>
                  <a:schemeClr val="bg2"/>
                </a:solidFill>
                <a:latin typeface="Century" pitchFamily="18" charset="0"/>
              </a:rPr>
              <a:t> </a:t>
            </a:r>
            <a:r>
              <a:rPr lang="en-GB" sz="2800" dirty="0" err="1" smtClean="0">
                <a:latin typeface="Century" pitchFamily="18" charset="0"/>
              </a:rPr>
              <a:t>Isoantigens</a:t>
            </a:r>
            <a:r>
              <a:rPr lang="en-GB" sz="2800" dirty="0" smtClean="0">
                <a:latin typeface="Century" pitchFamily="18" charset="0"/>
              </a:rPr>
              <a:t> are those substances which have antigenic properties and are contained in some individuals of a given species. They have been found in the erythrocytes of animals and man. </a:t>
            </a:r>
          </a:p>
          <a:p>
            <a:pPr algn="just" eaLnBrk="1" fontAlgn="auto" hangingPunct="1">
              <a:lnSpc>
                <a:spcPct val="90000"/>
              </a:lnSpc>
              <a:spcAft>
                <a:spcPts val="0"/>
              </a:spcAft>
              <a:buFontTx/>
              <a:buNone/>
              <a:defRPr/>
            </a:pPr>
            <a:r>
              <a:rPr lang="en-GB" sz="2800" dirty="0" smtClean="0">
                <a:latin typeface="Century" pitchFamily="18" charset="0"/>
              </a:rPr>
              <a:t>     </a:t>
            </a:r>
          </a:p>
          <a:p>
            <a:pPr algn="just" eaLnBrk="1" fontAlgn="auto" hangingPunct="1">
              <a:lnSpc>
                <a:spcPct val="90000"/>
              </a:lnSpc>
              <a:spcAft>
                <a:spcPts val="0"/>
              </a:spcAft>
              <a:buFontTx/>
              <a:buNone/>
              <a:defRPr/>
            </a:pPr>
            <a:r>
              <a:rPr lang="en-GB" sz="2800" dirty="0" smtClean="0">
                <a:latin typeface="Century" pitchFamily="18" charset="0"/>
              </a:rPr>
              <a:t> </a:t>
            </a:r>
            <a:r>
              <a:rPr lang="en-GB" sz="2800" dirty="0" smtClean="0">
                <a:solidFill>
                  <a:srgbClr val="FF0066"/>
                </a:solidFill>
                <a:latin typeface="Century" pitchFamily="18" charset="0"/>
              </a:rPr>
              <a:t>On the basis of antigenic structure the erythrocytes of all people can be subdivided into 4 groups. </a:t>
            </a:r>
          </a:p>
          <a:p>
            <a:pPr eaLnBrk="1" fontAlgn="auto" hangingPunct="1">
              <a:lnSpc>
                <a:spcPct val="90000"/>
              </a:lnSpc>
              <a:spcAft>
                <a:spcPts val="0"/>
              </a:spcAft>
              <a:buFont typeface="Arial" pitchFamily="34" charset="0"/>
              <a:buChar char="•"/>
              <a:defRPr/>
            </a:pPr>
            <a:endParaRPr lang="uk-UA" sz="2800" dirty="0" smtClean="0">
              <a:solidFill>
                <a:srgbClr val="FF0066"/>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ph type="body" idx="1"/>
          </p:nvPr>
        </p:nvPicPr>
        <p:blipFill>
          <a:blip r:embed="rId2"/>
          <a:srcRect/>
          <a:stretch>
            <a:fillRect/>
          </a:stretch>
        </p:blipFill>
        <p:spPr>
          <a:xfrm>
            <a:off x="457200" y="981075"/>
            <a:ext cx="8229600" cy="5145088"/>
          </a:xfrm>
          <a:noFill/>
          <a:ln w="47625">
            <a:solidFill>
              <a:srgbClr val="0000FF"/>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ph type="body" idx="1"/>
          </p:nvPr>
        </p:nvPicPr>
        <p:blipFill>
          <a:blip r:embed="rId2"/>
          <a:srcRect/>
          <a:stretch>
            <a:fillRect/>
          </a:stretch>
        </p:blipFill>
        <p:spPr>
          <a:xfrm>
            <a:off x="457200" y="765175"/>
            <a:ext cx="8229600" cy="5543550"/>
          </a:xfrm>
          <a:noFill/>
          <a:ln w="47625">
            <a:solidFill>
              <a:srgbClr val="0000FF"/>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ph type="body" idx="1"/>
          </p:nvPr>
        </p:nvPicPr>
        <p:blipFill>
          <a:blip r:embed="rId2"/>
          <a:srcRect/>
          <a:stretch>
            <a:fillRect/>
          </a:stretch>
        </p:blipFill>
        <p:spPr>
          <a:xfrm>
            <a:off x="457200" y="692150"/>
            <a:ext cx="8229600" cy="5473700"/>
          </a:xfrm>
          <a:noFill/>
          <a:ln w="47625">
            <a:solidFill>
              <a:srgbClr val="0000FF"/>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66800" y="609600"/>
            <a:ext cx="7696200" cy="701675"/>
          </a:xfrm>
          <a:prstGeom prst="rect">
            <a:avLst/>
          </a:prstGeom>
          <a:noFill/>
          <a:ln w="9525">
            <a:noFill/>
            <a:miter lim="800000"/>
            <a:headEnd/>
            <a:tailEnd/>
          </a:ln>
        </p:spPr>
        <p:txBody>
          <a:bodyPr>
            <a:spAutoFit/>
          </a:bodyPr>
          <a:lstStyle/>
          <a:p>
            <a:pPr algn="just"/>
            <a:endParaRPr lang="en-GB" sz="2000">
              <a:latin typeface="Times New Roman" pitchFamily="18" charset="0"/>
              <a:cs typeface="Times New Roman" pitchFamily="18" charset="0"/>
            </a:endParaRPr>
          </a:p>
          <a:p>
            <a:pPr algn="just"/>
            <a:endParaRPr lang="en-GB" sz="2000">
              <a:latin typeface="Times New Roman" pitchFamily="18" charset="0"/>
              <a:cs typeface="Times New Roman" pitchFamily="18" charset="0"/>
            </a:endParaRPr>
          </a:p>
        </p:txBody>
      </p:sp>
      <p:sp>
        <p:nvSpPr>
          <p:cNvPr id="36867" name="Rectangle 3"/>
          <p:cNvSpPr>
            <a:spLocks noChangeArrowheads="1"/>
          </p:cNvSpPr>
          <p:nvPr/>
        </p:nvSpPr>
        <p:spPr bwMode="auto">
          <a:xfrm>
            <a:off x="323850" y="381000"/>
            <a:ext cx="8439150" cy="5873750"/>
          </a:xfrm>
          <a:prstGeom prst="rect">
            <a:avLst/>
          </a:prstGeom>
          <a:gradFill rotWithShape="1">
            <a:gsLst>
              <a:gs pos="58000">
                <a:srgbClr val="FFEFD1">
                  <a:alpha val="76000"/>
                </a:srgbClr>
              </a:gs>
              <a:gs pos="64999">
                <a:srgbClr val="F0EBD5"/>
              </a:gs>
              <a:gs pos="100000">
                <a:srgbClr val="D1C39F"/>
              </a:gs>
            </a:gsLst>
            <a:lin ang="2700000" scaled="0"/>
          </a:gradFill>
          <a:ln w="9525">
            <a:noFill/>
            <a:miter lim="800000"/>
            <a:headEnd/>
            <a:tailEnd/>
          </a:ln>
          <a:effectLst/>
        </p:spPr>
        <p:txBody>
          <a:bodyPr>
            <a:spAutoFit/>
          </a:bodyPr>
          <a:lstStyle/>
          <a:p>
            <a:pPr algn="just" fontAlgn="auto">
              <a:spcBef>
                <a:spcPts val="0"/>
              </a:spcBef>
              <a:spcAft>
                <a:spcPts val="0"/>
              </a:spcAft>
              <a:defRPr/>
            </a:pPr>
            <a:r>
              <a:rPr lang="en-GB" sz="2000">
                <a:solidFill>
                  <a:srgbClr val="0000FF"/>
                </a:solidFill>
                <a:latin typeface="Times New Roman" pitchFamily="18" charset="0"/>
                <a:cs typeface="Times New Roman" pitchFamily="18" charset="0"/>
              </a:rPr>
              <a:t>       </a:t>
            </a:r>
            <a:r>
              <a:rPr lang="en-GB" sz="2400">
                <a:solidFill>
                  <a:srgbClr val="0000FF"/>
                </a:solidFill>
                <a:latin typeface="+mn-lt"/>
                <a:cs typeface="Times New Roman" pitchFamily="18" charset="0"/>
              </a:rPr>
              <a:t>When the antigenic structures of the host are similar to those of the causative agent, the macroorganism is incapable of producing immunity,</a:t>
            </a:r>
            <a:r>
              <a:rPr lang="en-GB" sz="2400">
                <a:latin typeface="+mn-lt"/>
                <a:cs typeface="Times New Roman" pitchFamily="18" charset="0"/>
              </a:rPr>
              <a:t> as the result of which the disease follows a graver course.</a:t>
            </a:r>
          </a:p>
          <a:p>
            <a:pPr algn="just" fontAlgn="auto">
              <a:spcBef>
                <a:spcPts val="0"/>
              </a:spcBef>
              <a:spcAft>
                <a:spcPts val="0"/>
              </a:spcAft>
              <a:defRPr/>
            </a:pPr>
            <a:endParaRPr lang="en-GB" sz="2400">
              <a:latin typeface="+mn-lt"/>
              <a:cs typeface="Times New Roman" pitchFamily="18" charset="0"/>
            </a:endParaRPr>
          </a:p>
          <a:p>
            <a:pPr algn="just" fontAlgn="auto">
              <a:spcBef>
                <a:spcPts val="0"/>
              </a:spcBef>
              <a:spcAft>
                <a:spcPts val="0"/>
              </a:spcAft>
              <a:defRPr/>
            </a:pPr>
            <a:r>
              <a:rPr lang="en-GB" sz="2400">
                <a:latin typeface="+mn-lt"/>
                <a:cs typeface="Times New Roman" pitchFamily="18" charset="0"/>
              </a:rPr>
              <a:t>     It is possible that in individual cases the carrier state and inefficacy of vaccination are due to the common character of the microbial antigens and the antigens of the person's cells.</a:t>
            </a:r>
          </a:p>
          <a:p>
            <a:pPr algn="just" eaLnBrk="0" fontAlgn="auto" hangingPunct="0">
              <a:spcBef>
                <a:spcPts val="0"/>
              </a:spcBef>
              <a:spcAft>
                <a:spcPts val="0"/>
              </a:spcAft>
              <a:defRPr/>
            </a:pPr>
            <a:r>
              <a:rPr lang="en-GB" sz="2400">
                <a:latin typeface="+mn-lt"/>
                <a:cs typeface="Times New Roman" pitchFamily="18" charset="0"/>
              </a:rPr>
              <a:t>      </a:t>
            </a:r>
          </a:p>
          <a:p>
            <a:pPr algn="just" eaLnBrk="0" fontAlgn="auto" hangingPunct="0">
              <a:spcBef>
                <a:spcPts val="0"/>
              </a:spcBef>
              <a:spcAft>
                <a:spcPts val="0"/>
              </a:spcAft>
              <a:defRPr/>
            </a:pPr>
            <a:r>
              <a:rPr lang="en-GB" sz="2400">
                <a:latin typeface="+mn-lt"/>
                <a:cs typeface="Times New Roman" pitchFamily="18" charset="0"/>
              </a:rPr>
              <a:t> It has been established that </a:t>
            </a:r>
            <a:r>
              <a:rPr lang="en-GB" sz="2400" b="1">
                <a:solidFill>
                  <a:srgbClr val="800000"/>
                </a:solidFill>
                <a:latin typeface="+mn-lt"/>
                <a:cs typeface="Times New Roman" pitchFamily="18" charset="0"/>
              </a:rPr>
              <a:t>human erythrocytes have antigens in common with</a:t>
            </a:r>
            <a:r>
              <a:rPr lang="en-GB" sz="2400">
                <a:solidFill>
                  <a:srgbClr val="0000FF"/>
                </a:solidFill>
                <a:latin typeface="+mn-lt"/>
                <a:cs typeface="Times New Roman" pitchFamily="18" charset="0"/>
              </a:rPr>
              <a:t> staphylococci, streptococci, the organisms of plague, </a:t>
            </a:r>
            <a:r>
              <a:rPr lang="en-GB" sz="2400" i="1">
                <a:solidFill>
                  <a:srgbClr val="0000FF"/>
                </a:solidFill>
                <a:latin typeface="+mn-lt"/>
                <a:cs typeface="Times New Roman" pitchFamily="18" charset="0"/>
              </a:rPr>
              <a:t>E. coli. Salmonella paratyphi, Shigella</a:t>
            </a:r>
            <a:r>
              <a:rPr lang="en-GB" sz="2400">
                <a:solidFill>
                  <a:srgbClr val="0000FF"/>
                </a:solidFill>
                <a:latin typeface="+mn-lt"/>
                <a:cs typeface="Times New Roman" pitchFamily="18" charset="0"/>
              </a:rPr>
              <a:t> organisms, smallpox and influenza viruses, and other causative agents of infectious diseases.</a:t>
            </a:r>
            <a:r>
              <a:rPr lang="en-GB" sz="2400">
                <a:latin typeface="+mn-lt"/>
                <a:cs typeface="Times New Roman" pitchFamily="18" charset="0"/>
              </a:rPr>
              <a:t> </a:t>
            </a:r>
            <a:r>
              <a:rPr lang="en-GB" sz="2400" b="1">
                <a:solidFill>
                  <a:srgbClr val="FF0066"/>
                </a:solidFill>
                <a:latin typeface="+mn-lt"/>
                <a:cs typeface="Times New Roman" pitchFamily="18" charset="0"/>
              </a:rPr>
              <a:t>Such a condition is called antigenic mimicry. </a:t>
            </a:r>
          </a:p>
          <a:p>
            <a:pPr algn="just" eaLnBrk="0" fontAlgn="auto" hangingPunct="0">
              <a:spcBef>
                <a:spcPts val="0"/>
              </a:spcBef>
              <a:spcAft>
                <a:spcPts val="0"/>
              </a:spcAft>
              <a:defRPr/>
            </a:pPr>
            <a:r>
              <a:rPr lang="en-GB" sz="2000" b="1">
                <a:latin typeface="+mn-lt"/>
                <a:cs typeface="Times New Roman" pitchFamily="18" charset="0"/>
              </a:rPr>
              <a:t>       </a:t>
            </a:r>
            <a:endParaRPr lang="en-GB" sz="200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95288" y="620713"/>
            <a:ext cx="8367712" cy="6186487"/>
          </a:xfrm>
          <a:prstGeom prst="rect">
            <a:avLst/>
          </a:prstGeom>
          <a:solidFill>
            <a:srgbClr val="FFFFCC"/>
          </a:solidFill>
          <a:ln w="9525">
            <a:noFill/>
            <a:miter lim="800000"/>
            <a:headEnd/>
            <a:tailEnd/>
          </a:ln>
        </p:spPr>
        <p:txBody>
          <a:bodyPr>
            <a:spAutoFit/>
          </a:bodyPr>
          <a:lstStyle/>
          <a:p>
            <a:pPr algn="just"/>
            <a:r>
              <a:rPr lang="en-GB" sz="2200">
                <a:solidFill>
                  <a:srgbClr val="FF0066"/>
                </a:solidFill>
                <a:latin typeface="Calibri" pitchFamily="34" charset="0"/>
                <a:cs typeface="Times New Roman" pitchFamily="18" charset="0"/>
              </a:rPr>
              <a:t>      </a:t>
            </a:r>
            <a:r>
              <a:rPr lang="en-GB" sz="2000" b="1">
                <a:solidFill>
                  <a:srgbClr val="FF0066"/>
                </a:solidFill>
                <a:latin typeface="Calibri" pitchFamily="34" charset="0"/>
                <a:cs typeface="Times New Roman" pitchFamily="18" charset="0"/>
              </a:rPr>
              <a:t>Autoantigens</a:t>
            </a:r>
            <a:r>
              <a:rPr lang="en-GB" sz="2000">
                <a:latin typeface="Calibri" pitchFamily="34" charset="0"/>
                <a:cs typeface="Times New Roman" pitchFamily="18" charset="0"/>
              </a:rPr>
              <a:t> </a:t>
            </a:r>
            <a:r>
              <a:rPr lang="en-GB" sz="2000">
                <a:solidFill>
                  <a:srgbClr val="0000FF"/>
                </a:solidFill>
                <a:latin typeface="Calibri" pitchFamily="34" charset="0"/>
                <a:cs typeface="Times New Roman" pitchFamily="18" charset="0"/>
              </a:rPr>
              <a:t>are substances capable of immunizing the body from which they are obtained. </a:t>
            </a:r>
          </a:p>
          <a:p>
            <a:pPr algn="just"/>
            <a:r>
              <a:rPr lang="en-GB" sz="2000">
                <a:latin typeface="Calibri" pitchFamily="34" charset="0"/>
                <a:cs typeface="Times New Roman" pitchFamily="18" charset="0"/>
              </a:rPr>
              <a:t>   </a:t>
            </a:r>
          </a:p>
          <a:p>
            <a:pPr algn="just"/>
            <a:r>
              <a:rPr lang="en-GB" sz="2000">
                <a:latin typeface="Calibri" pitchFamily="34" charset="0"/>
                <a:cs typeface="Times New Roman" pitchFamily="18" charset="0"/>
              </a:rPr>
              <a:t>  </a:t>
            </a:r>
            <a:r>
              <a:rPr lang="en-GB" sz="2000">
                <a:solidFill>
                  <a:srgbClr val="800000"/>
                </a:solidFill>
                <a:latin typeface="Calibri" pitchFamily="34" charset="0"/>
                <a:cs typeface="Times New Roman" pitchFamily="18" charset="0"/>
              </a:rPr>
              <a:t>These substances include </a:t>
            </a:r>
          </a:p>
          <a:p>
            <a:pPr algn="just"/>
            <a:r>
              <a:rPr lang="en-GB" sz="2000" b="1">
                <a:solidFill>
                  <a:srgbClr val="800000"/>
                </a:solidFill>
                <a:latin typeface="Calibri" pitchFamily="34" charset="0"/>
                <a:cs typeface="Times New Roman" pitchFamily="18" charset="0"/>
              </a:rPr>
              <a:t>the eye lens,</a:t>
            </a:r>
          </a:p>
          <a:p>
            <a:pPr algn="just"/>
            <a:r>
              <a:rPr lang="en-GB" sz="2000" b="1">
                <a:solidFill>
                  <a:srgbClr val="800000"/>
                </a:solidFill>
                <a:latin typeface="Calibri" pitchFamily="34" charset="0"/>
                <a:cs typeface="Times New Roman" pitchFamily="18" charset="0"/>
              </a:rPr>
              <a:t> spermatozoids,</a:t>
            </a:r>
          </a:p>
          <a:p>
            <a:pPr algn="just"/>
            <a:r>
              <a:rPr lang="en-GB" sz="2000" b="1">
                <a:solidFill>
                  <a:srgbClr val="800000"/>
                </a:solidFill>
                <a:latin typeface="Calibri" pitchFamily="34" charset="0"/>
                <a:cs typeface="Times New Roman" pitchFamily="18" charset="0"/>
              </a:rPr>
              <a:t> homogenates ofthe thyroide, seminal gland, </a:t>
            </a:r>
          </a:p>
          <a:p>
            <a:pPr algn="just"/>
            <a:r>
              <a:rPr lang="en-GB" sz="2000" b="1">
                <a:solidFill>
                  <a:srgbClr val="800000"/>
                </a:solidFill>
                <a:latin typeface="Calibri" pitchFamily="34" charset="0"/>
                <a:cs typeface="Times New Roman" pitchFamily="18" charset="0"/>
              </a:rPr>
              <a:t>skin, emulsions of kidneys, </a:t>
            </a:r>
          </a:p>
          <a:p>
            <a:pPr algn="just"/>
            <a:r>
              <a:rPr lang="en-GB" sz="2000" b="1">
                <a:solidFill>
                  <a:srgbClr val="800000"/>
                </a:solidFill>
                <a:latin typeface="Calibri" pitchFamily="34" charset="0"/>
                <a:cs typeface="Times New Roman" pitchFamily="18" charset="0"/>
              </a:rPr>
              <a:t>liver, lungs and other tissues</a:t>
            </a:r>
            <a:r>
              <a:rPr lang="en-GB" sz="2000">
                <a:solidFill>
                  <a:srgbClr val="800000"/>
                </a:solidFill>
                <a:latin typeface="Calibri" pitchFamily="34" charset="0"/>
                <a:cs typeface="Times New Roman" pitchFamily="18" charset="0"/>
              </a:rPr>
              <a:t>.</a:t>
            </a:r>
          </a:p>
          <a:p>
            <a:pPr algn="just"/>
            <a:r>
              <a:rPr lang="en-GB" sz="2000">
                <a:latin typeface="Calibri" pitchFamily="34" charset="0"/>
                <a:cs typeface="Times New Roman" pitchFamily="18" charset="0"/>
              </a:rPr>
              <a:t>   </a:t>
            </a:r>
          </a:p>
          <a:p>
            <a:pPr algn="just"/>
            <a:r>
              <a:rPr lang="en-GB">
                <a:latin typeface="Calibri" pitchFamily="34" charset="0"/>
                <a:cs typeface="Times New Roman" pitchFamily="18" charset="0"/>
              </a:rPr>
              <a:t>  Under ordinary conditions they do not come in contact with the immunizing systems of the body, therefore antibodies are not produced against such cells and tissues. However, if these tissues are injured, then autoantigens may be absorbed, and may cause the production of antibodies which have a toxic effect on the corresponding cells</a:t>
            </a:r>
            <a:r>
              <a:rPr lang="en-GB" sz="2000">
                <a:latin typeface="Calibri" pitchFamily="34" charset="0"/>
                <a:cs typeface="Times New Roman" pitchFamily="18" charset="0"/>
              </a:rPr>
              <a:t>. </a:t>
            </a:r>
          </a:p>
          <a:p>
            <a:pPr algn="just" eaLnBrk="0" hangingPunct="0"/>
            <a:r>
              <a:rPr lang="en-GB" sz="2000">
                <a:latin typeface="Calibri" pitchFamily="34" charset="0"/>
                <a:cs typeface="Times New Roman" pitchFamily="18" charset="0"/>
              </a:rPr>
              <a:t>     </a:t>
            </a:r>
          </a:p>
          <a:p>
            <a:pPr algn="just" eaLnBrk="0" hangingPunct="0"/>
            <a:r>
              <a:rPr lang="en-GB" sz="2000">
                <a:solidFill>
                  <a:srgbClr val="FF0066"/>
                </a:solidFill>
                <a:latin typeface="Calibri" pitchFamily="34" charset="0"/>
                <a:cs typeface="Times New Roman" pitchFamily="18" charset="0"/>
              </a:rPr>
              <a:t>The origination of autoantigens is possible under the influence of cooling, radiation, drugs (amidopyrine, sulphonamides, preparations of gold, etc.), virus infections "(virus pneumonias and mononucleosis), bacterial proteins and toxins of streptococci, staphylococci, tubercle bacilli, paraproteins, aseptic autolysis of brain tissue, and other factors.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00063" y="1714500"/>
            <a:ext cx="8207375" cy="3924300"/>
          </a:xfrm>
          <a:prstGeom prst="rect">
            <a:avLst/>
          </a:prstGeom>
          <a:solidFill>
            <a:srgbClr val="FFFF00">
              <a:alpha val="23137"/>
            </a:srgbClr>
          </a:solidFill>
          <a:ln w="9525">
            <a:noFill/>
            <a:miter lim="800000"/>
            <a:headEnd/>
            <a:tailEnd/>
          </a:ln>
        </p:spPr>
        <p:txBody>
          <a:bodyPr>
            <a:spAutoFit/>
          </a:bodyPr>
          <a:lstStyle/>
          <a:p>
            <a:pPr algn="ctr">
              <a:lnSpc>
                <a:spcPct val="125000"/>
              </a:lnSpc>
            </a:pPr>
            <a:r>
              <a:rPr lang="en-GB" sz="2000">
                <a:latin typeface="Times New Roman" pitchFamily="18" charset="0"/>
                <a:cs typeface="Times New Roman" pitchFamily="18" charset="0"/>
              </a:rPr>
              <a:t>        </a:t>
            </a:r>
          </a:p>
          <a:p>
            <a:pPr algn="ctr">
              <a:lnSpc>
                <a:spcPct val="125000"/>
              </a:lnSpc>
            </a:pPr>
            <a:r>
              <a:rPr lang="en-GB" sz="2400" b="1">
                <a:solidFill>
                  <a:srgbClr val="0000FF"/>
                </a:solidFill>
                <a:latin typeface="Times New Roman" pitchFamily="18" charset="0"/>
                <a:cs typeface="Times New Roman" pitchFamily="18" charset="0"/>
              </a:rPr>
              <a:t>The name antigens (Gk. </a:t>
            </a:r>
            <a:r>
              <a:rPr lang="en-GB" sz="2400" b="1" i="1">
                <a:solidFill>
                  <a:srgbClr val="0000FF"/>
                </a:solidFill>
                <a:latin typeface="Times New Roman" pitchFamily="18" charset="0"/>
                <a:cs typeface="Times New Roman" pitchFamily="18" charset="0"/>
              </a:rPr>
              <a:t>anti</a:t>
            </a:r>
            <a:r>
              <a:rPr lang="en-GB" sz="2400" b="1">
                <a:solidFill>
                  <a:srgbClr val="0000FF"/>
                </a:solidFill>
                <a:latin typeface="Times New Roman" pitchFamily="18" charset="0"/>
                <a:cs typeface="Times New Roman" pitchFamily="18" charset="0"/>
              </a:rPr>
              <a:t> against, </a:t>
            </a:r>
            <a:r>
              <a:rPr lang="en-GB" sz="2400" b="1" i="1">
                <a:solidFill>
                  <a:srgbClr val="0000FF"/>
                </a:solidFill>
                <a:latin typeface="Times New Roman" pitchFamily="18" charset="0"/>
                <a:cs typeface="Times New Roman" pitchFamily="18" charset="0"/>
              </a:rPr>
              <a:t>genos</a:t>
            </a:r>
            <a:r>
              <a:rPr lang="en-GB" sz="2400" b="1">
                <a:solidFill>
                  <a:srgbClr val="0000FF"/>
                </a:solidFill>
                <a:latin typeface="Times New Roman" pitchFamily="18" charset="0"/>
                <a:cs typeface="Times New Roman" pitchFamily="18" charset="0"/>
              </a:rPr>
              <a:t> genus) is given to organic substances of a colloid structure (proteins and different protein complexes in combination with lipids or polysaccharides) which upon injection into the body are capable of causing the production of antibodies and reacting specifically with them. </a:t>
            </a:r>
          </a:p>
          <a:p>
            <a:pPr algn="ctr"/>
            <a:endParaRPr lang="en-GB" sz="2400" b="1">
              <a:solidFill>
                <a:srgbClr val="0000FF"/>
              </a:solidFill>
              <a:latin typeface="Times New Roman" pitchFamily="18" charset="0"/>
              <a:cs typeface="Times New Roman" pitchFamily="18" charset="0"/>
            </a:endParaRPr>
          </a:p>
          <a:p>
            <a:pPr algn="just"/>
            <a:endParaRPr lang="en-GB" sz="2000" b="1">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1763713" y="1628775"/>
            <a:ext cx="5867400" cy="3500438"/>
          </a:xfrm>
        </p:spPr>
        <p:txBody>
          <a:bodyPr/>
          <a:lstStyle/>
          <a:p>
            <a:pPr eaLnBrk="1" hangingPunct="1">
              <a:buClr>
                <a:srgbClr val="66CCFF"/>
              </a:buClr>
            </a:pPr>
            <a:r>
              <a:rPr lang="en-US" sz="2400" smtClean="0"/>
              <a:t>Collection of genes on chromosome 6</a:t>
            </a:r>
          </a:p>
          <a:p>
            <a:pPr eaLnBrk="1" hangingPunct="1">
              <a:spcBef>
                <a:spcPct val="75000"/>
              </a:spcBef>
              <a:buClr>
                <a:srgbClr val="66CCFF"/>
              </a:buClr>
            </a:pPr>
            <a:r>
              <a:rPr lang="en-US" sz="2400" smtClean="0"/>
              <a:t>Three regions: class I, class II, class III</a:t>
            </a:r>
          </a:p>
          <a:p>
            <a:pPr eaLnBrk="1" hangingPunct="1">
              <a:spcBef>
                <a:spcPct val="75000"/>
              </a:spcBef>
              <a:buClr>
                <a:srgbClr val="66CCFF"/>
              </a:buClr>
            </a:pPr>
            <a:r>
              <a:rPr lang="en-US" sz="2400" smtClean="0"/>
              <a:t>Highly polymorphic!</a:t>
            </a:r>
          </a:p>
          <a:p>
            <a:pPr eaLnBrk="1" hangingPunct="1">
              <a:spcBef>
                <a:spcPct val="75000"/>
              </a:spcBef>
              <a:buClr>
                <a:srgbClr val="66CCFF"/>
              </a:buClr>
            </a:pPr>
            <a:r>
              <a:rPr lang="en-US" sz="2400" smtClean="0"/>
              <a:t>Gene products:</a:t>
            </a:r>
          </a:p>
          <a:p>
            <a:pPr lvl="1" eaLnBrk="1" hangingPunct="1">
              <a:buClr>
                <a:schemeClr val="tx2"/>
              </a:buClr>
              <a:buFontTx/>
              <a:buChar char="•"/>
            </a:pPr>
            <a:r>
              <a:rPr lang="en-US" sz="2400" smtClean="0"/>
              <a:t>class I molecules</a:t>
            </a:r>
          </a:p>
          <a:p>
            <a:pPr lvl="1" eaLnBrk="1" hangingPunct="1">
              <a:buClr>
                <a:schemeClr val="tx2"/>
              </a:buClr>
              <a:buFontTx/>
              <a:buChar char="•"/>
            </a:pPr>
            <a:r>
              <a:rPr lang="en-US" sz="2400" smtClean="0"/>
              <a:t>class II molecules</a:t>
            </a:r>
          </a:p>
          <a:p>
            <a:pPr lvl="1" eaLnBrk="1" hangingPunct="1">
              <a:buClr>
                <a:schemeClr val="tx2"/>
              </a:buClr>
              <a:buFontTx/>
              <a:buChar char="•"/>
            </a:pPr>
            <a:r>
              <a:rPr lang="en-US" sz="2400" smtClean="0"/>
              <a:t>class III molecules (and other stuff)</a:t>
            </a:r>
          </a:p>
          <a:p>
            <a:pPr lvl="1" eaLnBrk="1" hangingPunct="1">
              <a:spcBef>
                <a:spcPct val="10000"/>
              </a:spcBef>
              <a:buClr>
                <a:schemeClr val="tx2"/>
              </a:buClr>
              <a:buFontTx/>
              <a:buNone/>
            </a:pPr>
            <a:endParaRPr lang="en-US" sz="2200" smtClean="0"/>
          </a:p>
          <a:p>
            <a:pPr lvl="1" eaLnBrk="1" hangingPunct="1">
              <a:spcBef>
                <a:spcPct val="10000"/>
              </a:spcBef>
              <a:buClr>
                <a:schemeClr val="tx2"/>
              </a:buClr>
              <a:buFontTx/>
              <a:buNone/>
            </a:pPr>
            <a:endParaRPr lang="en-US" smtClean="0"/>
          </a:p>
        </p:txBody>
      </p:sp>
      <p:sp>
        <p:nvSpPr>
          <p:cNvPr id="21507" name="Line 4"/>
          <p:cNvSpPr>
            <a:spLocks noChangeShapeType="1"/>
          </p:cNvSpPr>
          <p:nvPr/>
        </p:nvSpPr>
        <p:spPr bwMode="auto">
          <a:xfrm>
            <a:off x="1447800" y="1320800"/>
            <a:ext cx="6248400" cy="0"/>
          </a:xfrm>
          <a:prstGeom prst="line">
            <a:avLst/>
          </a:prstGeom>
          <a:noFill/>
          <a:ln w="38100">
            <a:solidFill>
              <a:srgbClr val="FF0B0B"/>
            </a:solidFill>
            <a:round/>
            <a:headEnd type="none" w="sm" len="sm"/>
            <a:tailEnd type="none" w="sm" len="sm"/>
          </a:ln>
        </p:spPr>
        <p:txBody>
          <a:bodyPr/>
          <a:lstStyle/>
          <a:p>
            <a:endParaRPr lang="ru-RU"/>
          </a:p>
        </p:txBody>
      </p:sp>
      <p:sp>
        <p:nvSpPr>
          <p:cNvPr id="21508" name="Rectangle 5"/>
          <p:cNvSpPr>
            <a:spLocks noChangeArrowheads="1"/>
          </p:cNvSpPr>
          <p:nvPr/>
        </p:nvSpPr>
        <p:spPr bwMode="auto">
          <a:xfrm>
            <a:off x="2627313" y="765175"/>
            <a:ext cx="3886200" cy="533400"/>
          </a:xfrm>
          <a:prstGeom prst="rect">
            <a:avLst/>
          </a:prstGeom>
          <a:noFill/>
          <a:ln w="9525">
            <a:noFill/>
            <a:miter lim="800000"/>
            <a:headEnd/>
            <a:tailEnd/>
          </a:ln>
        </p:spPr>
        <p:txBody>
          <a:bodyPr/>
          <a:lstStyle/>
          <a:p>
            <a:pPr marL="342900" indent="-342900">
              <a:spcBef>
                <a:spcPct val="20000"/>
              </a:spcBef>
              <a:buClr>
                <a:srgbClr val="66CCFF"/>
              </a:buClr>
            </a:pPr>
            <a:r>
              <a:rPr lang="en-US" sz="2000" b="1">
                <a:solidFill>
                  <a:srgbClr val="FF0000"/>
                </a:solidFill>
                <a:latin typeface="Franklin Gothic Medium" pitchFamily="34" charset="0"/>
              </a:rPr>
              <a:t>              MHC complex </a:t>
            </a:r>
          </a:p>
        </p:txBody>
      </p:sp>
      <p:sp>
        <p:nvSpPr>
          <p:cNvPr id="5" name="TextBox 4"/>
          <p:cNvSpPr txBox="1"/>
          <p:nvPr/>
        </p:nvSpPr>
        <p:spPr>
          <a:xfrm>
            <a:off x="1403350" y="333375"/>
            <a:ext cx="6553200" cy="522288"/>
          </a:xfrm>
          <a:prstGeom prst="rect">
            <a:avLst/>
          </a:prstGeom>
          <a:noFill/>
        </p:spPr>
        <p:txBody>
          <a:bodyPr>
            <a:spAutoFit/>
          </a:bodyPr>
          <a:lstStyle/>
          <a:p>
            <a:pPr>
              <a:defRPr/>
            </a:pPr>
            <a:r>
              <a:rPr lang="en-US" sz="2800" dirty="0">
                <a:effectLst>
                  <a:outerShdw blurRad="38100" dist="38100" dir="2700000" algn="tl">
                    <a:srgbClr val="000000">
                      <a:alpha val="43137"/>
                    </a:srgbClr>
                  </a:outerShdw>
                </a:effectLst>
                <a:latin typeface="Arial" pitchFamily="34" charset="0"/>
              </a:rPr>
              <a:t>   Major </a:t>
            </a:r>
            <a:r>
              <a:rPr lang="en-US" sz="2800" dirty="0" err="1">
                <a:effectLst>
                  <a:outerShdw blurRad="38100" dist="38100" dir="2700000" algn="tl">
                    <a:srgbClr val="000000">
                      <a:alpha val="43137"/>
                    </a:srgbClr>
                  </a:outerShdw>
                </a:effectLst>
                <a:latin typeface="Arial" pitchFamily="34" charset="0"/>
              </a:rPr>
              <a:t>histocompatibility</a:t>
            </a:r>
            <a:r>
              <a:rPr lang="en-US" sz="2800" dirty="0">
                <a:effectLst>
                  <a:outerShdw blurRad="38100" dist="38100" dir="2700000" algn="tl">
                    <a:srgbClr val="000000">
                      <a:alpha val="43137"/>
                    </a:srgbClr>
                  </a:outerShdw>
                </a:effectLst>
                <a:latin typeface="Arial" pitchFamily="34" charset="0"/>
              </a:rPr>
              <a:t> complex</a:t>
            </a:r>
            <a:endParaRPr lang="ru-RU" sz="2800" dirty="0">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LA edited"/>
          <p:cNvPicPr>
            <a:picLocks noChangeAspect="1" noChangeArrowheads="1"/>
          </p:cNvPicPr>
          <p:nvPr/>
        </p:nvPicPr>
        <p:blipFill>
          <a:blip r:embed="rId3"/>
          <a:srcRect l="3334" t="8517" b="64445"/>
          <a:stretch>
            <a:fillRect/>
          </a:stretch>
        </p:blipFill>
        <p:spPr bwMode="auto">
          <a:xfrm>
            <a:off x="152400" y="889000"/>
            <a:ext cx="8839200" cy="1854200"/>
          </a:xfrm>
          <a:prstGeom prst="rect">
            <a:avLst/>
          </a:prstGeom>
          <a:noFill/>
          <a:ln w="9525">
            <a:noFill/>
            <a:miter lim="800000"/>
            <a:headEnd/>
            <a:tailEnd/>
          </a:ln>
        </p:spPr>
      </p:pic>
      <p:sp>
        <p:nvSpPr>
          <p:cNvPr id="22531" name="Rectangle 5"/>
          <p:cNvSpPr>
            <a:spLocks noChangeArrowheads="1"/>
          </p:cNvSpPr>
          <p:nvPr/>
        </p:nvSpPr>
        <p:spPr bwMode="auto">
          <a:xfrm>
            <a:off x="685800" y="2171700"/>
            <a:ext cx="3886200" cy="952500"/>
          </a:xfrm>
          <a:prstGeom prst="rect">
            <a:avLst/>
          </a:prstGeom>
          <a:solidFill>
            <a:schemeClr val="tx1"/>
          </a:solidFill>
          <a:ln w="12700" algn="ctr">
            <a:noFill/>
            <a:miter lim="800000"/>
            <a:headEnd/>
            <a:tailEnd/>
          </a:ln>
        </p:spPr>
        <p:txBody>
          <a:bodyPr anchor="ctr">
            <a:spAutoFit/>
          </a:bodyPr>
          <a:lstStyle/>
          <a:p>
            <a:endParaRPr lang="ru-RU">
              <a:latin typeface="Calibri" pitchFamily="34" charset="0"/>
            </a:endParaRPr>
          </a:p>
        </p:txBody>
      </p:sp>
      <p:sp>
        <p:nvSpPr>
          <p:cNvPr id="22532" name="Rectangle 6"/>
          <p:cNvSpPr>
            <a:spLocks noChangeArrowheads="1"/>
          </p:cNvSpPr>
          <p:nvPr/>
        </p:nvSpPr>
        <p:spPr bwMode="auto">
          <a:xfrm>
            <a:off x="5105400" y="2514600"/>
            <a:ext cx="3886200" cy="609600"/>
          </a:xfrm>
          <a:prstGeom prst="rect">
            <a:avLst/>
          </a:prstGeom>
          <a:solidFill>
            <a:schemeClr val="tx1"/>
          </a:solidFill>
          <a:ln w="12700" algn="ctr">
            <a:noFill/>
            <a:miter lim="800000"/>
            <a:headEnd/>
            <a:tailEnd/>
          </a:ln>
        </p:spPr>
        <p:txBody>
          <a:bodyPr wrap="none" anchor="ctr">
            <a:spAutoFit/>
          </a:bodyPr>
          <a:lstStyle/>
          <a:p>
            <a:endParaRPr lang="ru-RU">
              <a:latin typeface="Calibri" pitchFamily="34" charset="0"/>
            </a:endParaRPr>
          </a:p>
        </p:txBody>
      </p:sp>
      <p:pic>
        <p:nvPicPr>
          <p:cNvPr id="22533" name="Picture 7" descr="HLA edited"/>
          <p:cNvPicPr>
            <a:picLocks noChangeAspect="1" noChangeArrowheads="1"/>
          </p:cNvPicPr>
          <p:nvPr/>
        </p:nvPicPr>
        <p:blipFill>
          <a:blip r:embed="rId3"/>
          <a:srcRect l="3334" t="46666" b="8888"/>
          <a:stretch>
            <a:fillRect/>
          </a:stretch>
        </p:blipFill>
        <p:spPr bwMode="auto">
          <a:xfrm>
            <a:off x="76200" y="2743200"/>
            <a:ext cx="8839200" cy="3048000"/>
          </a:xfrm>
          <a:prstGeom prst="rect">
            <a:avLst/>
          </a:prstGeom>
          <a:noFill/>
          <a:ln w="9525">
            <a:noFill/>
            <a:miter lim="800000"/>
            <a:headEnd/>
            <a:tailEnd/>
          </a:ln>
        </p:spPr>
      </p:pic>
      <p:sp>
        <p:nvSpPr>
          <p:cNvPr id="22534" name="Text Box 8"/>
          <p:cNvSpPr txBox="1">
            <a:spLocks noChangeArrowheads="1"/>
          </p:cNvSpPr>
          <p:nvPr/>
        </p:nvSpPr>
        <p:spPr bwMode="auto">
          <a:xfrm>
            <a:off x="5562600" y="6019800"/>
            <a:ext cx="2895600" cy="396875"/>
          </a:xfrm>
          <a:prstGeom prst="rect">
            <a:avLst/>
          </a:prstGeom>
          <a:noFill/>
          <a:ln w="12700" algn="ctr">
            <a:noFill/>
            <a:miter lim="800000"/>
            <a:headEnd/>
            <a:tailEnd/>
          </a:ln>
        </p:spPr>
        <p:txBody>
          <a:bodyPr>
            <a:spAutoFit/>
          </a:bodyPr>
          <a:lstStyle/>
          <a:p>
            <a:r>
              <a:rPr lang="en-US" sz="2000">
                <a:solidFill>
                  <a:srgbClr val="000000"/>
                </a:solidFill>
                <a:latin typeface="Calibri" pitchFamily="34" charset="0"/>
              </a:rPr>
              <a:t>class I MHC molecule</a:t>
            </a:r>
          </a:p>
        </p:txBody>
      </p:sp>
      <p:sp>
        <p:nvSpPr>
          <p:cNvPr id="22535" name="Text Box 9"/>
          <p:cNvSpPr txBox="1">
            <a:spLocks noChangeArrowheads="1"/>
          </p:cNvSpPr>
          <p:nvPr/>
        </p:nvSpPr>
        <p:spPr bwMode="auto">
          <a:xfrm>
            <a:off x="990600" y="6019800"/>
            <a:ext cx="2895600" cy="396875"/>
          </a:xfrm>
          <a:prstGeom prst="rect">
            <a:avLst/>
          </a:prstGeom>
          <a:noFill/>
          <a:ln w="12700" algn="ctr">
            <a:noFill/>
            <a:miter lim="800000"/>
            <a:headEnd/>
            <a:tailEnd/>
          </a:ln>
        </p:spPr>
        <p:txBody>
          <a:bodyPr>
            <a:spAutoFit/>
          </a:bodyPr>
          <a:lstStyle/>
          <a:p>
            <a:r>
              <a:rPr lang="en-US" sz="2000">
                <a:solidFill>
                  <a:srgbClr val="000000"/>
                </a:solidFill>
                <a:latin typeface="Calibri" pitchFamily="34" charset="0"/>
              </a:rPr>
              <a:t>class II MHC molecule</a:t>
            </a:r>
          </a:p>
        </p:txBody>
      </p:sp>
      <p:sp>
        <p:nvSpPr>
          <p:cNvPr id="22536" name="Rectangle 10"/>
          <p:cNvSpPr>
            <a:spLocks noChangeArrowheads="1"/>
          </p:cNvSpPr>
          <p:nvPr/>
        </p:nvSpPr>
        <p:spPr bwMode="auto">
          <a:xfrm>
            <a:off x="1514475" y="1981200"/>
            <a:ext cx="1981200" cy="190500"/>
          </a:xfrm>
          <a:prstGeom prst="rect">
            <a:avLst/>
          </a:prstGeom>
          <a:solidFill>
            <a:schemeClr val="tx1"/>
          </a:solidFill>
          <a:ln w="12700" algn="ctr">
            <a:noFill/>
            <a:miter lim="800000"/>
            <a:headEnd/>
            <a:tailEnd/>
          </a:ln>
        </p:spPr>
        <p:txBody>
          <a:bodyPr anchor="ctr">
            <a:spAutoFit/>
          </a:bodyPr>
          <a:lstStyle/>
          <a:p>
            <a:endParaRPr lang="ru-RU">
              <a:latin typeface="Calibri" pitchFamily="34" charset="0"/>
            </a:endParaRPr>
          </a:p>
        </p:txBody>
      </p:sp>
      <p:sp>
        <p:nvSpPr>
          <p:cNvPr id="22537" name="Rectangle 11"/>
          <p:cNvSpPr>
            <a:spLocks noChangeArrowheads="1"/>
          </p:cNvSpPr>
          <p:nvPr/>
        </p:nvSpPr>
        <p:spPr bwMode="auto">
          <a:xfrm>
            <a:off x="6324600" y="1949450"/>
            <a:ext cx="2033588" cy="368300"/>
          </a:xfrm>
          <a:prstGeom prst="rect">
            <a:avLst/>
          </a:prstGeom>
          <a:solidFill>
            <a:schemeClr val="tx1"/>
          </a:solidFill>
          <a:ln w="12700" algn="ctr">
            <a:noFill/>
            <a:miter lim="800000"/>
            <a:headEnd/>
            <a:tailEnd/>
          </a:ln>
        </p:spPr>
        <p:txBody>
          <a:bodyPr anchor="ctr">
            <a:spAutoFit/>
          </a:bodyPr>
          <a:lstStyle/>
          <a:p>
            <a:endParaRPr lang="ru-RU">
              <a:latin typeface="Calibri" pitchFamily="34" charset="0"/>
            </a:endParaRPr>
          </a:p>
        </p:txBody>
      </p:sp>
      <p:sp>
        <p:nvSpPr>
          <p:cNvPr id="22538" name="Rectangle 12"/>
          <p:cNvSpPr>
            <a:spLocks noChangeArrowheads="1"/>
          </p:cNvSpPr>
          <p:nvPr/>
        </p:nvSpPr>
        <p:spPr bwMode="auto">
          <a:xfrm>
            <a:off x="4191000" y="1981200"/>
            <a:ext cx="1490663" cy="228600"/>
          </a:xfrm>
          <a:prstGeom prst="rect">
            <a:avLst/>
          </a:prstGeom>
          <a:solidFill>
            <a:schemeClr val="tx1"/>
          </a:solidFill>
          <a:ln w="12700" algn="ctr">
            <a:noFill/>
            <a:miter lim="800000"/>
            <a:headEnd/>
            <a:tailEnd/>
          </a:ln>
        </p:spPr>
        <p:txBody>
          <a:bodyPr anchor="ctr">
            <a:spAutoFit/>
          </a:bodyPr>
          <a:lstStyle/>
          <a:p>
            <a:endParaRPr lang="ru-RU">
              <a:latin typeface="Calibri" pitchFamily="34" charset="0"/>
            </a:endParaRPr>
          </a:p>
        </p:txBody>
      </p:sp>
      <p:sp>
        <p:nvSpPr>
          <p:cNvPr id="22539" name="Rectangle 13"/>
          <p:cNvSpPr>
            <a:spLocks noChangeArrowheads="1"/>
          </p:cNvSpPr>
          <p:nvPr/>
        </p:nvSpPr>
        <p:spPr bwMode="auto">
          <a:xfrm>
            <a:off x="4343400" y="1752600"/>
            <a:ext cx="1981200" cy="685800"/>
          </a:xfrm>
          <a:prstGeom prst="rect">
            <a:avLst/>
          </a:prstGeom>
          <a:solidFill>
            <a:schemeClr val="tx1"/>
          </a:solidFill>
          <a:ln w="12700" algn="ctr">
            <a:noFill/>
            <a:miter lim="800000"/>
            <a:headEnd/>
            <a:tailEnd/>
          </a:ln>
        </p:spPr>
        <p:txBody>
          <a:bodyPr anchor="ctr">
            <a:spAutoFit/>
          </a:bodyPr>
          <a:lstStyle/>
          <a:p>
            <a:endParaRPr lang="ru-RU">
              <a:latin typeface="Calibri" pitchFamily="34" charset="0"/>
            </a:endParaRPr>
          </a:p>
        </p:txBody>
      </p:sp>
      <p:sp>
        <p:nvSpPr>
          <p:cNvPr id="22540" name="Text Box 14"/>
          <p:cNvSpPr txBox="1">
            <a:spLocks noChangeArrowheads="1"/>
          </p:cNvSpPr>
          <p:nvPr/>
        </p:nvSpPr>
        <p:spPr bwMode="auto">
          <a:xfrm>
            <a:off x="1066800" y="1924050"/>
            <a:ext cx="2895600" cy="304800"/>
          </a:xfrm>
          <a:prstGeom prst="rect">
            <a:avLst/>
          </a:prstGeom>
          <a:noFill/>
          <a:ln w="12700" algn="ctr">
            <a:noFill/>
            <a:miter lim="800000"/>
            <a:headEnd/>
            <a:tailEnd/>
          </a:ln>
        </p:spPr>
        <p:txBody>
          <a:bodyPr>
            <a:spAutoFit/>
          </a:bodyPr>
          <a:lstStyle/>
          <a:p>
            <a:r>
              <a:rPr lang="en-US" sz="1400">
                <a:solidFill>
                  <a:srgbClr val="CC0000"/>
                </a:solidFill>
                <a:latin typeface="Calibri" pitchFamily="34" charset="0"/>
              </a:rPr>
              <a:t>class II MHC genes</a:t>
            </a:r>
          </a:p>
        </p:txBody>
      </p:sp>
      <p:sp>
        <p:nvSpPr>
          <p:cNvPr id="22541" name="Text Box 15"/>
          <p:cNvSpPr txBox="1">
            <a:spLocks noChangeArrowheads="1"/>
          </p:cNvSpPr>
          <p:nvPr/>
        </p:nvSpPr>
        <p:spPr bwMode="auto">
          <a:xfrm>
            <a:off x="6286500" y="2000250"/>
            <a:ext cx="2019300" cy="307975"/>
          </a:xfrm>
          <a:prstGeom prst="rect">
            <a:avLst/>
          </a:prstGeom>
          <a:noFill/>
          <a:ln w="12700" algn="ctr">
            <a:noFill/>
            <a:miter lim="800000"/>
            <a:headEnd/>
            <a:tailEnd/>
          </a:ln>
        </p:spPr>
        <p:txBody>
          <a:bodyPr>
            <a:spAutoFit/>
          </a:bodyPr>
          <a:lstStyle/>
          <a:p>
            <a:r>
              <a:rPr lang="en-US" sz="1400">
                <a:solidFill>
                  <a:srgbClr val="CC0000"/>
                </a:solidFill>
                <a:latin typeface="Calibri" pitchFamily="34" charset="0"/>
              </a:rPr>
              <a:t>class I MHC genes</a:t>
            </a:r>
          </a:p>
        </p:txBody>
      </p:sp>
      <p:sp>
        <p:nvSpPr>
          <p:cNvPr id="22542" name="Text Box 16"/>
          <p:cNvSpPr txBox="1">
            <a:spLocks noChangeArrowheads="1"/>
          </p:cNvSpPr>
          <p:nvPr/>
        </p:nvSpPr>
        <p:spPr bwMode="auto">
          <a:xfrm>
            <a:off x="4267200" y="1924050"/>
            <a:ext cx="1981200" cy="304800"/>
          </a:xfrm>
          <a:prstGeom prst="rect">
            <a:avLst/>
          </a:prstGeom>
          <a:noFill/>
          <a:ln w="12700" algn="ctr">
            <a:noFill/>
            <a:miter lim="800000"/>
            <a:headEnd/>
            <a:tailEnd/>
          </a:ln>
        </p:spPr>
        <p:txBody>
          <a:bodyPr>
            <a:spAutoFit/>
          </a:bodyPr>
          <a:lstStyle/>
          <a:p>
            <a:r>
              <a:rPr lang="en-US" sz="1400">
                <a:solidFill>
                  <a:srgbClr val="CC0000"/>
                </a:solidFill>
                <a:latin typeface="Calibri" pitchFamily="34" charset="0"/>
              </a:rPr>
              <a:t>class III MHC genes  </a:t>
            </a:r>
          </a:p>
        </p:txBody>
      </p:sp>
      <p:sp>
        <p:nvSpPr>
          <p:cNvPr id="22543" name="Line 18"/>
          <p:cNvSpPr>
            <a:spLocks noChangeShapeType="1"/>
          </p:cNvSpPr>
          <p:nvPr/>
        </p:nvSpPr>
        <p:spPr bwMode="auto">
          <a:xfrm>
            <a:off x="4381500" y="1943100"/>
            <a:ext cx="1828800" cy="0"/>
          </a:xfrm>
          <a:prstGeom prst="line">
            <a:avLst/>
          </a:prstGeom>
          <a:noFill/>
          <a:ln w="25400">
            <a:solidFill>
              <a:srgbClr val="333333"/>
            </a:solidFill>
            <a:round/>
            <a:headEnd/>
            <a:tailEnd/>
          </a:ln>
        </p:spPr>
        <p:txBody>
          <a:bodyPr>
            <a:spAutoFit/>
          </a:bodyPr>
          <a:lstStyle/>
          <a:p>
            <a:endParaRPr lang="ru-RU"/>
          </a:p>
        </p:txBody>
      </p:sp>
      <p:sp>
        <p:nvSpPr>
          <p:cNvPr id="22544" name="Line 19"/>
          <p:cNvSpPr>
            <a:spLocks noChangeShapeType="1"/>
          </p:cNvSpPr>
          <p:nvPr/>
        </p:nvSpPr>
        <p:spPr bwMode="auto">
          <a:xfrm>
            <a:off x="4391025" y="1828800"/>
            <a:ext cx="0" cy="114300"/>
          </a:xfrm>
          <a:prstGeom prst="line">
            <a:avLst/>
          </a:prstGeom>
          <a:noFill/>
          <a:ln w="25400">
            <a:solidFill>
              <a:srgbClr val="333333"/>
            </a:solidFill>
            <a:round/>
            <a:headEnd/>
            <a:tailEnd/>
          </a:ln>
        </p:spPr>
        <p:txBody>
          <a:bodyPr>
            <a:spAutoFit/>
          </a:bodyPr>
          <a:lstStyle/>
          <a:p>
            <a:endParaRPr lang="ru-RU"/>
          </a:p>
        </p:txBody>
      </p:sp>
      <p:sp>
        <p:nvSpPr>
          <p:cNvPr id="22545" name="Line 20"/>
          <p:cNvSpPr>
            <a:spLocks noChangeShapeType="1"/>
          </p:cNvSpPr>
          <p:nvPr/>
        </p:nvSpPr>
        <p:spPr bwMode="auto">
          <a:xfrm>
            <a:off x="6191250" y="1828800"/>
            <a:ext cx="0" cy="114300"/>
          </a:xfrm>
          <a:prstGeom prst="line">
            <a:avLst/>
          </a:prstGeom>
          <a:noFill/>
          <a:ln w="25400">
            <a:solidFill>
              <a:srgbClr val="333333"/>
            </a:solidFill>
            <a:round/>
            <a:headEnd/>
            <a:tailEnd/>
          </a:ln>
        </p:spPr>
        <p:txBody>
          <a:bodyPr>
            <a:spAutoFit/>
          </a:bodyPr>
          <a:lstStyle/>
          <a:p>
            <a:endParaRPr lang="ru-RU"/>
          </a:p>
        </p:txBody>
      </p:sp>
      <p:sp>
        <p:nvSpPr>
          <p:cNvPr id="22546" name="Rectangle 21"/>
          <p:cNvSpPr>
            <a:spLocks noChangeArrowheads="1"/>
          </p:cNvSpPr>
          <p:nvPr/>
        </p:nvSpPr>
        <p:spPr bwMode="auto">
          <a:xfrm>
            <a:off x="6172200" y="2489200"/>
            <a:ext cx="2590800" cy="369888"/>
          </a:xfrm>
          <a:prstGeom prst="rect">
            <a:avLst/>
          </a:prstGeom>
          <a:solidFill>
            <a:schemeClr val="tx1"/>
          </a:solidFill>
          <a:ln w="12700" algn="ctr">
            <a:noFill/>
            <a:miter lim="800000"/>
            <a:headEnd/>
            <a:tailEnd/>
          </a:ln>
        </p:spPr>
        <p:txBody>
          <a:bodyPr anchor="ctr">
            <a:spAutoFit/>
          </a:bodyPr>
          <a:lstStyle/>
          <a:p>
            <a:endParaRPr lang="ru-RU">
              <a:latin typeface="Calibri" pitchFamily="34" charset="0"/>
            </a:endParaRPr>
          </a:p>
        </p:txBody>
      </p:sp>
      <p:sp>
        <p:nvSpPr>
          <p:cNvPr id="22547" name="Line 22"/>
          <p:cNvSpPr>
            <a:spLocks noChangeShapeType="1"/>
          </p:cNvSpPr>
          <p:nvPr/>
        </p:nvSpPr>
        <p:spPr bwMode="auto">
          <a:xfrm>
            <a:off x="2409825" y="2286000"/>
            <a:ext cx="0" cy="457200"/>
          </a:xfrm>
          <a:prstGeom prst="line">
            <a:avLst/>
          </a:prstGeom>
          <a:noFill/>
          <a:ln w="63500">
            <a:solidFill>
              <a:srgbClr val="4D4D4D"/>
            </a:solidFill>
            <a:round/>
            <a:headEnd/>
            <a:tailEnd type="triangle" w="med" len="med"/>
          </a:ln>
        </p:spPr>
        <p:txBody>
          <a:bodyPr>
            <a:spAutoFit/>
          </a:bodyPr>
          <a:lstStyle/>
          <a:p>
            <a:endParaRPr lang="ru-RU"/>
          </a:p>
        </p:txBody>
      </p:sp>
      <p:sp>
        <p:nvSpPr>
          <p:cNvPr id="22548" name="Line 23"/>
          <p:cNvSpPr>
            <a:spLocks noChangeShapeType="1"/>
          </p:cNvSpPr>
          <p:nvPr/>
        </p:nvSpPr>
        <p:spPr bwMode="auto">
          <a:xfrm>
            <a:off x="7000875" y="2286000"/>
            <a:ext cx="0" cy="457200"/>
          </a:xfrm>
          <a:prstGeom prst="line">
            <a:avLst/>
          </a:prstGeom>
          <a:noFill/>
          <a:ln w="63500">
            <a:solidFill>
              <a:srgbClr val="4D4D4D"/>
            </a:solidFill>
            <a:round/>
            <a:headEnd/>
            <a:tailEnd type="triangle" w="med" len="med"/>
          </a:ln>
        </p:spPr>
        <p:txBody>
          <a:bodyPr>
            <a:spAutoFit/>
          </a:bodyPr>
          <a:lstStyle/>
          <a:p>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468313" y="2286000"/>
            <a:ext cx="8207375" cy="2366963"/>
          </a:xfrm>
        </p:spPr>
        <p:txBody>
          <a:bodyPr/>
          <a:lstStyle/>
          <a:p>
            <a:pPr eaLnBrk="1" hangingPunct="1">
              <a:buClr>
                <a:srgbClr val="66CCFF"/>
              </a:buClr>
              <a:buFont typeface="Arial" pitchFamily="34" charset="0"/>
              <a:buChar char="•"/>
              <a:defRPr/>
            </a:pPr>
            <a:r>
              <a:rPr lang="en-US" sz="2400" dirty="0" smtClean="0"/>
              <a:t>Encoded by three loci: HLA-A, HLA-B, HLA-C</a:t>
            </a:r>
          </a:p>
          <a:p>
            <a:pPr marL="0" eaLnBrk="1" hangingPunct="1">
              <a:spcBef>
                <a:spcPts val="0"/>
              </a:spcBef>
              <a:buClr>
                <a:srgbClr val="66CCFF"/>
              </a:buClr>
              <a:buFont typeface="Arial" pitchFamily="34" charset="0"/>
              <a:buChar char="•"/>
              <a:defRPr/>
            </a:pPr>
            <a:r>
              <a:rPr lang="en-US" sz="2400" dirty="0" smtClean="0"/>
              <a:t>Display antigens from within the cell  (e.g., </a:t>
            </a:r>
            <a:r>
              <a:rPr lang="en-US" sz="2400" dirty="0" smtClean="0">
                <a:solidFill>
                  <a:srgbClr val="FF0000"/>
                </a:solidFill>
              </a:rPr>
              <a:t>viral antigens</a:t>
            </a:r>
            <a:r>
              <a:rPr lang="en-US" sz="2400" dirty="0" smtClean="0"/>
              <a:t>)  </a:t>
            </a:r>
          </a:p>
          <a:p>
            <a:pPr marL="0" eaLnBrk="1" hangingPunct="1">
              <a:spcBef>
                <a:spcPts val="0"/>
              </a:spcBef>
              <a:buClr>
                <a:srgbClr val="66CCFF"/>
              </a:buClr>
              <a:buFont typeface="Arial" pitchFamily="34" charset="0"/>
              <a:buNone/>
              <a:defRPr/>
            </a:pPr>
            <a:r>
              <a:rPr lang="en-US" sz="2400" dirty="0" smtClean="0"/>
              <a:t>to CD8+ T cells.</a:t>
            </a:r>
          </a:p>
          <a:p>
            <a:pPr eaLnBrk="1" hangingPunct="1">
              <a:spcBef>
                <a:spcPct val="75000"/>
              </a:spcBef>
              <a:buClr>
                <a:srgbClr val="66CCFF"/>
              </a:buClr>
              <a:buFont typeface="Arial" pitchFamily="34" charset="0"/>
              <a:buChar char="•"/>
              <a:defRPr/>
            </a:pPr>
            <a:r>
              <a:rPr lang="en-US" sz="2400" dirty="0" smtClean="0"/>
              <a:t>Present on all nucleated cells! (Good idea.)</a:t>
            </a:r>
          </a:p>
          <a:p>
            <a:pPr lvl="1" eaLnBrk="1" hangingPunct="1">
              <a:spcBef>
                <a:spcPct val="10000"/>
              </a:spcBef>
              <a:buClr>
                <a:schemeClr val="tx2"/>
              </a:buClr>
              <a:buFontTx/>
              <a:buNone/>
              <a:defRPr/>
            </a:pPr>
            <a:endParaRPr lang="en-US" sz="2200" dirty="0" smtClean="0"/>
          </a:p>
          <a:p>
            <a:pPr lvl="1" eaLnBrk="1" hangingPunct="1">
              <a:spcBef>
                <a:spcPct val="10000"/>
              </a:spcBef>
              <a:buClr>
                <a:schemeClr val="tx2"/>
              </a:buClr>
              <a:buFontTx/>
              <a:buNone/>
              <a:defRPr/>
            </a:pPr>
            <a:endParaRPr lang="en-US" dirty="0" smtClean="0"/>
          </a:p>
        </p:txBody>
      </p:sp>
      <p:sp>
        <p:nvSpPr>
          <p:cNvPr id="23555" name="Line 4"/>
          <p:cNvSpPr>
            <a:spLocks noChangeShapeType="1"/>
          </p:cNvSpPr>
          <p:nvPr/>
        </p:nvSpPr>
        <p:spPr bwMode="auto">
          <a:xfrm>
            <a:off x="1447800" y="1320800"/>
            <a:ext cx="6248400" cy="0"/>
          </a:xfrm>
          <a:prstGeom prst="line">
            <a:avLst/>
          </a:prstGeom>
          <a:noFill/>
          <a:ln w="38100">
            <a:solidFill>
              <a:srgbClr val="FF0B0B"/>
            </a:solidFill>
            <a:round/>
            <a:headEnd type="none" w="sm" len="sm"/>
            <a:tailEnd type="none" w="sm" len="sm"/>
          </a:ln>
        </p:spPr>
        <p:txBody>
          <a:bodyPr/>
          <a:lstStyle/>
          <a:p>
            <a:endParaRPr lang="ru-RU"/>
          </a:p>
        </p:txBody>
      </p:sp>
      <p:sp>
        <p:nvSpPr>
          <p:cNvPr id="23556" name="Rectangle 5"/>
          <p:cNvSpPr>
            <a:spLocks noChangeArrowheads="1"/>
          </p:cNvSpPr>
          <p:nvPr/>
        </p:nvSpPr>
        <p:spPr bwMode="auto">
          <a:xfrm>
            <a:off x="2616200" y="1447800"/>
            <a:ext cx="3886200" cy="533400"/>
          </a:xfrm>
          <a:prstGeom prst="rect">
            <a:avLst/>
          </a:prstGeom>
          <a:noFill/>
          <a:ln w="9525">
            <a:noFill/>
            <a:miter lim="800000"/>
            <a:headEnd/>
            <a:tailEnd/>
          </a:ln>
        </p:spPr>
        <p:txBody>
          <a:bodyPr/>
          <a:lstStyle/>
          <a:p>
            <a:pPr marL="342900" indent="-342900">
              <a:spcBef>
                <a:spcPct val="20000"/>
              </a:spcBef>
              <a:buClr>
                <a:srgbClr val="66CCFF"/>
              </a:buClr>
            </a:pPr>
            <a:r>
              <a:rPr lang="en-US" sz="2800">
                <a:solidFill>
                  <a:srgbClr val="FF0000"/>
                </a:solidFill>
                <a:latin typeface="Franklin Gothic Medium" pitchFamily="34" charset="0"/>
              </a:rPr>
              <a:t>Class I MHC molecules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295400" y="2286000"/>
            <a:ext cx="7010400" cy="2438400"/>
          </a:xfrm>
        </p:spPr>
        <p:txBody>
          <a:bodyPr/>
          <a:lstStyle/>
          <a:p>
            <a:pPr eaLnBrk="1" hangingPunct="1">
              <a:buClr>
                <a:srgbClr val="66CCFF"/>
              </a:buClr>
            </a:pPr>
            <a:r>
              <a:rPr lang="en-US" sz="2200" smtClean="0"/>
              <a:t>Encoded by three loci: HLA-DP, HLA-DQ, HLA-DR</a:t>
            </a:r>
          </a:p>
          <a:p>
            <a:pPr eaLnBrk="1" hangingPunct="1">
              <a:spcBef>
                <a:spcPct val="75000"/>
              </a:spcBef>
              <a:buClr>
                <a:srgbClr val="66CCFF"/>
              </a:buClr>
            </a:pPr>
            <a:r>
              <a:rPr lang="en-US" sz="2200" smtClean="0"/>
              <a:t>Display extracellular antigens (e.g., bacterial antigens the cell has eaten) to CD4+ T cells</a:t>
            </a:r>
            <a:endParaRPr lang="en-US" sz="2600" smtClean="0"/>
          </a:p>
          <a:p>
            <a:pPr eaLnBrk="1" hangingPunct="1">
              <a:spcBef>
                <a:spcPct val="75000"/>
              </a:spcBef>
              <a:buClr>
                <a:srgbClr val="66CCFF"/>
              </a:buClr>
            </a:pPr>
            <a:r>
              <a:rPr lang="en-US" sz="2200" smtClean="0"/>
              <a:t>Present mainly on antigen presenting cells, like macrophages! (Makes sense.)</a:t>
            </a:r>
          </a:p>
          <a:p>
            <a:pPr lvl="1" eaLnBrk="1" hangingPunct="1">
              <a:spcBef>
                <a:spcPct val="10000"/>
              </a:spcBef>
              <a:buClr>
                <a:schemeClr val="tx2"/>
              </a:buClr>
              <a:buFontTx/>
              <a:buNone/>
            </a:pPr>
            <a:endParaRPr lang="en-US" sz="2200" smtClean="0"/>
          </a:p>
          <a:p>
            <a:pPr lvl="1" eaLnBrk="1" hangingPunct="1">
              <a:spcBef>
                <a:spcPct val="10000"/>
              </a:spcBef>
              <a:buClr>
                <a:schemeClr val="tx2"/>
              </a:buClr>
              <a:buFontTx/>
              <a:buNone/>
            </a:pPr>
            <a:endParaRPr lang="en-US" smtClean="0"/>
          </a:p>
        </p:txBody>
      </p:sp>
      <p:sp>
        <p:nvSpPr>
          <p:cNvPr id="24579" name="Line 4"/>
          <p:cNvSpPr>
            <a:spLocks noChangeShapeType="1"/>
          </p:cNvSpPr>
          <p:nvPr/>
        </p:nvSpPr>
        <p:spPr bwMode="auto">
          <a:xfrm>
            <a:off x="1447800" y="1320800"/>
            <a:ext cx="6248400" cy="0"/>
          </a:xfrm>
          <a:prstGeom prst="line">
            <a:avLst/>
          </a:prstGeom>
          <a:noFill/>
          <a:ln w="38100">
            <a:solidFill>
              <a:srgbClr val="FF0B0B"/>
            </a:solidFill>
            <a:round/>
            <a:headEnd type="none" w="sm" len="sm"/>
            <a:tailEnd type="none" w="sm" len="sm"/>
          </a:ln>
        </p:spPr>
        <p:txBody>
          <a:bodyPr/>
          <a:lstStyle/>
          <a:p>
            <a:endParaRPr lang="ru-RU"/>
          </a:p>
        </p:txBody>
      </p:sp>
      <p:sp>
        <p:nvSpPr>
          <p:cNvPr id="24580" name="Rectangle 5"/>
          <p:cNvSpPr>
            <a:spLocks noChangeArrowheads="1"/>
          </p:cNvSpPr>
          <p:nvPr/>
        </p:nvSpPr>
        <p:spPr bwMode="auto">
          <a:xfrm>
            <a:off x="2616200" y="1447800"/>
            <a:ext cx="3886200" cy="533400"/>
          </a:xfrm>
          <a:prstGeom prst="rect">
            <a:avLst/>
          </a:prstGeom>
          <a:noFill/>
          <a:ln w="9525">
            <a:noFill/>
            <a:miter lim="800000"/>
            <a:headEnd/>
            <a:tailEnd/>
          </a:ln>
        </p:spPr>
        <p:txBody>
          <a:bodyPr/>
          <a:lstStyle/>
          <a:p>
            <a:pPr marL="342900" indent="-342900">
              <a:spcBef>
                <a:spcPct val="20000"/>
              </a:spcBef>
              <a:buClr>
                <a:srgbClr val="66CCFF"/>
              </a:buClr>
            </a:pPr>
            <a:r>
              <a:rPr lang="en-US" sz="2800">
                <a:solidFill>
                  <a:srgbClr val="FF0000"/>
                </a:solidFill>
                <a:latin typeface="Franklin Gothic Medium" pitchFamily="34" charset="0"/>
              </a:rPr>
              <a:t>Class II MHC molecules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57200" y="765175"/>
            <a:ext cx="8229600" cy="5360988"/>
          </a:xfrm>
          <a:gradFill rotWithShape="1">
            <a:gsLst>
              <a:gs pos="100000">
                <a:srgbClr val="00B050">
                  <a:alpha val="0"/>
                </a:srgbClr>
              </a:gs>
              <a:gs pos="50000">
                <a:srgbClr val="EBFC88"/>
              </a:gs>
              <a:gs pos="100000">
                <a:srgbClr val="F0787B"/>
              </a:gs>
            </a:gsLst>
            <a:lin ang="18900000" scaled="1"/>
          </a:gradFill>
          <a:extLst>
            <a:ext uri="{91240B29-F687-4F45-9708-019B960494DF}">
              <a14:hiddenLine xmlns:a14="http://schemas.microsoft.com/office/drawing/2010/main" xmlns="" w="9525">
                <a:solidFill>
                  <a:srgbClr val="000000"/>
                </a:solidFill>
                <a:miter lim="800000"/>
                <a:headEnd/>
                <a:tailEnd/>
              </a14:hiddenLine>
            </a:ext>
          </a:extLst>
        </p:spPr>
        <p:txBody>
          <a:bodyPr rtlCol="0">
            <a:normAutofit/>
          </a:bodyPr>
          <a:lstStyle/>
          <a:p>
            <a:pPr algn="just" eaLnBrk="1" fontAlgn="auto" hangingPunct="1">
              <a:lnSpc>
                <a:spcPct val="105000"/>
              </a:lnSpc>
              <a:spcBef>
                <a:spcPct val="0"/>
              </a:spcBef>
              <a:spcAft>
                <a:spcPts val="0"/>
              </a:spcAft>
              <a:buFontTx/>
              <a:buNone/>
              <a:defRPr/>
            </a:pPr>
            <a:r>
              <a:rPr lang="en-US" sz="2400" dirty="0" smtClean="0">
                <a:solidFill>
                  <a:srgbClr val="000000"/>
                </a:solidFill>
              </a:rPr>
              <a:t>         There are many alleles of the class I and class II genes. For example, there are at least 47 HLA-A genes, 88 HLA-B genes, 29 HLA-C genes, and more than 300 HLA-D genes, but any individual inherits only a single allele  at each locus from each parent and thus can make no more than two class I and </a:t>
            </a:r>
            <a:r>
              <a:rPr lang="en-US" sz="2400" dirty="0" err="1" smtClean="0">
                <a:solidFill>
                  <a:srgbClr val="000000"/>
                </a:solidFill>
              </a:rPr>
              <a:t>tl</a:t>
            </a:r>
            <a:r>
              <a:rPr lang="en-US" sz="2400" dirty="0" smtClean="0">
                <a:solidFill>
                  <a:srgbClr val="000000"/>
                </a:solidFill>
              </a:rPr>
              <a:t> proteins at each gene locus. </a:t>
            </a:r>
          </a:p>
          <a:p>
            <a:pPr algn="just" eaLnBrk="1" fontAlgn="auto" hangingPunct="1">
              <a:lnSpc>
                <a:spcPct val="105000"/>
              </a:lnSpc>
              <a:spcBef>
                <a:spcPct val="0"/>
              </a:spcBef>
              <a:spcAft>
                <a:spcPts val="0"/>
              </a:spcAft>
              <a:buFontTx/>
              <a:buNone/>
              <a:defRPr/>
            </a:pPr>
            <a:r>
              <a:rPr lang="en-US" sz="2400" dirty="0" smtClean="0">
                <a:solidFill>
                  <a:srgbClr val="000000"/>
                </a:solidFill>
              </a:rPr>
              <a:t>         Expression of these genes is </a:t>
            </a:r>
            <a:r>
              <a:rPr lang="en-US" sz="2400" dirty="0" err="1" smtClean="0">
                <a:solidFill>
                  <a:srgbClr val="000000"/>
                </a:solidFill>
              </a:rPr>
              <a:t>codominant</a:t>
            </a:r>
            <a:r>
              <a:rPr lang="en-US" sz="2400" dirty="0" smtClean="0">
                <a:solidFill>
                  <a:srgbClr val="000000"/>
                </a:solidFill>
              </a:rPr>
              <a:t>, </a:t>
            </a:r>
            <a:r>
              <a:rPr lang="en-US" sz="2400" dirty="0" err="1" smtClean="0">
                <a:solidFill>
                  <a:srgbClr val="000000"/>
                </a:solidFill>
              </a:rPr>
              <a:t>ie</a:t>
            </a:r>
            <a:r>
              <a:rPr lang="en-US" sz="2400" dirty="0" smtClean="0">
                <a:solidFill>
                  <a:srgbClr val="000000"/>
                </a:solidFill>
              </a:rPr>
              <a:t>, the proteins encoded by </a:t>
            </a:r>
            <a:r>
              <a:rPr lang="en-US" sz="2400" i="1" dirty="0" smtClean="0">
                <a:solidFill>
                  <a:srgbClr val="000000"/>
                </a:solidFill>
              </a:rPr>
              <a:t>both </a:t>
            </a:r>
            <a:r>
              <a:rPr lang="en-US" sz="2400" dirty="0" smtClean="0">
                <a:solidFill>
                  <a:srgbClr val="000000"/>
                </a:solidFill>
              </a:rPr>
              <a:t>the paternal and maternal genes are produced. Each person can make as many as 12 HLA proteins: 3 at class I loci and 3 at class II loci, from both chromosomes.</a:t>
            </a:r>
            <a:endParaRPr lang="en-GB" sz="2400" dirty="0" smtClean="0">
              <a:solidFill>
                <a:srgbClr val="000000"/>
              </a:solidFill>
            </a:endParaRPr>
          </a:p>
          <a:p>
            <a:pPr eaLnBrk="1" fontAlgn="auto" hangingPunct="1">
              <a:lnSpc>
                <a:spcPct val="80000"/>
              </a:lnSpc>
              <a:spcAft>
                <a:spcPts val="0"/>
              </a:spcAft>
              <a:buFont typeface="Arial" pitchFamily="34" charset="0"/>
              <a:buChar char="•"/>
              <a:defRPr/>
            </a:pPr>
            <a:endParaRPr lang="uk-UA"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68313" y="381000"/>
            <a:ext cx="8351837" cy="6423025"/>
          </a:xfrm>
          <a:prstGeom prst="rect">
            <a:avLst/>
          </a:prstGeom>
          <a:gradFill rotWithShape="1">
            <a:gsLst>
              <a:gs pos="100000">
                <a:srgbClr val="92D050">
                  <a:alpha val="0"/>
                </a:srgbClr>
              </a:gs>
              <a:gs pos="50000">
                <a:srgbClr val="FFFFCC"/>
              </a:gs>
              <a:gs pos="100000">
                <a:srgbClr val="FF896D"/>
              </a:gs>
            </a:gsLst>
            <a:lin ang="0" scaled="1"/>
          </a:gradFill>
          <a:ln w="9525">
            <a:noFill/>
            <a:miter lim="800000"/>
            <a:headEnd/>
            <a:tailEnd/>
          </a:ln>
        </p:spPr>
        <p:txBody>
          <a:bodyPr>
            <a:spAutoFit/>
          </a:bodyPr>
          <a:lstStyle/>
          <a:p>
            <a:pPr fontAlgn="auto">
              <a:spcBef>
                <a:spcPts val="0"/>
              </a:spcBef>
              <a:spcAft>
                <a:spcPts val="0"/>
              </a:spcAft>
              <a:defRPr/>
            </a:pPr>
            <a:r>
              <a:rPr lang="en-US" sz="2000" dirty="0">
                <a:solidFill>
                  <a:srgbClr val="000000"/>
                </a:solidFill>
                <a:latin typeface="Times New Roman" pitchFamily="18" charset="0"/>
                <a:cs typeface="Times New Roman" pitchFamily="18" charset="0"/>
              </a:rPr>
              <a:t>      </a:t>
            </a:r>
            <a:endParaRPr lang="uk-UA" sz="2000" dirty="0">
              <a:solidFill>
                <a:srgbClr val="000000"/>
              </a:solidFill>
              <a:latin typeface="Times New Roman" pitchFamily="18" charset="0"/>
            </a:endParaRPr>
          </a:p>
          <a:p>
            <a:pPr fontAlgn="auto">
              <a:spcBef>
                <a:spcPts val="0"/>
              </a:spcBef>
              <a:spcAft>
                <a:spcPts val="0"/>
              </a:spcAft>
              <a:defRPr/>
            </a:pPr>
            <a:endParaRPr lang="uk-UA" sz="2000" dirty="0">
              <a:solidFill>
                <a:srgbClr val="000000"/>
              </a:solidFill>
              <a:latin typeface="Times New Roman" pitchFamily="18" charset="0"/>
            </a:endParaRPr>
          </a:p>
          <a:p>
            <a:pPr fontAlgn="auto">
              <a:spcBef>
                <a:spcPts val="0"/>
              </a:spcBef>
              <a:spcAft>
                <a:spcPts val="0"/>
              </a:spcAft>
              <a:defRPr/>
            </a:pPr>
            <a:r>
              <a:rPr lang="en-US" sz="2000" dirty="0">
                <a:solidFill>
                  <a:srgbClr val="000000"/>
                </a:solidFill>
                <a:latin typeface="Times New Roman" pitchFamily="18" charset="0"/>
                <a:cs typeface="Times New Roman" pitchFamily="18" charset="0"/>
              </a:rPr>
              <a:t>                  </a:t>
            </a:r>
            <a:r>
              <a:rPr lang="en-GB" sz="2400" b="1" dirty="0">
                <a:solidFill>
                  <a:srgbClr val="FF0066"/>
                </a:solidFill>
                <a:latin typeface="Arial" pitchFamily="34" charset="0"/>
                <a:cs typeface="Times New Roman" pitchFamily="18" charset="0"/>
              </a:rPr>
              <a:t>BIOLOGIC IMPORTANCE OF MHC</a:t>
            </a:r>
          </a:p>
          <a:p>
            <a:pPr algn="just" fontAlgn="auto">
              <a:spcBef>
                <a:spcPts val="0"/>
              </a:spcBef>
              <a:spcAft>
                <a:spcPts val="0"/>
              </a:spcAft>
              <a:defRPr/>
            </a:pPr>
            <a:r>
              <a:rPr lang="en-US" sz="2400" dirty="0">
                <a:solidFill>
                  <a:srgbClr val="000000"/>
                </a:solidFill>
                <a:latin typeface="Arial" pitchFamily="34" charset="0"/>
                <a:cs typeface="Times New Roman" pitchFamily="18" charset="0"/>
              </a:rPr>
              <a:t>      The ability of T cells to recognize antigen is dependent on association of the antigen with either class 1 or class II proteins. For example, </a:t>
            </a:r>
            <a:r>
              <a:rPr lang="en-US" sz="2400" dirty="0" err="1">
                <a:solidFill>
                  <a:srgbClr val="000000"/>
                </a:solidFill>
                <a:latin typeface="Arial" pitchFamily="34" charset="0"/>
                <a:cs typeface="Times New Roman" pitchFamily="18" charset="0"/>
              </a:rPr>
              <a:t>cytotoxic</a:t>
            </a:r>
            <a:r>
              <a:rPr lang="en-US" sz="2400" dirty="0">
                <a:solidFill>
                  <a:srgbClr val="000000"/>
                </a:solidFill>
                <a:latin typeface="Arial" pitchFamily="34" charset="0"/>
                <a:cs typeface="Times New Roman" pitchFamily="18" charset="0"/>
              </a:rPr>
              <a:t> T cells respond to antigen in association with class 1 MHC proteins. Thus, a </a:t>
            </a:r>
            <a:r>
              <a:rPr lang="en-US" sz="2400" dirty="0" err="1">
                <a:solidFill>
                  <a:srgbClr val="000000"/>
                </a:solidFill>
                <a:latin typeface="Arial" pitchFamily="34" charset="0"/>
                <a:cs typeface="Times New Roman" pitchFamily="18" charset="0"/>
              </a:rPr>
              <a:t>cytotoxic</a:t>
            </a:r>
            <a:r>
              <a:rPr lang="en-US" sz="2400" dirty="0">
                <a:solidFill>
                  <a:srgbClr val="000000"/>
                </a:solidFill>
                <a:latin typeface="Arial" pitchFamily="34" charset="0"/>
                <a:cs typeface="Times New Roman" pitchFamily="18" charset="0"/>
              </a:rPr>
              <a:t> </a:t>
            </a:r>
            <a:r>
              <a:rPr lang="en-US" sz="2400" dirty="0" err="1">
                <a:solidFill>
                  <a:srgbClr val="000000"/>
                </a:solidFill>
                <a:latin typeface="Arial" pitchFamily="34" charset="0"/>
                <a:cs typeface="Times New Roman" pitchFamily="18" charset="0"/>
              </a:rPr>
              <a:t>Tcell</a:t>
            </a:r>
            <a:r>
              <a:rPr lang="en-US" sz="2400" dirty="0">
                <a:solidFill>
                  <a:srgbClr val="000000"/>
                </a:solidFill>
                <a:latin typeface="Arial" pitchFamily="34" charset="0"/>
                <a:cs typeface="Times New Roman" pitchFamily="18" charset="0"/>
              </a:rPr>
              <a:t> that kills a virus-infected cell will not kill a cell in­fected with the same virus if the cell does not also express the appropriate class 1 proteins.</a:t>
            </a:r>
          </a:p>
          <a:p>
            <a:pPr algn="just" fontAlgn="auto">
              <a:spcBef>
                <a:spcPts val="0"/>
              </a:spcBef>
              <a:spcAft>
                <a:spcPts val="0"/>
              </a:spcAft>
              <a:defRPr/>
            </a:pPr>
            <a:r>
              <a:rPr lang="en-US" sz="2400" dirty="0">
                <a:solidFill>
                  <a:srgbClr val="000000"/>
                </a:solidFill>
                <a:latin typeface="Arial" pitchFamily="34" charset="0"/>
                <a:cs typeface="Times New Roman" pitchFamily="18" charset="0"/>
              </a:rPr>
              <a:t>       </a:t>
            </a:r>
            <a:r>
              <a:rPr lang="en-GB" sz="2400" dirty="0">
                <a:solidFill>
                  <a:srgbClr val="000000"/>
                </a:solidFill>
                <a:latin typeface="Arial" pitchFamily="34" charset="0"/>
                <a:cs typeface="Times New Roman" pitchFamily="18" charset="0"/>
              </a:rPr>
              <a:t>MHC genes and proteins are also important in two other medical contexts. One is that many autoimmune diseases occur in people who carry certain MHC genes, and the other is that the success of organ transplants is, in large part, determined by the compatibility of the MHC genes of the donor and recipient. </a:t>
            </a:r>
            <a:endParaRPr lang="uk-UA" sz="2400" dirty="0">
              <a:solidFill>
                <a:srgbClr val="000000"/>
              </a:solidFill>
              <a:latin typeface="Arial" pitchFamily="34" charset="0"/>
            </a:endParaRPr>
          </a:p>
          <a:p>
            <a:pPr fontAlgn="auto">
              <a:spcBef>
                <a:spcPts val="0"/>
              </a:spcBef>
              <a:spcAft>
                <a:spcPts val="0"/>
              </a:spcAft>
              <a:defRPr/>
            </a:pPr>
            <a:endParaRPr lang="uk-UA" sz="2000" dirty="0">
              <a:solidFill>
                <a:srgbClr val="000000"/>
              </a:solidFill>
              <a:latin typeface="Times New Roman" pitchFamily="18" charset="0"/>
            </a:endParaRPr>
          </a:p>
          <a:p>
            <a:pPr fontAlgn="auto">
              <a:spcBef>
                <a:spcPts val="0"/>
              </a:spcBef>
              <a:spcAft>
                <a:spcPts val="0"/>
              </a:spcAft>
              <a:defRPr/>
            </a:pPr>
            <a:endParaRPr lang="en-US" sz="2000"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564" name="Group 124"/>
          <p:cNvGraphicFramePr>
            <a:graphicFrameLocks noGrp="1"/>
          </p:cNvGraphicFramePr>
          <p:nvPr/>
        </p:nvGraphicFramePr>
        <p:xfrm>
          <a:off x="611188" y="134938"/>
          <a:ext cx="8132762" cy="6246812"/>
        </p:xfrm>
        <a:graphic>
          <a:graphicData uri="http://schemas.openxmlformats.org/drawingml/2006/table">
            <a:tbl>
              <a:tblPr/>
              <a:tblGrid>
                <a:gridCol w="1690687"/>
                <a:gridCol w="1400175"/>
                <a:gridCol w="1533525"/>
                <a:gridCol w="1231900"/>
                <a:gridCol w="2276475"/>
              </a:tblGrid>
              <a:tr h="12863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Disease</a:t>
                      </a:r>
                      <a:r>
                        <a:rPr kumimoji="0" lang="ru-RU" sz="2000" b="1" i="0" u="none" strike="noStrike" cap="none" normalizeH="0" baseline="0" smtClean="0">
                          <a:ln>
                            <a:noFill/>
                          </a:ln>
                          <a:solidFill>
                            <a:schemeClr val="tx1"/>
                          </a:solidFill>
                          <a:effectLst/>
                          <a:latin typeface="Arial"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78E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Times New Roman" pitchFamily="18" charset="0"/>
                        </a:rPr>
                        <a:t>HLA</a:t>
                      </a:r>
                      <a:r>
                        <a:rPr kumimoji="0" lang="ru-RU" sz="2000" b="1"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78EB"/>
                    </a:solidFill>
                  </a:tcPr>
                </a:tc>
                <a:tc>
                  <a:txBody>
                    <a:bodyPr/>
                    <a:lstStyle/>
                    <a:p>
                      <a:pPr marL="449263" marR="0" lvl="0" indent="-449263"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Frequency </a:t>
                      </a:r>
                    </a:p>
                    <a:p>
                      <a:pPr marL="449263" marR="0" lvl="0" indent="-449263"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of antigens  </a:t>
                      </a:r>
                    </a:p>
                    <a:p>
                      <a:pPr marL="449263" marR="0" lvl="0" indent="-449263"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a:p>
                      <a:pPr marL="449263" marR="0" lvl="0" indent="-449263"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at sick persons</a:t>
                      </a:r>
                      <a:endParaRPr kumimoji="0" lang="ru-RU" sz="1400" b="1"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78E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of  presence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at healthy persons</a:t>
                      </a:r>
                      <a:endParaRPr kumimoji="0" lang="ru-RU" sz="1400" b="1" i="0" u="none" strike="noStrike" cap="none" normalizeH="0" baseline="0" smtClean="0">
                        <a:ln>
                          <a:noFill/>
                        </a:ln>
                        <a:solidFill>
                          <a:schemeClr val="tx1"/>
                        </a:solidFill>
                        <a:effectLst/>
                        <a:latin typeface="Arial" charset="0"/>
                      </a:endParaRPr>
                    </a:p>
                  </a:txBody>
                  <a:tcPr marT="45722" marB="45722"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78E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Antigens on which the immune answer develops</a:t>
                      </a:r>
                      <a:endParaRPr kumimoji="0" lang="ru-RU" sz="1800" b="1"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78EB"/>
                    </a:solidFill>
                  </a:tcPr>
                </a:tc>
              </a:tr>
              <a:tr h="5889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Addison’s disease</a:t>
                      </a:r>
                      <a:endParaRPr kumimoji="0" lang="ru-RU" sz="1600" b="1"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000" b="0" i="0" u="none" strike="noStrike" cap="none" normalizeH="0" baseline="0" smtClean="0">
                          <a:ln>
                            <a:noFill/>
                          </a:ln>
                          <a:solidFill>
                            <a:schemeClr val="tx1"/>
                          </a:solidFill>
                          <a:effectLst/>
                          <a:latin typeface="Arial" charset="0"/>
                          <a:cs typeface="Times New Roman" pitchFamily="18" charset="0"/>
                        </a:rPr>
                        <a:t>DR5</a:t>
                      </a:r>
                      <a:r>
                        <a:rPr kumimoji="0" lang="ru-RU" sz="2000" b="0"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Times New Roman" pitchFamily="18" charset="0"/>
                        </a:rPr>
                        <a:t>70</a:t>
                      </a:r>
                      <a:r>
                        <a:rPr kumimoji="0" lang="ru-RU" sz="1800" b="1"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Times New Roman" pitchFamily="18" charset="0"/>
                        </a:rPr>
                        <a:t>20</a:t>
                      </a:r>
                      <a:r>
                        <a:rPr kumimoji="0" lang="ru-RU" sz="1800" b="1"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Adrenal cortex</a:t>
                      </a:r>
                      <a:r>
                        <a:rPr kumimoji="0" lang="ru-RU" sz="1800" b="1"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7794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Behtyer’s disease</a:t>
                      </a:r>
                      <a:endParaRPr kumimoji="0" lang="ru-RU" sz="1800" b="1"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8FAF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000" b="0" i="0" u="none" strike="noStrike" cap="none" normalizeH="0" baseline="0" smtClean="0">
                          <a:ln>
                            <a:noFill/>
                          </a:ln>
                          <a:solidFill>
                            <a:schemeClr val="tx1"/>
                          </a:solidFill>
                          <a:effectLst/>
                          <a:latin typeface="Arial" charset="0"/>
                          <a:cs typeface="Times New Roman" pitchFamily="18" charset="0"/>
                        </a:rPr>
                        <a:t>B27</a:t>
                      </a:r>
                      <a:r>
                        <a:rPr kumimoji="0" lang="ru-RU" sz="2000" b="0"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8FAF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Times New Roman" pitchFamily="18" charset="0"/>
                        </a:rPr>
                        <a:t>89</a:t>
                      </a:r>
                      <a:r>
                        <a:rPr kumimoji="0" lang="ru-RU" sz="1800" b="1"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8FAF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Times New Roman" pitchFamily="18" charset="0"/>
                        </a:rPr>
                        <a:t>9</a:t>
                      </a:r>
                      <a:r>
                        <a:rPr kumimoji="0" lang="ru-RU" sz="1800" b="1"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8FAF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Unknown</a:t>
                      </a:r>
                      <a:r>
                        <a:rPr kumimoji="0" lang="ru-RU" sz="1800" b="1"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8FAFE"/>
                    </a:solidFill>
                  </a:tcPr>
                </a:tc>
              </a:tr>
              <a:tr h="7779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Hashimoto’s thyreoiditis</a:t>
                      </a:r>
                      <a:endParaRPr kumimoji="0" lang="ru-RU" sz="1800" b="1"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000" b="0" i="0" u="none" strike="noStrike" cap="none" normalizeH="0" baseline="0" smtClean="0">
                          <a:ln>
                            <a:noFill/>
                          </a:ln>
                          <a:solidFill>
                            <a:schemeClr val="tx1"/>
                          </a:solidFill>
                          <a:effectLst/>
                          <a:latin typeface="Arial" charset="0"/>
                          <a:cs typeface="Times New Roman" pitchFamily="18" charset="0"/>
                        </a:rPr>
                        <a:t>DR3, DR5</a:t>
                      </a:r>
                      <a:r>
                        <a:rPr kumimoji="0" lang="ru-RU" sz="2000" b="0"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Times New Roman" pitchFamily="18" charset="0"/>
                        </a:rPr>
                        <a:t>51</a:t>
                      </a:r>
                      <a:r>
                        <a:rPr kumimoji="0" lang="ru-RU" sz="1800" b="1"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Times New Roman" pitchFamily="18" charset="0"/>
                        </a:rPr>
                        <a:t>24</a:t>
                      </a:r>
                      <a:r>
                        <a:rPr kumimoji="0" lang="ru-RU" sz="1800" b="1"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Thyroglobulin</a:t>
                      </a:r>
                      <a:r>
                        <a:rPr kumimoji="0" lang="ru-RU" sz="1800" b="1"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6401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Juvenile diabetes</a:t>
                      </a:r>
                      <a:endParaRPr kumimoji="0" lang="ru-RU" sz="1800" b="1"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000" b="0" i="0" u="none" strike="noStrike" cap="none" normalizeH="0" baseline="0" smtClean="0">
                          <a:ln>
                            <a:noFill/>
                          </a:ln>
                          <a:solidFill>
                            <a:schemeClr val="tx1"/>
                          </a:solidFill>
                          <a:effectLst/>
                          <a:latin typeface="Arial" charset="0"/>
                          <a:cs typeface="Times New Roman" pitchFamily="18" charset="0"/>
                        </a:rPr>
                        <a:t>DR3, DR4</a:t>
                      </a:r>
                      <a:r>
                        <a:rPr kumimoji="0" lang="ru-RU" sz="2800" b="0"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Times New Roman" pitchFamily="18" charset="0"/>
                        </a:rPr>
                        <a:t>72</a:t>
                      </a:r>
                      <a:r>
                        <a:rPr kumimoji="0" lang="ru-RU" sz="1800" b="1"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Times New Roman" pitchFamily="18" charset="0"/>
                        </a:rPr>
                        <a:t>24</a:t>
                      </a:r>
                      <a:r>
                        <a:rPr kumimoji="0" lang="ru-RU" sz="1800" b="1"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Insulin receptor</a:t>
                      </a:r>
                      <a:endParaRPr kumimoji="0" lang="ru-RU" sz="1800" b="1"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8229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Rheumatoid arthritis</a:t>
                      </a:r>
                      <a:endParaRPr kumimoji="0" lang="ru-RU" sz="1600" b="1"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BA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000" b="0" i="0" u="none" strike="noStrike" cap="none" normalizeH="0" baseline="0" smtClean="0">
                          <a:ln>
                            <a:noFill/>
                          </a:ln>
                          <a:solidFill>
                            <a:schemeClr val="tx1"/>
                          </a:solidFill>
                          <a:effectLst/>
                          <a:latin typeface="Arial" charset="0"/>
                          <a:cs typeface="Times New Roman" pitchFamily="18" charset="0"/>
                        </a:rPr>
                        <a:t>DR7, DR21</a:t>
                      </a:r>
                      <a:r>
                        <a:rPr kumimoji="0" lang="ru-RU" sz="2800" b="0"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BA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Times New Roman" pitchFamily="18" charset="0"/>
                        </a:rPr>
                        <a:t>59</a:t>
                      </a:r>
                      <a:r>
                        <a:rPr kumimoji="0" lang="ru-RU" sz="1800" b="1"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BA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Times New Roman" pitchFamily="18" charset="0"/>
                        </a:rPr>
                        <a:t>21</a:t>
                      </a:r>
                      <a:r>
                        <a:rPr kumimoji="0" lang="ru-RU" sz="1800" b="1"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BA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Colagen</a:t>
                      </a:r>
                      <a:r>
                        <a:rPr kumimoji="0" lang="uk-UA" sz="1800" b="1" i="0" u="none" strike="noStrike" cap="none" normalizeH="0" baseline="0" smtClean="0">
                          <a:ln>
                            <a:noFill/>
                          </a:ln>
                          <a:solidFill>
                            <a:schemeClr val="tx1"/>
                          </a:solidFill>
                          <a:effectLst/>
                          <a:latin typeface="Arial" charset="0"/>
                          <a:cs typeface="Times New Roman" pitchFamily="18" charset="0"/>
                        </a:rPr>
                        <a:t>, Fc </a:t>
                      </a:r>
                      <a:r>
                        <a:rPr kumimoji="0" lang="en-US" sz="1800" b="1" i="0" u="none" strike="noStrike" cap="none" normalizeH="0" baseline="0" smtClean="0">
                          <a:ln>
                            <a:noFill/>
                          </a:ln>
                          <a:solidFill>
                            <a:schemeClr val="tx1"/>
                          </a:solidFill>
                          <a:effectLst/>
                          <a:latin typeface="Arial" charset="0"/>
                          <a:cs typeface="Times New Roman" pitchFamily="18" charset="0"/>
                        </a:rPr>
                        <a:t>fragment of</a:t>
                      </a:r>
                      <a:r>
                        <a:rPr kumimoji="0" lang="uk-UA" sz="1800" b="1" i="0" u="none" strike="noStrike" cap="none" normalizeH="0" baseline="0" smtClean="0">
                          <a:ln>
                            <a:noFill/>
                          </a:ln>
                          <a:solidFill>
                            <a:schemeClr val="tx1"/>
                          </a:solidFill>
                          <a:effectLst/>
                          <a:latin typeface="Arial" charset="0"/>
                          <a:cs typeface="Times New Roman" pitchFamily="18" charset="0"/>
                        </a:rPr>
                        <a:t> Ig</a:t>
                      </a:r>
                      <a:r>
                        <a:rPr kumimoji="0" lang="en-US" sz="1800" b="1" i="0" u="none" strike="noStrike" cap="none" normalizeH="0" baseline="0" smtClean="0">
                          <a:ln>
                            <a:noFill/>
                          </a:ln>
                          <a:solidFill>
                            <a:schemeClr val="tx1"/>
                          </a:solidFill>
                          <a:effectLst/>
                          <a:latin typeface="Arial" charset="0"/>
                          <a:cs typeface="Times New Roman" pitchFamily="18" charset="0"/>
                        </a:rPr>
                        <a:t>G</a:t>
                      </a:r>
                      <a:r>
                        <a:rPr kumimoji="0" lang="uk-UA" sz="1800" b="1" i="0" u="none" strike="noStrike" cap="none" normalizeH="0" baseline="0" smtClean="0">
                          <a:ln>
                            <a:noFill/>
                          </a:ln>
                          <a:solidFill>
                            <a:schemeClr val="tx1"/>
                          </a:solidFill>
                          <a:effectLst/>
                          <a:latin typeface="Arial" charset="0"/>
                          <a:cs typeface="Times New Roman" pitchFamily="18" charset="0"/>
                        </a:rPr>
                        <a:t> </a:t>
                      </a:r>
                      <a:endParaRPr kumimoji="0" lang="ru-RU" sz="1800" b="1" i="0" u="none" strike="noStrike" cap="none" normalizeH="0" baseline="0" smtClean="0">
                        <a:ln>
                          <a:noFill/>
                        </a:ln>
                        <a:solidFill>
                          <a:schemeClr val="tx1"/>
                        </a:solidFill>
                        <a:effectLst/>
                        <a:latin typeface="Arial"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BA5"/>
                    </a:solidFill>
                  </a:tcPr>
                </a:tc>
              </a:tr>
              <a:tr h="4365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Narcolepsy</a:t>
                      </a:r>
                      <a:r>
                        <a:rPr kumimoji="0" lang="ru-RU" sz="1800" b="0" i="0" u="none" strike="noStrike" cap="none" normalizeH="0" baseline="0" smtClean="0">
                          <a:ln>
                            <a:noFill/>
                          </a:ln>
                          <a:solidFill>
                            <a:schemeClr val="tx1"/>
                          </a:solidFill>
                          <a:effectLst/>
                          <a:latin typeface="Arial"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8B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000" b="0" i="0" u="none" strike="noStrike" cap="none" normalizeH="0" baseline="0" smtClean="0">
                          <a:ln>
                            <a:noFill/>
                          </a:ln>
                          <a:solidFill>
                            <a:schemeClr val="tx1"/>
                          </a:solidFill>
                          <a:effectLst/>
                          <a:latin typeface="Arial" charset="0"/>
                          <a:cs typeface="Times New Roman" pitchFamily="18" charset="0"/>
                        </a:rPr>
                        <a:t>DR2</a:t>
                      </a:r>
                      <a:r>
                        <a:rPr kumimoji="0" lang="ru-RU" sz="2000" b="0"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8B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Times New Roman" pitchFamily="18" charset="0"/>
                        </a:rPr>
                        <a:t>100</a:t>
                      </a:r>
                      <a:r>
                        <a:rPr kumimoji="0" lang="ru-RU" sz="1800" b="1"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8B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Times New Roman" pitchFamily="18" charset="0"/>
                        </a:rPr>
                        <a:t>34</a:t>
                      </a:r>
                      <a:r>
                        <a:rPr kumimoji="0" lang="ru-RU" sz="1800" b="1"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8B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Unknown</a:t>
                      </a:r>
                      <a:r>
                        <a:rPr kumimoji="0" lang="ru-RU" sz="1800" b="1"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8B3"/>
                    </a:solidFill>
                  </a:tcPr>
                </a:tc>
              </a:tr>
              <a:tr h="9144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Goodpasture’s syndrom</a:t>
                      </a:r>
                      <a:endParaRPr kumimoji="0" lang="ru-RU" sz="1800" b="1"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AFEB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000" b="0" i="0" u="none" strike="noStrike" cap="none" normalizeH="0" baseline="0" smtClean="0">
                          <a:ln>
                            <a:noFill/>
                          </a:ln>
                          <a:solidFill>
                            <a:schemeClr val="tx1"/>
                          </a:solidFill>
                          <a:effectLst/>
                          <a:latin typeface="Arial" charset="0"/>
                          <a:cs typeface="Times New Roman" pitchFamily="18" charset="0"/>
                        </a:rPr>
                        <a:t>DR2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AFEB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Times New Roman" pitchFamily="18" charset="0"/>
                        </a:rPr>
                        <a:t>88</a:t>
                      </a:r>
                      <a:r>
                        <a:rPr kumimoji="0" lang="ru-RU" sz="1800" b="1"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AFEB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Times New Roman" pitchFamily="18" charset="0"/>
                        </a:rPr>
                        <a:t>29</a:t>
                      </a:r>
                      <a:r>
                        <a:rPr kumimoji="0" lang="ru-RU" sz="1800" b="1" i="0" u="none" strike="noStrike" cap="none" normalizeH="0" baseline="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AFEB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Basement membrane of a kidney and lung</a:t>
                      </a:r>
                      <a:endParaRPr kumimoji="0" lang="ru-RU" sz="1800" b="1"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AFEB3"/>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68313" y="692150"/>
            <a:ext cx="8229600" cy="4525963"/>
          </a:xfrm>
        </p:spPr>
        <p:txBody>
          <a:bodyPr/>
          <a:lstStyle/>
          <a:p>
            <a:pPr eaLnBrk="1" hangingPunct="1"/>
            <a:endParaRPr lang="uk-UA" smtClean="0"/>
          </a:p>
          <a:p>
            <a:pPr eaLnBrk="1" hangingPunct="1"/>
            <a:endParaRPr lang="uk-UA" smtClean="0"/>
          </a:p>
        </p:txBody>
      </p:sp>
      <p:sp>
        <p:nvSpPr>
          <p:cNvPr id="28675" name="Rectangle 4"/>
          <p:cNvSpPr>
            <a:spLocks noChangeArrowheads="1"/>
          </p:cNvSpPr>
          <p:nvPr/>
        </p:nvSpPr>
        <p:spPr bwMode="auto">
          <a:xfrm>
            <a:off x="2357438" y="260350"/>
            <a:ext cx="6786562" cy="5786438"/>
          </a:xfrm>
          <a:prstGeom prst="rect">
            <a:avLst/>
          </a:prstGeom>
          <a:solidFill>
            <a:srgbClr val="CCECFF"/>
          </a:solidFill>
          <a:ln w="9525">
            <a:noFill/>
            <a:miter lim="800000"/>
            <a:headEnd/>
            <a:tailEnd/>
          </a:ln>
        </p:spPr>
        <p:txBody>
          <a:bodyPr>
            <a:spAutoFit/>
          </a:bodyPr>
          <a:lstStyle/>
          <a:p>
            <a:pPr algn="ctr"/>
            <a:r>
              <a:rPr lang="en-US" sz="2000">
                <a:solidFill>
                  <a:srgbClr val="19371E"/>
                </a:solidFill>
                <a:latin typeface="Times New Roman" pitchFamily="18" charset="0"/>
                <a:cs typeface="Times New Roman" pitchFamily="18" charset="0"/>
              </a:rPr>
              <a:t> </a:t>
            </a:r>
            <a:r>
              <a:rPr lang="en-US" sz="2000" b="1">
                <a:solidFill>
                  <a:srgbClr val="19371E"/>
                </a:solidFill>
                <a:latin typeface="Times New Roman" pitchFamily="18" charset="0"/>
                <a:cs typeface="Times New Roman" pitchFamily="18" charset="0"/>
              </a:rPr>
              <a:t>ANTIBODIES (IMMUNOGLOBULINS) </a:t>
            </a:r>
          </a:p>
          <a:p>
            <a:pPr algn="just"/>
            <a:r>
              <a:rPr lang="en-US" sz="2000">
                <a:solidFill>
                  <a:srgbClr val="000000"/>
                </a:solidFill>
                <a:latin typeface="Times New Roman" pitchFamily="18" charset="0"/>
                <a:cs typeface="Times New Roman" pitchFamily="18" charset="0"/>
              </a:rPr>
              <a:t>       </a:t>
            </a:r>
            <a:r>
              <a:rPr lang="en-US" sz="2200">
                <a:solidFill>
                  <a:srgbClr val="000000"/>
                </a:solidFill>
                <a:latin typeface="Times New Roman" pitchFamily="18" charset="0"/>
                <a:cs typeface="Times New Roman" pitchFamily="18" charset="0"/>
              </a:rPr>
              <a:t>Antibodies are globulin proteins (immunoglobulins) that react specifically with the antigen that stimulated their production. They make up about 20% of the protein in blood plasma.. There are five classes of antibodies: </a:t>
            </a:r>
            <a:r>
              <a:rPr lang="en-US" sz="2200" b="1">
                <a:solidFill>
                  <a:srgbClr val="FF0066"/>
                </a:solidFill>
                <a:latin typeface="Times New Roman" pitchFamily="18" charset="0"/>
                <a:cs typeface="Times New Roman" pitchFamily="18" charset="0"/>
              </a:rPr>
              <a:t>IgG, IgM, IgA, IgD, and IgE.</a:t>
            </a:r>
          </a:p>
          <a:p>
            <a:pPr algn="ctr"/>
            <a:endParaRPr lang="uk-UA" sz="2200" b="1">
              <a:solidFill>
                <a:srgbClr val="0000FF"/>
              </a:solidFill>
              <a:latin typeface="Times New Roman" pitchFamily="18" charset="0"/>
            </a:endParaRPr>
          </a:p>
          <a:p>
            <a:pPr algn="ctr"/>
            <a:r>
              <a:rPr lang="en-US" sz="2400" b="1">
                <a:solidFill>
                  <a:srgbClr val="0000FF"/>
                </a:solidFill>
                <a:latin typeface="Times New Roman" pitchFamily="18" charset="0"/>
                <a:cs typeface="Times New Roman" pitchFamily="18" charset="0"/>
              </a:rPr>
              <a:t>IMMUNOGLOBULIN STRUCTURE</a:t>
            </a:r>
          </a:p>
          <a:p>
            <a:pPr algn="just"/>
            <a:r>
              <a:rPr lang="en-US">
                <a:solidFill>
                  <a:srgbClr val="000000"/>
                </a:solidFill>
                <a:latin typeface="Times New Roman" pitchFamily="18" charset="0"/>
                <a:cs typeface="Times New Roman" pitchFamily="18" charset="0"/>
              </a:rPr>
              <a:t>      </a:t>
            </a:r>
            <a:endParaRPr lang="ru-RU">
              <a:solidFill>
                <a:srgbClr val="000000"/>
              </a:solidFill>
              <a:latin typeface="Times New Roman" pitchFamily="18" charset="0"/>
              <a:cs typeface="Times New Roman" pitchFamily="18" charset="0"/>
            </a:endParaRPr>
          </a:p>
          <a:p>
            <a:pPr algn="just"/>
            <a:r>
              <a:rPr lang="en-US">
                <a:solidFill>
                  <a:srgbClr val="000000"/>
                </a:solidFill>
                <a:latin typeface="Times New Roman" pitchFamily="18" charset="0"/>
                <a:cs typeface="Times New Roman" pitchFamily="18" charset="0"/>
              </a:rPr>
              <a:t> </a:t>
            </a:r>
            <a:r>
              <a:rPr lang="en-US" sz="2200">
                <a:solidFill>
                  <a:srgbClr val="000000"/>
                </a:solidFill>
                <a:latin typeface="Times New Roman" pitchFamily="18" charset="0"/>
                <a:cs typeface="Times New Roman" pitchFamily="18" charset="0"/>
              </a:rPr>
              <a:t>Immunoglobulins are glycoproteins made up of light </a:t>
            </a:r>
            <a:r>
              <a:rPr lang="en-US" sz="2200" b="1">
                <a:solidFill>
                  <a:srgbClr val="FF00FF"/>
                </a:solidFill>
                <a:latin typeface="Times New Roman" pitchFamily="18" charset="0"/>
                <a:cs typeface="Times New Roman" pitchFamily="18" charset="0"/>
              </a:rPr>
              <a:t>(L)</a:t>
            </a:r>
            <a:r>
              <a:rPr lang="en-US" sz="2200">
                <a:solidFill>
                  <a:srgbClr val="000000"/>
                </a:solidFill>
                <a:latin typeface="Times New Roman" pitchFamily="18" charset="0"/>
                <a:cs typeface="Times New Roman" pitchFamily="18" charset="0"/>
              </a:rPr>
              <a:t> and heavy </a:t>
            </a:r>
            <a:r>
              <a:rPr lang="en-US" sz="2200" b="1">
                <a:solidFill>
                  <a:srgbClr val="FF00FF"/>
                </a:solidFill>
                <a:latin typeface="Times New Roman" pitchFamily="18" charset="0"/>
                <a:cs typeface="Times New Roman" pitchFamily="18" charset="0"/>
              </a:rPr>
              <a:t>(H)</a:t>
            </a:r>
            <a:r>
              <a:rPr lang="en-US" sz="2200">
                <a:solidFill>
                  <a:srgbClr val="000000"/>
                </a:solidFill>
                <a:latin typeface="Times New Roman" pitchFamily="18" charset="0"/>
                <a:cs typeface="Times New Roman" pitchFamily="18" charset="0"/>
              </a:rPr>
              <a:t> polypeptide chains. The terms "light" and heavy" refer to molecular weight; The simplest antibody molecule has a Y shape  and consists of four polypeptide chains: two H chains and two L chains. The four chains are linked by disulfide bonds. An individual antibody molecule always consists of identical H chains and identical L chains. </a:t>
            </a:r>
            <a:endParaRPr lang="en-US" sz="2200">
              <a:solidFill>
                <a:srgbClr val="FDB53F"/>
              </a:solidFill>
              <a:latin typeface="Times New Roman" pitchFamily="18" charset="0"/>
            </a:endParaRPr>
          </a:p>
        </p:txBody>
      </p:sp>
      <p:pic>
        <p:nvPicPr>
          <p:cNvPr id="28676" name="Picture 5"/>
          <p:cNvPicPr>
            <a:picLocks noChangeAspect="1" noChangeArrowheads="1"/>
          </p:cNvPicPr>
          <p:nvPr/>
        </p:nvPicPr>
        <p:blipFill>
          <a:blip r:embed="rId2"/>
          <a:srcRect/>
          <a:stretch>
            <a:fillRect/>
          </a:stretch>
        </p:blipFill>
        <p:spPr bwMode="auto">
          <a:xfrm>
            <a:off x="179388" y="1628775"/>
            <a:ext cx="2178050"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6"/>
          <p:cNvGraphicFramePr>
            <a:graphicFrameLocks/>
          </p:cNvGraphicFramePr>
          <p:nvPr/>
        </p:nvGraphicFramePr>
        <p:xfrm>
          <a:off x="285750" y="1714500"/>
          <a:ext cx="4786313" cy="4156075"/>
        </p:xfrm>
        <a:graphic>
          <a:graphicData uri="http://schemas.openxmlformats.org/drawingml/2006/table">
            <a:tbl>
              <a:tblPr/>
              <a:tblGrid>
                <a:gridCol w="1969951"/>
                <a:gridCol w="2816362"/>
              </a:tblGrid>
              <a:tr h="11888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b="1" dirty="0" smtClean="0">
                          <a:solidFill>
                            <a:srgbClr val="000000"/>
                          </a:solidFill>
                          <a:latin typeface="Times New Roman" pitchFamily="18" charset="0"/>
                          <a:cs typeface="Times New Roman" pitchFamily="18" charset="0"/>
                        </a:rPr>
                        <a:t>Heavy </a:t>
                      </a:r>
                      <a:r>
                        <a:rPr lang="en-US" sz="2400" b="1" dirty="0" smtClean="0">
                          <a:solidFill>
                            <a:srgbClr val="FF00FF"/>
                          </a:solidFill>
                          <a:latin typeface="Times New Roman" pitchFamily="18" charset="0"/>
                          <a:cs typeface="Times New Roman" pitchFamily="18" charset="0"/>
                        </a:rPr>
                        <a:t>(H)</a:t>
                      </a:r>
                      <a:r>
                        <a:rPr lang="en-US" sz="2400" b="1" dirty="0" smtClean="0">
                          <a:solidFill>
                            <a:srgbClr val="000000"/>
                          </a:solidFill>
                          <a:latin typeface="Times New Roman" pitchFamily="18" charset="0"/>
                          <a:cs typeface="Times New Roman" pitchFamily="18" charset="0"/>
                        </a:rPr>
                        <a:t> polypeptide chains</a:t>
                      </a:r>
                      <a:endParaRPr kumimoji="0" lang="ru-RU" sz="2400" b="1" i="0" u="none" strike="noStrike" cap="none" normalizeH="0" baseline="0" dirty="0" smtClean="0">
                        <a:ln>
                          <a:noFill/>
                        </a:ln>
                        <a:solidFill>
                          <a:schemeClr val="tx1"/>
                        </a:solidFill>
                        <a:effectLst/>
                        <a:latin typeface="Arial" charset="0"/>
                      </a:endParaRP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FAF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Georgia" pitchFamily="18" charset="0"/>
                          <a:cs typeface="Times New Roman" pitchFamily="18" charset="0"/>
                        </a:rPr>
                        <a:t>Class of immunoglobulin</a:t>
                      </a:r>
                      <a:endParaRPr kumimoji="0" lang="ru-RU" sz="2000" b="0" i="0" u="none" strike="noStrike" cap="none" normalizeH="0" baseline="0" dirty="0" smtClean="0">
                        <a:ln>
                          <a:noFill/>
                        </a:ln>
                        <a:solidFill>
                          <a:schemeClr val="tx1"/>
                        </a:solidFill>
                        <a:effectLst/>
                        <a:latin typeface="Georgia" pitchFamily="18" charset="0"/>
                      </a:endParaRP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FAFE"/>
                    </a:solidFill>
                  </a:tcPr>
                </a:tc>
              </a:tr>
              <a:tr h="552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400" b="1" i="0" u="none" strike="noStrike" cap="none" normalizeH="0" baseline="0" smtClean="0">
                          <a:ln>
                            <a:noFill/>
                          </a:ln>
                          <a:solidFill>
                            <a:srgbClr val="000000"/>
                          </a:solidFill>
                          <a:effectLst/>
                          <a:latin typeface="Arial" charset="0"/>
                          <a:cs typeface="Times New Roman" pitchFamily="18" charset="0"/>
                          <a:sym typeface="Symbol" pitchFamily="18" charset="2"/>
                        </a:rPr>
                        <a:t></a:t>
                      </a:r>
                      <a:r>
                        <a:rPr kumimoji="0" lang="uk-UA" sz="2400" b="1" i="0" u="none" strike="noStrike" cap="none" normalizeH="0" baseline="0" smtClean="0">
                          <a:ln>
                            <a:noFill/>
                          </a:ln>
                          <a:solidFill>
                            <a:srgbClr val="000000"/>
                          </a:solidFill>
                          <a:effectLst/>
                          <a:latin typeface="Arial" charset="0"/>
                          <a:cs typeface="Times New Roman" pitchFamily="18" charset="0"/>
                        </a:rPr>
                        <a:t> </a:t>
                      </a:r>
                      <a:endParaRPr kumimoji="0" lang="ru-RU" sz="2400" b="0" i="0" u="none" strike="noStrike" cap="none" normalizeH="0" baseline="0" smtClean="0">
                        <a:ln>
                          <a:noFill/>
                        </a:ln>
                        <a:solidFill>
                          <a:schemeClr val="tx1"/>
                        </a:solidFill>
                        <a:effectLst/>
                        <a:latin typeface="Arial" charset="0"/>
                      </a:endParaRP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400" b="1" i="0" u="none" strike="noStrike" cap="none" normalizeH="0" baseline="0" dirty="0" err="1" smtClean="0">
                          <a:ln>
                            <a:noFill/>
                          </a:ln>
                          <a:solidFill>
                            <a:srgbClr val="000000"/>
                          </a:solidFill>
                          <a:effectLst/>
                          <a:latin typeface="Arial" charset="0"/>
                          <a:cs typeface="Times New Roman" pitchFamily="18" charset="0"/>
                        </a:rPr>
                        <a:t>Ig</a:t>
                      </a:r>
                      <a:r>
                        <a:rPr kumimoji="0" lang="uk-UA" sz="2400" b="1" i="0" u="none" strike="noStrike" cap="none" normalizeH="0" baseline="0" dirty="0" smtClean="0">
                          <a:ln>
                            <a:noFill/>
                          </a:ln>
                          <a:solidFill>
                            <a:srgbClr val="000000"/>
                          </a:solidFill>
                          <a:effectLst/>
                          <a:latin typeface="Arial" charset="0"/>
                          <a:cs typeface="Times New Roman" pitchFamily="18" charset="0"/>
                        </a:rPr>
                        <a:t> G</a:t>
                      </a:r>
                      <a:endParaRPr kumimoji="0" lang="ru-RU" sz="2400" b="0" i="0" u="none" strike="noStrike" cap="none" normalizeH="0" baseline="0" dirty="0" smtClean="0">
                        <a:ln>
                          <a:noFill/>
                        </a:ln>
                        <a:solidFill>
                          <a:schemeClr val="tx1"/>
                        </a:solidFill>
                        <a:effectLst/>
                        <a:latin typeface="Arial" charset="0"/>
                      </a:endParaRP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2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400" b="1" i="0" u="none" strike="noStrike" cap="none" normalizeH="0" baseline="0" smtClean="0">
                          <a:ln>
                            <a:noFill/>
                          </a:ln>
                          <a:solidFill>
                            <a:srgbClr val="000000"/>
                          </a:solidFill>
                          <a:effectLst/>
                          <a:latin typeface="Arial" charset="0"/>
                          <a:cs typeface="Times New Roman" pitchFamily="18" charset="0"/>
                          <a:sym typeface="Symbol" pitchFamily="18" charset="2"/>
                        </a:rPr>
                        <a:t></a:t>
                      </a:r>
                      <a:endParaRPr kumimoji="0" lang="ru-RU" sz="2400" b="0" i="0" u="none" strike="noStrike" cap="none" normalizeH="0" baseline="0" smtClean="0">
                        <a:ln>
                          <a:noFill/>
                        </a:ln>
                        <a:solidFill>
                          <a:schemeClr val="tx1"/>
                        </a:solidFill>
                        <a:effectLst/>
                        <a:latin typeface="Arial" charset="0"/>
                      </a:endParaRP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E7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400" b="1" i="0" u="none" strike="noStrike" cap="none" normalizeH="0" baseline="0" smtClean="0">
                          <a:ln>
                            <a:noFill/>
                          </a:ln>
                          <a:solidFill>
                            <a:srgbClr val="000000"/>
                          </a:solidFill>
                          <a:effectLst/>
                          <a:latin typeface="Arial" charset="0"/>
                          <a:cs typeface="Times New Roman" pitchFamily="18" charset="0"/>
                        </a:rPr>
                        <a:t>Ig M</a:t>
                      </a:r>
                      <a:endParaRPr kumimoji="0" lang="ru-RU" sz="2400" b="0" i="0" u="none" strike="noStrike" cap="none" normalizeH="0" baseline="0" smtClean="0">
                        <a:ln>
                          <a:noFill/>
                        </a:ln>
                        <a:solidFill>
                          <a:schemeClr val="tx1"/>
                        </a:solidFill>
                        <a:effectLst/>
                        <a:latin typeface="Arial" charset="0"/>
                      </a:endParaRP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E7A"/>
                    </a:solidFill>
                  </a:tcPr>
                </a:tc>
              </a:tr>
              <a:tr h="552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400" b="1" i="0" u="none" strike="noStrike" cap="none" normalizeH="0" baseline="0" smtClean="0">
                          <a:ln>
                            <a:noFill/>
                          </a:ln>
                          <a:solidFill>
                            <a:srgbClr val="000000"/>
                          </a:solidFill>
                          <a:effectLst/>
                          <a:latin typeface="Arial" charset="0"/>
                          <a:cs typeface="Times New Roman" pitchFamily="18" charset="0"/>
                          <a:sym typeface="Symbol" pitchFamily="18" charset="2"/>
                        </a:rPr>
                        <a:t></a:t>
                      </a:r>
                      <a:endParaRPr kumimoji="0" lang="ru-RU" sz="2400" b="0" i="0" u="none" strike="noStrike" cap="none" normalizeH="0" baseline="0" smtClean="0">
                        <a:ln>
                          <a:noFill/>
                        </a:ln>
                        <a:solidFill>
                          <a:schemeClr val="tx1"/>
                        </a:solidFill>
                        <a:effectLst/>
                        <a:latin typeface="Arial" charset="0"/>
                      </a:endParaRP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D19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400" b="1" i="0" u="none" strike="noStrike" cap="none" normalizeH="0" baseline="0" smtClean="0">
                          <a:ln>
                            <a:noFill/>
                          </a:ln>
                          <a:solidFill>
                            <a:srgbClr val="000000"/>
                          </a:solidFill>
                          <a:effectLst/>
                          <a:latin typeface="Arial" charset="0"/>
                          <a:cs typeface="Times New Roman" pitchFamily="18" charset="0"/>
                        </a:rPr>
                        <a:t>Ig A</a:t>
                      </a:r>
                      <a:endParaRPr kumimoji="0" lang="ru-RU" sz="2400" b="0" i="0" u="none" strike="noStrike" cap="none" normalizeH="0" baseline="0" smtClean="0">
                        <a:ln>
                          <a:noFill/>
                        </a:ln>
                        <a:solidFill>
                          <a:schemeClr val="tx1"/>
                        </a:solidFill>
                        <a:effectLst/>
                        <a:latin typeface="Arial" charset="0"/>
                      </a:endParaRP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D195"/>
                    </a:solidFill>
                  </a:tcPr>
                </a:tc>
              </a:tr>
              <a:tr h="552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400" b="1" i="0" u="none" strike="noStrike" cap="none" normalizeH="0" baseline="0" smtClean="0">
                          <a:ln>
                            <a:noFill/>
                          </a:ln>
                          <a:solidFill>
                            <a:srgbClr val="000000"/>
                          </a:solidFill>
                          <a:effectLst/>
                          <a:latin typeface="Arial" charset="0"/>
                          <a:cs typeface="Times New Roman" pitchFamily="18" charset="0"/>
                          <a:sym typeface="Symbol" pitchFamily="18" charset="2"/>
                        </a:rPr>
                        <a:t></a:t>
                      </a:r>
                      <a:endParaRPr kumimoji="0" lang="ru-RU" sz="2400" b="0" i="0" u="none" strike="noStrike" cap="none" normalizeH="0" baseline="0" smtClean="0">
                        <a:ln>
                          <a:noFill/>
                        </a:ln>
                        <a:solidFill>
                          <a:schemeClr val="tx1"/>
                        </a:solidFill>
                        <a:effectLst/>
                        <a:latin typeface="Arial" charset="0"/>
                      </a:endParaRP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0F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400" b="1" i="0" u="none" strike="noStrike" cap="none" normalizeH="0" baseline="0" smtClean="0">
                          <a:ln>
                            <a:noFill/>
                          </a:ln>
                          <a:solidFill>
                            <a:srgbClr val="000000"/>
                          </a:solidFill>
                          <a:effectLst/>
                          <a:latin typeface="Arial" charset="0"/>
                          <a:cs typeface="Times New Roman" pitchFamily="18" charset="0"/>
                        </a:rPr>
                        <a:t>Ig E</a:t>
                      </a:r>
                      <a:endParaRPr kumimoji="0" lang="ru-RU" sz="2400" b="0" i="0" u="none" strike="noStrike" cap="none" normalizeH="0" baseline="0" smtClean="0">
                        <a:ln>
                          <a:noFill/>
                        </a:ln>
                        <a:solidFill>
                          <a:schemeClr val="tx1"/>
                        </a:solidFill>
                        <a:effectLst/>
                        <a:latin typeface="Arial" charset="0"/>
                      </a:endParaRP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0F7"/>
                    </a:solidFill>
                  </a:tcPr>
                </a:tc>
              </a:tr>
              <a:tr h="7572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400" b="1" i="0" u="none" strike="noStrike" cap="none" normalizeH="0" baseline="0" dirty="0" smtClean="0">
                          <a:ln>
                            <a:noFill/>
                          </a:ln>
                          <a:solidFill>
                            <a:srgbClr val="000000"/>
                          </a:solidFill>
                          <a:effectLst/>
                          <a:latin typeface="Arial" charset="0"/>
                          <a:cs typeface="Times New Roman" pitchFamily="18" charset="0"/>
                          <a:sym typeface="Symbol" pitchFamily="18" charset="2"/>
                        </a:rPr>
                        <a:t></a:t>
                      </a:r>
                      <a:endParaRPr kumimoji="0" lang="ru-RU" sz="2400" b="0" i="0" u="none" strike="noStrike" cap="none" normalizeH="0" baseline="0" dirty="0" smtClean="0">
                        <a:ln>
                          <a:noFill/>
                        </a:ln>
                        <a:solidFill>
                          <a:schemeClr val="tx1"/>
                        </a:solidFill>
                        <a:effectLst/>
                        <a:latin typeface="Arial" charset="0"/>
                      </a:endParaRP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DF8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400" b="1" i="0" u="none" strike="noStrike" cap="none" normalizeH="0" baseline="0" dirty="0" err="1" smtClean="0">
                          <a:ln>
                            <a:noFill/>
                          </a:ln>
                          <a:solidFill>
                            <a:srgbClr val="000000"/>
                          </a:solidFill>
                          <a:effectLst/>
                          <a:latin typeface="Arial" charset="0"/>
                          <a:cs typeface="Times New Roman" pitchFamily="18" charset="0"/>
                        </a:rPr>
                        <a:t>Ig</a:t>
                      </a:r>
                      <a:r>
                        <a:rPr kumimoji="0" lang="uk-UA" sz="2400" b="1" i="0" u="none" strike="noStrike" cap="none" normalizeH="0" baseline="0" dirty="0" smtClean="0">
                          <a:ln>
                            <a:noFill/>
                          </a:ln>
                          <a:solidFill>
                            <a:srgbClr val="000000"/>
                          </a:solidFill>
                          <a:effectLst/>
                          <a:latin typeface="Arial" charset="0"/>
                          <a:cs typeface="Times New Roman" pitchFamily="18" charset="0"/>
                        </a:rPr>
                        <a:t> D</a:t>
                      </a:r>
                      <a:endParaRPr kumimoji="0" lang="ru-RU" sz="2400" b="0" i="0" u="none" strike="noStrike" cap="none" normalizeH="0" baseline="0" dirty="0" smtClean="0">
                        <a:ln>
                          <a:noFill/>
                        </a:ln>
                        <a:solidFill>
                          <a:schemeClr val="tx1"/>
                        </a:solidFill>
                        <a:effectLst/>
                        <a:latin typeface="Arial" charset="0"/>
                      </a:endParaRP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DF8FF"/>
                    </a:solidFill>
                  </a:tcPr>
                </a:tc>
              </a:tr>
            </a:tbl>
          </a:graphicData>
        </a:graphic>
      </p:graphicFrame>
      <p:sp>
        <p:nvSpPr>
          <p:cNvPr id="6" name="Прямоугольник 5"/>
          <p:cNvSpPr/>
          <p:nvPr/>
        </p:nvSpPr>
        <p:spPr>
          <a:xfrm>
            <a:off x="928688" y="433388"/>
            <a:ext cx="7583487" cy="954087"/>
          </a:xfrm>
          <a:prstGeom prst="rect">
            <a:avLst/>
          </a:prstGeom>
        </p:spPr>
        <p:txBody>
          <a:bodyPr>
            <a:spAutoFit/>
          </a:bodyPr>
          <a:lstStyle/>
          <a:p>
            <a:pPr algn="ctr" fontAlgn="auto">
              <a:spcBef>
                <a:spcPts val="0"/>
              </a:spcBef>
              <a:spcAft>
                <a:spcPts val="0"/>
              </a:spcAft>
              <a:defRPr/>
            </a:pPr>
            <a:r>
              <a:rPr lang="uk-UA" sz="2800" b="1" kern="0" dirty="0" err="1">
                <a:solidFill>
                  <a:srgbClr val="000000"/>
                </a:solidFill>
                <a:latin typeface="Arial"/>
              </a:rPr>
              <a:t>The</a:t>
            </a:r>
            <a:r>
              <a:rPr lang="uk-UA" sz="2800" b="1" kern="0" dirty="0">
                <a:solidFill>
                  <a:srgbClr val="000000"/>
                </a:solidFill>
                <a:latin typeface="Arial"/>
              </a:rPr>
              <a:t> </a:t>
            </a:r>
            <a:r>
              <a:rPr lang="uk-UA" sz="2800" b="1" kern="0" dirty="0" err="1">
                <a:solidFill>
                  <a:srgbClr val="000000"/>
                </a:solidFill>
                <a:latin typeface="Arial"/>
              </a:rPr>
              <a:t>Immune</a:t>
            </a:r>
            <a:r>
              <a:rPr lang="uk-UA" sz="2800" b="1" kern="0" dirty="0">
                <a:solidFill>
                  <a:srgbClr val="000000"/>
                </a:solidFill>
                <a:latin typeface="Arial"/>
              </a:rPr>
              <a:t> </a:t>
            </a:r>
            <a:r>
              <a:rPr lang="uk-UA" sz="2800" b="1" kern="0" dirty="0" err="1">
                <a:solidFill>
                  <a:srgbClr val="000000"/>
                </a:solidFill>
                <a:latin typeface="Arial"/>
              </a:rPr>
              <a:t>system</a:t>
            </a:r>
            <a:r>
              <a:rPr lang="uk-UA" sz="2800" b="1" kern="0" dirty="0">
                <a:solidFill>
                  <a:srgbClr val="000000"/>
                </a:solidFill>
                <a:latin typeface="Arial"/>
              </a:rPr>
              <a:t> </a:t>
            </a:r>
            <a:r>
              <a:rPr lang="uk-UA" sz="2800" b="1" kern="0" dirty="0" err="1">
                <a:solidFill>
                  <a:srgbClr val="000000"/>
                </a:solidFill>
                <a:latin typeface="Arial"/>
              </a:rPr>
              <a:t>includes</a:t>
            </a:r>
            <a:r>
              <a:rPr lang="uk-UA" sz="2800" b="1" kern="0" dirty="0">
                <a:solidFill>
                  <a:srgbClr val="000000"/>
                </a:solidFill>
                <a:latin typeface="Arial"/>
              </a:rPr>
              <a:t> 5 </a:t>
            </a:r>
            <a:r>
              <a:rPr lang="uk-UA" sz="2800" b="1" kern="0" dirty="0" err="1">
                <a:solidFill>
                  <a:srgbClr val="000000"/>
                </a:solidFill>
                <a:latin typeface="Arial"/>
              </a:rPr>
              <a:t>classes</a:t>
            </a:r>
            <a:r>
              <a:rPr lang="uk-UA" sz="2800" b="1" kern="0" dirty="0">
                <a:solidFill>
                  <a:srgbClr val="000000"/>
                </a:solidFill>
                <a:latin typeface="Arial"/>
              </a:rPr>
              <a:t> </a:t>
            </a:r>
            <a:r>
              <a:rPr lang="uk-UA" sz="2800" b="1" kern="0" dirty="0" err="1">
                <a:solidFill>
                  <a:srgbClr val="000000"/>
                </a:solidFill>
                <a:latin typeface="Arial"/>
              </a:rPr>
              <a:t>of</a:t>
            </a:r>
            <a:r>
              <a:rPr lang="uk-UA" sz="2800" b="1" kern="0" dirty="0">
                <a:solidFill>
                  <a:srgbClr val="000000"/>
                </a:solidFill>
                <a:latin typeface="Arial"/>
              </a:rPr>
              <a:t> </a:t>
            </a:r>
            <a:r>
              <a:rPr lang="uk-UA" sz="2800" b="1" kern="0" dirty="0" err="1">
                <a:solidFill>
                  <a:srgbClr val="000000"/>
                </a:solidFill>
                <a:latin typeface="Arial"/>
              </a:rPr>
              <a:t>Immunoglobulin</a:t>
            </a:r>
            <a:r>
              <a:rPr lang="uk-UA" sz="2800" b="1" kern="0" dirty="0">
                <a:solidFill>
                  <a:srgbClr val="000000"/>
                </a:solidFill>
                <a:latin typeface="Arial"/>
              </a:rPr>
              <a:t> (</a:t>
            </a:r>
            <a:r>
              <a:rPr lang="uk-UA" sz="2800" b="1" kern="0" dirty="0" err="1">
                <a:solidFill>
                  <a:srgbClr val="000000"/>
                </a:solidFill>
                <a:latin typeface="Arial"/>
              </a:rPr>
              <a:t>Ig</a:t>
            </a:r>
            <a:r>
              <a:rPr lang="en-US" sz="2800" b="1" kern="0" dirty="0">
                <a:solidFill>
                  <a:srgbClr val="000000"/>
                </a:solidFill>
                <a:latin typeface="Arial"/>
              </a:rPr>
              <a:t>)</a:t>
            </a:r>
            <a:endParaRPr lang="ru-RU" dirty="0">
              <a:latin typeface="+mn-lt"/>
            </a:endParaRPr>
          </a:p>
        </p:txBody>
      </p:sp>
      <p:sp>
        <p:nvSpPr>
          <p:cNvPr id="29722" name="Rectangle 32"/>
          <p:cNvSpPr>
            <a:spLocks noChangeArrowheads="1"/>
          </p:cNvSpPr>
          <p:nvPr/>
        </p:nvSpPr>
        <p:spPr bwMode="auto">
          <a:xfrm>
            <a:off x="5257800" y="3429000"/>
            <a:ext cx="2986088" cy="457200"/>
          </a:xfrm>
          <a:prstGeom prst="rect">
            <a:avLst/>
          </a:prstGeom>
          <a:noFill/>
          <a:ln w="9525">
            <a:noFill/>
            <a:miter lim="800000"/>
            <a:headEnd/>
            <a:tailEnd/>
          </a:ln>
        </p:spPr>
        <p:txBody>
          <a:bodyPr>
            <a:spAutoFit/>
          </a:bodyPr>
          <a:lstStyle/>
          <a:p>
            <a:r>
              <a:rPr lang="uk-UA" sz="2400" b="1">
                <a:solidFill>
                  <a:srgbClr val="FF0000"/>
                </a:solidFill>
                <a:latin typeface="Times New Roman" pitchFamily="18" charset="0"/>
                <a:cs typeface="Times New Roman" pitchFamily="18" charset="0"/>
              </a:rPr>
              <a:t>Ig M - </a:t>
            </a:r>
            <a:r>
              <a:rPr lang="uk-UA" sz="2400">
                <a:solidFill>
                  <a:srgbClr val="FF0000"/>
                </a:solidFill>
                <a:latin typeface="Times New Roman" pitchFamily="18" charset="0"/>
                <a:cs typeface="Times New Roman" pitchFamily="18" charset="0"/>
              </a:rPr>
              <a:t>(</a:t>
            </a:r>
            <a:r>
              <a:rPr lang="uk-UA" sz="2400">
                <a:solidFill>
                  <a:srgbClr val="FF0000"/>
                </a:solidFill>
                <a:latin typeface="Times New Roman" pitchFamily="18" charset="0"/>
                <a:cs typeface="Times New Roman" pitchFamily="18" charset="0"/>
                <a:sym typeface="Symbol" pitchFamily="18" charset="2"/>
              </a:rPr>
              <a:t></a:t>
            </a:r>
            <a:r>
              <a:rPr lang="uk-UA" sz="2400" baseline="-30000">
                <a:solidFill>
                  <a:srgbClr val="FF0000"/>
                </a:solidFill>
                <a:latin typeface="Times New Roman" pitchFamily="18" charset="0"/>
                <a:cs typeface="Times New Roman" pitchFamily="18" charset="0"/>
              </a:rPr>
              <a:t>2</a:t>
            </a:r>
            <a:r>
              <a:rPr lang="uk-UA" sz="2400">
                <a:solidFill>
                  <a:srgbClr val="FF0000"/>
                </a:solidFill>
                <a:latin typeface="Times New Roman" pitchFamily="18" charset="0"/>
                <a:cs typeface="Times New Roman" pitchFamily="18" charset="0"/>
                <a:sym typeface="Symbol" pitchFamily="18" charset="2"/>
              </a:rPr>
              <a:t></a:t>
            </a:r>
            <a:r>
              <a:rPr lang="uk-UA" sz="2400" baseline="-30000">
                <a:solidFill>
                  <a:srgbClr val="FF0000"/>
                </a:solidFill>
                <a:latin typeface="Times New Roman" pitchFamily="18" charset="0"/>
                <a:cs typeface="Times New Roman" pitchFamily="18" charset="0"/>
              </a:rPr>
              <a:t>2</a:t>
            </a:r>
            <a:r>
              <a:rPr lang="uk-UA" sz="2400">
                <a:solidFill>
                  <a:srgbClr val="FF0000"/>
                </a:solidFill>
                <a:latin typeface="Times New Roman" pitchFamily="18" charset="0"/>
                <a:cs typeface="Times New Roman" pitchFamily="18" charset="0"/>
              </a:rPr>
              <a:t>)</a:t>
            </a:r>
            <a:r>
              <a:rPr lang="uk-UA" sz="2400" baseline="-30000">
                <a:solidFill>
                  <a:srgbClr val="FF0000"/>
                </a:solidFill>
                <a:latin typeface="Times New Roman" pitchFamily="18" charset="0"/>
                <a:cs typeface="Times New Roman" pitchFamily="18" charset="0"/>
              </a:rPr>
              <a:t>5,</a:t>
            </a:r>
            <a:r>
              <a:rPr lang="uk-UA" sz="2400">
                <a:solidFill>
                  <a:srgbClr val="FF0000"/>
                </a:solidFill>
                <a:latin typeface="Times New Roman" pitchFamily="18" charset="0"/>
                <a:cs typeface="Times New Roman" pitchFamily="18" charset="0"/>
              </a:rPr>
              <a:t> (</a:t>
            </a:r>
            <a:r>
              <a:rPr lang="uk-UA" sz="2400">
                <a:solidFill>
                  <a:srgbClr val="FF0000"/>
                </a:solidFill>
                <a:latin typeface="Times New Roman" pitchFamily="18" charset="0"/>
                <a:cs typeface="Times New Roman" pitchFamily="18" charset="0"/>
                <a:sym typeface="Symbol" pitchFamily="18" charset="2"/>
              </a:rPr>
              <a:t></a:t>
            </a:r>
            <a:r>
              <a:rPr lang="uk-UA" sz="2400" baseline="-30000">
                <a:solidFill>
                  <a:srgbClr val="FF0000"/>
                </a:solidFill>
                <a:latin typeface="Times New Roman" pitchFamily="18" charset="0"/>
                <a:cs typeface="Times New Roman" pitchFamily="18" charset="0"/>
              </a:rPr>
              <a:t>2</a:t>
            </a:r>
            <a:r>
              <a:rPr lang="uk-UA" sz="2400">
                <a:solidFill>
                  <a:srgbClr val="FF0000"/>
                </a:solidFill>
                <a:latin typeface="Times New Roman" pitchFamily="18" charset="0"/>
                <a:cs typeface="Times New Roman" pitchFamily="18" charset="0"/>
                <a:sym typeface="Symbol" pitchFamily="18" charset="2"/>
              </a:rPr>
              <a:t></a:t>
            </a:r>
            <a:r>
              <a:rPr lang="uk-UA" sz="2400" baseline="-30000">
                <a:solidFill>
                  <a:srgbClr val="FF0000"/>
                </a:solidFill>
                <a:latin typeface="Times New Roman" pitchFamily="18" charset="0"/>
                <a:cs typeface="Times New Roman" pitchFamily="18" charset="0"/>
              </a:rPr>
              <a:t>2</a:t>
            </a:r>
            <a:r>
              <a:rPr lang="uk-UA" sz="2400">
                <a:solidFill>
                  <a:srgbClr val="FF0000"/>
                </a:solidFill>
                <a:latin typeface="Times New Roman" pitchFamily="18" charset="0"/>
                <a:cs typeface="Times New Roman" pitchFamily="18" charset="0"/>
              </a:rPr>
              <a:t>)</a:t>
            </a:r>
            <a:r>
              <a:rPr lang="uk-UA" sz="2400" baseline="-30000">
                <a:solidFill>
                  <a:srgbClr val="FF0000"/>
                </a:solidFill>
                <a:latin typeface="Times New Roman" pitchFamily="18" charset="0"/>
                <a:cs typeface="Times New Roman" pitchFamily="18" charset="0"/>
              </a:rPr>
              <a:t>5</a:t>
            </a:r>
            <a:endParaRPr lang="ru-RU" sz="2400" baseline="-30000">
              <a:solidFill>
                <a:srgbClr val="FF0000"/>
              </a:solidFill>
              <a:latin typeface="Times New Roman" pitchFamily="18" charset="0"/>
              <a:cs typeface="Times New Roman" pitchFamily="18" charset="0"/>
            </a:endParaRPr>
          </a:p>
        </p:txBody>
      </p:sp>
      <p:sp>
        <p:nvSpPr>
          <p:cNvPr id="29723" name="Rectangle 33"/>
          <p:cNvSpPr>
            <a:spLocks noChangeArrowheads="1"/>
          </p:cNvSpPr>
          <p:nvPr/>
        </p:nvSpPr>
        <p:spPr bwMode="auto">
          <a:xfrm>
            <a:off x="5257800" y="3760788"/>
            <a:ext cx="3070225" cy="457200"/>
          </a:xfrm>
          <a:prstGeom prst="rect">
            <a:avLst/>
          </a:prstGeom>
          <a:noFill/>
          <a:ln w="9525">
            <a:noFill/>
            <a:miter lim="800000"/>
            <a:headEnd/>
            <a:tailEnd/>
          </a:ln>
        </p:spPr>
        <p:txBody>
          <a:bodyPr wrap="none">
            <a:spAutoFit/>
          </a:bodyPr>
          <a:lstStyle/>
          <a:p>
            <a:r>
              <a:rPr lang="uk-UA" sz="2400" b="1">
                <a:solidFill>
                  <a:srgbClr val="0033CC"/>
                </a:solidFill>
                <a:latin typeface="Times New Roman" pitchFamily="18" charset="0"/>
                <a:cs typeface="Times New Roman" pitchFamily="18" charset="0"/>
              </a:rPr>
              <a:t>Ig A - </a:t>
            </a:r>
            <a:r>
              <a:rPr lang="uk-UA" sz="2400">
                <a:solidFill>
                  <a:srgbClr val="0033CC"/>
                </a:solidFill>
                <a:latin typeface="Times New Roman" pitchFamily="18" charset="0"/>
                <a:cs typeface="Times New Roman" pitchFamily="18" charset="0"/>
              </a:rPr>
              <a:t>(</a:t>
            </a:r>
            <a:r>
              <a:rPr lang="uk-UA" sz="2400">
                <a:solidFill>
                  <a:srgbClr val="0033CC"/>
                </a:solidFill>
                <a:latin typeface="Times New Roman" pitchFamily="18" charset="0"/>
                <a:cs typeface="Times New Roman" pitchFamily="18" charset="0"/>
                <a:sym typeface="Symbol" pitchFamily="18" charset="2"/>
              </a:rPr>
              <a:t></a:t>
            </a:r>
            <a:r>
              <a:rPr lang="uk-UA" sz="2400" baseline="-30000">
                <a:solidFill>
                  <a:srgbClr val="0033CC"/>
                </a:solidFill>
                <a:latin typeface="Times New Roman" pitchFamily="18" charset="0"/>
                <a:cs typeface="Times New Roman" pitchFamily="18" charset="0"/>
              </a:rPr>
              <a:t>2</a:t>
            </a:r>
            <a:r>
              <a:rPr lang="uk-UA" sz="2400">
                <a:solidFill>
                  <a:srgbClr val="0033CC"/>
                </a:solidFill>
                <a:latin typeface="Times New Roman" pitchFamily="18" charset="0"/>
                <a:cs typeface="Times New Roman" pitchFamily="18" charset="0"/>
                <a:sym typeface="Symbol" pitchFamily="18" charset="2"/>
              </a:rPr>
              <a:t></a:t>
            </a:r>
            <a:r>
              <a:rPr lang="uk-UA" sz="2400" baseline="-30000">
                <a:solidFill>
                  <a:srgbClr val="0033CC"/>
                </a:solidFill>
                <a:latin typeface="Times New Roman" pitchFamily="18" charset="0"/>
                <a:cs typeface="Times New Roman" pitchFamily="18" charset="0"/>
              </a:rPr>
              <a:t>2</a:t>
            </a:r>
            <a:r>
              <a:rPr lang="uk-UA" sz="2400">
                <a:solidFill>
                  <a:srgbClr val="0033CC"/>
                </a:solidFill>
                <a:latin typeface="Times New Roman" pitchFamily="18" charset="0"/>
                <a:cs typeface="Times New Roman" pitchFamily="18" charset="0"/>
              </a:rPr>
              <a:t>)</a:t>
            </a:r>
            <a:r>
              <a:rPr lang="uk-UA" sz="2400" baseline="-30000">
                <a:solidFill>
                  <a:srgbClr val="0033CC"/>
                </a:solidFill>
                <a:latin typeface="Times New Roman" pitchFamily="18" charset="0"/>
                <a:cs typeface="Times New Roman" pitchFamily="18" charset="0"/>
              </a:rPr>
              <a:t>n</a:t>
            </a:r>
            <a:r>
              <a:rPr lang="uk-UA" sz="2400">
                <a:solidFill>
                  <a:srgbClr val="0033CC"/>
                </a:solidFill>
                <a:latin typeface="Times New Roman" pitchFamily="18" charset="0"/>
                <a:cs typeface="Times New Roman" pitchFamily="18" charset="0"/>
              </a:rPr>
              <a:t> ,</a:t>
            </a:r>
            <a:r>
              <a:rPr lang="uk-UA" sz="2400" b="1">
                <a:solidFill>
                  <a:srgbClr val="0033CC"/>
                </a:solidFill>
                <a:latin typeface="Times New Roman" pitchFamily="18" charset="0"/>
                <a:cs typeface="Times New Roman" pitchFamily="18" charset="0"/>
              </a:rPr>
              <a:t> </a:t>
            </a:r>
            <a:r>
              <a:rPr lang="uk-UA" sz="2400">
                <a:solidFill>
                  <a:srgbClr val="0033CC"/>
                </a:solidFill>
                <a:latin typeface="Times New Roman" pitchFamily="18" charset="0"/>
                <a:cs typeface="Times New Roman" pitchFamily="18" charset="0"/>
              </a:rPr>
              <a:t>(</a:t>
            </a:r>
            <a:r>
              <a:rPr lang="uk-UA" sz="2400">
                <a:solidFill>
                  <a:srgbClr val="0033CC"/>
                </a:solidFill>
                <a:latin typeface="Times New Roman" pitchFamily="18" charset="0"/>
                <a:cs typeface="Times New Roman" pitchFamily="18" charset="0"/>
                <a:sym typeface="Symbol" pitchFamily="18" charset="2"/>
              </a:rPr>
              <a:t></a:t>
            </a:r>
            <a:r>
              <a:rPr lang="uk-UA" sz="2400" baseline="-30000">
                <a:solidFill>
                  <a:srgbClr val="0033CC"/>
                </a:solidFill>
                <a:latin typeface="Times New Roman" pitchFamily="18" charset="0"/>
                <a:cs typeface="Times New Roman" pitchFamily="18" charset="0"/>
              </a:rPr>
              <a:t>2</a:t>
            </a:r>
            <a:r>
              <a:rPr lang="uk-UA" sz="2400">
                <a:solidFill>
                  <a:srgbClr val="0033CC"/>
                </a:solidFill>
                <a:latin typeface="Times New Roman" pitchFamily="18" charset="0"/>
                <a:cs typeface="Times New Roman" pitchFamily="18" charset="0"/>
                <a:sym typeface="Symbol" pitchFamily="18" charset="2"/>
              </a:rPr>
              <a:t></a:t>
            </a:r>
            <a:r>
              <a:rPr lang="uk-UA" sz="2400" baseline="-30000">
                <a:solidFill>
                  <a:srgbClr val="0033CC"/>
                </a:solidFill>
                <a:latin typeface="Times New Roman" pitchFamily="18" charset="0"/>
                <a:cs typeface="Times New Roman" pitchFamily="18" charset="0"/>
              </a:rPr>
              <a:t>2</a:t>
            </a:r>
            <a:r>
              <a:rPr lang="uk-UA" sz="2400">
                <a:solidFill>
                  <a:srgbClr val="0033CC"/>
                </a:solidFill>
                <a:latin typeface="Times New Roman" pitchFamily="18" charset="0"/>
                <a:cs typeface="Times New Roman" pitchFamily="18" charset="0"/>
              </a:rPr>
              <a:t>)</a:t>
            </a:r>
            <a:r>
              <a:rPr lang="uk-UA" sz="2400" baseline="-30000">
                <a:solidFill>
                  <a:srgbClr val="0033CC"/>
                </a:solidFill>
                <a:latin typeface="Times New Roman" pitchFamily="18" charset="0"/>
                <a:cs typeface="Times New Roman" pitchFamily="18" charset="0"/>
              </a:rPr>
              <a:t>n</a:t>
            </a:r>
            <a:r>
              <a:rPr lang="uk-UA" sz="2400" b="1" baseline="-30000">
                <a:solidFill>
                  <a:srgbClr val="0033CC"/>
                </a:solidFill>
                <a:latin typeface="Times New Roman" pitchFamily="18" charset="0"/>
                <a:cs typeface="Times New Roman" pitchFamily="18" charset="0"/>
              </a:rPr>
              <a:t>,</a:t>
            </a:r>
            <a:r>
              <a:rPr lang="en-US" sz="2400" b="1" baseline="-30000">
                <a:solidFill>
                  <a:srgbClr val="0033CC"/>
                </a:solidFill>
                <a:latin typeface="Times New Roman" pitchFamily="18" charset="0"/>
                <a:cs typeface="Times New Roman" pitchFamily="18" charset="0"/>
              </a:rPr>
              <a:t>,</a:t>
            </a:r>
            <a:endParaRPr lang="ru-RU" sz="2400" b="1" baseline="-30000">
              <a:solidFill>
                <a:srgbClr val="0033CC"/>
              </a:solidFill>
              <a:latin typeface="Times New Roman" pitchFamily="18" charset="0"/>
              <a:cs typeface="Times New Roman" pitchFamily="18" charset="0"/>
            </a:endParaRPr>
          </a:p>
        </p:txBody>
      </p:sp>
      <p:sp>
        <p:nvSpPr>
          <p:cNvPr id="29724" name="Rectangle 34"/>
          <p:cNvSpPr>
            <a:spLocks noChangeArrowheads="1"/>
          </p:cNvSpPr>
          <p:nvPr/>
        </p:nvSpPr>
        <p:spPr bwMode="auto">
          <a:xfrm>
            <a:off x="5286375" y="4286250"/>
            <a:ext cx="2241550" cy="461963"/>
          </a:xfrm>
          <a:prstGeom prst="rect">
            <a:avLst/>
          </a:prstGeom>
          <a:noFill/>
          <a:ln w="9525">
            <a:noFill/>
            <a:miter lim="800000"/>
            <a:headEnd/>
            <a:tailEnd/>
          </a:ln>
        </p:spPr>
        <p:txBody>
          <a:bodyPr>
            <a:spAutoFit/>
          </a:bodyPr>
          <a:lstStyle/>
          <a:p>
            <a:r>
              <a:rPr lang="uk-UA" sz="2400" b="1">
                <a:solidFill>
                  <a:srgbClr val="0000FF"/>
                </a:solidFill>
                <a:latin typeface="Times New Roman" pitchFamily="18" charset="0"/>
                <a:cs typeface="Times New Roman" pitchFamily="18" charset="0"/>
              </a:rPr>
              <a:t>Ig E </a:t>
            </a:r>
            <a:r>
              <a:rPr lang="uk-UA" sz="2400">
                <a:solidFill>
                  <a:srgbClr val="0000FF"/>
                </a:solidFill>
                <a:latin typeface="Times New Roman" pitchFamily="18" charset="0"/>
                <a:cs typeface="Times New Roman" pitchFamily="18" charset="0"/>
              </a:rPr>
              <a:t>- </a:t>
            </a:r>
            <a:r>
              <a:rPr lang="uk-UA" sz="2400" baseline="-30000">
                <a:solidFill>
                  <a:srgbClr val="0000FF"/>
                </a:solidFill>
                <a:latin typeface="Times New Roman" pitchFamily="18" charset="0"/>
                <a:cs typeface="Times New Roman" pitchFamily="18" charset="0"/>
              </a:rPr>
              <a:t> </a:t>
            </a:r>
            <a:r>
              <a:rPr lang="uk-UA" sz="2400">
                <a:solidFill>
                  <a:srgbClr val="0000FF"/>
                </a:solidFill>
                <a:latin typeface="Times New Roman" pitchFamily="18" charset="0"/>
                <a:cs typeface="Times New Roman" pitchFamily="18" charset="0"/>
                <a:sym typeface="Symbol" pitchFamily="18" charset="2"/>
              </a:rPr>
              <a:t></a:t>
            </a:r>
            <a:r>
              <a:rPr lang="uk-UA" sz="2400" baseline="-30000">
                <a:solidFill>
                  <a:srgbClr val="0000FF"/>
                </a:solidFill>
                <a:latin typeface="Times New Roman" pitchFamily="18" charset="0"/>
                <a:cs typeface="Times New Roman" pitchFamily="18" charset="0"/>
              </a:rPr>
              <a:t>2</a:t>
            </a:r>
            <a:r>
              <a:rPr lang="uk-UA" sz="2400">
                <a:solidFill>
                  <a:srgbClr val="0000FF"/>
                </a:solidFill>
                <a:latin typeface="Times New Roman" pitchFamily="18" charset="0"/>
                <a:cs typeface="Times New Roman" pitchFamily="18" charset="0"/>
                <a:sym typeface="Symbol" pitchFamily="18" charset="2"/>
              </a:rPr>
              <a:t></a:t>
            </a:r>
            <a:r>
              <a:rPr lang="uk-UA" sz="2400" baseline="-30000">
                <a:solidFill>
                  <a:srgbClr val="0000FF"/>
                </a:solidFill>
                <a:latin typeface="Times New Roman" pitchFamily="18" charset="0"/>
                <a:cs typeface="Times New Roman" pitchFamily="18" charset="0"/>
              </a:rPr>
              <a:t>2</a:t>
            </a:r>
            <a:r>
              <a:rPr lang="uk-UA" sz="2400">
                <a:solidFill>
                  <a:srgbClr val="0000FF"/>
                </a:solidFill>
                <a:latin typeface="Times New Roman" pitchFamily="18" charset="0"/>
                <a:cs typeface="Times New Roman" pitchFamily="18" charset="0"/>
              </a:rPr>
              <a:t>, </a:t>
            </a:r>
            <a:r>
              <a:rPr lang="uk-UA" sz="2400">
                <a:solidFill>
                  <a:srgbClr val="0000FF"/>
                </a:solidFill>
                <a:latin typeface="Times New Roman" pitchFamily="18" charset="0"/>
                <a:cs typeface="Times New Roman" pitchFamily="18" charset="0"/>
                <a:sym typeface="Symbol" pitchFamily="18" charset="2"/>
              </a:rPr>
              <a:t></a:t>
            </a:r>
            <a:r>
              <a:rPr lang="uk-UA" sz="2400" baseline="-30000">
                <a:solidFill>
                  <a:srgbClr val="0000FF"/>
                </a:solidFill>
                <a:latin typeface="Times New Roman" pitchFamily="18" charset="0"/>
                <a:cs typeface="Times New Roman" pitchFamily="18" charset="0"/>
              </a:rPr>
              <a:t>2</a:t>
            </a:r>
            <a:r>
              <a:rPr lang="uk-UA" sz="2400">
                <a:solidFill>
                  <a:srgbClr val="0000FF"/>
                </a:solidFill>
                <a:latin typeface="Times New Roman" pitchFamily="18" charset="0"/>
                <a:cs typeface="Times New Roman" pitchFamily="18" charset="0"/>
                <a:sym typeface="Symbol" pitchFamily="18" charset="2"/>
              </a:rPr>
              <a:t></a:t>
            </a:r>
            <a:r>
              <a:rPr lang="uk-UA" sz="2400" baseline="-30000">
                <a:solidFill>
                  <a:srgbClr val="0000FF"/>
                </a:solidFill>
                <a:latin typeface="Times New Roman" pitchFamily="18" charset="0"/>
                <a:cs typeface="Times New Roman" pitchFamily="18" charset="0"/>
              </a:rPr>
              <a:t>2</a:t>
            </a:r>
            <a:endParaRPr lang="ru-RU" sz="2400" baseline="-30000">
              <a:solidFill>
                <a:srgbClr val="0000FF"/>
              </a:solidFill>
              <a:latin typeface="Times New Roman" pitchFamily="18" charset="0"/>
              <a:cs typeface="Times New Roman" pitchFamily="18" charset="0"/>
            </a:endParaRPr>
          </a:p>
        </p:txBody>
      </p:sp>
      <p:sp>
        <p:nvSpPr>
          <p:cNvPr id="29725" name="Rectangle 35"/>
          <p:cNvSpPr>
            <a:spLocks noChangeArrowheads="1"/>
          </p:cNvSpPr>
          <p:nvPr/>
        </p:nvSpPr>
        <p:spPr bwMode="auto">
          <a:xfrm>
            <a:off x="5257800" y="4675188"/>
            <a:ext cx="2149475" cy="457200"/>
          </a:xfrm>
          <a:prstGeom prst="rect">
            <a:avLst/>
          </a:prstGeom>
          <a:noFill/>
          <a:ln w="9525">
            <a:noFill/>
            <a:miter lim="800000"/>
            <a:headEnd/>
            <a:tailEnd/>
          </a:ln>
        </p:spPr>
        <p:txBody>
          <a:bodyPr wrap="none">
            <a:spAutoFit/>
          </a:bodyPr>
          <a:lstStyle/>
          <a:p>
            <a:r>
              <a:rPr lang="en-US" sz="2400" b="1">
                <a:solidFill>
                  <a:srgbClr val="003300"/>
                </a:solidFill>
                <a:latin typeface="Times New Roman" pitchFamily="18" charset="0"/>
                <a:cs typeface="Times New Roman" pitchFamily="18" charset="0"/>
              </a:rPr>
              <a:t>Ig</a:t>
            </a:r>
            <a:r>
              <a:rPr lang="uk-UA" sz="2400" b="1">
                <a:solidFill>
                  <a:srgbClr val="003300"/>
                </a:solidFill>
                <a:latin typeface="Times New Roman" pitchFamily="18" charset="0"/>
                <a:cs typeface="Times New Roman" pitchFamily="18" charset="0"/>
              </a:rPr>
              <a:t>D </a:t>
            </a:r>
            <a:r>
              <a:rPr lang="uk-UA" sz="2400">
                <a:solidFill>
                  <a:srgbClr val="003300"/>
                </a:solidFill>
                <a:latin typeface="Times New Roman" pitchFamily="18" charset="0"/>
                <a:cs typeface="Times New Roman" pitchFamily="18" charset="0"/>
              </a:rPr>
              <a:t>- </a:t>
            </a:r>
            <a:r>
              <a:rPr lang="uk-UA" sz="2400">
                <a:solidFill>
                  <a:srgbClr val="003300"/>
                </a:solidFill>
                <a:latin typeface="Times New Roman" pitchFamily="18" charset="0"/>
                <a:cs typeface="Times New Roman" pitchFamily="18" charset="0"/>
                <a:sym typeface="Symbol" pitchFamily="18" charset="2"/>
              </a:rPr>
              <a:t></a:t>
            </a:r>
            <a:r>
              <a:rPr lang="uk-UA" sz="2400" baseline="-30000">
                <a:solidFill>
                  <a:srgbClr val="003300"/>
                </a:solidFill>
                <a:latin typeface="Times New Roman" pitchFamily="18" charset="0"/>
                <a:cs typeface="Times New Roman" pitchFamily="18" charset="0"/>
              </a:rPr>
              <a:t>2</a:t>
            </a:r>
            <a:r>
              <a:rPr lang="uk-UA" sz="2400">
                <a:solidFill>
                  <a:srgbClr val="003300"/>
                </a:solidFill>
                <a:latin typeface="Times New Roman" pitchFamily="18" charset="0"/>
                <a:cs typeface="Times New Roman" pitchFamily="18" charset="0"/>
                <a:sym typeface="Symbol" pitchFamily="18" charset="2"/>
              </a:rPr>
              <a:t></a:t>
            </a:r>
            <a:r>
              <a:rPr lang="uk-UA" sz="2400" baseline="-30000">
                <a:solidFill>
                  <a:srgbClr val="003300"/>
                </a:solidFill>
                <a:latin typeface="Times New Roman" pitchFamily="18" charset="0"/>
                <a:cs typeface="Times New Roman" pitchFamily="18" charset="0"/>
              </a:rPr>
              <a:t>2</a:t>
            </a:r>
            <a:r>
              <a:rPr lang="uk-UA" sz="2400">
                <a:solidFill>
                  <a:srgbClr val="003300"/>
                </a:solidFill>
                <a:latin typeface="Times New Roman" pitchFamily="18" charset="0"/>
                <a:cs typeface="Times New Roman" pitchFamily="18" charset="0"/>
              </a:rPr>
              <a:t>,</a:t>
            </a:r>
            <a:r>
              <a:rPr lang="uk-UA" sz="2400" baseline="-30000">
                <a:solidFill>
                  <a:srgbClr val="003300"/>
                </a:solidFill>
                <a:latin typeface="Times New Roman" pitchFamily="18" charset="0"/>
                <a:cs typeface="Times New Roman" pitchFamily="18" charset="0"/>
              </a:rPr>
              <a:t>  </a:t>
            </a:r>
            <a:r>
              <a:rPr lang="uk-UA" sz="2400">
                <a:solidFill>
                  <a:srgbClr val="003300"/>
                </a:solidFill>
                <a:latin typeface="Times New Roman" pitchFamily="18" charset="0"/>
                <a:cs typeface="Times New Roman" pitchFamily="18" charset="0"/>
                <a:sym typeface="Symbol" pitchFamily="18" charset="2"/>
              </a:rPr>
              <a:t></a:t>
            </a:r>
            <a:r>
              <a:rPr lang="uk-UA" sz="2400" baseline="-30000">
                <a:solidFill>
                  <a:srgbClr val="003300"/>
                </a:solidFill>
                <a:latin typeface="Times New Roman" pitchFamily="18" charset="0"/>
                <a:cs typeface="Times New Roman" pitchFamily="18" charset="0"/>
              </a:rPr>
              <a:t>2</a:t>
            </a:r>
            <a:r>
              <a:rPr lang="uk-UA" sz="2400">
                <a:solidFill>
                  <a:srgbClr val="003300"/>
                </a:solidFill>
                <a:latin typeface="Times New Roman" pitchFamily="18" charset="0"/>
                <a:cs typeface="Times New Roman" pitchFamily="18" charset="0"/>
                <a:sym typeface="Symbol" pitchFamily="18" charset="2"/>
              </a:rPr>
              <a:t></a:t>
            </a:r>
            <a:r>
              <a:rPr lang="uk-UA" sz="2400" baseline="-30000">
                <a:solidFill>
                  <a:srgbClr val="003300"/>
                </a:solidFill>
                <a:latin typeface="Times New Roman" pitchFamily="18" charset="0"/>
                <a:cs typeface="Times New Roman" pitchFamily="18" charset="0"/>
              </a:rPr>
              <a:t>2</a:t>
            </a:r>
            <a:endParaRPr lang="ru-RU" sz="2400" baseline="-30000">
              <a:solidFill>
                <a:srgbClr val="003300"/>
              </a:solidFill>
              <a:latin typeface="Times New Roman" pitchFamily="18" charset="0"/>
              <a:cs typeface="Times New Roman" pitchFamily="18" charset="0"/>
            </a:endParaRPr>
          </a:p>
        </p:txBody>
      </p:sp>
      <p:sp>
        <p:nvSpPr>
          <p:cNvPr id="29726" name="Rectangle 31"/>
          <p:cNvSpPr>
            <a:spLocks noChangeArrowheads="1"/>
          </p:cNvSpPr>
          <p:nvPr/>
        </p:nvSpPr>
        <p:spPr bwMode="auto">
          <a:xfrm>
            <a:off x="5257800" y="2998788"/>
            <a:ext cx="2139950" cy="457200"/>
          </a:xfrm>
          <a:prstGeom prst="rect">
            <a:avLst/>
          </a:prstGeom>
          <a:noFill/>
          <a:ln w="9525">
            <a:noFill/>
            <a:miter lim="800000"/>
            <a:headEnd/>
            <a:tailEnd/>
          </a:ln>
        </p:spPr>
        <p:txBody>
          <a:bodyPr wrap="none">
            <a:spAutoFit/>
          </a:bodyPr>
          <a:lstStyle/>
          <a:p>
            <a:r>
              <a:rPr lang="uk-UA" sz="2400" b="1">
                <a:solidFill>
                  <a:srgbClr val="FF0066"/>
                </a:solidFill>
                <a:latin typeface="Times New Roman" pitchFamily="18" charset="0"/>
                <a:cs typeface="Times New Roman" pitchFamily="18" charset="0"/>
              </a:rPr>
              <a:t>Ig G - </a:t>
            </a:r>
            <a:r>
              <a:rPr lang="uk-UA" sz="2400" b="1">
                <a:solidFill>
                  <a:srgbClr val="FF0066"/>
                </a:solidFill>
                <a:latin typeface="Times New Roman" pitchFamily="18" charset="0"/>
                <a:cs typeface="Times New Roman" pitchFamily="18" charset="0"/>
                <a:sym typeface="Symbol" pitchFamily="18" charset="2"/>
              </a:rPr>
              <a:t></a:t>
            </a:r>
            <a:r>
              <a:rPr lang="uk-UA" sz="2400" b="1" baseline="-30000">
                <a:solidFill>
                  <a:srgbClr val="FF0066"/>
                </a:solidFill>
                <a:latin typeface="Times New Roman" pitchFamily="18" charset="0"/>
                <a:cs typeface="Times New Roman" pitchFamily="18" charset="0"/>
              </a:rPr>
              <a:t>2</a:t>
            </a:r>
            <a:r>
              <a:rPr lang="uk-UA" sz="2400" b="1">
                <a:solidFill>
                  <a:srgbClr val="FF0066"/>
                </a:solidFill>
                <a:latin typeface="Times New Roman" pitchFamily="18" charset="0"/>
                <a:cs typeface="Times New Roman" pitchFamily="18" charset="0"/>
                <a:sym typeface="Symbol" pitchFamily="18" charset="2"/>
              </a:rPr>
              <a:t></a:t>
            </a:r>
            <a:r>
              <a:rPr lang="uk-UA" sz="2400" b="1" baseline="-30000">
                <a:solidFill>
                  <a:srgbClr val="FF0066"/>
                </a:solidFill>
                <a:latin typeface="Times New Roman" pitchFamily="18" charset="0"/>
                <a:cs typeface="Times New Roman" pitchFamily="18" charset="0"/>
              </a:rPr>
              <a:t>2</a:t>
            </a:r>
            <a:r>
              <a:rPr lang="uk-UA" sz="2400" b="1">
                <a:solidFill>
                  <a:srgbClr val="FF0066"/>
                </a:solidFill>
                <a:latin typeface="Times New Roman" pitchFamily="18" charset="0"/>
                <a:cs typeface="Times New Roman" pitchFamily="18" charset="0"/>
              </a:rPr>
              <a:t>,</a:t>
            </a:r>
            <a:r>
              <a:rPr lang="uk-UA" sz="2400" b="1" baseline="-30000">
                <a:solidFill>
                  <a:srgbClr val="FF0066"/>
                </a:solidFill>
                <a:latin typeface="Times New Roman" pitchFamily="18" charset="0"/>
                <a:cs typeface="Times New Roman" pitchFamily="18" charset="0"/>
              </a:rPr>
              <a:t>,</a:t>
            </a:r>
            <a:r>
              <a:rPr lang="uk-UA" sz="2400" b="1">
                <a:solidFill>
                  <a:srgbClr val="FF0066"/>
                </a:solidFill>
                <a:latin typeface="Times New Roman" pitchFamily="18" charset="0"/>
                <a:cs typeface="Times New Roman" pitchFamily="18" charset="0"/>
                <a:sym typeface="Symbol" pitchFamily="18" charset="2"/>
              </a:rPr>
              <a:t></a:t>
            </a:r>
            <a:r>
              <a:rPr lang="uk-UA" sz="2400" b="1" baseline="-30000">
                <a:solidFill>
                  <a:srgbClr val="FF0066"/>
                </a:solidFill>
                <a:latin typeface="Times New Roman" pitchFamily="18" charset="0"/>
                <a:cs typeface="Times New Roman" pitchFamily="18" charset="0"/>
              </a:rPr>
              <a:t>2</a:t>
            </a:r>
            <a:r>
              <a:rPr lang="uk-UA" sz="2400" b="1">
                <a:solidFill>
                  <a:srgbClr val="FF0066"/>
                </a:solidFill>
                <a:latin typeface="Times New Roman" pitchFamily="18" charset="0"/>
                <a:cs typeface="Times New Roman" pitchFamily="18" charset="0"/>
                <a:sym typeface="Symbol" pitchFamily="18" charset="2"/>
              </a:rPr>
              <a:t></a:t>
            </a:r>
            <a:r>
              <a:rPr lang="uk-UA" sz="2400" b="1" baseline="-30000">
                <a:solidFill>
                  <a:srgbClr val="FF0066"/>
                </a:solidFill>
                <a:latin typeface="Times New Roman" pitchFamily="18" charset="0"/>
                <a:cs typeface="Times New Roman" pitchFamily="18" charset="0"/>
              </a:rPr>
              <a:t>2</a:t>
            </a:r>
            <a:endParaRPr lang="ru-RU" sz="2400" b="1" baseline="-30000">
              <a:solidFill>
                <a:srgbClr val="FF00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ph type="body" idx="1"/>
          </p:nvPr>
        </p:nvPicPr>
        <p:blipFill>
          <a:blip r:embed="rId2"/>
          <a:srcRect/>
          <a:stretch>
            <a:fillRect/>
          </a:stretch>
        </p:blipFill>
        <p:spPr>
          <a:xfrm>
            <a:off x="971550" y="1600200"/>
            <a:ext cx="7200900" cy="5257800"/>
          </a:xfrm>
        </p:spPr>
      </p:pic>
      <p:sp>
        <p:nvSpPr>
          <p:cNvPr id="30723" name="Rectangle 4"/>
          <p:cNvSpPr>
            <a:spLocks noChangeArrowheads="1"/>
          </p:cNvSpPr>
          <p:nvPr/>
        </p:nvSpPr>
        <p:spPr bwMode="auto">
          <a:xfrm>
            <a:off x="250825" y="0"/>
            <a:ext cx="8675688" cy="1616075"/>
          </a:xfrm>
          <a:prstGeom prst="rect">
            <a:avLst/>
          </a:prstGeom>
          <a:solidFill>
            <a:srgbClr val="FFCC00">
              <a:alpha val="16862"/>
            </a:srgbClr>
          </a:solidFill>
          <a:ln w="9525">
            <a:noFill/>
            <a:miter lim="800000"/>
            <a:headEnd/>
            <a:tailEnd/>
          </a:ln>
        </p:spPr>
        <p:txBody>
          <a:bodyPr>
            <a:spAutoFit/>
          </a:bodyPr>
          <a:lstStyle/>
          <a:p>
            <a:r>
              <a:rPr lang="ru-RU">
                <a:solidFill>
                  <a:srgbClr val="000000"/>
                </a:solidFill>
                <a:latin typeface="Calibri" pitchFamily="34" charset="0"/>
              </a:rPr>
              <a:t>      </a:t>
            </a:r>
            <a:r>
              <a:rPr lang="en-US" sz="2000">
                <a:solidFill>
                  <a:srgbClr val="000000"/>
                </a:solidFill>
                <a:latin typeface="Calibri" pitchFamily="34" charset="0"/>
              </a:rPr>
              <a:t>If an antibody molecule is treated with a proteolytic enzyme such as papain, peptide bonds in the "hinge" region are broken, producing two identical </a:t>
            </a:r>
            <a:r>
              <a:rPr lang="en-US" sz="2000" b="1">
                <a:solidFill>
                  <a:srgbClr val="FF0066"/>
                </a:solidFill>
                <a:latin typeface="Calibri" pitchFamily="34" charset="0"/>
              </a:rPr>
              <a:t>Fab fragments</a:t>
            </a:r>
            <a:r>
              <a:rPr lang="en-US" sz="2000" b="1">
                <a:solidFill>
                  <a:srgbClr val="000000"/>
                </a:solidFill>
                <a:latin typeface="Calibri" pitchFamily="34" charset="0"/>
              </a:rPr>
              <a:t>, </a:t>
            </a:r>
            <a:r>
              <a:rPr lang="en-US" sz="2000">
                <a:solidFill>
                  <a:srgbClr val="000000"/>
                </a:solidFill>
                <a:latin typeface="Calibri" pitchFamily="34" charset="0"/>
              </a:rPr>
              <a:t>which carry the antigen-binding sites, and one</a:t>
            </a:r>
            <a:r>
              <a:rPr lang="en-US" sz="2000">
                <a:solidFill>
                  <a:srgbClr val="FF0066"/>
                </a:solidFill>
                <a:latin typeface="Calibri" pitchFamily="34" charset="0"/>
              </a:rPr>
              <a:t> </a:t>
            </a:r>
            <a:r>
              <a:rPr lang="en-US" sz="2000" b="1">
                <a:solidFill>
                  <a:srgbClr val="FF0066"/>
                </a:solidFill>
                <a:latin typeface="Calibri" pitchFamily="34" charset="0"/>
              </a:rPr>
              <a:t>Fc fragment,</a:t>
            </a:r>
            <a:r>
              <a:rPr lang="en-US" sz="2000" b="1">
                <a:solidFill>
                  <a:srgbClr val="000000"/>
                </a:solidFill>
                <a:latin typeface="Calibri" pitchFamily="34" charset="0"/>
              </a:rPr>
              <a:t> </a:t>
            </a:r>
            <a:r>
              <a:rPr lang="en-US" sz="2000">
                <a:solidFill>
                  <a:srgbClr val="000000"/>
                </a:solidFill>
                <a:latin typeface="Calibri" pitchFamily="34" charset="0"/>
              </a:rPr>
              <a:t>which is involved in placenta! transfer, complement fixation, attachment site for various cells, and other biologic activities</a:t>
            </a:r>
            <a:r>
              <a:rPr lang="en-US">
                <a:latin typeface="Calibri" pitchFamily="34" charset="0"/>
              </a:rPr>
              <a:t>  </a:t>
            </a:r>
            <a:endParaRPr lang="uk-UA">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ChangeArrowheads="1"/>
          </p:cNvSpPr>
          <p:nvPr/>
        </p:nvSpPr>
        <p:spPr bwMode="auto">
          <a:xfrm>
            <a:off x="468313" y="1557338"/>
            <a:ext cx="8135937" cy="3743325"/>
          </a:xfrm>
          <a:prstGeom prst="rect">
            <a:avLst/>
          </a:prstGeom>
          <a:gradFill rotWithShape="1">
            <a:gsLst>
              <a:gs pos="100000">
                <a:srgbClr val="C1FFC8">
                  <a:gamma/>
                  <a:shade val="46275"/>
                  <a:invGamma/>
                  <a:alpha val="10000"/>
                </a:srgbClr>
              </a:gs>
              <a:gs pos="50000">
                <a:srgbClr val="C1FFC8"/>
              </a:gs>
              <a:gs pos="100000">
                <a:srgbClr val="C1FFC8">
                  <a:gamma/>
                  <a:shade val="46275"/>
                  <a:invGamma/>
                </a:srgbClr>
              </a:gs>
            </a:gsLst>
            <a:lin ang="18900000" scaled="1"/>
          </a:gradFill>
          <a:ln w="9525">
            <a:noFill/>
            <a:miter lim="800000"/>
            <a:headEnd/>
            <a:tailEnd/>
          </a:ln>
          <a:effectLst/>
        </p:spPr>
        <p:txBody>
          <a:bodyPr>
            <a:spAutoFit/>
          </a:bodyPr>
          <a:lstStyle/>
          <a:p>
            <a:pPr fontAlgn="auto">
              <a:spcBef>
                <a:spcPts val="0"/>
              </a:spcBef>
              <a:spcAft>
                <a:spcPts val="0"/>
              </a:spcAft>
              <a:defRPr/>
            </a:pPr>
            <a:endParaRPr lang="en-GB" sz="2400" b="1" dirty="0">
              <a:solidFill>
                <a:schemeClr val="accent2"/>
              </a:solidFill>
              <a:latin typeface="+mn-lt"/>
            </a:endParaRPr>
          </a:p>
          <a:p>
            <a:pPr fontAlgn="auto">
              <a:spcBef>
                <a:spcPts val="0"/>
              </a:spcBef>
              <a:spcAft>
                <a:spcPts val="0"/>
              </a:spcAft>
              <a:defRPr/>
            </a:pPr>
            <a:r>
              <a:rPr lang="en-GB" sz="2400" b="1" dirty="0">
                <a:solidFill>
                  <a:srgbClr val="0000FF"/>
                </a:solidFill>
                <a:latin typeface="+mn-lt"/>
              </a:rPr>
              <a:t>Antigens, consequently, are characterized by the following main properties:</a:t>
            </a:r>
          </a:p>
          <a:p>
            <a:pPr fontAlgn="auto">
              <a:spcBef>
                <a:spcPts val="0"/>
              </a:spcBef>
              <a:spcAft>
                <a:spcPts val="0"/>
              </a:spcAft>
              <a:defRPr/>
            </a:pPr>
            <a:endParaRPr lang="en-GB" sz="2400" dirty="0">
              <a:solidFill>
                <a:srgbClr val="0000FF"/>
              </a:solidFill>
              <a:latin typeface="+mn-lt"/>
            </a:endParaRPr>
          </a:p>
          <a:p>
            <a:pPr fontAlgn="auto">
              <a:spcBef>
                <a:spcPts val="0"/>
              </a:spcBef>
              <a:spcAft>
                <a:spcPts val="0"/>
              </a:spcAft>
              <a:defRPr/>
            </a:pPr>
            <a:r>
              <a:rPr lang="en-GB" sz="2400" b="1" dirty="0">
                <a:solidFill>
                  <a:srgbClr val="FF0066"/>
                </a:solidFill>
                <a:latin typeface="+mn-lt"/>
              </a:rPr>
              <a:t>(1) the ability to cause the production of antibodies</a:t>
            </a:r>
            <a:r>
              <a:rPr lang="en-GB" sz="2400" b="1" dirty="0">
                <a:solidFill>
                  <a:srgbClr val="19371E"/>
                </a:solidFill>
                <a:latin typeface="+mn-lt"/>
              </a:rPr>
              <a:t> (</a:t>
            </a:r>
            <a:r>
              <a:rPr lang="en-GB" sz="2400" b="1" dirty="0" err="1">
                <a:solidFill>
                  <a:srgbClr val="19371E"/>
                </a:solidFill>
                <a:latin typeface="+mn-lt"/>
              </a:rPr>
              <a:t>antigenicity</a:t>
            </a:r>
            <a:r>
              <a:rPr lang="en-GB" sz="2400" b="1" dirty="0">
                <a:solidFill>
                  <a:srgbClr val="19371E"/>
                </a:solidFill>
                <a:latin typeface="+mn-lt"/>
              </a:rPr>
              <a:t>), and </a:t>
            </a:r>
          </a:p>
          <a:p>
            <a:pPr fontAlgn="auto">
              <a:spcBef>
                <a:spcPts val="0"/>
              </a:spcBef>
              <a:spcAft>
                <a:spcPts val="0"/>
              </a:spcAft>
              <a:defRPr/>
            </a:pPr>
            <a:endParaRPr lang="en-GB" sz="2400" b="1" dirty="0">
              <a:solidFill>
                <a:srgbClr val="19371E"/>
              </a:solidFill>
              <a:latin typeface="+mn-lt"/>
            </a:endParaRPr>
          </a:p>
          <a:p>
            <a:pPr fontAlgn="auto">
              <a:spcBef>
                <a:spcPts val="0"/>
              </a:spcBef>
              <a:spcAft>
                <a:spcPts val="0"/>
              </a:spcAft>
              <a:defRPr/>
            </a:pPr>
            <a:r>
              <a:rPr lang="en-GB" sz="2400" b="1" dirty="0">
                <a:solidFill>
                  <a:srgbClr val="FF0066"/>
                </a:solidFill>
                <a:latin typeface="+mn-lt"/>
              </a:rPr>
              <a:t>(2) the ability to enter into an interaction with the corresponding antibodies</a:t>
            </a:r>
            <a:r>
              <a:rPr lang="en-GB" sz="2400" b="1" dirty="0">
                <a:solidFill>
                  <a:srgbClr val="19371E"/>
                </a:solidFill>
                <a:latin typeface="+mn-lt"/>
              </a:rPr>
              <a:t> (antigenic specificity).</a:t>
            </a:r>
          </a:p>
          <a:p>
            <a:pPr fontAlgn="auto">
              <a:spcBef>
                <a:spcPts val="0"/>
              </a:spcBef>
              <a:spcAft>
                <a:spcPts val="0"/>
              </a:spcAft>
              <a:defRPr/>
            </a:pPr>
            <a:endParaRPr lang="en-GB" sz="2400" b="1" dirty="0">
              <a:solidFill>
                <a:srgbClr val="19371E"/>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3214688" y="692150"/>
            <a:ext cx="5929312" cy="5905500"/>
          </a:xfrm>
          <a:gradFill rotWithShape="1">
            <a:gsLst>
              <a:gs pos="0">
                <a:srgbClr val="00FFFF"/>
              </a:gs>
              <a:gs pos="50000">
                <a:srgbClr val="E2FF8F"/>
              </a:gs>
              <a:gs pos="100000">
                <a:srgbClr val="00FFFF"/>
              </a:gs>
            </a:gsLst>
            <a:lin ang="0" scaled="1"/>
          </a:gradFill>
        </p:spPr>
        <p:txBody>
          <a:bodyPr/>
          <a:lstStyle/>
          <a:p>
            <a:pPr algn="just" eaLnBrk="1" hangingPunct="1"/>
            <a:r>
              <a:rPr lang="en-US" sz="2200" b="1" smtClean="0">
                <a:solidFill>
                  <a:srgbClr val="FF0000"/>
                </a:solidFill>
              </a:rPr>
              <a:t/>
            </a:r>
            <a:br>
              <a:rPr lang="en-US" sz="2200" b="1" smtClean="0">
                <a:solidFill>
                  <a:srgbClr val="FF0000"/>
                </a:solidFill>
              </a:rPr>
            </a:br>
            <a:r>
              <a:rPr lang="en-US" sz="2200" b="1" smtClean="0">
                <a:solidFill>
                  <a:srgbClr val="FF0000"/>
                </a:solidFill>
              </a:rPr>
              <a:t>IgG.</a:t>
            </a:r>
            <a:r>
              <a:rPr lang="en-US" sz="2200" b="1" smtClean="0"/>
              <a:t> </a:t>
            </a:r>
            <a:r>
              <a:rPr lang="en-US" sz="1800" b="1" smtClean="0">
                <a:latin typeface="Georgia" pitchFamily="18" charset="0"/>
              </a:rPr>
              <a:t>Each IgG molecule consists of two </a:t>
            </a:r>
            <a:r>
              <a:rPr lang="en-US" sz="1800" b="1" smtClean="0">
                <a:solidFill>
                  <a:srgbClr val="FF0000"/>
                </a:solidFill>
                <a:latin typeface="Georgia" pitchFamily="18" charset="0"/>
              </a:rPr>
              <a:t>L</a:t>
            </a:r>
            <a:r>
              <a:rPr lang="en-US" sz="1800" b="1" smtClean="0">
                <a:latin typeface="Georgia" pitchFamily="18" charset="0"/>
              </a:rPr>
              <a:t> chains and two </a:t>
            </a:r>
            <a:r>
              <a:rPr lang="en-US" sz="1800" b="1" smtClean="0">
                <a:solidFill>
                  <a:srgbClr val="FF0000"/>
                </a:solidFill>
                <a:latin typeface="Georgia" pitchFamily="18" charset="0"/>
              </a:rPr>
              <a:t>H</a:t>
            </a:r>
            <a:r>
              <a:rPr lang="en-US" sz="1800" b="1" smtClean="0">
                <a:latin typeface="Georgia" pitchFamily="18" charset="0"/>
              </a:rPr>
              <a:t> chains linked by disulfide bonds (molecular formula H2L2). Because it has two identical antigen-binding sites, it is said to be divalent. </a:t>
            </a:r>
            <a:br>
              <a:rPr lang="en-US" sz="1800" b="1" smtClean="0">
                <a:latin typeface="Georgia" pitchFamily="18" charset="0"/>
              </a:rPr>
            </a:br>
            <a:r>
              <a:rPr lang="en-US" sz="1800" b="1" smtClean="0">
                <a:latin typeface="Georgia" pitchFamily="18" charset="0"/>
              </a:rPr>
              <a:t/>
            </a:r>
            <a:br>
              <a:rPr lang="en-US" sz="1800" b="1" smtClean="0">
                <a:latin typeface="Georgia" pitchFamily="18" charset="0"/>
              </a:rPr>
            </a:br>
            <a:r>
              <a:rPr lang="en-US" sz="1800" smtClean="0">
                <a:solidFill>
                  <a:srgbClr val="FF0000"/>
                </a:solidFill>
                <a:latin typeface="Georgia" pitchFamily="18" charset="0"/>
              </a:rPr>
              <a:t>I</a:t>
            </a:r>
            <a:r>
              <a:rPr lang="en-US" sz="1800" b="1" smtClean="0">
                <a:solidFill>
                  <a:srgbClr val="FF0000"/>
                </a:solidFill>
                <a:latin typeface="Georgia" pitchFamily="18" charset="0"/>
              </a:rPr>
              <a:t>gG </a:t>
            </a:r>
            <a:r>
              <a:rPr lang="en-US" sz="1800" b="1" smtClean="0">
                <a:latin typeface="Georgia" pitchFamily="18" charset="0"/>
              </a:rPr>
              <a:t>is the predominant antibody in the secondary-response and constitutes an important defense against bacteria and viruses. </a:t>
            </a:r>
            <a:r>
              <a:rPr lang="en-US" sz="1800" b="1" smtClean="0">
                <a:solidFill>
                  <a:srgbClr val="FF0000"/>
                </a:solidFill>
                <a:latin typeface="Georgia" pitchFamily="18" charset="0"/>
              </a:rPr>
              <a:t>IgG </a:t>
            </a:r>
            <a:r>
              <a:rPr lang="en-US" sz="1800" b="1" smtClean="0">
                <a:latin typeface="Georgia" pitchFamily="18" charset="0"/>
              </a:rPr>
              <a:t>is the only antibody to cross the placenta only its </a:t>
            </a:r>
            <a:r>
              <a:rPr lang="en-US" sz="1800" b="1" smtClean="0">
                <a:solidFill>
                  <a:srgbClr val="FF0000"/>
                </a:solidFill>
                <a:latin typeface="Georgia" pitchFamily="18" charset="0"/>
              </a:rPr>
              <a:t>Fc</a:t>
            </a:r>
            <a:r>
              <a:rPr lang="en-US" sz="1800" b="1" smtClean="0">
                <a:latin typeface="Georgia" pitchFamily="18" charset="0"/>
              </a:rPr>
              <a:t> portion binds to receptors on the surface of placental cells. It is therefore the most abundant immunoglobulin in newborn.</a:t>
            </a:r>
            <a:br>
              <a:rPr lang="en-US" sz="1800" b="1" smtClean="0">
                <a:latin typeface="Georgia" pitchFamily="18" charset="0"/>
              </a:rPr>
            </a:br>
            <a:r>
              <a:rPr lang="en-US" sz="1800" b="1" smtClean="0">
                <a:latin typeface="Georgia" pitchFamily="18" charset="0"/>
              </a:rPr>
              <a:t> IgG is one of the two immunoglobulins that can activate complement  and opsonizes. </a:t>
            </a:r>
            <a:r>
              <a:rPr lang="en-US" sz="2200" b="1" smtClean="0"/>
              <a:t/>
            </a:r>
            <a:br>
              <a:rPr lang="en-US" sz="2200" b="1" smtClean="0"/>
            </a:br>
            <a:endParaRPr lang="uk-UA" sz="2200" b="1" smtClean="0"/>
          </a:p>
        </p:txBody>
      </p:sp>
      <p:sp>
        <p:nvSpPr>
          <p:cNvPr id="2053" name="Rectangle 5"/>
          <p:cNvSpPr>
            <a:spLocks noChangeArrowheads="1"/>
          </p:cNvSpPr>
          <p:nvPr/>
        </p:nvSpPr>
        <p:spPr bwMode="auto">
          <a:xfrm>
            <a:off x="2051050" y="0"/>
            <a:ext cx="5413375" cy="82232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400" b="1">
                <a:solidFill>
                  <a:srgbClr val="FF0000"/>
                </a:solidFill>
                <a:effectLst>
                  <a:outerShdw blurRad="38100" dist="38100" dir="2700000" algn="tl">
                    <a:srgbClr val="000000"/>
                  </a:outerShdw>
                </a:effectLst>
                <a:latin typeface="+mn-lt"/>
              </a:rPr>
              <a:t>IMMUNOGLOBULIN CLASSES</a:t>
            </a:r>
            <a:br>
              <a:rPr lang="en-US" sz="2400" b="1">
                <a:solidFill>
                  <a:srgbClr val="FF0000"/>
                </a:solidFill>
                <a:effectLst>
                  <a:outerShdw blurRad="38100" dist="38100" dir="2700000" algn="tl">
                    <a:srgbClr val="000000"/>
                  </a:outerShdw>
                </a:effectLst>
                <a:latin typeface="+mn-lt"/>
              </a:rPr>
            </a:br>
            <a:endParaRPr lang="uk-UA" sz="2400" b="1">
              <a:solidFill>
                <a:srgbClr val="FF0000"/>
              </a:solidFill>
              <a:effectLst>
                <a:outerShdw blurRad="38100" dist="38100" dir="2700000" algn="tl">
                  <a:srgbClr val="000000"/>
                </a:outerShdw>
              </a:effectLst>
              <a:latin typeface="+mn-lt"/>
            </a:endParaRPr>
          </a:p>
        </p:txBody>
      </p:sp>
      <p:pic>
        <p:nvPicPr>
          <p:cNvPr id="31748" name="Picture 6" descr="IgG.JPG (22236 bytes)"/>
          <p:cNvPicPr>
            <a:picLocks noChangeAspect="1" noChangeArrowheads="1"/>
          </p:cNvPicPr>
          <p:nvPr/>
        </p:nvPicPr>
        <p:blipFill>
          <a:blip r:embed="rId2"/>
          <a:srcRect/>
          <a:stretch>
            <a:fillRect/>
          </a:stretch>
        </p:blipFill>
        <p:spPr bwMode="auto">
          <a:xfrm>
            <a:off x="0" y="1557338"/>
            <a:ext cx="3276600"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ph type="body" idx="1"/>
          </p:nvPr>
        </p:nvPicPr>
        <p:blipFill>
          <a:blip r:embed="rId2"/>
          <a:srcRect/>
          <a:stretch>
            <a:fillRect/>
          </a:stretch>
        </p:blipFill>
        <p:spPr>
          <a:xfrm>
            <a:off x="2339975" y="0"/>
            <a:ext cx="4248150" cy="3455988"/>
          </a:xfrm>
        </p:spPr>
      </p:pic>
      <p:sp>
        <p:nvSpPr>
          <p:cNvPr id="3076" name="Rectangle 4"/>
          <p:cNvSpPr>
            <a:spLocks noChangeArrowheads="1"/>
          </p:cNvSpPr>
          <p:nvPr/>
        </p:nvSpPr>
        <p:spPr bwMode="auto">
          <a:xfrm>
            <a:off x="0" y="3644900"/>
            <a:ext cx="9144000" cy="3606800"/>
          </a:xfrm>
          <a:prstGeom prst="rect">
            <a:avLst/>
          </a:prstGeom>
          <a:gradFill rotWithShape="1">
            <a:gsLst>
              <a:gs pos="0">
                <a:srgbClr val="FFEFD1"/>
              </a:gs>
              <a:gs pos="64999">
                <a:srgbClr val="F0EBD5"/>
              </a:gs>
              <a:gs pos="100000">
                <a:srgbClr val="D1C39F"/>
              </a:gs>
            </a:gsLst>
            <a:lin ang="0" scaled="0"/>
          </a:gradFill>
          <a:ln w="9525">
            <a:noFill/>
            <a:miter lim="800000"/>
            <a:headEnd/>
            <a:tailEnd/>
          </a:ln>
          <a:effectLst/>
        </p:spPr>
        <p:txBody>
          <a:bodyPr>
            <a:spAutoFit/>
          </a:bodyPr>
          <a:lstStyle/>
          <a:p>
            <a:pPr algn="just" fontAlgn="auto">
              <a:lnSpc>
                <a:spcPct val="110000"/>
              </a:lnSpc>
              <a:spcBef>
                <a:spcPct val="50000"/>
              </a:spcBef>
              <a:spcAft>
                <a:spcPts val="0"/>
              </a:spcAft>
              <a:defRPr/>
            </a:pPr>
            <a:r>
              <a:rPr lang="en-US" sz="2400" b="1" dirty="0">
                <a:solidFill>
                  <a:srgbClr val="FF0000"/>
                </a:solidFill>
                <a:latin typeface="+mn-lt"/>
              </a:rPr>
              <a:t>   </a:t>
            </a:r>
            <a:r>
              <a:rPr lang="en-US" sz="2400" b="1" dirty="0" err="1">
                <a:solidFill>
                  <a:srgbClr val="FF0000"/>
                </a:solidFill>
                <a:latin typeface="+mn-lt"/>
              </a:rPr>
              <a:t>IgM</a:t>
            </a:r>
            <a:r>
              <a:rPr lang="en-US" sz="2400" b="1" dirty="0">
                <a:solidFill>
                  <a:srgbClr val="FF0000"/>
                </a:solidFill>
                <a:latin typeface="+mn-lt"/>
              </a:rPr>
              <a:t> </a:t>
            </a:r>
            <a:r>
              <a:rPr lang="en-US" sz="2000" dirty="0">
                <a:latin typeface="+mn-lt"/>
              </a:rPr>
              <a:t>is the main immunoglobulin produced early in the primary response. It is present as a monomer on the surface of virtually all B cells, where it functions as an antigen-binding receptor. In serum, it is a </a:t>
            </a:r>
            <a:r>
              <a:rPr lang="en-US" sz="2000" dirty="0" err="1">
                <a:latin typeface="+mn-lt"/>
              </a:rPr>
              <a:t>pentamer</a:t>
            </a:r>
            <a:r>
              <a:rPr lang="en-US" sz="2000" dirty="0">
                <a:latin typeface="+mn-lt"/>
              </a:rPr>
              <a:t> composed of 5 H2L2 units plus one molecule of </a:t>
            </a:r>
            <a:r>
              <a:rPr lang="en-US" sz="2000" dirty="0">
                <a:solidFill>
                  <a:srgbClr val="FF0000"/>
                </a:solidFill>
                <a:latin typeface="+mn-lt"/>
              </a:rPr>
              <a:t>J (joining) chain</a:t>
            </a:r>
            <a:r>
              <a:rPr lang="en-US" sz="2000" dirty="0">
                <a:latin typeface="+mn-lt"/>
              </a:rPr>
              <a:t>. Because the </a:t>
            </a:r>
            <a:r>
              <a:rPr lang="en-US" sz="2000" dirty="0" err="1">
                <a:latin typeface="+mn-lt"/>
              </a:rPr>
              <a:t>pentamer</a:t>
            </a:r>
            <a:r>
              <a:rPr lang="en-US" sz="2000" dirty="0">
                <a:latin typeface="+mn-lt"/>
              </a:rPr>
              <a:t> has </a:t>
            </a:r>
            <a:r>
              <a:rPr lang="en-US" sz="2000" dirty="0">
                <a:solidFill>
                  <a:srgbClr val="FF0000"/>
                </a:solidFill>
                <a:latin typeface="+mn-lt"/>
              </a:rPr>
              <a:t>10 antigen-binding sites</a:t>
            </a:r>
            <a:r>
              <a:rPr lang="en-US" sz="2000" dirty="0">
                <a:latin typeface="+mn-lt"/>
              </a:rPr>
              <a:t>, it is the most efficient immunoglobulin in agglutination, complement fixation (activation), and other antibody reactions and is important in defense against bacteria and viruses. It can be produced by the fetus in certain infections. It has the highest avidity of the </a:t>
            </a:r>
            <a:r>
              <a:rPr lang="en-US" sz="2000" dirty="0" err="1">
                <a:latin typeface="+mn-lt"/>
              </a:rPr>
              <a:t>immunoglobulins</a:t>
            </a:r>
            <a:r>
              <a:rPr lang="en-US" sz="2000" dirty="0">
                <a:latin typeface="+mn-lt"/>
              </a:rPr>
              <a:t>; its interaction with antigen can involve all 10 of its binding sites.</a:t>
            </a:r>
            <a:endParaRPr lang="en-GB" sz="2000" dirty="0">
              <a:latin typeface="+mn-lt"/>
            </a:endParaRPr>
          </a:p>
          <a:p>
            <a:pPr fontAlgn="auto">
              <a:lnSpc>
                <a:spcPct val="80000"/>
              </a:lnSpc>
              <a:spcBef>
                <a:spcPct val="50000"/>
              </a:spcBef>
              <a:spcAft>
                <a:spcPts val="0"/>
              </a:spcAft>
              <a:defRPr/>
            </a:pPr>
            <a:endParaRPr lang="en-GB" sz="2000" dirty="0">
              <a:latin typeface="Times New Roman" pitchFamily="18" charset="0"/>
            </a:endParaRPr>
          </a:p>
        </p:txBody>
      </p:sp>
      <p:pic>
        <p:nvPicPr>
          <p:cNvPr id="32772" name="Picture 5"/>
          <p:cNvPicPr>
            <a:picLocks noChangeAspect="1" noChangeArrowheads="1"/>
          </p:cNvPicPr>
          <p:nvPr/>
        </p:nvPicPr>
        <p:blipFill>
          <a:blip r:embed="rId2"/>
          <a:srcRect/>
          <a:stretch>
            <a:fillRect/>
          </a:stretch>
        </p:blipFill>
        <p:spPr bwMode="auto">
          <a:xfrm>
            <a:off x="2339975" y="0"/>
            <a:ext cx="4248150" cy="345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457200" y="981075"/>
            <a:ext cx="8435975" cy="4376738"/>
          </a:xfrm>
          <a:gradFill rotWithShape="1">
            <a:gsLst>
              <a:gs pos="0">
                <a:srgbClr val="FEE7F2"/>
              </a:gs>
              <a:gs pos="17999">
                <a:srgbClr val="FEE7F2"/>
              </a:gs>
              <a:gs pos="36000">
                <a:srgbClr val="FAC77D"/>
              </a:gs>
              <a:gs pos="47000">
                <a:srgbClr val="FFFF00"/>
              </a:gs>
              <a:gs pos="61000">
                <a:srgbClr val="FBA97D"/>
              </a:gs>
              <a:gs pos="82001">
                <a:srgbClr val="FBD49C"/>
              </a:gs>
              <a:gs pos="100000">
                <a:srgbClr val="FEE7F2"/>
              </a:gs>
            </a:gsLst>
            <a:lin ang="13500000" scaled="1"/>
          </a:gradFill>
        </p:spPr>
        <p:txBody>
          <a:bodyPr/>
          <a:lstStyle/>
          <a:p>
            <a:pPr algn="just" eaLnBrk="1" hangingPunct="1">
              <a:spcBef>
                <a:spcPts val="600"/>
              </a:spcBef>
              <a:buFontTx/>
              <a:buNone/>
            </a:pPr>
            <a:r>
              <a:rPr lang="en-US" sz="2800" b="1" smtClean="0">
                <a:solidFill>
                  <a:srgbClr val="FF0000"/>
                </a:solidFill>
              </a:rPr>
              <a:t>       IgA </a:t>
            </a:r>
            <a:r>
              <a:rPr lang="en-US" sz="2400" smtClean="0">
                <a:latin typeface="Georgia" pitchFamily="18" charset="0"/>
              </a:rPr>
              <a:t>is the main immunoglobulin in secretions such as colostrum, saliva, tears, and respiratory, intestinal, and genital tract secretions. It prevents attachment of bacteria and viruses to mucous membranes. Each secretory IgA molecule consists of two H2L2 units plus one molecule each of J (joining) chain and secretory component. The secretory component is a polypeptide synthesized by epithelial cells that provides for IgA passage to the mucosal surface. It also pretects IgA from being degraded in the intestinal tract. In serum, some IgA exists as monomeric H2L2.</a:t>
            </a:r>
            <a:endParaRPr lang="uk-UA" sz="2400" smtClean="0">
              <a:latin typeface="Georg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ph type="body" idx="1"/>
          </p:nvPr>
        </p:nvPicPr>
        <p:blipFill>
          <a:blip r:embed="rId2"/>
          <a:srcRect/>
          <a:stretch>
            <a:fillRect/>
          </a:stretch>
        </p:blipFill>
        <p:spPr>
          <a:xfrm>
            <a:off x="179388" y="260350"/>
            <a:ext cx="3467100" cy="4897438"/>
          </a:xfrm>
          <a:noFill/>
          <a:ln w="76200" cmpd="tri">
            <a:solidFill>
              <a:srgbClr val="00FFFF"/>
            </a:solidFill>
          </a:ln>
        </p:spPr>
      </p:pic>
      <p:pic>
        <p:nvPicPr>
          <p:cNvPr id="34819" name="Picture 5"/>
          <p:cNvPicPr>
            <a:picLocks noChangeAspect="1" noChangeArrowheads="1"/>
          </p:cNvPicPr>
          <p:nvPr/>
        </p:nvPicPr>
        <p:blipFill>
          <a:blip r:embed="rId3"/>
          <a:srcRect/>
          <a:stretch>
            <a:fillRect/>
          </a:stretch>
        </p:blipFill>
        <p:spPr bwMode="auto">
          <a:xfrm>
            <a:off x="4211638" y="765175"/>
            <a:ext cx="4608512" cy="5400675"/>
          </a:xfrm>
          <a:prstGeom prst="rect">
            <a:avLst/>
          </a:prstGeom>
          <a:noFill/>
          <a:ln w="76200" cmpd="tri">
            <a:solidFill>
              <a:srgbClr val="00FFFF"/>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ph type="body" idx="1"/>
          </p:nvPr>
        </p:nvPicPr>
        <p:blipFill>
          <a:blip r:embed="rId2"/>
          <a:srcRect/>
          <a:stretch>
            <a:fillRect/>
          </a:stretch>
        </p:blipFill>
        <p:spPr>
          <a:xfrm>
            <a:off x="5364163" y="981075"/>
            <a:ext cx="3322637" cy="4525963"/>
          </a:xfrm>
          <a:noFill/>
          <a:ln w="38100" cmpd="dbl">
            <a:solidFill>
              <a:srgbClr val="FF00FF"/>
            </a:solidFill>
          </a:ln>
        </p:spPr>
      </p:pic>
      <p:sp>
        <p:nvSpPr>
          <p:cNvPr id="35843" name="Rectangle 4"/>
          <p:cNvSpPr>
            <a:spLocks noChangeArrowheads="1"/>
          </p:cNvSpPr>
          <p:nvPr/>
        </p:nvSpPr>
        <p:spPr bwMode="auto">
          <a:xfrm>
            <a:off x="395288" y="0"/>
            <a:ext cx="4787900" cy="6591300"/>
          </a:xfrm>
          <a:prstGeom prst="rect">
            <a:avLst/>
          </a:prstGeom>
          <a:gradFill rotWithShape="1">
            <a:gsLst>
              <a:gs pos="0">
                <a:srgbClr val="99FFCC"/>
              </a:gs>
              <a:gs pos="50000">
                <a:srgbClr val="FFCCCC"/>
              </a:gs>
              <a:gs pos="100000">
                <a:srgbClr val="99FFCC"/>
              </a:gs>
            </a:gsLst>
            <a:lin ang="0" scaled="1"/>
          </a:gradFill>
          <a:ln w="9525">
            <a:noFill/>
            <a:miter lim="800000"/>
            <a:headEnd/>
            <a:tailEnd/>
          </a:ln>
        </p:spPr>
        <p:txBody>
          <a:bodyPr>
            <a:spAutoFit/>
          </a:bodyPr>
          <a:lstStyle/>
          <a:p>
            <a:pPr algn="just">
              <a:lnSpc>
                <a:spcPct val="150000"/>
              </a:lnSpc>
            </a:pPr>
            <a:r>
              <a:rPr lang="en-US" sz="2400" b="1">
                <a:solidFill>
                  <a:srgbClr val="FF0000"/>
                </a:solidFill>
                <a:latin typeface="Calibri" pitchFamily="34" charset="0"/>
              </a:rPr>
              <a:t>IgE </a:t>
            </a:r>
            <a:r>
              <a:rPr lang="en-US" sz="2000">
                <a:latin typeface="Georgia" pitchFamily="18" charset="0"/>
              </a:rPr>
              <a:t>is medically important for two reasons: (1) it mediates immediate (anaphylactic) hypersensitivity, and </a:t>
            </a:r>
          </a:p>
          <a:p>
            <a:pPr algn="just">
              <a:lnSpc>
                <a:spcPct val="150000"/>
              </a:lnSpc>
            </a:pPr>
            <a:r>
              <a:rPr lang="en-US" sz="2000">
                <a:latin typeface="Georgia" pitchFamily="18" charset="0"/>
              </a:rPr>
              <a:t>(2) it participates in host defenses against certain parasites, eg, helminths (worms). The </a:t>
            </a:r>
            <a:r>
              <a:rPr lang="en-US" sz="2000">
                <a:solidFill>
                  <a:srgbClr val="0000FF"/>
                </a:solidFill>
                <a:latin typeface="Georgia" pitchFamily="18" charset="0"/>
              </a:rPr>
              <a:t>Fc region of IgE binds to the surface of mast cells and basophils.</a:t>
            </a:r>
            <a:r>
              <a:rPr lang="en-US" sz="2000">
                <a:latin typeface="Georgia" pitchFamily="18" charset="0"/>
              </a:rPr>
              <a:t> Although IgE is present in trace amounts in normal serum (approximately 0.004%), persons with allergic reactivity have greatly increased amounts, and IgE may appear in external secretions. </a:t>
            </a:r>
            <a:r>
              <a:rPr lang="en-US" sz="2000">
                <a:solidFill>
                  <a:srgbClr val="0000FF"/>
                </a:solidFill>
                <a:latin typeface="Georgia" pitchFamily="18" charset="0"/>
              </a:rPr>
              <a:t>IgE does not fix complement and does not cross the placenta.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ph type="body" idx="1"/>
          </p:nvPr>
        </p:nvPicPr>
        <p:blipFill>
          <a:blip r:embed="rId2"/>
          <a:srcRect/>
          <a:stretch>
            <a:fillRect/>
          </a:stretch>
        </p:blipFill>
        <p:spPr>
          <a:xfrm>
            <a:off x="5651500" y="1600200"/>
            <a:ext cx="3035300" cy="3557588"/>
          </a:xfrm>
        </p:spPr>
      </p:pic>
      <p:sp>
        <p:nvSpPr>
          <p:cNvPr id="36867" name="Rectangle 4"/>
          <p:cNvSpPr>
            <a:spLocks noChangeArrowheads="1"/>
          </p:cNvSpPr>
          <p:nvPr/>
        </p:nvSpPr>
        <p:spPr bwMode="auto">
          <a:xfrm>
            <a:off x="323850" y="1628775"/>
            <a:ext cx="4787900" cy="3341688"/>
          </a:xfrm>
          <a:prstGeom prst="rect">
            <a:avLst/>
          </a:prstGeom>
          <a:noFill/>
          <a:ln w="9525">
            <a:noFill/>
            <a:miter lim="800000"/>
            <a:headEnd/>
            <a:tailEnd/>
          </a:ln>
        </p:spPr>
        <p:txBody>
          <a:bodyPr>
            <a:spAutoFit/>
          </a:bodyPr>
          <a:lstStyle/>
          <a:p>
            <a:pPr algn="ctr">
              <a:lnSpc>
                <a:spcPct val="120000"/>
              </a:lnSpc>
              <a:spcBef>
                <a:spcPct val="50000"/>
              </a:spcBef>
            </a:pPr>
            <a:r>
              <a:rPr lang="en-US" sz="2400" b="1">
                <a:solidFill>
                  <a:srgbClr val="FF0000"/>
                </a:solidFill>
                <a:latin typeface="Calibri" pitchFamily="34" charset="0"/>
              </a:rPr>
              <a:t>IgD.</a:t>
            </a:r>
            <a:r>
              <a:rPr lang="en-US" sz="2400">
                <a:latin typeface="Calibri" pitchFamily="34" charset="0"/>
              </a:rPr>
              <a:t> </a:t>
            </a:r>
            <a:r>
              <a:rPr lang="en-US" sz="2400">
                <a:solidFill>
                  <a:srgbClr val="0070C0"/>
                </a:solidFill>
                <a:latin typeface="Calibri" pitchFamily="34" charset="0"/>
              </a:rPr>
              <a:t>This immunoglobulin has no known antibody function but may function as an antigen receptor; it is present on the surface of many B lymphocytes. It is present in small amounts in serum.</a:t>
            </a:r>
          </a:p>
          <a:p>
            <a:pPr algn="ctr">
              <a:lnSpc>
                <a:spcPct val="120000"/>
              </a:lnSpc>
              <a:spcBef>
                <a:spcPct val="50000"/>
              </a:spcBef>
              <a:buFontTx/>
              <a:buChar char="•"/>
            </a:pPr>
            <a:endParaRPr lang="en-US" sz="2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ph type="body" idx="1"/>
          </p:nvPr>
        </p:nvPicPr>
        <p:blipFill>
          <a:blip r:embed="rId2"/>
          <a:srcRect/>
          <a:stretch>
            <a:fillRect/>
          </a:stretch>
        </p:blipFill>
        <p:spPr>
          <a:xfrm>
            <a:off x="457200" y="620713"/>
            <a:ext cx="8229600" cy="5903912"/>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54000">
              <a:schemeClr val="accent2">
                <a:lumMod val="20000"/>
                <a:lumOff val="80000"/>
                <a:alpha val="10000"/>
              </a:schemeClr>
            </a:gs>
            <a:gs pos="64999">
              <a:srgbClr val="F0EBD5"/>
            </a:gs>
            <a:gs pos="100000">
              <a:srgbClr val="D1C39F"/>
            </a:gs>
          </a:gsLst>
          <a:lin ang="13500000" scaled="0"/>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rtlCol="0">
            <a:normAutofit/>
          </a:bodyPr>
          <a:lstStyle/>
          <a:p>
            <a:pPr eaLnBrk="1" fontAlgn="auto" hangingPunct="1">
              <a:spcAft>
                <a:spcPts val="0"/>
              </a:spcAft>
              <a:defRPr/>
            </a:pPr>
            <a:r>
              <a:rPr lang="uk-UA" sz="2800" b="1" smtClean="0">
                <a:solidFill>
                  <a:srgbClr val="FF0000"/>
                </a:solidFill>
                <a:effectLst>
                  <a:outerShdw blurRad="38100" dist="38100" dir="2700000" algn="tl">
                    <a:srgbClr val="000000"/>
                  </a:outerShdw>
                </a:effectLst>
              </a:rPr>
              <a:t>Major Functions of Human Immunoglobulins</a:t>
            </a:r>
            <a:br>
              <a:rPr lang="uk-UA" sz="2800" b="1" smtClean="0">
                <a:solidFill>
                  <a:srgbClr val="FF0000"/>
                </a:solidFill>
                <a:effectLst>
                  <a:outerShdw blurRad="38100" dist="38100" dir="2700000" algn="tl">
                    <a:srgbClr val="000000"/>
                  </a:outerShdw>
                </a:effectLst>
              </a:rPr>
            </a:br>
            <a:endParaRPr lang="uk-UA" sz="2800" b="1" smtClean="0">
              <a:solidFill>
                <a:srgbClr val="FF0000"/>
              </a:solidFill>
              <a:effectLst>
                <a:outerShdw blurRad="38100" dist="38100" dir="2700000" algn="tl">
                  <a:srgbClr val="000000"/>
                </a:outerShdw>
              </a:effectLst>
            </a:endParaRPr>
          </a:p>
        </p:txBody>
      </p:sp>
      <p:sp>
        <p:nvSpPr>
          <p:cNvPr id="38915" name="Rectangle 3"/>
          <p:cNvSpPr>
            <a:spLocks noGrp="1" noChangeArrowheads="1"/>
          </p:cNvSpPr>
          <p:nvPr>
            <p:ph type="body" idx="1"/>
          </p:nvPr>
        </p:nvSpPr>
        <p:spPr>
          <a:xfrm>
            <a:off x="395288" y="1052513"/>
            <a:ext cx="8229600" cy="5505450"/>
          </a:xfrm>
        </p:spPr>
        <p:txBody>
          <a:bodyPr/>
          <a:lstStyle/>
          <a:p>
            <a:pPr eaLnBrk="1" hangingPunct="1">
              <a:lnSpc>
                <a:spcPct val="80000"/>
              </a:lnSpc>
            </a:pPr>
            <a:r>
              <a:rPr lang="uk-UA" sz="2200" b="1" smtClean="0">
                <a:solidFill>
                  <a:srgbClr val="FF0000"/>
                </a:solidFill>
              </a:rPr>
              <a:t>Function</a:t>
            </a:r>
            <a:r>
              <a:rPr lang="en-US" sz="2200" b="1" smtClean="0">
                <a:solidFill>
                  <a:srgbClr val="FF0000"/>
                </a:solidFill>
              </a:rPr>
              <a:t> </a:t>
            </a:r>
            <a:r>
              <a:rPr lang="uk-UA" sz="2200" b="1" smtClean="0">
                <a:solidFill>
                  <a:srgbClr val="00B050"/>
                </a:solidFill>
              </a:rPr>
              <a:t>IgM</a:t>
            </a:r>
            <a:r>
              <a:rPr lang="en-US" sz="2200" b="1" smtClean="0">
                <a:solidFill>
                  <a:srgbClr val="00B050"/>
                </a:solidFill>
              </a:rPr>
              <a:t> </a:t>
            </a:r>
            <a:r>
              <a:rPr lang="uk-UA" sz="2200" i="1" smtClean="0">
                <a:solidFill>
                  <a:srgbClr val="00B050"/>
                </a:solidFill>
              </a:rPr>
              <a:t>Main Ig during Primary Response (Early antibody).</a:t>
            </a:r>
            <a:br>
              <a:rPr lang="uk-UA" sz="2200" i="1" smtClean="0">
                <a:solidFill>
                  <a:srgbClr val="00B050"/>
                </a:solidFill>
              </a:rPr>
            </a:br>
            <a:r>
              <a:rPr lang="uk-UA" sz="2200" i="1" smtClean="0">
                <a:solidFill>
                  <a:srgbClr val="00B050"/>
                </a:solidFill>
              </a:rPr>
              <a:t>Fixes Complement most effectively</a:t>
            </a:r>
            <a:r>
              <a:rPr lang="uk-UA" sz="2200" i="1" smtClean="0">
                <a:solidFill>
                  <a:srgbClr val="E2FF8F"/>
                </a:solidFill>
              </a:rPr>
              <a:t>).</a:t>
            </a:r>
            <a:endParaRPr lang="en-US" sz="2200" i="1" smtClean="0">
              <a:solidFill>
                <a:srgbClr val="E2FF8F"/>
              </a:solidFill>
            </a:endParaRPr>
          </a:p>
          <a:p>
            <a:pPr eaLnBrk="1" hangingPunct="1">
              <a:lnSpc>
                <a:spcPct val="80000"/>
              </a:lnSpc>
            </a:pPr>
            <a:endParaRPr lang="en-US" sz="2200" b="1" smtClean="0"/>
          </a:p>
          <a:p>
            <a:pPr eaLnBrk="1" hangingPunct="1">
              <a:lnSpc>
                <a:spcPct val="80000"/>
              </a:lnSpc>
            </a:pPr>
            <a:r>
              <a:rPr lang="uk-UA" sz="2200" b="1" smtClean="0">
                <a:solidFill>
                  <a:srgbClr val="FF0000"/>
                </a:solidFill>
              </a:rPr>
              <a:t>IgG</a:t>
            </a:r>
            <a:r>
              <a:rPr lang="en-US" sz="2200" b="1" smtClean="0">
                <a:solidFill>
                  <a:srgbClr val="FF0000"/>
                </a:solidFill>
              </a:rPr>
              <a:t>  </a:t>
            </a:r>
            <a:r>
              <a:rPr lang="uk-UA" sz="2200" i="1" smtClean="0">
                <a:solidFill>
                  <a:srgbClr val="00B050"/>
                </a:solidFill>
              </a:rPr>
              <a:t>Main Ig during Secondary Response (late antibody).</a:t>
            </a:r>
            <a:br>
              <a:rPr lang="uk-UA" sz="2200" i="1" smtClean="0">
                <a:solidFill>
                  <a:srgbClr val="00B050"/>
                </a:solidFill>
              </a:rPr>
            </a:br>
            <a:r>
              <a:rPr lang="uk-UA" sz="2200" i="1" smtClean="0">
                <a:solidFill>
                  <a:srgbClr val="00B050"/>
                </a:solidFill>
              </a:rPr>
              <a:t>Opsonization.</a:t>
            </a:r>
            <a:br>
              <a:rPr lang="uk-UA" sz="2200" i="1" smtClean="0">
                <a:solidFill>
                  <a:srgbClr val="00B050"/>
                </a:solidFill>
              </a:rPr>
            </a:br>
            <a:r>
              <a:rPr lang="uk-UA" sz="2200" i="1" smtClean="0">
                <a:solidFill>
                  <a:srgbClr val="00B050"/>
                </a:solidFill>
              </a:rPr>
              <a:t>Fixes Complement.</a:t>
            </a:r>
            <a:br>
              <a:rPr lang="uk-UA" sz="2200" i="1" smtClean="0">
                <a:solidFill>
                  <a:srgbClr val="00B050"/>
                </a:solidFill>
              </a:rPr>
            </a:br>
            <a:r>
              <a:rPr lang="uk-UA" sz="2200" i="1" smtClean="0">
                <a:solidFill>
                  <a:srgbClr val="00B050"/>
                </a:solidFill>
              </a:rPr>
              <a:t>Neutralizes Toxins, Viruses.</a:t>
            </a:r>
            <a:endParaRPr lang="en-US" sz="2200" i="1" smtClean="0">
              <a:solidFill>
                <a:srgbClr val="00B050"/>
              </a:solidFill>
            </a:endParaRPr>
          </a:p>
          <a:p>
            <a:pPr eaLnBrk="1" hangingPunct="1">
              <a:lnSpc>
                <a:spcPct val="80000"/>
              </a:lnSpc>
            </a:pPr>
            <a:endParaRPr lang="en-US" sz="2200" b="1" smtClean="0">
              <a:solidFill>
                <a:srgbClr val="E2FF8F"/>
              </a:solidFill>
            </a:endParaRPr>
          </a:p>
          <a:p>
            <a:pPr eaLnBrk="1" hangingPunct="1">
              <a:lnSpc>
                <a:spcPct val="80000"/>
              </a:lnSpc>
            </a:pPr>
            <a:r>
              <a:rPr lang="uk-UA" sz="2200" b="1" smtClean="0">
                <a:solidFill>
                  <a:srgbClr val="FF0000"/>
                </a:solidFill>
              </a:rPr>
              <a:t>IgA</a:t>
            </a:r>
            <a:r>
              <a:rPr lang="en-US" sz="2200" b="1" smtClean="0"/>
              <a:t>  </a:t>
            </a:r>
            <a:r>
              <a:rPr lang="uk-UA" sz="2200" i="1" smtClean="0">
                <a:solidFill>
                  <a:srgbClr val="00B050"/>
                </a:solidFill>
              </a:rPr>
              <a:t>Secretory mucosal Ig</a:t>
            </a:r>
            <a:br>
              <a:rPr lang="uk-UA" sz="2200" i="1" smtClean="0">
                <a:solidFill>
                  <a:srgbClr val="00B050"/>
                </a:solidFill>
              </a:rPr>
            </a:br>
            <a:r>
              <a:rPr lang="uk-UA" sz="2200" i="1" smtClean="0">
                <a:solidFill>
                  <a:srgbClr val="00B050"/>
                </a:solidFill>
              </a:rPr>
              <a:t>Prevents invasion from gut mucosa.</a:t>
            </a:r>
            <a:endParaRPr lang="en-US" sz="2200" i="1" smtClean="0">
              <a:solidFill>
                <a:srgbClr val="00B050"/>
              </a:solidFill>
            </a:endParaRPr>
          </a:p>
          <a:p>
            <a:pPr eaLnBrk="1" hangingPunct="1">
              <a:lnSpc>
                <a:spcPct val="80000"/>
              </a:lnSpc>
            </a:pPr>
            <a:endParaRPr lang="en-US" sz="2200" b="1" smtClean="0">
              <a:solidFill>
                <a:srgbClr val="E2FF8F"/>
              </a:solidFill>
            </a:endParaRPr>
          </a:p>
          <a:p>
            <a:pPr eaLnBrk="1" hangingPunct="1">
              <a:lnSpc>
                <a:spcPct val="80000"/>
              </a:lnSpc>
            </a:pPr>
            <a:r>
              <a:rPr lang="uk-UA" sz="2200" b="1" smtClean="0">
                <a:solidFill>
                  <a:srgbClr val="FF0000"/>
                </a:solidFill>
              </a:rPr>
              <a:t>IgE</a:t>
            </a:r>
            <a:r>
              <a:rPr lang="en-US" sz="2200" b="1" smtClean="0">
                <a:solidFill>
                  <a:srgbClr val="FF0000"/>
                </a:solidFill>
              </a:rPr>
              <a:t> </a:t>
            </a:r>
            <a:r>
              <a:rPr lang="en-US" sz="2200" b="1" smtClean="0"/>
              <a:t> </a:t>
            </a:r>
            <a:r>
              <a:rPr lang="uk-UA" sz="2200" i="1" smtClean="0">
                <a:solidFill>
                  <a:srgbClr val="00B050"/>
                </a:solidFill>
              </a:rPr>
              <a:t>Immediate Hypersensitivity.</a:t>
            </a:r>
            <a:br>
              <a:rPr lang="uk-UA" sz="2200" i="1" smtClean="0">
                <a:solidFill>
                  <a:srgbClr val="00B050"/>
                </a:solidFill>
              </a:rPr>
            </a:br>
            <a:r>
              <a:rPr lang="uk-UA" sz="2200" i="1" smtClean="0">
                <a:solidFill>
                  <a:srgbClr val="00B050"/>
                </a:solidFill>
              </a:rPr>
              <a:t>Mast cell and Basophil reactions.</a:t>
            </a:r>
            <a:br>
              <a:rPr lang="uk-UA" sz="2200" i="1" smtClean="0">
                <a:solidFill>
                  <a:srgbClr val="00B050"/>
                </a:solidFill>
              </a:rPr>
            </a:br>
            <a:r>
              <a:rPr lang="uk-UA" sz="2200" i="1" smtClean="0">
                <a:solidFill>
                  <a:srgbClr val="00B050"/>
                </a:solidFill>
              </a:rPr>
              <a:t>Activates Eosinophils in helminth infection</a:t>
            </a:r>
            <a:endParaRPr lang="en-US" sz="2200" i="1" smtClean="0">
              <a:solidFill>
                <a:srgbClr val="00B050"/>
              </a:solidFill>
            </a:endParaRPr>
          </a:p>
          <a:p>
            <a:pPr eaLnBrk="1" hangingPunct="1">
              <a:lnSpc>
                <a:spcPct val="80000"/>
              </a:lnSpc>
            </a:pPr>
            <a:endParaRPr lang="en-US" sz="2200" b="1" smtClean="0">
              <a:solidFill>
                <a:srgbClr val="E2FF8F"/>
              </a:solidFill>
            </a:endParaRPr>
          </a:p>
          <a:p>
            <a:pPr eaLnBrk="1" hangingPunct="1">
              <a:lnSpc>
                <a:spcPct val="80000"/>
              </a:lnSpc>
            </a:pPr>
            <a:r>
              <a:rPr lang="uk-UA" sz="2200" b="1" smtClean="0">
                <a:solidFill>
                  <a:srgbClr val="FF0000"/>
                </a:solidFill>
              </a:rPr>
              <a:t>IgD</a:t>
            </a:r>
            <a:r>
              <a:rPr lang="en-US" sz="2200" b="1" smtClean="0">
                <a:solidFill>
                  <a:srgbClr val="FF0000"/>
                </a:solidFill>
              </a:rPr>
              <a:t> </a:t>
            </a:r>
            <a:r>
              <a:rPr lang="en-US" sz="2200" b="1" smtClean="0">
                <a:solidFill>
                  <a:srgbClr val="00B050"/>
                </a:solidFill>
              </a:rPr>
              <a:t> </a:t>
            </a:r>
            <a:r>
              <a:rPr lang="uk-UA" sz="2200" i="1" smtClean="0">
                <a:solidFill>
                  <a:srgbClr val="00B050"/>
                </a:solidFill>
              </a:rPr>
              <a:t>Function Unknown.</a:t>
            </a:r>
            <a:br>
              <a:rPr lang="uk-UA" sz="2200" i="1" smtClean="0">
                <a:solidFill>
                  <a:srgbClr val="00B050"/>
                </a:solidFill>
              </a:rPr>
            </a:br>
            <a:r>
              <a:rPr lang="uk-UA" sz="2200" i="1" smtClean="0">
                <a:solidFill>
                  <a:srgbClr val="00B050"/>
                </a:solidFill>
              </a:rPr>
              <a:t>Mostly on the Surface of B cells.</a:t>
            </a:r>
            <a:r>
              <a:rPr lang="uk-UA" sz="2200" smtClean="0">
                <a:solidFill>
                  <a:srgbClr val="00B050"/>
                </a:solidFill>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346075"/>
          </a:xfrm>
        </p:spPr>
        <p:txBody>
          <a:bodyPr/>
          <a:lstStyle/>
          <a:p>
            <a:pPr eaLnBrk="1" hangingPunct="1"/>
            <a:r>
              <a:rPr lang="en-US" sz="2800" b="1" smtClean="0"/>
              <a:t>Immunoglobulins</a:t>
            </a:r>
            <a:endParaRPr lang="uk-UA" sz="2800" b="1" smtClean="0"/>
          </a:p>
        </p:txBody>
      </p:sp>
      <p:pic>
        <p:nvPicPr>
          <p:cNvPr id="39939" name="Picture 3"/>
          <p:cNvPicPr>
            <a:picLocks noChangeAspect="1" noChangeArrowheads="1"/>
          </p:cNvPicPr>
          <p:nvPr>
            <p:ph type="body" idx="1"/>
          </p:nvPr>
        </p:nvPicPr>
        <p:blipFill>
          <a:blip r:embed="rId2"/>
          <a:srcRect/>
          <a:stretch>
            <a:fillRect/>
          </a:stretch>
        </p:blipFill>
        <p:spPr>
          <a:xfrm>
            <a:off x="457200" y="908050"/>
            <a:ext cx="8229600" cy="5689600"/>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304800" y="685800"/>
            <a:ext cx="8534400" cy="585788"/>
          </a:xfrm>
        </p:spPr>
        <p:txBody>
          <a:bodyPr/>
          <a:lstStyle/>
          <a:p>
            <a:pPr eaLnBrk="1" hangingPunct="1"/>
            <a:r>
              <a:rPr lang="en-US" sz="2700" smtClean="0"/>
              <a:t>Antibody-mediated mechanisms of antigen disposal</a:t>
            </a:r>
          </a:p>
        </p:txBody>
      </p:sp>
      <p:grpSp>
        <p:nvGrpSpPr>
          <p:cNvPr id="40963" name="Group 5"/>
          <p:cNvGrpSpPr>
            <a:grpSpLocks/>
          </p:cNvGrpSpPr>
          <p:nvPr/>
        </p:nvGrpSpPr>
        <p:grpSpPr bwMode="auto">
          <a:xfrm>
            <a:off x="736600" y="1143000"/>
            <a:ext cx="7531100" cy="5326063"/>
            <a:chOff x="680" y="701"/>
            <a:chExt cx="4744" cy="3355"/>
          </a:xfrm>
        </p:grpSpPr>
        <p:pic>
          <p:nvPicPr>
            <p:cNvPr id="40964" name="Picture 6"/>
            <p:cNvPicPr>
              <a:picLocks noChangeAspect="1" noChangeArrowheads="1"/>
            </p:cNvPicPr>
            <p:nvPr/>
          </p:nvPicPr>
          <p:blipFill>
            <a:blip r:embed="rId2"/>
            <a:srcRect/>
            <a:stretch>
              <a:fillRect/>
            </a:stretch>
          </p:blipFill>
          <p:spPr bwMode="auto">
            <a:xfrm>
              <a:off x="720" y="720"/>
              <a:ext cx="4656" cy="3324"/>
            </a:xfrm>
            <a:prstGeom prst="rect">
              <a:avLst/>
            </a:prstGeom>
            <a:noFill/>
            <a:ln w="9525">
              <a:noFill/>
              <a:miter lim="800000"/>
              <a:headEnd/>
              <a:tailEnd/>
            </a:ln>
          </p:spPr>
        </p:pic>
        <p:sp>
          <p:nvSpPr>
            <p:cNvPr id="40965" name="Text Box 7"/>
            <p:cNvSpPr txBox="1">
              <a:spLocks noChangeArrowheads="1"/>
            </p:cNvSpPr>
            <p:nvPr/>
          </p:nvSpPr>
          <p:spPr bwMode="auto">
            <a:xfrm>
              <a:off x="2332" y="701"/>
              <a:ext cx="1256" cy="230"/>
            </a:xfrm>
            <a:prstGeom prst="rect">
              <a:avLst/>
            </a:prstGeom>
            <a:noFill/>
            <a:ln w="25400">
              <a:noFill/>
              <a:miter lim="800000"/>
              <a:headEnd/>
              <a:tailEnd/>
            </a:ln>
          </p:spPr>
          <p:txBody>
            <a:bodyPr wrap="none" lIns="92075" tIns="46038" rIns="92075" bIns="46038" anchor="ctr">
              <a:spAutoFit/>
            </a:bodyPr>
            <a:lstStyle/>
            <a:p>
              <a:pPr algn="ctr"/>
              <a:r>
                <a:rPr lang="en-US" sz="900" b="1">
                  <a:solidFill>
                    <a:schemeClr val="bg1"/>
                  </a:solidFill>
                  <a:latin typeface="Calibri" pitchFamily="34" charset="0"/>
                </a:rPr>
                <a:t>Binding of antibodies to antigens</a:t>
              </a:r>
            </a:p>
            <a:p>
              <a:pPr algn="ctr"/>
              <a:r>
                <a:rPr lang="en-US" sz="900" b="1">
                  <a:solidFill>
                    <a:schemeClr val="bg1"/>
                  </a:solidFill>
                  <a:latin typeface="Calibri" pitchFamily="34" charset="0"/>
                </a:rPr>
                <a:t>inactivates antigens by</a:t>
              </a:r>
            </a:p>
          </p:txBody>
        </p:sp>
        <p:sp>
          <p:nvSpPr>
            <p:cNvPr id="40966" name="Text Box 8"/>
            <p:cNvSpPr txBox="1">
              <a:spLocks noChangeArrowheads="1"/>
            </p:cNvSpPr>
            <p:nvPr/>
          </p:nvSpPr>
          <p:spPr bwMode="auto">
            <a:xfrm>
              <a:off x="699" y="1255"/>
              <a:ext cx="1084" cy="402"/>
            </a:xfrm>
            <a:prstGeom prst="rect">
              <a:avLst/>
            </a:prstGeom>
            <a:noFill/>
            <a:ln w="25400">
              <a:noFill/>
              <a:miter lim="800000"/>
              <a:headEnd/>
              <a:tailEnd/>
            </a:ln>
          </p:spPr>
          <p:txBody>
            <a:bodyPr wrap="none" lIns="92075" tIns="46038" rIns="92075" bIns="46038" anchor="ctr">
              <a:spAutoFit/>
            </a:bodyPr>
            <a:lstStyle/>
            <a:p>
              <a:pPr algn="ctr"/>
              <a:r>
                <a:rPr lang="en-US" sz="900" b="1">
                  <a:solidFill>
                    <a:schemeClr val="bg1"/>
                  </a:solidFill>
                  <a:latin typeface="Calibri" pitchFamily="34" charset="0"/>
                </a:rPr>
                <a:t>Viral neutralization</a:t>
              </a:r>
            </a:p>
            <a:p>
              <a:pPr algn="ctr"/>
              <a:r>
                <a:rPr lang="en-US" sz="900" b="1">
                  <a:solidFill>
                    <a:schemeClr val="bg1"/>
                  </a:solidFill>
                  <a:latin typeface="Calibri" pitchFamily="34" charset="0"/>
                </a:rPr>
                <a:t>(blocks binding to host)</a:t>
              </a:r>
            </a:p>
            <a:p>
              <a:pPr algn="ctr"/>
              <a:r>
                <a:rPr lang="en-US" sz="900" b="1">
                  <a:solidFill>
                    <a:schemeClr val="bg1"/>
                  </a:solidFill>
                  <a:latin typeface="Calibri" pitchFamily="34" charset="0"/>
                </a:rPr>
                <a:t>and opsonization (increases</a:t>
              </a:r>
            </a:p>
            <a:p>
              <a:pPr algn="ctr"/>
              <a:r>
                <a:rPr lang="en-US" sz="900" b="1">
                  <a:solidFill>
                    <a:schemeClr val="bg1"/>
                  </a:solidFill>
                  <a:latin typeface="Calibri" pitchFamily="34" charset="0"/>
                </a:rPr>
                <a:t>phagocytosis)</a:t>
              </a:r>
            </a:p>
          </p:txBody>
        </p:sp>
        <p:sp>
          <p:nvSpPr>
            <p:cNvPr id="40967" name="Text Box 9"/>
            <p:cNvSpPr txBox="1">
              <a:spLocks noChangeArrowheads="1"/>
            </p:cNvSpPr>
            <p:nvPr/>
          </p:nvSpPr>
          <p:spPr bwMode="auto">
            <a:xfrm>
              <a:off x="1833" y="1282"/>
              <a:ext cx="992" cy="316"/>
            </a:xfrm>
            <a:prstGeom prst="rect">
              <a:avLst/>
            </a:prstGeom>
            <a:noFill/>
            <a:ln w="25400">
              <a:noFill/>
              <a:miter lim="800000"/>
              <a:headEnd/>
              <a:tailEnd/>
            </a:ln>
          </p:spPr>
          <p:txBody>
            <a:bodyPr wrap="none" lIns="92075" tIns="46038" rIns="92075" bIns="46038" anchor="ctr">
              <a:spAutoFit/>
            </a:bodyPr>
            <a:lstStyle/>
            <a:p>
              <a:pPr algn="ctr"/>
              <a:r>
                <a:rPr lang="en-US" sz="900" b="1">
                  <a:solidFill>
                    <a:schemeClr val="bg1"/>
                  </a:solidFill>
                  <a:latin typeface="Calibri" pitchFamily="34" charset="0"/>
                </a:rPr>
                <a:t>Agglutination of</a:t>
              </a:r>
            </a:p>
            <a:p>
              <a:pPr algn="ctr"/>
              <a:r>
                <a:rPr lang="en-US" sz="900" b="1">
                  <a:solidFill>
                    <a:schemeClr val="bg1"/>
                  </a:solidFill>
                  <a:latin typeface="Calibri" pitchFamily="34" charset="0"/>
                </a:rPr>
                <a:t>antigen-bearing particles,</a:t>
              </a:r>
            </a:p>
            <a:p>
              <a:pPr algn="ctr"/>
              <a:r>
                <a:rPr lang="en-US" sz="900" b="1">
                  <a:solidFill>
                    <a:schemeClr val="bg1"/>
                  </a:solidFill>
                  <a:latin typeface="Calibri" pitchFamily="34" charset="0"/>
                </a:rPr>
                <a:t>such as microbes</a:t>
              </a:r>
            </a:p>
          </p:txBody>
        </p:sp>
        <p:sp>
          <p:nvSpPr>
            <p:cNvPr id="40968" name="Text Box 10"/>
            <p:cNvSpPr txBox="1">
              <a:spLocks noChangeArrowheads="1"/>
            </p:cNvSpPr>
            <p:nvPr/>
          </p:nvSpPr>
          <p:spPr bwMode="auto">
            <a:xfrm>
              <a:off x="3108" y="1341"/>
              <a:ext cx="684" cy="230"/>
            </a:xfrm>
            <a:prstGeom prst="rect">
              <a:avLst/>
            </a:prstGeom>
            <a:noFill/>
            <a:ln w="25400">
              <a:noFill/>
              <a:miter lim="800000"/>
              <a:headEnd/>
              <a:tailEnd/>
            </a:ln>
          </p:spPr>
          <p:txBody>
            <a:bodyPr wrap="none" lIns="92075" tIns="46038" rIns="92075" bIns="46038" anchor="ctr">
              <a:spAutoFit/>
            </a:bodyPr>
            <a:lstStyle/>
            <a:p>
              <a:pPr algn="ctr"/>
              <a:r>
                <a:rPr lang="en-US" sz="900" b="1">
                  <a:solidFill>
                    <a:schemeClr val="bg1"/>
                  </a:solidFill>
                  <a:latin typeface="Calibri" pitchFamily="34" charset="0"/>
                </a:rPr>
                <a:t>Precipitation of</a:t>
              </a:r>
            </a:p>
            <a:p>
              <a:pPr algn="ctr"/>
              <a:r>
                <a:rPr lang="en-US" sz="900" b="1">
                  <a:solidFill>
                    <a:schemeClr val="bg1"/>
                  </a:solidFill>
                  <a:latin typeface="Calibri" pitchFamily="34" charset="0"/>
                </a:rPr>
                <a:t>soluble antigens</a:t>
              </a:r>
            </a:p>
          </p:txBody>
        </p:sp>
        <p:sp>
          <p:nvSpPr>
            <p:cNvPr id="40969" name="Text Box 11"/>
            <p:cNvSpPr txBox="1">
              <a:spLocks noChangeArrowheads="1"/>
            </p:cNvSpPr>
            <p:nvPr/>
          </p:nvSpPr>
          <p:spPr bwMode="auto">
            <a:xfrm>
              <a:off x="4032" y="1333"/>
              <a:ext cx="1264" cy="230"/>
            </a:xfrm>
            <a:prstGeom prst="rect">
              <a:avLst/>
            </a:prstGeom>
            <a:noFill/>
            <a:ln w="25400">
              <a:noFill/>
              <a:miter lim="800000"/>
              <a:headEnd/>
              <a:tailEnd/>
            </a:ln>
          </p:spPr>
          <p:txBody>
            <a:bodyPr wrap="none" lIns="92075" tIns="46038" rIns="92075" bIns="46038" anchor="ctr">
              <a:spAutoFit/>
            </a:bodyPr>
            <a:lstStyle/>
            <a:p>
              <a:pPr algn="ctr"/>
              <a:r>
                <a:rPr lang="en-US" sz="900" b="1">
                  <a:solidFill>
                    <a:schemeClr val="bg1"/>
                  </a:solidFill>
                  <a:latin typeface="Calibri" pitchFamily="34" charset="0"/>
                </a:rPr>
                <a:t>Activation of complement system</a:t>
              </a:r>
            </a:p>
            <a:p>
              <a:pPr algn="ctr"/>
              <a:r>
                <a:rPr lang="en-US" sz="900" b="1">
                  <a:solidFill>
                    <a:schemeClr val="bg1"/>
                  </a:solidFill>
                  <a:latin typeface="Calibri" pitchFamily="34" charset="0"/>
                </a:rPr>
                <a:t>and pore formation</a:t>
              </a:r>
            </a:p>
          </p:txBody>
        </p:sp>
        <p:sp>
          <p:nvSpPr>
            <p:cNvPr id="40970" name="Text Box 12"/>
            <p:cNvSpPr txBox="1">
              <a:spLocks noChangeArrowheads="1"/>
            </p:cNvSpPr>
            <p:nvPr/>
          </p:nvSpPr>
          <p:spPr bwMode="auto">
            <a:xfrm>
              <a:off x="792" y="2328"/>
              <a:ext cx="440" cy="144"/>
            </a:xfrm>
            <a:prstGeom prst="rect">
              <a:avLst/>
            </a:prstGeom>
            <a:noFill/>
            <a:ln w="25400">
              <a:noFill/>
              <a:miter lim="800000"/>
              <a:headEnd/>
              <a:tailEnd/>
            </a:ln>
          </p:spPr>
          <p:txBody>
            <a:bodyPr wrap="none" lIns="92075" tIns="46038" rIns="92075" bIns="46038" anchor="ctr">
              <a:spAutoFit/>
            </a:bodyPr>
            <a:lstStyle/>
            <a:p>
              <a:pPr algn="ctr"/>
              <a:r>
                <a:rPr lang="en-US" sz="900">
                  <a:latin typeface="Calibri" pitchFamily="34" charset="0"/>
                </a:rPr>
                <a:t>Bacterium</a:t>
              </a:r>
            </a:p>
          </p:txBody>
        </p:sp>
        <p:sp>
          <p:nvSpPr>
            <p:cNvPr id="40971" name="Text Box 13"/>
            <p:cNvSpPr txBox="1">
              <a:spLocks noChangeArrowheads="1"/>
            </p:cNvSpPr>
            <p:nvPr/>
          </p:nvSpPr>
          <p:spPr bwMode="auto">
            <a:xfrm>
              <a:off x="680" y="1704"/>
              <a:ext cx="280" cy="144"/>
            </a:xfrm>
            <a:prstGeom prst="rect">
              <a:avLst/>
            </a:prstGeom>
            <a:noFill/>
            <a:ln w="25400">
              <a:noFill/>
              <a:miter lim="800000"/>
              <a:headEnd/>
              <a:tailEnd/>
            </a:ln>
          </p:spPr>
          <p:txBody>
            <a:bodyPr wrap="none" lIns="92075" tIns="46038" rIns="92075" bIns="46038" anchor="ctr">
              <a:spAutoFit/>
            </a:bodyPr>
            <a:lstStyle/>
            <a:p>
              <a:pPr algn="ctr"/>
              <a:r>
                <a:rPr lang="en-US" sz="900">
                  <a:latin typeface="Calibri" pitchFamily="34" charset="0"/>
                </a:rPr>
                <a:t>Virus</a:t>
              </a:r>
            </a:p>
          </p:txBody>
        </p:sp>
        <p:sp>
          <p:nvSpPr>
            <p:cNvPr id="40972" name="Line 14"/>
            <p:cNvSpPr>
              <a:spLocks noChangeShapeType="1"/>
            </p:cNvSpPr>
            <p:nvPr/>
          </p:nvSpPr>
          <p:spPr bwMode="auto">
            <a:xfrm flipH="1" flipV="1">
              <a:off x="928" y="1800"/>
              <a:ext cx="144" cy="96"/>
            </a:xfrm>
            <a:prstGeom prst="line">
              <a:avLst/>
            </a:prstGeom>
            <a:noFill/>
            <a:ln w="25400">
              <a:solidFill>
                <a:schemeClr val="tx1"/>
              </a:solidFill>
              <a:round/>
              <a:headEnd/>
              <a:tailEnd/>
            </a:ln>
          </p:spPr>
          <p:txBody>
            <a:bodyPr wrap="none" lIns="92075" tIns="46038" rIns="92075" bIns="46038" anchor="ctr"/>
            <a:lstStyle/>
            <a:p>
              <a:endParaRPr lang="ru-RU"/>
            </a:p>
          </p:txBody>
        </p:sp>
        <p:sp>
          <p:nvSpPr>
            <p:cNvPr id="40973" name="Line 15"/>
            <p:cNvSpPr>
              <a:spLocks noChangeShapeType="1"/>
            </p:cNvSpPr>
            <p:nvPr/>
          </p:nvSpPr>
          <p:spPr bwMode="auto">
            <a:xfrm flipH="1">
              <a:off x="1216" y="2256"/>
              <a:ext cx="192" cy="144"/>
            </a:xfrm>
            <a:prstGeom prst="line">
              <a:avLst/>
            </a:prstGeom>
            <a:noFill/>
            <a:ln w="25400">
              <a:solidFill>
                <a:schemeClr val="tx1"/>
              </a:solidFill>
              <a:round/>
              <a:headEnd/>
              <a:tailEnd/>
            </a:ln>
          </p:spPr>
          <p:txBody>
            <a:bodyPr wrap="none" lIns="92075" tIns="46038" rIns="92075" bIns="46038" anchor="ctr"/>
            <a:lstStyle/>
            <a:p>
              <a:endParaRPr lang="ru-RU"/>
            </a:p>
          </p:txBody>
        </p:sp>
        <p:sp>
          <p:nvSpPr>
            <p:cNvPr id="40974" name="Text Box 16"/>
            <p:cNvSpPr txBox="1">
              <a:spLocks noChangeArrowheads="1"/>
            </p:cNvSpPr>
            <p:nvPr/>
          </p:nvSpPr>
          <p:spPr bwMode="auto">
            <a:xfrm>
              <a:off x="2396" y="1680"/>
              <a:ext cx="380" cy="144"/>
            </a:xfrm>
            <a:prstGeom prst="rect">
              <a:avLst/>
            </a:prstGeom>
            <a:noFill/>
            <a:ln w="25400">
              <a:noFill/>
              <a:miter lim="800000"/>
              <a:headEnd/>
              <a:tailEnd/>
            </a:ln>
          </p:spPr>
          <p:txBody>
            <a:bodyPr wrap="none" lIns="92075" tIns="46038" rIns="92075" bIns="46038" anchor="ctr">
              <a:spAutoFit/>
            </a:bodyPr>
            <a:lstStyle/>
            <a:p>
              <a:pPr algn="ctr"/>
              <a:r>
                <a:rPr lang="en-US" sz="900">
                  <a:latin typeface="Calibri" pitchFamily="34" charset="0"/>
                </a:rPr>
                <a:t>Bacteria</a:t>
              </a:r>
            </a:p>
          </p:txBody>
        </p:sp>
        <p:sp>
          <p:nvSpPr>
            <p:cNvPr id="40975" name="Line 17"/>
            <p:cNvSpPr>
              <a:spLocks noChangeShapeType="1"/>
            </p:cNvSpPr>
            <p:nvPr/>
          </p:nvSpPr>
          <p:spPr bwMode="auto">
            <a:xfrm flipH="1">
              <a:off x="2448" y="1824"/>
              <a:ext cx="96" cy="144"/>
            </a:xfrm>
            <a:prstGeom prst="line">
              <a:avLst/>
            </a:prstGeom>
            <a:noFill/>
            <a:ln w="25400">
              <a:solidFill>
                <a:schemeClr val="tx1"/>
              </a:solidFill>
              <a:round/>
              <a:headEnd/>
              <a:tailEnd/>
            </a:ln>
          </p:spPr>
          <p:txBody>
            <a:bodyPr wrap="none" lIns="92075" tIns="46038" rIns="92075" bIns="46038" anchor="ctr"/>
            <a:lstStyle/>
            <a:p>
              <a:endParaRPr lang="ru-RU"/>
            </a:p>
          </p:txBody>
        </p:sp>
        <p:sp>
          <p:nvSpPr>
            <p:cNvPr id="40976" name="Line 18"/>
            <p:cNvSpPr>
              <a:spLocks noChangeShapeType="1"/>
            </p:cNvSpPr>
            <p:nvPr/>
          </p:nvSpPr>
          <p:spPr bwMode="auto">
            <a:xfrm>
              <a:off x="2544" y="1824"/>
              <a:ext cx="0" cy="192"/>
            </a:xfrm>
            <a:prstGeom prst="line">
              <a:avLst/>
            </a:prstGeom>
            <a:noFill/>
            <a:ln w="25400">
              <a:solidFill>
                <a:schemeClr val="tx1"/>
              </a:solidFill>
              <a:round/>
              <a:headEnd/>
              <a:tailEnd/>
            </a:ln>
          </p:spPr>
          <p:txBody>
            <a:bodyPr wrap="none" lIns="92075" tIns="46038" rIns="92075" bIns="46038" anchor="ctr"/>
            <a:lstStyle/>
            <a:p>
              <a:endParaRPr lang="ru-RU"/>
            </a:p>
          </p:txBody>
        </p:sp>
        <p:sp>
          <p:nvSpPr>
            <p:cNvPr id="40977" name="Text Box 19"/>
            <p:cNvSpPr txBox="1">
              <a:spLocks noChangeArrowheads="1"/>
            </p:cNvSpPr>
            <p:nvPr/>
          </p:nvSpPr>
          <p:spPr bwMode="auto">
            <a:xfrm>
              <a:off x="3548" y="2304"/>
              <a:ext cx="388" cy="230"/>
            </a:xfrm>
            <a:prstGeom prst="rect">
              <a:avLst/>
            </a:prstGeom>
            <a:noFill/>
            <a:ln w="25400">
              <a:noFill/>
              <a:miter lim="800000"/>
              <a:headEnd/>
              <a:tailEnd/>
            </a:ln>
          </p:spPr>
          <p:txBody>
            <a:bodyPr wrap="none" lIns="92075" tIns="46038" rIns="92075" bIns="46038" anchor="ctr">
              <a:spAutoFit/>
            </a:bodyPr>
            <a:lstStyle/>
            <a:p>
              <a:pPr algn="ctr"/>
              <a:r>
                <a:rPr lang="en-US" sz="900">
                  <a:latin typeface="Calibri" pitchFamily="34" charset="0"/>
                </a:rPr>
                <a:t>Soluble</a:t>
              </a:r>
            </a:p>
            <a:p>
              <a:pPr algn="ctr"/>
              <a:r>
                <a:rPr lang="en-US" sz="900">
                  <a:latin typeface="Calibri" pitchFamily="34" charset="0"/>
                </a:rPr>
                <a:t>antigens</a:t>
              </a:r>
            </a:p>
          </p:txBody>
        </p:sp>
        <p:sp>
          <p:nvSpPr>
            <p:cNvPr id="40978" name="Line 20"/>
            <p:cNvSpPr>
              <a:spLocks noChangeShapeType="1"/>
            </p:cNvSpPr>
            <p:nvPr/>
          </p:nvSpPr>
          <p:spPr bwMode="auto">
            <a:xfrm>
              <a:off x="3576" y="2160"/>
              <a:ext cx="144" cy="144"/>
            </a:xfrm>
            <a:prstGeom prst="line">
              <a:avLst/>
            </a:prstGeom>
            <a:noFill/>
            <a:ln w="25400">
              <a:solidFill>
                <a:schemeClr val="tx1"/>
              </a:solidFill>
              <a:round/>
              <a:headEnd/>
              <a:tailEnd/>
            </a:ln>
          </p:spPr>
          <p:txBody>
            <a:bodyPr wrap="none" lIns="92075" tIns="46038" rIns="92075" bIns="46038" anchor="ctr"/>
            <a:lstStyle/>
            <a:p>
              <a:endParaRPr lang="ru-RU"/>
            </a:p>
          </p:txBody>
        </p:sp>
        <p:sp>
          <p:nvSpPr>
            <p:cNvPr id="40979" name="Line 21"/>
            <p:cNvSpPr>
              <a:spLocks noChangeShapeType="1"/>
            </p:cNvSpPr>
            <p:nvPr/>
          </p:nvSpPr>
          <p:spPr bwMode="auto">
            <a:xfrm>
              <a:off x="3664" y="2056"/>
              <a:ext cx="48" cy="240"/>
            </a:xfrm>
            <a:prstGeom prst="line">
              <a:avLst/>
            </a:prstGeom>
            <a:noFill/>
            <a:ln w="25400">
              <a:solidFill>
                <a:schemeClr val="tx1"/>
              </a:solidFill>
              <a:round/>
              <a:headEnd/>
              <a:tailEnd/>
            </a:ln>
          </p:spPr>
          <p:txBody>
            <a:bodyPr wrap="none" lIns="92075" tIns="46038" rIns="92075" bIns="46038" anchor="ctr"/>
            <a:lstStyle/>
            <a:p>
              <a:endParaRPr lang="ru-RU"/>
            </a:p>
          </p:txBody>
        </p:sp>
        <p:sp>
          <p:nvSpPr>
            <p:cNvPr id="40980" name="Text Box 22"/>
            <p:cNvSpPr txBox="1">
              <a:spLocks noChangeArrowheads="1"/>
            </p:cNvSpPr>
            <p:nvPr/>
          </p:nvSpPr>
          <p:spPr bwMode="auto">
            <a:xfrm>
              <a:off x="4168" y="2376"/>
              <a:ext cx="488" cy="144"/>
            </a:xfrm>
            <a:prstGeom prst="rect">
              <a:avLst/>
            </a:prstGeom>
            <a:noFill/>
            <a:ln w="25400">
              <a:noFill/>
              <a:miter lim="800000"/>
              <a:headEnd/>
              <a:tailEnd/>
            </a:ln>
          </p:spPr>
          <p:txBody>
            <a:bodyPr wrap="none" lIns="92075" tIns="46038" rIns="92075" bIns="46038" anchor="ctr">
              <a:spAutoFit/>
            </a:bodyPr>
            <a:lstStyle/>
            <a:p>
              <a:pPr algn="ctr"/>
              <a:r>
                <a:rPr lang="en-US" sz="900">
                  <a:latin typeface="Calibri" pitchFamily="34" charset="0"/>
                </a:rPr>
                <a:t>Foreign cell</a:t>
              </a:r>
            </a:p>
          </p:txBody>
        </p:sp>
        <p:sp>
          <p:nvSpPr>
            <p:cNvPr id="40981" name="Text Box 23"/>
            <p:cNvSpPr txBox="1">
              <a:spLocks noChangeArrowheads="1"/>
            </p:cNvSpPr>
            <p:nvPr/>
          </p:nvSpPr>
          <p:spPr bwMode="auto">
            <a:xfrm>
              <a:off x="3963" y="1646"/>
              <a:ext cx="524" cy="230"/>
            </a:xfrm>
            <a:prstGeom prst="rect">
              <a:avLst/>
            </a:prstGeom>
            <a:noFill/>
            <a:ln w="25400">
              <a:noFill/>
              <a:miter lim="800000"/>
              <a:headEnd/>
              <a:tailEnd/>
            </a:ln>
          </p:spPr>
          <p:txBody>
            <a:bodyPr wrap="none" lIns="92075" tIns="46038" rIns="92075" bIns="46038" anchor="ctr">
              <a:spAutoFit/>
            </a:bodyPr>
            <a:lstStyle/>
            <a:p>
              <a:r>
                <a:rPr lang="en-US" sz="900">
                  <a:latin typeface="Calibri" pitchFamily="34" charset="0"/>
                </a:rPr>
                <a:t>Complement</a:t>
              </a:r>
            </a:p>
            <a:p>
              <a:r>
                <a:rPr lang="en-US" sz="900">
                  <a:latin typeface="Calibri" pitchFamily="34" charset="0"/>
                </a:rPr>
                <a:t>proteins</a:t>
              </a:r>
            </a:p>
          </p:txBody>
        </p:sp>
        <p:sp>
          <p:nvSpPr>
            <p:cNvPr id="40982" name="Line 24"/>
            <p:cNvSpPr>
              <a:spLocks noChangeShapeType="1"/>
            </p:cNvSpPr>
            <p:nvPr/>
          </p:nvSpPr>
          <p:spPr bwMode="auto">
            <a:xfrm flipH="1">
              <a:off x="4464" y="1728"/>
              <a:ext cx="96" cy="0"/>
            </a:xfrm>
            <a:prstGeom prst="line">
              <a:avLst/>
            </a:prstGeom>
            <a:noFill/>
            <a:ln w="25400">
              <a:solidFill>
                <a:schemeClr val="tx1"/>
              </a:solidFill>
              <a:round/>
              <a:headEnd/>
              <a:tailEnd/>
            </a:ln>
          </p:spPr>
          <p:txBody>
            <a:bodyPr wrap="none" lIns="92075" tIns="46038" rIns="92075" bIns="46038" anchor="ctr"/>
            <a:lstStyle/>
            <a:p>
              <a:endParaRPr lang="ru-RU"/>
            </a:p>
          </p:txBody>
        </p:sp>
        <p:sp>
          <p:nvSpPr>
            <p:cNvPr id="40983" name="Line 25"/>
            <p:cNvSpPr>
              <a:spLocks noChangeShapeType="1"/>
            </p:cNvSpPr>
            <p:nvPr/>
          </p:nvSpPr>
          <p:spPr bwMode="auto">
            <a:xfrm flipH="1" flipV="1">
              <a:off x="4464" y="1728"/>
              <a:ext cx="96" cy="96"/>
            </a:xfrm>
            <a:prstGeom prst="line">
              <a:avLst/>
            </a:prstGeom>
            <a:noFill/>
            <a:ln w="25400">
              <a:solidFill>
                <a:schemeClr val="tx1"/>
              </a:solidFill>
              <a:round/>
              <a:headEnd/>
              <a:tailEnd/>
            </a:ln>
          </p:spPr>
          <p:txBody>
            <a:bodyPr wrap="none" lIns="92075" tIns="46038" rIns="92075" bIns="46038" anchor="ctr"/>
            <a:lstStyle/>
            <a:p>
              <a:endParaRPr lang="ru-RU"/>
            </a:p>
          </p:txBody>
        </p:sp>
        <p:sp>
          <p:nvSpPr>
            <p:cNvPr id="40984" name="Text Box 26"/>
            <p:cNvSpPr txBox="1">
              <a:spLocks noChangeArrowheads="1"/>
            </p:cNvSpPr>
            <p:nvPr/>
          </p:nvSpPr>
          <p:spPr bwMode="auto">
            <a:xfrm>
              <a:off x="5128" y="1800"/>
              <a:ext cx="296" cy="144"/>
            </a:xfrm>
            <a:prstGeom prst="rect">
              <a:avLst/>
            </a:prstGeom>
            <a:noFill/>
            <a:ln w="25400">
              <a:noFill/>
              <a:miter lim="800000"/>
              <a:headEnd/>
              <a:tailEnd/>
            </a:ln>
          </p:spPr>
          <p:txBody>
            <a:bodyPr wrap="none" lIns="92075" tIns="46038" rIns="92075" bIns="46038" anchor="ctr">
              <a:spAutoFit/>
            </a:bodyPr>
            <a:lstStyle/>
            <a:p>
              <a:pPr algn="ctr"/>
              <a:r>
                <a:rPr lang="en-US" sz="900">
                  <a:latin typeface="Calibri" pitchFamily="34" charset="0"/>
                </a:rPr>
                <a:t>MAC </a:t>
              </a:r>
            </a:p>
          </p:txBody>
        </p:sp>
        <p:sp>
          <p:nvSpPr>
            <p:cNvPr id="40985" name="Line 27"/>
            <p:cNvSpPr>
              <a:spLocks noChangeShapeType="1"/>
            </p:cNvSpPr>
            <p:nvPr/>
          </p:nvSpPr>
          <p:spPr bwMode="auto">
            <a:xfrm flipH="1">
              <a:off x="5174" y="1920"/>
              <a:ext cx="58" cy="123"/>
            </a:xfrm>
            <a:prstGeom prst="line">
              <a:avLst/>
            </a:prstGeom>
            <a:noFill/>
            <a:ln w="25400">
              <a:solidFill>
                <a:schemeClr val="tx1"/>
              </a:solidFill>
              <a:round/>
              <a:headEnd/>
              <a:tailEnd/>
            </a:ln>
          </p:spPr>
          <p:txBody>
            <a:bodyPr wrap="none" lIns="92075" tIns="46038" rIns="92075" bIns="46038" anchor="ctr"/>
            <a:lstStyle/>
            <a:p>
              <a:endParaRPr lang="ru-RU"/>
            </a:p>
          </p:txBody>
        </p:sp>
        <p:sp>
          <p:nvSpPr>
            <p:cNvPr id="40986" name="Text Box 28"/>
            <p:cNvSpPr txBox="1">
              <a:spLocks noChangeArrowheads="1"/>
            </p:cNvSpPr>
            <p:nvPr/>
          </p:nvSpPr>
          <p:spPr bwMode="auto">
            <a:xfrm>
              <a:off x="4767" y="2213"/>
              <a:ext cx="268" cy="144"/>
            </a:xfrm>
            <a:prstGeom prst="rect">
              <a:avLst/>
            </a:prstGeom>
            <a:noFill/>
            <a:ln w="25400">
              <a:noFill/>
              <a:miter lim="800000"/>
              <a:headEnd/>
              <a:tailEnd/>
            </a:ln>
          </p:spPr>
          <p:txBody>
            <a:bodyPr wrap="none" lIns="92075" tIns="46038" rIns="92075" bIns="46038" anchor="ctr">
              <a:spAutoFit/>
            </a:bodyPr>
            <a:lstStyle/>
            <a:p>
              <a:pPr algn="ctr"/>
              <a:r>
                <a:rPr lang="en-US" sz="900">
                  <a:latin typeface="Calibri" pitchFamily="34" charset="0"/>
                </a:rPr>
                <a:t>Pore</a:t>
              </a:r>
            </a:p>
          </p:txBody>
        </p:sp>
        <p:sp>
          <p:nvSpPr>
            <p:cNvPr id="40987" name="Line 29"/>
            <p:cNvSpPr>
              <a:spLocks noChangeShapeType="1"/>
            </p:cNvSpPr>
            <p:nvPr/>
          </p:nvSpPr>
          <p:spPr bwMode="auto">
            <a:xfrm flipH="1">
              <a:off x="5015" y="2200"/>
              <a:ext cx="96" cy="96"/>
            </a:xfrm>
            <a:prstGeom prst="line">
              <a:avLst/>
            </a:prstGeom>
            <a:noFill/>
            <a:ln w="25400">
              <a:solidFill>
                <a:schemeClr val="tx1"/>
              </a:solidFill>
              <a:round/>
              <a:headEnd/>
              <a:tailEnd/>
            </a:ln>
          </p:spPr>
          <p:txBody>
            <a:bodyPr wrap="none" lIns="92075" tIns="46038" rIns="92075" bIns="46038" anchor="ctr"/>
            <a:lstStyle/>
            <a:p>
              <a:endParaRPr lang="ru-RU"/>
            </a:p>
          </p:txBody>
        </p:sp>
        <p:sp>
          <p:nvSpPr>
            <p:cNvPr id="40988" name="Text Box 30"/>
            <p:cNvSpPr txBox="1">
              <a:spLocks noChangeArrowheads="1"/>
            </p:cNvSpPr>
            <p:nvPr/>
          </p:nvSpPr>
          <p:spPr bwMode="auto">
            <a:xfrm>
              <a:off x="2112" y="2808"/>
              <a:ext cx="436" cy="144"/>
            </a:xfrm>
            <a:prstGeom prst="rect">
              <a:avLst/>
            </a:prstGeom>
            <a:noFill/>
            <a:ln w="25400">
              <a:noFill/>
              <a:miter lim="800000"/>
              <a:headEnd/>
              <a:tailEnd/>
            </a:ln>
          </p:spPr>
          <p:txBody>
            <a:bodyPr wrap="none" lIns="92075" tIns="46038" rIns="92075" bIns="46038" anchor="ctr">
              <a:spAutoFit/>
            </a:bodyPr>
            <a:lstStyle/>
            <a:p>
              <a:pPr algn="ctr"/>
              <a:r>
                <a:rPr lang="en-US" sz="900">
                  <a:latin typeface="Calibri" pitchFamily="34" charset="0"/>
                </a:rPr>
                <a:t>Enhances</a:t>
              </a:r>
            </a:p>
          </p:txBody>
        </p:sp>
        <p:sp>
          <p:nvSpPr>
            <p:cNvPr id="40989" name="Text Box 31"/>
            <p:cNvSpPr txBox="1">
              <a:spLocks noChangeArrowheads="1"/>
            </p:cNvSpPr>
            <p:nvPr/>
          </p:nvSpPr>
          <p:spPr bwMode="auto">
            <a:xfrm>
              <a:off x="2032" y="3048"/>
              <a:ext cx="584" cy="144"/>
            </a:xfrm>
            <a:prstGeom prst="rect">
              <a:avLst/>
            </a:prstGeom>
            <a:noFill/>
            <a:ln w="25400">
              <a:noFill/>
              <a:miter lim="800000"/>
              <a:headEnd/>
              <a:tailEnd/>
            </a:ln>
          </p:spPr>
          <p:txBody>
            <a:bodyPr wrap="none" lIns="92075" tIns="46038" rIns="92075" bIns="46038" anchor="ctr">
              <a:spAutoFit/>
            </a:bodyPr>
            <a:lstStyle/>
            <a:p>
              <a:pPr algn="ctr"/>
              <a:r>
                <a:rPr lang="en-US" sz="900" b="1">
                  <a:solidFill>
                    <a:schemeClr val="bg1"/>
                  </a:solidFill>
                  <a:latin typeface="Calibri" pitchFamily="34" charset="0"/>
                </a:rPr>
                <a:t>Phagocytosis</a:t>
              </a:r>
            </a:p>
          </p:txBody>
        </p:sp>
        <p:sp>
          <p:nvSpPr>
            <p:cNvPr id="40990" name="Text Box 32"/>
            <p:cNvSpPr txBox="1">
              <a:spLocks noChangeArrowheads="1"/>
            </p:cNvSpPr>
            <p:nvPr/>
          </p:nvSpPr>
          <p:spPr bwMode="auto">
            <a:xfrm>
              <a:off x="4480" y="2792"/>
              <a:ext cx="392" cy="144"/>
            </a:xfrm>
            <a:prstGeom prst="rect">
              <a:avLst/>
            </a:prstGeom>
            <a:noFill/>
            <a:ln w="25400">
              <a:noFill/>
              <a:miter lim="800000"/>
              <a:headEnd/>
              <a:tailEnd/>
            </a:ln>
          </p:spPr>
          <p:txBody>
            <a:bodyPr wrap="none" lIns="92075" tIns="46038" rIns="92075" bIns="46038" anchor="ctr">
              <a:spAutoFit/>
            </a:bodyPr>
            <a:lstStyle/>
            <a:p>
              <a:pPr algn="ctr"/>
              <a:r>
                <a:rPr lang="en-US" sz="900">
                  <a:latin typeface="Calibri" pitchFamily="34" charset="0"/>
                </a:rPr>
                <a:t>Leads to</a:t>
              </a:r>
            </a:p>
          </p:txBody>
        </p:sp>
        <p:sp>
          <p:nvSpPr>
            <p:cNvPr id="40991" name="Text Box 33"/>
            <p:cNvSpPr txBox="1">
              <a:spLocks noChangeArrowheads="1"/>
            </p:cNvSpPr>
            <p:nvPr/>
          </p:nvSpPr>
          <p:spPr bwMode="auto">
            <a:xfrm>
              <a:off x="4484" y="3040"/>
              <a:ext cx="428" cy="144"/>
            </a:xfrm>
            <a:prstGeom prst="rect">
              <a:avLst/>
            </a:prstGeom>
            <a:noFill/>
            <a:ln w="25400">
              <a:noFill/>
              <a:miter lim="800000"/>
              <a:headEnd/>
              <a:tailEnd/>
            </a:ln>
          </p:spPr>
          <p:txBody>
            <a:bodyPr wrap="none" lIns="92075" tIns="46038" rIns="92075" bIns="46038" anchor="ctr">
              <a:spAutoFit/>
            </a:bodyPr>
            <a:lstStyle/>
            <a:p>
              <a:pPr algn="ctr"/>
              <a:r>
                <a:rPr lang="en-US" sz="900" b="1">
                  <a:solidFill>
                    <a:schemeClr val="bg1"/>
                  </a:solidFill>
                  <a:latin typeface="Calibri" pitchFamily="34" charset="0"/>
                </a:rPr>
                <a:t>Cell lysis</a:t>
              </a:r>
            </a:p>
          </p:txBody>
        </p:sp>
        <p:sp>
          <p:nvSpPr>
            <p:cNvPr id="40992" name="Text Box 34"/>
            <p:cNvSpPr txBox="1">
              <a:spLocks noChangeArrowheads="1"/>
            </p:cNvSpPr>
            <p:nvPr/>
          </p:nvSpPr>
          <p:spPr bwMode="auto">
            <a:xfrm>
              <a:off x="1680" y="3912"/>
              <a:ext cx="516" cy="144"/>
            </a:xfrm>
            <a:prstGeom prst="rect">
              <a:avLst/>
            </a:prstGeom>
            <a:noFill/>
            <a:ln w="25400">
              <a:noFill/>
              <a:miter lim="800000"/>
              <a:headEnd/>
              <a:tailEnd/>
            </a:ln>
          </p:spPr>
          <p:txBody>
            <a:bodyPr wrap="none" lIns="92075" tIns="46038" rIns="92075" bIns="46038" anchor="ctr">
              <a:spAutoFit/>
            </a:bodyPr>
            <a:lstStyle/>
            <a:p>
              <a:pPr algn="ctr"/>
              <a:r>
                <a:rPr lang="en-US" sz="900">
                  <a:latin typeface="Calibri" pitchFamily="34" charset="0"/>
                </a:rPr>
                <a:t>Macrophage</a:t>
              </a:r>
            </a:p>
          </p:txBody>
        </p:sp>
        <p:sp>
          <p:nvSpPr>
            <p:cNvPr id="40993" name="Line 35"/>
            <p:cNvSpPr>
              <a:spLocks noChangeShapeType="1"/>
            </p:cNvSpPr>
            <p:nvPr/>
          </p:nvSpPr>
          <p:spPr bwMode="auto">
            <a:xfrm flipH="1">
              <a:off x="2160" y="3840"/>
              <a:ext cx="48" cy="144"/>
            </a:xfrm>
            <a:prstGeom prst="line">
              <a:avLst/>
            </a:prstGeom>
            <a:noFill/>
            <a:ln w="25400">
              <a:solidFill>
                <a:schemeClr val="tx1"/>
              </a:solidFill>
              <a:round/>
              <a:headEnd/>
              <a:tailEnd/>
            </a:ln>
          </p:spPr>
          <p:txBody>
            <a:bodyPr wrap="none" lIns="92075" tIns="46038" rIns="92075" bIns="46038" anchor="ctr"/>
            <a:lstStyle/>
            <a:p>
              <a:endParaRPr lang="ru-RU"/>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50" y="188913"/>
            <a:ext cx="8229600" cy="936625"/>
          </a:xfrm>
        </p:spPr>
        <p:txBody>
          <a:bodyPr rtlCol="0">
            <a:normAutofit fontScale="90000"/>
          </a:bodyPr>
          <a:lstStyle/>
          <a:p>
            <a:pPr eaLnBrk="1" fontAlgn="auto" hangingPunct="1">
              <a:spcAft>
                <a:spcPts val="0"/>
              </a:spcAft>
              <a:defRPr/>
            </a:pPr>
            <a:r>
              <a:rPr lang="en-US" sz="2600" b="1" smtClean="0">
                <a:solidFill>
                  <a:srgbClr val="000000"/>
                </a:solidFill>
              </a:rPr>
              <a:t>The features of molecules that determine </a:t>
            </a:r>
            <a:r>
              <a:rPr lang="en-GB" sz="2600" b="1" smtClean="0">
                <a:solidFill>
                  <a:srgbClr val="FF00FF"/>
                </a:solidFill>
              </a:rPr>
              <a:t>antigenicity and immunogenicity</a:t>
            </a:r>
            <a:r>
              <a:rPr lang="en-US" sz="2600" b="1" smtClean="0">
                <a:solidFill>
                  <a:srgbClr val="000000"/>
                </a:solidFill>
              </a:rPr>
              <a:t> are as follows.</a:t>
            </a:r>
            <a:r>
              <a:rPr lang="ru-RU" sz="2600" b="1" smtClean="0"/>
              <a:t/>
            </a:r>
            <a:br>
              <a:rPr lang="ru-RU" sz="2600" b="1" smtClean="0"/>
            </a:br>
            <a:endParaRPr lang="uk-UA" sz="2600" b="1" smtClean="0"/>
          </a:p>
        </p:txBody>
      </p:sp>
      <p:sp>
        <p:nvSpPr>
          <p:cNvPr id="5123" name="Rectangle 3"/>
          <p:cNvSpPr>
            <a:spLocks noGrp="1" noChangeArrowheads="1"/>
          </p:cNvSpPr>
          <p:nvPr>
            <p:ph type="body" idx="1"/>
          </p:nvPr>
        </p:nvSpPr>
        <p:spPr>
          <a:xfrm>
            <a:off x="468313" y="1125538"/>
            <a:ext cx="8207375" cy="5732462"/>
          </a:xfrm>
        </p:spPr>
        <p:txBody>
          <a:bodyPr/>
          <a:lstStyle/>
          <a:p>
            <a:pPr eaLnBrk="1" hangingPunct="1">
              <a:buFontTx/>
              <a:buNone/>
            </a:pPr>
            <a:r>
              <a:rPr lang="en-US" sz="2400" b="1" smtClean="0">
                <a:solidFill>
                  <a:srgbClr val="FF0066"/>
                </a:solidFill>
              </a:rPr>
              <a:t>      A. Foreignness:</a:t>
            </a:r>
            <a:r>
              <a:rPr lang="en-US" sz="2400" b="1" smtClean="0">
                <a:solidFill>
                  <a:srgbClr val="000000"/>
                </a:solidFill>
              </a:rPr>
              <a:t> </a:t>
            </a:r>
            <a:r>
              <a:rPr lang="en-US" sz="2000" b="1" smtClean="0">
                <a:solidFill>
                  <a:srgbClr val="000000"/>
                </a:solidFill>
              </a:rPr>
              <a:t>In general, molecules recognized as "self” are not immunogenic; ie, we are tolerant to those self-molecules. To be immunogenic, molecules must be recognized as "nonself," ie, foreign.</a:t>
            </a:r>
            <a:endParaRPr lang="en-US" sz="2000" b="1" smtClean="0"/>
          </a:p>
          <a:p>
            <a:pPr eaLnBrk="1" hangingPunct="1">
              <a:buFontTx/>
              <a:buNone/>
            </a:pPr>
            <a:r>
              <a:rPr lang="en-US" sz="2400" b="1" smtClean="0">
                <a:solidFill>
                  <a:srgbClr val="FF0066"/>
                </a:solidFill>
              </a:rPr>
              <a:t>      B. Molecular Size:</a:t>
            </a:r>
            <a:r>
              <a:rPr lang="en-US" sz="2400" b="1" smtClean="0">
                <a:solidFill>
                  <a:srgbClr val="000000"/>
                </a:solidFill>
              </a:rPr>
              <a:t> </a:t>
            </a:r>
            <a:r>
              <a:rPr lang="en-US" sz="2000" b="1" smtClean="0">
                <a:solidFill>
                  <a:srgbClr val="000000"/>
                </a:solidFill>
              </a:rPr>
              <a:t>The most potent immunogens are proteins with high molecular weights, ie, above 100,000.</a:t>
            </a:r>
            <a:r>
              <a:rPr lang="en-US" sz="2000" smtClean="0">
                <a:solidFill>
                  <a:srgbClr val="000000"/>
                </a:solidFill>
              </a:rPr>
              <a:t> </a:t>
            </a:r>
            <a:endParaRPr lang="uk-UA" sz="2000" smtClean="0"/>
          </a:p>
        </p:txBody>
      </p:sp>
      <p:sp>
        <p:nvSpPr>
          <p:cNvPr id="5124" name="Rectangle 5"/>
          <p:cNvSpPr>
            <a:spLocks noChangeArrowheads="1"/>
          </p:cNvSpPr>
          <p:nvPr/>
        </p:nvSpPr>
        <p:spPr bwMode="auto">
          <a:xfrm>
            <a:off x="900113" y="3357563"/>
            <a:ext cx="5645150" cy="457200"/>
          </a:xfrm>
          <a:prstGeom prst="rect">
            <a:avLst/>
          </a:prstGeom>
          <a:noFill/>
          <a:ln w="9525">
            <a:noFill/>
            <a:miter lim="800000"/>
            <a:headEnd/>
            <a:tailEnd/>
          </a:ln>
        </p:spPr>
        <p:txBody>
          <a:bodyPr>
            <a:spAutoFit/>
          </a:bodyPr>
          <a:lstStyle/>
          <a:p>
            <a:r>
              <a:rPr lang="en-US" sz="2400" b="1">
                <a:solidFill>
                  <a:srgbClr val="FF0066"/>
                </a:solidFill>
                <a:latin typeface="Calibri" pitchFamily="34" charset="0"/>
              </a:rPr>
              <a:t>C. Chemical-Structural Complexity:</a:t>
            </a:r>
            <a:endParaRPr lang="uk-UA" sz="2400" b="1">
              <a:solidFill>
                <a:srgbClr val="FF0066"/>
              </a:solidFill>
              <a:latin typeface="Calibri" pitchFamily="34" charset="0"/>
            </a:endParaRPr>
          </a:p>
        </p:txBody>
      </p:sp>
      <p:sp>
        <p:nvSpPr>
          <p:cNvPr id="5125" name="Rectangle 6"/>
          <p:cNvSpPr>
            <a:spLocks noChangeArrowheads="1"/>
          </p:cNvSpPr>
          <p:nvPr/>
        </p:nvSpPr>
        <p:spPr bwMode="auto">
          <a:xfrm rot="10800000" flipV="1">
            <a:off x="827088" y="3933825"/>
            <a:ext cx="7059612" cy="1066800"/>
          </a:xfrm>
          <a:prstGeom prst="rect">
            <a:avLst/>
          </a:prstGeom>
          <a:noFill/>
          <a:ln w="9525">
            <a:noFill/>
            <a:miter lim="800000"/>
            <a:headEnd/>
            <a:tailEnd/>
          </a:ln>
        </p:spPr>
        <p:txBody>
          <a:bodyPr>
            <a:spAutoFit/>
          </a:bodyPr>
          <a:lstStyle/>
          <a:p>
            <a:r>
              <a:rPr lang="en-US" sz="2400" b="1">
                <a:solidFill>
                  <a:srgbClr val="FF0066"/>
                </a:solidFill>
                <a:latin typeface="Calibri" pitchFamily="34" charset="0"/>
              </a:rPr>
              <a:t> D. Antigenic Determinants (Epitopes):</a:t>
            </a:r>
            <a:r>
              <a:rPr lang="en-US" b="1">
                <a:solidFill>
                  <a:srgbClr val="000000"/>
                </a:solidFill>
                <a:latin typeface="Calibri" pitchFamily="34" charset="0"/>
              </a:rPr>
              <a:t>    </a:t>
            </a:r>
            <a:r>
              <a:rPr lang="en-US" sz="2000" b="1">
                <a:solidFill>
                  <a:srgbClr val="000000"/>
                </a:solidFill>
                <a:latin typeface="Calibri" pitchFamily="34" charset="0"/>
              </a:rPr>
              <a:t>Epitopes are - small chemical groups on the antigen molecule that can elicit and react with antibody.</a:t>
            </a:r>
            <a:endParaRPr lang="uk-UA" sz="2000" b="1">
              <a:solidFill>
                <a:srgbClr val="000000"/>
              </a:solidFill>
              <a:latin typeface="Calibri" pitchFamily="34" charset="0"/>
            </a:endParaRPr>
          </a:p>
        </p:txBody>
      </p:sp>
      <p:sp>
        <p:nvSpPr>
          <p:cNvPr id="5126" name="Rectangle 7"/>
          <p:cNvSpPr>
            <a:spLocks noChangeArrowheads="1"/>
          </p:cNvSpPr>
          <p:nvPr/>
        </p:nvSpPr>
        <p:spPr bwMode="auto">
          <a:xfrm>
            <a:off x="323850" y="5229225"/>
            <a:ext cx="8532813" cy="1311275"/>
          </a:xfrm>
          <a:prstGeom prst="rect">
            <a:avLst/>
          </a:prstGeom>
          <a:noFill/>
          <a:ln w="9525">
            <a:noFill/>
            <a:miter lim="800000"/>
            <a:headEnd/>
            <a:tailEnd/>
          </a:ln>
        </p:spPr>
        <p:txBody>
          <a:bodyPr>
            <a:spAutoFit/>
          </a:bodyPr>
          <a:lstStyle/>
          <a:p>
            <a:pPr algn="ctr"/>
            <a:r>
              <a:rPr lang="en-US" sz="2000" b="1">
                <a:solidFill>
                  <a:srgbClr val="000000"/>
                </a:solidFill>
                <a:latin typeface="Calibri" pitchFamily="34" charset="0"/>
              </a:rPr>
              <a:t>Most antigens have many determinants; ie, they are </a:t>
            </a:r>
            <a:r>
              <a:rPr lang="en-US" sz="2000" b="1">
                <a:latin typeface="Calibri" pitchFamily="34" charset="0"/>
              </a:rPr>
              <a:t>multivalent</a:t>
            </a:r>
            <a:r>
              <a:rPr lang="en-US" sz="2000" b="1">
                <a:solidFill>
                  <a:srgbClr val="000000"/>
                </a:solidFill>
                <a:latin typeface="Calibri" pitchFamily="34" charset="0"/>
              </a:rPr>
              <a:t>. In general, i determinant is roughly 5 amino acids or sugars in size. The overall three-dimensional structure is the main criterion of antigenic specificity.</a:t>
            </a:r>
            <a:endParaRPr lang="uk-UA" sz="2000" b="1">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noChangeArrowheads="1"/>
          </p:cNvPicPr>
          <p:nvPr>
            <p:ph type="body" idx="1"/>
          </p:nvPr>
        </p:nvPicPr>
        <p:blipFill>
          <a:blip r:embed="rId2"/>
          <a:srcRect/>
          <a:stretch>
            <a:fillRect/>
          </a:stretch>
        </p:blipFill>
        <p:spPr>
          <a:xfrm>
            <a:off x="457200" y="404813"/>
            <a:ext cx="8229600" cy="619283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ChangeArrowheads="1"/>
          </p:cNvSpPr>
          <p:nvPr/>
        </p:nvSpPr>
        <p:spPr bwMode="auto">
          <a:xfrm>
            <a:off x="468313" y="1557338"/>
            <a:ext cx="8002587" cy="4048125"/>
          </a:xfrm>
          <a:prstGeom prst="rect">
            <a:avLst/>
          </a:prstGeom>
          <a:gradFill rotWithShape="1">
            <a:gsLst>
              <a:gs pos="100000">
                <a:srgbClr val="C1FFC8">
                  <a:gamma/>
                  <a:shade val="55294"/>
                  <a:invGamma/>
                  <a:alpha val="0"/>
                </a:srgbClr>
              </a:gs>
              <a:gs pos="50000">
                <a:srgbClr val="C1FFC8"/>
              </a:gs>
              <a:gs pos="100000">
                <a:srgbClr val="C1FFC8">
                  <a:gamma/>
                  <a:shade val="55294"/>
                  <a:invGamma/>
                </a:srgbClr>
              </a:gs>
            </a:gsLst>
            <a:lin ang="0" scaled="1"/>
          </a:gradFill>
          <a:ln w="9525">
            <a:noFill/>
            <a:miter lim="800000"/>
            <a:headEnd/>
            <a:tailEnd/>
          </a:ln>
          <a:effectLst/>
        </p:spPr>
        <p:txBody>
          <a:bodyPr>
            <a:spAutoFit/>
          </a:bodyPr>
          <a:lstStyle/>
          <a:p>
            <a:pPr eaLnBrk="0" fontAlgn="auto" hangingPunct="0">
              <a:spcBef>
                <a:spcPts val="0"/>
              </a:spcBef>
              <a:spcAft>
                <a:spcPts val="0"/>
              </a:spcAft>
              <a:defRPr/>
            </a:pPr>
            <a:endParaRPr lang="en-GB" sz="2400" b="1" dirty="0">
              <a:latin typeface="Times New Roman" pitchFamily="18" charset="0"/>
              <a:cs typeface="Times New Roman" pitchFamily="18" charset="0"/>
            </a:endParaRPr>
          </a:p>
          <a:p>
            <a:pPr eaLnBrk="0" fontAlgn="auto" hangingPunct="0">
              <a:spcBef>
                <a:spcPts val="0"/>
              </a:spcBef>
              <a:spcAft>
                <a:spcPts val="0"/>
              </a:spcAft>
              <a:defRPr/>
            </a:pPr>
            <a:r>
              <a:rPr lang="en-GB" sz="2400" b="1" dirty="0">
                <a:latin typeface="Times New Roman" pitchFamily="18" charset="0"/>
                <a:cs typeface="Times New Roman" pitchFamily="18" charset="0"/>
              </a:rPr>
              <a:t>Antigenic substances must have also certain properties: </a:t>
            </a:r>
            <a:r>
              <a:rPr lang="en-GB" sz="2400" b="1" dirty="0">
                <a:solidFill>
                  <a:srgbClr val="FF00FF"/>
                </a:solidFill>
                <a:latin typeface="Times New Roman" pitchFamily="18" charset="0"/>
                <a:cs typeface="Times New Roman" pitchFamily="18" charset="0"/>
              </a:rPr>
              <a:t> </a:t>
            </a:r>
            <a:r>
              <a:rPr lang="en-GB" sz="2400" b="1" dirty="0">
                <a:solidFill>
                  <a:srgbClr val="00706D"/>
                </a:solidFill>
                <a:latin typeface="Times New Roman" pitchFamily="18" charset="0"/>
                <a:cs typeface="Times New Roman" pitchFamily="18" charset="0"/>
              </a:rPr>
              <a:t>a colloid structure, and solubility in the body fluids.  </a:t>
            </a:r>
          </a:p>
          <a:p>
            <a:pPr algn="just" eaLnBrk="0" fontAlgn="auto" hangingPunct="0">
              <a:spcBef>
                <a:spcPts val="0"/>
              </a:spcBef>
              <a:spcAft>
                <a:spcPts val="0"/>
              </a:spcAft>
              <a:defRPr/>
            </a:pPr>
            <a:r>
              <a:rPr lang="en-GB" sz="2400" b="1" dirty="0">
                <a:solidFill>
                  <a:srgbClr val="000000"/>
                </a:solidFill>
                <a:latin typeface="Times New Roman" pitchFamily="18" charset="0"/>
                <a:cs typeface="Times New Roman" pitchFamily="18" charset="0"/>
              </a:rPr>
              <a:t>      </a:t>
            </a:r>
          </a:p>
          <a:p>
            <a:pPr algn="just" eaLnBrk="0" fontAlgn="auto" hangingPunct="0">
              <a:spcBef>
                <a:spcPts val="0"/>
              </a:spcBef>
              <a:spcAft>
                <a:spcPts val="0"/>
              </a:spcAft>
              <a:defRPr/>
            </a:pPr>
            <a:r>
              <a:rPr lang="en-GB" sz="2400" b="1" dirty="0">
                <a:solidFill>
                  <a:srgbClr val="000000"/>
                </a:solidFill>
                <a:latin typeface="Times New Roman" pitchFamily="18" charset="0"/>
                <a:cs typeface="Times New Roman" pitchFamily="18" charset="0"/>
              </a:rPr>
              <a:t>Antigenic properties are pertinent to toxins of a plant origin (</a:t>
            </a:r>
            <a:r>
              <a:rPr lang="en-GB" sz="2400" b="1" dirty="0" err="1">
                <a:solidFill>
                  <a:srgbClr val="000000"/>
                </a:solidFill>
                <a:latin typeface="Times New Roman" pitchFamily="18" charset="0"/>
                <a:cs typeface="Times New Roman" pitchFamily="18" charset="0"/>
              </a:rPr>
              <a:t>ricin</a:t>
            </a:r>
            <a:r>
              <a:rPr lang="en-GB" sz="2400" b="1" dirty="0">
                <a:solidFill>
                  <a:srgbClr val="000000"/>
                </a:solidFill>
                <a:latin typeface="Times New Roman" pitchFamily="18" charset="0"/>
                <a:cs typeface="Times New Roman" pitchFamily="18" charset="0"/>
              </a:rPr>
              <a:t>, robin, </a:t>
            </a:r>
            <a:r>
              <a:rPr lang="en-GB" sz="2400" b="1" dirty="0" err="1">
                <a:solidFill>
                  <a:srgbClr val="000000"/>
                </a:solidFill>
                <a:latin typeface="Times New Roman" pitchFamily="18" charset="0"/>
                <a:cs typeface="Times New Roman" pitchFamily="18" charset="0"/>
              </a:rPr>
              <a:t>abrin</a:t>
            </a:r>
            <a:r>
              <a:rPr lang="en-GB" sz="2400" b="1" dirty="0">
                <a:solidFill>
                  <a:srgbClr val="000000"/>
                </a:solidFill>
                <a:latin typeface="Times New Roman" pitchFamily="18" charset="0"/>
                <a:cs typeface="Times New Roman" pitchFamily="18" charset="0"/>
              </a:rPr>
              <a:t>, </a:t>
            </a:r>
            <a:r>
              <a:rPr lang="en-GB" sz="2400" b="1" dirty="0" err="1">
                <a:solidFill>
                  <a:srgbClr val="000000"/>
                </a:solidFill>
                <a:latin typeface="Times New Roman" pitchFamily="18" charset="0"/>
                <a:cs typeface="Times New Roman" pitchFamily="18" charset="0"/>
              </a:rPr>
              <a:t>cortin</a:t>
            </a:r>
            <a:r>
              <a:rPr lang="en-GB" sz="2400" b="1" dirty="0">
                <a:solidFill>
                  <a:srgbClr val="000000"/>
                </a:solidFill>
                <a:latin typeface="Times New Roman" pitchFamily="18" charset="0"/>
                <a:cs typeface="Times New Roman" pitchFamily="18" charset="0"/>
              </a:rPr>
              <a:t>, etc.), toxins of an animal origin (toxins of snakes, spiders, scorpions, </a:t>
            </a:r>
            <a:r>
              <a:rPr lang="en-GB" sz="2400" b="1" dirty="0" err="1">
                <a:solidFill>
                  <a:srgbClr val="000000"/>
                </a:solidFill>
                <a:latin typeface="Times New Roman" pitchFamily="18" charset="0"/>
                <a:cs typeface="Times New Roman" pitchFamily="18" charset="0"/>
              </a:rPr>
              <a:t>phalangia</a:t>
            </a:r>
            <a:r>
              <a:rPr lang="en-GB" sz="2400" b="1" dirty="0">
                <a:solidFill>
                  <a:srgbClr val="000000"/>
                </a:solidFill>
                <a:latin typeface="Times New Roman" pitchFamily="18" charset="0"/>
                <a:cs typeface="Times New Roman" pitchFamily="18" charset="0"/>
              </a:rPr>
              <a:t>, </a:t>
            </a:r>
            <a:r>
              <a:rPr lang="en-GB" sz="2400" b="1" dirty="0" err="1">
                <a:solidFill>
                  <a:srgbClr val="000000"/>
                </a:solidFill>
                <a:latin typeface="Times New Roman" pitchFamily="18" charset="0"/>
                <a:cs typeface="Times New Roman" pitchFamily="18" charset="0"/>
              </a:rPr>
              <a:t>karakurts</a:t>
            </a:r>
            <a:r>
              <a:rPr lang="en-GB" sz="2400" b="1" dirty="0">
                <a:solidFill>
                  <a:srgbClr val="000000"/>
                </a:solidFill>
                <a:latin typeface="Times New Roman" pitchFamily="18" charset="0"/>
                <a:cs typeface="Times New Roman" pitchFamily="18" charset="0"/>
              </a:rPr>
              <a:t>, bees), enzymes, native foreign proteins, various cellular elements of tissues and organs, bacteria and their toxins, </a:t>
            </a:r>
            <a:r>
              <a:rPr lang="en-GB" sz="2400" b="1" dirty="0" err="1">
                <a:solidFill>
                  <a:srgbClr val="000000"/>
                </a:solidFill>
                <a:latin typeface="Times New Roman" pitchFamily="18" charset="0"/>
                <a:cs typeface="Times New Roman" pitchFamily="18" charset="0"/>
              </a:rPr>
              <a:t>rickettsiae</a:t>
            </a:r>
            <a:r>
              <a:rPr lang="en-GB" sz="2400" b="1" dirty="0">
                <a:solidFill>
                  <a:srgbClr val="000000"/>
                </a:solidFill>
                <a:latin typeface="Times New Roman" pitchFamily="18" charset="0"/>
                <a:cs typeface="Times New Roman" pitchFamily="18" charset="0"/>
              </a:rPr>
              <a:t> and viruses.</a:t>
            </a:r>
            <a:r>
              <a:rPr lang="en-US" sz="2000" dirty="0">
                <a:solidFill>
                  <a:srgbClr val="000000"/>
                </a:solidFill>
                <a:latin typeface="Times New Roman" pitchFamily="18" charset="0"/>
                <a:cs typeface="Times New Roman" pitchFamily="18" charset="0"/>
              </a:rPr>
              <a:t>   </a:t>
            </a:r>
          </a:p>
          <a:p>
            <a:pPr algn="just" eaLnBrk="0" fontAlgn="auto" hangingPunct="0">
              <a:spcBef>
                <a:spcPts val="0"/>
              </a:spcBef>
              <a:spcAft>
                <a:spcPts val="0"/>
              </a:spcAft>
              <a:defRPr/>
            </a:pPr>
            <a:r>
              <a:rPr lang="en-US" sz="2000" dirty="0">
                <a:solidFill>
                  <a:srgbClr val="000000"/>
                </a:solidFill>
                <a:latin typeface="Times New Roman" pitchFamily="18" charset="0"/>
                <a:cs typeface="Times New Roman" pitchFamily="18" charset="0"/>
              </a:rPr>
              <a:t>    </a:t>
            </a:r>
            <a:endParaRPr lang="ru-RU" sz="20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990600" y="304800"/>
            <a:ext cx="7772400" cy="1311275"/>
          </a:xfrm>
          <a:prstGeom prst="rect">
            <a:avLst/>
          </a:prstGeom>
          <a:noFill/>
          <a:ln w="9525">
            <a:noFill/>
            <a:miter lim="800000"/>
            <a:headEnd/>
            <a:tailEnd/>
          </a:ln>
        </p:spPr>
        <p:txBody>
          <a:bodyPr>
            <a:spAutoFit/>
          </a:bodyPr>
          <a:lstStyle/>
          <a:p>
            <a:endParaRPr lang="en-GB" sz="2000">
              <a:latin typeface="Times New Roman" pitchFamily="18" charset="0"/>
              <a:cs typeface="Times New Roman" pitchFamily="18" charset="0"/>
            </a:endParaRPr>
          </a:p>
          <a:p>
            <a:endParaRPr lang="en-GB" sz="2000">
              <a:latin typeface="Times New Roman" pitchFamily="18" charset="0"/>
              <a:cs typeface="Times New Roman" pitchFamily="18" charset="0"/>
            </a:endParaRPr>
          </a:p>
          <a:p>
            <a:endParaRPr lang="en-GB" sz="2000">
              <a:latin typeface="Times New Roman" pitchFamily="18" charset="0"/>
              <a:cs typeface="Times New Roman" pitchFamily="18" charset="0"/>
            </a:endParaRPr>
          </a:p>
          <a:p>
            <a:endParaRPr lang="en-GB" sz="2000">
              <a:latin typeface="Times New Roman" pitchFamily="18" charset="0"/>
              <a:cs typeface="Times New Roman" pitchFamily="18" charset="0"/>
            </a:endParaRPr>
          </a:p>
        </p:txBody>
      </p:sp>
      <p:pic>
        <p:nvPicPr>
          <p:cNvPr id="7171" name="Picture 4"/>
          <p:cNvPicPr>
            <a:picLocks noChangeAspect="1" noChangeArrowheads="1"/>
          </p:cNvPicPr>
          <p:nvPr/>
        </p:nvPicPr>
        <p:blipFill>
          <a:blip r:embed="rId2"/>
          <a:srcRect/>
          <a:stretch>
            <a:fillRect/>
          </a:stretch>
        </p:blipFill>
        <p:spPr bwMode="auto">
          <a:xfrm>
            <a:off x="1195388" y="423863"/>
            <a:ext cx="6753225" cy="601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ph type="body" idx="1"/>
          </p:nvPr>
        </p:nvPicPr>
        <p:blipFill>
          <a:blip r:embed="rId2"/>
          <a:srcRect/>
          <a:stretch>
            <a:fillRect/>
          </a:stretch>
        </p:blipFill>
        <p:spPr>
          <a:xfrm>
            <a:off x="457200" y="260350"/>
            <a:ext cx="8229600" cy="6337300"/>
          </a:xfrm>
          <a:noFill/>
          <a:ln w="47625">
            <a:solidFill>
              <a:srgbClr val="FF37FF"/>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srcRect/>
          <a:stretch>
            <a:fillRect/>
          </a:stretch>
        </p:blipFill>
        <p:spPr bwMode="auto">
          <a:xfrm>
            <a:off x="684213" y="692150"/>
            <a:ext cx="7797800" cy="5462588"/>
          </a:xfrm>
          <a:prstGeom prst="rect">
            <a:avLst/>
          </a:prstGeom>
          <a:noFill/>
          <a:ln w="47625">
            <a:solidFill>
              <a:srgbClr val="0000FF"/>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ph type="body" idx="1"/>
          </p:nvPr>
        </p:nvPicPr>
        <p:blipFill>
          <a:blip r:embed="rId2"/>
          <a:srcRect/>
          <a:stretch>
            <a:fillRect/>
          </a:stretch>
        </p:blipFill>
        <p:spPr>
          <a:xfrm>
            <a:off x="457200" y="1268413"/>
            <a:ext cx="8229600" cy="4857750"/>
          </a:xfrm>
          <a:noFill/>
          <a:ln w="47625">
            <a:solidFill>
              <a:srgbClr val="0000FF"/>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1916</Words>
  <Application>Microsoft Office PowerPoint</Application>
  <PresentationFormat>Экран (4:3)</PresentationFormat>
  <Paragraphs>209</Paragraphs>
  <Slides>40</Slides>
  <Notes>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40</vt:i4>
      </vt:variant>
    </vt:vector>
  </HeadingPairs>
  <TitlesOfParts>
    <vt:vector size="48" baseType="lpstr">
      <vt:lpstr>Arial</vt:lpstr>
      <vt:lpstr>Calibri</vt:lpstr>
      <vt:lpstr>Times New Roman</vt:lpstr>
      <vt:lpstr>Century</vt:lpstr>
      <vt:lpstr>Franklin Gothic Medium</vt:lpstr>
      <vt:lpstr>Georgia</vt:lpstr>
      <vt:lpstr>Symbol</vt:lpstr>
      <vt:lpstr>Тема Office</vt:lpstr>
      <vt:lpstr>Слайд 1</vt:lpstr>
      <vt:lpstr>Слайд 2</vt:lpstr>
      <vt:lpstr>Слайд 3</vt:lpstr>
      <vt:lpstr>The features of molecules that determine antigenicity and immunogenicity are as follows. </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 IgG. Each IgG molecule consists of two L chains and two H chains linked by disulfide bonds (molecular formula H2L2). Because it has two identical antigen-binding sites, it is said to be divalent.   IgG is the predominant antibody in the secondary-response and constitutes an important defense against bacteria and viruses. IgG is the only antibody to cross the placenta only its Fc portion binds to receptors on the surface of placental cells. It is therefore the most abundant immunoglobulin in newborn.  IgG is one of the two immunoglobulins that can activate complement  and opsonizes.  </vt:lpstr>
      <vt:lpstr>Слайд 31</vt:lpstr>
      <vt:lpstr>Слайд 32</vt:lpstr>
      <vt:lpstr>Слайд 33</vt:lpstr>
      <vt:lpstr>Слайд 34</vt:lpstr>
      <vt:lpstr>Слайд 35</vt:lpstr>
      <vt:lpstr>Слайд 36</vt:lpstr>
      <vt:lpstr>Major Functions of Human Immunoglobulins </vt:lpstr>
      <vt:lpstr>Immunoglobulins</vt:lpstr>
      <vt:lpstr>Слайд 39</vt:lpstr>
      <vt:lpstr>Слайд 40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Master</dc:creator>
  <cp:lastModifiedBy>Запорожский национальный университет</cp:lastModifiedBy>
  <cp:revision>11</cp:revision>
  <dcterms:created xsi:type="dcterms:W3CDTF">2013-02-02T09:02:52Z</dcterms:created>
  <dcterms:modified xsi:type="dcterms:W3CDTF">2014-11-04T13:44:22Z</dcterms:modified>
</cp:coreProperties>
</file>