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67" r:id="rId7"/>
    <p:sldId id="26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70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7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7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6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6CEF38-E9DB-46AA-8950-5B998AD2E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EA7DF7F-6FB9-4855-BC41-9E783756E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C825E-F1D0-4720-A0D3-0380C53C522F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9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5A153E-6E5E-46AC-88E8-03840195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FBEB18-9AFD-4180-B2DC-F2939340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DFE00-0A02-471F-A5AF-3255F2BC2C94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1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5EE627-654B-429A-961B-A69069F3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88B36A9-8F44-4FAA-909A-9C216DBC5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0256F-3B04-4BE2-B964-9C8C5ECF155E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35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25082A-4D2E-41A7-9C86-BE35EF68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CA279B-65BF-4DD2-9F46-4E7102F51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8D40518-61B4-4DBC-BE58-75928C5BA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BD4A3-5D55-4CB1-B6F6-4069C25A9951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98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8A2D3C-FC83-45B3-8550-6388CA28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8D90F71-26D1-4E59-9AB8-D4B920831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7EC61D-3073-45BB-970E-8ACECF406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2652066-7F3E-4FEF-AB7E-E2EBBC9F6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147932C-D3D9-4D6B-824D-9FFB0078D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8F443-5714-4E85-851E-9905DDAA3569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80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9A2DBB-05EF-48FA-A161-834B349B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B84FD-D214-476A-B340-9C6744A58550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2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31BDF-0E5A-4A6B-B00F-A54B2B819FC2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66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8EEB67-D009-45C9-BB39-F6CDD576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235EC1-8C10-4B22-882C-9D7CB1A67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8D84E98-F513-474B-931B-F03E6843C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582F6-EDE2-4A08-85EC-38011EF2F52F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68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56DCB9-067B-42C7-A79A-22D967E4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0E8C6F-DA30-4BFE-BF3E-022F516C3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9810C0F-8E3B-4917-BF01-A28A410F4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14B99-D4A1-4EDF-8C33-E45141BDB4B3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10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627B90-1F9E-49C6-9255-E2CBD427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0C94414-B965-401C-895F-506752010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99FE1-73E8-4139-BB0E-E8D2DFD60BD6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30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7AEA3C5-5873-4429-89CD-EF8988F92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9AA04DD-519E-4C3B-8AA1-25DD8F6D4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52478-A564-4E40-8E44-B9004149892D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9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6CEF38-E9DB-46AA-8950-5B998AD2E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EA7DF7F-6FB9-4855-BC41-9E783756E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C825E-F1D0-4720-A0D3-0380C53C522F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19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5A153E-6E5E-46AC-88E8-03840195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FBEB18-9AFD-4180-B2DC-F2939340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DFE00-0A02-471F-A5AF-3255F2BC2C94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57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5EE627-654B-429A-961B-A69069F3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88B36A9-8F44-4FAA-909A-9C216DBC5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0256F-3B04-4BE2-B964-9C8C5ECF155E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87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25082A-4D2E-41A7-9C86-BE35EF68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CA279B-65BF-4DD2-9F46-4E7102F51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8D40518-61B4-4DBC-BE58-75928C5BA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BD4A3-5D55-4CB1-B6F6-4069C25A9951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94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8A2D3C-FC83-45B3-8550-6388CA28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8D90F71-26D1-4E59-9AB8-D4B920831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7EC61D-3073-45BB-970E-8ACECF406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2652066-7F3E-4FEF-AB7E-E2EBBC9F6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147932C-D3D9-4D6B-824D-9FFB0078D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8F443-5714-4E85-851E-9905DDAA3569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65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9A2DBB-05EF-48FA-A161-834B349B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B84FD-D214-476A-B340-9C6744A58550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82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31BDF-0E5A-4A6B-B00F-A54B2B819FC2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9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87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8EEB67-D009-45C9-BB39-F6CDD576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235EC1-8C10-4B22-882C-9D7CB1A67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8D84E98-F513-474B-931B-F03E6843C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582F6-EDE2-4A08-85EC-38011EF2F52F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26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56DCB9-067B-42C7-A79A-22D967E4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0E8C6F-DA30-4BFE-BF3E-022F516C3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9810C0F-8E3B-4917-BF01-A28A410F4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14B99-D4A1-4EDF-8C33-E45141BDB4B3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82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627B90-1F9E-49C6-9255-E2CBD427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0C94414-B965-401C-895F-506752010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99FE1-73E8-4139-BB0E-E8D2DFD60BD6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78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7AEA3C5-5873-4429-89CD-EF8988F92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9AA04DD-519E-4C3B-8AA1-25DD8F6D4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52478-A564-4E40-8E44-B9004149892D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96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48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9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58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2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63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7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58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91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68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83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867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41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6CEF38-E9DB-46AA-8950-5B998AD2E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EA7DF7F-6FB9-4855-BC41-9E783756E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B94E7-D147-4F8A-BF6F-11C50F7F58AC}" type="datetime1">
              <a:rPr lang="uk-UA" altLang="x-none" smtClean="0">
                <a:solidFill>
                  <a:srgbClr val="000000"/>
                </a:solidFill>
              </a:rPr>
              <a:pPr>
                <a:defRPr/>
              </a:p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8DAE4-DC09-4BF3-91C9-23E498143E88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26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5A153E-6E5E-46AC-88E8-03840195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FBEB18-9AFD-4180-B2DC-F2939340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EC6F6-2176-48CB-B8DE-FDBA0FC88E10}" type="datetime1">
              <a:rPr lang="uk-UA" altLang="x-none" smtClean="0">
                <a:solidFill>
                  <a:srgbClr val="000000"/>
                </a:solidFill>
              </a:rPr>
              <a:pPr>
                <a:defRPr/>
              </a:p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7B29D-A6B4-4ABA-8EA5-3D69B839ADC1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30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5EE627-654B-429A-961B-A69069F3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88B36A9-8F44-4FAA-909A-9C216DBC5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1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7230-ECF0-4B0A-94C4-BDC7CCB85AA6}" type="datetime1">
              <a:rPr lang="uk-UA" altLang="x-none" smtClean="0">
                <a:solidFill>
                  <a:srgbClr val="000000"/>
                </a:solidFill>
              </a:rPr>
              <a:pPr>
                <a:defRPr/>
              </a:p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3F05A-1901-4DAD-BD42-A103EBCF66B4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846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25082A-4D2E-41A7-9C86-BE35EF68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CA279B-65BF-4DD2-9F46-4E7102F51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8D40518-61B4-4DBC-BE58-75928C5BA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CCE83-B391-427E-A254-CD8DF0F986A2}" type="datetime1">
              <a:rPr lang="uk-UA" altLang="x-none" smtClean="0">
                <a:solidFill>
                  <a:srgbClr val="000000"/>
                </a:solidFill>
              </a:rPr>
              <a:pPr>
                <a:defRPr/>
              </a:p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43233-EEE4-4217-BDCB-B54152B5B6B3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520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8A2D3C-FC83-45B3-8550-6388CA28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8D90F71-26D1-4E59-9AB8-D4B920831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7EC61D-3073-45BB-970E-8ACECF406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2652066-7F3E-4FEF-AB7E-E2EBBC9F6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147932C-D3D9-4D6B-824D-9FFB0078D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91A59-EC1E-4B2A-A8EE-00BE14DC9EE3}" type="datetime1">
              <a:rPr lang="uk-UA" altLang="x-none" smtClean="0">
                <a:solidFill>
                  <a:srgbClr val="000000"/>
                </a:solidFill>
              </a:rPr>
              <a:pPr>
                <a:defRPr/>
              </a:p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A6FD9-8BA2-4CAB-AFF1-04B0A86BBE60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477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9A2DBB-05EF-48FA-A161-834B349B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D1165-7225-46D7-A3E9-DAEFAE4B8090}" type="datetime1">
              <a:rPr lang="uk-UA" altLang="x-none" smtClean="0">
                <a:solidFill>
                  <a:srgbClr val="000000"/>
                </a:solidFill>
              </a:rPr>
              <a:pPr>
                <a:defRPr/>
              </a:p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A956D-E47F-4E0C-AF30-5CD4385895E6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789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47C01-4A60-444F-8EA5-7DF9A54DE9D9}" type="datetime1">
              <a:rPr lang="uk-UA" altLang="x-none" smtClean="0">
                <a:solidFill>
                  <a:srgbClr val="000000"/>
                </a:solidFill>
              </a:rPr>
              <a:pPr>
                <a:defRPr/>
              </a:p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8BB51-9CCC-40A2-ABAD-8D9F56BC12E4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364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8EEB67-D009-45C9-BB39-F6CDD576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235EC1-8C10-4B22-882C-9D7CB1A67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8D84E98-F513-474B-931B-F03E6843C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93282-31CB-4546-9A83-D031AB2961D9}" type="datetime1">
              <a:rPr lang="uk-UA" altLang="x-none" smtClean="0">
                <a:solidFill>
                  <a:srgbClr val="000000"/>
                </a:solidFill>
              </a:rPr>
              <a:pPr>
                <a:defRPr/>
              </a:p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CA01C-AFDF-4FAC-93AA-B3BE8CB84CF3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07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56DCB9-067B-42C7-A79A-22D967E4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0E8C6F-DA30-4BFE-BF3E-022F516C3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9810C0F-8E3B-4917-BF01-A28A410F4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7D336-37F2-4B07-B86A-4176A4CC8A39}" type="datetime1">
              <a:rPr lang="uk-UA" altLang="x-none" smtClean="0">
                <a:solidFill>
                  <a:srgbClr val="000000"/>
                </a:solidFill>
              </a:rPr>
              <a:pPr>
                <a:defRPr/>
              </a:p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B78CC-F1F1-498C-861B-6383E6AEB3ED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55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627B90-1F9E-49C6-9255-E2CBD427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0C94414-B965-401C-895F-506752010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2B30F-A417-4DE3-A9B6-D8D115DB3F04}" type="datetime1">
              <a:rPr lang="uk-UA" altLang="x-none" smtClean="0">
                <a:solidFill>
                  <a:srgbClr val="000000"/>
                </a:solidFill>
              </a:rPr>
              <a:pPr>
                <a:defRPr/>
              </a:p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B739D-D2DD-4D2B-A654-BC6913B0A222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8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7AEA3C5-5873-4429-89CD-EF8988F92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9AA04DD-519E-4C3B-8AA1-25DD8F6D4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F1C5-A16D-4F36-BC26-080B3A258C7E}" type="datetime1">
              <a:rPr lang="uk-UA" altLang="x-none" smtClean="0">
                <a:solidFill>
                  <a:srgbClr val="000000"/>
                </a:solidFill>
              </a:rPr>
              <a:pPr>
                <a:defRPr/>
              </a:p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C95AA-AE58-448D-9A9E-CC9A8EA60610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082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448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509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02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1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374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379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32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27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788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695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96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7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7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9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8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F10EFA-4328-4C33-A2F3-38DDC147DE56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7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F10EFA-4328-4C33-A2F3-38DDC147DE56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0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4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25636-C64E-4BCC-89C4-1DC355AA65FE}" type="datetime1">
              <a:rPr lang="uk-UA" altLang="x-non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12.10.2019</a:t>
            </a:fld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D33E0B-104F-47C9-94B3-36E9DEC0C23F}" type="slidenum">
              <a:rPr lang="uk-UA" alt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9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9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564488" cy="19442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4800" b="1" spc="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2 </a:t>
            </a:r>
            <a:r>
              <a:rPr lang="uk-UA" sz="4800" b="1" spc="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spc="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spc="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Інтермедіальні</a:t>
            </a:r>
            <a:r>
              <a:rPr lang="uk-UA" sz="4800" b="1" spc="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4800" b="1" spc="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spc="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шекспірівські студії</a:t>
            </a:r>
            <a:endParaRPr lang="uk-UA" sz="4800" b="1" spc="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212976"/>
            <a:ext cx="8424936" cy="31683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uk-UA" sz="4000" b="1" spc="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4000" b="1" spc="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Лекція </a:t>
            </a:r>
            <a:r>
              <a:rPr lang="uk-UA" sz="4000" b="1" spc="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4000" b="1" spc="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4000" b="1" spc="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4000" b="1" spc="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Шекспір</a:t>
            </a:r>
            <a:r>
              <a:rPr lang="ru-RU" sz="4000" b="1" spc="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b="1" spc="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фокусі</a:t>
            </a:r>
            <a:r>
              <a:rPr lang="ru-RU" sz="4000" b="1" spc="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інтермедіальних</a:t>
            </a:r>
            <a:r>
              <a:rPr lang="ru-RU" sz="4000" b="1" spc="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студій</a:t>
            </a:r>
            <a:r>
              <a:rPr lang="ru-RU" sz="4000" b="1" spc="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/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Інтертекстуальність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787208" cy="5073427"/>
          </a:xfrm>
        </p:spPr>
        <p:txBody>
          <a:bodyPr/>
          <a:lstStyle/>
          <a:p>
            <a:pPr marL="0" indent="0" algn="r">
              <a:buNone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Леонід Первомайський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Гамлет</a:t>
            </a: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«Ось флейта,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Гільденстерн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лише набрати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Повітря в груди – й зазвучать пісні!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А! ви не вчилися на дудці грати…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Гадаєте, що легше на мені?»</a:t>
            </a:r>
          </a:p>
          <a:p>
            <a:pPr marL="0">
              <a:lnSpc>
                <a:spcPct val="90000"/>
              </a:lnSpc>
              <a:spcBef>
                <a:spcPts val="0"/>
              </a:spcBef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Єдиною з усіх можливих мірок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Він мірить їх, як мірить поле жнець.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Уже давно підписано їм вирок.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 його душі, хоч це й його кінець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99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Інтермедіальність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692" y="1340768"/>
            <a:ext cx="8229600" cy="45259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0294"/>
            <a:ext cx="7992888" cy="545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0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 noChangeArrowheads="1"/>
          </p:cNvSpPr>
          <p:nvPr>
            <p:ph idx="1"/>
          </p:nvPr>
        </p:nvSpPr>
        <p:spPr>
          <a:xfrm>
            <a:off x="390525" y="496888"/>
            <a:ext cx="8362950" cy="58642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uk-UA" sz="8800" b="1" smtClean="0">
                <a:latin typeface="Times New Roman" pitchFamily="18" charset="0"/>
                <a:cs typeface="Times New Roman" pitchFamily="18" charset="0"/>
              </a:rPr>
              <a:t>THANK YOU!</a:t>
            </a:r>
          </a:p>
          <a:p>
            <a:pPr marL="0" indent="0" algn="ctr" eaLnBrk="1" hangingPunct="1">
              <a:buFontTx/>
              <a:buNone/>
            </a:pPr>
            <a:endParaRPr lang="uk-UA" altLang="uk-UA" sz="8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4" descr="Image result for ÑÐºÑÐ°ÑÐ½Ð° ÑÐµÑÐ´Ñ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2524133"/>
            <a:ext cx="47910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altLang="x-none" smtClean="0">
                <a:solidFill>
                  <a:srgbClr val="000000"/>
                </a:solidFill>
              </a:rPr>
              <a:t>Торкут Н.М., д.філол.н.,проф. "Інтермедіальний Шекспір"</a:t>
            </a:r>
            <a:endParaRPr lang="uk-UA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uk-UA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272808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Інтермедіальні</a:t>
            </a: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проекції творів В. Шекспіра.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Мультимедійні репрезентації творів В. Шекспіра.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Рівні </a:t>
            </a:r>
            <a:r>
              <a:rPr lang="uk-UA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міжмистецької</a:t>
            </a: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взаємодії.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Ключові категорії </a:t>
            </a:r>
            <a:r>
              <a:rPr lang="uk-UA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інтермедіальних</a:t>
            </a: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студій</a:t>
            </a:r>
          </a:p>
          <a:p>
            <a:pPr marL="514350" indent="-514350">
              <a:buFont typeface="+mj-lt"/>
              <a:buAutoNum type="arabicPeriod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9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Взаємовплив літератури і музики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b="1" dirty="0" smtClean="0"/>
              <a:t>Опера «</a:t>
            </a:r>
            <a:r>
              <a:rPr lang="uk-UA" b="1" dirty="0" err="1" smtClean="0"/>
              <a:t>Капулетті</a:t>
            </a:r>
            <a:r>
              <a:rPr lang="uk-UA" b="1" dirty="0" smtClean="0"/>
              <a:t> і </a:t>
            </a:r>
            <a:r>
              <a:rPr lang="uk-UA" b="1" dirty="0" err="1" smtClean="0"/>
              <a:t>Монтеккі</a:t>
            </a:r>
            <a:r>
              <a:rPr lang="uk-UA" b="1" dirty="0" smtClean="0"/>
              <a:t>» В. </a:t>
            </a:r>
            <a:r>
              <a:rPr lang="uk-UA" b="1" dirty="0" err="1" smtClean="0">
                <a:solidFill>
                  <a:prstClr val="black"/>
                </a:solidFill>
              </a:rPr>
              <a:t>Белліні</a:t>
            </a:r>
            <a:r>
              <a:rPr lang="uk-UA" b="1" dirty="0" smtClean="0">
                <a:solidFill>
                  <a:prstClr val="black"/>
                </a:solidFill>
              </a:rPr>
              <a:t>  </a:t>
            </a:r>
            <a:r>
              <a:rPr lang="uk-UA" b="1" dirty="0" smtClean="0"/>
              <a:t>(1830)</a:t>
            </a:r>
            <a:r>
              <a:rPr lang="uk-UA" b="1" dirty="0" smtClean="0">
                <a:solidFill>
                  <a:prstClr val="black"/>
                </a:solidFill>
              </a:rPr>
              <a:t>;</a:t>
            </a:r>
            <a:endParaRPr lang="uk-UA" b="1" dirty="0" smtClean="0"/>
          </a:p>
          <a:p>
            <a:r>
              <a:rPr lang="uk-UA" b="1" dirty="0" smtClean="0">
                <a:solidFill>
                  <a:prstClr val="black"/>
                </a:solidFill>
              </a:rPr>
              <a:t>Опера </a:t>
            </a:r>
            <a:r>
              <a:rPr lang="uk-UA" b="1" dirty="0" smtClean="0"/>
              <a:t>«Ромео і Джульєтта» Ш. Гуно (1867</a:t>
            </a:r>
            <a:r>
              <a:rPr lang="uk-UA" b="1" dirty="0"/>
              <a:t>)</a:t>
            </a:r>
            <a:r>
              <a:rPr lang="uk-UA" b="1" dirty="0" smtClean="0"/>
              <a:t>;</a:t>
            </a:r>
          </a:p>
          <a:p>
            <a:r>
              <a:rPr lang="uk-UA" b="1" dirty="0" smtClean="0"/>
              <a:t>Симфонія </a:t>
            </a:r>
            <a:r>
              <a:rPr lang="uk-UA" b="1" dirty="0" smtClean="0">
                <a:solidFill>
                  <a:prstClr val="black"/>
                </a:solidFill>
              </a:rPr>
              <a:t>Г. Берліоза (</a:t>
            </a:r>
            <a:r>
              <a:rPr lang="uk-UA" b="1" dirty="0">
                <a:solidFill>
                  <a:prstClr val="black"/>
                </a:solidFill>
              </a:rPr>
              <a:t>1839</a:t>
            </a:r>
            <a:r>
              <a:rPr lang="uk-UA" b="1" dirty="0" smtClean="0">
                <a:solidFill>
                  <a:prstClr val="black"/>
                </a:solidFill>
              </a:rPr>
              <a:t>);</a:t>
            </a:r>
          </a:p>
          <a:p>
            <a:r>
              <a:rPr lang="uk-UA" b="1" dirty="0" smtClean="0">
                <a:solidFill>
                  <a:prstClr val="black"/>
                </a:solidFill>
              </a:rPr>
              <a:t>Увертюра П.</a:t>
            </a:r>
            <a:r>
              <a:rPr lang="uk-UA" b="1" dirty="0">
                <a:solidFill>
                  <a:prstClr val="black"/>
                </a:solidFill>
              </a:rPr>
              <a:t> </a:t>
            </a:r>
            <a:r>
              <a:rPr lang="uk-UA" b="1" dirty="0" smtClean="0">
                <a:solidFill>
                  <a:prstClr val="black"/>
                </a:solidFill>
              </a:rPr>
              <a:t>Чайковського (1869);</a:t>
            </a:r>
          </a:p>
          <a:p>
            <a:r>
              <a:rPr lang="uk-UA" b="1" dirty="0" smtClean="0">
                <a:solidFill>
                  <a:prstClr val="black"/>
                </a:solidFill>
              </a:rPr>
              <a:t>Балет С. Прокоф‘єва (1935);</a:t>
            </a:r>
          </a:p>
          <a:p>
            <a:r>
              <a:rPr lang="uk-UA" b="1" dirty="0" err="1" smtClean="0">
                <a:solidFill>
                  <a:prstClr val="black"/>
                </a:solidFill>
              </a:rPr>
              <a:t>Мюзікл</a:t>
            </a:r>
            <a:r>
              <a:rPr lang="uk-UA" b="1" dirty="0" smtClean="0">
                <a:solidFill>
                  <a:prstClr val="black"/>
                </a:solidFill>
              </a:rPr>
              <a:t> «</a:t>
            </a:r>
            <a:r>
              <a:rPr lang="uk-UA" b="1" dirty="0" err="1" smtClean="0">
                <a:solidFill>
                  <a:prstClr val="black"/>
                </a:solidFill>
              </a:rPr>
              <a:t>Істсайдська</a:t>
            </a:r>
            <a:r>
              <a:rPr lang="uk-UA" b="1" dirty="0" smtClean="0">
                <a:solidFill>
                  <a:prstClr val="black"/>
                </a:solidFill>
              </a:rPr>
              <a:t> історія» Л. Бернштейна (1957).</a:t>
            </a:r>
          </a:p>
          <a:p>
            <a:r>
              <a:rPr lang="uk-UA" b="1" dirty="0" err="1" smtClean="0">
                <a:solidFill>
                  <a:prstClr val="black"/>
                </a:solidFill>
              </a:rPr>
              <a:t>Рок-композиція</a:t>
            </a:r>
            <a:r>
              <a:rPr lang="uk-UA" b="1" dirty="0" smtClean="0">
                <a:solidFill>
                  <a:prstClr val="black"/>
                </a:solidFill>
              </a:rPr>
              <a:t> «Лист Джульєтті» Е. </a:t>
            </a:r>
            <a:r>
              <a:rPr lang="uk-UA" b="1" dirty="0" err="1" smtClean="0">
                <a:solidFill>
                  <a:prstClr val="black"/>
                </a:solidFill>
              </a:rPr>
              <a:t>Костелло</a:t>
            </a:r>
            <a:r>
              <a:rPr lang="uk-UA" b="1" dirty="0" smtClean="0">
                <a:solidFill>
                  <a:prstClr val="black"/>
                </a:solidFill>
              </a:rPr>
              <a:t> (1993);</a:t>
            </a:r>
          </a:p>
          <a:p>
            <a:r>
              <a:rPr lang="uk-UA" b="1" dirty="0" err="1" smtClean="0">
                <a:solidFill>
                  <a:prstClr val="black"/>
                </a:solidFill>
              </a:rPr>
              <a:t>Мюзікл</a:t>
            </a:r>
            <a:r>
              <a:rPr lang="uk-UA" b="1" dirty="0" smtClean="0">
                <a:solidFill>
                  <a:prstClr val="black"/>
                </a:solidFill>
              </a:rPr>
              <a:t>  Дж. </a:t>
            </a:r>
            <a:r>
              <a:rPr lang="uk-UA" b="1" dirty="0" err="1" smtClean="0">
                <a:solidFill>
                  <a:prstClr val="black"/>
                </a:solidFill>
              </a:rPr>
              <a:t>Пресгурвіка</a:t>
            </a:r>
            <a:r>
              <a:rPr lang="uk-UA" b="1" dirty="0" smtClean="0">
                <a:solidFill>
                  <a:prstClr val="black"/>
                </a:solidFill>
              </a:rPr>
              <a:t> (2001).</a:t>
            </a:r>
          </a:p>
          <a:p>
            <a:endParaRPr lang="uk-UA" dirty="0" smtClean="0">
              <a:solidFill>
                <a:prstClr val="black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27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/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Сонет 66 на музику </a:t>
            </a:r>
            <a:br>
              <a:rPr lang="uk-UA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err="1" smtClean="0">
                <a:latin typeface="Times New Roman" pitchFamily="18" charset="0"/>
                <a:cs typeface="Times New Roman" pitchFamily="18" charset="0"/>
              </a:rPr>
              <a:t>Зази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dirty="0" err="1" smtClean="0">
                <a:latin typeface="Times New Roman" pitchFamily="18" charset="0"/>
                <a:cs typeface="Times New Roman" pitchFamily="18" charset="0"/>
              </a:rPr>
              <a:t>Заалішвілі</a:t>
            </a:r>
            <a:endParaRPr lang="uk-UA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://www.youtube.com/watch?v=C3kvYFGph60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584176"/>
          </a:xfrm>
        </p:spPr>
        <p:txBody>
          <a:bodyPr/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Сонет 66,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5400" b="1" dirty="0" err="1" smtClean="0">
                <a:latin typeface="Times New Roman" pitchFamily="18" charset="0"/>
                <a:cs typeface="Times New Roman" pitchFamily="18" charset="0"/>
              </a:rPr>
              <a:t>Берлінер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 ансамбль» </a:t>
            </a:r>
            <a:endParaRPr lang="uk-UA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://www.youtube.com/watch?v=v_q9KDzmNjQ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0825" y="-41275"/>
            <a:ext cx="8543925" cy="841375"/>
          </a:xfrm>
        </p:spPr>
        <p:txBody>
          <a:bodyPr/>
          <a:lstStyle/>
          <a:p>
            <a:pPr algn="l" eaLnBrk="1" hangingPunct="1"/>
            <a:r>
              <a:rPr lang="en-US" altLang="uk-UA" sz="4000" b="1" smtClean="0">
                <a:latin typeface="Times New Roman" pitchFamily="18" charset="0"/>
                <a:cs typeface="Times New Roman" pitchFamily="18" charset="0"/>
              </a:rPr>
              <a:t>Dmytro Bohomazov’s ‘</a:t>
            </a:r>
            <a:r>
              <a:rPr lang="en-US" altLang="uk-UA" sz="4000" b="1" i="1" smtClean="0">
                <a:latin typeface="Times New Roman" pitchFamily="18" charset="0"/>
                <a:cs typeface="Times New Roman" pitchFamily="18" charset="0"/>
              </a:rPr>
              <a:t>Hamlet’</a:t>
            </a:r>
            <a:r>
              <a:rPr lang="uk-UA" altLang="uk-UA" sz="4000" b="1" i="1" smtClean="0">
                <a:latin typeface="Times New Roman" pitchFamily="18" charset="0"/>
                <a:cs typeface="Times New Roman" pitchFamily="18" charset="0"/>
              </a:rPr>
              <a:t> (2009)</a:t>
            </a:r>
            <a:endParaRPr lang="ru-RU" altLang="uk-UA" sz="4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48038"/>
            <a:ext cx="4679950" cy="3509962"/>
          </a:xfrm>
        </p:spPr>
      </p:pic>
      <p:pic>
        <p:nvPicPr>
          <p:cNvPr id="12292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738563"/>
            <a:ext cx="467995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Объект 6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9144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3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86210"/>
          </a:xfrm>
        </p:spPr>
        <p:txBody>
          <a:bodyPr/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В.Висоцький «Мій Гамлет»</a:t>
            </a:r>
            <a:endParaRPr lang="uk-UA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https://www.youtube.com/watch?v=1QHredQM7mA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Рівні </a:t>
            </a:r>
            <a:r>
              <a:rPr lang="uk-UA" b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міжмистецької</a:t>
            </a: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взаємодії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поєднання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різних мистецтв у творчості окремої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особистості</a:t>
            </a:r>
          </a:p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творча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співпраця митців на між мистецькому прикордонні </a:t>
            </a: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синтез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мистецтв в єдиному ансамблі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або взаємопроникнення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07288" cy="648072"/>
          </a:xfrm>
        </p:spPr>
        <p:txBody>
          <a:bodyPr/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КЛЮЧОВІ КАТЕГОРІЇ ІНТЕРМЕДІАЛЬНИХ СТУДІЙ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496944" cy="4569371"/>
          </a:xfrm>
        </p:spPr>
        <p:txBody>
          <a:bodyPr/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Мультимедійність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узгоджене поєднання в єдиному ансамблі двох чи більше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медій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які одночасно сприймаються різними органами відчуттів. </a:t>
            </a: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Інтертекстуальність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зв'язки, що вишиковуються всередині одного семіотичного коду.</a:t>
            </a:r>
          </a:p>
          <a:p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нтермедіальність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організація тексту через взаємодію семіотичних кодів різних видів мистецтва.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ня за замовчуванням">
  <a:themeElements>
    <a:clrScheme name="Оформлення за замовчуванн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ня за замовчуванням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Оформлення за замовчуванням">
  <a:themeElements>
    <a:clrScheme name="Оформлення за замовчуванн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ня за замовчуванням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Оформлення за замовчуванням">
  <a:themeElements>
    <a:clrScheme name="Оформлення за замовчуванн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ня за замовчуванням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292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1_Тема Office</vt:lpstr>
      <vt:lpstr>2_Оформлення за замовчуванням</vt:lpstr>
      <vt:lpstr>1_Оформлення за замовчуванням</vt:lpstr>
      <vt:lpstr>2_Тема Office</vt:lpstr>
      <vt:lpstr>3_Оформлення за замовчуванням</vt:lpstr>
      <vt:lpstr>3_Тема Office</vt:lpstr>
      <vt:lpstr>Тема 2  Інтермедіальні  шекспірівські студії</vt:lpstr>
      <vt:lpstr>План</vt:lpstr>
      <vt:lpstr>Взаємовплив літератури і музики</vt:lpstr>
      <vt:lpstr>Сонет 66 на музику  Зази Заалішвілі</vt:lpstr>
      <vt:lpstr>Сонет 66,  «Берлінер ансамбль» </vt:lpstr>
      <vt:lpstr>Dmytro Bohomazov’s ‘Hamlet’ (2009)</vt:lpstr>
      <vt:lpstr>В.Висоцький «Мій Гамлет»</vt:lpstr>
      <vt:lpstr>Рівні міжмистецької взаємодії</vt:lpstr>
      <vt:lpstr>КЛЮЧОВІ КАТЕГОРІЇ ІНТЕРМЕДІАЛЬНИХ СТУДІЙ</vt:lpstr>
      <vt:lpstr>Інтертекстуальність</vt:lpstr>
      <vt:lpstr>Інтермедіальність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Шекспір у фокусі інтермедіальних студій</dc:title>
  <dc:creator>User</dc:creator>
  <cp:lastModifiedBy>User</cp:lastModifiedBy>
  <cp:revision>3</cp:revision>
  <dcterms:created xsi:type="dcterms:W3CDTF">2019-10-12T19:06:03Z</dcterms:created>
  <dcterms:modified xsi:type="dcterms:W3CDTF">2019-10-12T19:27:31Z</dcterms:modified>
</cp:coreProperties>
</file>