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3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-5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8EF852-0A09-4A36-89A5-99EDF11D1F40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29F2EC-7823-4AAD-9509-C21226F8A9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EF852-0A09-4A36-89A5-99EDF11D1F40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9F2EC-7823-4AAD-9509-C21226F8A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BC8EF852-0A09-4A36-89A5-99EDF11D1F40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29F2EC-7823-4AAD-9509-C21226F8A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EF852-0A09-4A36-89A5-99EDF11D1F40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9F2EC-7823-4AAD-9509-C21226F8A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8EF852-0A09-4A36-89A5-99EDF11D1F40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A529F2EC-7823-4AAD-9509-C21226F8A9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EF852-0A09-4A36-89A5-99EDF11D1F40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9F2EC-7823-4AAD-9509-C21226F8A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EF852-0A09-4A36-89A5-99EDF11D1F40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9F2EC-7823-4AAD-9509-C21226F8A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EF852-0A09-4A36-89A5-99EDF11D1F40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9F2EC-7823-4AAD-9509-C21226F8A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8EF852-0A09-4A36-89A5-99EDF11D1F40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9F2EC-7823-4AAD-9509-C21226F8A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EF852-0A09-4A36-89A5-99EDF11D1F40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9F2EC-7823-4AAD-9509-C21226F8A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EF852-0A09-4A36-89A5-99EDF11D1F40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9F2EC-7823-4AAD-9509-C21226F8A9B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8EF852-0A09-4A36-89A5-99EDF11D1F40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29F2EC-7823-4AAD-9509-C21226F8A9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1854558"/>
            <a:ext cx="8340651" cy="2329355"/>
          </a:xfrm>
        </p:spPr>
        <p:txBody>
          <a:bodyPr>
            <a:noAutofit/>
          </a:bodyPr>
          <a:lstStyle/>
          <a:p>
            <a:pPr algn="ctr"/>
            <a:r>
              <a:rPr lang="uk-UA" sz="3200" i="1" spc="1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Сприятливий </a:t>
            </a:r>
            <a:r>
              <a:rPr lang="uk-UA" sz="3200" i="1" spc="1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соціально-педагогічний клімат – основа ефективності педагогічної </a:t>
            </a:r>
            <a:r>
              <a:rPr lang="uk-UA" sz="3200" i="1" spc="1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комунікації</a:t>
            </a:r>
            <a:endParaRPr lang="ru-RU" sz="3200" i="1" spc="1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545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104" y="623455"/>
            <a:ext cx="7029549" cy="557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67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80109"/>
            <a:ext cx="10619508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чинники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характер </a:t>
            </a:r>
            <a:r>
              <a:rPr lang="ru-RU" dirty="0" err="1"/>
              <a:t>міжособистісних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(</a:t>
            </a:r>
            <a:r>
              <a:rPr lang="ru-RU" dirty="0"/>
              <a:t>М. М. Обозов, Г. В. </a:t>
            </a:r>
            <a:r>
              <a:rPr lang="ru-RU" dirty="0" err="1" smtClean="0"/>
              <a:t>Щокін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965" y="2304015"/>
            <a:ext cx="4801270" cy="3458058"/>
          </a:xfrm>
        </p:spPr>
      </p:pic>
    </p:spTree>
    <p:extLst>
      <p:ext uri="{BB962C8B-B14F-4D97-AF65-F5344CB8AC3E}">
        <p14:creationId xmlns:p14="http://schemas.microsoft.com/office/powerpoint/2010/main" val="137356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21613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 </a:t>
            </a:r>
            <a:r>
              <a:rPr lang="ru-RU" dirty="0" err="1"/>
              <a:t>змістом</a:t>
            </a:r>
            <a:r>
              <a:rPr lang="ru-RU" dirty="0"/>
              <a:t> і </a:t>
            </a:r>
            <a:r>
              <a:rPr lang="ru-RU" dirty="0" err="1"/>
              <a:t>спрямуванням</a:t>
            </a:r>
            <a:r>
              <a:rPr lang="ru-RU" dirty="0"/>
              <a:t> </a:t>
            </a:r>
            <a:r>
              <a:rPr lang="ru-RU" dirty="0" err="1"/>
              <a:t>соціально-психологічний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 у </a:t>
            </a:r>
            <a:r>
              <a:rPr lang="ru-RU" dirty="0" err="1"/>
              <a:t>колективі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одному з таких </a:t>
            </a:r>
            <a:r>
              <a:rPr lang="ru-RU" dirty="0" err="1"/>
              <a:t>типів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770909"/>
            <a:ext cx="10131425" cy="3020291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Сприятливий</a:t>
            </a:r>
          </a:p>
          <a:p>
            <a:r>
              <a:rPr lang="uk-UA" sz="3200" dirty="0" smtClean="0"/>
              <a:t>Несприятливий </a:t>
            </a:r>
          </a:p>
          <a:p>
            <a:r>
              <a:rPr lang="uk-UA" sz="3200" dirty="0" smtClean="0"/>
              <a:t>Нейтральний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97526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401782"/>
            <a:ext cx="10131425" cy="1219201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 smtClean="0"/>
              <a:t>Сприятливий тип характеризують: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1620983"/>
            <a:ext cx="10799617" cy="4849090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довіра, доброзичливість, чуйність, висока </a:t>
            </a:r>
            <a:r>
              <a:rPr lang="uk-UA" dirty="0" err="1" smtClean="0"/>
              <a:t>взаємовимогливість</a:t>
            </a:r>
            <a:r>
              <a:rPr lang="uk-UA" dirty="0" smtClean="0"/>
              <a:t> і ділова критика; </a:t>
            </a:r>
          </a:p>
          <a:p>
            <a:r>
              <a:rPr lang="uk-UA" dirty="0" smtClean="0"/>
              <a:t>вільне висловлювання власної думки під час обговорення питань, що стосуються колективу; </a:t>
            </a:r>
          </a:p>
          <a:p>
            <a:r>
              <a:rPr lang="uk-UA" dirty="0" smtClean="0"/>
              <a:t>відсутність тиску керівника на підлеглих і визнання за ними права приймати важливі для колективу рішення; </a:t>
            </a:r>
          </a:p>
          <a:p>
            <a:r>
              <a:rPr lang="uk-UA" dirty="0" smtClean="0"/>
              <a:t>поінформованість усіх про завдання колективу і стан їх виконання, можливість займати активну позицію у процесі ділового спілкування в колективі;</a:t>
            </a:r>
          </a:p>
          <a:p>
            <a:r>
              <a:rPr lang="uk-UA" dirty="0" smtClean="0"/>
              <a:t> наявність умов для активної професійної і творчої діяльності, самореалізації, самоствердження, саморозвитку кожного працівника; </a:t>
            </a:r>
          </a:p>
          <a:p>
            <a:r>
              <a:rPr lang="uk-UA" dirty="0" smtClean="0"/>
              <a:t>задоволення роботою (змістом, оплатою, організацією праці) та належністю саме до цього колективу; </a:t>
            </a:r>
          </a:p>
          <a:p>
            <a:r>
              <a:rPr lang="uk-UA" dirty="0" smtClean="0"/>
              <a:t>взаємодопомога членів колективу в критичних ситуаціях; </a:t>
            </a:r>
          </a:p>
          <a:p>
            <a:r>
              <a:rPr lang="uk-UA" dirty="0" smtClean="0"/>
              <a:t>прийняття індивідами на себе відповідальності за справи у колективі; уболівання за честь колективу, сприяння його розвитку.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148059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Несприятливий тип: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 </a:t>
            </a:r>
            <a:r>
              <a:rPr lang="ru-RU" sz="2800" dirty="0" err="1" smtClean="0"/>
              <a:t>домінують</a:t>
            </a:r>
            <a:r>
              <a:rPr lang="ru-RU" sz="2800" dirty="0" smtClean="0"/>
              <a:t> </a:t>
            </a:r>
            <a:r>
              <a:rPr lang="ru-RU" sz="2800" dirty="0" err="1"/>
              <a:t>байдуже</a:t>
            </a:r>
            <a:r>
              <a:rPr lang="ru-RU" sz="2800" dirty="0"/>
              <a:t> </a:t>
            </a:r>
            <a:r>
              <a:rPr lang="ru-RU" sz="2800" dirty="0" err="1"/>
              <a:t>ставлення</a:t>
            </a:r>
            <a:r>
              <a:rPr lang="ru-RU" sz="2800" dirty="0"/>
              <a:t> людей </a:t>
            </a:r>
            <a:r>
              <a:rPr lang="ru-RU" sz="2800" dirty="0" err="1"/>
              <a:t>одне</a:t>
            </a:r>
            <a:r>
              <a:rPr lang="ru-RU" sz="2800" dirty="0"/>
              <a:t> до одного і до </a:t>
            </a:r>
            <a:r>
              <a:rPr lang="ru-RU" sz="2800" dirty="0" err="1"/>
              <a:t>спільних</a:t>
            </a:r>
            <a:r>
              <a:rPr lang="ru-RU" sz="2800" dirty="0"/>
              <a:t> </a:t>
            </a:r>
            <a:r>
              <a:rPr lang="ru-RU" sz="2800" dirty="0" smtClean="0"/>
              <a:t>справ;</a:t>
            </a:r>
          </a:p>
          <a:p>
            <a:r>
              <a:rPr lang="ru-RU" sz="2800" dirty="0" err="1" smtClean="0"/>
              <a:t>кожен</a:t>
            </a:r>
            <a:r>
              <a:rPr lang="ru-RU" sz="2800" dirty="0" smtClean="0"/>
              <a:t> </a:t>
            </a:r>
            <a:r>
              <a:rPr lang="ru-RU" sz="2800" dirty="0" err="1"/>
              <a:t>працівник</a:t>
            </a:r>
            <a:r>
              <a:rPr lang="ru-RU" sz="2800" dirty="0"/>
              <a:t> </a:t>
            </a:r>
            <a:r>
              <a:rPr lang="ru-RU" sz="2800" dirty="0" err="1"/>
              <a:t>існує</a:t>
            </a:r>
            <a:r>
              <a:rPr lang="ru-RU" sz="2800" dirty="0"/>
              <a:t> </a:t>
            </a:r>
            <a:r>
              <a:rPr lang="ru-RU" sz="2800" dirty="0" err="1"/>
              <a:t>ніби</a:t>
            </a:r>
            <a:r>
              <a:rPr lang="ru-RU" sz="2800" dirty="0"/>
              <a:t> </a:t>
            </a:r>
            <a:r>
              <a:rPr lang="ru-RU" sz="2800" dirty="0" err="1"/>
              <a:t>ізольовано</a:t>
            </a:r>
            <a:r>
              <a:rPr lang="ru-RU" sz="2800" dirty="0"/>
              <a:t>, у </a:t>
            </a:r>
            <a:r>
              <a:rPr lang="ru-RU" sz="2800" dirty="0" err="1"/>
              <a:t>своєму</a:t>
            </a:r>
            <a:r>
              <a:rPr lang="ru-RU" sz="2800" dirty="0"/>
              <a:t> </a:t>
            </a:r>
            <a:r>
              <a:rPr lang="ru-RU" sz="2800" dirty="0" err="1" smtClean="0"/>
              <a:t>світі</a:t>
            </a:r>
            <a:r>
              <a:rPr lang="ru-RU" sz="2800" dirty="0" smtClean="0"/>
              <a:t>;</a:t>
            </a:r>
          </a:p>
          <a:p>
            <a:r>
              <a:rPr lang="ru-RU" sz="2800" dirty="0"/>
              <a:t>я</a:t>
            </a:r>
            <a:r>
              <a:rPr lang="ru-RU" sz="2800" dirty="0" smtClean="0"/>
              <a:t>к результат - </a:t>
            </a:r>
            <a:r>
              <a:rPr lang="ru-RU" sz="2800" dirty="0" err="1" smtClean="0"/>
              <a:t>невисокі</a:t>
            </a:r>
            <a:r>
              <a:rPr lang="ru-RU" sz="2800" dirty="0" smtClean="0"/>
              <a:t> </a:t>
            </a:r>
            <a:r>
              <a:rPr lang="ru-RU" sz="2800" dirty="0" err="1" smtClean="0"/>
              <a:t>результати</a:t>
            </a:r>
            <a:r>
              <a:rPr lang="ru-RU" sz="2800" dirty="0" smtClean="0"/>
              <a:t> </a:t>
            </a:r>
            <a:r>
              <a:rPr lang="ru-RU" sz="2800" dirty="0" err="1"/>
              <a:t>роботи</a:t>
            </a:r>
            <a:r>
              <a:rPr lang="ru-RU" sz="2800" dirty="0"/>
              <a:t>, </a:t>
            </a:r>
            <a:r>
              <a:rPr lang="ru-RU" sz="2800" dirty="0" err="1" smtClean="0"/>
              <a:t>незадовільна</a:t>
            </a:r>
            <a:r>
              <a:rPr lang="ru-RU" sz="2800" dirty="0" smtClean="0"/>
              <a:t> </a:t>
            </a:r>
            <a:r>
              <a:rPr lang="ru-RU" sz="2800" dirty="0" err="1" smtClean="0"/>
              <a:t>дисципліна</a:t>
            </a:r>
            <a:r>
              <a:rPr lang="ru-RU" sz="2800" dirty="0" smtClean="0"/>
              <a:t>, </a:t>
            </a:r>
            <a:r>
              <a:rPr lang="ru-RU" sz="2800" dirty="0" err="1" smtClean="0"/>
              <a:t>напруженість</a:t>
            </a:r>
            <a:r>
              <a:rPr lang="ru-RU" sz="2800" dirty="0" smtClean="0"/>
              <a:t> </a:t>
            </a:r>
            <a:r>
              <a:rPr lang="ru-RU" sz="2800" dirty="0"/>
              <a:t>в </a:t>
            </a:r>
            <a:r>
              <a:rPr lang="ru-RU" sz="2800" dirty="0" err="1"/>
              <a:t>особистих</a:t>
            </a:r>
            <a:r>
              <a:rPr lang="ru-RU" sz="2800" dirty="0"/>
              <a:t> </a:t>
            </a:r>
            <a:r>
              <a:rPr lang="ru-RU" sz="2800" dirty="0" err="1"/>
              <a:t>стосунках</a:t>
            </a:r>
            <a:r>
              <a:rPr lang="ru-RU" sz="2800" dirty="0"/>
              <a:t>, </a:t>
            </a:r>
            <a:r>
              <a:rPr lang="ru-RU" sz="2800" dirty="0" err="1" smtClean="0"/>
              <a:t>конфліктність</a:t>
            </a:r>
            <a:r>
              <a:rPr lang="ru-RU" sz="2800" dirty="0" smtClean="0"/>
              <a:t>, </a:t>
            </a:r>
            <a:r>
              <a:rPr lang="ru-RU" sz="2800" dirty="0" err="1"/>
              <a:t>бажання</a:t>
            </a:r>
            <a:r>
              <a:rPr lang="ru-RU" sz="2800" dirty="0"/>
              <a:t> </a:t>
            </a:r>
            <a:r>
              <a:rPr lang="ru-RU" sz="2800" dirty="0" err="1"/>
              <a:t>змінити</a:t>
            </a:r>
            <a:r>
              <a:rPr lang="ru-RU" sz="2800" dirty="0"/>
              <a:t> </a:t>
            </a:r>
            <a:r>
              <a:rPr lang="ru-RU" sz="2800" dirty="0" err="1"/>
              <a:t>місце</a:t>
            </a:r>
            <a:r>
              <a:rPr lang="ru-RU" sz="2800" dirty="0"/>
              <a:t> </a:t>
            </a:r>
            <a:r>
              <a:rPr lang="ru-RU" sz="2800" dirty="0" err="1"/>
              <a:t>роботи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840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Нейтральний тип: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2" y="2142067"/>
            <a:ext cx="7003472" cy="297026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характеризується збалансованістю суб'єктивних та об'єктивних ознак, однак він нестійкий і будь-коли може зазнати змін.</a:t>
            </a:r>
            <a:br>
              <a:rPr lang="uk-UA" sz="2800" dirty="0" smtClean="0"/>
            </a:br>
            <a:r>
              <a:rPr lang="uk-UA" sz="2800" dirty="0" smtClean="0"/>
              <a:t>  </a:t>
            </a:r>
            <a:endParaRPr lang="uk-UA" sz="2800" dirty="0"/>
          </a:p>
        </p:txBody>
      </p:sp>
      <p:pic>
        <p:nvPicPr>
          <p:cNvPr id="2050" name="Picture 2" descr="ÐÐ°ÑÑÐ¸Ð½ÐºÐ¸ Ð¿Ð¾ Ð·Ð°Ð¿ÑÐ¾ÑÑ ÑÐ¿ÑÐ¸ÑÑÐ»Ð¸Ð²Ð¾Ð³Ð¾ ÑÐ¾ÑÑÐ°Ð»ÑÐ½Ð¾-Ð¿ÑÐ¸ÑÐ¾Ð»Ð¾Ð³ÑÑÐ½Ð¾Ð³Ð¾ ÐºÐ»ÑÐ¼Ð°ÑÑ Ð² Ð¿ÐµÐ´Ð°Ð³Ð¾Ð³ÑÑÐ½Ð¾Ð¼Ñ ÐºÐ¾Ð»ÐµÐºÑÐ¸Ð²Ñ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20" y="4206123"/>
            <a:ext cx="285750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363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Показники здорової соціально-психологічної атмосфери: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2400" dirty="0" err="1" smtClean="0"/>
              <a:t>Згуртованість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 err="1"/>
              <a:t>організованість</a:t>
            </a:r>
            <a:r>
              <a:rPr lang="ru-RU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400" dirty="0" err="1"/>
              <a:t>Єдність</a:t>
            </a:r>
            <a:r>
              <a:rPr lang="ru-RU" sz="2400" dirty="0"/>
              <a:t> </a:t>
            </a:r>
            <a:r>
              <a:rPr lang="ru-RU" sz="2400" dirty="0" err="1"/>
              <a:t>офіційної</a:t>
            </a:r>
            <a:r>
              <a:rPr lang="ru-RU" sz="2400" dirty="0"/>
              <a:t> і </a:t>
            </a:r>
            <a:r>
              <a:rPr lang="ru-RU" sz="2400" dirty="0" err="1"/>
              <a:t>неофіційної</a:t>
            </a:r>
            <a:r>
              <a:rPr lang="ru-RU" sz="2400" dirty="0"/>
              <a:t> сфер </a:t>
            </a:r>
            <a:r>
              <a:rPr lang="ru-RU" sz="2400" dirty="0" err="1"/>
              <a:t>спілкування</a:t>
            </a:r>
            <a:r>
              <a:rPr lang="ru-RU" sz="2400" dirty="0"/>
              <a:t>. 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err="1"/>
              <a:t>Мажорний</a:t>
            </a:r>
            <a:r>
              <a:rPr lang="ru-RU" sz="2400" dirty="0"/>
              <a:t> </a:t>
            </a:r>
            <a:r>
              <a:rPr lang="ru-RU" sz="2400" dirty="0" err="1"/>
              <a:t>життєстверджуючий</a:t>
            </a:r>
            <a:r>
              <a:rPr lang="ru-RU" sz="2400" dirty="0"/>
              <a:t> </a:t>
            </a:r>
            <a:r>
              <a:rPr lang="ru-RU" sz="2400" dirty="0" err="1"/>
              <a:t>настрій</a:t>
            </a:r>
            <a:r>
              <a:rPr lang="ru-RU" sz="2400" dirty="0"/>
              <a:t> у </a:t>
            </a:r>
            <a:r>
              <a:rPr lang="ru-RU" sz="2400" dirty="0" err="1"/>
              <a:t>колективі</a:t>
            </a:r>
            <a:r>
              <a:rPr lang="ru-RU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400" dirty="0"/>
              <a:t>Атмосфера </a:t>
            </a:r>
            <a:r>
              <a:rPr lang="ru-RU" sz="2400" dirty="0" err="1"/>
              <a:t>колективної</a:t>
            </a:r>
            <a:r>
              <a:rPr lang="ru-RU" sz="2400" dirty="0"/>
              <a:t> </a:t>
            </a:r>
            <a:r>
              <a:rPr lang="ru-RU" sz="2400" dirty="0" err="1"/>
              <a:t>турботи</a:t>
            </a:r>
            <a:r>
              <a:rPr lang="ru-RU" sz="2400" dirty="0"/>
              <a:t> в </a:t>
            </a:r>
            <a:r>
              <a:rPr lang="ru-RU" sz="2400" dirty="0" err="1"/>
              <a:t>педагогічному</a:t>
            </a:r>
            <a:r>
              <a:rPr lang="ru-RU" sz="2400" dirty="0"/>
              <a:t> </a:t>
            </a:r>
            <a:r>
              <a:rPr lang="ru-RU" sz="2400" dirty="0" err="1"/>
              <a:t>колективі</a:t>
            </a:r>
            <a:r>
              <a:rPr lang="ru-RU" sz="2400" dirty="0"/>
              <a:t>, </a:t>
            </a:r>
            <a:r>
              <a:rPr lang="ru-RU" sz="2400" dirty="0" err="1"/>
              <a:t>взаємоповаги</a:t>
            </a:r>
            <a:r>
              <a:rPr lang="ru-RU" sz="2400" dirty="0"/>
              <a:t> й </a:t>
            </a:r>
            <a:r>
              <a:rPr lang="ru-RU" sz="2400" dirty="0" err="1"/>
              <a:t>підтримки</a:t>
            </a:r>
            <a:r>
              <a:rPr lang="ru-RU" sz="2400" dirty="0"/>
              <a:t>, </a:t>
            </a:r>
            <a:r>
              <a:rPr lang="ru-RU" sz="2400" dirty="0" err="1"/>
              <a:t>узгодженої</a:t>
            </a:r>
            <a:r>
              <a:rPr lang="ru-RU" sz="2400" dirty="0"/>
              <a:t> </a:t>
            </a:r>
            <a:r>
              <a:rPr lang="ru-RU" sz="2400" dirty="0" err="1"/>
              <a:t>взаємодії</a:t>
            </a:r>
            <a:r>
              <a:rPr lang="ru-RU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190247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734096"/>
            <a:ext cx="10131425" cy="3451538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                            Соціально-психологічна атмосфера позитивно або негативно впливає на особистість. У педагогічному колективі, де співробітництво, підтримка й повага є нормою взаємин, учитель відчуває спорідненість із ним, радість від спільної праці. Якщо в колективі панують байдужість, формалізм, примус, він відчуває пригніченість, відчуженість.</a:t>
            </a:r>
            <a:endParaRPr lang="uk-U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037" y="4031087"/>
            <a:ext cx="3658271" cy="235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234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Література: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Коваль А. П. </a:t>
            </a:r>
            <a:r>
              <a:rPr lang="ru-RU" dirty="0" err="1"/>
              <a:t>Ділове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 — К., 1992.</a:t>
            </a:r>
          </a:p>
          <a:p>
            <a:r>
              <a:rPr lang="ru-RU" dirty="0"/>
              <a:t>Лукашевич Н. П., </a:t>
            </a:r>
            <a:r>
              <a:rPr lang="ru-RU" dirty="0" err="1"/>
              <a:t>Сингаевская</a:t>
            </a:r>
            <a:r>
              <a:rPr lang="ru-RU" dirty="0"/>
              <a:t> И. В., Бондарчук Е. И. Психология труда: Учеб. -метод, пособие. — К., 1997.</a:t>
            </a:r>
          </a:p>
          <a:p>
            <a:r>
              <a:rPr lang="ru-RU" dirty="0"/>
              <a:t>Максименко С. Д., </a:t>
            </a:r>
            <a:r>
              <a:rPr lang="ru-RU" dirty="0" err="1"/>
              <a:t>Соловієнко</a:t>
            </a:r>
            <a:r>
              <a:rPr lang="ru-RU" dirty="0"/>
              <a:t> В. О.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психологія</a:t>
            </a:r>
            <a:r>
              <a:rPr lang="ru-RU" dirty="0"/>
              <a:t>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 — К., 2000.</a:t>
            </a:r>
          </a:p>
          <a:p>
            <a:r>
              <a:rPr lang="ru-RU" dirty="0"/>
              <a:t>Моченое Г. В., </a:t>
            </a:r>
            <a:r>
              <a:rPr lang="ru-RU" dirty="0" err="1"/>
              <a:t>Ночевник</a:t>
            </a:r>
            <a:r>
              <a:rPr lang="ru-RU" dirty="0"/>
              <a:t> А. М. </a:t>
            </a:r>
            <a:r>
              <a:rPr lang="ru-RU" dirty="0" err="1"/>
              <a:t>Конфліктні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й </a:t>
            </a:r>
            <a:r>
              <a:rPr lang="ru-RU" dirty="0" err="1"/>
              <a:t>організаційні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. — </a:t>
            </a:r>
            <a:r>
              <a:rPr lang="ru-RU" dirty="0" err="1"/>
              <a:t>Тернопіль</a:t>
            </a:r>
            <a:r>
              <a:rPr lang="ru-RU" dirty="0"/>
              <a:t>, 1993.</a:t>
            </a:r>
          </a:p>
          <a:p>
            <a:r>
              <a:rPr lang="ru-RU" dirty="0"/>
              <a:t>Платонов Ю. П. Психология коллективной деятельности. -М., 1998.</a:t>
            </a:r>
          </a:p>
          <a:p>
            <a:r>
              <a:rPr lang="ru-RU" dirty="0"/>
              <a:t>Регуляция социально-психологического климата трудового коллектива / Под ред. Б. Д. </a:t>
            </a:r>
            <a:r>
              <a:rPr lang="ru-RU" dirty="0" err="1"/>
              <a:t>Парыгина</a:t>
            </a:r>
            <a:r>
              <a:rPr lang="ru-RU" dirty="0"/>
              <a:t>. — Л.: Наука, 1986; </a:t>
            </a:r>
            <a:r>
              <a:rPr lang="ru-RU" dirty="0" err="1"/>
              <a:t>Райгород-ский</a:t>
            </a:r>
            <a:r>
              <a:rPr lang="ru-RU" dirty="0"/>
              <a:t> Д. Я. Практическая психодиагностика. Методы и тесты. Учеб. пособие. — Самара, 2000.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409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/>
              <a:t>Дякую за увагу!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138" y="2112135"/>
            <a:ext cx="5782614" cy="385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25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592428"/>
            <a:ext cx="9652000" cy="5863308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План: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Соціально-психологічний клімат.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Функції соціально-психологічного клімату.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Ознаки сприятливого соціально-психологічного клімату. 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Загальні і основні фактори формування сприятливого клімату.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Типи соціально-психологічного клімату.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Показники здорової соціально-психологічної атмосфери.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Висновки.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Література. </a:t>
            </a:r>
          </a:p>
          <a:p>
            <a:pPr marL="514350" indent="-51435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06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b="1" dirty="0" smtClean="0"/>
              <a:t>Соціально-психологічний клімат</a:t>
            </a:r>
            <a:r>
              <a:rPr lang="ru-RU" sz="4400" dirty="0"/>
              <a:t> </a:t>
            </a:r>
            <a:r>
              <a:rPr lang="ru-RU" sz="4400" dirty="0" smtClean="0"/>
              <a:t>-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6182" y="2142067"/>
            <a:ext cx="9501044" cy="364913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uk-UA" sz="2400" dirty="0" smtClean="0"/>
              <a:t>якісний бік стосунків, що виявляється у вигляді сукупності психологічних умов, які сприяють або перешкоджають продуктивній спільній діяльності та всебічному розвитку особистості в групі. Такий клімат може бути сприятливим, несприятливим, нейтральним, позитивно чи негативно впливати на самопочуття людини.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17040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Функції Соціально-психологічного клімату: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консолідуюча (згуртування колективу, об'єднання зусиль для розв'язання навчально-виховних завдань); </a:t>
            </a:r>
          </a:p>
          <a:p>
            <a:r>
              <a:rPr lang="uk-UA" sz="2400" dirty="0" smtClean="0"/>
              <a:t>стимулююча (реалізація емоційного потенціалу, життєвої енергії колективу); </a:t>
            </a:r>
          </a:p>
          <a:p>
            <a:r>
              <a:rPr lang="uk-UA" sz="2400" dirty="0" smtClean="0"/>
              <a:t>стабілізуюча (забезпечення стійкості внутрішньо колективних відносин, створення передумови для успішної адаптації нових учасників);</a:t>
            </a:r>
          </a:p>
          <a:p>
            <a:r>
              <a:rPr lang="uk-UA" sz="2400" dirty="0" smtClean="0"/>
              <a:t> регулююча (утвердження норм взаємин, етичного оцінювання поведінки індивідів). 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5002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445919"/>
            <a:ext cx="10131425" cy="1456267"/>
          </a:xfrm>
        </p:spPr>
        <p:txBody>
          <a:bodyPr/>
          <a:lstStyle/>
          <a:p>
            <a:pPr algn="ctr"/>
            <a:r>
              <a:rPr lang="uk-UA" dirty="0" smtClean="0"/>
              <a:t>Ознаки сприятливого соціально-психологічного клімату: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3671" y="1902186"/>
            <a:ext cx="4709054" cy="576262"/>
          </a:xfrm>
        </p:spPr>
        <p:txBody>
          <a:bodyPr/>
          <a:lstStyle/>
          <a:p>
            <a:r>
              <a:rPr lang="uk-UA" dirty="0" smtClean="0"/>
              <a:t>Суб’єктивні: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094413" y="1902186"/>
            <a:ext cx="4722813" cy="576262"/>
          </a:xfrm>
        </p:spPr>
        <p:txBody>
          <a:bodyPr/>
          <a:lstStyle/>
          <a:p>
            <a:r>
              <a:rPr lang="uk-UA" dirty="0" smtClean="0"/>
              <a:t>Об’єктивні: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12618" y="2478448"/>
            <a:ext cx="5309273" cy="4144025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довіра та </a:t>
            </a:r>
            <a:r>
              <a:rPr lang="uk-UA" dirty="0" err="1" smtClean="0"/>
              <a:t>взємовимогливість</a:t>
            </a:r>
            <a:r>
              <a:rPr lang="uk-UA" dirty="0" smtClean="0"/>
              <a:t> членів групи один до одного;</a:t>
            </a:r>
          </a:p>
          <a:p>
            <a:r>
              <a:rPr lang="uk-UA" dirty="0" smtClean="0"/>
              <a:t>доброзичливість і ділові претензії;</a:t>
            </a:r>
          </a:p>
          <a:p>
            <a:r>
              <a:rPr lang="uk-UA" dirty="0" smtClean="0"/>
              <a:t>вільне висловлювання думок щодо справ колективу чи поведінки окремих осіб;</a:t>
            </a:r>
          </a:p>
          <a:p>
            <a:r>
              <a:rPr lang="uk-UA" dirty="0" smtClean="0"/>
              <a:t>відсутність тиску з боку керівництва на підлеглих і визнання за ними права приймати рішення, значущі для справ колективу;</a:t>
            </a:r>
          </a:p>
          <a:p>
            <a:r>
              <a:rPr lang="uk-UA" dirty="0" smtClean="0"/>
              <a:t>достатня поінформованість членів колективу про завдання та стан справ у колективі;</a:t>
            </a:r>
          </a:p>
          <a:p>
            <a:r>
              <a:rPr lang="uk-UA" dirty="0" smtClean="0"/>
              <a:t>високий ступінь емоційного включення та взаємодопомоги у ситуаціях, якщо є у цьому потреба;</a:t>
            </a:r>
          </a:p>
          <a:p>
            <a:r>
              <a:rPr lang="uk-UA" dirty="0" smtClean="0"/>
              <a:t>усвідомлення і взяття відповідальності на себе за стан справ у групі кожним із її членів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21892" y="2478448"/>
            <a:ext cx="4995334" cy="4167643"/>
          </a:xfrm>
        </p:spPr>
        <p:txBody>
          <a:bodyPr/>
          <a:lstStyle/>
          <a:p>
            <a:r>
              <a:rPr lang="uk-UA" dirty="0" smtClean="0"/>
              <a:t>високі показники результатів діяльності;</a:t>
            </a:r>
          </a:p>
          <a:p>
            <a:r>
              <a:rPr lang="uk-UA" dirty="0" smtClean="0"/>
              <a:t>низька плинність кадрів;</a:t>
            </a:r>
          </a:p>
          <a:p>
            <a:r>
              <a:rPr lang="uk-UA" dirty="0" smtClean="0"/>
              <a:t>високий рівень трудової дисципліни;</a:t>
            </a:r>
          </a:p>
          <a:p>
            <a:r>
              <a:rPr lang="uk-UA" dirty="0" smtClean="0"/>
              <a:t>відсутність напруженості й конфліктності в колективі тощо.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12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Загальні фактори формування соціально-психологічного клімату: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44878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характер </a:t>
            </a:r>
            <a:r>
              <a:rPr lang="uk-UA" sz="2800" dirty="0" smtClean="0"/>
              <a:t>виробничих відносин того суспільства, складовою частиною якого є група;</a:t>
            </a:r>
          </a:p>
          <a:p>
            <a:r>
              <a:rPr lang="uk-UA" sz="2800" dirty="0" smtClean="0"/>
              <a:t>організація й умови трудової діяльності;</a:t>
            </a:r>
          </a:p>
          <a:p>
            <a:r>
              <a:rPr lang="uk-UA" sz="2800" dirty="0" smtClean="0"/>
              <a:t>специфіка й особливості роботи органів управління та самоврядування;</a:t>
            </a:r>
          </a:p>
          <a:p>
            <a:r>
              <a:rPr lang="uk-UA" sz="2800" dirty="0" smtClean="0"/>
              <a:t>стиль і характерологічні форми керівництва;</a:t>
            </a:r>
          </a:p>
          <a:p>
            <a:r>
              <a:rPr lang="uk-UA" sz="2800" dirty="0" smtClean="0"/>
              <a:t>соціально-психологічні, тендерні та демографічні особливості групи;</a:t>
            </a:r>
          </a:p>
          <a:p>
            <a:r>
              <a:rPr lang="uk-UA" sz="2800" dirty="0" smtClean="0"/>
              <a:t>чисельність групи тощо.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997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429490"/>
            <a:ext cx="10131425" cy="1456267"/>
          </a:xfrm>
        </p:spPr>
        <p:txBody>
          <a:bodyPr/>
          <a:lstStyle/>
          <a:p>
            <a:pPr algn="ctr"/>
            <a:r>
              <a:rPr lang="uk-UA" dirty="0" smtClean="0"/>
              <a:t>Основні фактори формування соціально-психологічного </a:t>
            </a:r>
            <a:r>
              <a:rPr lang="uk-UA" dirty="0"/>
              <a:t>к</a:t>
            </a:r>
            <a:r>
              <a:rPr lang="uk-UA" dirty="0" smtClean="0"/>
              <a:t>лімату: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735" y="1938603"/>
            <a:ext cx="4709054" cy="576262"/>
          </a:xfrm>
        </p:spPr>
        <p:txBody>
          <a:bodyPr/>
          <a:lstStyle/>
          <a:p>
            <a:r>
              <a:rPr lang="uk-UA" dirty="0" smtClean="0"/>
              <a:t>Фактори макросередовища: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959743" y="1920901"/>
            <a:ext cx="4722813" cy="576262"/>
          </a:xfrm>
        </p:spPr>
        <p:txBody>
          <a:bodyPr/>
          <a:lstStyle/>
          <a:p>
            <a:r>
              <a:rPr lang="uk-UA" dirty="0" smtClean="0"/>
              <a:t>Фактори мікросередовища: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85801" y="2567711"/>
            <a:ext cx="4996923" cy="3971634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соціально-психологічні тенденції науково-технічного прогресу;</a:t>
            </a:r>
          </a:p>
          <a:p>
            <a:r>
              <a:rPr lang="uk-UA" sz="2000" dirty="0" smtClean="0"/>
              <a:t>особливості суспільно-економічної формації на конкретному етапі розвитку суспільства;</a:t>
            </a:r>
          </a:p>
          <a:p>
            <a:r>
              <a:rPr lang="uk-UA" sz="2000" dirty="0" smtClean="0"/>
              <a:t>особливості діяльності органів управління, вищих за рівнем;</a:t>
            </a:r>
          </a:p>
          <a:p>
            <a:r>
              <a:rPr lang="uk-UA" sz="2000" dirty="0" smtClean="0"/>
              <a:t>соціально-психологічні особливості територіального району, в якому функціонує організація, тощо.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23483" y="2532307"/>
            <a:ext cx="4995334" cy="4007038"/>
          </a:xfrm>
        </p:spPr>
        <p:txBody>
          <a:bodyPr>
            <a:normAutofit lnSpcReduction="10000"/>
          </a:bodyPr>
          <a:lstStyle/>
          <a:p>
            <a:r>
              <a:rPr lang="uk-UA" sz="2000" dirty="0" smtClean="0"/>
              <a:t>особливості матеріально-економічних, технологічних та організаційно-управлінських умов праці в колективі та ступінь задоволення людей цими факторами;</a:t>
            </a:r>
          </a:p>
          <a:p>
            <a:r>
              <a:rPr lang="uk-UA" sz="2000" dirty="0" smtClean="0"/>
              <a:t>особливості формальної структури в колективі та її співвідношення з неформальною;</a:t>
            </a:r>
          </a:p>
          <a:p>
            <a:r>
              <a:rPr lang="uk-UA" sz="2000" dirty="0" smtClean="0"/>
              <a:t>стиль керівництва керівника колективу;</a:t>
            </a:r>
          </a:p>
          <a:p>
            <a:r>
              <a:rPr lang="uk-UA" sz="2000" dirty="0" smtClean="0"/>
              <a:t>рівень психологічної культури керівника та співробітників тощо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44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4545"/>
            <a:ext cx="9652000" cy="155834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Отже</a:t>
            </a:r>
            <a:r>
              <a:rPr lang="uk-UA" dirty="0" smtClean="0"/>
              <a:t>, основними </a:t>
            </a:r>
            <a:r>
              <a:rPr lang="ru-RU" dirty="0"/>
              <a:t>факторами, </a:t>
            </a:r>
            <a:r>
              <a:rPr lang="uk-UA" dirty="0" smtClean="0"/>
              <a:t>які впливають на стан соціально-психологічного клімату в колективі, є: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зміст праці та ступінь задоволення людей роботою; </a:t>
            </a:r>
          </a:p>
          <a:p>
            <a:r>
              <a:rPr lang="uk-UA" sz="2800" dirty="0" smtClean="0"/>
              <a:t>умови праці та побуту, задоволеність ними; </a:t>
            </a:r>
          </a:p>
          <a:p>
            <a:r>
              <a:rPr lang="uk-UA" sz="2800" dirty="0" smtClean="0"/>
              <a:t>ступінь задоволення характером міжособистісних стосунків зі співробітниками; </a:t>
            </a:r>
          </a:p>
          <a:p>
            <a:r>
              <a:rPr lang="uk-UA" sz="2800" dirty="0" smtClean="0"/>
              <a:t>стиль керівництва, особистість керівника, а також те, чи задоволений він співробітниками.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44702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910" y="526473"/>
            <a:ext cx="6303818" cy="594359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sz="2400" dirty="0" smtClean="0"/>
              <a:t>                             Український психолог Н. Л. </a:t>
            </a:r>
            <a:r>
              <a:rPr lang="uk-UA" sz="2400" dirty="0" err="1" smtClean="0"/>
              <a:t>Коломінський</a:t>
            </a:r>
            <a:r>
              <a:rPr lang="uk-UA" sz="2400" dirty="0" smtClean="0"/>
              <a:t> розробив схему, де враховано основні чинники, що зумовлюють задоволеність людей виконуваною роботою, а також взаємний вплив різних компонентів. Така схема цікава для керівника, бо допомагає запобігати конфліктності в колективі.</a:t>
            </a:r>
            <a:endParaRPr lang="uk-UA" sz="2400" dirty="0"/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728" y="2069522"/>
            <a:ext cx="4953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220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</TotalTime>
  <Words>893</Words>
  <Application>Microsoft Office PowerPoint</Application>
  <PresentationFormat>Произвольный</PresentationFormat>
  <Paragraphs>89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Сприятливий соціально-педагогічний клімат – основа ефективності педагогічної комунікації</vt:lpstr>
      <vt:lpstr>Презентация PowerPoint</vt:lpstr>
      <vt:lpstr>Соціально-психологічний клімат -</vt:lpstr>
      <vt:lpstr>Функції Соціально-психологічного клімату:</vt:lpstr>
      <vt:lpstr>Ознаки сприятливого соціально-психологічного клімату:</vt:lpstr>
      <vt:lpstr>Загальні фактори формування соціально-психологічного клімату:</vt:lpstr>
      <vt:lpstr>Основні фактори формування соціально-психологічного клімату:</vt:lpstr>
      <vt:lpstr>Отже, основними факторами, які впливають на стан соціально-психологічного клімату в колективі, є:</vt:lpstr>
      <vt:lpstr>Презентация PowerPoint</vt:lpstr>
      <vt:lpstr>Презентация PowerPoint</vt:lpstr>
      <vt:lpstr>чинники, які визначають характер міжособистісних стосунків   (М. М. Обозов, Г. В. Щокін)</vt:lpstr>
      <vt:lpstr>За змістом і спрямуванням соціально-психологічний клімат у колективі може відповідати одному з таких типів:</vt:lpstr>
      <vt:lpstr>Сприятливий тип характеризують:</vt:lpstr>
      <vt:lpstr>Несприятливий тип:</vt:lpstr>
      <vt:lpstr>Нейтральний тип:</vt:lpstr>
      <vt:lpstr>Показники здорової соціально-психологічної атмосфери:</vt:lpstr>
      <vt:lpstr>                            Соціально-психологічна атмосфера позитивно або негативно впливає на особистість. У педагогічному колективі, де співробітництво, підтримка й повага є нормою взаємин, учитель відчуває спорідненість із ним, радість від спільної праці. Якщо в колективі панують байдужість, формалізм, примус, він відчуває пригніченість, відчуженість.</vt:lpstr>
      <vt:lpstr>Література:</vt:lpstr>
      <vt:lpstr>Дякую за увагу!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Сприятливий соціально-педагогічний клімат – основа ефективності педагогічної комунікації</dc:title>
  <dc:creator>Пользователь Windows</dc:creator>
  <cp:lastModifiedBy>userznu</cp:lastModifiedBy>
  <cp:revision>9</cp:revision>
  <dcterms:created xsi:type="dcterms:W3CDTF">2018-10-23T14:24:38Z</dcterms:created>
  <dcterms:modified xsi:type="dcterms:W3CDTF">2019-10-16T07:42:26Z</dcterms:modified>
</cp:coreProperties>
</file>