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78"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C44E74-BA1B-400C-9432-5C9ACB2EE847}" type="datetimeFigureOut">
              <a:rPr lang="ru-RU" smtClean="0"/>
              <a:t>16.10.2019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DF63A-4669-43B2-A922-7C3AE1811634}" type="slidenum">
              <a:rPr lang="ru-RU" smtClean="0"/>
              <a:t>‹#›</a:t>
            </a:fld>
            <a:endParaRPr lang="ru-RU"/>
          </a:p>
        </p:txBody>
      </p:sp>
    </p:spTree>
    <p:extLst>
      <p:ext uri="{BB962C8B-B14F-4D97-AF65-F5344CB8AC3E}">
        <p14:creationId xmlns:p14="http://schemas.microsoft.com/office/powerpoint/2010/main" val="3071920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74DF63A-4669-43B2-A922-7C3AE1811634}" type="slidenum">
              <a:rPr lang="ru-RU" smtClean="0"/>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CFA079D-4E66-4B20-AFB9-9DF5740182E5}" type="datetimeFigureOut">
              <a:rPr lang="ru-RU" smtClean="0"/>
              <a:pPr/>
              <a:t>16.10.2019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E3D078-8B7B-4B9A-8464-5B2E8FAFE617}"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CFA079D-4E66-4B20-AFB9-9DF5740182E5}" type="datetimeFigureOut">
              <a:rPr lang="ru-RU" smtClean="0"/>
              <a:pPr/>
              <a:t>16.10.2019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E3D078-8B7B-4B9A-8464-5B2E8FAFE617}"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FA079D-4E66-4B20-AFB9-9DF5740182E5}" type="datetimeFigureOut">
              <a:rPr lang="ru-RU" smtClean="0"/>
              <a:pPr/>
              <a:t>16.10.2019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E3D078-8B7B-4B9A-8464-5B2E8FAFE617}"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CFA079D-4E66-4B20-AFB9-9DF5740182E5}" type="datetimeFigureOut">
              <a:rPr lang="ru-RU" smtClean="0"/>
              <a:pPr/>
              <a:t>16.10.2019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E3D078-8B7B-4B9A-8464-5B2E8FAFE617}"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FA079D-4E66-4B20-AFB9-9DF5740182E5}" type="datetimeFigureOut">
              <a:rPr lang="ru-RU" smtClean="0"/>
              <a:pPr/>
              <a:t>16.10.2019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E3D078-8B7B-4B9A-8464-5B2E8FAFE617}"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FA079D-4E66-4B20-AFB9-9DF5740182E5}" type="datetimeFigureOut">
              <a:rPr lang="ru-RU" smtClean="0"/>
              <a:pPr/>
              <a:t>16.10.2019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E3D078-8B7B-4B9A-8464-5B2E8FAFE617}"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CFA079D-4E66-4B20-AFB9-9DF5740182E5}" type="datetimeFigureOut">
              <a:rPr lang="ru-RU" smtClean="0"/>
              <a:pPr/>
              <a:t>16.10.2019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AE3D078-8B7B-4B9A-8464-5B2E8FAFE617}"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CFA079D-4E66-4B20-AFB9-9DF5740182E5}" type="datetimeFigureOut">
              <a:rPr lang="ru-RU" smtClean="0"/>
              <a:pPr/>
              <a:t>16.10.2019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AE3D078-8B7B-4B9A-8464-5B2E8FAFE617}"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A079D-4E66-4B20-AFB9-9DF5740182E5}" type="datetimeFigureOut">
              <a:rPr lang="ru-RU" smtClean="0"/>
              <a:pPr/>
              <a:t>16.10.2019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AE3D078-8B7B-4B9A-8464-5B2E8FAFE617}"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FA079D-4E66-4B20-AFB9-9DF5740182E5}" type="datetimeFigureOut">
              <a:rPr lang="ru-RU" smtClean="0"/>
              <a:pPr/>
              <a:t>16.10.2019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E3D078-8B7B-4B9A-8464-5B2E8FAFE617}"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FA079D-4E66-4B20-AFB9-9DF5740182E5}" type="datetimeFigureOut">
              <a:rPr lang="ru-RU" smtClean="0"/>
              <a:pPr/>
              <a:t>16.10.2019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E3D078-8B7B-4B9A-8464-5B2E8FAFE617}"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CFA079D-4E66-4B20-AFB9-9DF5740182E5}" type="datetimeFigureOut">
              <a:rPr lang="ru-RU" smtClean="0"/>
              <a:pPr/>
              <a:t>16.10.2019</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AE3D078-8B7B-4B9A-8464-5B2E8FAFE61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ppkokoippo.edukit.kr.ua/Files/downloads/&#1047;&#1073;._&#1050;&#1086;&#1085;&#1092;&#1077;&#1088;&#1077;&#1085;&#1094;._20-28.04.2015-%201_copy.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24744"/>
            <a:ext cx="7772400" cy="2255564"/>
          </a:xfrm>
        </p:spPr>
        <p:txBody>
          <a:bodyPr>
            <a:normAutofit/>
          </a:bodyPr>
          <a:lstStyle/>
          <a:p>
            <a:pPr marL="182880" lvl="0" indent="0" algn="ctr">
              <a:buNone/>
            </a:pPr>
            <a:r>
              <a:rPr lang="uk-UA" sz="4000" b="1" dirty="0" smtClean="0">
                <a:effectLst>
                  <a:outerShdw blurRad="38100" dist="38100" dir="2700000" algn="tl">
                    <a:srgbClr val="000000">
                      <a:alpha val="43137"/>
                    </a:srgbClr>
                  </a:outerShdw>
                </a:effectLst>
                <a:latin typeface="Times New Roman" pitchFamily="18" charset="0"/>
                <a:cs typeface="Times New Roman" pitchFamily="18" charset="0"/>
              </a:rPr>
              <a:t>Доросла </a:t>
            </a:r>
            <a:r>
              <a:rPr lang="uk-UA" sz="4000" b="1" dirty="0" smtClean="0">
                <a:effectLst>
                  <a:outerShdw blurRad="38100" dist="38100" dir="2700000" algn="tl">
                    <a:srgbClr val="000000">
                      <a:alpha val="43137"/>
                    </a:srgbClr>
                  </a:outerShdw>
                </a:effectLst>
                <a:latin typeface="Times New Roman" pitchFamily="18" charset="0"/>
                <a:cs typeface="Times New Roman" pitchFamily="18" charset="0"/>
              </a:rPr>
              <a:t>людина як суб’єкт освіти і </a:t>
            </a:r>
            <a:r>
              <a:rPr lang="uk-UA" sz="4000" b="1" dirty="0" smtClean="0">
                <a:effectLst>
                  <a:outerShdw blurRad="38100" dist="38100" dir="2700000" algn="tl">
                    <a:srgbClr val="000000">
                      <a:alpha val="43137"/>
                    </a:srgbClr>
                  </a:outerShdw>
                </a:effectLst>
                <a:latin typeface="Times New Roman" pitchFamily="18" charset="0"/>
                <a:cs typeface="Times New Roman" pitchFamily="18" charset="0"/>
              </a:rPr>
              <a:t>навчання.</a:t>
            </a:r>
            <a:endParaRPr lang="ru-RU" sz="4000" b="1" dirty="0">
              <a:effectLst>
                <a:outerShdw blurRad="38100" dist="38100" dir="2700000" algn="tl">
                  <a:srgbClr val="000000">
                    <a:alpha val="43137"/>
                  </a:srgbClr>
                </a:outerShdw>
              </a:effectLst>
            </a:endParaRPr>
          </a:p>
        </p:txBody>
      </p:sp>
      <p:sp>
        <p:nvSpPr>
          <p:cNvPr id="17410" name="AutoShape 2" descr="ÐÐ°ÑÑÐ¸Ð½ÐºÐ¸ Ð¿Ð¾ Ð·Ð°Ð¿ÑÐ¾ÑÑ Ð´Ð¾ÑÐ¾ÑÐ»Ð° Ð»ÑÐ´Ð¸Ð½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2" name="AutoShape 4" descr="ÐÐ°ÑÑÐ¸Ð½ÐºÐ¸ Ð¿Ð¾ Ð·Ð°Ð¿ÑÐ¾ÑÑ Ð´Ð¾ÑÐ¾ÑÐ»Ð° Ð»ÑÐ´Ð¸Ð½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14" name="Picture 6" descr="ÐÐ¾ÑÐ¾Ð¶ÐµÐµ Ð¸Ð·Ð¾Ð±ÑÐ°Ð¶ÐµÐ½Ð¸Ðµ"/>
          <p:cNvPicPr>
            <a:picLocks noChangeAspect="1" noChangeArrowheads="1"/>
          </p:cNvPicPr>
          <p:nvPr/>
        </p:nvPicPr>
        <p:blipFill>
          <a:blip r:embed="rId2"/>
          <a:srcRect/>
          <a:stretch>
            <a:fillRect/>
          </a:stretch>
        </p:blipFill>
        <p:spPr bwMode="auto">
          <a:xfrm>
            <a:off x="571472" y="3857628"/>
            <a:ext cx="3857652" cy="1928826"/>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142852"/>
            <a:ext cx="8715436" cy="4191981"/>
          </a:xfrm>
          <a:prstGeom prst="rect">
            <a:avLst/>
          </a:prstGeom>
          <a:noFill/>
        </p:spPr>
        <p:txBody>
          <a:bodyPr wrap="square" rtlCol="0">
            <a:spAutoFit/>
          </a:bodyPr>
          <a:lstStyle/>
          <a:p>
            <a:pPr algn="just">
              <a:lnSpc>
                <a:spcPct val="150000"/>
              </a:lnSpc>
            </a:pPr>
            <a:r>
              <a:rPr lang="uk-UA" sz="2000" dirty="0" smtClean="0">
                <a:latin typeface="Times New Roman" pitchFamily="18" charset="0"/>
                <a:cs typeface="Times New Roman" pitchFamily="18" charset="0"/>
              </a:rPr>
              <a:t>	</a:t>
            </a:r>
            <a:r>
              <a:rPr lang="uk-UA" sz="2000" b="1" dirty="0" smtClean="0">
                <a:latin typeface="Times New Roman" pitchFamily="18" charset="0"/>
                <a:cs typeface="Times New Roman" pitchFamily="18" charset="0"/>
              </a:rPr>
              <a:t>Зрілість (від 45 до 60 років) - </a:t>
            </a:r>
            <a:r>
              <a:rPr lang="ru-RU" sz="2000" dirty="0" err="1" smtClean="0">
                <a:latin typeface="Times New Roman" pitchFamily="18" charset="0"/>
                <a:cs typeface="Times New Roman" pitchFamily="18" charset="0"/>
              </a:rPr>
              <a:t>період</a:t>
            </a:r>
            <a:r>
              <a:rPr lang="ru-RU" sz="2000" dirty="0" smtClean="0">
                <a:latin typeface="Times New Roman" pitchFamily="18" charset="0"/>
                <a:cs typeface="Times New Roman" pitchFamily="18" charset="0"/>
              </a:rPr>
              <a:t> авторитету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влади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відбору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найбільш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цікавих</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особистості</a:t>
            </a:r>
            <a:r>
              <a:rPr lang="ru-RU" sz="2000" dirty="0" smtClean="0">
                <a:latin typeface="Times New Roman" pitchFamily="18" charset="0"/>
                <a:cs typeface="Times New Roman" pitchFamily="18" charset="0"/>
              </a:rPr>
              <a:t> справ, </a:t>
            </a:r>
            <a:r>
              <a:rPr lang="ru-RU" sz="2000" dirty="0" err="1" smtClean="0">
                <a:latin typeface="Times New Roman" pitchFamily="18" charset="0"/>
                <a:cs typeface="Times New Roman" pitchFamily="18" charset="0"/>
              </a:rPr>
              <a:t>зміна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своєї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мотивації</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зв’язку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підготовкою</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майбутнього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пенсійного</a:t>
            </a:r>
            <a:r>
              <a:rPr lang="ru-RU" sz="2000" dirty="0" smtClean="0">
                <a:latin typeface="Times New Roman" pitchFamily="18" charset="0"/>
                <a:cs typeface="Times New Roman" pitchFamily="18" charset="0"/>
              </a:rPr>
              <a:t> способу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сучасній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ситуації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група</a:t>
            </a:r>
            <a:r>
              <a:rPr lang="ru-RU" sz="2000" dirty="0" smtClean="0">
                <a:latin typeface="Times New Roman" pitchFamily="18" charset="0"/>
                <a:cs typeface="Times New Roman" pitchFamily="18" charset="0"/>
              </a:rPr>
              <a:t> людей </a:t>
            </a:r>
            <a:r>
              <a:rPr lang="ru-RU" sz="2000" dirty="0" err="1" smtClean="0">
                <a:latin typeface="Times New Roman" pitchFamily="18" charset="0"/>
                <a:cs typeface="Times New Roman" pitchFamily="18" charset="0"/>
              </a:rPr>
              <a:t>переживає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кризи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дезадаптації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пов’язані</a:t>
            </a:r>
            <a:r>
              <a:rPr lang="ru-RU" sz="2000" dirty="0" smtClean="0">
                <a:latin typeface="Times New Roman" pitchFamily="18" charset="0"/>
                <a:cs typeface="Times New Roman" pitchFamily="18" charset="0"/>
              </a:rPr>
              <a:t> не </a:t>
            </a:r>
            <a:r>
              <a:rPr lang="ru-RU" sz="2000" dirty="0" err="1" smtClean="0">
                <a:latin typeface="Times New Roman" pitchFamily="18" charset="0"/>
                <a:cs typeface="Times New Roman" pitchFamily="18" charset="0"/>
              </a:rPr>
              <a:t>лише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можливим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безробіттям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втратою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моральних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орієнтирів</a:t>
            </a:r>
            <a:r>
              <a:rPr lang="ru-RU" sz="2000" dirty="0" smtClean="0">
                <a:latin typeface="Times New Roman" pitchFamily="18" charset="0"/>
                <a:cs typeface="Times New Roman" pitchFamily="18" charset="0"/>
              </a:rPr>
              <a:t>. Головне у </a:t>
            </a:r>
            <a:r>
              <a:rPr lang="ru-RU" sz="2000" dirty="0" err="1" smtClean="0">
                <a:latin typeface="Times New Roman" pitchFamily="18" charset="0"/>
                <a:cs typeface="Times New Roman" pitchFamily="18" charset="0"/>
              </a:rPr>
              <a:t>цьому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віці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незаспокоєність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заспокоюється</a:t>
            </a:r>
            <a:r>
              <a:rPr lang="ru-RU" sz="2000" dirty="0" smtClean="0">
                <a:latin typeface="Times New Roman" pitchFamily="18" charset="0"/>
                <a:cs typeface="Times New Roman" pitchFamily="18" charset="0"/>
              </a:rPr>
              <a:t>, вона </a:t>
            </a:r>
            <a:r>
              <a:rPr lang="ru-RU" sz="2000" dirty="0" err="1" smtClean="0">
                <a:latin typeface="Times New Roman" pitchFamily="18" charset="0"/>
                <a:cs typeface="Times New Roman" pitchFamily="18" charset="0"/>
              </a:rPr>
              <a:t>перестає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розвиватися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виникає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відчуття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спустошення</a:t>
            </a:r>
            <a:r>
              <a:rPr lang="ru-RU" sz="2000" dirty="0" smtClean="0">
                <a:latin typeface="Times New Roman" pitchFamily="18" charset="0"/>
                <a:cs typeface="Times New Roman" pitchFamily="18" charset="0"/>
              </a:rPr>
              <a:t>, яке </a:t>
            </a:r>
            <a:r>
              <a:rPr lang="ru-RU" sz="2000" dirty="0" err="1" smtClean="0">
                <a:latin typeface="Times New Roman" pitchFamily="18" charset="0"/>
                <a:cs typeface="Times New Roman" pitchFamily="18" charset="0"/>
              </a:rPr>
              <a:t>викликає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застій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Якщо</a:t>
            </a:r>
            <a:r>
              <a:rPr lang="ru-RU" sz="2000" dirty="0" smtClean="0">
                <a:latin typeface="Times New Roman" pitchFamily="18" charset="0"/>
                <a:cs typeface="Times New Roman" pitchFamily="18" charset="0"/>
              </a:rPr>
              <a:t> ж </a:t>
            </a:r>
            <a:r>
              <a:rPr lang="ru-RU" sz="2000" dirty="0" err="1" smtClean="0">
                <a:latin typeface="Times New Roman" pitchFamily="18" charset="0"/>
                <a:cs typeface="Times New Roman" pitchFamily="18" charset="0"/>
              </a:rPr>
              <a:t>людина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продовжує</a:t>
            </a:r>
            <a:r>
              <a:rPr lang="ru-RU" sz="2000" dirty="0" smtClean="0">
                <a:latin typeface="Times New Roman" pitchFamily="18" charset="0"/>
                <a:cs typeface="Times New Roman" pitchFamily="18" charset="0"/>
              </a:rPr>
              <a:t> активно </a:t>
            </a:r>
            <a:r>
              <a:rPr lang="ru-RU" sz="2000" dirty="0" err="1" smtClean="0">
                <a:latin typeface="Times New Roman" pitchFamily="18" charset="0"/>
                <a:cs typeface="Times New Roman" pitchFamily="18" charset="0"/>
              </a:rPr>
              <a:t>працювати</a:t>
            </a:r>
            <a:r>
              <a:rPr lang="ru-RU" sz="2000" dirty="0" smtClean="0">
                <a:latin typeface="Times New Roman" pitchFamily="18" charset="0"/>
                <a:cs typeface="Times New Roman" pitchFamily="18" charset="0"/>
              </a:rPr>
              <a:t>, то </a:t>
            </a:r>
            <a:r>
              <a:rPr lang="ru-RU" sz="2000" dirty="0" err="1" smtClean="0">
                <a:latin typeface="Times New Roman" pitchFamily="18" charset="0"/>
                <a:cs typeface="Times New Roman" pitchFamily="18" charset="0"/>
              </a:rPr>
              <a:t>цей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період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може</a:t>
            </a:r>
            <a:r>
              <a:rPr lang="ru-RU" sz="2000" dirty="0" smtClean="0">
                <a:latin typeface="Times New Roman" pitchFamily="18" charset="0"/>
                <a:cs typeface="Times New Roman" pitchFamily="18" charset="0"/>
              </a:rPr>
              <a:t> 			стати для </a:t>
            </a:r>
            <a:r>
              <a:rPr lang="ru-RU" sz="2000" dirty="0" err="1" smtClean="0">
                <a:latin typeface="Times New Roman" pitchFamily="18" charset="0"/>
                <a:cs typeface="Times New Roman" pitchFamily="18" charset="0"/>
              </a:rPr>
              <a:t>неї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дуже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продуктивним</a:t>
            </a:r>
            <a:r>
              <a:rPr lang="ru-RU" sz="2000" dirty="0" smtClean="0">
                <a:latin typeface="Times New Roman" pitchFamily="18" charset="0"/>
                <a:cs typeface="Times New Roman" pitchFamily="18" charset="0"/>
              </a:rPr>
              <a:t>.</a:t>
            </a:r>
          </a:p>
        </p:txBody>
      </p:sp>
      <p:pic>
        <p:nvPicPr>
          <p:cNvPr id="21506" name="Picture 2" descr="ÐÐ¾ÑÐ¾Ð¶ÐµÐµ Ð¸Ð·Ð¾Ð±ÑÐ°Ð¶ÐµÐ½Ð¸Ðµ"/>
          <p:cNvPicPr>
            <a:picLocks noChangeAspect="1" noChangeArrowheads="1"/>
          </p:cNvPicPr>
          <p:nvPr/>
        </p:nvPicPr>
        <p:blipFill>
          <a:blip r:embed="rId3" cstate="print"/>
          <a:srcRect/>
          <a:stretch>
            <a:fillRect/>
          </a:stretch>
        </p:blipFill>
        <p:spPr bwMode="auto">
          <a:xfrm>
            <a:off x="500034" y="3500438"/>
            <a:ext cx="2357454" cy="3177123"/>
          </a:xfrm>
          <a:prstGeom prst="rect">
            <a:avLst/>
          </a:prstGeom>
          <a:noFill/>
        </p:spPr>
      </p:pic>
      <p:sp>
        <p:nvSpPr>
          <p:cNvPr id="7" name="TextBox 6"/>
          <p:cNvSpPr txBox="1"/>
          <p:nvPr/>
        </p:nvSpPr>
        <p:spPr>
          <a:xfrm>
            <a:off x="2714612" y="4143380"/>
            <a:ext cx="6143668" cy="2400657"/>
          </a:xfrm>
          <a:prstGeom prst="rect">
            <a:avLst/>
          </a:prstGeom>
          <a:noFill/>
        </p:spPr>
        <p:txBody>
          <a:bodyPr wrap="square" rtlCol="0">
            <a:spAutoFit/>
          </a:bodyPr>
          <a:lstStyle/>
          <a:p>
            <a:pPr algn="just">
              <a:lnSpc>
                <a:spcPct val="150000"/>
              </a:lnSpc>
            </a:pPr>
            <a:r>
              <a:rPr lang="uk-UA" sz="2000" dirty="0" smtClean="0">
                <a:latin typeface="Times New Roman" pitchFamily="18" charset="0"/>
                <a:cs typeface="Times New Roman" pitchFamily="18" charset="0"/>
              </a:rPr>
              <a:t>	Вік зрілості відзначається моральною якістю, тому зрілі роки можуть відбутися у людини тільки за умови попередньої багаторічної інтелектуальної та духовної праці. Це підсумок зусиль стати людиною, проявити себе як особистість.</a:t>
            </a:r>
            <a:endParaRPr lang="ru-RU"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4290"/>
            <a:ext cx="8786874" cy="3323987"/>
          </a:xfrm>
          <a:prstGeom prst="rect">
            <a:avLst/>
          </a:prstGeom>
          <a:noFill/>
        </p:spPr>
        <p:txBody>
          <a:bodyPr wrap="square" rtlCol="0">
            <a:spAutoFit/>
          </a:bodyPr>
          <a:lstStyle/>
          <a:p>
            <a:pPr algn="just">
              <a:lnSpc>
                <a:spcPct val="150000"/>
              </a:lnSpc>
            </a:pPr>
            <a:r>
              <a:rPr lang="uk-UA" sz="2000" b="1" dirty="0" smtClean="0">
                <a:latin typeface="Times New Roman" pitchFamily="18" charset="0"/>
                <a:cs typeface="Times New Roman" pitchFamily="18" charset="0"/>
              </a:rPr>
              <a:t>	Похилий вік (від 60 і далі) - </a:t>
            </a:r>
            <a:r>
              <a:rPr lang="ru-RU" sz="2000" dirty="0" err="1" smtClean="0">
                <a:latin typeface="Times New Roman" pitchFamily="18" charset="0"/>
                <a:cs typeface="Times New Roman" pitchFamily="18" charset="0"/>
              </a:rPr>
              <a:t>період</a:t>
            </a:r>
            <a:r>
              <a:rPr lang="ru-RU" sz="2000" dirty="0" smtClean="0">
                <a:latin typeface="Times New Roman" pitchFamily="18" charset="0"/>
                <a:cs typeface="Times New Roman" pitchFamily="18" charset="0"/>
              </a:rPr>
              <a:t> для одних людей “нового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після</a:t>
            </a:r>
            <a:r>
              <a:rPr lang="ru-RU" sz="2000" dirty="0" smtClean="0">
                <a:latin typeface="Times New Roman" pitchFamily="18" charset="0"/>
                <a:cs typeface="Times New Roman" pitchFamily="18" charset="0"/>
              </a:rPr>
              <a:t> 60-ти”, для </a:t>
            </a:r>
            <a:r>
              <a:rPr lang="ru-RU" sz="2000" dirty="0" err="1" smtClean="0">
                <a:latin typeface="Times New Roman" pitchFamily="18" charset="0"/>
                <a:cs typeface="Times New Roman" pitchFamily="18" charset="0"/>
              </a:rPr>
              <a:t>інших</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незадоволеності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відчаю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самотності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Мудрість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похилого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віку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швидше</a:t>
            </a:r>
            <a:r>
              <a:rPr lang="ru-RU" sz="2000" dirty="0" smtClean="0">
                <a:latin typeface="Times New Roman" pitchFamily="18" charset="0"/>
                <a:cs typeface="Times New Roman" pitchFamily="18" charset="0"/>
              </a:rPr>
              <a:t> за все </a:t>
            </a:r>
            <a:r>
              <a:rPr lang="ru-RU" sz="2000" dirty="0" err="1" smtClean="0">
                <a:latin typeface="Times New Roman" pitchFamily="18" charset="0"/>
                <a:cs typeface="Times New Roman" pitchFamily="18" charset="0"/>
              </a:rPr>
              <a:t>пов’язана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накопиченим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досвідом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переживань</a:t>
            </a:r>
            <a:r>
              <a:rPr lang="ru-RU" sz="2000" dirty="0" smtClean="0">
                <a:latin typeface="Times New Roman" pitchFamily="18" charset="0"/>
                <a:cs typeface="Times New Roman" pitchFamily="18" charset="0"/>
              </a:rPr>
              <a:t> не </a:t>
            </a:r>
            <a:r>
              <a:rPr lang="ru-RU" sz="2000" dirty="0" err="1" smtClean="0">
                <a:latin typeface="Times New Roman" pitchFamily="18" charset="0"/>
                <a:cs typeface="Times New Roman" pitchFamily="18" charset="0"/>
              </a:rPr>
              <a:t>лише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своїх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інших</a:t>
            </a:r>
            <a:r>
              <a:rPr lang="ru-RU" sz="2000" dirty="0" smtClean="0">
                <a:latin typeface="Times New Roman" pitchFamily="18" charset="0"/>
                <a:cs typeface="Times New Roman" pitchFamily="18" charset="0"/>
              </a:rPr>
              <a:t> людей,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якими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довелося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зустрічатися</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житті</a:t>
            </a:r>
            <a:r>
              <a:rPr lang="ru-RU" sz="2000" dirty="0" smtClean="0">
                <a:latin typeface="Times New Roman" pitchFamily="18" charset="0"/>
                <a:cs typeface="Times New Roman" pitchFamily="18" charset="0"/>
              </a:rPr>
              <a:t>.</a:t>
            </a:r>
            <a:r>
              <a:rPr lang="uk-UA" sz="2000" b="1"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Становлення людини в літньому віці значно відрізняється від попередніх етапів життя. Це час </a:t>
            </a:r>
            <a:r>
              <a:rPr lang="uk-UA" sz="2000" dirty="0" err="1" smtClean="0">
                <a:latin typeface="Times New Roman" pitchFamily="18" charset="0"/>
                <a:cs typeface="Times New Roman" pitchFamily="18" charset="0"/>
              </a:rPr>
              <a:t>“збирати</a:t>
            </a:r>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каміння”</a:t>
            </a:r>
            <a:r>
              <a:rPr lang="uk-UA" sz="2000" dirty="0" smtClean="0">
                <a:latin typeface="Times New Roman" pitchFamily="18" charset="0"/>
                <a:cs typeface="Times New Roman" pitchFamily="18" charset="0"/>
              </a:rPr>
              <a:t>, підводити підсумки життєвого шляху, оцінювати набутий досвід, передавати його іншим.  </a:t>
            </a:r>
            <a:endParaRPr lang="ru-RU" sz="2000" dirty="0">
              <a:latin typeface="Times New Roman" pitchFamily="18" charset="0"/>
              <a:cs typeface="Times New Roman" pitchFamily="18" charset="0"/>
            </a:endParaRPr>
          </a:p>
        </p:txBody>
      </p:sp>
      <p:pic>
        <p:nvPicPr>
          <p:cNvPr id="25602" name="Picture 2" descr="ÐÐ¾ÑÐ¾Ð¶ÐµÐµ Ð¸Ð·Ð¾Ð±ÑÐ°Ð¶ÐµÐ½Ð¸Ðµ"/>
          <p:cNvPicPr>
            <a:picLocks noChangeAspect="1" noChangeArrowheads="1"/>
          </p:cNvPicPr>
          <p:nvPr/>
        </p:nvPicPr>
        <p:blipFill>
          <a:blip r:embed="rId2"/>
          <a:srcRect/>
          <a:stretch>
            <a:fillRect/>
          </a:stretch>
        </p:blipFill>
        <p:spPr bwMode="auto">
          <a:xfrm>
            <a:off x="4929190" y="3714752"/>
            <a:ext cx="3964712" cy="2645544"/>
          </a:xfrm>
          <a:prstGeom prst="rect">
            <a:avLst/>
          </a:prstGeom>
          <a:noFill/>
        </p:spPr>
      </p:pic>
      <p:sp>
        <p:nvSpPr>
          <p:cNvPr id="6" name="TextBox 5"/>
          <p:cNvSpPr txBox="1"/>
          <p:nvPr/>
        </p:nvSpPr>
        <p:spPr>
          <a:xfrm>
            <a:off x="214282" y="3500438"/>
            <a:ext cx="4857784" cy="2862322"/>
          </a:xfrm>
          <a:prstGeom prst="rect">
            <a:avLst/>
          </a:prstGeom>
          <a:noFill/>
        </p:spPr>
        <p:txBody>
          <a:bodyPr wrap="square" rtlCol="0">
            <a:spAutoFit/>
          </a:bodyPr>
          <a:lstStyle/>
          <a:p>
            <a:pPr algn="just">
              <a:lnSpc>
                <a:spcPct val="150000"/>
              </a:lnSpc>
            </a:pPr>
            <a:r>
              <a:rPr lang="uk-UA" sz="2000" dirty="0" smtClean="0">
                <a:latin typeface="Times New Roman" pitchFamily="18" charset="0"/>
                <a:cs typeface="Times New Roman" pitchFamily="18" charset="0"/>
              </a:rPr>
              <a:t>	Вийшовши на пенсію, одні організовують і ведуть домашнє господарство, активно беруть участь у вихованні онуків. Інші починають бурхливу громадську діяльність, треті - замикаються на самоті.</a:t>
            </a:r>
            <a:endParaRPr lang="ru-RU"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42852"/>
            <a:ext cx="8715436" cy="5262979"/>
          </a:xfrm>
          <a:prstGeom prst="rect">
            <a:avLst/>
          </a:prstGeom>
          <a:noFill/>
        </p:spPr>
        <p:txBody>
          <a:bodyPr wrap="square" rtlCol="0">
            <a:spAutoFit/>
          </a:bodyPr>
          <a:lstStyle/>
          <a:p>
            <a:pPr algn="ctr">
              <a:lnSpc>
                <a:spcPct val="150000"/>
              </a:lnSpc>
            </a:pPr>
            <a:r>
              <a:rPr lang="uk-UA" sz="2400" b="1" u="sng" dirty="0" smtClean="0">
                <a:latin typeface="Times New Roman" pitchFamily="18" charset="0"/>
                <a:cs typeface="Times New Roman" pitchFamily="18" charset="0"/>
              </a:rPr>
              <a:t>Основні психофізичні закономірності розвитку дорослих</a:t>
            </a:r>
          </a:p>
          <a:p>
            <a:pPr algn="just">
              <a:lnSpc>
                <a:spcPct val="150000"/>
              </a:lnSpc>
            </a:pPr>
            <a:endParaRPr lang="ru-RU" sz="2000" b="1" smtClean="0">
              <a:latin typeface="Times New Roman" pitchFamily="18" charset="0"/>
              <a:cs typeface="Times New Roman" pitchFamily="18" charset="0"/>
            </a:endParaRPr>
          </a:p>
          <a:p>
            <a:pPr algn="just">
              <a:lnSpc>
                <a:spcPct val="150000"/>
              </a:lnSpc>
            </a:pPr>
            <a:r>
              <a:rPr lang="ru-RU" sz="2000" b="1" smtClean="0">
                <a:latin typeface="Times New Roman" pitchFamily="18" charset="0"/>
                <a:cs typeface="Times New Roman" pitchFamily="18" charset="0"/>
              </a:rPr>
              <a:t>Гетерохронність</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нерівномірність</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розвитку</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психічних</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функцій</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людини</a:t>
            </a:r>
            <a:endParaRPr lang="ru-RU" sz="2000" b="1" dirty="0" smtClean="0">
              <a:latin typeface="Times New Roman" pitchFamily="18" charset="0"/>
              <a:cs typeface="Times New Roman" pitchFamily="18" charset="0"/>
            </a:endParaRPr>
          </a:p>
          <a:p>
            <a:pPr algn="just">
              <a:lnSpc>
                <a:spcPct val="150000"/>
              </a:lnSpc>
            </a:pPr>
            <a:r>
              <a:rPr lang="ru-RU" sz="2000" b="1" dirty="0" err="1" smtClean="0">
                <a:latin typeface="Times New Roman" pitchFamily="18" charset="0"/>
                <a:cs typeface="Times New Roman" pitchFamily="18" charset="0"/>
              </a:rPr>
              <a:t>впродовж</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усього</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життя</a:t>
            </a:r>
            <a:r>
              <a:rPr lang="ru-RU" sz="2000" b="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Наприклад</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період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ранньої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дорослості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рівень</a:t>
            </a:r>
            <a:r>
              <a:rPr lang="ru-RU" sz="2000" dirty="0" smtClean="0">
                <a:latin typeface="Times New Roman" pitchFamily="18" charset="0"/>
                <a:cs typeface="Times New Roman" pitchFamily="18" charset="0"/>
              </a:rPr>
              <a:t> одних </a:t>
            </a:r>
            <a:r>
              <a:rPr lang="ru-RU" sz="2000" dirty="0" err="1" smtClean="0">
                <a:latin typeface="Times New Roman" pitchFamily="18" charset="0"/>
                <a:cs typeface="Times New Roman" pitchFamily="18" charset="0"/>
              </a:rPr>
              <a:t>функцій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підвищується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обсяг</a:t>
            </a:r>
            <a:r>
              <a:rPr lang="ru-RU" sz="2000" dirty="0" smtClean="0">
                <a:latin typeface="Times New Roman" pitchFamily="18" charset="0"/>
                <a:cs typeface="Times New Roman" pitchFamily="18" charset="0"/>
              </a:rPr>
              <a:t> поля </a:t>
            </a:r>
            <a:r>
              <a:rPr lang="ru-RU" sz="2000" dirty="0" err="1" smtClean="0">
                <a:latin typeface="Times New Roman" pitchFamily="18" charset="0"/>
                <a:cs typeface="Times New Roman" pitchFamily="18" charset="0"/>
              </a:rPr>
              <a:t>зору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окомір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константність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упізнавання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просторова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уява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увага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інших</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знижується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гострота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зору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короткотермінова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пам’ять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рівень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третіх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залишається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стабільним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спостережливість</a:t>
            </a:r>
            <a:r>
              <a:rPr lang="ru-RU" sz="2000" dirty="0" smtClean="0">
                <a:latin typeface="Times New Roman" pitchFamily="18" charset="0"/>
                <a:cs typeface="Times New Roman" pitchFamily="18" charset="0"/>
              </a:rPr>
              <a:t>).</a:t>
            </a:r>
          </a:p>
          <a:p>
            <a:pPr algn="just">
              <a:lnSpc>
                <a:spcPct val="150000"/>
              </a:lnSpc>
            </a:pPr>
            <a:r>
              <a:rPr lang="ru-RU" sz="2000" b="1" dirty="0" err="1" smtClean="0">
                <a:latin typeface="Times New Roman" pitchFamily="18" charset="0"/>
                <a:cs typeface="Times New Roman" pitchFamily="18" charset="0"/>
              </a:rPr>
              <a:t>Мінливість</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станів</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дорослої</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людини</a:t>
            </a:r>
            <a:r>
              <a:rPr lang="ru-RU" sz="2000" b="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дорослої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це</a:t>
            </a:r>
            <a:r>
              <a:rPr lang="ru-RU" sz="2000" smtClean="0">
                <a:latin typeface="Times New Roman" pitchFamily="18" charset="0"/>
                <a:cs typeface="Times New Roman" pitchFamily="18" charset="0"/>
              </a:rPr>
              <a:t> не просто </a:t>
            </a:r>
            <a:r>
              <a:rPr lang="ru-RU" sz="2000" dirty="0" err="1" smtClean="0">
                <a:latin typeface="Times New Roman" pitchFamily="18" charset="0"/>
                <a:cs typeface="Times New Roman" pitchFamily="18" charset="0"/>
              </a:rPr>
              <a:t>стабільний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процес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Періоди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кризи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оновлення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змінюються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періодамисталості</a:t>
            </a:r>
            <a:r>
              <a:rPr lang="ru-RU" sz="2000" dirty="0" smtClean="0">
                <a:latin typeface="Times New Roman" pitchFamily="18" charset="0"/>
                <a:cs typeface="Times New Roman" pitchFamily="18" charset="0"/>
              </a:rPr>
              <a:t>, </a:t>
            </a:r>
            <a:r>
              <a:rPr lang="ru-RU" sz="2000" err="1" smtClean="0">
                <a:latin typeface="Times New Roman" pitchFamily="18" charset="0"/>
                <a:cs typeface="Times New Roman" pitchFamily="18" charset="0"/>
              </a:rPr>
              <a:t>стабільності</a:t>
            </a:r>
            <a:r>
              <a:rPr lang="ru-RU" sz="2000" smtClean="0">
                <a:latin typeface="Times New Roman" pitchFamily="18" charset="0"/>
                <a:cs typeface="Times New Roman" pitchFamily="18" charset="0"/>
              </a:rPr>
              <a:t>.</a:t>
            </a:r>
            <a:endParaRPr lang="uk-UA" sz="2000" dirty="0" smtClean="0">
              <a:latin typeface="Times New Roman" pitchFamily="18" charset="0"/>
              <a:cs typeface="Times New Roman" pitchFamily="18" charset="0"/>
            </a:endParaRPr>
          </a:p>
        </p:txBody>
      </p:sp>
      <p:pic>
        <p:nvPicPr>
          <p:cNvPr id="23554" name="Picture 2" descr="ÐÐ°ÑÑÐ¸Ð½ÐºÐ¸ Ð¿Ð¾ Ð·Ð°Ð¿ÑÐ¾ÑÑ Ð»ÑÐ´Ð¸"/>
          <p:cNvPicPr>
            <a:picLocks noChangeAspect="1" noChangeArrowheads="1"/>
          </p:cNvPicPr>
          <p:nvPr/>
        </p:nvPicPr>
        <p:blipFill>
          <a:blip r:embed="rId2"/>
          <a:srcRect/>
          <a:stretch>
            <a:fillRect/>
          </a:stretch>
        </p:blipFill>
        <p:spPr bwMode="auto">
          <a:xfrm>
            <a:off x="4429124" y="4872662"/>
            <a:ext cx="3500462" cy="1985337"/>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170646"/>
          </a:xfrm>
          <a:prstGeom prst="rect">
            <a:avLst/>
          </a:prstGeom>
          <a:noFill/>
        </p:spPr>
        <p:txBody>
          <a:bodyPr wrap="square" rtlCol="0">
            <a:spAutoFit/>
          </a:bodyPr>
          <a:lstStyle/>
          <a:p>
            <a:pPr algn="just">
              <a:lnSpc>
                <a:spcPct val="150000"/>
              </a:lnSpc>
            </a:pPr>
            <a:r>
              <a:rPr lang="ru-RU" sz="2000" b="1" dirty="0" err="1" smtClean="0">
                <a:latin typeface="Times New Roman" pitchFamily="18" charset="0"/>
                <a:cs typeface="Times New Roman" pitchFamily="18" charset="0"/>
              </a:rPr>
              <a:t>Розвиток</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ціннісних</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орієнтацій</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життєвих</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планів</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і</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позицій</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впродовж</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усього</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життя</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людини</a:t>
            </a:r>
            <a:r>
              <a:rPr lang="ru-RU" sz="2000" b="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закономірність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виступає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важливим</a:t>
            </a:r>
            <a:r>
              <a:rPr lang="ru-RU" sz="2000" dirty="0" smtClean="0">
                <a:latin typeface="Times New Roman" pitchFamily="18" charset="0"/>
                <a:cs typeface="Times New Roman" pitchFamily="18" charset="0"/>
              </a:rPr>
              <a:t> фактором </a:t>
            </a:r>
            <a:r>
              <a:rPr lang="ru-RU" sz="2000" dirty="0" err="1" smtClean="0">
                <a:latin typeface="Times New Roman" pitchFamily="18" charset="0"/>
                <a:cs typeface="Times New Roman" pitchFamily="18" charset="0"/>
              </a:rPr>
              <a:t>одвічної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здатності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адаптуватися</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різних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обставин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засвоєння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нових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соціальних</a:t>
            </a:r>
            <a:r>
              <a:rPr lang="ru-RU" sz="2000" dirty="0" smtClean="0">
                <a:latin typeface="Times New Roman" pitchFamily="18" charset="0"/>
                <a:cs typeface="Times New Roman" pitchFamily="18" charset="0"/>
              </a:rPr>
              <a:t> ролей, до </a:t>
            </a:r>
            <a:r>
              <a:rPr lang="ru-RU" sz="2000" dirty="0" err="1" smtClean="0">
                <a:latin typeface="Times New Roman" pitchFamily="18" charset="0"/>
                <a:cs typeface="Times New Roman" pitchFamily="18" charset="0"/>
              </a:rPr>
              <a:t>втрат</a:t>
            </a:r>
            <a:r>
              <a:rPr lang="ru-RU" sz="2000" dirty="0" smtClean="0">
                <a:latin typeface="Times New Roman" pitchFamily="18" charset="0"/>
                <a:cs typeface="Times New Roman" pitchFamily="18" charset="0"/>
              </a:rPr>
              <a:t>.</a:t>
            </a:r>
          </a:p>
          <a:p>
            <a:pPr algn="just">
              <a:lnSpc>
                <a:spcPct val="150000"/>
              </a:lnSpc>
            </a:pPr>
            <a:r>
              <a:rPr lang="ru-RU" sz="2000" b="1" dirty="0" err="1" smtClean="0">
                <a:latin typeface="Times New Roman" pitchFamily="18" charset="0"/>
                <a:cs typeface="Times New Roman" pitchFamily="18" charset="0"/>
              </a:rPr>
              <a:t>Соціальна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відповідальність</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На </a:t>
            </a:r>
            <a:r>
              <a:rPr lang="ru-RU" sz="2000" dirty="0" err="1" smtClean="0">
                <a:latin typeface="Times New Roman" pitchFamily="18" charset="0"/>
                <a:cs typeface="Times New Roman" pitchFamily="18" charset="0"/>
              </a:rPr>
              <a:t>життєдіяльність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впливають</a:t>
            </a:r>
            <a:r>
              <a:rPr lang="ru-RU" sz="2000" dirty="0" smtClean="0">
                <a:latin typeface="Times New Roman" pitchFamily="18" charset="0"/>
                <a:cs typeface="Times New Roman" pitchFamily="18" charset="0"/>
              </a:rPr>
              <a:t> не </a:t>
            </a:r>
            <a:r>
              <a:rPr lang="ru-RU" sz="2000" dirty="0" err="1" smtClean="0">
                <a:latin typeface="Times New Roman" pitchFamily="18" charset="0"/>
                <a:cs typeface="Times New Roman" pitchFamily="18" charset="0"/>
              </a:rPr>
              <a:t>лише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об’єктивні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суб’єктивні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фактори</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визначення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здатності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контролювати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життєві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події</a:t>
            </a:r>
            <a:r>
              <a:rPr lang="ru-RU" sz="2000" dirty="0" smtClean="0">
                <a:latin typeface="Times New Roman" pitchFamily="18" charset="0"/>
                <a:cs typeface="Times New Roman" pitchFamily="18" charset="0"/>
              </a:rPr>
              <a:t> вводиться </a:t>
            </a:r>
            <a:r>
              <a:rPr lang="ru-RU" sz="2000" dirty="0" err="1" smtClean="0">
                <a:latin typeface="Times New Roman" pitchFamily="18" charset="0"/>
                <a:cs typeface="Times New Roman" pitchFamily="18" charset="0"/>
              </a:rPr>
              <a:t>соціальне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поняття</a:t>
            </a:r>
            <a:r>
              <a:rPr lang="ru-RU" sz="2000" dirty="0" smtClean="0">
                <a:latin typeface="Times New Roman" pitchFamily="18" charset="0"/>
                <a:cs typeface="Times New Roman" pitchFamily="18" charset="0"/>
              </a:rPr>
              <a:t> – локус контролю. </a:t>
            </a:r>
            <a:r>
              <a:rPr lang="ru-RU" sz="2000" dirty="0" err="1" smtClean="0">
                <a:latin typeface="Times New Roman" pitchFamily="18" charset="0"/>
                <a:cs typeface="Times New Roman" pitchFamily="18" charset="0"/>
              </a:rPr>
              <a:t>Якщо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бере</a:t>
            </a:r>
            <a:r>
              <a:rPr lang="ru-RU" sz="2000" dirty="0" smtClean="0">
                <a:latin typeface="Times New Roman" pitchFamily="18" charset="0"/>
                <a:cs typeface="Times New Roman" pitchFamily="18" charset="0"/>
              </a:rPr>
              <a:t> на себе </a:t>
            </a:r>
            <a:r>
              <a:rPr lang="ru-RU" sz="2000" dirty="0" err="1" smtClean="0">
                <a:latin typeface="Times New Roman" pitchFamily="18" charset="0"/>
                <a:cs typeface="Times New Roman" pitchFamily="18" charset="0"/>
              </a:rPr>
              <a:t>відповідальність</a:t>
            </a:r>
            <a:r>
              <a:rPr lang="ru-RU" sz="2000" dirty="0" smtClean="0">
                <a:latin typeface="Times New Roman" pitchFamily="18" charset="0"/>
                <a:cs typeface="Times New Roman" pitchFamily="18" charset="0"/>
              </a:rPr>
              <a:t> за те,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відбувається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слід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говорити</a:t>
            </a:r>
            <a:r>
              <a:rPr lang="ru-RU" sz="2000" dirty="0" smtClean="0">
                <a:latin typeface="Times New Roman" pitchFamily="18" charset="0"/>
                <a:cs typeface="Times New Roman" pitchFamily="18" charset="0"/>
              </a:rPr>
              <a:t> про </a:t>
            </a:r>
            <a:r>
              <a:rPr lang="ru-RU" sz="2000" dirty="0" err="1" smtClean="0">
                <a:latin typeface="Times New Roman" pitchFamily="18" charset="0"/>
                <a:cs typeface="Times New Roman" pitchFamily="18" charset="0"/>
              </a:rPr>
              <a:t>внутрішній</a:t>
            </a:r>
            <a:r>
              <a:rPr lang="ru-RU" sz="2000" dirty="0" smtClean="0">
                <a:latin typeface="Times New Roman" pitchFamily="18" charset="0"/>
                <a:cs typeface="Times New Roman" pitchFamily="18" charset="0"/>
              </a:rPr>
              <a:t> локус контролю, </a:t>
            </a:r>
            <a:r>
              <a:rPr lang="ru-RU" sz="2000" dirty="0" err="1" smtClean="0">
                <a:latin typeface="Times New Roman" pitchFamily="18" charset="0"/>
                <a:cs typeface="Times New Roman" pitchFamily="18" charset="0"/>
              </a:rPr>
              <a:t>якщо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ні</a:t>
            </a:r>
            <a:r>
              <a:rPr lang="ru-RU" sz="2000" dirty="0" smtClean="0">
                <a:latin typeface="Times New Roman" pitchFamily="18" charset="0"/>
                <a:cs typeface="Times New Roman" pitchFamily="18" charset="0"/>
              </a:rPr>
              <a:t> – то про </a:t>
            </a:r>
            <a:r>
              <a:rPr lang="ru-RU" sz="2000" dirty="0" err="1" smtClean="0">
                <a:latin typeface="Times New Roman" pitchFamily="18" charset="0"/>
                <a:cs typeface="Times New Roman" pitchFamily="18" charset="0"/>
              </a:rPr>
              <a:t>зовнішній</a:t>
            </a:r>
            <a:r>
              <a:rPr lang="ru-RU" sz="2000" dirty="0" smtClean="0">
                <a:latin typeface="Times New Roman" pitchFamily="18" charset="0"/>
                <a:cs typeface="Times New Roman" pitchFamily="18" charset="0"/>
              </a:rPr>
              <a:t>. Активна </a:t>
            </a:r>
            <a:r>
              <a:rPr lang="ru-RU" sz="2000" dirty="0" err="1" smtClean="0">
                <a:latin typeface="Times New Roman" pitchFamily="18" charset="0"/>
                <a:cs typeface="Times New Roman" pitchFamily="18" charset="0"/>
              </a:rPr>
              <a:t>життєва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позиція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дорослої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зазвичай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співвідноситься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внутрішнім</a:t>
            </a:r>
            <a:r>
              <a:rPr lang="ru-RU" sz="2000" dirty="0" smtClean="0">
                <a:latin typeface="Times New Roman" pitchFamily="18" charset="0"/>
                <a:cs typeface="Times New Roman" pitchFamily="18" charset="0"/>
              </a:rPr>
              <a:t> локусом контролю.</a:t>
            </a:r>
            <a:endParaRPr lang="ru-RU" sz="2000" dirty="0">
              <a:latin typeface="Times New Roman" pitchFamily="18" charset="0"/>
              <a:cs typeface="Times New Roman" pitchFamily="18" charset="0"/>
            </a:endParaRPr>
          </a:p>
        </p:txBody>
      </p:sp>
      <p:pic>
        <p:nvPicPr>
          <p:cNvPr id="24578" name="Picture 2" descr="ÐÐ¾ÑÐ¾Ð¶ÐµÐµ Ð¸Ð·Ð¾Ð±ÑÐ°Ð¶ÐµÐ½Ð¸Ðµ"/>
          <p:cNvPicPr>
            <a:picLocks noChangeAspect="1" noChangeArrowheads="1"/>
          </p:cNvPicPr>
          <p:nvPr/>
        </p:nvPicPr>
        <p:blipFill>
          <a:blip r:embed="rId2"/>
          <a:srcRect/>
          <a:stretch>
            <a:fillRect/>
          </a:stretch>
        </p:blipFill>
        <p:spPr bwMode="auto">
          <a:xfrm>
            <a:off x="3795151" y="4857760"/>
            <a:ext cx="3062866" cy="2000240"/>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142852"/>
            <a:ext cx="8643998" cy="6247864"/>
          </a:xfrm>
          <a:prstGeom prst="rect">
            <a:avLst/>
          </a:prstGeom>
          <a:noFill/>
        </p:spPr>
        <p:txBody>
          <a:bodyPr wrap="square" rtlCol="0">
            <a:spAutoFit/>
          </a:bodyPr>
          <a:lstStyle/>
          <a:p>
            <a:pPr algn="ctr">
              <a:lnSpc>
                <a:spcPct val="200000"/>
              </a:lnSpc>
            </a:pPr>
            <a:r>
              <a:rPr lang="ru-RU" sz="2000" b="1" dirty="0" smtClean="0">
                <a:latin typeface="Times New Roman" pitchFamily="18" charset="0"/>
                <a:cs typeface="Times New Roman" pitchFamily="18" charset="0"/>
              </a:rPr>
              <a:t>До </a:t>
            </a:r>
            <a:r>
              <a:rPr lang="ru-RU" sz="2000" b="1" dirty="0" err="1" smtClean="0">
                <a:latin typeface="Times New Roman" pitchFamily="18" charset="0"/>
                <a:cs typeface="Times New Roman" pitchFamily="18" charset="0"/>
              </a:rPr>
              <a:t>особливостей</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розвитку</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дорослих</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можна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віднести</a:t>
            </a:r>
            <a:r>
              <a:rPr lang="ru-RU" sz="2000" b="1" dirty="0" smtClean="0">
                <a:latin typeface="Times New Roman" pitchFamily="18" charset="0"/>
                <a:cs typeface="Times New Roman" pitchFamily="18" charset="0"/>
              </a:rPr>
              <a:t>:</a:t>
            </a:r>
          </a:p>
          <a:p>
            <a:pPr algn="just">
              <a:lnSpc>
                <a:spcPct val="150000"/>
              </a:lnSpc>
              <a:buFont typeface="Wingdings" pitchFamily="2" charset="2"/>
              <a:buChar char="Ø"/>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посилення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спілкування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постановки </a:t>
            </a:r>
            <a:r>
              <a:rPr lang="ru-RU" sz="2000" dirty="0" err="1" smtClean="0">
                <a:latin typeface="Times New Roman" pitchFamily="18" charset="0"/>
                <a:cs typeface="Times New Roman" pitchFamily="18" charset="0"/>
              </a:rPr>
              <a:t>нових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питань</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структурі</a:t>
            </a:r>
            <a:endParaRPr lang="ru-RU" sz="2000" dirty="0" smtClean="0">
              <a:latin typeface="Times New Roman" pitchFamily="18" charset="0"/>
              <a:cs typeface="Times New Roman" pitchFamily="18" charset="0"/>
            </a:endParaRPr>
          </a:p>
          <a:p>
            <a:pPr algn="just">
              <a:lnSpc>
                <a:spcPct val="150000"/>
              </a:lnSpc>
            </a:pPr>
            <a:r>
              <a:rPr lang="ru-RU" sz="2000" dirty="0" err="1" smtClean="0">
                <a:latin typeface="Times New Roman" pitchFamily="18" charset="0"/>
                <a:cs typeface="Times New Roman" pitchFamily="18" charset="0"/>
              </a:rPr>
              <a:t>інтелекту</a:t>
            </a:r>
            <a:r>
              <a:rPr lang="ru-RU" sz="2000" dirty="0" smtClean="0">
                <a:latin typeface="Times New Roman" pitchFamily="18" charset="0"/>
                <a:cs typeface="Times New Roman" pitchFamily="18" charset="0"/>
              </a:rPr>
              <a:t>;</a:t>
            </a:r>
          </a:p>
          <a:p>
            <a:pPr algn="just">
              <a:lnSpc>
                <a:spcPct val="150000"/>
              </a:lnSpc>
              <a:buFont typeface="Wingdings" pitchFamily="2" charset="2"/>
              <a:buChar char="Ø"/>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розширення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поглиблення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емоційного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включення</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численні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життєві</a:t>
            </a:r>
            <a:endParaRPr lang="ru-RU" sz="2000" dirty="0" smtClean="0">
              <a:latin typeface="Times New Roman" pitchFamily="18" charset="0"/>
              <a:cs typeface="Times New Roman" pitchFamily="18" charset="0"/>
            </a:endParaRPr>
          </a:p>
          <a:p>
            <a:pPr algn="just">
              <a:lnSpc>
                <a:spcPct val="150000"/>
              </a:lnSpc>
            </a:pPr>
            <a:r>
              <a:rPr lang="ru-RU" sz="2000" dirty="0" err="1" smtClean="0">
                <a:latin typeface="Times New Roman" pitchFamily="18" charset="0"/>
                <a:cs typeface="Times New Roman" pitchFamily="18" charset="0"/>
              </a:rPr>
              <a:t>реалії</a:t>
            </a:r>
            <a:r>
              <a:rPr lang="ru-RU" sz="2000" dirty="0" smtClean="0">
                <a:latin typeface="Times New Roman" pitchFamily="18" charset="0"/>
                <a:cs typeface="Times New Roman" pitchFamily="18" charset="0"/>
              </a:rPr>
              <a:t>;</a:t>
            </a:r>
          </a:p>
          <a:p>
            <a:pPr algn="just">
              <a:lnSpc>
                <a:spcPct val="150000"/>
              </a:lnSpc>
              <a:buFont typeface="Wingdings" pitchFamily="2" charset="2"/>
              <a:buChar char="Ø"/>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посилення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вибірковості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пам’яті</a:t>
            </a:r>
            <a:r>
              <a:rPr lang="ru-RU" sz="2000" dirty="0" smtClean="0">
                <a:latin typeface="Times New Roman" pitchFamily="18" charset="0"/>
                <a:cs typeface="Times New Roman" pitchFamily="18" charset="0"/>
              </a:rPr>
              <a:t>;</a:t>
            </a:r>
          </a:p>
          <a:p>
            <a:pPr algn="just">
              <a:lnSpc>
                <a:spcPct val="150000"/>
              </a:lnSpc>
              <a:buFont typeface="Wingdings" pitchFamily="2" charset="2"/>
              <a:buChar char="Ø"/>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підвищення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рівня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вербалізації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здатності</a:t>
            </a:r>
            <a:r>
              <a:rPr lang="ru-RU" sz="2000" dirty="0" smtClean="0">
                <a:latin typeface="Times New Roman" pitchFamily="18" charset="0"/>
                <a:cs typeface="Times New Roman" pitchFamily="18" charset="0"/>
              </a:rPr>
              <a:t> словами </a:t>
            </a:r>
            <a:r>
              <a:rPr lang="ru-RU" sz="2000" dirty="0" err="1" smtClean="0">
                <a:latin typeface="Times New Roman" pitchFamily="18" charset="0"/>
                <a:cs typeface="Times New Roman" pitchFamily="18" charset="0"/>
              </a:rPr>
              <a:t>описувати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життєві</a:t>
            </a:r>
            <a:endParaRPr lang="ru-RU" sz="2000" dirty="0" smtClean="0">
              <a:latin typeface="Times New Roman" pitchFamily="18" charset="0"/>
              <a:cs typeface="Times New Roman" pitchFamily="18" charset="0"/>
            </a:endParaRPr>
          </a:p>
          <a:p>
            <a:pPr algn="just">
              <a:lnSpc>
                <a:spcPct val="150000"/>
              </a:lnSpc>
            </a:pPr>
            <a:r>
              <a:rPr lang="ru-RU" sz="2000" dirty="0" err="1" smtClean="0">
                <a:latin typeface="Times New Roman" pitchFamily="18" charset="0"/>
                <a:cs typeface="Times New Roman" pitchFamily="18" charset="0"/>
              </a:rPr>
              <a:t>явища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виражати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свій</a:t>
            </a:r>
            <a:r>
              <a:rPr lang="ru-RU" sz="2000" dirty="0" smtClean="0">
                <a:latin typeface="Times New Roman" pitchFamily="18" charset="0"/>
                <a:cs typeface="Times New Roman" pitchFamily="18" charset="0"/>
              </a:rPr>
              <a:t> стан;</a:t>
            </a:r>
          </a:p>
          <a:p>
            <a:pPr algn="just">
              <a:lnSpc>
                <a:spcPct val="150000"/>
              </a:lnSpc>
              <a:buFont typeface="Wingdings" pitchFamily="2" charset="2"/>
              <a:buChar char="Ø"/>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зумовленість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гнучкості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здатності</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свідомого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розвитку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endParaRPr lang="ru-RU" sz="20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широтою </a:t>
            </a:r>
            <a:r>
              <a:rPr lang="ru-RU" sz="2000" dirty="0" err="1" smtClean="0">
                <a:latin typeface="Times New Roman" pitchFamily="18" charset="0"/>
                <a:cs typeface="Times New Roman" pitchFamily="18" charset="0"/>
              </a:rPr>
              <a:t>соціальних</a:t>
            </a:r>
            <a:r>
              <a:rPr lang="ru-RU" sz="2000" dirty="0" smtClean="0">
                <a:latin typeface="Times New Roman" pitchFamily="18" charset="0"/>
                <a:cs typeface="Times New Roman" pitchFamily="18" charset="0"/>
              </a:rPr>
              <a:t> ролей, </a:t>
            </a:r>
            <a:r>
              <a:rPr lang="ru-RU" sz="2000" dirty="0" err="1" smtClean="0">
                <a:latin typeface="Times New Roman" pitchFamily="18" charset="0"/>
                <a:cs typeface="Times New Roman" pitchFamily="18" charset="0"/>
              </a:rPr>
              <a:t>які</a:t>
            </a:r>
            <a:r>
              <a:rPr lang="ru-RU" sz="2000" dirty="0" smtClean="0">
                <a:latin typeface="Times New Roman" pitchFamily="18" charset="0"/>
                <a:cs typeface="Times New Roman" pitchFamily="18" charset="0"/>
              </a:rPr>
              <a:t> вона </a:t>
            </a:r>
            <a:r>
              <a:rPr lang="ru-RU" sz="2000" dirty="0" err="1" smtClean="0">
                <a:latin typeface="Times New Roman" pitchFamily="18" charset="0"/>
                <a:cs typeface="Times New Roman" pitchFamily="18" charset="0"/>
              </a:rPr>
              <a:t>виконує</a:t>
            </a:r>
            <a:r>
              <a:rPr lang="ru-RU" sz="2000" dirty="0" smtClean="0">
                <a:latin typeface="Times New Roman" pitchFamily="18" charset="0"/>
                <a:cs typeface="Times New Roman" pitchFamily="18" charset="0"/>
              </a:rPr>
              <a:t>;</a:t>
            </a:r>
          </a:p>
          <a:p>
            <a:pPr algn="just">
              <a:lnSpc>
                <a:spcPct val="150000"/>
              </a:lnSpc>
              <a:buFont typeface="Wingdings" pitchFamily="2" charset="2"/>
              <a:buChar char="Ø"/>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взаємозв’язок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ідентифікації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своїми</a:t>
            </a:r>
            <a:r>
              <a:rPr lang="ru-RU" sz="2000" dirty="0" smtClean="0">
                <a:latin typeface="Times New Roman" pitchFamily="18" charset="0"/>
                <a:cs typeface="Times New Roman" pitchFamily="18" charset="0"/>
              </a:rPr>
              <a:t> ролями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підвладність</a:t>
            </a:r>
            <a:endParaRPr lang="ru-RU" sz="2000" dirty="0" smtClean="0">
              <a:latin typeface="Times New Roman" pitchFamily="18" charset="0"/>
              <a:cs typeface="Times New Roman" pitchFamily="18" charset="0"/>
            </a:endParaRPr>
          </a:p>
          <a:p>
            <a:pPr algn="just">
              <a:lnSpc>
                <a:spcPct val="150000"/>
              </a:lnSpc>
            </a:pPr>
            <a:r>
              <a:rPr lang="ru-RU" sz="2000" dirty="0" err="1" smtClean="0">
                <a:latin typeface="Times New Roman" pitchFamily="18" charset="0"/>
                <a:cs typeface="Times New Roman" pitchFamily="18" charset="0"/>
              </a:rPr>
              <a:t>впливу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соціальних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стереотипів</a:t>
            </a:r>
            <a:r>
              <a:rPr lang="ru-RU" sz="2000" dirty="0" smtClean="0">
                <a:latin typeface="Times New Roman" pitchFamily="18" charset="0"/>
                <a:cs typeface="Times New Roman" pitchFamily="18" charset="0"/>
              </a:rPr>
              <a:t>;</a:t>
            </a:r>
          </a:p>
          <a:p>
            <a:pPr algn="just">
              <a:lnSpc>
                <a:spcPct val="150000"/>
              </a:lnSpc>
              <a:buFont typeface="Wingdings" pitchFamily="2" charset="2"/>
              <a:buChar char="Ø"/>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висока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готовність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йти</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компроміс</a:t>
            </a:r>
            <a:r>
              <a:rPr lang="ru-RU" sz="2000" dirty="0" smtClean="0">
                <a:latin typeface="Times New Roman" pitchFamily="18" charset="0"/>
                <a:cs typeface="Times New Roman" pitchFamily="18" charset="0"/>
              </a:rPr>
              <a:t> при </a:t>
            </a:r>
            <a:r>
              <a:rPr lang="ru-RU" sz="2000" dirty="0" err="1" smtClean="0">
                <a:latin typeface="Times New Roman" pitchFamily="18" charset="0"/>
                <a:cs typeface="Times New Roman" pitchFamily="18" charset="0"/>
              </a:rPr>
              <a:t>прийнятті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рішень</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844" y="214290"/>
            <a:ext cx="8715436" cy="6463308"/>
          </a:xfrm>
          <a:prstGeom prst="rect">
            <a:avLst/>
          </a:prstGeom>
          <a:noFill/>
        </p:spPr>
        <p:txBody>
          <a:bodyPr wrap="square" rtlCol="0">
            <a:spAutoFit/>
          </a:bodyPr>
          <a:lstStyle/>
          <a:p>
            <a:pPr algn="ctr">
              <a:lnSpc>
                <a:spcPct val="150000"/>
              </a:lnSpc>
            </a:pPr>
            <a:r>
              <a:rPr lang="uk-UA" sz="2400" b="1" u="sng" dirty="0" smtClean="0">
                <a:latin typeface="Times New Roman" pitchFamily="18" charset="0"/>
                <a:cs typeface="Times New Roman" pitchFamily="18" charset="0"/>
              </a:rPr>
              <a:t>Кризи розвитку особистості і кризові ситуації</a:t>
            </a:r>
          </a:p>
          <a:p>
            <a:pPr algn="just">
              <a:lnSpc>
                <a:spcPct val="150000"/>
              </a:lnSpc>
            </a:pPr>
            <a:r>
              <a:rPr lang="ru-RU" sz="2000" dirty="0" smtClean="0">
                <a:latin typeface="Times New Roman" pitchFamily="18" charset="0"/>
                <a:cs typeface="Times New Roman" pitchFamily="18" charset="0"/>
              </a:rPr>
              <a:t>	Одним </a:t>
            </a:r>
            <a:r>
              <a:rPr lang="ru-RU" sz="2000" dirty="0" err="1" smtClean="0">
                <a:latin typeface="Times New Roman" pitchFamily="18" charset="0"/>
                <a:cs typeface="Times New Roman" pitchFamily="18" charset="0"/>
              </a:rPr>
              <a:t>із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найнапруженіших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проявів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людського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життєві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кризи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належать до </a:t>
            </a:r>
            <a:r>
              <a:rPr lang="ru-RU" sz="2000" dirty="0" err="1" smtClean="0">
                <a:latin typeface="Times New Roman" pitchFamily="18" charset="0"/>
                <a:cs typeface="Times New Roman" pitchFamily="18" charset="0"/>
              </a:rPr>
              <a:t>сутності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як </a:t>
            </a:r>
            <a:r>
              <a:rPr lang="ru-RU" sz="2000" dirty="0" err="1" smtClean="0">
                <a:latin typeface="Times New Roman" pitchFamily="18" charset="0"/>
                <a:cs typeface="Times New Roman" pitchFamily="18" charset="0"/>
              </a:rPr>
              <a:t>соціокультурного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явища</a:t>
            </a:r>
            <a:r>
              <a:rPr lang="ru-RU" sz="2000" dirty="0" smtClean="0">
                <a:latin typeface="Times New Roman" pitchFamily="18" charset="0"/>
                <a:cs typeface="Times New Roman" pitchFamily="18" charset="0"/>
              </a:rPr>
              <a:t>, а значить –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тією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іншою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мірою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гостроти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обтяжують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кожної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різних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етапах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її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життєвого</a:t>
            </a:r>
            <a:r>
              <a:rPr lang="ru-RU" sz="2000" dirty="0" smtClean="0">
                <a:latin typeface="Times New Roman" pitchFamily="18" charset="0"/>
                <a:cs typeface="Times New Roman" pitchFamily="18" charset="0"/>
              </a:rPr>
              <a:t> шляху. </a:t>
            </a:r>
          </a:p>
          <a:p>
            <a:pPr algn="just">
              <a:lnSpc>
                <a:spcPct val="150000"/>
              </a:lnSpc>
            </a:pP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цьому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контексті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справедливим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видається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вислів</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кожної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капелюхом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свій</a:t>
            </a:r>
            <a:r>
              <a:rPr lang="ru-RU" sz="2000" dirty="0" smtClean="0">
                <a:latin typeface="Times New Roman" pitchFamily="18" charset="0"/>
                <a:cs typeface="Times New Roman" pitchFamily="18" charset="0"/>
              </a:rPr>
              <a:t> театр, де </a:t>
            </a:r>
            <a:r>
              <a:rPr lang="ru-RU" sz="2000" dirty="0" err="1" smtClean="0">
                <a:latin typeface="Times New Roman" pitchFamily="18" charset="0"/>
                <a:cs typeface="Times New Roman" pitchFamily="18" charset="0"/>
              </a:rPr>
              <a:t>розгортаються</a:t>
            </a:r>
            <a:r>
              <a:rPr lang="ru-RU" sz="2000" dirty="0" smtClean="0">
                <a:latin typeface="Times New Roman" pitchFamily="18" charset="0"/>
                <a:cs typeface="Times New Roman" pitchFamily="18" charset="0"/>
              </a:rPr>
              <a:t> </a:t>
            </a:r>
          </a:p>
          <a:p>
            <a:pPr algn="just">
              <a:lnSpc>
                <a:spcPct val="150000"/>
              </a:lnSpc>
            </a:pPr>
            <a:r>
              <a:rPr lang="ru-RU" sz="2000" dirty="0" err="1" smtClean="0">
                <a:latin typeface="Times New Roman" pitchFamily="18" charset="0"/>
                <a:cs typeface="Times New Roman" pitchFamily="18" charset="0"/>
              </a:rPr>
              <a:t>драми</a:t>
            </a:r>
            <a:r>
              <a:rPr lang="ru-RU" sz="2000" dirty="0" smtClean="0">
                <a:latin typeface="Times New Roman" pitchFamily="18" charset="0"/>
                <a:cs typeface="Times New Roman" pitchFamily="18" charset="0"/>
              </a:rPr>
              <a:t>, часто </a:t>
            </a:r>
            <a:r>
              <a:rPr lang="ru-RU" sz="2000" dirty="0" err="1" smtClean="0">
                <a:latin typeface="Times New Roman" pitchFamily="18" charset="0"/>
                <a:cs typeface="Times New Roman" pitchFamily="18" charset="0"/>
              </a:rPr>
              <a:t>складніші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ніж</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показують</a:t>
            </a:r>
            <a:r>
              <a:rPr lang="ru-RU" sz="2000" dirty="0" smtClean="0">
                <a:latin typeface="Times New Roman" pitchFamily="18" charset="0"/>
                <a:cs typeface="Times New Roman" pitchFamily="18" charset="0"/>
              </a:rPr>
              <a:t> у </a:t>
            </a:r>
          </a:p>
          <a:p>
            <a:pPr algn="just">
              <a:lnSpc>
                <a:spcPct val="150000"/>
              </a:lnSpc>
            </a:pPr>
            <a:r>
              <a:rPr lang="ru-RU" sz="2000" dirty="0" err="1" smtClean="0">
                <a:latin typeface="Times New Roman" pitchFamily="18" charset="0"/>
                <a:cs typeface="Times New Roman" pitchFamily="18" charset="0"/>
              </a:rPr>
              <a:t>театрі</a:t>
            </a:r>
            <a:r>
              <a:rPr lang="ru-RU" sz="2000" dirty="0" smtClean="0">
                <a:latin typeface="Times New Roman" pitchFamily="18" charset="0"/>
                <a:cs typeface="Times New Roman" pitchFamily="18" charset="0"/>
              </a:rPr>
              <a:t>” (Т. </a:t>
            </a:r>
            <a:r>
              <a:rPr lang="ru-RU" sz="2000" dirty="0" err="1" smtClean="0">
                <a:latin typeface="Times New Roman" pitchFamily="18" charset="0"/>
                <a:cs typeface="Times New Roman" pitchFamily="18" charset="0"/>
              </a:rPr>
              <a:t>Карлейль</a:t>
            </a:r>
            <a:r>
              <a:rPr lang="ru-RU" sz="2000" dirty="0" smtClean="0">
                <a:latin typeface="Times New Roman" pitchFamily="18" charset="0"/>
                <a:cs typeface="Times New Roman" pitchFamily="18" charset="0"/>
              </a:rPr>
              <a:t>). </a:t>
            </a:r>
          </a:p>
          <a:p>
            <a:pPr algn="just">
              <a:lnSpc>
                <a:spcPct val="150000"/>
              </a:lnSpc>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Об’єктивними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передумовами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наявності</a:t>
            </a:r>
            <a:r>
              <a:rPr lang="ru-RU" sz="2000" dirty="0" smtClean="0">
                <a:latin typeface="Times New Roman" pitchFamily="18" charset="0"/>
                <a:cs typeface="Times New Roman" pitchFamily="18" charset="0"/>
              </a:rPr>
              <a:t> </a:t>
            </a:r>
          </a:p>
          <a:p>
            <a:pPr algn="just">
              <a:lnSpc>
                <a:spcPct val="150000"/>
              </a:lnSpc>
            </a:pPr>
            <a:r>
              <a:rPr lang="ru-RU" sz="2000" dirty="0" err="1" smtClean="0">
                <a:latin typeface="Times New Roman" pitchFamily="18" charset="0"/>
                <a:cs typeface="Times New Roman" pitchFamily="18" charset="0"/>
              </a:rPr>
              <a:t>кризових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періодів</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житті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виступають</a:t>
            </a:r>
            <a:r>
              <a:rPr lang="ru-RU" sz="2000" dirty="0" smtClean="0">
                <a:latin typeface="Times New Roman" pitchFamily="18" charset="0"/>
                <a:cs typeface="Times New Roman" pitchFamily="18" charset="0"/>
              </a:rPr>
              <a:t> </a:t>
            </a:r>
          </a:p>
          <a:p>
            <a:pPr algn="just">
              <a:lnSpc>
                <a:spcPct val="150000"/>
              </a:lnSpc>
            </a:pPr>
            <a:r>
              <a:rPr lang="ru-RU" sz="2000" dirty="0" err="1" smtClean="0">
                <a:latin typeface="Times New Roman" pitchFamily="18" charset="0"/>
                <a:cs typeface="Times New Roman" pitchFamily="18" charset="0"/>
              </a:rPr>
              <a:t>особистісні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суспільні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закономірності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розвитку</a:t>
            </a:r>
            <a:r>
              <a:rPr lang="ru-RU" sz="2000" dirty="0" smtClean="0">
                <a:latin typeface="Times New Roman" pitchFamily="18" charset="0"/>
                <a:cs typeface="Times New Roman" pitchFamily="18" charset="0"/>
              </a:rPr>
              <a:t>,</a:t>
            </a:r>
          </a:p>
          <a:p>
            <a:pPr algn="just">
              <a:lnSpc>
                <a:spcPct val="150000"/>
              </a:lnSpc>
            </a:pPr>
            <a:r>
              <a:rPr lang="ru-RU" sz="2000" dirty="0" err="1" smtClean="0">
                <a:latin typeface="Times New Roman" pitchFamily="18" charset="0"/>
                <a:cs typeface="Times New Roman" pitchFamily="18" charset="0"/>
              </a:rPr>
              <a:t>протиріччя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багатогранного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різних</a:t>
            </a:r>
            <a:r>
              <a:rPr lang="ru-RU" sz="2000" dirty="0" smtClean="0">
                <a:latin typeface="Times New Roman" pitchFamily="18" charset="0"/>
                <a:cs typeface="Times New Roman" pitchFamily="18" charset="0"/>
              </a:rPr>
              <a:t> системах </a:t>
            </a:r>
            <a:r>
              <a:rPr lang="ru-RU" sz="2000" dirty="0" err="1" smtClean="0">
                <a:latin typeface="Times New Roman" pitchFamily="18" charset="0"/>
                <a:cs typeface="Times New Roman" pitchFamily="18" charset="0"/>
              </a:rPr>
              <a:t>відносин</a:t>
            </a:r>
            <a:r>
              <a:rPr lang="ru-RU" sz="2000" dirty="0" smtClean="0">
                <a:latin typeface="Times New Roman" pitchFamily="18" charset="0"/>
                <a:cs typeface="Times New Roman" pitchFamily="18" charset="0"/>
              </a:rPr>
              <a:t>.</a:t>
            </a:r>
            <a:endParaRPr lang="uk-UA" sz="2000" dirty="0" smtClean="0">
              <a:latin typeface="Times New Roman" pitchFamily="18" charset="0"/>
              <a:cs typeface="Times New Roman" pitchFamily="18" charset="0"/>
            </a:endParaRPr>
          </a:p>
          <a:p>
            <a:endParaRPr lang="ru-RU" dirty="0"/>
          </a:p>
        </p:txBody>
      </p:sp>
      <p:pic>
        <p:nvPicPr>
          <p:cNvPr id="28674" name="Picture 2" descr="ÐÐ¾ÑÐ¾Ð¶ÐµÐµ Ð¸Ð·Ð¾Ð±ÑÐ°Ð¶ÐµÐ½Ð¸Ðµ"/>
          <p:cNvPicPr>
            <a:picLocks noChangeAspect="1" noChangeArrowheads="1"/>
          </p:cNvPicPr>
          <p:nvPr/>
        </p:nvPicPr>
        <p:blipFill>
          <a:blip r:embed="rId2"/>
          <a:srcRect/>
          <a:stretch>
            <a:fillRect/>
          </a:stretch>
        </p:blipFill>
        <p:spPr bwMode="auto">
          <a:xfrm>
            <a:off x="5786446" y="3143248"/>
            <a:ext cx="2857520" cy="279465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14290"/>
            <a:ext cx="8715436" cy="3323987"/>
          </a:xfrm>
          <a:prstGeom prst="rect">
            <a:avLst/>
          </a:prstGeom>
          <a:noFill/>
        </p:spPr>
        <p:txBody>
          <a:bodyPr wrap="square" rtlCol="0">
            <a:spAutoFit/>
          </a:bodyPr>
          <a:lstStyle/>
          <a:p>
            <a:pPr algn="just">
              <a:lnSpc>
                <a:spcPct val="150000"/>
              </a:lnSpc>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Кризи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розвитку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дорослої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співвідноситься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пошуком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знаходженням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нових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можливостей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відповідають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змінам</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об’єктивних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суб’єктивних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обставинах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життєдіяльності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Подолання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кризи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завжди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пов’язане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переоцінкою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своїх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життєвих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цінностей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цілей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смисловим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новоутворенням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Водночас</a:t>
            </a:r>
            <a:r>
              <a:rPr lang="ru-RU" sz="2000" dirty="0" smtClean="0">
                <a:latin typeface="Times New Roman" pitchFamily="18" charset="0"/>
                <a:cs typeface="Times New Roman" pitchFamily="18" charset="0"/>
              </a:rPr>
              <a:t> негативною стороною </a:t>
            </a:r>
            <a:r>
              <a:rPr lang="ru-RU" sz="2000" dirty="0" err="1" smtClean="0">
                <a:latin typeface="Times New Roman" pitchFamily="18" charset="0"/>
                <a:cs typeface="Times New Roman" pitchFamily="18" charset="0"/>
              </a:rPr>
              <a:t>кризи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розвитку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те,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вона часто </a:t>
            </a:r>
            <a:r>
              <a:rPr lang="ru-RU" sz="2000" dirty="0" err="1" smtClean="0">
                <a:latin typeface="Times New Roman" pitchFamily="18" charset="0"/>
                <a:cs typeface="Times New Roman" pitchFamily="18" charset="0"/>
              </a:rPr>
              <a:t>характеризується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хворобливими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переживаннями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відмовою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самооновлення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втратою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кваліфікації</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30722" name="Picture 2" descr="ÐÐ¾ÑÐ¾Ð¶ÐµÐµ Ð¸Ð·Ð¾Ð±ÑÐ°Ð¶ÐµÐ½Ð¸Ðµ"/>
          <p:cNvPicPr>
            <a:picLocks noChangeAspect="1" noChangeArrowheads="1"/>
          </p:cNvPicPr>
          <p:nvPr/>
        </p:nvPicPr>
        <p:blipFill>
          <a:blip r:embed="rId2"/>
          <a:srcRect/>
          <a:stretch>
            <a:fillRect/>
          </a:stretch>
        </p:blipFill>
        <p:spPr bwMode="auto">
          <a:xfrm>
            <a:off x="2214546" y="3429000"/>
            <a:ext cx="4714908" cy="3143273"/>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3240" y="214290"/>
            <a:ext cx="5786478" cy="6093976"/>
          </a:xfrm>
          <a:prstGeom prst="rect">
            <a:avLst/>
          </a:prstGeom>
          <a:noFill/>
        </p:spPr>
        <p:txBody>
          <a:bodyPr wrap="square" rtlCol="0">
            <a:spAutoFit/>
          </a:bodyPr>
          <a:lstStyle/>
          <a:p>
            <a:pPr algn="ctr">
              <a:lnSpc>
                <a:spcPct val="150000"/>
              </a:lnSpc>
            </a:pPr>
            <a:r>
              <a:rPr lang="ru-RU" sz="2000" b="1" dirty="0" smtClean="0">
                <a:latin typeface="Times New Roman" pitchFamily="18" charset="0"/>
                <a:cs typeface="Times New Roman" pitchFamily="18" charset="0"/>
              </a:rPr>
              <a:t>Шляхи </a:t>
            </a:r>
            <a:r>
              <a:rPr lang="ru-RU" sz="2000" b="1" dirty="0" err="1" smtClean="0">
                <a:latin typeface="Times New Roman" pitchFamily="18" charset="0"/>
                <a:cs typeface="Times New Roman" pitchFamily="18" charset="0"/>
              </a:rPr>
              <a:t>переживання</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кризи</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можуть</a:t>
            </a:r>
            <a:r>
              <a:rPr lang="ru-RU" sz="2000" b="1" dirty="0" smtClean="0">
                <a:latin typeface="Times New Roman" pitchFamily="18" charset="0"/>
                <a:cs typeface="Times New Roman" pitchFamily="18" charset="0"/>
              </a:rPr>
              <a:t> бути </a:t>
            </a:r>
            <a:r>
              <a:rPr lang="ru-RU" sz="2000" b="1" dirty="0" err="1" smtClean="0">
                <a:latin typeface="Times New Roman" pitchFamily="18" charset="0"/>
                <a:cs typeface="Times New Roman" pitchFamily="18" charset="0"/>
              </a:rPr>
              <a:t>різними</a:t>
            </a:r>
            <a:r>
              <a:rPr lang="ru-RU" sz="2000" b="1" dirty="0" smtClean="0">
                <a:latin typeface="Times New Roman" pitchFamily="18" charset="0"/>
                <a:cs typeface="Times New Roman" pitchFamily="18" charset="0"/>
              </a:rPr>
              <a:t>:</a:t>
            </a:r>
          </a:p>
          <a:p>
            <a:pPr algn="just">
              <a:lnSpc>
                <a:spcPct val="150000"/>
              </a:lnSpc>
              <a:buFont typeface="Wingdings" pitchFamily="2" charset="2"/>
              <a:buChar char="Ø"/>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гострий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перебіг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кризи</a:t>
            </a:r>
            <a:r>
              <a:rPr lang="ru-RU" sz="2000" dirty="0" smtClean="0">
                <a:latin typeface="Times New Roman" pitchFamily="18" charset="0"/>
                <a:cs typeface="Times New Roman" pitchFamily="18" charset="0"/>
              </a:rPr>
              <a:t>, коли </a:t>
            </a:r>
            <a:r>
              <a:rPr lang="ru-RU" sz="2000" dirty="0" err="1" smtClean="0">
                <a:latin typeface="Times New Roman" pitchFamily="18" charset="0"/>
                <a:cs typeface="Times New Roman" pitchFamily="18" charset="0"/>
              </a:rPr>
              <a:t>зачіпаються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глибинні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сутнісні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проблеми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які</a:t>
            </a:r>
            <a:r>
              <a:rPr lang="ru-RU" sz="2000" dirty="0" smtClean="0">
                <a:latin typeface="Times New Roman" pitchFamily="18" charset="0"/>
                <a:cs typeface="Times New Roman" pitchFamily="18" charset="0"/>
              </a:rPr>
              <a:t> стоять перед </a:t>
            </a:r>
            <a:r>
              <a:rPr lang="ru-RU" sz="2000" dirty="0" err="1" smtClean="0">
                <a:latin typeface="Times New Roman" pitchFamily="18" charset="0"/>
                <a:cs typeface="Times New Roman" pitchFamily="18" charset="0"/>
              </a:rPr>
              <a:t>людиною</a:t>
            </a:r>
            <a:r>
              <a:rPr lang="ru-RU" sz="2000" dirty="0" smtClean="0">
                <a:latin typeface="Times New Roman" pitchFamily="18" charset="0"/>
                <a:cs typeface="Times New Roman" pitchFamily="18" charset="0"/>
              </a:rPr>
              <a:t>;</a:t>
            </a:r>
          </a:p>
          <a:p>
            <a:pPr algn="just">
              <a:lnSpc>
                <a:spcPct val="150000"/>
              </a:lnSpc>
              <a:buFont typeface="Wingdings" pitchFamily="2" charset="2"/>
              <a:buChar char="Ø"/>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спокійне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переживання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кризи</a:t>
            </a:r>
            <a:r>
              <a:rPr lang="ru-RU" sz="2000" dirty="0" smtClean="0">
                <a:latin typeface="Times New Roman" pitchFamily="18" charset="0"/>
                <a:cs typeface="Times New Roman" pitchFamily="18" charset="0"/>
              </a:rPr>
              <a:t>, коли </a:t>
            </a:r>
            <a:r>
              <a:rPr lang="ru-RU" sz="2000" dirty="0" err="1" smtClean="0">
                <a:latin typeface="Times New Roman" pitchFamily="18" charset="0"/>
                <a:cs typeface="Times New Roman" pitchFamily="18" charset="0"/>
              </a:rPr>
              <a:t>людина</a:t>
            </a:r>
            <a:r>
              <a:rPr lang="ru-RU" sz="2000" dirty="0" smtClean="0">
                <a:latin typeface="Times New Roman" pitchFamily="18" charset="0"/>
                <a:cs typeface="Times New Roman" pitchFamily="18" charset="0"/>
              </a:rPr>
              <a:t> регулярно </a:t>
            </a:r>
            <a:r>
              <a:rPr lang="ru-RU" sz="2000" dirty="0" err="1" smtClean="0">
                <a:latin typeface="Times New Roman" pitchFamily="18" charset="0"/>
                <a:cs typeface="Times New Roman" pitchFamily="18" charset="0"/>
              </a:rPr>
              <a:t>змінює</a:t>
            </a:r>
            <a:r>
              <a:rPr lang="ru-RU" sz="2000" dirty="0" smtClean="0">
                <a:latin typeface="Times New Roman" pitchFamily="18" charset="0"/>
                <a:cs typeface="Times New Roman" pitchFamily="18" charset="0"/>
              </a:rPr>
              <a:t> себе, </a:t>
            </a:r>
            <a:r>
              <a:rPr lang="ru-RU" sz="2000" dirty="0" err="1" smtClean="0">
                <a:latin typeface="Times New Roman" pitchFamily="18" charset="0"/>
                <a:cs typeface="Times New Roman" pitchFamily="18" charset="0"/>
              </a:rPr>
              <a:t>свої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позиції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йде</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самооновлення</a:t>
            </a:r>
            <a:r>
              <a:rPr lang="ru-RU" sz="2000" dirty="0" smtClean="0">
                <a:latin typeface="Times New Roman" pitchFamily="18" charset="0"/>
                <a:cs typeface="Times New Roman" pitchFamily="18" charset="0"/>
              </a:rPr>
              <a:t>;</a:t>
            </a:r>
          </a:p>
          <a:p>
            <a:pPr algn="just">
              <a:lnSpc>
                <a:spcPct val="150000"/>
              </a:lnSpc>
              <a:buFont typeface="Wingdings" pitchFamily="2" charset="2"/>
              <a:buChar char="Ø"/>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відхід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розв’язання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суперечностей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вирішення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проблеми</a:t>
            </a:r>
            <a:r>
              <a:rPr lang="ru-RU" sz="2000" dirty="0" smtClean="0">
                <a:latin typeface="Times New Roman" pitchFamily="18" charset="0"/>
                <a:cs typeface="Times New Roman" pitchFamily="18" charset="0"/>
              </a:rPr>
              <a:t>, коли </a:t>
            </a:r>
            <a:r>
              <a:rPr lang="ru-RU" sz="2000" dirty="0" err="1" smtClean="0">
                <a:latin typeface="Times New Roman" pitchFamily="18" charset="0"/>
                <a:cs typeface="Times New Roman" pitchFamily="18" charset="0"/>
              </a:rPr>
              <a:t>людина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тікає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самовизначення</a:t>
            </a:r>
            <a:r>
              <a:rPr lang="ru-RU" sz="2000" dirty="0" smtClean="0">
                <a:latin typeface="Times New Roman" pitchFamily="18" charset="0"/>
                <a:cs typeface="Times New Roman" pitchFamily="18" charset="0"/>
              </a:rPr>
              <a:t>, коли вона </a:t>
            </a:r>
            <a:r>
              <a:rPr lang="ru-RU" sz="2000" dirty="0" err="1" smtClean="0">
                <a:latin typeface="Times New Roman" pitchFamily="18" charset="0"/>
                <a:cs typeface="Times New Roman" pitchFamily="18" charset="0"/>
              </a:rPr>
              <a:t>дозволяє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собі</a:t>
            </a:r>
            <a:r>
              <a:rPr lang="ru-RU" sz="2000" dirty="0" smtClean="0">
                <a:latin typeface="Times New Roman" pitchFamily="18" charset="0"/>
                <a:cs typeface="Times New Roman" pitchFamily="18" charset="0"/>
              </a:rPr>
              <a:t> не </a:t>
            </a:r>
            <a:r>
              <a:rPr lang="ru-RU" sz="2000" dirty="0" err="1" smtClean="0">
                <a:latin typeface="Times New Roman" pitchFamily="18" charset="0"/>
                <a:cs typeface="Times New Roman" pitchFamily="18" charset="0"/>
              </a:rPr>
              <a:t>брати</a:t>
            </a:r>
            <a:r>
              <a:rPr lang="ru-RU" sz="2000" dirty="0" smtClean="0">
                <a:latin typeface="Times New Roman" pitchFamily="18" charset="0"/>
                <a:cs typeface="Times New Roman" pitchFamily="18" charset="0"/>
              </a:rPr>
              <a:t> на себе </a:t>
            </a:r>
            <a:r>
              <a:rPr lang="ru-RU" sz="2000" dirty="0" err="1" smtClean="0">
                <a:latin typeface="Times New Roman" pitchFamily="18" charset="0"/>
                <a:cs typeface="Times New Roman" pitchFamily="18" charset="0"/>
              </a:rPr>
              <a:t>відповідальність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тобто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відмовляється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дорослішати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31746" name="Picture 2" descr="ÐÐ°ÑÑÐ¸Ð½ÐºÐ¸ Ð¿Ð¾ Ð·Ð°Ð¿ÑÐ¾ÑÑ ÐºÑÐ¸Ð·Ð¸ Ð¶Ð¸ÑÑÑ"/>
          <p:cNvPicPr>
            <a:picLocks noChangeAspect="1" noChangeArrowheads="1"/>
          </p:cNvPicPr>
          <p:nvPr/>
        </p:nvPicPr>
        <p:blipFill>
          <a:blip r:embed="rId2"/>
          <a:srcRect/>
          <a:stretch>
            <a:fillRect/>
          </a:stretch>
        </p:blipFill>
        <p:spPr bwMode="auto">
          <a:xfrm>
            <a:off x="142845" y="1000108"/>
            <a:ext cx="3000396" cy="457200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214290"/>
            <a:ext cx="8572560" cy="5786199"/>
          </a:xfrm>
          <a:prstGeom prst="rect">
            <a:avLst/>
          </a:prstGeom>
          <a:noFill/>
        </p:spPr>
        <p:txBody>
          <a:bodyPr wrap="square" rtlCol="0">
            <a:spAutoFit/>
          </a:bodyPr>
          <a:lstStyle/>
          <a:p>
            <a:pPr algn="ctr">
              <a:lnSpc>
                <a:spcPct val="200000"/>
              </a:lnSpc>
            </a:pPr>
            <a:r>
              <a:rPr lang="uk-UA" sz="2000" b="1" dirty="0" smtClean="0">
                <a:latin typeface="Times New Roman" pitchFamily="18" charset="0"/>
                <a:cs typeface="Times New Roman" pitchFamily="18" charset="0"/>
              </a:rPr>
              <a:t>Вікові кризи розвитку:</a:t>
            </a:r>
            <a:endParaRPr lang="ru-RU" sz="2000" b="1"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 16-23 роки – криза </a:t>
            </a:r>
            <a:r>
              <a:rPr lang="ru-RU" sz="2000" dirty="0" err="1" smtClean="0">
                <a:latin typeface="Times New Roman" pitchFamily="18" charset="0"/>
                <a:cs typeface="Times New Roman" pitchFamily="18" charset="0"/>
              </a:rPr>
              <a:t>ідентифікації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Хто</a:t>
            </a:r>
            <a:r>
              <a:rPr lang="ru-RU" sz="2000" dirty="0" smtClean="0">
                <a:latin typeface="Times New Roman" pitchFamily="18" charset="0"/>
                <a:cs typeface="Times New Roman" pitchFamily="18" charset="0"/>
              </a:rPr>
              <a:t> я? </a:t>
            </a:r>
            <a:r>
              <a:rPr lang="ru-RU" sz="2000" dirty="0" err="1" smtClean="0">
                <a:latin typeface="Times New Roman" pitchFamily="18" charset="0"/>
                <a:cs typeface="Times New Roman" pitchFamily="18" charset="0"/>
              </a:rPr>
              <a:t>Пошуки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визначення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своїх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уявлень</a:t>
            </a:r>
            <a:r>
              <a:rPr lang="ru-RU" sz="2000" dirty="0" smtClean="0">
                <a:latin typeface="Times New Roman" pitchFamily="18" charset="0"/>
                <a:cs typeface="Times New Roman" pitchFamily="18" charset="0"/>
              </a:rPr>
              <a:t> про </a:t>
            </a:r>
            <a:r>
              <a:rPr lang="ru-RU" sz="2000" dirty="0" err="1" smtClean="0">
                <a:latin typeface="Times New Roman" pitchFamily="18" charset="0"/>
                <a:cs typeface="Times New Roman" pitchFamily="18" charset="0"/>
              </a:rPr>
              <a:t>майбутнє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вироблення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життєвих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планів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Період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спроб</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помилок</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різних</a:t>
            </a:r>
            <a:r>
              <a:rPr lang="ru-RU" sz="2000" dirty="0" smtClean="0">
                <a:latin typeface="Times New Roman" pitchFamily="18" charset="0"/>
                <a:cs typeface="Times New Roman" pitchFamily="18" charset="0"/>
              </a:rPr>
              <a:t> сферах </a:t>
            </a:r>
            <a:r>
              <a:rPr lang="ru-RU" sz="2000" dirty="0" err="1" smtClean="0">
                <a:latin typeface="Times New Roman" pitchFamily="18" charset="0"/>
                <a:cs typeface="Times New Roman" pitchFamily="18" charset="0"/>
              </a:rPr>
              <a:t>життєдіяльності</a:t>
            </a:r>
            <a:r>
              <a:rPr lang="ru-RU" sz="2000" dirty="0" smtClean="0">
                <a:latin typeface="Times New Roman" pitchFamily="18" charset="0"/>
                <a:cs typeface="Times New Roman" pitchFamily="18" charset="0"/>
              </a:rPr>
              <a:t> приводить </a:t>
            </a:r>
            <a:r>
              <a:rPr lang="ru-RU" sz="2000" dirty="0" err="1" smtClean="0">
                <a:latin typeface="Times New Roman" pitchFamily="18" charset="0"/>
                <a:cs typeface="Times New Roman" pitchFamily="18" charset="0"/>
              </a:rPr>
              <a:t>людину</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усвідомлення</a:t>
            </a:r>
            <a:r>
              <a:rPr lang="ru-RU" sz="2000" dirty="0" smtClean="0">
                <a:latin typeface="Times New Roman" pitchFamily="18" charset="0"/>
                <a:cs typeface="Times New Roman" pitchFamily="18" charset="0"/>
              </a:rPr>
              <a:t> себе в </a:t>
            </a:r>
            <a:r>
              <a:rPr lang="ru-RU" sz="2000" dirty="0" err="1" smtClean="0">
                <a:latin typeface="Times New Roman" pitchFamily="18" charset="0"/>
                <a:cs typeface="Times New Roman" pitchFamily="18" charset="0"/>
              </a:rPr>
              <a:t>цьому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світі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Освітнім</a:t>
            </a:r>
            <a:r>
              <a:rPr lang="ru-RU" sz="2000" dirty="0" smtClean="0">
                <a:latin typeface="Times New Roman" pitchFamily="18" charset="0"/>
                <a:cs typeface="Times New Roman" pitchFamily="18" charset="0"/>
              </a:rPr>
              <a:t> результатом </a:t>
            </a:r>
            <a:r>
              <a:rPr lang="ru-RU" sz="2000" dirty="0" err="1" smtClean="0">
                <a:latin typeface="Times New Roman" pitchFamily="18" charset="0"/>
                <a:cs typeface="Times New Roman" pitchFamily="18" charset="0"/>
              </a:rPr>
              <a:t>стає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розуміння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людиною</a:t>
            </a:r>
            <a:r>
              <a:rPr lang="ru-RU" sz="2000" dirty="0" smtClean="0">
                <a:latin typeface="Times New Roman" pitchFamily="18" charset="0"/>
                <a:cs typeface="Times New Roman" pitchFamily="18" charset="0"/>
              </a:rPr>
              <a:t> себе, </a:t>
            </a:r>
            <a:r>
              <a:rPr lang="ru-RU" sz="2000" dirty="0" err="1" smtClean="0">
                <a:latin typeface="Times New Roman" pitchFamily="18" charset="0"/>
                <a:cs typeface="Times New Roman" pitchFamily="18" charset="0"/>
              </a:rPr>
              <a:t>своїх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планів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принципів</a:t>
            </a:r>
            <a:r>
              <a:rPr lang="ru-RU" sz="2000" dirty="0" smtClean="0">
                <a:latin typeface="Times New Roman" pitchFamily="18" charset="0"/>
                <a:cs typeface="Times New Roman" pitchFamily="18" charset="0"/>
              </a:rPr>
              <a:t>.</a:t>
            </a:r>
          </a:p>
          <a:p>
            <a:pPr algn="just">
              <a:lnSpc>
                <a:spcPct val="150000"/>
              </a:lnSpc>
            </a:pPr>
            <a:r>
              <a:rPr lang="ru-RU" sz="2000" dirty="0" smtClean="0">
                <a:latin typeface="Times New Roman" pitchFamily="18" charset="0"/>
                <a:cs typeface="Times New Roman" pitchFamily="18" charset="0"/>
              </a:rPr>
              <a:t>• 28-32 роки – криза </a:t>
            </a:r>
            <a:r>
              <a:rPr lang="ru-RU" sz="2000" dirty="0" err="1" smtClean="0">
                <a:latin typeface="Times New Roman" pitchFamily="18" charset="0"/>
                <a:cs typeface="Times New Roman" pitchFamily="18" charset="0"/>
              </a:rPr>
              <a:t>корекції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Попередні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плани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уявлення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виявляються</a:t>
            </a:r>
            <a:r>
              <a:rPr lang="ru-RU" sz="2000" dirty="0" smtClean="0">
                <a:latin typeface="Times New Roman" pitchFamily="18" charset="0"/>
                <a:cs typeface="Times New Roman" pitchFamily="18" charset="0"/>
              </a:rPr>
              <a:t> не </a:t>
            </a:r>
            <a:r>
              <a:rPr lang="ru-RU" sz="2000" dirty="0" err="1" smtClean="0">
                <a:latin typeface="Times New Roman" pitchFamily="18" charset="0"/>
                <a:cs typeface="Times New Roman" pitchFamily="18" charset="0"/>
              </a:rPr>
              <a:t>зовсім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правильними</a:t>
            </a:r>
            <a:r>
              <a:rPr lang="ru-RU" sz="2000" dirty="0" smtClean="0">
                <a:latin typeface="Times New Roman" pitchFamily="18" charset="0"/>
                <a:cs typeface="Times New Roman" pitchFamily="18" charset="0"/>
              </a:rPr>
              <a:t>, а </a:t>
            </a:r>
            <a:r>
              <a:rPr lang="ru-RU" sz="2000" dirty="0" err="1" smtClean="0">
                <a:latin typeface="Times New Roman" pitchFamily="18" charset="0"/>
                <a:cs typeface="Times New Roman" pitchFamily="18" charset="0"/>
              </a:rPr>
              <a:t>поведінка</a:t>
            </a:r>
            <a:r>
              <a:rPr lang="ru-RU" sz="2000" dirty="0" smtClean="0">
                <a:latin typeface="Times New Roman" pitchFamily="18" charset="0"/>
                <a:cs typeface="Times New Roman" pitchFamily="18" charset="0"/>
              </a:rPr>
              <a:t> не приводить до </a:t>
            </a:r>
            <a:r>
              <a:rPr lang="ru-RU" sz="2000" dirty="0" err="1" smtClean="0">
                <a:latin typeface="Times New Roman" pitchFamily="18" charset="0"/>
                <a:cs typeface="Times New Roman" pitchFamily="18" charset="0"/>
              </a:rPr>
              <a:t>поставленої</a:t>
            </a:r>
            <a:r>
              <a:rPr lang="ru-RU" sz="2000" dirty="0" smtClean="0">
                <a:latin typeface="Times New Roman" pitchFamily="18" charset="0"/>
                <a:cs typeface="Times New Roman" pitchFamily="18" charset="0"/>
              </a:rPr>
              <a:t> мети. Часто в </a:t>
            </a:r>
            <a:r>
              <a:rPr lang="ru-RU" sz="2000" dirty="0" err="1" smtClean="0">
                <a:latin typeface="Times New Roman" pitchFamily="18" charset="0"/>
                <a:cs typeface="Times New Roman" pitchFamily="18" charset="0"/>
              </a:rPr>
              <a:t>цьому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віці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бувають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розлучення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Специфікою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освітніх</a:t>
            </a:r>
            <a:r>
              <a:rPr lang="ru-RU" sz="2000" dirty="0" smtClean="0">
                <a:latin typeface="Times New Roman" pitchFamily="18" charset="0"/>
                <a:cs typeface="Times New Roman" pitchFamily="18" charset="0"/>
              </a:rPr>
              <a:t> потреб </a:t>
            </a:r>
            <a:r>
              <a:rPr lang="ru-RU" sz="2000" dirty="0" err="1" smtClean="0">
                <a:latin typeface="Times New Roman" pitchFamily="18" charset="0"/>
                <a:cs typeface="Times New Roman" pitchFamily="18" charset="0"/>
              </a:rPr>
              <a:t>цього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періоду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їх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спрямованість</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набуття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реалістичного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конструктивного </a:t>
            </a:r>
            <a:r>
              <a:rPr lang="ru-RU" sz="2000" dirty="0" err="1" smtClean="0">
                <a:latin typeface="Times New Roman" pitchFamily="18" charset="0"/>
                <a:cs typeface="Times New Roman" pitchFamily="18" charset="0"/>
              </a:rPr>
              <a:t>погляду</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Комунікативна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мобільність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збереження</a:t>
            </a:r>
            <a:r>
              <a:rPr lang="ru-RU" sz="2000" dirty="0" smtClean="0">
                <a:latin typeface="Times New Roman" pitchFamily="18" charset="0"/>
                <a:cs typeface="Times New Roman" pitchFamily="18" charset="0"/>
              </a:rPr>
              <a:t> себе – </a:t>
            </a:r>
            <a:r>
              <a:rPr lang="ru-RU" sz="2000" dirty="0" err="1" smtClean="0">
                <a:latin typeface="Times New Roman" pitchFamily="18" charset="0"/>
                <a:cs typeface="Times New Roman" pitchFamily="18" charset="0"/>
              </a:rPr>
              <a:t>важливі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уміння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які</a:t>
            </a:r>
            <a:r>
              <a:rPr lang="ru-RU" sz="2000" dirty="0" smtClean="0">
                <a:latin typeface="Times New Roman" pitchFamily="18" charset="0"/>
                <a:cs typeface="Times New Roman" pitchFamily="18" charset="0"/>
              </a:rPr>
              <a:t> повинна </a:t>
            </a:r>
            <a:r>
              <a:rPr lang="ru-RU" sz="2000" dirty="0" err="1" smtClean="0">
                <a:latin typeface="Times New Roman" pitchFamily="18" charset="0"/>
                <a:cs typeface="Times New Roman" pitchFamily="18" charset="0"/>
              </a:rPr>
              <a:t>отримати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людина</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85728"/>
            <a:ext cx="8643998" cy="4247317"/>
          </a:xfrm>
          <a:prstGeom prst="rect">
            <a:avLst/>
          </a:prstGeom>
          <a:noFill/>
        </p:spPr>
        <p:txBody>
          <a:bodyPr wrap="square" rtlCol="0">
            <a:spAutoFit/>
          </a:bodyPr>
          <a:lstStyle/>
          <a:p>
            <a:pPr algn="just">
              <a:lnSpc>
                <a:spcPct val="150000"/>
              </a:lnSpc>
            </a:pPr>
            <a:r>
              <a:rPr lang="ru-RU" sz="2000" dirty="0" smtClean="0">
                <a:latin typeface="Times New Roman" pitchFamily="18" charset="0"/>
                <a:cs typeface="Times New Roman" pitchFamily="18" charset="0"/>
              </a:rPr>
              <a:t>• 37-42 роки – криза </a:t>
            </a:r>
            <a:r>
              <a:rPr lang="ru-RU" sz="2000" dirty="0" err="1" smtClean="0">
                <a:latin typeface="Times New Roman" pitchFamily="18" charset="0"/>
                <a:cs typeface="Times New Roman" pitchFamily="18" charset="0"/>
              </a:rPr>
              <a:t>середини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Людина, </a:t>
            </a:r>
            <a:r>
              <a:rPr lang="ru-RU" sz="2000" dirty="0" err="1" smtClean="0">
                <a:latin typeface="Times New Roman" pitchFamily="18" charset="0"/>
                <a:cs typeface="Times New Roman" pitchFamily="18" charset="0"/>
              </a:rPr>
              <a:t>заглядаючи</a:t>
            </a:r>
            <a:r>
              <a:rPr lang="ru-RU" sz="2000" dirty="0" smtClean="0">
                <a:latin typeface="Times New Roman" pitchFamily="18" charset="0"/>
                <a:cs typeface="Times New Roman" pitchFamily="18" charset="0"/>
              </a:rPr>
              <a:t> вперед, </a:t>
            </a:r>
            <a:r>
              <a:rPr lang="ru-RU" sz="2000" dirty="0" err="1" smtClean="0">
                <a:latin typeface="Times New Roman" pitchFamily="18" charset="0"/>
                <a:cs typeface="Times New Roman" pitchFamily="18" charset="0"/>
              </a:rPr>
              <a:t>вперше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бачить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кінець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Виникає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враження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проходить </a:t>
            </a:r>
            <a:r>
              <a:rPr lang="ru-RU" sz="2000" dirty="0" err="1" smtClean="0">
                <a:latin typeface="Times New Roman" pitchFamily="18" charset="0"/>
                <a:cs typeface="Times New Roman" pitchFamily="18" charset="0"/>
              </a:rPr>
              <a:t>марно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нічого</a:t>
            </a:r>
            <a:r>
              <a:rPr lang="ru-RU" sz="2000" dirty="0" smtClean="0">
                <a:latin typeface="Times New Roman" pitchFamily="18" charset="0"/>
                <a:cs typeface="Times New Roman" pitchFamily="18" charset="0"/>
              </a:rPr>
              <a:t> не </a:t>
            </a:r>
            <a:r>
              <a:rPr lang="ru-RU" sz="2000" dirty="0" err="1" smtClean="0">
                <a:latin typeface="Times New Roman" pitchFamily="18" charset="0"/>
                <a:cs typeface="Times New Roman" pitchFamily="18" charset="0"/>
              </a:rPr>
              <a:t>зроблено</a:t>
            </a:r>
            <a:r>
              <a:rPr lang="ru-RU" sz="2000" dirty="0" smtClean="0">
                <a:latin typeface="Times New Roman" pitchFamily="18" charset="0"/>
                <a:cs typeface="Times New Roman" pitchFamily="18" charset="0"/>
              </a:rPr>
              <a:t>, а те,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зроблено</a:t>
            </a:r>
            <a:r>
              <a:rPr lang="ru-RU" sz="2000" dirty="0" smtClean="0">
                <a:latin typeface="Times New Roman" pitchFamily="18" charset="0"/>
                <a:cs typeface="Times New Roman" pitchFamily="18" charset="0"/>
              </a:rPr>
              <a:t>, не </a:t>
            </a:r>
            <a:r>
              <a:rPr lang="ru-RU" sz="2000" dirty="0" err="1" smtClean="0">
                <a:latin typeface="Times New Roman" pitchFamily="18" charset="0"/>
                <a:cs typeface="Times New Roman" pitchFamily="18" charset="0"/>
              </a:rPr>
              <a:t>має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значення</a:t>
            </a:r>
            <a:r>
              <a:rPr lang="ru-RU" sz="2000" dirty="0" smtClean="0">
                <a:latin typeface="Times New Roman" pitchFamily="18" charset="0"/>
                <a:cs typeface="Times New Roman" pitchFamily="18" charset="0"/>
              </a:rPr>
              <a:t>.</a:t>
            </a:r>
          </a:p>
          <a:p>
            <a:pPr algn="just">
              <a:lnSpc>
                <a:spcPct val="150000"/>
              </a:lnSpc>
            </a:pPr>
            <a:r>
              <a:rPr lang="ru-RU" sz="2000" dirty="0" smtClean="0">
                <a:latin typeface="Times New Roman" pitchFamily="18" charset="0"/>
                <a:cs typeface="Times New Roman" pitchFamily="18" charset="0"/>
              </a:rPr>
              <a:t>• 55-65 </a:t>
            </a:r>
            <a:r>
              <a:rPr lang="ru-RU" sz="2000" dirty="0" err="1" smtClean="0">
                <a:latin typeface="Times New Roman" pitchFamily="18" charset="0"/>
                <a:cs typeface="Times New Roman" pitchFamily="18" charset="0"/>
              </a:rPr>
              <a:t>років</a:t>
            </a:r>
            <a:r>
              <a:rPr lang="ru-RU" sz="2000" dirty="0" smtClean="0">
                <a:latin typeface="Times New Roman" pitchFamily="18" charset="0"/>
                <a:cs typeface="Times New Roman" pitchFamily="18" charset="0"/>
              </a:rPr>
              <a:t> – криза морального </a:t>
            </a:r>
            <a:r>
              <a:rPr lang="ru-RU" sz="2000" dirty="0" err="1" smtClean="0">
                <a:latin typeface="Times New Roman" pitchFamily="18" charset="0"/>
                <a:cs typeface="Times New Roman" pitchFamily="18" charset="0"/>
              </a:rPr>
              <a:t>сенсу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Людина не </a:t>
            </a:r>
            <a:r>
              <a:rPr lang="ru-RU" sz="2000" dirty="0" err="1" smtClean="0">
                <a:latin typeface="Times New Roman" pitchFamily="18" charset="0"/>
                <a:cs typeface="Times New Roman" pitchFamily="18" charset="0"/>
              </a:rPr>
              <a:t>розуміє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реально </a:t>
            </a:r>
            <a:r>
              <a:rPr lang="ru-RU" sz="2000" dirty="0" err="1" smtClean="0">
                <a:latin typeface="Times New Roman" pitchFamily="18" charset="0"/>
                <a:cs typeface="Times New Roman" pitchFamily="18" charset="0"/>
              </a:rPr>
              <a:t>залежить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нього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необхідним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елементом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Вона </a:t>
            </a:r>
            <a:r>
              <a:rPr lang="ru-RU" sz="2000" dirty="0" err="1" smtClean="0">
                <a:latin typeface="Times New Roman" pitchFamily="18" charset="0"/>
                <a:cs typeface="Times New Roman" pitchFamily="18" charset="0"/>
              </a:rPr>
              <a:t>починає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наполягати</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своїх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власних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уявленнях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яких</a:t>
            </a:r>
            <a:r>
              <a:rPr lang="ru-RU" sz="2000" dirty="0" smtClean="0">
                <a:latin typeface="Times New Roman" pitchFamily="18" charset="0"/>
                <a:cs typeface="Times New Roman" pitchFamily="18" charset="0"/>
              </a:rPr>
              <a:t> не </a:t>
            </a:r>
            <a:r>
              <a:rPr lang="ru-RU" sz="2000" dirty="0" err="1" smtClean="0">
                <a:latin typeface="Times New Roman" pitchFamily="18" charset="0"/>
                <a:cs typeface="Times New Roman" pitchFamily="18" charset="0"/>
              </a:rPr>
              <a:t>поділяють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інші</a:t>
            </a:r>
            <a:r>
              <a:rPr lang="ru-RU" sz="2000" dirty="0" smtClean="0">
                <a:latin typeface="Times New Roman" pitchFamily="18" charset="0"/>
                <a:cs typeface="Times New Roman" pitchFamily="18" charset="0"/>
              </a:rPr>
              <a:t>.</a:t>
            </a:r>
          </a:p>
          <a:p>
            <a:pPr algn="just">
              <a:lnSpc>
                <a:spcPct val="150000"/>
              </a:lnSpc>
            </a:pPr>
            <a:r>
              <a:rPr lang="ru-RU" sz="2000" dirty="0" err="1" smtClean="0">
                <a:latin typeface="Times New Roman" pitchFamily="18" charset="0"/>
                <a:cs typeface="Times New Roman" pitchFamily="18" charset="0"/>
              </a:rPr>
              <a:t>Освітня</a:t>
            </a:r>
            <a:r>
              <a:rPr lang="ru-RU" sz="2000" dirty="0" smtClean="0">
                <a:latin typeface="Times New Roman" pitchFamily="18" charset="0"/>
                <a:cs typeface="Times New Roman" pitchFamily="18" charset="0"/>
              </a:rPr>
              <a:t> проблема, яка б </a:t>
            </a:r>
            <a:r>
              <a:rPr lang="ru-RU" sz="2000" dirty="0" err="1" smtClean="0">
                <a:latin typeface="Times New Roman" pitchFamily="18" charset="0"/>
                <a:cs typeface="Times New Roman" pitchFamily="18" charset="0"/>
              </a:rPr>
              <a:t>стимулювала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подолання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кризи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пов’язана</a:t>
            </a:r>
            <a:endParaRPr lang="ru-RU" sz="2000" dirty="0" smtClean="0">
              <a:latin typeface="Times New Roman" pitchFamily="18" charset="0"/>
              <a:cs typeface="Times New Roman" pitchFamily="18" charset="0"/>
            </a:endParaRPr>
          </a:p>
          <a:p>
            <a:pPr algn="just">
              <a:lnSpc>
                <a:spcPct val="150000"/>
              </a:lnSpc>
            </a:pP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умінням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аналізувати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життєві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явища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робити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них </a:t>
            </a:r>
            <a:r>
              <a:rPr lang="ru-RU" sz="2000" dirty="0" err="1" smtClean="0">
                <a:latin typeface="Times New Roman" pitchFamily="18" charset="0"/>
                <a:cs typeface="Times New Roman" pitchFamily="18" charset="0"/>
              </a:rPr>
              <a:t>конструктивні</a:t>
            </a:r>
            <a:endParaRPr lang="ru-RU" sz="2000" dirty="0" smtClean="0">
              <a:latin typeface="Times New Roman" pitchFamily="18" charset="0"/>
              <a:cs typeface="Times New Roman" pitchFamily="18" charset="0"/>
            </a:endParaRPr>
          </a:p>
          <a:p>
            <a:pPr algn="just">
              <a:lnSpc>
                <a:spcPct val="150000"/>
              </a:lnSpc>
            </a:pPr>
            <a:r>
              <a:rPr lang="ru-RU" sz="2000" dirty="0" err="1" smtClean="0">
                <a:latin typeface="Times New Roman" pitchFamily="18" charset="0"/>
                <a:cs typeface="Times New Roman" pitchFamily="18" charset="0"/>
              </a:rPr>
              <a:t>висновки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32770" name="Picture 2" descr="ÐÐ¾ÑÐ¾Ð¶ÐµÐµ Ð¸Ð·Ð¾Ð±ÑÐ°Ð¶ÐµÐ½Ð¸Ðµ"/>
          <p:cNvPicPr>
            <a:picLocks noChangeAspect="1" noChangeArrowheads="1"/>
          </p:cNvPicPr>
          <p:nvPr/>
        </p:nvPicPr>
        <p:blipFill>
          <a:blip r:embed="rId2"/>
          <a:srcRect/>
          <a:stretch>
            <a:fillRect/>
          </a:stretch>
        </p:blipFill>
        <p:spPr bwMode="auto">
          <a:xfrm>
            <a:off x="2571736" y="3999810"/>
            <a:ext cx="4214842" cy="285819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857232"/>
            <a:ext cx="8501122" cy="4401205"/>
          </a:xfrm>
          <a:prstGeom prst="rect">
            <a:avLst/>
          </a:prstGeom>
          <a:noFill/>
        </p:spPr>
        <p:txBody>
          <a:bodyPr wrap="square" rtlCol="0">
            <a:spAutoFit/>
          </a:bodyPr>
          <a:lstStyle/>
          <a:p>
            <a:pPr algn="ctr"/>
            <a:r>
              <a:rPr lang="uk-UA" sz="2000" dirty="0" smtClean="0">
                <a:latin typeface="Times New Roman" pitchFamily="18" charset="0"/>
                <a:cs typeface="Times New Roman" pitchFamily="18" charset="0"/>
              </a:rPr>
              <a:t>ПЛАН</a:t>
            </a:r>
          </a:p>
          <a:p>
            <a:pPr algn="ctr"/>
            <a:endParaRPr lang="uk-UA" sz="2000" dirty="0" smtClean="0">
              <a:latin typeface="Times New Roman" pitchFamily="18" charset="0"/>
              <a:cs typeface="Times New Roman" pitchFamily="18" charset="0"/>
            </a:endParaRPr>
          </a:p>
          <a:p>
            <a:pPr marL="457200" indent="-457200">
              <a:lnSpc>
                <a:spcPct val="150000"/>
              </a:lnSpc>
              <a:buAutoNum type="arabicPeriod"/>
            </a:pPr>
            <a:r>
              <a:rPr lang="uk-UA" sz="2000" dirty="0" smtClean="0">
                <a:latin typeface="Times New Roman" pitchFamily="18" charset="0"/>
                <a:cs typeface="Times New Roman" pitchFamily="18" charset="0"/>
              </a:rPr>
              <a:t>Вступ</a:t>
            </a:r>
          </a:p>
          <a:p>
            <a:pPr marL="457200" indent="-457200">
              <a:lnSpc>
                <a:spcPct val="150000"/>
              </a:lnSpc>
              <a:buAutoNum type="arabicPeriod"/>
            </a:pPr>
            <a:r>
              <a:rPr lang="uk-UA" sz="2000" dirty="0" smtClean="0">
                <a:latin typeface="Times New Roman" pitchFamily="18" charset="0"/>
                <a:cs typeface="Times New Roman" pitchFamily="18" charset="0"/>
              </a:rPr>
              <a:t>Дорослість, як етап життєвого циклу людини</a:t>
            </a:r>
          </a:p>
          <a:p>
            <a:pPr marL="457200" indent="-457200">
              <a:lnSpc>
                <a:spcPct val="150000"/>
              </a:lnSpc>
              <a:buFontTx/>
              <a:buAutoNum type="arabicPeriod"/>
            </a:pPr>
            <a:r>
              <a:rPr lang="uk-UA" sz="2000" dirty="0" smtClean="0">
                <a:latin typeface="Times New Roman" pitchFamily="18" charset="0"/>
                <a:cs typeface="Times New Roman" pitchFamily="18" charset="0"/>
              </a:rPr>
              <a:t>Періодизація життя дорослої людини</a:t>
            </a:r>
          </a:p>
          <a:p>
            <a:pPr marL="457200" indent="-457200">
              <a:lnSpc>
                <a:spcPct val="150000"/>
              </a:lnSpc>
              <a:buFontTx/>
              <a:buAutoNum type="arabicPeriod"/>
            </a:pPr>
            <a:r>
              <a:rPr lang="uk-UA" sz="2000" dirty="0" smtClean="0">
                <a:latin typeface="Times New Roman" pitchFamily="18" charset="0"/>
                <a:cs typeface="Times New Roman" pitchFamily="18" charset="0"/>
              </a:rPr>
              <a:t>Основні психофізичні закономірності розвитку дорослих</a:t>
            </a:r>
          </a:p>
          <a:p>
            <a:pPr marL="457200" indent="-457200">
              <a:lnSpc>
                <a:spcPct val="150000"/>
              </a:lnSpc>
              <a:buFontTx/>
              <a:buAutoNum type="arabicPeriod"/>
            </a:pPr>
            <a:r>
              <a:rPr lang="uk-UA" sz="2000" dirty="0" smtClean="0">
                <a:latin typeface="Times New Roman" pitchFamily="18" charset="0"/>
                <a:cs typeface="Times New Roman" pitchFamily="18" charset="0"/>
              </a:rPr>
              <a:t>Кризи розвитку особистості і кризові ситуації</a:t>
            </a:r>
          </a:p>
          <a:p>
            <a:pPr marL="457200" indent="-457200">
              <a:lnSpc>
                <a:spcPct val="150000"/>
              </a:lnSpc>
              <a:buFontTx/>
              <a:buAutoNum type="arabicPeriod"/>
            </a:pPr>
            <a:r>
              <a:rPr lang="uk-UA" sz="2000" dirty="0" smtClean="0">
                <a:latin typeface="Times New Roman" pitchFamily="18" charset="0"/>
                <a:cs typeface="Times New Roman" pitchFamily="18" charset="0"/>
              </a:rPr>
              <a:t>Висновки</a:t>
            </a:r>
          </a:p>
          <a:p>
            <a:pPr marL="457200" indent="-457200">
              <a:lnSpc>
                <a:spcPct val="150000"/>
              </a:lnSpc>
              <a:buFontTx/>
              <a:buAutoNum type="arabicPeriod"/>
            </a:pPr>
            <a:r>
              <a:rPr lang="uk-UA" sz="2000" dirty="0" smtClean="0">
                <a:latin typeface="Times New Roman" pitchFamily="18" charset="0"/>
                <a:cs typeface="Times New Roman" pitchFamily="18" charset="0"/>
              </a:rPr>
              <a:t>Список використаних джерел</a:t>
            </a:r>
          </a:p>
          <a:p>
            <a:pPr marL="457200" indent="-457200">
              <a:lnSpc>
                <a:spcPct val="150000"/>
              </a:lnSpc>
              <a:buAutoNum type="arabicPeriod"/>
            </a:pPr>
            <a:endParaRPr lang="uk-UA" sz="2000" dirty="0" smtClean="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14290"/>
            <a:ext cx="8715436" cy="4801314"/>
          </a:xfrm>
          <a:prstGeom prst="rect">
            <a:avLst/>
          </a:prstGeom>
          <a:noFill/>
        </p:spPr>
        <p:txBody>
          <a:bodyPr wrap="square" rtlCol="0">
            <a:spAutoFit/>
          </a:bodyPr>
          <a:lstStyle/>
          <a:p>
            <a:pPr algn="ctr">
              <a:lnSpc>
                <a:spcPct val="150000"/>
              </a:lnSpc>
            </a:pPr>
            <a:r>
              <a:rPr lang="uk-UA" sz="2400" b="1" u="sng" dirty="0" smtClean="0">
                <a:latin typeface="Times New Roman" pitchFamily="18" charset="0"/>
                <a:cs typeface="Times New Roman" pitchFamily="18" charset="0"/>
              </a:rPr>
              <a:t>Висновки</a:t>
            </a:r>
          </a:p>
          <a:p>
            <a:pPr algn="just">
              <a:lnSpc>
                <a:spcPct val="150000"/>
              </a:lnSpc>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Однією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найбільш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глибоких</a:t>
            </a:r>
            <a:r>
              <a:rPr lang="ru-RU" sz="2000" dirty="0" smtClean="0">
                <a:latin typeface="Times New Roman" pitchFamily="18" charset="0"/>
                <a:cs typeface="Times New Roman" pitchFamily="18" charset="0"/>
              </a:rPr>
              <a:t> проблем,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стоять перед </a:t>
            </a:r>
            <a:r>
              <a:rPr lang="ru-RU" sz="2000" dirty="0" err="1" smtClean="0">
                <a:latin typeface="Times New Roman" pitchFamily="18" charset="0"/>
                <a:cs typeface="Times New Roman" pitchFamily="18" charset="0"/>
              </a:rPr>
              <a:t>дорослою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людиною</a:t>
            </a:r>
            <a:r>
              <a:rPr lang="ru-RU" sz="2000" dirty="0" smtClean="0">
                <a:latin typeface="Times New Roman" pitchFamily="18" charset="0"/>
                <a:cs typeface="Times New Roman" pitchFamily="18" charset="0"/>
              </a:rPr>
              <a:t> в наш </a:t>
            </a:r>
            <a:r>
              <a:rPr lang="ru-RU" sz="2000" dirty="0" err="1" smtClean="0">
                <a:latin typeface="Times New Roman" pitchFamily="18" charset="0"/>
                <a:cs typeface="Times New Roman" pitchFamily="18" charset="0"/>
              </a:rPr>
              <a:t>драматичний</a:t>
            </a:r>
            <a:r>
              <a:rPr lang="ru-RU" sz="2000" dirty="0" smtClean="0">
                <a:latin typeface="Times New Roman" pitchFamily="18" charset="0"/>
                <a:cs typeface="Times New Roman" pitchFamily="18" charset="0"/>
              </a:rPr>
              <a:t> час,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зміни</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світосприйманні</a:t>
            </a:r>
            <a:r>
              <a:rPr lang="ru-RU" sz="2000" dirty="0" smtClean="0">
                <a:latin typeface="Times New Roman" pitchFamily="18" charset="0"/>
                <a:cs typeface="Times New Roman" pitchFamily="18" charset="0"/>
              </a:rPr>
              <a:t> та потреба у </a:t>
            </a:r>
            <a:r>
              <a:rPr lang="ru-RU" sz="2000" dirty="0" err="1" smtClean="0">
                <a:latin typeface="Times New Roman" pitchFamily="18" charset="0"/>
                <a:cs typeface="Times New Roman" pitchFamily="18" charset="0"/>
              </a:rPr>
              <a:t>виробленні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несуперечливої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цілісної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концепції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сучасного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визначенні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місця</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ньому</a:t>
            </a:r>
            <a:r>
              <a:rPr lang="ru-RU" sz="2000" dirty="0" smtClean="0">
                <a:latin typeface="Times New Roman" pitchFamily="18" charset="0"/>
                <a:cs typeface="Times New Roman" pitchFamily="18" charset="0"/>
              </a:rPr>
              <a:t>.</a:t>
            </a:r>
          </a:p>
          <a:p>
            <a:pPr algn="just">
              <a:lnSpc>
                <a:spcPct val="150000"/>
              </a:lnSpc>
            </a:pP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Сучасне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виробництво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вимагає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високої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професійної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компетентності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необхідної</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засвоєння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нових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технологій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наукомістких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виробництв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Зростають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вимоги</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соціальної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професійної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мобільності</a:t>
            </a:r>
            <a:r>
              <a:rPr lang="ru-RU" sz="2000" dirty="0" smtClean="0">
                <a:latin typeface="Times New Roman" pitchFamily="18" charset="0"/>
                <a:cs typeface="Times New Roman" pitchFamily="18" charset="0"/>
              </a:rPr>
              <a:t>, а значить —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рівня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інтелектуального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розвитку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професійної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культури</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здатності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вчитися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впродовж</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усього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a:t>
            </a:r>
          </a:p>
        </p:txBody>
      </p:sp>
      <p:pic>
        <p:nvPicPr>
          <p:cNvPr id="35842" name="Picture 2" descr="ÐÐ¾ÑÐ¾Ð¶ÐµÐµ Ð¸Ð·Ð¾Ð±ÑÐ°Ð¶ÐµÐ½Ð¸Ðµ"/>
          <p:cNvPicPr>
            <a:picLocks noChangeAspect="1" noChangeArrowheads="1"/>
          </p:cNvPicPr>
          <p:nvPr/>
        </p:nvPicPr>
        <p:blipFill>
          <a:blip r:embed="rId2"/>
          <a:srcRect/>
          <a:stretch>
            <a:fillRect/>
          </a:stretch>
        </p:blipFill>
        <p:spPr bwMode="auto">
          <a:xfrm>
            <a:off x="5000628" y="4500570"/>
            <a:ext cx="2143125" cy="21431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14290"/>
            <a:ext cx="8643998" cy="3139321"/>
          </a:xfrm>
          <a:prstGeom prst="rect">
            <a:avLst/>
          </a:prstGeom>
          <a:noFill/>
        </p:spPr>
        <p:txBody>
          <a:bodyPr wrap="square" rtlCol="0">
            <a:spAutoFit/>
          </a:bodyPr>
          <a:lstStyle/>
          <a:p>
            <a:pPr algn="just">
              <a:lnSpc>
                <a:spcPct val="150000"/>
              </a:lnSpc>
            </a:pPr>
            <a:r>
              <a:rPr lang="ru-RU" sz="2000" dirty="0" smtClean="0">
                <a:latin typeface="Times New Roman" pitchFamily="18" charset="0"/>
                <a:cs typeface="Times New Roman" pitchFamily="18" charset="0"/>
              </a:rPr>
              <a:t>	За умов </a:t>
            </a:r>
            <a:r>
              <a:rPr lang="ru-RU" sz="2000" dirty="0" err="1" smtClean="0">
                <a:latin typeface="Times New Roman" pitchFamily="18" charset="0"/>
                <a:cs typeface="Times New Roman" pitchFamily="18" charset="0"/>
              </a:rPr>
              <a:t>трансформації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українського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суспільства</a:t>
            </a:r>
            <a:r>
              <a:rPr lang="ru-RU" sz="2000" dirty="0" smtClean="0">
                <a:latin typeface="Times New Roman" pitchFamily="18" charset="0"/>
                <a:cs typeface="Times New Roman" pitchFamily="18" charset="0"/>
              </a:rPr>
              <a:t> особливого </a:t>
            </a:r>
            <a:r>
              <a:rPr lang="ru-RU" sz="2000" dirty="0" err="1" smtClean="0">
                <a:latin typeface="Times New Roman" pitchFamily="18" charset="0"/>
                <a:cs typeface="Times New Roman" pitchFamily="18" charset="0"/>
              </a:rPr>
              <a:t>значення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набувають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питання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формування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нових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життєвих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стратегій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компетентності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посилення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гнучкості</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мобільності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соціальної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поведінки</a:t>
            </a:r>
            <a:r>
              <a:rPr lang="ru-RU" sz="2000" dirty="0" smtClean="0">
                <a:latin typeface="Times New Roman" pitchFamily="18" charset="0"/>
                <a:cs typeface="Times New Roman" pitchFamily="18" charset="0"/>
              </a:rPr>
              <a:t>. Чим </a:t>
            </a:r>
            <a:r>
              <a:rPr lang="ru-RU" sz="2000" dirty="0" err="1" smtClean="0">
                <a:latin typeface="Times New Roman" pitchFamily="18" charset="0"/>
                <a:cs typeface="Times New Roman" pitchFamily="18" charset="0"/>
              </a:rPr>
              <a:t>потужніший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життєвий</a:t>
            </a:r>
            <a:r>
              <a:rPr lang="ru-RU" sz="2000" dirty="0" smtClean="0">
                <a:latin typeface="Times New Roman" pitchFamily="18" charset="0"/>
                <a:cs typeface="Times New Roman" pitchFamily="18" charset="0"/>
              </a:rPr>
              <a:t> ресурс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ширші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її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соціальні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можливості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легше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їй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здолати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кризові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настрої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оволодіти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конструктивно-перетворюючою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позицією</a:t>
            </a:r>
            <a:r>
              <a:rPr lang="ru-RU" sz="2000" dirty="0" smtClean="0">
                <a:latin typeface="Times New Roman" pitchFamily="18" charset="0"/>
                <a:cs typeface="Times New Roman" pitchFamily="18" charset="0"/>
              </a:rPr>
              <a:t>.</a:t>
            </a:r>
          </a:p>
          <a:p>
            <a:endParaRPr lang="ru-RU" dirty="0"/>
          </a:p>
        </p:txBody>
      </p:sp>
      <p:pic>
        <p:nvPicPr>
          <p:cNvPr id="34818" name="Picture 2" descr="ÐÐ¾ÑÐ¾Ð¶ÐµÐµ Ð¸Ð·Ð¾Ð±ÑÐ°Ð¶ÐµÐ½Ð¸Ðµ"/>
          <p:cNvPicPr>
            <a:picLocks noChangeAspect="1" noChangeArrowheads="1"/>
          </p:cNvPicPr>
          <p:nvPr/>
        </p:nvPicPr>
        <p:blipFill>
          <a:blip r:embed="rId2"/>
          <a:srcRect/>
          <a:stretch>
            <a:fillRect/>
          </a:stretch>
        </p:blipFill>
        <p:spPr bwMode="auto">
          <a:xfrm>
            <a:off x="1857356" y="3071810"/>
            <a:ext cx="5715040" cy="3429025"/>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82" y="210026"/>
            <a:ext cx="8715436" cy="6647974"/>
          </a:xfrm>
          <a:prstGeom prst="rect">
            <a:avLst/>
          </a:prstGeom>
          <a:noFill/>
        </p:spPr>
        <p:txBody>
          <a:bodyPr wrap="square" rtlCol="0">
            <a:spAutoFit/>
          </a:bodyPr>
          <a:lstStyle/>
          <a:p>
            <a:pPr algn="ctr">
              <a:lnSpc>
                <a:spcPct val="150000"/>
              </a:lnSpc>
            </a:pPr>
            <a:r>
              <a:rPr lang="uk-UA" sz="2400" b="1" u="sng" dirty="0" smtClean="0">
                <a:latin typeface="Times New Roman" pitchFamily="18" charset="0"/>
                <a:cs typeface="Times New Roman" pitchFamily="18" charset="0"/>
              </a:rPr>
              <a:t>Список використаних джерел</a:t>
            </a:r>
          </a:p>
          <a:p>
            <a:pPr marL="457200" indent="-457200" algn="just">
              <a:lnSpc>
                <a:spcPct val="150000"/>
              </a:lnSpc>
              <a:buAutoNum type="arabicPeriod"/>
            </a:pPr>
            <a:r>
              <a:rPr lang="ru-RU" sz="2000" dirty="0" err="1" smtClean="0">
                <a:solidFill>
                  <a:schemeClr val="tx1">
                    <a:lumMod val="95000"/>
                    <a:lumOff val="5000"/>
                  </a:schemeClr>
                </a:solidFill>
                <a:latin typeface="Times New Roman" pitchFamily="18" charset="0"/>
                <a:cs typeface="Times New Roman" pitchFamily="18" charset="0"/>
              </a:rPr>
              <a:t>Вища</a:t>
            </a:r>
            <a:r>
              <a:rPr lang="ru-RU" sz="2000" dirty="0" smtClean="0">
                <a:solidFill>
                  <a:schemeClr val="tx1">
                    <a:lumMod val="95000"/>
                    <a:lumOff val="5000"/>
                  </a:schemeClr>
                </a:solidFill>
                <a:latin typeface="Times New Roman" pitchFamily="18" charset="0"/>
                <a:cs typeface="Times New Roman" pitchFamily="18" charset="0"/>
              </a:rPr>
              <a:t> </a:t>
            </a:r>
            <a:r>
              <a:rPr lang="ru-RU" sz="2000" dirty="0" err="1" smtClean="0">
                <a:solidFill>
                  <a:schemeClr val="tx1">
                    <a:lumMod val="95000"/>
                    <a:lumOff val="5000"/>
                  </a:schemeClr>
                </a:solidFill>
                <a:latin typeface="Times New Roman" pitchFamily="18" charset="0"/>
                <a:cs typeface="Times New Roman" pitchFamily="18" charset="0"/>
              </a:rPr>
              <a:t>педагогічна</a:t>
            </a:r>
            <a:r>
              <a:rPr lang="ru-RU" sz="2000" dirty="0" smtClean="0">
                <a:solidFill>
                  <a:schemeClr val="tx1">
                    <a:lumMod val="95000"/>
                    <a:lumOff val="5000"/>
                  </a:schemeClr>
                </a:solidFill>
                <a:latin typeface="Times New Roman" pitchFamily="18" charset="0"/>
                <a:cs typeface="Times New Roman" pitchFamily="18" charset="0"/>
              </a:rPr>
              <a:t> </a:t>
            </a:r>
            <a:r>
              <a:rPr lang="ru-RU" sz="2000" dirty="0" err="1" smtClean="0">
                <a:solidFill>
                  <a:schemeClr val="tx1">
                    <a:lumMod val="95000"/>
                    <a:lumOff val="5000"/>
                  </a:schemeClr>
                </a:solidFill>
                <a:latin typeface="Times New Roman" pitchFamily="18" charset="0"/>
                <a:cs typeface="Times New Roman" pitchFamily="18" charset="0"/>
              </a:rPr>
              <a:t>освіта</a:t>
            </a:r>
            <a:r>
              <a:rPr lang="ru-RU" sz="2000" dirty="0" smtClean="0">
                <a:solidFill>
                  <a:schemeClr val="tx1">
                    <a:lumMod val="95000"/>
                    <a:lumOff val="5000"/>
                  </a:schemeClr>
                </a:solidFill>
                <a:latin typeface="Times New Roman" pitchFamily="18" charset="0"/>
                <a:cs typeface="Times New Roman" pitchFamily="18" charset="0"/>
              </a:rPr>
              <a:t> </a:t>
            </a:r>
            <a:r>
              <a:rPr lang="ru-RU" sz="2000" dirty="0" err="1" smtClean="0">
                <a:solidFill>
                  <a:schemeClr val="tx1">
                    <a:lumMod val="95000"/>
                    <a:lumOff val="5000"/>
                  </a:schemeClr>
                </a:solidFill>
                <a:latin typeface="Times New Roman" pitchFamily="18" charset="0"/>
                <a:cs typeface="Times New Roman" pitchFamily="18" charset="0"/>
              </a:rPr>
              <a:t>і</a:t>
            </a:r>
            <a:r>
              <a:rPr lang="ru-RU" sz="2000" dirty="0" smtClean="0">
                <a:solidFill>
                  <a:schemeClr val="tx1">
                    <a:lumMod val="95000"/>
                    <a:lumOff val="5000"/>
                  </a:schemeClr>
                </a:solidFill>
                <a:latin typeface="Times New Roman" pitchFamily="18" charset="0"/>
                <a:cs typeface="Times New Roman" pitchFamily="18" charset="0"/>
              </a:rPr>
              <a:t> наука </a:t>
            </a:r>
            <a:r>
              <a:rPr lang="ru-RU" sz="2000" dirty="0" err="1" smtClean="0">
                <a:solidFill>
                  <a:schemeClr val="tx1">
                    <a:lumMod val="95000"/>
                    <a:lumOff val="5000"/>
                  </a:schemeClr>
                </a:solidFill>
                <a:latin typeface="Times New Roman" pitchFamily="18" charset="0"/>
                <a:cs typeface="Times New Roman" pitchFamily="18" charset="0"/>
              </a:rPr>
              <a:t>України</a:t>
            </a:r>
            <a:r>
              <a:rPr lang="ru-RU" sz="2000" dirty="0" smtClean="0">
                <a:solidFill>
                  <a:schemeClr val="tx1">
                    <a:lumMod val="95000"/>
                    <a:lumOff val="5000"/>
                  </a:schemeClr>
                </a:solidFill>
                <a:latin typeface="Times New Roman" pitchFamily="18" charset="0"/>
                <a:cs typeface="Times New Roman" pitchFamily="18" charset="0"/>
              </a:rPr>
              <a:t> : </a:t>
            </a:r>
            <a:r>
              <a:rPr lang="ru-RU" sz="2000" dirty="0" err="1" smtClean="0">
                <a:solidFill>
                  <a:schemeClr val="tx1">
                    <a:lumMod val="95000"/>
                    <a:lumOff val="5000"/>
                  </a:schemeClr>
                </a:solidFill>
                <a:latin typeface="Times New Roman" pitchFamily="18" charset="0"/>
                <a:cs typeface="Times New Roman" pitchFamily="18" charset="0"/>
              </a:rPr>
              <a:t>історія</a:t>
            </a:r>
            <a:r>
              <a:rPr lang="ru-RU" sz="2000" dirty="0" smtClean="0">
                <a:solidFill>
                  <a:schemeClr val="tx1">
                    <a:lumMod val="95000"/>
                    <a:lumOff val="5000"/>
                  </a:schemeClr>
                </a:solidFill>
                <a:latin typeface="Times New Roman" pitchFamily="18" charset="0"/>
                <a:cs typeface="Times New Roman" pitchFamily="18" charset="0"/>
              </a:rPr>
              <a:t>, </a:t>
            </a:r>
            <a:r>
              <a:rPr lang="ru-RU" sz="2000" dirty="0" err="1" smtClean="0">
                <a:solidFill>
                  <a:schemeClr val="tx1">
                    <a:lumMod val="95000"/>
                    <a:lumOff val="5000"/>
                  </a:schemeClr>
                </a:solidFill>
                <a:latin typeface="Times New Roman" pitchFamily="18" charset="0"/>
                <a:cs typeface="Times New Roman" pitchFamily="18" charset="0"/>
              </a:rPr>
              <a:t>сьогодення</a:t>
            </a:r>
            <a:r>
              <a:rPr lang="ru-RU" sz="2000" dirty="0" smtClean="0">
                <a:solidFill>
                  <a:schemeClr val="tx1">
                    <a:lumMod val="95000"/>
                    <a:lumOff val="5000"/>
                  </a:schemeClr>
                </a:solidFill>
                <a:latin typeface="Times New Roman" pitchFamily="18" charset="0"/>
                <a:cs typeface="Times New Roman" pitchFamily="18" charset="0"/>
              </a:rPr>
              <a:t> та </a:t>
            </a:r>
            <a:r>
              <a:rPr lang="ru-RU" sz="2000" dirty="0" err="1" smtClean="0">
                <a:solidFill>
                  <a:schemeClr val="tx1">
                    <a:lumMod val="95000"/>
                    <a:lumOff val="5000"/>
                  </a:schemeClr>
                </a:solidFill>
                <a:latin typeface="Times New Roman" pitchFamily="18" charset="0"/>
                <a:cs typeface="Times New Roman" pitchFamily="18" charset="0"/>
              </a:rPr>
              <a:t>перспективи</a:t>
            </a:r>
            <a:r>
              <a:rPr lang="ru-RU" sz="2000" dirty="0" smtClean="0">
                <a:solidFill>
                  <a:schemeClr val="tx1">
                    <a:lumMod val="95000"/>
                    <a:lumOff val="5000"/>
                  </a:schemeClr>
                </a:solidFill>
                <a:latin typeface="Times New Roman" pitchFamily="18" charset="0"/>
                <a:cs typeface="Times New Roman" pitchFamily="18" charset="0"/>
              </a:rPr>
              <a:t> </a:t>
            </a:r>
            <a:r>
              <a:rPr lang="ru-RU" sz="2000" dirty="0" err="1" smtClean="0">
                <a:solidFill>
                  <a:schemeClr val="tx1">
                    <a:lumMod val="95000"/>
                    <a:lumOff val="5000"/>
                  </a:schemeClr>
                </a:solidFill>
                <a:latin typeface="Times New Roman" pitchFamily="18" charset="0"/>
                <a:cs typeface="Times New Roman" pitchFamily="18" charset="0"/>
              </a:rPr>
              <a:t>розвитку</a:t>
            </a:r>
            <a:r>
              <a:rPr lang="ru-RU" sz="2000" dirty="0" smtClean="0">
                <a:solidFill>
                  <a:schemeClr val="tx1">
                    <a:lumMod val="95000"/>
                    <a:lumOff val="5000"/>
                  </a:schemeClr>
                </a:solidFill>
                <a:latin typeface="Times New Roman" pitchFamily="18" charset="0"/>
                <a:cs typeface="Times New Roman" pitchFamily="18" charset="0"/>
              </a:rPr>
              <a:t> / [ред. рада. вид. : В. Г. Кремень (гол) та </a:t>
            </a:r>
            <a:r>
              <a:rPr lang="ru-RU" sz="2000" dirty="0" err="1" smtClean="0">
                <a:solidFill>
                  <a:schemeClr val="tx1">
                    <a:lumMod val="95000"/>
                    <a:lumOff val="5000"/>
                  </a:schemeClr>
                </a:solidFill>
                <a:latin typeface="Times New Roman" pitchFamily="18" charset="0"/>
                <a:cs typeface="Times New Roman" pitchFamily="18" charset="0"/>
              </a:rPr>
              <a:t>ін</a:t>
            </a:r>
            <a:r>
              <a:rPr lang="ru-RU" sz="2000" dirty="0" smtClean="0">
                <a:solidFill>
                  <a:schemeClr val="tx1">
                    <a:lumMod val="95000"/>
                    <a:lumOff val="5000"/>
                  </a:schemeClr>
                </a:solidFill>
                <a:latin typeface="Times New Roman" pitchFamily="18" charset="0"/>
                <a:cs typeface="Times New Roman" pitchFamily="18" charset="0"/>
              </a:rPr>
              <a:t>.]. – К. : </a:t>
            </a:r>
            <a:r>
              <a:rPr lang="ru-RU" sz="2000" dirty="0" err="1" smtClean="0">
                <a:solidFill>
                  <a:schemeClr val="tx1">
                    <a:lumMod val="95000"/>
                    <a:lumOff val="5000"/>
                  </a:schemeClr>
                </a:solidFill>
                <a:latin typeface="Times New Roman" pitchFamily="18" charset="0"/>
                <a:cs typeface="Times New Roman" pitchFamily="18" charset="0"/>
              </a:rPr>
              <a:t>Знання</a:t>
            </a:r>
            <a:r>
              <a:rPr lang="ru-RU" sz="2000" dirty="0" smtClean="0">
                <a:solidFill>
                  <a:schemeClr val="tx1">
                    <a:lumMod val="95000"/>
                    <a:lumOff val="5000"/>
                  </a:schemeClr>
                </a:solidFill>
                <a:latin typeface="Times New Roman" pitchFamily="18" charset="0"/>
                <a:cs typeface="Times New Roman" pitchFamily="18" charset="0"/>
              </a:rPr>
              <a:t> </a:t>
            </a:r>
            <a:r>
              <a:rPr lang="ru-RU" sz="2000" dirty="0" err="1" smtClean="0">
                <a:solidFill>
                  <a:schemeClr val="tx1">
                    <a:lumMod val="95000"/>
                    <a:lumOff val="5000"/>
                  </a:schemeClr>
                </a:solidFill>
                <a:latin typeface="Times New Roman" pitchFamily="18" charset="0"/>
                <a:cs typeface="Times New Roman" pitchFamily="18" charset="0"/>
              </a:rPr>
              <a:t>України</a:t>
            </a:r>
            <a:r>
              <a:rPr lang="ru-RU" sz="2000" dirty="0" smtClean="0">
                <a:solidFill>
                  <a:schemeClr val="tx1">
                    <a:lumMod val="95000"/>
                    <a:lumOff val="5000"/>
                  </a:schemeClr>
                </a:solidFill>
                <a:latin typeface="Times New Roman" pitchFamily="18" charset="0"/>
                <a:cs typeface="Times New Roman" pitchFamily="18" charset="0"/>
              </a:rPr>
              <a:t>, 2009. – 491 с.</a:t>
            </a:r>
          </a:p>
          <a:p>
            <a:pPr marL="457200" indent="-457200" algn="just">
              <a:lnSpc>
                <a:spcPct val="150000"/>
              </a:lnSpc>
              <a:buAutoNum type="arabicPeriod"/>
            </a:pPr>
            <a:r>
              <a:rPr lang="ru-RU" sz="2000" dirty="0" smtClean="0">
                <a:solidFill>
                  <a:schemeClr val="tx1">
                    <a:lumMod val="95000"/>
                    <a:lumOff val="5000"/>
                  </a:schemeClr>
                </a:solidFill>
                <a:latin typeface="Times New Roman" pitchFamily="18" charset="0"/>
                <a:cs typeface="Times New Roman" pitchFamily="18" charset="0"/>
              </a:rPr>
              <a:t> Змеев С.И. </a:t>
            </a:r>
            <a:r>
              <a:rPr lang="ru-RU" sz="2000" dirty="0" err="1" smtClean="0">
                <a:solidFill>
                  <a:schemeClr val="tx1">
                    <a:lumMod val="95000"/>
                    <a:lumOff val="5000"/>
                  </a:schemeClr>
                </a:solidFill>
                <a:latin typeface="Times New Roman" pitchFamily="18" charset="0"/>
                <a:cs typeface="Times New Roman" pitchFamily="18" charset="0"/>
              </a:rPr>
              <a:t>Андрагогика</a:t>
            </a:r>
            <a:r>
              <a:rPr lang="ru-RU" sz="2000" dirty="0" smtClean="0">
                <a:solidFill>
                  <a:schemeClr val="tx1">
                    <a:lumMod val="95000"/>
                    <a:lumOff val="5000"/>
                  </a:schemeClr>
                </a:solidFill>
                <a:latin typeface="Times New Roman" pitchFamily="18" charset="0"/>
                <a:cs typeface="Times New Roman" pitchFamily="18" charset="0"/>
              </a:rPr>
              <a:t>: основы теории, истории и технологии обучения взрослых / С.И. Змеев. – М.: ПЕР СЭ, 2007. – 272 с..</a:t>
            </a:r>
            <a:endParaRPr lang="uk-UA" sz="2000" dirty="0" smtClean="0">
              <a:solidFill>
                <a:schemeClr val="tx1">
                  <a:lumMod val="95000"/>
                  <a:lumOff val="5000"/>
                </a:schemeClr>
              </a:solidFill>
              <a:latin typeface="Times New Roman" pitchFamily="18" charset="0"/>
              <a:cs typeface="Times New Roman" pitchFamily="18" charset="0"/>
            </a:endParaRPr>
          </a:p>
          <a:p>
            <a:pPr marL="457200" indent="-457200" algn="just">
              <a:lnSpc>
                <a:spcPct val="150000"/>
              </a:lnSpc>
              <a:buAutoNum type="arabicPeriod"/>
            </a:pPr>
            <a:r>
              <a:rPr lang="ru-RU" sz="2000" dirty="0" err="1" smtClean="0">
                <a:solidFill>
                  <a:schemeClr val="tx1">
                    <a:lumMod val="95000"/>
                    <a:lumOff val="5000"/>
                  </a:schemeClr>
                </a:solidFill>
                <a:latin typeface="Times New Roman" pitchFamily="18" charset="0"/>
                <a:cs typeface="Times New Roman" pitchFamily="18" charset="0"/>
              </a:rPr>
              <a:t>Андрагогічні</a:t>
            </a:r>
            <a:r>
              <a:rPr lang="ru-RU" sz="2000" dirty="0" smtClean="0">
                <a:solidFill>
                  <a:schemeClr val="tx1">
                    <a:lumMod val="95000"/>
                    <a:lumOff val="5000"/>
                  </a:schemeClr>
                </a:solidFill>
                <a:latin typeface="Times New Roman" pitchFamily="18" charset="0"/>
                <a:cs typeface="Times New Roman" pitchFamily="18" charset="0"/>
              </a:rPr>
              <a:t> засади </a:t>
            </a:r>
            <a:r>
              <a:rPr lang="ru-RU" sz="2000" dirty="0" err="1" smtClean="0">
                <a:solidFill>
                  <a:schemeClr val="tx1">
                    <a:lumMod val="95000"/>
                    <a:lumOff val="5000"/>
                  </a:schemeClr>
                </a:solidFill>
                <a:latin typeface="Times New Roman" pitchFamily="18" charset="0"/>
                <a:cs typeface="Times New Roman" pitchFamily="18" charset="0"/>
              </a:rPr>
              <a:t>післядипломної</a:t>
            </a:r>
            <a:r>
              <a:rPr lang="ru-RU" sz="2000" dirty="0" smtClean="0">
                <a:solidFill>
                  <a:schemeClr val="tx1">
                    <a:lumMod val="95000"/>
                    <a:lumOff val="5000"/>
                  </a:schemeClr>
                </a:solidFill>
                <a:latin typeface="Times New Roman" pitchFamily="18" charset="0"/>
                <a:cs typeface="Times New Roman" pitchFamily="18" charset="0"/>
              </a:rPr>
              <a:t> </a:t>
            </a:r>
            <a:r>
              <a:rPr lang="ru-RU" sz="2000" dirty="0" err="1" smtClean="0">
                <a:solidFill>
                  <a:schemeClr val="tx1">
                    <a:lumMod val="95000"/>
                    <a:lumOff val="5000"/>
                  </a:schemeClr>
                </a:solidFill>
                <a:latin typeface="Times New Roman" pitchFamily="18" charset="0"/>
                <a:cs typeface="Times New Roman" pitchFamily="18" charset="0"/>
              </a:rPr>
              <a:t>освіти</a:t>
            </a:r>
            <a:r>
              <a:rPr lang="ru-RU" sz="2000" dirty="0" smtClean="0">
                <a:solidFill>
                  <a:schemeClr val="tx1">
                    <a:lumMod val="95000"/>
                    <a:lumOff val="5000"/>
                  </a:schemeClr>
                </a:solidFill>
                <a:latin typeface="Times New Roman" pitchFamily="18" charset="0"/>
                <a:cs typeface="Times New Roman" pitchFamily="18" charset="0"/>
              </a:rPr>
              <a:t> [</a:t>
            </a:r>
            <a:r>
              <a:rPr lang="ru-RU" sz="2000" dirty="0" err="1" smtClean="0">
                <a:solidFill>
                  <a:schemeClr val="tx1">
                    <a:lumMod val="95000"/>
                    <a:lumOff val="5000"/>
                  </a:schemeClr>
                </a:solidFill>
                <a:latin typeface="Times New Roman" pitchFamily="18" charset="0"/>
                <a:cs typeface="Times New Roman" pitchFamily="18" charset="0"/>
              </a:rPr>
              <a:t>Електронний</a:t>
            </a:r>
            <a:r>
              <a:rPr lang="ru-RU" sz="2000" dirty="0" smtClean="0">
                <a:solidFill>
                  <a:schemeClr val="tx1">
                    <a:lumMod val="95000"/>
                    <a:lumOff val="5000"/>
                  </a:schemeClr>
                </a:solidFill>
                <a:latin typeface="Times New Roman" pitchFamily="18" charset="0"/>
                <a:cs typeface="Times New Roman" pitchFamily="18" charset="0"/>
              </a:rPr>
              <a:t> ресурс]: </a:t>
            </a:r>
            <a:r>
              <a:rPr lang="ru-RU" sz="2000" dirty="0" err="1" smtClean="0">
                <a:solidFill>
                  <a:schemeClr val="tx1">
                    <a:lumMod val="95000"/>
                    <a:lumOff val="5000"/>
                  </a:schemeClr>
                </a:solidFill>
                <a:latin typeface="Times New Roman" pitchFamily="18" charset="0"/>
                <a:cs typeface="Times New Roman" pitchFamily="18" charset="0"/>
              </a:rPr>
              <a:t>зб</a:t>
            </a:r>
            <a:r>
              <a:rPr lang="ru-RU" sz="2000" dirty="0" smtClean="0">
                <a:solidFill>
                  <a:schemeClr val="tx1">
                    <a:lumMod val="95000"/>
                    <a:lumOff val="5000"/>
                  </a:schemeClr>
                </a:solidFill>
                <a:latin typeface="Times New Roman" pitchFamily="18" charset="0"/>
                <a:cs typeface="Times New Roman" pitchFamily="18" charset="0"/>
              </a:rPr>
              <a:t>. матер. </a:t>
            </a:r>
            <a:r>
              <a:rPr lang="ru-RU" sz="2000" dirty="0" err="1" smtClean="0">
                <a:solidFill>
                  <a:schemeClr val="tx1">
                    <a:lumMod val="95000"/>
                    <a:lumOff val="5000"/>
                  </a:schemeClr>
                </a:solidFill>
                <a:latin typeface="Times New Roman" pitchFamily="18" charset="0"/>
                <a:cs typeface="Times New Roman" pitchFamily="18" charset="0"/>
              </a:rPr>
              <a:t>Всеукр</a:t>
            </a:r>
            <a:r>
              <a:rPr lang="ru-RU" sz="2000" dirty="0" smtClean="0">
                <a:solidFill>
                  <a:schemeClr val="tx1">
                    <a:lumMod val="95000"/>
                    <a:lumOff val="5000"/>
                  </a:schemeClr>
                </a:solidFill>
                <a:latin typeface="Times New Roman" pitchFamily="18" charset="0"/>
                <a:cs typeface="Times New Roman" pitchFamily="18" charset="0"/>
              </a:rPr>
              <a:t>. </a:t>
            </a:r>
            <a:r>
              <a:rPr lang="ru-RU" sz="2000" dirty="0" err="1" smtClean="0">
                <a:solidFill>
                  <a:schemeClr val="tx1">
                    <a:lumMod val="95000"/>
                    <a:lumOff val="5000"/>
                  </a:schemeClr>
                </a:solidFill>
                <a:latin typeface="Times New Roman" pitchFamily="18" charset="0"/>
                <a:cs typeface="Times New Roman" pitchFamily="18" charset="0"/>
              </a:rPr>
              <a:t>наук.-метод</a:t>
            </a:r>
            <a:r>
              <a:rPr lang="ru-RU" sz="2000" dirty="0" smtClean="0">
                <a:solidFill>
                  <a:schemeClr val="tx1">
                    <a:lumMod val="95000"/>
                    <a:lumOff val="5000"/>
                  </a:schemeClr>
                </a:solidFill>
                <a:latin typeface="Times New Roman" pitchFamily="18" charset="0"/>
                <a:cs typeface="Times New Roman" pitchFamily="18" charset="0"/>
              </a:rPr>
              <a:t>. </a:t>
            </a:r>
            <a:r>
              <a:rPr lang="ru-RU" sz="2000" dirty="0" err="1" smtClean="0">
                <a:solidFill>
                  <a:schemeClr val="tx1">
                    <a:lumMod val="95000"/>
                    <a:lumOff val="5000"/>
                  </a:schemeClr>
                </a:solidFill>
                <a:latin typeface="Times New Roman" pitchFamily="18" charset="0"/>
                <a:cs typeface="Times New Roman" pitchFamily="18" charset="0"/>
              </a:rPr>
              <a:t>інтернет-конфер</a:t>
            </a:r>
            <a:r>
              <a:rPr lang="ru-RU" sz="2000" dirty="0" smtClean="0">
                <a:solidFill>
                  <a:schemeClr val="tx1">
                    <a:lumMod val="95000"/>
                    <a:lumOff val="5000"/>
                  </a:schemeClr>
                </a:solidFill>
                <a:latin typeface="Times New Roman" pitchFamily="18" charset="0"/>
                <a:cs typeface="Times New Roman" pitchFamily="18" charset="0"/>
              </a:rPr>
              <a:t>., м. </a:t>
            </a:r>
            <a:r>
              <a:rPr lang="ru-RU" sz="2000" dirty="0" err="1" smtClean="0">
                <a:solidFill>
                  <a:schemeClr val="tx1">
                    <a:lumMod val="95000"/>
                    <a:lumOff val="5000"/>
                  </a:schemeClr>
                </a:solidFill>
                <a:latin typeface="Times New Roman" pitchFamily="18" charset="0"/>
                <a:cs typeface="Times New Roman" pitchFamily="18" charset="0"/>
              </a:rPr>
              <a:t>Кіровоград</a:t>
            </a:r>
            <a:r>
              <a:rPr lang="ru-RU" sz="2000" dirty="0" smtClean="0">
                <a:solidFill>
                  <a:schemeClr val="tx1">
                    <a:lumMod val="95000"/>
                    <a:lumOff val="5000"/>
                  </a:schemeClr>
                </a:solidFill>
                <a:latin typeface="Times New Roman" pitchFamily="18" charset="0"/>
                <a:cs typeface="Times New Roman" pitchFamily="18" charset="0"/>
              </a:rPr>
              <a:t>, 20-28.04.2015 р. – </a:t>
            </a:r>
            <a:r>
              <a:rPr lang="ru-RU" sz="2000" dirty="0" err="1" smtClean="0">
                <a:solidFill>
                  <a:schemeClr val="tx1">
                    <a:lumMod val="95000"/>
                    <a:lumOff val="5000"/>
                  </a:schemeClr>
                </a:solidFill>
                <a:latin typeface="Times New Roman" pitchFamily="18" charset="0"/>
                <a:cs typeface="Times New Roman" pitchFamily="18" charset="0"/>
              </a:rPr>
              <a:t>Кіровоград</a:t>
            </a:r>
            <a:r>
              <a:rPr lang="ru-RU" sz="2000" dirty="0" smtClean="0">
                <a:solidFill>
                  <a:schemeClr val="tx1">
                    <a:lumMod val="95000"/>
                    <a:lumOff val="5000"/>
                  </a:schemeClr>
                </a:solidFill>
                <a:latin typeface="Times New Roman" pitchFamily="18" charset="0"/>
                <a:cs typeface="Times New Roman" pitchFamily="18" charset="0"/>
              </a:rPr>
              <a:t>, 2015. – 405 с. – Режим доступу: </a:t>
            </a:r>
            <a:r>
              <a:rPr lang="en-US" sz="2000" dirty="0" smtClean="0">
                <a:solidFill>
                  <a:schemeClr val="tx1">
                    <a:lumMod val="95000"/>
                    <a:lumOff val="5000"/>
                  </a:schemeClr>
                </a:solidFill>
                <a:latin typeface="Times New Roman" pitchFamily="18" charset="0"/>
                <a:cs typeface="Times New Roman" pitchFamily="18" charset="0"/>
                <a:hlinkClick r:id="rId2"/>
              </a:rPr>
              <a:t>http://www.ppkokoippo.edukit.kr.ua/Files/downloads/</a:t>
            </a:r>
            <a:r>
              <a:rPr lang="ru-RU" sz="2000" dirty="0" smtClean="0">
                <a:solidFill>
                  <a:schemeClr val="tx1">
                    <a:lumMod val="95000"/>
                    <a:lumOff val="5000"/>
                  </a:schemeClr>
                </a:solidFill>
                <a:latin typeface="Times New Roman" pitchFamily="18" charset="0"/>
                <a:cs typeface="Times New Roman" pitchFamily="18" charset="0"/>
                <a:hlinkClick r:id="rId2"/>
              </a:rPr>
              <a:t>Зб._Конференц._20-28.04.2015- 1_</a:t>
            </a:r>
            <a:r>
              <a:rPr lang="en-US" sz="2000" dirty="0" smtClean="0">
                <a:solidFill>
                  <a:schemeClr val="tx1">
                    <a:lumMod val="95000"/>
                    <a:lumOff val="5000"/>
                  </a:schemeClr>
                </a:solidFill>
                <a:latin typeface="Times New Roman" pitchFamily="18" charset="0"/>
                <a:cs typeface="Times New Roman" pitchFamily="18" charset="0"/>
                <a:hlinkClick r:id="rId2"/>
              </a:rPr>
              <a:t>copy.pdf</a:t>
            </a:r>
            <a:r>
              <a:rPr lang="en-US" sz="2000" dirty="0" smtClean="0">
                <a:solidFill>
                  <a:schemeClr val="tx1">
                    <a:lumMod val="95000"/>
                    <a:lumOff val="5000"/>
                  </a:schemeClr>
                </a:solidFill>
                <a:latin typeface="Times New Roman" pitchFamily="18" charset="0"/>
                <a:cs typeface="Times New Roman" pitchFamily="18" charset="0"/>
              </a:rPr>
              <a:t>.</a:t>
            </a:r>
            <a:endParaRPr lang="uk-UA" sz="2000" dirty="0" smtClean="0">
              <a:solidFill>
                <a:schemeClr val="tx1">
                  <a:lumMod val="95000"/>
                  <a:lumOff val="5000"/>
                </a:schemeClr>
              </a:solidFill>
              <a:latin typeface="Times New Roman" pitchFamily="18" charset="0"/>
              <a:cs typeface="Times New Roman" pitchFamily="18" charset="0"/>
            </a:endParaRPr>
          </a:p>
          <a:p>
            <a:pPr marL="457200" indent="-457200" algn="just">
              <a:lnSpc>
                <a:spcPct val="150000"/>
              </a:lnSpc>
              <a:buAutoNum type="arabicPeriod"/>
            </a:pPr>
            <a:r>
              <a:rPr lang="ru-RU" sz="2000" dirty="0" err="1" smtClean="0">
                <a:solidFill>
                  <a:schemeClr val="tx1">
                    <a:lumMod val="95000"/>
                    <a:lumOff val="5000"/>
                  </a:schemeClr>
                </a:solidFill>
                <a:latin typeface="Times New Roman" pitchFamily="18" charset="0"/>
                <a:cs typeface="Times New Roman" pitchFamily="18" charset="0"/>
              </a:rPr>
              <a:t>Архіпова</a:t>
            </a:r>
            <a:r>
              <a:rPr lang="ru-RU" sz="2000" dirty="0" smtClean="0">
                <a:solidFill>
                  <a:schemeClr val="tx1">
                    <a:lumMod val="95000"/>
                    <a:lumOff val="5000"/>
                  </a:schemeClr>
                </a:solidFill>
                <a:latin typeface="Times New Roman" pitchFamily="18" charset="0"/>
                <a:cs typeface="Times New Roman" pitchFamily="18" charset="0"/>
              </a:rPr>
              <a:t> С.П. </a:t>
            </a:r>
            <a:r>
              <a:rPr lang="ru-RU" sz="2000" dirty="0" err="1" smtClean="0">
                <a:solidFill>
                  <a:schemeClr val="tx1">
                    <a:lumMod val="95000"/>
                    <a:lumOff val="5000"/>
                  </a:schemeClr>
                </a:solidFill>
                <a:latin typeface="Times New Roman" pitchFamily="18" charset="0"/>
                <a:cs typeface="Times New Roman" pitchFamily="18" charset="0"/>
              </a:rPr>
              <a:t>Основи</a:t>
            </a:r>
            <a:r>
              <a:rPr lang="ru-RU" sz="2000" dirty="0" smtClean="0">
                <a:solidFill>
                  <a:schemeClr val="tx1">
                    <a:lumMod val="95000"/>
                    <a:lumOff val="5000"/>
                  </a:schemeClr>
                </a:solidFill>
                <a:latin typeface="Times New Roman" pitchFamily="18" charset="0"/>
                <a:cs typeface="Times New Roman" pitchFamily="18" charset="0"/>
              </a:rPr>
              <a:t> </a:t>
            </a:r>
            <a:r>
              <a:rPr lang="ru-RU" sz="2000" dirty="0" err="1" smtClean="0">
                <a:solidFill>
                  <a:schemeClr val="tx1">
                    <a:lumMod val="95000"/>
                    <a:lumOff val="5000"/>
                  </a:schemeClr>
                </a:solidFill>
                <a:latin typeface="Times New Roman" pitchFamily="18" charset="0"/>
                <a:cs typeface="Times New Roman" pitchFamily="18" charset="0"/>
              </a:rPr>
              <a:t>андрагогіки</a:t>
            </a:r>
            <a:r>
              <a:rPr lang="ru-RU" sz="2000" dirty="0" smtClean="0">
                <a:solidFill>
                  <a:schemeClr val="tx1">
                    <a:lumMod val="95000"/>
                    <a:lumOff val="5000"/>
                  </a:schemeClr>
                </a:solidFill>
                <a:latin typeface="Times New Roman" pitchFamily="18" charset="0"/>
                <a:cs typeface="Times New Roman" pitchFamily="18" charset="0"/>
              </a:rPr>
              <a:t> [</a:t>
            </a:r>
            <a:r>
              <a:rPr lang="ru-RU" sz="2000" dirty="0" err="1" smtClean="0">
                <a:solidFill>
                  <a:schemeClr val="tx1">
                    <a:lumMod val="95000"/>
                    <a:lumOff val="5000"/>
                  </a:schemeClr>
                </a:solidFill>
                <a:latin typeface="Times New Roman" pitchFamily="18" charset="0"/>
                <a:cs typeface="Times New Roman" pitchFamily="18" charset="0"/>
              </a:rPr>
              <a:t>Електронний</a:t>
            </a:r>
            <a:r>
              <a:rPr lang="ru-RU" sz="2000" dirty="0" smtClean="0">
                <a:solidFill>
                  <a:schemeClr val="tx1">
                    <a:lumMod val="95000"/>
                    <a:lumOff val="5000"/>
                  </a:schemeClr>
                </a:solidFill>
                <a:latin typeface="Times New Roman" pitchFamily="18" charset="0"/>
                <a:cs typeface="Times New Roman" pitchFamily="18" charset="0"/>
              </a:rPr>
              <a:t> ресурс]: </a:t>
            </a:r>
            <a:r>
              <a:rPr lang="ru-RU" sz="2000" dirty="0" err="1" smtClean="0">
                <a:solidFill>
                  <a:schemeClr val="tx1">
                    <a:lumMod val="95000"/>
                    <a:lumOff val="5000"/>
                  </a:schemeClr>
                </a:solidFill>
                <a:latin typeface="Times New Roman" pitchFamily="18" charset="0"/>
                <a:cs typeface="Times New Roman" pitchFamily="18" charset="0"/>
              </a:rPr>
              <a:t>навч</a:t>
            </a:r>
            <a:r>
              <a:rPr lang="ru-RU" sz="2000" dirty="0" smtClean="0">
                <a:solidFill>
                  <a:schemeClr val="tx1">
                    <a:lumMod val="95000"/>
                    <a:lumOff val="5000"/>
                  </a:schemeClr>
                </a:solidFill>
                <a:latin typeface="Times New Roman" pitchFamily="18" charset="0"/>
                <a:cs typeface="Times New Roman" pitchFamily="18" charset="0"/>
              </a:rPr>
              <a:t>. </a:t>
            </a:r>
            <a:r>
              <a:rPr lang="ru-RU" sz="2000" dirty="0" err="1" smtClean="0">
                <a:solidFill>
                  <a:schemeClr val="tx1">
                    <a:lumMod val="95000"/>
                    <a:lumOff val="5000"/>
                  </a:schemeClr>
                </a:solidFill>
                <a:latin typeface="Times New Roman" pitchFamily="18" charset="0"/>
                <a:cs typeface="Times New Roman" pitchFamily="18" charset="0"/>
              </a:rPr>
              <a:t>посіб</a:t>
            </a:r>
            <a:r>
              <a:rPr lang="ru-RU" sz="2000" dirty="0" smtClean="0">
                <a:solidFill>
                  <a:schemeClr val="tx1">
                    <a:lumMod val="95000"/>
                    <a:lumOff val="5000"/>
                  </a:schemeClr>
                </a:solidFill>
                <a:latin typeface="Times New Roman" pitchFamily="18" charset="0"/>
                <a:cs typeface="Times New Roman" pitchFamily="18" charset="0"/>
              </a:rPr>
              <a:t> / С.П. </a:t>
            </a:r>
            <a:r>
              <a:rPr lang="ru-RU" sz="2000" dirty="0" err="1" smtClean="0">
                <a:solidFill>
                  <a:schemeClr val="tx1">
                    <a:lumMod val="95000"/>
                    <a:lumOff val="5000"/>
                  </a:schemeClr>
                </a:solidFill>
                <a:latin typeface="Times New Roman" pitchFamily="18" charset="0"/>
                <a:cs typeface="Times New Roman" pitchFamily="18" charset="0"/>
              </a:rPr>
              <a:t>Архіпова</a:t>
            </a:r>
            <a:r>
              <a:rPr lang="ru-RU" sz="2000" dirty="0" smtClean="0">
                <a:solidFill>
                  <a:schemeClr val="tx1">
                    <a:lumMod val="95000"/>
                    <a:lumOff val="5000"/>
                  </a:schemeClr>
                </a:solidFill>
                <a:latin typeface="Times New Roman" pitchFamily="18" charset="0"/>
                <a:cs typeface="Times New Roman" pitchFamily="18" charset="0"/>
              </a:rPr>
              <a:t>. – </a:t>
            </a:r>
            <a:r>
              <a:rPr lang="ru-RU" sz="2000" dirty="0" err="1" smtClean="0">
                <a:solidFill>
                  <a:schemeClr val="tx1">
                    <a:lumMod val="95000"/>
                    <a:lumOff val="5000"/>
                  </a:schemeClr>
                </a:solidFill>
                <a:latin typeface="Times New Roman" pitchFamily="18" charset="0"/>
                <a:cs typeface="Times New Roman" pitchFamily="18" charset="0"/>
              </a:rPr>
              <a:t>Черкаси</a:t>
            </a:r>
            <a:r>
              <a:rPr lang="ru-RU" sz="2000" dirty="0" smtClean="0">
                <a:solidFill>
                  <a:schemeClr val="tx1">
                    <a:lumMod val="95000"/>
                    <a:lumOff val="5000"/>
                  </a:schemeClr>
                </a:solidFill>
                <a:latin typeface="Times New Roman" pitchFamily="18" charset="0"/>
                <a:cs typeface="Times New Roman" pitchFamily="18" charset="0"/>
              </a:rPr>
              <a:t>, 2002. – 92 с. – Режим доступу: </a:t>
            </a:r>
            <a:r>
              <a:rPr lang="en-US" sz="2000" dirty="0" smtClean="0">
                <a:solidFill>
                  <a:schemeClr val="tx1">
                    <a:lumMod val="95000"/>
                    <a:lumOff val="5000"/>
                  </a:schemeClr>
                </a:solidFill>
                <a:latin typeface="Times New Roman" pitchFamily="18" charset="0"/>
                <a:cs typeface="Times New Roman" pitchFamily="18" charset="0"/>
              </a:rPr>
              <a:t>http://ipkdszu.kiev.ua/ndv/andra/12.pdf</a:t>
            </a:r>
            <a:endParaRPr lang="ru-RU" sz="20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357166"/>
            <a:ext cx="8572560" cy="6186309"/>
          </a:xfrm>
          <a:prstGeom prst="rect">
            <a:avLst/>
          </a:prstGeom>
          <a:noFill/>
        </p:spPr>
        <p:txBody>
          <a:bodyPr wrap="square" rtlCol="0">
            <a:spAutoFit/>
          </a:bodyPr>
          <a:lstStyle/>
          <a:p>
            <a:pPr algn="ctr">
              <a:lnSpc>
                <a:spcPct val="150000"/>
              </a:lnSpc>
            </a:pPr>
            <a:r>
              <a:rPr lang="uk-UA" sz="2400" b="1" u="sng" dirty="0" smtClean="0">
                <a:latin typeface="Times New Roman" pitchFamily="18" charset="0"/>
                <a:cs typeface="Times New Roman" pitchFamily="18" charset="0"/>
              </a:rPr>
              <a:t>Вступ</a:t>
            </a:r>
          </a:p>
          <a:p>
            <a:pPr algn="just">
              <a:lnSpc>
                <a:spcPct val="150000"/>
              </a:lnSpc>
            </a:pP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Сучасна доросла людина живе в інформаційному суспільстві глобальної компетентності, в якому очевидними є виклики щодо її безперервного професійного й особистісного зростання, особистісної активності та ефективного </a:t>
            </a:r>
            <a:r>
              <a:rPr lang="uk-UA" sz="2000" dirty="0" err="1" smtClean="0">
                <a:latin typeface="Times New Roman" pitchFamily="18" charset="0"/>
                <a:cs typeface="Times New Roman" pitchFamily="18" charset="0"/>
              </a:rPr>
              <a:t>самоздійснення</a:t>
            </a:r>
            <a:r>
              <a:rPr lang="uk-UA" sz="2000" dirty="0" smtClean="0">
                <a:latin typeface="Times New Roman" pitchFamily="18" charset="0"/>
                <a:cs typeface="Times New Roman" pitchFamily="18" charset="0"/>
              </a:rPr>
              <a:t> у мінливих умовах життя. Визнано той факт, що обсяг знань, який породжується у світовому співтоваристві, подвоюється кожні два-три роки. Це загострює проблему невідповідності знань і вмінь економічно активного дорослого населення потребам ринку праці, робить особливо актуальними питання підвищення якості безперервної освіти, розширення меж традиційної системи освіти дорослих, надання їй більшої відкритості, доступності та гнучкості, розкриття особистості в процесі навчання з урахуванням її вікових, психологічних і соціальних особливостей.</a:t>
            </a:r>
            <a:endParaRPr lang="ru-RU"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357166"/>
            <a:ext cx="8858312" cy="1569660"/>
          </a:xfrm>
          <a:prstGeom prst="rect">
            <a:avLst/>
          </a:prstGeom>
          <a:noFill/>
        </p:spPr>
        <p:txBody>
          <a:bodyPr wrap="square" rtlCol="0">
            <a:spAutoFit/>
          </a:bodyPr>
          <a:lstStyle/>
          <a:p>
            <a:pPr algn="ctr">
              <a:lnSpc>
                <a:spcPct val="150000"/>
              </a:lnSpc>
            </a:pPr>
            <a:r>
              <a:rPr lang="uk-UA" sz="2400" b="1" u="sng" dirty="0" smtClean="0">
                <a:latin typeface="Times New Roman" pitchFamily="18" charset="0"/>
                <a:cs typeface="Times New Roman" pitchFamily="18" charset="0"/>
              </a:rPr>
              <a:t>Дорослість, як етап життєвого циклу людини</a:t>
            </a:r>
            <a:endParaRPr lang="uk-UA" sz="2400" b="1" u="sng" dirty="0">
              <a:latin typeface="Times New Roman" pitchFamily="18" charset="0"/>
              <a:cs typeface="Times New Roman" pitchFamily="18" charset="0"/>
            </a:endParaRPr>
          </a:p>
          <a:p>
            <a:pPr algn="just">
              <a:lnSpc>
                <a:spcPct val="150000"/>
              </a:lnSpc>
            </a:pPr>
            <a:r>
              <a:rPr lang="uk-UA" sz="2000" dirty="0" smtClean="0">
                <a:latin typeface="Times New Roman" pitchFamily="18" charset="0"/>
                <a:cs typeface="Times New Roman" pitchFamily="18" charset="0"/>
              </a:rPr>
              <a:t>	Сьогодні не існує єдиної точки зору на те, яку людину слід вважати дорослою. </a:t>
            </a:r>
          </a:p>
        </p:txBody>
      </p:sp>
      <p:sp>
        <p:nvSpPr>
          <p:cNvPr id="2050" name="AutoShape 2" descr="ÐÐ°ÑÑÐ¸Ð½ÐºÐ¸ Ð¿Ð¾ Ð·Ð°Ð¿ÑÐ¾ÑÑ ÑÐ½ÐµÑÐºÐ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ÐÐ°ÑÑÐ¸Ð½ÐºÐ¸ Ð¿Ð¾ Ð·Ð°Ð¿ÑÐ¾ÑÑ ÑÐ½ÐµÑÐºÐ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4" name="Picture 6" descr="ÐÐ°ÑÑÐ¸Ð½ÐºÐ¸ Ð¿Ð¾ Ð·Ð°Ð¿ÑÐ¾ÑÑ ÑÐ½ÐµÑÐºÐ¾"/>
          <p:cNvPicPr>
            <a:picLocks noChangeAspect="1" noChangeArrowheads="1"/>
          </p:cNvPicPr>
          <p:nvPr/>
        </p:nvPicPr>
        <p:blipFill>
          <a:blip r:embed="rId2"/>
          <a:srcRect/>
          <a:stretch>
            <a:fillRect/>
          </a:stretch>
        </p:blipFill>
        <p:spPr bwMode="auto">
          <a:xfrm>
            <a:off x="1142976" y="1785926"/>
            <a:ext cx="2071702" cy="1573444"/>
          </a:xfrm>
          <a:prstGeom prst="rect">
            <a:avLst/>
          </a:prstGeom>
          <a:ln>
            <a:noFill/>
          </a:ln>
          <a:effectLst>
            <a:softEdge rad="112500"/>
          </a:effectLst>
        </p:spPr>
      </p:pic>
      <p:sp>
        <p:nvSpPr>
          <p:cNvPr id="6" name="Стрелка вправо 5"/>
          <p:cNvSpPr/>
          <p:nvPr/>
        </p:nvSpPr>
        <p:spPr>
          <a:xfrm>
            <a:off x="3214678" y="2214554"/>
            <a:ext cx="1428760" cy="35719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7" name="Скругленный прямоугольник 6"/>
          <p:cNvSpPr/>
          <p:nvPr/>
        </p:nvSpPr>
        <p:spPr>
          <a:xfrm>
            <a:off x="214282" y="3714752"/>
            <a:ext cx="6215106" cy="26432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uk-UA" sz="2000" dirty="0" smtClean="0">
                <a:latin typeface="Times New Roman" pitchFamily="18" charset="0"/>
                <a:cs typeface="Times New Roman" pitchFamily="18" charset="0"/>
              </a:rPr>
              <a:t>Доросла людина - та, яка досягла фізіологічної, психічної та соціальної зрілості, має певний життєвий досвід, сформований високий рівень самосвідомості, яка виконує ролі, традиційно закріплені суспільством за дорослими людьми, бере на себе відповідальність за своє життя і поведінку</a:t>
            </a:r>
            <a:endParaRPr lang="ru-RU" sz="2000" dirty="0">
              <a:latin typeface="Times New Roman" pitchFamily="18" charset="0"/>
              <a:cs typeface="Times New Roman" pitchFamily="18" charset="0"/>
            </a:endParaRPr>
          </a:p>
        </p:txBody>
      </p:sp>
      <p:sp>
        <p:nvSpPr>
          <p:cNvPr id="8" name="Скругленный прямоугольник 7"/>
          <p:cNvSpPr/>
          <p:nvPr/>
        </p:nvSpPr>
        <p:spPr>
          <a:xfrm>
            <a:off x="5081590" y="1795450"/>
            <a:ext cx="3643338" cy="17859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uk-UA" sz="2000" dirty="0" smtClean="0">
                <a:latin typeface="Times New Roman" pitchFamily="18" charset="0"/>
                <a:cs typeface="Times New Roman" pitchFamily="18" charset="0"/>
              </a:rPr>
              <a:t>Дорослий - будь-яка людина, визнана такою у тому суспільстві, до якого вона належить</a:t>
            </a:r>
            <a:endParaRPr lang="ru-RU" sz="2000" dirty="0">
              <a:latin typeface="Times New Roman" pitchFamily="18" charset="0"/>
              <a:cs typeface="Times New Roman" pitchFamily="18" charset="0"/>
            </a:endParaRPr>
          </a:p>
        </p:txBody>
      </p:sp>
      <p:pic>
        <p:nvPicPr>
          <p:cNvPr id="2056" name="Picture 8" descr="ÐÐ¾ÑÐ¾Ð¶ÐµÐµ Ð¸Ð·Ð¾Ð±ÑÐ°Ð¶ÐµÐ½Ð¸Ðµ"/>
          <p:cNvPicPr>
            <a:picLocks noChangeAspect="1" noChangeArrowheads="1"/>
          </p:cNvPicPr>
          <p:nvPr/>
        </p:nvPicPr>
        <p:blipFill>
          <a:blip r:embed="rId3"/>
          <a:srcRect/>
          <a:stretch>
            <a:fillRect/>
          </a:stretch>
        </p:blipFill>
        <p:spPr bwMode="auto">
          <a:xfrm>
            <a:off x="6500826" y="3857628"/>
            <a:ext cx="2357453" cy="2357454"/>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14282" y="214290"/>
            <a:ext cx="8572560" cy="21431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uk-UA" sz="2000" dirty="0" smtClean="0">
                <a:latin typeface="Times New Roman" pitchFamily="18" charset="0"/>
                <a:cs typeface="Times New Roman" pitchFamily="18" charset="0"/>
              </a:rPr>
              <a:t>Дорослість є одним з </a:t>
            </a:r>
            <a:r>
              <a:rPr lang="uk-UA" sz="2000" dirty="0" err="1" smtClean="0">
                <a:latin typeface="Times New Roman" pitchFamily="18" charset="0"/>
                <a:cs typeface="Times New Roman" pitchFamily="18" charset="0"/>
              </a:rPr>
              <a:t>найтриваліших</a:t>
            </a:r>
            <a:r>
              <a:rPr lang="uk-UA" sz="2000" dirty="0" smtClean="0">
                <a:latin typeface="Times New Roman" pitchFamily="18" charset="0"/>
                <a:cs typeface="Times New Roman" pitchFamily="18" charset="0"/>
              </a:rPr>
              <a:t>, однак, найменш вивчених періодів онтогенезу, що настає після юності і характеризується високим ступенем зрілості та самостійності особистості в умовах її повноцінної реалізації в суспільстві </a:t>
            </a:r>
            <a:endParaRPr lang="ru-RU" sz="2000" dirty="0">
              <a:latin typeface="Times New Roman" pitchFamily="18" charset="0"/>
              <a:cs typeface="Times New Roman" pitchFamily="18" charset="0"/>
            </a:endParaRPr>
          </a:p>
        </p:txBody>
      </p:sp>
      <p:sp>
        <p:nvSpPr>
          <p:cNvPr id="3" name="Скругленный прямоугольник 2"/>
          <p:cNvSpPr/>
          <p:nvPr/>
        </p:nvSpPr>
        <p:spPr>
          <a:xfrm>
            <a:off x="5072066" y="2500306"/>
            <a:ext cx="3786214" cy="192882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uk-UA" sz="2000" dirty="0" smtClean="0">
                <a:latin typeface="Times New Roman" pitchFamily="18" charset="0"/>
                <a:cs typeface="Times New Roman" pitchFamily="18" charset="0"/>
              </a:rPr>
              <a:t>Доросла людина - та, яка в житті поводиться усвідомлено і відповідально, займається певною справою</a:t>
            </a:r>
            <a:endParaRPr lang="ru-RU" sz="2000" dirty="0">
              <a:latin typeface="Times New Roman" pitchFamily="18" charset="0"/>
              <a:cs typeface="Times New Roman" pitchFamily="18" charset="0"/>
            </a:endParaRPr>
          </a:p>
        </p:txBody>
      </p:sp>
      <p:sp>
        <p:nvSpPr>
          <p:cNvPr id="4" name="Скругленный прямоугольник 3"/>
          <p:cNvSpPr/>
          <p:nvPr/>
        </p:nvSpPr>
        <p:spPr>
          <a:xfrm>
            <a:off x="214282" y="2928934"/>
            <a:ext cx="4714908" cy="2857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uk-UA" sz="2000" dirty="0" smtClean="0">
                <a:latin typeface="Times New Roman" pitchFamily="18" charset="0"/>
                <a:cs typeface="Times New Roman" pitchFamily="18" charset="0"/>
              </a:rPr>
              <a:t>Доросла людина має високий рівень самосвідомості: усвідомлює себе більш самостійною, самокерованою, незалежною в матеріальному, юридичному, моральному і психічному сенсі особистістю</a:t>
            </a:r>
            <a:endParaRPr lang="ru-RU" sz="2000" dirty="0">
              <a:latin typeface="Times New Roman" pitchFamily="18" charset="0"/>
              <a:cs typeface="Times New Roman" pitchFamily="18" charset="0"/>
            </a:endParaRPr>
          </a:p>
        </p:txBody>
      </p:sp>
      <p:pic>
        <p:nvPicPr>
          <p:cNvPr id="1026" name="Picture 2" descr="ÐÐ°ÑÑÐ¸Ð½ÐºÐ¸ Ð¿Ð¾ Ð·Ð°Ð¿ÑÐ¾ÑÑ Ð»ÑÐ´Ð¸Ð½Ð°"/>
          <p:cNvPicPr>
            <a:picLocks noChangeAspect="1" noChangeArrowheads="1"/>
          </p:cNvPicPr>
          <p:nvPr/>
        </p:nvPicPr>
        <p:blipFill>
          <a:blip r:embed="rId2"/>
          <a:srcRect/>
          <a:stretch>
            <a:fillRect/>
          </a:stretch>
        </p:blipFill>
        <p:spPr bwMode="auto">
          <a:xfrm>
            <a:off x="5143504" y="4500570"/>
            <a:ext cx="2928958" cy="2101528"/>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857224" y="214290"/>
            <a:ext cx="4857784" cy="17145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uk-UA" sz="2000" dirty="0" smtClean="0">
                <a:latin typeface="Times New Roman" pitchFamily="18" charset="0"/>
                <a:cs typeface="Times New Roman" pitchFamily="18" charset="0"/>
              </a:rPr>
              <a:t>Дорослість - це період, який не  лише є </a:t>
            </a:r>
            <a:r>
              <a:rPr lang="uk-UA" sz="2000" dirty="0" err="1" smtClean="0">
                <a:latin typeface="Times New Roman" pitchFamily="18" charset="0"/>
                <a:cs typeface="Times New Roman" pitchFamily="18" charset="0"/>
              </a:rPr>
              <a:t>“суттєвим</a:t>
            </a:r>
            <a:r>
              <a:rPr lang="uk-UA" sz="2000" dirty="0" smtClean="0">
                <a:latin typeface="Times New Roman" pitchFamily="18" charset="0"/>
                <a:cs typeface="Times New Roman" pitchFamily="18" charset="0"/>
              </a:rPr>
              <a:t> для індивідуального розвитку людини, а й на розвиток </a:t>
            </a:r>
            <a:r>
              <a:rPr lang="uk-UA" sz="2000" dirty="0" err="1" smtClean="0">
                <a:latin typeface="Times New Roman" pitchFamily="18" charset="0"/>
                <a:cs typeface="Times New Roman" pitchFamily="18" charset="0"/>
              </a:rPr>
              <a:t>суспільства”</a:t>
            </a:r>
            <a:endParaRPr lang="uk-UA" sz="2000" dirty="0" smtClean="0">
              <a:latin typeface="Times New Roman" pitchFamily="18" charset="0"/>
              <a:cs typeface="Times New Roman" pitchFamily="18" charset="0"/>
            </a:endParaRPr>
          </a:p>
          <a:p>
            <a:pPr algn="ctr">
              <a:lnSpc>
                <a:spcPct val="150000"/>
              </a:lnSpc>
            </a:pPr>
            <a:r>
              <a:rPr lang="uk-UA" sz="2000" dirty="0" smtClean="0">
                <a:latin typeface="Times New Roman" pitchFamily="18" charset="0"/>
                <a:cs typeface="Times New Roman" pitchFamily="18" charset="0"/>
              </a:rPr>
              <a:t>(О. І. Огієнко)</a:t>
            </a:r>
            <a:endParaRPr lang="ru-RU" sz="2000" dirty="0">
              <a:latin typeface="Times New Roman" pitchFamily="18" charset="0"/>
              <a:cs typeface="Times New Roman" pitchFamily="18" charset="0"/>
            </a:endParaRPr>
          </a:p>
        </p:txBody>
      </p:sp>
      <p:sp>
        <p:nvSpPr>
          <p:cNvPr id="6" name="Скругленный прямоугольник 5"/>
          <p:cNvSpPr/>
          <p:nvPr/>
        </p:nvSpPr>
        <p:spPr>
          <a:xfrm>
            <a:off x="214282" y="2071678"/>
            <a:ext cx="8715436" cy="17145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uk-UA" sz="2000" dirty="0" smtClean="0">
                <a:latin typeface="Times New Roman" pitchFamily="18" charset="0"/>
                <a:cs typeface="Times New Roman" pitchFamily="18" charset="0"/>
              </a:rPr>
              <a:t>Критерій дорослості є багатовимірним, комплексним. Він включає такі фактори, як початок трудової діяльності і завершення освіти, економічну самостійність і отримання громадянських прав</a:t>
            </a:r>
          </a:p>
          <a:p>
            <a:pPr algn="ctr">
              <a:lnSpc>
                <a:spcPct val="150000"/>
              </a:lnSpc>
            </a:pPr>
            <a:r>
              <a:rPr lang="uk-UA" sz="2000" dirty="0" smtClean="0">
                <a:latin typeface="Times New Roman" pitchFamily="18" charset="0"/>
                <a:cs typeface="Times New Roman" pitchFamily="18" charset="0"/>
              </a:rPr>
              <a:t>(І. С. </a:t>
            </a:r>
            <a:r>
              <a:rPr lang="uk-UA" sz="2000" dirty="0" err="1" smtClean="0">
                <a:latin typeface="Times New Roman" pitchFamily="18" charset="0"/>
                <a:cs typeface="Times New Roman" pitchFamily="18" charset="0"/>
              </a:rPr>
              <a:t>Кон</a:t>
            </a:r>
            <a:r>
              <a:rPr lang="uk-UA"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7" name="Скругленный прямоугольник 6"/>
          <p:cNvSpPr/>
          <p:nvPr/>
        </p:nvSpPr>
        <p:spPr>
          <a:xfrm>
            <a:off x="214282" y="3929066"/>
            <a:ext cx="8715436" cy="25717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uk-UA" sz="2000" dirty="0" smtClean="0">
                <a:latin typeface="Times New Roman" pitchFamily="18" charset="0"/>
                <a:cs typeface="Times New Roman" pitchFamily="18" charset="0"/>
              </a:rPr>
              <a:t>Дорослість - це період життя людини, який настає після юності і характеризується такими основними ознаками: хронологічний вік, психофізіологічна зрілість, соціальна зрілість, повна громадсько-правова дієздатність, економічна самостійність, залучення до сфери професійної діяльності</a:t>
            </a:r>
          </a:p>
          <a:p>
            <a:pPr algn="ctr">
              <a:lnSpc>
                <a:spcPct val="150000"/>
              </a:lnSpc>
            </a:pPr>
            <a:r>
              <a:rPr lang="uk-UA" sz="2000" dirty="0" smtClean="0">
                <a:latin typeface="Times New Roman" pitchFamily="18" charset="0"/>
                <a:cs typeface="Times New Roman" pitchFamily="18" charset="0"/>
              </a:rPr>
              <a:t>(В. Г. </a:t>
            </a:r>
            <a:r>
              <a:rPr lang="uk-UA" sz="2000" dirty="0" err="1" smtClean="0">
                <a:latin typeface="Times New Roman" pitchFamily="18" charset="0"/>
                <a:cs typeface="Times New Roman" pitchFamily="18" charset="0"/>
              </a:rPr>
              <a:t>Онушкін</a:t>
            </a:r>
            <a:r>
              <a:rPr lang="uk-UA" sz="2000" dirty="0" smtClean="0">
                <a:latin typeface="Times New Roman" pitchFamily="18" charset="0"/>
                <a:cs typeface="Times New Roman" pitchFamily="18" charset="0"/>
              </a:rPr>
              <a:t>, Є. І. Огарьов)</a:t>
            </a:r>
            <a:endParaRPr lang="ru-RU" sz="2000" dirty="0">
              <a:latin typeface="Times New Roman" pitchFamily="18" charset="0"/>
              <a:cs typeface="Times New Roman" pitchFamily="18" charset="0"/>
            </a:endParaRPr>
          </a:p>
        </p:txBody>
      </p:sp>
      <p:pic>
        <p:nvPicPr>
          <p:cNvPr id="18436" name="Picture 4" descr="ÐÐ¾ÑÐ¾Ð¶ÐµÐµ Ð¸Ð·Ð¾Ð±ÑÐ°Ð¶ÐµÐ½Ð¸Ðµ"/>
          <p:cNvPicPr>
            <a:picLocks noChangeAspect="1" noChangeArrowheads="1"/>
          </p:cNvPicPr>
          <p:nvPr/>
        </p:nvPicPr>
        <p:blipFill>
          <a:blip r:embed="rId2" cstate="print"/>
          <a:srcRect/>
          <a:stretch>
            <a:fillRect/>
          </a:stretch>
        </p:blipFill>
        <p:spPr bwMode="auto">
          <a:xfrm>
            <a:off x="6286512" y="214290"/>
            <a:ext cx="1571636" cy="1792401"/>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142852"/>
            <a:ext cx="8572560" cy="6463308"/>
          </a:xfrm>
          <a:prstGeom prst="rect">
            <a:avLst/>
          </a:prstGeom>
          <a:noFill/>
        </p:spPr>
        <p:txBody>
          <a:bodyPr wrap="square" rtlCol="0">
            <a:spAutoFit/>
          </a:bodyPr>
          <a:lstStyle/>
          <a:p>
            <a:pPr algn="ctr">
              <a:lnSpc>
                <a:spcPct val="150000"/>
              </a:lnSpc>
            </a:pPr>
            <a:r>
              <a:rPr lang="uk-UA" sz="2400" b="1" u="sng" dirty="0" smtClean="0">
                <a:latin typeface="Times New Roman" pitchFamily="18" charset="0"/>
                <a:cs typeface="Times New Roman" pitchFamily="18" charset="0"/>
              </a:rPr>
              <a:t>Періодизація життя дорослої людини</a:t>
            </a:r>
          </a:p>
          <a:p>
            <a:pPr algn="ctr">
              <a:lnSpc>
                <a:spcPct val="150000"/>
              </a:lnSpc>
            </a:pPr>
            <a:r>
              <a:rPr lang="uk-UA" sz="2000" dirty="0" smtClean="0">
                <a:latin typeface="Times New Roman" pitchFamily="18" charset="0"/>
                <a:cs typeface="Times New Roman" pitchFamily="18" charset="0"/>
              </a:rPr>
              <a:t>Періодизація розвитку людини англійського психолога Д. Б. </a:t>
            </a:r>
            <a:r>
              <a:rPr lang="uk-UA" sz="2000" dirty="0" err="1" smtClean="0">
                <a:latin typeface="Times New Roman" pitchFamily="18" charset="0"/>
                <a:cs typeface="Times New Roman" pitchFamily="18" charset="0"/>
              </a:rPr>
              <a:t>Бромлей</a:t>
            </a:r>
            <a:r>
              <a:rPr lang="uk-UA" sz="2000" dirty="0" smtClean="0">
                <a:latin typeface="Times New Roman" pitchFamily="18" charset="0"/>
                <a:cs typeface="Times New Roman" pitchFamily="18" charset="0"/>
              </a:rPr>
              <a:t>:</a:t>
            </a:r>
          </a:p>
          <a:p>
            <a:pPr>
              <a:lnSpc>
                <a:spcPct val="150000"/>
              </a:lnSpc>
            </a:pPr>
            <a:r>
              <a:rPr lang="ru-RU" b="1" dirty="0" smtClean="0">
                <a:latin typeface="Times New Roman" pitchFamily="18" charset="0"/>
                <a:cs typeface="Times New Roman" pitchFamily="18" charset="0"/>
              </a:rPr>
              <a:t>1. </a:t>
            </a:r>
            <a:r>
              <a:rPr lang="ru-RU" b="1" dirty="0" err="1" smtClean="0">
                <a:latin typeface="Times New Roman" pitchFamily="18" charset="0"/>
                <a:cs typeface="Times New Roman" pitchFamily="18" charset="0"/>
              </a:rPr>
              <a:t>Внутріутробний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період</a:t>
            </a:r>
            <a:r>
              <a:rPr lang="ru-RU" b="1" dirty="0" smtClean="0">
                <a:latin typeface="Times New Roman" pitchFamily="18" charset="0"/>
                <a:cs typeface="Times New Roman" pitchFamily="18" charset="0"/>
              </a:rPr>
              <a:t>.</a:t>
            </a:r>
          </a:p>
          <a:p>
            <a:pPr>
              <a:lnSpc>
                <a:spcPct val="150000"/>
              </a:lnSpc>
            </a:pPr>
            <a:r>
              <a:rPr lang="ru-RU" b="1" dirty="0" smtClean="0">
                <a:latin typeface="Times New Roman" pitchFamily="18" charset="0"/>
                <a:cs typeface="Times New Roman" pitchFamily="18" charset="0"/>
              </a:rPr>
              <a:t>2. </a:t>
            </a:r>
            <a:r>
              <a:rPr lang="ru-RU" b="1" dirty="0" err="1" smtClean="0">
                <a:latin typeface="Times New Roman" pitchFamily="18" charset="0"/>
                <a:cs typeface="Times New Roman" pitchFamily="18" charset="0"/>
              </a:rPr>
              <a:t>Дитинство</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народження</a:t>
            </a:r>
            <a:r>
              <a:rPr lang="ru-RU" dirty="0" smtClean="0">
                <a:latin typeface="Times New Roman" pitchFamily="18" charset="0"/>
                <a:cs typeface="Times New Roman" pitchFamily="18" charset="0"/>
              </a:rPr>
              <a:t> до 1 року – </a:t>
            </a:r>
            <a:r>
              <a:rPr lang="ru-RU" dirty="0" err="1" smtClean="0">
                <a:latin typeface="Times New Roman" pitchFamily="18" charset="0"/>
                <a:cs typeface="Times New Roman" pitchFamily="18" charset="0"/>
              </a:rPr>
              <a:t>період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немовляти</a:t>
            </a:r>
            <a:r>
              <a:rPr lang="ru-RU" dirty="0" smtClean="0">
                <a:latin typeface="Times New Roman" pitchFamily="18" charset="0"/>
                <a:cs typeface="Times New Roman" pitchFamily="18" charset="0"/>
              </a:rPr>
              <a:t>;</a:t>
            </a:r>
          </a:p>
          <a:p>
            <a:pPr>
              <a:lnSpc>
                <a:spcPct val="150000"/>
              </a:lnSpc>
            </a:pP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1 до 3 </a:t>
            </a:r>
            <a:r>
              <a:rPr lang="ru-RU" dirty="0" err="1" smtClean="0">
                <a:latin typeface="Times New Roman" pitchFamily="18" charset="0"/>
                <a:cs typeface="Times New Roman" pitchFamily="18" charset="0"/>
              </a:rPr>
              <a:t>років</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раннє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дитинство</a:t>
            </a:r>
            <a:r>
              <a:rPr lang="ru-RU" dirty="0" smtClean="0">
                <a:latin typeface="Times New Roman" pitchFamily="18" charset="0"/>
                <a:cs typeface="Times New Roman" pitchFamily="18" charset="0"/>
              </a:rPr>
              <a:t>;</a:t>
            </a:r>
          </a:p>
          <a:p>
            <a:pPr>
              <a:lnSpc>
                <a:spcPct val="150000"/>
              </a:lnSpc>
            </a:pP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3 до 7 </a:t>
            </a:r>
            <a:r>
              <a:rPr lang="ru-RU" dirty="0" err="1" smtClean="0">
                <a:latin typeface="Times New Roman" pitchFamily="18" charset="0"/>
                <a:cs typeface="Times New Roman" pitchFamily="18" charset="0"/>
              </a:rPr>
              <a:t>років</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дошкільний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вік</a:t>
            </a:r>
            <a:r>
              <a:rPr lang="ru-RU" dirty="0" smtClean="0">
                <a:latin typeface="Times New Roman" pitchFamily="18" charset="0"/>
                <a:cs typeface="Times New Roman" pitchFamily="18" charset="0"/>
              </a:rPr>
              <a:t>:</a:t>
            </a:r>
          </a:p>
          <a:p>
            <a:pPr>
              <a:lnSpc>
                <a:spcPct val="150000"/>
              </a:lnSpc>
            </a:pP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7 до 11 </a:t>
            </a:r>
            <a:r>
              <a:rPr lang="ru-RU" dirty="0" err="1" smtClean="0">
                <a:latin typeface="Times New Roman" pitchFamily="18" charset="0"/>
                <a:cs typeface="Times New Roman" pitchFamily="18" charset="0"/>
              </a:rPr>
              <a:t>років</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молодший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шкільний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вік</a:t>
            </a:r>
            <a:r>
              <a:rPr lang="ru-RU" dirty="0" smtClean="0">
                <a:latin typeface="Times New Roman" pitchFamily="18" charset="0"/>
                <a:cs typeface="Times New Roman" pitchFamily="18" charset="0"/>
              </a:rPr>
              <a:t>.</a:t>
            </a:r>
          </a:p>
          <a:p>
            <a:pPr>
              <a:lnSpc>
                <a:spcPct val="150000"/>
              </a:lnSpc>
            </a:pPr>
            <a:r>
              <a:rPr lang="ru-RU" b="1" dirty="0" smtClean="0">
                <a:latin typeface="Times New Roman" pitchFamily="18" charset="0"/>
                <a:cs typeface="Times New Roman" pitchFamily="18" charset="0"/>
              </a:rPr>
              <a:t>3. </a:t>
            </a:r>
            <a:r>
              <a:rPr lang="ru-RU" b="1" dirty="0" err="1" smtClean="0">
                <a:latin typeface="Times New Roman" pitchFamily="18" charset="0"/>
                <a:cs typeface="Times New Roman" pitchFamily="18" charset="0"/>
              </a:rPr>
              <a:t>Юність</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11 до 14 </a:t>
            </a:r>
            <a:r>
              <a:rPr lang="ru-RU" dirty="0" err="1" smtClean="0">
                <a:latin typeface="Times New Roman" pitchFamily="18" charset="0"/>
                <a:cs typeface="Times New Roman" pitchFamily="18" charset="0"/>
              </a:rPr>
              <a:t>років</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рання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юність</a:t>
            </a:r>
            <a:r>
              <a:rPr lang="ru-RU" dirty="0" smtClean="0">
                <a:latin typeface="Times New Roman" pitchFamily="18" charset="0"/>
                <a:cs typeface="Times New Roman" pitchFamily="18" charset="0"/>
              </a:rPr>
              <a:t>;</a:t>
            </a:r>
          </a:p>
          <a:p>
            <a:pPr>
              <a:lnSpc>
                <a:spcPct val="150000"/>
              </a:lnSpc>
            </a:pP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14 до 18 </a:t>
            </a:r>
            <a:r>
              <a:rPr lang="ru-RU" dirty="0" err="1" smtClean="0">
                <a:latin typeface="Times New Roman" pitchFamily="18" charset="0"/>
                <a:cs typeface="Times New Roman" pitchFamily="18" charset="0"/>
              </a:rPr>
              <a:t>років</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пізня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юність</a:t>
            </a:r>
            <a:r>
              <a:rPr lang="ru-RU" dirty="0" smtClean="0">
                <a:latin typeface="Times New Roman" pitchFamily="18" charset="0"/>
                <a:cs typeface="Times New Roman" pitchFamily="18" charset="0"/>
              </a:rPr>
              <a:t>.</a:t>
            </a:r>
          </a:p>
          <a:p>
            <a:pPr>
              <a:lnSpc>
                <a:spcPct val="150000"/>
              </a:lnSpc>
            </a:pPr>
            <a:r>
              <a:rPr lang="ru-RU" b="1" dirty="0" smtClean="0">
                <a:latin typeface="Times New Roman" pitchFamily="18" charset="0"/>
                <a:cs typeface="Times New Roman" pitchFamily="18" charset="0"/>
              </a:rPr>
              <a:t>4. </a:t>
            </a:r>
            <a:r>
              <a:rPr lang="ru-RU" b="1" dirty="0" err="1" smtClean="0">
                <a:latin typeface="Times New Roman" pitchFamily="18" charset="0"/>
                <a:cs typeface="Times New Roman" pitchFamily="18" charset="0"/>
              </a:rPr>
              <a:t>Дорослість</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18 до 25 </a:t>
            </a:r>
            <a:r>
              <a:rPr lang="ru-RU" dirty="0" err="1" smtClean="0">
                <a:latin typeface="Times New Roman" pitchFamily="18" charset="0"/>
                <a:cs typeface="Times New Roman" pitchFamily="18" charset="0"/>
              </a:rPr>
              <a:t>років</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рання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дорослість</a:t>
            </a:r>
            <a:r>
              <a:rPr lang="ru-RU" dirty="0" smtClean="0">
                <a:latin typeface="Times New Roman" pitchFamily="18" charset="0"/>
                <a:cs typeface="Times New Roman" pitchFamily="18" charset="0"/>
              </a:rPr>
              <a:t>;</a:t>
            </a:r>
          </a:p>
          <a:p>
            <a:pPr>
              <a:lnSpc>
                <a:spcPct val="150000"/>
              </a:lnSpc>
            </a:pP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25 до 40 </a:t>
            </a:r>
            <a:r>
              <a:rPr lang="ru-RU" dirty="0" err="1" smtClean="0">
                <a:latin typeface="Times New Roman" pitchFamily="18" charset="0"/>
                <a:cs typeface="Times New Roman" pitchFamily="18" charset="0"/>
              </a:rPr>
              <a:t>років</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середня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дорослість</a:t>
            </a:r>
            <a:r>
              <a:rPr lang="ru-RU" dirty="0" smtClean="0">
                <a:latin typeface="Times New Roman" pitchFamily="18" charset="0"/>
                <a:cs typeface="Times New Roman" pitchFamily="18" charset="0"/>
              </a:rPr>
              <a:t>;</a:t>
            </a:r>
          </a:p>
          <a:p>
            <a:pPr>
              <a:lnSpc>
                <a:spcPct val="150000"/>
              </a:lnSpc>
            </a:pP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40 до 55 </a:t>
            </a:r>
            <a:r>
              <a:rPr lang="ru-RU" dirty="0" err="1" smtClean="0">
                <a:latin typeface="Times New Roman" pitchFamily="18" charset="0"/>
                <a:cs typeface="Times New Roman" pitchFamily="18" charset="0"/>
              </a:rPr>
              <a:t>років</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пізня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дорослість</a:t>
            </a:r>
            <a:r>
              <a:rPr lang="ru-RU" dirty="0" smtClean="0">
                <a:latin typeface="Times New Roman" pitchFamily="18" charset="0"/>
                <a:cs typeface="Times New Roman" pitchFamily="18" charset="0"/>
              </a:rPr>
              <a:t>;</a:t>
            </a:r>
          </a:p>
          <a:p>
            <a:pPr>
              <a:lnSpc>
                <a:spcPct val="150000"/>
              </a:lnSpc>
            </a:pP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55 до 65 </a:t>
            </a:r>
            <a:r>
              <a:rPr lang="ru-RU" dirty="0" err="1" smtClean="0">
                <a:latin typeface="Times New Roman" pitchFamily="18" charset="0"/>
                <a:cs typeface="Times New Roman" pitchFamily="18" charset="0"/>
              </a:rPr>
              <a:t>років</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передпенсійний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вік</a:t>
            </a:r>
            <a:r>
              <a:rPr lang="ru-RU" dirty="0" smtClean="0">
                <a:latin typeface="Times New Roman" pitchFamily="18" charset="0"/>
                <a:cs typeface="Times New Roman" pitchFamily="18" charset="0"/>
              </a:rPr>
              <a:t>.</a:t>
            </a:r>
          </a:p>
          <a:p>
            <a:pPr>
              <a:lnSpc>
                <a:spcPct val="150000"/>
              </a:lnSpc>
            </a:pPr>
            <a:r>
              <a:rPr lang="ru-RU" b="1" dirty="0" smtClean="0">
                <a:latin typeface="Times New Roman" pitchFamily="18" charset="0"/>
                <a:cs typeface="Times New Roman" pitchFamily="18" charset="0"/>
              </a:rPr>
              <a:t>5. </a:t>
            </a:r>
            <a:r>
              <a:rPr lang="ru-RU" b="1" dirty="0" err="1" smtClean="0">
                <a:latin typeface="Times New Roman" pitchFamily="18" charset="0"/>
                <a:cs typeface="Times New Roman" pitchFamily="18" charset="0"/>
              </a:rPr>
              <a:t>Старіння</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65 до 70 </a:t>
            </a:r>
            <a:r>
              <a:rPr lang="ru-RU" dirty="0" err="1" smtClean="0">
                <a:latin typeface="Times New Roman" pitchFamily="18" charset="0"/>
                <a:cs typeface="Times New Roman" pitchFamily="18" charset="0"/>
              </a:rPr>
              <a:t>років</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відхід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справ”;</a:t>
            </a:r>
          </a:p>
          <a:p>
            <a:pPr>
              <a:lnSpc>
                <a:spcPct val="150000"/>
              </a:lnSpc>
            </a:pP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70 </a:t>
            </a:r>
            <a:r>
              <a:rPr lang="ru-RU" dirty="0" err="1" smtClean="0">
                <a:latin typeface="Times New Roman" pitchFamily="18" charset="0"/>
                <a:cs typeface="Times New Roman" pitchFamily="18" charset="0"/>
              </a:rPr>
              <a:t>років</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старість</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6" name="Picture 2" descr="ÐÐ¾ÑÐ¾Ð¶ÐµÐµ Ð¸Ð·Ð¾Ð±ÑÐ°Ð¶ÐµÐ½Ð¸Ðµ"/>
          <p:cNvPicPr>
            <a:picLocks noChangeAspect="1" noChangeArrowheads="1"/>
          </p:cNvPicPr>
          <p:nvPr/>
        </p:nvPicPr>
        <p:blipFill>
          <a:blip r:embed="rId2"/>
          <a:srcRect/>
          <a:stretch>
            <a:fillRect/>
          </a:stretch>
        </p:blipFill>
        <p:spPr bwMode="auto">
          <a:xfrm>
            <a:off x="5453041" y="2571744"/>
            <a:ext cx="3524275" cy="2643206"/>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82" y="142852"/>
            <a:ext cx="8643998" cy="4247317"/>
          </a:xfrm>
          <a:prstGeom prst="rect">
            <a:avLst/>
          </a:prstGeom>
          <a:noFill/>
        </p:spPr>
        <p:txBody>
          <a:bodyPr wrap="square" rtlCol="0">
            <a:spAutoFit/>
          </a:bodyPr>
          <a:lstStyle/>
          <a:p>
            <a:pPr algn="ctr">
              <a:lnSpc>
                <a:spcPct val="150000"/>
              </a:lnSpc>
            </a:pPr>
            <a:r>
              <a:rPr lang="uk-UA" sz="2000" b="1" dirty="0" smtClean="0">
                <a:latin typeface="Times New Roman" pitchFamily="18" charset="0"/>
                <a:cs typeface="Times New Roman" pitchFamily="18" charset="0"/>
              </a:rPr>
              <a:t>Періоди дорослості:</a:t>
            </a:r>
          </a:p>
          <a:p>
            <a:pPr algn="just">
              <a:lnSpc>
                <a:spcPct val="150000"/>
              </a:lnSpc>
            </a:pPr>
            <a:r>
              <a:rPr lang="uk-UA" sz="2000" b="1" dirty="0" smtClean="0">
                <a:latin typeface="Times New Roman" pitchFamily="18" charset="0"/>
                <a:cs typeface="Times New Roman" pitchFamily="18" charset="0"/>
              </a:rPr>
              <a:t>	Молодість (від 18 до 30 років) </a:t>
            </a:r>
            <a:r>
              <a:rPr lang="uk-UA" sz="2000" dirty="0" smtClean="0">
                <a:latin typeface="Times New Roman" pitchFamily="18" charset="0"/>
                <a:cs typeface="Times New Roman" pitchFamily="18" charset="0"/>
              </a:rPr>
              <a:t>- характеризується виходом у потенційну повноту сутнісних можливостей людини: вона уже здатна мати </a:t>
            </a:r>
            <a:r>
              <a:rPr lang="uk-UA" sz="2000" dirty="0" err="1" smtClean="0">
                <a:latin typeface="Times New Roman" pitchFamily="18" charset="0"/>
                <a:cs typeface="Times New Roman" pitchFamily="18" charset="0"/>
              </a:rPr>
              <a:t>сімю</a:t>
            </a:r>
            <a:r>
              <a:rPr lang="uk-UA" sz="2000" dirty="0" smtClean="0">
                <a:latin typeface="Times New Roman" pitchFamily="18" charset="0"/>
                <a:cs typeface="Times New Roman" pitchFamily="18" charset="0"/>
              </a:rPr>
              <a:t>, дітей, брати участь у соціально-трудовому та соціально-політичному житті суспільства. Перед людиною відкривається простір всебічної активності. В німецькій філософській літературі  період називають </a:t>
            </a:r>
            <a:r>
              <a:rPr lang="uk-UA" sz="2000" dirty="0" err="1" smtClean="0">
                <a:latin typeface="Times New Roman" pitchFamily="18" charset="0"/>
                <a:cs typeface="Times New Roman" pitchFamily="18" charset="0"/>
              </a:rPr>
              <a:t>“роки</a:t>
            </a:r>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мандрів”</a:t>
            </a:r>
            <a:r>
              <a:rPr lang="uk-UA" sz="2000" dirty="0" smtClean="0">
                <a:latin typeface="Times New Roman" pitchFamily="18" charset="0"/>
                <a:cs typeface="Times New Roman" pitchFamily="18" charset="0"/>
              </a:rPr>
              <a:t>. Мандри не тільки в географічному, фізичному просторі, але перш за все духовні пошуки, що визначають подальшу долю людини. Цей період стає часом проб і помилок, вилучення з досвіду перших життєвих уроків.</a:t>
            </a:r>
            <a:endParaRPr lang="ru-RU" sz="2000" dirty="0">
              <a:latin typeface="Times New Roman" pitchFamily="18" charset="0"/>
              <a:cs typeface="Times New Roman" pitchFamily="18" charset="0"/>
            </a:endParaRPr>
          </a:p>
        </p:txBody>
      </p:sp>
      <p:pic>
        <p:nvPicPr>
          <p:cNvPr id="19460" name="Picture 4" descr="ÐÐ¾ÑÐ¾Ð¶ÐµÐµ Ð¸Ð·Ð¾Ð±ÑÐ°Ð¶ÐµÐ½Ð¸Ðµ"/>
          <p:cNvPicPr>
            <a:picLocks noChangeAspect="1" noChangeArrowheads="1"/>
          </p:cNvPicPr>
          <p:nvPr/>
        </p:nvPicPr>
        <p:blipFill>
          <a:blip r:embed="rId2"/>
          <a:srcRect/>
          <a:stretch>
            <a:fillRect/>
          </a:stretch>
        </p:blipFill>
        <p:spPr bwMode="auto">
          <a:xfrm>
            <a:off x="2428860" y="4286256"/>
            <a:ext cx="4214842" cy="2237969"/>
          </a:xfrm>
          <a:prstGeom prst="roundRect">
            <a:avLst>
              <a:gd name="adj" fmla="val 8594"/>
            </a:avLst>
          </a:prstGeom>
          <a:solidFill>
            <a:srgbClr val="FFFFFF">
              <a:shade val="85000"/>
            </a:srgbClr>
          </a:solidFill>
          <a:ln>
            <a:noFill/>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14290"/>
            <a:ext cx="8501122" cy="6093976"/>
          </a:xfrm>
          <a:prstGeom prst="rect">
            <a:avLst/>
          </a:prstGeom>
          <a:noFill/>
        </p:spPr>
        <p:txBody>
          <a:bodyPr wrap="square" rtlCol="0">
            <a:spAutoFit/>
          </a:bodyPr>
          <a:lstStyle/>
          <a:p>
            <a:pPr algn="just">
              <a:lnSpc>
                <a:spcPct val="150000"/>
              </a:lnSpc>
            </a:pPr>
            <a:r>
              <a:rPr lang="uk-UA" sz="2000" b="1" dirty="0" smtClean="0">
                <a:latin typeface="Times New Roman" pitchFamily="18" charset="0"/>
                <a:cs typeface="Times New Roman" pitchFamily="18" charset="0"/>
              </a:rPr>
              <a:t>	Дорослість (від 30 до 45 років) - </a:t>
            </a:r>
            <a:r>
              <a:rPr lang="ru-RU" sz="2000" dirty="0" err="1" smtClean="0">
                <a:latin typeface="Times New Roman" pitchFamily="18" charset="0"/>
                <a:cs typeface="Times New Roman" pitchFamily="18" charset="0"/>
              </a:rPr>
              <a:t>період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накопичення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соціальних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зв'язків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матеріальних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засобів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стабілізація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сімейних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стосунків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лідерство</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різних</a:t>
            </a:r>
            <a:r>
              <a:rPr lang="ru-RU" sz="2000" dirty="0" smtClean="0">
                <a:latin typeface="Times New Roman" pitchFamily="18" charset="0"/>
                <a:cs typeface="Times New Roman" pitchFamily="18" charset="0"/>
              </a:rPr>
              <a:t> видах </a:t>
            </a:r>
            <a:r>
              <a:rPr lang="ru-RU" sz="2000" dirty="0" err="1" smtClean="0">
                <a:latin typeface="Times New Roman" pitchFamily="18" charset="0"/>
                <a:cs typeface="Times New Roman" pitchFamily="18" charset="0"/>
              </a:rPr>
              <a:t>діяльності</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ці</a:t>
            </a:r>
            <a:r>
              <a:rPr lang="ru-RU" sz="2000" dirty="0" smtClean="0">
                <a:latin typeface="Times New Roman" pitchFamily="18" charset="0"/>
                <a:cs typeface="Times New Roman" pitchFamily="18" charset="0"/>
              </a:rPr>
              <a:t> роки часто </a:t>
            </a:r>
            <a:r>
              <a:rPr lang="ru-RU" sz="2000" dirty="0" err="1" smtClean="0">
                <a:latin typeface="Times New Roman" pitchFamily="18" charset="0"/>
                <a:cs typeface="Times New Roman" pitchFamily="18" charset="0"/>
              </a:rPr>
              <a:t>відчувають</a:t>
            </a:r>
            <a:r>
              <a:rPr lang="ru-RU" sz="2000" dirty="0" smtClean="0">
                <a:latin typeface="Times New Roman" pitchFamily="18" charset="0"/>
                <a:cs typeface="Times New Roman" pitchFamily="18" charset="0"/>
              </a:rPr>
              <a:t> кризу </a:t>
            </a:r>
            <a:r>
              <a:rPr lang="ru-RU" sz="2000" dirty="0" err="1" smtClean="0">
                <a:latin typeface="Times New Roman" pitchFamily="18" charset="0"/>
                <a:cs typeface="Times New Roman" pitchFamily="18" charset="0"/>
              </a:rPr>
              <a:t>середини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життя</a:t>
            </a:r>
            <a:r>
              <a:rPr lang="ru-RU" sz="2000" dirty="0" smtClean="0">
                <a:latin typeface="Times New Roman" pitchFamily="18" charset="0"/>
                <a:cs typeface="Times New Roman" pitchFamily="18" charset="0"/>
              </a:rPr>
              <a:t>, половина </a:t>
            </a:r>
            <a:r>
              <a:rPr lang="ru-RU" sz="2000" dirty="0" err="1" smtClean="0">
                <a:latin typeface="Times New Roman" pitchFamily="18" charset="0"/>
                <a:cs typeface="Times New Roman" pitchFamily="18" charset="0"/>
              </a:rPr>
              <a:t>якого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вже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позаду</a:t>
            </a:r>
            <a:r>
              <a:rPr lang="ru-RU" sz="2000" dirty="0" smtClean="0">
                <a:latin typeface="Times New Roman" pitchFamily="18" charset="0"/>
                <a:cs typeface="Times New Roman" pitchFamily="18" charset="0"/>
              </a:rPr>
              <a:t>. Вона </a:t>
            </a:r>
            <a:r>
              <a:rPr lang="ru-RU" sz="2000" dirty="0" err="1" smtClean="0">
                <a:latin typeface="Times New Roman" pitchFamily="18" charset="0"/>
                <a:cs typeface="Times New Roman" pitchFamily="18" charset="0"/>
              </a:rPr>
              <a:t>визначається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певним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розходженням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між</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мріями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поставленими</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молоді</a:t>
            </a:r>
            <a:r>
              <a:rPr lang="ru-RU" sz="2000" dirty="0" smtClean="0">
                <a:latin typeface="Times New Roman" pitchFamily="18" charset="0"/>
                <a:cs typeface="Times New Roman" pitchFamily="18" charset="0"/>
              </a:rPr>
              <a:t> роки </a:t>
            </a:r>
            <a:r>
              <a:rPr lang="ru-RU" sz="2000" dirty="0" err="1" smtClean="0">
                <a:latin typeface="Times New Roman" pitchFamily="18" charset="0"/>
                <a:cs typeface="Times New Roman" pitchFamily="18" charset="0"/>
              </a:rPr>
              <a:t>цілями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дійсністю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Дорослість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характеризується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більш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стабільним</a:t>
            </a:r>
            <a:r>
              <a:rPr lang="ru-RU" sz="2000" dirty="0" smtClean="0">
                <a:latin typeface="Times New Roman" pitchFamily="18" charset="0"/>
                <a:cs typeface="Times New Roman" pitchFamily="18" charset="0"/>
              </a:rPr>
              <a:t> станом </a:t>
            </a:r>
            <a:r>
              <a:rPr lang="ru-RU" sz="2000" dirty="0" err="1" smtClean="0">
                <a:latin typeface="Times New Roman" pitchFamily="18" charset="0"/>
                <a:cs typeface="Times New Roman" pitchFamily="18" charset="0"/>
              </a:rPr>
              <a:t>здоров’я</a:t>
            </a:r>
            <a:r>
              <a:rPr lang="ru-RU" sz="2000" dirty="0" smtClean="0">
                <a:latin typeface="Times New Roman" pitchFamily="18" charset="0"/>
                <a:cs typeface="Times New Roman" pitchFamily="18" charset="0"/>
              </a:rPr>
              <a:t>: доросла </a:t>
            </a:r>
            <a:r>
              <a:rPr lang="ru-RU" sz="2000" dirty="0" err="1" smtClean="0">
                <a:latin typeface="Times New Roman" pitchFamily="18" charset="0"/>
                <a:cs typeface="Times New Roman" pitchFamily="18" charset="0"/>
              </a:rPr>
              <a:t>людина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знає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особливості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виробила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певні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методи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саморегуляції</a:t>
            </a:r>
            <a:r>
              <a:rPr lang="ru-RU" sz="2000" dirty="0" smtClean="0">
                <a:latin typeface="Times New Roman" pitchFamily="18" charset="0"/>
                <a:cs typeface="Times New Roman" pitchFamily="18" charset="0"/>
              </a:rPr>
              <a:t>. Але </a:t>
            </a:r>
            <a:r>
              <a:rPr lang="ru-RU" sz="2000" dirty="0" err="1" smtClean="0">
                <a:latin typeface="Times New Roman" pitchFamily="18" charset="0"/>
                <a:cs typeface="Times New Roman" pitchFamily="18" charset="0"/>
              </a:rPr>
              <a:t>конфлікти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учасником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яких</a:t>
            </a:r>
            <a:r>
              <a:rPr lang="ru-RU" sz="2000" dirty="0" smtClean="0">
                <a:latin typeface="Times New Roman" pitchFamily="18" charset="0"/>
                <a:cs typeface="Times New Roman" pitchFamily="18" charset="0"/>
              </a:rPr>
              <a:t> вона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часто </a:t>
            </a:r>
            <a:r>
              <a:rPr lang="ru-RU" sz="2000" dirty="0" err="1" smtClean="0">
                <a:latin typeface="Times New Roman" pitchFamily="18" charset="0"/>
                <a:cs typeface="Times New Roman" pitchFamily="18" charset="0"/>
              </a:rPr>
              <a:t>чинять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руйнівний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вплив</a:t>
            </a:r>
            <a:r>
              <a:rPr lang="ru-RU" sz="2000" dirty="0" smtClean="0">
                <a:latin typeface="Times New Roman" pitchFamily="18" charset="0"/>
                <a:cs typeface="Times New Roman" pitchFamily="18" charset="0"/>
              </a:rPr>
              <a:t>, а здоровий </a:t>
            </a:r>
            <a:r>
              <a:rPr lang="ru-RU" sz="2000" dirty="0" err="1" smtClean="0">
                <a:latin typeface="Times New Roman" pitchFamily="18" charset="0"/>
                <a:cs typeface="Times New Roman" pitchFamily="18" charset="0"/>
              </a:rPr>
              <a:t>глузд</a:t>
            </a:r>
            <a:r>
              <a:rPr lang="ru-RU" sz="2000" dirty="0" smtClean="0">
                <a:latin typeface="Times New Roman" pitchFamily="18" charset="0"/>
                <a:cs typeface="Times New Roman" pitchFamily="18" charset="0"/>
              </a:rPr>
              <a:t> часто </a:t>
            </a:r>
            <a:r>
              <a:rPr lang="ru-RU" sz="2000" dirty="0" err="1" smtClean="0">
                <a:latin typeface="Times New Roman" pitchFamily="18" charset="0"/>
                <a:cs typeface="Times New Roman" pitchFamily="18" charset="0"/>
              </a:rPr>
              <a:t>закриває</a:t>
            </a:r>
            <a:r>
              <a:rPr lang="ru-RU" sz="2000" dirty="0" smtClean="0">
                <a:latin typeface="Times New Roman" pitchFamily="18" charset="0"/>
                <a:cs typeface="Times New Roman" pitchFamily="18" charset="0"/>
              </a:rPr>
              <a:t> перед </a:t>
            </a:r>
            <a:r>
              <a:rPr lang="ru-RU" sz="2000" dirty="0" err="1" smtClean="0">
                <a:latin typeface="Times New Roman" pitchFamily="18" charset="0"/>
                <a:cs typeface="Times New Roman" pitchFamily="18" charset="0"/>
              </a:rPr>
              <a:t>дорослим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можливості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розвитку</a:t>
            </a:r>
            <a:r>
              <a:rPr lang="ru-RU" sz="2000" dirty="0" smtClean="0">
                <a:latin typeface="Times New Roman" pitchFamily="18" charset="0"/>
                <a:cs typeface="Times New Roman" pitchFamily="18" charset="0"/>
              </a:rPr>
              <a:t>. Центральна тема </a:t>
            </a:r>
            <a:r>
              <a:rPr lang="ru-RU" sz="2000" dirty="0" err="1" smtClean="0">
                <a:latin typeface="Times New Roman" pitchFamily="18" charset="0"/>
                <a:cs typeface="Times New Roman" pitchFamily="18" charset="0"/>
              </a:rPr>
              <a:t>дорослості</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генеративність</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бажання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вплинути</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майбутні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покоління</a:t>
            </a:r>
            <a:r>
              <a:rPr lang="ru-RU" sz="2000" dirty="0" smtClean="0">
                <a:latin typeface="Times New Roman" pitchFamily="18" charset="0"/>
                <a:cs typeface="Times New Roman" pitchFamily="18" charset="0"/>
              </a:rPr>
              <a:t> через </a:t>
            </a:r>
            <a:r>
              <a:rPr lang="ru-RU" sz="2000" dirty="0" err="1" smtClean="0">
                <a:latin typeface="Times New Roman" pitchFamily="18" charset="0"/>
                <a:cs typeface="Times New Roman" pitchFamily="18" charset="0"/>
              </a:rPr>
              <a:t>власних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дітей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через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практичний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територіальний</a:t>
            </a:r>
            <a:r>
              <a:rPr lang="ru-RU" sz="2000" dirty="0" smtClean="0">
                <a:latin typeface="Times New Roman" pitchFamily="18" charset="0"/>
                <a:cs typeface="Times New Roman" pitchFamily="18" charset="0"/>
              </a:rPr>
              <a:t> вклад у </a:t>
            </a:r>
            <a:r>
              <a:rPr lang="ru-RU" sz="2000" dirty="0" err="1" smtClean="0">
                <a:latin typeface="Times New Roman" pitchFamily="18" charset="0"/>
                <a:cs typeface="Times New Roman" pitchFamily="18" charset="0"/>
              </a:rPr>
              <a:t>розвиток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суспільства</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цьому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віці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формулює</a:t>
            </a:r>
            <a:r>
              <a:rPr lang="ru-RU" sz="2000" dirty="0" smtClean="0">
                <a:latin typeface="Times New Roman" pitchFamily="18" charset="0"/>
                <a:cs typeface="Times New Roman" pitchFamily="18" charset="0"/>
              </a:rPr>
              <a:t> свою точку </a:t>
            </a:r>
            <a:r>
              <a:rPr lang="ru-RU" sz="2000" dirty="0" err="1" smtClean="0">
                <a:latin typeface="Times New Roman" pitchFamily="18" charset="0"/>
                <a:cs typeface="Times New Roman" pitchFamily="18" charset="0"/>
              </a:rPr>
              <a:t>зору</a:t>
            </a:r>
            <a:r>
              <a:rPr lang="ru-RU" sz="2000" dirty="0" smtClean="0">
                <a:latin typeface="Times New Roman" pitchFamily="18" charset="0"/>
                <a:cs typeface="Times New Roman" pitchFamily="18" charset="0"/>
              </a:rPr>
              <a:t> про </a:t>
            </a:r>
            <a:r>
              <a:rPr lang="ru-RU" sz="2000" dirty="0" err="1" smtClean="0">
                <a:latin typeface="Times New Roman" pitchFamily="18" charset="0"/>
                <a:cs typeface="Times New Roman" pitchFamily="18" charset="0"/>
              </a:rPr>
              <a:t>навколишній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світ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його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майбутнє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свою участь в </a:t>
            </a:r>
            <a:r>
              <a:rPr lang="ru-RU" sz="2000" dirty="0" err="1" smtClean="0">
                <a:latin typeface="Times New Roman" pitchFamily="18" charset="0"/>
                <a:cs typeface="Times New Roman" pitchFamily="18" charset="0"/>
              </a:rPr>
              <a:t>ньому</a:t>
            </a:r>
            <a:r>
              <a:rPr lang="ru-RU" sz="2000"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332</TotalTime>
  <Words>1179</Words>
  <Application>Microsoft Office PowerPoint</Application>
  <PresentationFormat>Экран (4:3)</PresentationFormat>
  <Paragraphs>99</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Воздушный поток</vt:lpstr>
      <vt:lpstr>Доросла людина як суб’єкт освіти і навчання.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MultiDVD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Маша</dc:creator>
  <cp:lastModifiedBy>userznu</cp:lastModifiedBy>
  <cp:revision>39</cp:revision>
  <dcterms:created xsi:type="dcterms:W3CDTF">2018-10-13T08:40:25Z</dcterms:created>
  <dcterms:modified xsi:type="dcterms:W3CDTF">2019-10-16T10:00:15Z</dcterms:modified>
</cp:coreProperties>
</file>