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9" r:id="rId12"/>
    <p:sldId id="270" r:id="rId13"/>
    <p:sldId id="271" r:id="rId14"/>
    <p:sldId id="265" r:id="rId15"/>
    <p:sldId id="272" r:id="rId16"/>
    <p:sldId id="273" r:id="rId17"/>
    <p:sldId id="274" r:id="rId18"/>
    <p:sldId id="275" r:id="rId19"/>
    <p:sldId id="267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4B80-CA7E-4D4C-9A4E-533C9C41283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E859-8F39-4E47-8E40-161D303E1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077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4B80-CA7E-4D4C-9A4E-533C9C41283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E859-8F39-4E47-8E40-161D303E1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417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4B80-CA7E-4D4C-9A4E-533C9C41283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E859-8F39-4E47-8E40-161D303E1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268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4B80-CA7E-4D4C-9A4E-533C9C41283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E859-8F39-4E47-8E40-161D303E120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1291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4B80-CA7E-4D4C-9A4E-533C9C41283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E859-8F39-4E47-8E40-161D303E1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415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4B80-CA7E-4D4C-9A4E-533C9C41283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E859-8F39-4E47-8E40-161D303E1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266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4B80-CA7E-4D4C-9A4E-533C9C41283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E859-8F39-4E47-8E40-161D303E1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7938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4B80-CA7E-4D4C-9A4E-533C9C41283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E859-8F39-4E47-8E40-161D303E1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3631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4B80-CA7E-4D4C-9A4E-533C9C41283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E859-8F39-4E47-8E40-161D303E1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74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4B80-CA7E-4D4C-9A4E-533C9C41283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E859-8F39-4E47-8E40-161D303E1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85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4B80-CA7E-4D4C-9A4E-533C9C41283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E859-8F39-4E47-8E40-161D303E1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24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4B80-CA7E-4D4C-9A4E-533C9C41283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E859-8F39-4E47-8E40-161D303E1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810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4B80-CA7E-4D4C-9A4E-533C9C41283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E859-8F39-4E47-8E40-161D303E1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986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4B80-CA7E-4D4C-9A4E-533C9C41283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E859-8F39-4E47-8E40-161D303E1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266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4B80-CA7E-4D4C-9A4E-533C9C41283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E859-8F39-4E47-8E40-161D303E1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106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4B80-CA7E-4D4C-9A4E-533C9C41283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E859-8F39-4E47-8E40-161D303E1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36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4B80-CA7E-4D4C-9A4E-533C9C41283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CE859-8F39-4E47-8E40-161D303E1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405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4B80-CA7E-4D4C-9A4E-533C9C41283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CE859-8F39-4E47-8E40-161D303E1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9429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Доросла людина як суб’єкт освіти і навчання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2190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678872"/>
            <a:ext cx="10353762" cy="4668982"/>
          </a:xfrm>
        </p:spPr>
        <p:txBody>
          <a:bodyPr/>
          <a:lstStyle/>
          <a:p>
            <a:pPr algn="just"/>
            <a:r>
              <a:rPr lang="uk-UA" sz="2400" b="1" dirty="0" smtClean="0">
                <a:effectLst/>
              </a:rPr>
              <a:t>С</a:t>
            </a:r>
            <a:r>
              <a:rPr lang="uk-UA" sz="2400" dirty="0" smtClean="0">
                <a:effectLst/>
              </a:rPr>
              <a:t>учасні вікові періодизації динамічні, вони відображають актуальні особливості соціалізації людини в суспільстві. </a:t>
            </a:r>
            <a:r>
              <a:rPr lang="uk-UA" sz="2400" b="1" dirty="0" smtClean="0">
                <a:effectLst/>
              </a:rPr>
              <a:t>С</a:t>
            </a:r>
            <a:r>
              <a:rPr lang="uk-UA" sz="2400" dirty="0" smtClean="0">
                <a:effectLst/>
              </a:rPr>
              <a:t>еред різних періодизацій можна виділити деякі основні віхи, які відображають сучасне уявлення про розвиток людини.</a:t>
            </a:r>
            <a:r>
              <a:rPr lang="uk-UA" dirty="0" smtClean="0">
                <a:effectLst/>
              </a:rPr>
              <a:t> </a:t>
            </a:r>
            <a:endParaRPr lang="uk-UA" dirty="0"/>
          </a:p>
        </p:txBody>
      </p:sp>
      <p:pic>
        <p:nvPicPr>
          <p:cNvPr id="2050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924" y="2909456"/>
            <a:ext cx="6851504" cy="3370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7315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1876" y="235528"/>
            <a:ext cx="11277600" cy="1163782"/>
          </a:xfrm>
        </p:spPr>
        <p:txBody>
          <a:bodyPr>
            <a:normAutofit/>
          </a:bodyPr>
          <a:lstStyle/>
          <a:p>
            <a:r>
              <a:rPr lang="ru-RU" sz="2800" b="0" dirty="0" err="1" smtClean="0">
                <a:effectLst/>
              </a:rPr>
              <a:t>періодизація</a:t>
            </a:r>
            <a:r>
              <a:rPr lang="ru-RU" sz="2800" b="0" dirty="0" smtClean="0">
                <a:effectLst/>
              </a:rPr>
              <a:t> </a:t>
            </a:r>
            <a:r>
              <a:rPr lang="ru-RU" sz="2800" b="0" dirty="0" err="1">
                <a:effectLst/>
              </a:rPr>
              <a:t>англійського</a:t>
            </a:r>
            <a:r>
              <a:rPr lang="ru-RU" sz="2800" b="0" dirty="0">
                <a:effectLst/>
              </a:rPr>
              <a:t> психолога Д.Б. </a:t>
            </a:r>
            <a:r>
              <a:rPr lang="ru-RU" sz="2800" b="0" dirty="0" err="1" smtClean="0">
                <a:effectLst/>
              </a:rPr>
              <a:t>Бромлея</a:t>
            </a:r>
            <a:r>
              <a:rPr lang="ru-RU" sz="2800" b="0" dirty="0" smtClean="0">
                <a:effectLst/>
              </a:rPr>
              <a:t>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1288472"/>
            <a:ext cx="10353762" cy="5375563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>
                <a:effectLst/>
              </a:rPr>
              <a:t>1. </a:t>
            </a:r>
            <a:r>
              <a:rPr lang="uk-UA" dirty="0" err="1" smtClean="0">
                <a:effectLst/>
              </a:rPr>
              <a:t>Внутріутробний</a:t>
            </a:r>
            <a:r>
              <a:rPr lang="uk-UA" dirty="0" smtClean="0">
                <a:effectLst/>
              </a:rPr>
              <a:t> період.</a:t>
            </a:r>
          </a:p>
          <a:p>
            <a:r>
              <a:rPr lang="uk-UA" dirty="0" smtClean="0">
                <a:effectLst/>
              </a:rPr>
              <a:t>2. Дитинство: від народження до 1 року – період немовляти;</a:t>
            </a:r>
          </a:p>
          <a:p>
            <a:r>
              <a:rPr lang="uk-UA" dirty="0" smtClean="0">
                <a:effectLst/>
              </a:rPr>
              <a:t>від 1 до 3 років – раннє дитинство;</a:t>
            </a:r>
          </a:p>
          <a:p>
            <a:r>
              <a:rPr lang="uk-UA" dirty="0" smtClean="0">
                <a:effectLst/>
              </a:rPr>
              <a:t>від 3 до 7 років – дошкільний вік:</a:t>
            </a:r>
          </a:p>
          <a:p>
            <a:r>
              <a:rPr lang="uk-UA" dirty="0" smtClean="0">
                <a:effectLst/>
              </a:rPr>
              <a:t>від 7 до 11 років – молодший шкільний вік.</a:t>
            </a:r>
          </a:p>
          <a:p>
            <a:r>
              <a:rPr lang="uk-UA" dirty="0" smtClean="0">
                <a:effectLst/>
              </a:rPr>
              <a:t>3. Юність: від 11 до 14 років – рання юність;</a:t>
            </a:r>
          </a:p>
          <a:p>
            <a:r>
              <a:rPr lang="uk-UA" dirty="0" smtClean="0">
                <a:effectLst/>
              </a:rPr>
              <a:t>від 14 до 18 років – пізня юність.</a:t>
            </a:r>
          </a:p>
          <a:p>
            <a:r>
              <a:rPr lang="uk-UA" dirty="0" smtClean="0">
                <a:effectLst/>
              </a:rPr>
              <a:t>4. Дорослість: від 18 до 25 років – рання дорослість;</a:t>
            </a:r>
          </a:p>
          <a:p>
            <a:r>
              <a:rPr lang="uk-UA" dirty="0" smtClean="0">
                <a:effectLst/>
              </a:rPr>
              <a:t>від 25 до 40 років – середня дорослість;</a:t>
            </a:r>
          </a:p>
          <a:p>
            <a:r>
              <a:rPr lang="uk-UA" dirty="0" smtClean="0">
                <a:effectLst/>
              </a:rPr>
              <a:t>від 40 до 55 років – пізня дорослість;</a:t>
            </a:r>
          </a:p>
          <a:p>
            <a:r>
              <a:rPr lang="uk-UA" dirty="0" smtClean="0">
                <a:effectLst/>
              </a:rPr>
              <a:t>від 55 до 65 років – передпенсійний вік.</a:t>
            </a:r>
          </a:p>
          <a:p>
            <a:r>
              <a:rPr lang="uk-UA" dirty="0" smtClean="0">
                <a:effectLst/>
              </a:rPr>
              <a:t>5. Старіння: від 65 до 70 років — “відхід від справ”;</a:t>
            </a:r>
          </a:p>
          <a:p>
            <a:r>
              <a:rPr lang="uk-UA" dirty="0" smtClean="0">
                <a:effectLst/>
              </a:rPr>
              <a:t>від 70 років – старість.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2186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Стадії людського розвитку: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1759527"/>
            <a:ext cx="10353762" cy="4627418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uk-UA" dirty="0" smtClean="0"/>
              <a:t>Дитячий період (немовляти). Основна проблема: довіра чи недовіра.</a:t>
            </a:r>
          </a:p>
          <a:p>
            <a:pPr marL="457200" indent="-457200">
              <a:buAutoNum type="arabicPeriod"/>
            </a:pPr>
            <a:r>
              <a:rPr lang="uk-UA" dirty="0" smtClean="0"/>
              <a:t>Вік 1-2 роки. Основна проблема: автономія або сором і сумнів.</a:t>
            </a:r>
          </a:p>
          <a:p>
            <a:pPr marL="457200" indent="-457200">
              <a:buAutoNum type="arabicPeriod"/>
            </a:pPr>
            <a:r>
              <a:rPr lang="uk-UA" dirty="0" smtClean="0"/>
              <a:t>3-5 років. Основна проблема: ініціатива або почуття провини.</a:t>
            </a:r>
          </a:p>
          <a:p>
            <a:pPr marL="457200" indent="-457200">
              <a:buAutoNum type="arabicPeriod"/>
            </a:pPr>
            <a:r>
              <a:rPr lang="uk-UA" dirty="0" smtClean="0"/>
              <a:t>Молодший шкільний вік. Основна проблема: старанність або недбайливість.</a:t>
            </a:r>
          </a:p>
          <a:p>
            <a:pPr marL="457200" indent="-457200">
              <a:buAutoNum type="arabicPeriod"/>
            </a:pPr>
            <a:r>
              <a:rPr lang="uk-UA" dirty="0" smtClean="0"/>
              <a:t>Підлітково-юнацький вік. Основна проблема: становлення індивідуальності або рольова дифузія.</a:t>
            </a:r>
          </a:p>
          <a:p>
            <a:pPr marL="457200" indent="-457200">
              <a:buAutoNum type="arabicPeriod"/>
            </a:pPr>
            <a:r>
              <a:rPr lang="uk-UA" dirty="0" smtClean="0"/>
              <a:t>Молоді роки. Основна проблема: інтимність або самотність.</a:t>
            </a:r>
          </a:p>
          <a:p>
            <a:pPr marL="457200" indent="-457200">
              <a:buAutoNum type="arabicPeriod"/>
            </a:pPr>
            <a:r>
              <a:rPr lang="uk-UA" dirty="0" smtClean="0"/>
              <a:t>Середній вік. Основна проблема: продуктивність або стагнація.</a:t>
            </a:r>
          </a:p>
          <a:p>
            <a:pPr marL="457200" indent="-457200">
              <a:buAutoNum type="arabicPeriod"/>
            </a:pPr>
            <a:r>
              <a:rPr lang="uk-UA" dirty="0" smtClean="0"/>
              <a:t>Старість. Основна проблема: умиротворення або відчай.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6373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періоди дорослості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1935921"/>
            <a:ext cx="10353762" cy="4492587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uk-UA" b="1" dirty="0" smtClean="0">
                <a:effectLst/>
              </a:rPr>
              <a:t>М</a:t>
            </a:r>
            <a:r>
              <a:rPr lang="uk-UA" dirty="0" smtClean="0">
                <a:effectLst/>
              </a:rPr>
              <a:t>олодість (від 18 до 30 років) — період оволодіння ролями дорослої людини, фізична і правова зрілість, сімейні орієнтації, професійний вибір</a:t>
            </a:r>
            <a:r>
              <a:rPr lang="ru-RU" dirty="0" smtClean="0">
                <a:effectLst/>
              </a:rPr>
              <a:t>. </a:t>
            </a:r>
          </a:p>
          <a:p>
            <a:pPr marL="457200" indent="-457200">
              <a:buAutoNum type="arabicPeriod"/>
            </a:pPr>
            <a:r>
              <a:rPr lang="uk-UA" b="1" dirty="0" smtClean="0">
                <a:effectLst/>
              </a:rPr>
              <a:t>Д</a:t>
            </a:r>
            <a:r>
              <a:rPr lang="uk-UA" dirty="0" smtClean="0">
                <a:effectLst/>
              </a:rPr>
              <a:t>орослість (від 30 до 45 років) – період накопичення соціальних </a:t>
            </a:r>
            <a:r>
              <a:rPr lang="uk-UA" dirty="0" err="1" smtClean="0">
                <a:effectLst/>
              </a:rPr>
              <a:t>зв'язків</a:t>
            </a:r>
            <a:r>
              <a:rPr lang="uk-UA" dirty="0" smtClean="0">
                <a:effectLst/>
              </a:rPr>
              <a:t> і матеріальних засобів, стабілізація сімейних стосунків, лідерство в різних видах діяльності. </a:t>
            </a:r>
          </a:p>
          <a:p>
            <a:pPr marL="457200" indent="-457200">
              <a:buAutoNum type="arabicPeriod"/>
            </a:pPr>
            <a:r>
              <a:rPr lang="uk-UA" b="1" dirty="0" smtClean="0">
                <a:effectLst/>
              </a:rPr>
              <a:t>З</a:t>
            </a:r>
            <a:r>
              <a:rPr lang="uk-UA" dirty="0" smtClean="0">
                <a:effectLst/>
              </a:rPr>
              <a:t>рілість (від 45 до 60 років) – період авторитету і влади, відбору найбільш цікавих для особистості справ, зміна своєї мотивації у зв’язку з підготовкою до майбутнього пенсійного способу життя</a:t>
            </a:r>
            <a:r>
              <a:rPr lang="ru-RU" dirty="0" smtClean="0">
                <a:effectLst/>
              </a:rPr>
              <a:t>.</a:t>
            </a:r>
            <a:r>
              <a:rPr lang="ru-RU" dirty="0">
                <a:effectLst/>
              </a:rPr>
              <a:t> </a:t>
            </a:r>
            <a:r>
              <a:rPr lang="ru-RU" dirty="0" smtClean="0">
                <a:effectLst/>
              </a:rPr>
              <a:t> </a:t>
            </a:r>
          </a:p>
          <a:p>
            <a:pPr marL="457200" indent="-457200">
              <a:buAutoNum type="arabicPeriod"/>
            </a:pPr>
            <a:r>
              <a:rPr lang="uk-UA" b="1" dirty="0" smtClean="0">
                <a:effectLst/>
              </a:rPr>
              <a:t>П</a:t>
            </a:r>
            <a:r>
              <a:rPr lang="uk-UA" dirty="0" smtClean="0">
                <a:effectLst/>
              </a:rPr>
              <a:t>охилий вік (від 60 і далі) – період для одних людей “нового життя після 60-ти”, для інших – незадоволеності, відчаю і самотності</a:t>
            </a:r>
            <a:r>
              <a:rPr lang="ru-RU" dirty="0" smtClean="0">
                <a:effectLst/>
              </a:rPr>
              <a:t>.</a:t>
            </a:r>
            <a:r>
              <a:rPr lang="ru-RU" dirty="0">
                <a:effectLst/>
              </a:rPr>
              <a:t> </a:t>
            </a:r>
            <a:r>
              <a:rPr lang="ru-RU" dirty="0" smtClean="0">
                <a:effectLst/>
              </a:rPr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93008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6691" y="609600"/>
            <a:ext cx="10380865" cy="5583382"/>
          </a:xfrm>
        </p:spPr>
        <p:txBody>
          <a:bodyPr/>
          <a:lstStyle/>
          <a:p>
            <a:r>
              <a:rPr lang="uk-UA" dirty="0"/>
              <a:t>Основні психофізичні закономірності розвитку людини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761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До основних психофізичних закономірностей розвитку людини належать: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err="1" smtClean="0">
                <a:effectLst/>
              </a:rPr>
              <a:t>гетерохронність</a:t>
            </a:r>
            <a:r>
              <a:rPr lang="uk-UA" sz="2800" dirty="0" smtClean="0">
                <a:effectLst/>
              </a:rPr>
              <a:t>, нерівномірність розвитку психічних функцій людини впродовж усього життя;</a:t>
            </a:r>
          </a:p>
          <a:p>
            <a:r>
              <a:rPr lang="uk-UA" sz="2800" dirty="0" smtClean="0">
                <a:effectLst/>
              </a:rPr>
              <a:t>мінливість станів дорослої людини;</a:t>
            </a:r>
          </a:p>
          <a:p>
            <a:r>
              <a:rPr lang="uk-UA" sz="2800" dirty="0" smtClean="0">
                <a:effectLst/>
              </a:rPr>
              <a:t>розвиток ціннісних орієнтацій, життєвих планів і позицій впродовж усього життя людини</a:t>
            </a:r>
            <a:r>
              <a:rPr lang="ru-RU" sz="2800" dirty="0" smtClean="0">
                <a:effectLst/>
              </a:rPr>
              <a:t>;</a:t>
            </a:r>
          </a:p>
          <a:p>
            <a:r>
              <a:rPr lang="uk-UA" sz="2800" dirty="0" smtClean="0">
                <a:effectLst/>
              </a:rPr>
              <a:t>соціальна відповідальність.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99649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071" y="401782"/>
            <a:ext cx="11305309" cy="1326321"/>
          </a:xfrm>
        </p:spPr>
        <p:txBody>
          <a:bodyPr/>
          <a:lstStyle/>
          <a:p>
            <a:r>
              <a:rPr lang="uk-UA" dirty="0" smtClean="0"/>
              <a:t>Особливості розвитку дорослих: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072" y="1728103"/>
            <a:ext cx="11305309" cy="4811241"/>
          </a:xfrm>
        </p:spPr>
        <p:txBody>
          <a:bodyPr>
            <a:normAutofit/>
          </a:bodyPr>
          <a:lstStyle/>
          <a:p>
            <a:r>
              <a:rPr lang="uk-UA" dirty="0" smtClean="0">
                <a:effectLst/>
              </a:rPr>
              <a:t>посилення ролі спілкування і постановки нових питань у структурі інтелекту;</a:t>
            </a:r>
          </a:p>
          <a:p>
            <a:r>
              <a:rPr lang="uk-UA" dirty="0" smtClean="0">
                <a:effectLst/>
              </a:rPr>
              <a:t>розширення і поглиблення емоційного включення в численні життєві реалії;</a:t>
            </a:r>
          </a:p>
          <a:p>
            <a:r>
              <a:rPr lang="uk-UA" dirty="0" smtClean="0">
                <a:effectLst/>
              </a:rPr>
              <a:t>посилення вибірковості пам’яті;</a:t>
            </a:r>
          </a:p>
          <a:p>
            <a:r>
              <a:rPr lang="uk-UA" dirty="0" smtClean="0">
                <a:effectLst/>
              </a:rPr>
              <a:t>підвищення рівня вербалізації, здатності словами описувати життєві явища і виражати свій стан;</a:t>
            </a:r>
          </a:p>
          <a:p>
            <a:r>
              <a:rPr lang="uk-UA" dirty="0" smtClean="0">
                <a:effectLst/>
              </a:rPr>
              <a:t>зумовленість гнучкості і здатності до свідомого розвитку людини широтою соціальних ролей, які вона виконує;</a:t>
            </a:r>
          </a:p>
          <a:p>
            <a:r>
              <a:rPr lang="uk-UA" dirty="0" smtClean="0">
                <a:effectLst/>
              </a:rPr>
              <a:t>взаємозв’язок ідентифікації людини зі своїми ролями і підвладність впливу соціальних стереотипів;</a:t>
            </a:r>
          </a:p>
          <a:p>
            <a:r>
              <a:rPr lang="uk-UA" dirty="0" smtClean="0">
                <a:effectLst/>
              </a:rPr>
              <a:t>висока готовність йти на компроміс при прийнятті рішень.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54249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Соціальні характеристики дорослих: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800" dirty="0" smtClean="0">
                <a:effectLst/>
              </a:rPr>
              <a:t>соціальна, правова і моральна відповідальність;</a:t>
            </a:r>
          </a:p>
          <a:p>
            <a:r>
              <a:rPr lang="uk-UA" sz="2800" dirty="0" smtClean="0">
                <a:effectLst/>
              </a:rPr>
              <a:t>фінансова незалежність і самостійність;</a:t>
            </a:r>
          </a:p>
          <a:p>
            <a:r>
              <a:rPr lang="uk-UA" sz="2800" dirty="0" smtClean="0">
                <a:effectLst/>
              </a:rPr>
              <a:t>створення сім’ї і виховання дітей;</a:t>
            </a:r>
          </a:p>
          <a:p>
            <a:r>
              <a:rPr lang="uk-UA" sz="2800" dirty="0" smtClean="0">
                <a:effectLst/>
              </a:rPr>
              <a:t>ствердження себе і самореалізація;</a:t>
            </a:r>
          </a:p>
          <a:p>
            <a:r>
              <a:rPr lang="uk-UA" sz="2800" dirty="0" smtClean="0">
                <a:effectLst/>
              </a:rPr>
              <a:t>творення життя і майбутнього.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6009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err="1" smtClean="0">
                <a:effectLst/>
              </a:rPr>
              <a:t>якості</a:t>
            </a:r>
            <a:r>
              <a:rPr lang="ru-RU" b="0" dirty="0" smtClean="0">
                <a:effectLst/>
              </a:rPr>
              <a:t>, </a:t>
            </a:r>
            <a:r>
              <a:rPr lang="ru-RU" b="0" dirty="0" err="1" smtClean="0">
                <a:effectLst/>
              </a:rPr>
              <a:t>що</a:t>
            </a:r>
            <a:r>
              <a:rPr lang="ru-RU" b="0" dirty="0" smtClean="0">
                <a:effectLst/>
              </a:rPr>
              <a:t> </a:t>
            </a:r>
            <a:r>
              <a:rPr lang="ru-RU" b="0" dirty="0" err="1">
                <a:effectLst/>
              </a:rPr>
              <a:t>характеризують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дорослу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людину</a:t>
            </a:r>
            <a:r>
              <a:rPr lang="ru-RU" b="0" dirty="0">
                <a:effectLst/>
              </a:rPr>
              <a:t> як </a:t>
            </a:r>
            <a:r>
              <a:rPr lang="ru-RU" b="0" dirty="0" err="1">
                <a:effectLst/>
              </a:rPr>
              <a:t>вільну</a:t>
            </a:r>
            <a:r>
              <a:rPr lang="ru-RU" b="0" dirty="0">
                <a:effectLst/>
              </a:rPr>
              <a:t> </a:t>
            </a:r>
            <a:r>
              <a:rPr lang="ru-RU" b="0" dirty="0" err="1" smtClean="0">
                <a:effectLst/>
              </a:rPr>
              <a:t>особистість</a:t>
            </a:r>
            <a:r>
              <a:rPr lang="ru-RU" b="0" dirty="0" smtClean="0">
                <a:effectLst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221609"/>
          </a:xfrm>
        </p:spPr>
        <p:txBody>
          <a:bodyPr/>
          <a:lstStyle/>
          <a:p>
            <a:r>
              <a:rPr lang="uk-UA" sz="2400" dirty="0" smtClean="0">
                <a:effectLst/>
              </a:rPr>
              <a:t>уміння приймати себе таким, який ти є (</a:t>
            </a:r>
            <a:r>
              <a:rPr lang="uk-UA" sz="2400" dirty="0" err="1" smtClean="0">
                <a:effectLst/>
              </a:rPr>
              <a:t>аутентичність</a:t>
            </a:r>
            <a:r>
              <a:rPr lang="uk-UA" sz="2400" dirty="0" smtClean="0">
                <a:effectLst/>
              </a:rPr>
              <a:t>);</a:t>
            </a:r>
          </a:p>
          <a:p>
            <a:r>
              <a:rPr lang="uk-UA" sz="2400" dirty="0" smtClean="0">
                <a:effectLst/>
              </a:rPr>
              <a:t>уміння насолоджуватися красою навколишнього світу;</a:t>
            </a:r>
          </a:p>
          <a:p>
            <a:r>
              <a:rPr lang="uk-UA" sz="2400" dirty="0" smtClean="0">
                <a:effectLst/>
              </a:rPr>
              <a:t>уважне ставлення до істинних цінностей;</a:t>
            </a:r>
          </a:p>
          <a:p>
            <a:r>
              <a:rPr lang="uk-UA" sz="2400" dirty="0" smtClean="0">
                <a:effectLst/>
              </a:rPr>
              <a:t>співчуття, емпатія;</a:t>
            </a:r>
          </a:p>
          <a:p>
            <a:r>
              <a:rPr lang="uk-UA" sz="2400" dirty="0" smtClean="0">
                <a:effectLst/>
              </a:rPr>
              <a:t>довіра до людей, відкритість у спілкуванні;</a:t>
            </a:r>
          </a:p>
          <a:p>
            <a:r>
              <a:rPr lang="uk-UA" sz="2400" dirty="0" smtClean="0">
                <a:effectLst/>
              </a:rPr>
              <a:t>емоційне ставлення до подій, що відбуваються.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21927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Список використаних джерел: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429427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dirty="0" smtClean="0">
                <a:effectLst/>
              </a:rPr>
              <a:t>Ананьев </a:t>
            </a:r>
            <a:r>
              <a:rPr lang="ru-RU" dirty="0">
                <a:effectLst/>
              </a:rPr>
              <a:t>Б.Г. Человек как предмет познания. – Л.: ЛГУ, </a:t>
            </a:r>
            <a:r>
              <a:rPr lang="ru-RU" dirty="0" smtClean="0">
                <a:effectLst/>
              </a:rPr>
              <a:t>1968.</a:t>
            </a:r>
          </a:p>
          <a:p>
            <a:pPr marL="457200" indent="-457200">
              <a:buAutoNum type="arabicPeriod"/>
            </a:pPr>
            <a:r>
              <a:rPr lang="ru-RU" dirty="0" err="1" smtClean="0">
                <a:effectLst/>
              </a:rPr>
              <a:t>Життєві</a:t>
            </a:r>
            <a:r>
              <a:rPr lang="ru-RU" dirty="0" smtClean="0">
                <a:effectLst/>
              </a:rPr>
              <a:t> </a:t>
            </a:r>
            <a:r>
              <a:rPr lang="ru-RU" dirty="0" err="1">
                <a:effectLst/>
              </a:rPr>
              <a:t>кризи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особистості</a:t>
            </a:r>
            <a:r>
              <a:rPr lang="ru-RU" dirty="0">
                <a:effectLst/>
              </a:rPr>
              <a:t>: У 2 ч. – К., 1998. — </a:t>
            </a:r>
            <a:r>
              <a:rPr lang="ru-RU" dirty="0" smtClean="0">
                <a:effectLst/>
              </a:rPr>
              <a:t>Ч.1.</a:t>
            </a:r>
          </a:p>
          <a:p>
            <a:pPr marL="457200" indent="-457200">
              <a:buAutoNum type="arabicPeriod"/>
            </a:pPr>
            <a:r>
              <a:rPr lang="ru-RU" dirty="0" smtClean="0">
                <a:effectLst/>
              </a:rPr>
              <a:t>Кон </a:t>
            </a:r>
            <a:r>
              <a:rPr lang="ru-RU" dirty="0">
                <a:effectLst/>
              </a:rPr>
              <a:t>И.С. В поисках себя: Личность и её самосознание. – М., </a:t>
            </a:r>
            <a:r>
              <a:rPr lang="ru-RU" dirty="0" smtClean="0">
                <a:effectLst/>
              </a:rPr>
              <a:t>1984.</a:t>
            </a:r>
          </a:p>
          <a:p>
            <a:pPr marL="457200" indent="-457200">
              <a:buAutoNum type="arabicPeriod"/>
            </a:pPr>
            <a:r>
              <a:rPr lang="ru-RU" dirty="0" err="1" smtClean="0">
                <a:effectLst/>
              </a:rPr>
              <a:t>Кулюткин</a:t>
            </a:r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Ю.Н. Психология обучения взрослых. – М.: Прогресс, </a:t>
            </a:r>
            <a:r>
              <a:rPr lang="ru-RU" dirty="0" smtClean="0">
                <a:effectLst/>
              </a:rPr>
              <a:t>1985.</a:t>
            </a:r>
          </a:p>
          <a:p>
            <a:pPr marL="457200" indent="-457200">
              <a:buAutoNum type="arabicPeriod"/>
            </a:pPr>
            <a:r>
              <a:rPr lang="ru-RU" dirty="0" smtClean="0">
                <a:effectLst/>
              </a:rPr>
              <a:t>Моргун </a:t>
            </a:r>
            <a:r>
              <a:rPr lang="ru-RU" dirty="0">
                <a:effectLst/>
              </a:rPr>
              <a:t>В.Ф., Ткачева Н.Ю. Проблема периодизации развития личности в психологии. — М., </a:t>
            </a:r>
            <a:r>
              <a:rPr lang="ru-RU" dirty="0" smtClean="0">
                <a:effectLst/>
              </a:rPr>
              <a:t>1991.</a:t>
            </a:r>
          </a:p>
          <a:p>
            <a:pPr marL="457200" indent="-457200">
              <a:buAutoNum type="arabicPeriod"/>
            </a:pPr>
            <a:r>
              <a:rPr lang="ru-RU" dirty="0" smtClean="0">
                <a:effectLst/>
              </a:rPr>
              <a:t>Образование </a:t>
            </a:r>
            <a:r>
              <a:rPr lang="ru-RU" dirty="0">
                <a:effectLst/>
              </a:rPr>
              <a:t>взрослых: Междисциплинарный словарь терминологии. – СПб., </a:t>
            </a:r>
            <a:r>
              <a:rPr lang="ru-RU" dirty="0" smtClean="0">
                <a:effectLst/>
              </a:rPr>
              <a:t>1995.</a:t>
            </a:r>
          </a:p>
          <a:p>
            <a:pPr marL="457200" indent="-457200">
              <a:buAutoNum type="arabicPeriod"/>
            </a:pPr>
            <a:r>
              <a:rPr lang="ru-RU" dirty="0" smtClean="0">
                <a:effectLst/>
              </a:rPr>
              <a:t>Образование </a:t>
            </a:r>
            <a:r>
              <a:rPr lang="ru-RU" dirty="0">
                <a:effectLst/>
              </a:rPr>
              <a:t>взрослых в России на рубеже XXI века: проблемы и перспективы. – СПб., 1995.</a:t>
            </a:r>
          </a:p>
          <a:p>
            <a:pPr marL="457200" indent="-457200">
              <a:buAutoNum type="arabicPeriod"/>
            </a:pPr>
            <a:endParaRPr lang="ru-RU" dirty="0">
              <a:effectLst/>
            </a:endParaRPr>
          </a:p>
          <a:p>
            <a:pPr marL="457200" indent="-4572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711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uk-UA" sz="2400" dirty="0" smtClean="0"/>
              <a:t>Дорослість, як етап життєвого циклу людини.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Періодизація життя дорослої людини.</a:t>
            </a:r>
          </a:p>
          <a:p>
            <a:pPr marL="457200" indent="-457200">
              <a:buAutoNum type="arabicPeriod"/>
            </a:pPr>
            <a:r>
              <a:rPr lang="uk-UA" sz="2400" dirty="0" smtClean="0"/>
              <a:t>Основні психофізичні закономірності розвитку людини.</a:t>
            </a:r>
          </a:p>
          <a:p>
            <a:pPr marL="0" indent="0">
              <a:buNone/>
            </a:pPr>
            <a:endParaRPr lang="uk-UA" dirty="0" smtClean="0"/>
          </a:p>
          <a:p>
            <a:pPr marL="457200" indent="-4572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3357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2109" y="609600"/>
            <a:ext cx="10325447" cy="5638800"/>
          </a:xfrm>
        </p:spPr>
        <p:txBody>
          <a:bodyPr>
            <a:normAutofit/>
          </a:bodyPr>
          <a:lstStyle/>
          <a:p>
            <a:r>
              <a:rPr lang="uk-UA" dirty="0"/>
              <a:t>Дорослість, як етап життєвого циклу </a:t>
            </a:r>
            <a:r>
              <a:rPr lang="uk-UA" dirty="0" smtClean="0"/>
              <a:t>людини</a:t>
            </a:r>
            <a:r>
              <a:rPr lang="uk-UA" dirty="0"/>
              <a:t/>
            </a:r>
            <a:br>
              <a:rPr lang="uk-UA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9424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1233055"/>
            <a:ext cx="10353762" cy="45581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200" dirty="0" smtClean="0">
                <a:effectLst/>
              </a:rPr>
              <a:t>«Критерій дорослості є багатовимірним, комплексним. Він включає такі фактори, як початок трудової діяльності і завершення освіти, економічну самостійність і отримання громадянських прав...»</a:t>
            </a:r>
          </a:p>
          <a:p>
            <a:pPr marL="0" indent="0" algn="just">
              <a:buNone/>
            </a:pPr>
            <a:endParaRPr lang="uk-UA" sz="3200" dirty="0" smtClean="0">
              <a:effectLst/>
            </a:endParaRPr>
          </a:p>
          <a:p>
            <a:pPr marL="0" indent="0" algn="just">
              <a:buNone/>
            </a:pPr>
            <a:r>
              <a:rPr lang="ru-RU" sz="3200" dirty="0" smtClean="0">
                <a:effectLst/>
              </a:rPr>
              <a:t>									І.С</a:t>
            </a:r>
            <a:r>
              <a:rPr lang="ru-RU" sz="3200" dirty="0">
                <a:effectLst/>
              </a:rPr>
              <a:t>. Кон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928256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Дорослість –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1704109"/>
            <a:ext cx="10353762" cy="45442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400" dirty="0" smtClean="0">
                <a:effectLst/>
              </a:rPr>
              <a:t>це період життя людини, який настає після юності і характеризується, як правило, такими основними ознаками: </a:t>
            </a:r>
          </a:p>
          <a:p>
            <a:pPr algn="just"/>
            <a:r>
              <a:rPr lang="uk-UA" sz="2400" dirty="0" smtClean="0">
                <a:effectLst/>
              </a:rPr>
              <a:t>хронологічний вік; </a:t>
            </a:r>
          </a:p>
          <a:p>
            <a:pPr algn="just"/>
            <a:r>
              <a:rPr lang="uk-UA" sz="2400" dirty="0" smtClean="0">
                <a:effectLst/>
              </a:rPr>
              <a:t>психофізіологічна зрілість; </a:t>
            </a:r>
          </a:p>
          <a:p>
            <a:pPr algn="just"/>
            <a:r>
              <a:rPr lang="uk-UA" sz="2400" dirty="0" smtClean="0">
                <a:effectLst/>
              </a:rPr>
              <a:t>соціальна зрілість; </a:t>
            </a:r>
          </a:p>
          <a:p>
            <a:pPr algn="just"/>
            <a:r>
              <a:rPr lang="uk-UA" sz="2400" dirty="0" smtClean="0">
                <a:effectLst/>
              </a:rPr>
              <a:t>повна громадсько-правова дієздатність; </a:t>
            </a:r>
          </a:p>
          <a:p>
            <a:pPr algn="just"/>
            <a:r>
              <a:rPr lang="uk-UA" sz="2400" dirty="0" smtClean="0">
                <a:effectLst/>
              </a:rPr>
              <a:t>економічна самостійність; </a:t>
            </a:r>
          </a:p>
          <a:p>
            <a:pPr algn="just"/>
            <a:r>
              <a:rPr lang="uk-UA" sz="2400" dirty="0" smtClean="0">
                <a:effectLst/>
              </a:rPr>
              <a:t>залучення до сфери професійної діяльності.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42580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1149927"/>
            <a:ext cx="10353762" cy="464127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uk-UA" sz="2800" dirty="0" smtClean="0">
                <a:effectLst/>
              </a:rPr>
              <a:t>Поняття дорослості тісно пов’язане з такими характеристиками, як психофізіологічна зрілість і соціальна зрілість.</a:t>
            </a:r>
            <a:endParaRPr lang="uk-UA" sz="2800" dirty="0"/>
          </a:p>
        </p:txBody>
      </p:sp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157" y="3038475"/>
            <a:ext cx="281940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7582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651164"/>
            <a:ext cx="10353762" cy="5638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800" dirty="0" smtClean="0">
                <a:effectLst/>
              </a:rPr>
              <a:t>	</a:t>
            </a:r>
            <a:r>
              <a:rPr lang="uk-UA" sz="2800" b="1" dirty="0" smtClean="0">
                <a:effectLst/>
              </a:rPr>
              <a:t>Психофізична</a:t>
            </a:r>
            <a:r>
              <a:rPr lang="ru-RU" sz="2800" b="1" dirty="0" smtClean="0">
                <a:effectLst/>
              </a:rPr>
              <a:t> </a:t>
            </a:r>
            <a:r>
              <a:rPr lang="uk-UA" sz="2800" b="1" dirty="0" smtClean="0">
                <a:effectLst/>
              </a:rPr>
              <a:t>зрілість </a:t>
            </a:r>
            <a:r>
              <a:rPr lang="uk-UA" sz="2800" dirty="0" smtClean="0">
                <a:effectLst/>
              </a:rPr>
              <a:t>– термін, який характеризує стан організму людини, яка досягла зрілого віку, маючи на увазі її повний розвиток: остаточну сформованість біологічних передумов соціальної зрілості</a:t>
            </a:r>
            <a:r>
              <a:rPr lang="ru-RU" sz="2800" dirty="0" smtClean="0">
                <a:effectLst/>
              </a:rPr>
              <a:t>.</a:t>
            </a:r>
          </a:p>
          <a:p>
            <a:pPr marL="0" indent="0" algn="just">
              <a:buNone/>
            </a:pPr>
            <a:endParaRPr lang="uk-UA" sz="2800" dirty="0">
              <a:effectLst/>
            </a:endParaRPr>
          </a:p>
          <a:p>
            <a:pPr marL="0" indent="0" algn="just">
              <a:buNone/>
            </a:pPr>
            <a:r>
              <a:rPr lang="uk-UA" sz="2800" dirty="0" smtClean="0">
                <a:effectLst/>
              </a:rPr>
              <a:t>	</a:t>
            </a:r>
            <a:r>
              <a:rPr lang="uk-UA" sz="2800" b="1" dirty="0" smtClean="0">
                <a:effectLst/>
              </a:rPr>
              <a:t>Соціальна зрілість</a:t>
            </a:r>
            <a:r>
              <a:rPr lang="uk-UA" sz="2800" dirty="0" smtClean="0">
                <a:effectLst/>
              </a:rPr>
              <a:t> – рівень сформованості установок, знань, умінь і етичних якостей, достатніх для добровільного, умілого і відповідального виконання всієї сукупності соціальних ролей, притаманних дорослій людині</a:t>
            </a:r>
            <a:r>
              <a:rPr lang="ru-RU" sz="2800" dirty="0" smtClean="0">
                <a:effectLst/>
              </a:rPr>
              <a:t>.</a:t>
            </a:r>
            <a:r>
              <a:rPr lang="ru-RU" sz="2800" dirty="0">
                <a:effectLst/>
              </a:rPr>
              <a:t> 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0433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Проблеми навчання дорослих людей: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uk-UA" sz="2400" dirty="0" smtClean="0"/>
              <a:t>Зміни у світосприйманні та потреба у виробленні несуперечливої і цілісної концепції сучасного життя і визначенні свого місця в ньому.</a:t>
            </a:r>
          </a:p>
          <a:p>
            <a:pPr marL="457200" indent="-457200">
              <a:buAutoNum type="arabicPeriod"/>
            </a:pPr>
            <a:r>
              <a:rPr lang="uk-UA" sz="2400" dirty="0" smtClean="0">
                <a:effectLst/>
              </a:rPr>
              <a:t>Тривога індивіда за майбутнє і потреба визначити стратегію його досягнення. </a:t>
            </a:r>
          </a:p>
          <a:p>
            <a:pPr marL="457200" indent="-457200">
              <a:buAutoNum type="arabicPeriod"/>
            </a:pPr>
            <a:r>
              <a:rPr lang="uk-UA" sz="2400" dirty="0" smtClean="0">
                <a:effectLst/>
              </a:rPr>
              <a:t>Професійне самовизначення.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849937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837" y="609600"/>
            <a:ext cx="10394720" cy="5458691"/>
          </a:xfrm>
        </p:spPr>
        <p:txBody>
          <a:bodyPr>
            <a:normAutofit/>
          </a:bodyPr>
          <a:lstStyle/>
          <a:p>
            <a:r>
              <a:rPr lang="uk-UA" sz="3600" dirty="0"/>
              <a:t>Періодизація життя дорослої людини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1285319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amask" id="{F9A299A0-33D0-4E0F-9F3F-7163E3744208}" vid="{6B2E858E-683F-40D9-B4CB-284D097F3A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Дамаск</Template>
  <TotalTime>142</TotalTime>
  <Words>820</Words>
  <Application>Microsoft Office PowerPoint</Application>
  <PresentationFormat>Произвольный</PresentationFormat>
  <Paragraphs>90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Damask</vt:lpstr>
      <vt:lpstr>Доросла людина як суб’єкт освіти і навчання</vt:lpstr>
      <vt:lpstr>План:</vt:lpstr>
      <vt:lpstr>Дорослість, як етап життєвого циклу людини </vt:lpstr>
      <vt:lpstr>Презентация PowerPoint</vt:lpstr>
      <vt:lpstr>Дорослість – </vt:lpstr>
      <vt:lpstr>Презентация PowerPoint</vt:lpstr>
      <vt:lpstr>Презентация PowerPoint</vt:lpstr>
      <vt:lpstr>Проблеми навчання дорослих людей:</vt:lpstr>
      <vt:lpstr>Періодизація життя дорослої людини</vt:lpstr>
      <vt:lpstr>Презентация PowerPoint</vt:lpstr>
      <vt:lpstr>періодизація англійського психолога Д.Б. Бромлея:</vt:lpstr>
      <vt:lpstr>Стадії людського розвитку:</vt:lpstr>
      <vt:lpstr>Основні періоди дорослості</vt:lpstr>
      <vt:lpstr>Основні психофізичні закономірності розвитку людини</vt:lpstr>
      <vt:lpstr>До основних психофізичних закономірностей розвитку людини належать:</vt:lpstr>
      <vt:lpstr>Особливості розвитку дорослих:</vt:lpstr>
      <vt:lpstr>Соціальні характеристики дорослих:</vt:lpstr>
      <vt:lpstr>якості, що характеризують дорослу людину як вільну особистість:</vt:lpstr>
      <vt:lpstr>Список використаних джерел: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Навчання дорослих в системі безперервної освіти</dc:title>
  <dc:creator>Пользователь Windows</dc:creator>
  <cp:lastModifiedBy>userznu</cp:lastModifiedBy>
  <cp:revision>9</cp:revision>
  <dcterms:created xsi:type="dcterms:W3CDTF">2018-10-28T22:46:11Z</dcterms:created>
  <dcterms:modified xsi:type="dcterms:W3CDTF">2019-10-16T10:00:59Z</dcterms:modified>
</cp:coreProperties>
</file>