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7%D0%BD%D0%B0%D0%BD%D0%BD%D1%8F" TargetMode="External"/><Relationship Id="rId2" Type="http://schemas.openxmlformats.org/officeDocument/2006/relationships/hyperlink" Target="https://uk.wikipedia.org/wiki/%D0%9B%D1%8E%D0%B4%D0%B8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uk.wikipedia.org/wiki/%D0%92%D0%BC%D1%96%D0%BD%D0%BD%D1%8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89" y="0"/>
            <a:ext cx="8605804" cy="4271405"/>
          </a:xfrm>
        </p:spPr>
        <p:txBody>
          <a:bodyPr/>
          <a:lstStyle/>
          <a:p>
            <a:pPr lvl="0"/>
            <a:r>
              <a:rPr lang="uk-UA" sz="5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Методи та форми навчання дорослих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8" name="Picture 4" descr="ÐÐ°ÑÑÐ¸Ð½ÐºÐ¸ Ð¿Ð¾ Ð·Ð°Ð¿ÑÐ¾ÑÑ Ð°Ð½Ð´ÑÐ°Ð³Ð¾Ð³Ñ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191" y="2502131"/>
            <a:ext cx="3070271" cy="20532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26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802" y="0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ru-RU" dirty="0"/>
              <a:t>До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виробничо-технічних</a:t>
            </a:r>
            <a:r>
              <a:rPr lang="ru-RU" dirty="0"/>
              <a:t> </a:t>
            </a:r>
            <a:r>
              <a:rPr lang="ru-RU" dirty="0" err="1" smtClean="0"/>
              <a:t>завдань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1802" y="2252749"/>
            <a:ext cx="10178322" cy="40175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</a:rPr>
              <a:t>розрахунок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режимів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обробки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налагодження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регулювання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</a:rPr>
              <a:t>розроблення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та </a:t>
            </a:r>
            <a:r>
              <a:rPr lang="ru-RU" sz="2400" dirty="0" err="1">
                <a:solidFill>
                  <a:schemeClr val="tx1"/>
                </a:solidFill>
              </a:rPr>
              <a:t>налагодження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програмного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забезпечення</a:t>
            </a:r>
            <a:r>
              <a:rPr lang="ru-RU" sz="2400" dirty="0">
                <a:solidFill>
                  <a:schemeClr val="tx1"/>
                </a:solidFill>
              </a:rPr>
              <a:t> для </a:t>
            </a:r>
            <a:r>
              <a:rPr lang="ru-RU" sz="2400" dirty="0" err="1">
                <a:solidFill>
                  <a:schemeClr val="tx1"/>
                </a:solidFill>
              </a:rPr>
              <a:t>автоматизованого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обладнання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</a:rPr>
              <a:t>визначення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режимів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параметрів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виконання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навчально-виробничих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робіт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використанням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кінематичних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принципових</a:t>
            </a:r>
            <a:r>
              <a:rPr lang="ru-RU" sz="2400" dirty="0">
                <a:solidFill>
                  <a:schemeClr val="tx1"/>
                </a:solidFill>
              </a:rPr>
              <a:t> схем машин, установок, </a:t>
            </a:r>
            <a:r>
              <a:rPr lang="ru-RU" sz="2400" dirty="0" err="1">
                <a:solidFill>
                  <a:schemeClr val="tx1"/>
                </a:solidFill>
              </a:rPr>
              <a:t>агрегатів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</a:rPr>
              <a:t>розроблення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монтажних</a:t>
            </a:r>
            <a:r>
              <a:rPr lang="ru-RU" sz="2400" dirty="0">
                <a:solidFill>
                  <a:schemeClr val="tx1"/>
                </a:solidFill>
              </a:rPr>
              <a:t> схем;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-</a:t>
            </a:r>
            <a:r>
              <a:rPr lang="ru-RU" sz="2400" dirty="0" err="1" smtClean="0">
                <a:solidFill>
                  <a:schemeClr val="tx1"/>
                </a:solidFill>
              </a:rPr>
              <a:t>самостійне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розроблення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технологічних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процесів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оброблення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складання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налагодження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тощо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1577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Складнішим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такого </a:t>
            </a:r>
            <a:r>
              <a:rPr lang="ru-RU" dirty="0" err="1"/>
              <a:t>навчання</a:t>
            </a:r>
            <a:r>
              <a:rPr lang="ru-RU" dirty="0"/>
              <a:t> є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smtClean="0"/>
              <a:t>характеру: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err="1">
                <a:solidFill>
                  <a:schemeClr val="tx1"/>
                </a:solidFill>
              </a:rPr>
              <a:t>конструювання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приладів</a:t>
            </a:r>
            <a:r>
              <a:rPr lang="ru-RU" sz="3200" dirty="0">
                <a:solidFill>
                  <a:schemeClr val="tx1"/>
                </a:solidFill>
              </a:rPr>
              <a:t> і </a:t>
            </a:r>
            <a:r>
              <a:rPr lang="ru-RU" sz="3200" dirty="0" err="1">
                <a:solidFill>
                  <a:schemeClr val="tx1"/>
                </a:solidFill>
              </a:rPr>
              <a:t>обладнання</a:t>
            </a:r>
            <a:r>
              <a:rPr lang="ru-RU" sz="3200" dirty="0">
                <a:solidFill>
                  <a:schemeClr val="tx1"/>
                </a:solidFill>
              </a:rPr>
              <a:t> з метою </a:t>
            </a:r>
            <a:r>
              <a:rPr lang="ru-RU" sz="3200" dirty="0" err="1">
                <a:solidFill>
                  <a:schemeClr val="tx1"/>
                </a:solidFill>
              </a:rPr>
              <a:t>підвищення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якості</a:t>
            </a:r>
            <a:r>
              <a:rPr lang="ru-RU" sz="3200" dirty="0">
                <a:solidFill>
                  <a:schemeClr val="tx1"/>
                </a:solidFill>
              </a:rPr>
              <a:t> та </a:t>
            </a:r>
            <a:r>
              <a:rPr lang="ru-RU" sz="3200" dirty="0" err="1">
                <a:solidFill>
                  <a:schemeClr val="tx1"/>
                </a:solidFill>
              </a:rPr>
              <a:t>продуктивності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праці</a:t>
            </a:r>
            <a:r>
              <a:rPr lang="ru-RU" sz="3200" dirty="0">
                <a:solidFill>
                  <a:schemeClr val="tx1"/>
                </a:solidFill>
              </a:rPr>
              <a:t>;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err="1">
                <a:solidFill>
                  <a:schemeClr val="tx1"/>
                </a:solidFill>
              </a:rPr>
              <a:t>вибір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найраціональнішого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технологічного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процесу</a:t>
            </a:r>
            <a:r>
              <a:rPr lang="ru-RU" sz="3200" dirty="0">
                <a:solidFill>
                  <a:schemeClr val="tx1"/>
                </a:solidFill>
              </a:rPr>
              <a:t> з </a:t>
            </a:r>
            <a:r>
              <a:rPr lang="ru-RU" sz="3200" dirty="0" err="1">
                <a:solidFill>
                  <a:schemeClr val="tx1"/>
                </a:solidFill>
              </a:rPr>
              <a:t>кількох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запропонованих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майстром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або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самостійно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підготовлених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слухачем</a:t>
            </a:r>
            <a:r>
              <a:rPr lang="ru-RU" sz="3200" dirty="0">
                <a:solidFill>
                  <a:schemeClr val="tx1"/>
                </a:solidFill>
              </a:rPr>
              <a:t>;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err="1">
                <a:solidFill>
                  <a:schemeClr val="tx1"/>
                </a:solidFill>
              </a:rPr>
              <a:t>розроблення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пропозицій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щодо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економії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робочого</a:t>
            </a:r>
            <a:r>
              <a:rPr lang="ru-RU" sz="3200" dirty="0">
                <a:solidFill>
                  <a:schemeClr val="tx1"/>
                </a:solidFill>
              </a:rPr>
              <a:t> часу, </a:t>
            </a:r>
            <a:r>
              <a:rPr lang="ru-RU" sz="3200" dirty="0" err="1">
                <a:solidFill>
                  <a:schemeClr val="tx1"/>
                </a:solidFill>
              </a:rPr>
              <a:t>матеріалів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енергії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тощо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8563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дедалі</a:t>
            </a:r>
            <a:r>
              <a:rPr lang="ru-RU" dirty="0"/>
              <a:t> </a:t>
            </a:r>
            <a:r>
              <a:rPr lang="ru-RU" dirty="0" err="1"/>
              <a:t>поширенішими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особистий</a:t>
            </a:r>
            <a:r>
              <a:rPr lang="ru-RU" dirty="0">
                <a:solidFill>
                  <a:schemeClr val="tx1"/>
                </a:solidFill>
              </a:rPr>
              <a:t> показ та </a:t>
            </a:r>
            <a:r>
              <a:rPr lang="ru-RU" dirty="0" err="1">
                <a:solidFill>
                  <a:schemeClr val="tx1"/>
                </a:solidFill>
              </a:rPr>
              <a:t>пояснення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майстром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виробничого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прийомів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методів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спеціальні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вправи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відпрацювання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прийомів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методів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робочих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місцях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взаємонавчання</a:t>
            </a:r>
            <a:r>
              <a:rPr lang="ru-RU" dirty="0">
                <a:solidFill>
                  <a:schemeClr val="tx1"/>
                </a:solidFill>
              </a:rPr>
              <a:t> шляхом </a:t>
            </a:r>
            <a:r>
              <a:rPr lang="ru-RU" dirty="0" err="1">
                <a:solidFill>
                  <a:schemeClr val="tx1"/>
                </a:solidFill>
              </a:rPr>
              <a:t>прикріплення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слухачів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оволоділи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передовими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прийомами</a:t>
            </a:r>
            <a:r>
              <a:rPr lang="ru-RU" dirty="0">
                <a:solidFill>
                  <a:schemeClr val="tx1"/>
                </a:solidFill>
              </a:rPr>
              <a:t> і методами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, до </a:t>
            </a:r>
            <a:r>
              <a:rPr lang="ru-RU" dirty="0" err="1">
                <a:solidFill>
                  <a:schemeClr val="tx1"/>
                </a:solidFill>
              </a:rPr>
              <a:t>менш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підготовлених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слухачів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бесіди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висококваліфікованих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робітників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слухачами про </a:t>
            </a:r>
            <a:r>
              <a:rPr lang="ru-RU" dirty="0" err="1">
                <a:solidFill>
                  <a:schemeClr val="tx1"/>
                </a:solidFill>
              </a:rPr>
              <a:t>особливості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оснащення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робочих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організацію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високопродуктивні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прийоми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методи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залучення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кваліфікованих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робітників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 до показу </a:t>
            </a:r>
            <a:r>
              <a:rPr lang="ru-RU" dirty="0" err="1">
                <a:solidFill>
                  <a:schemeClr val="tx1"/>
                </a:solidFill>
              </a:rPr>
              <a:t>передових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прийомів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способів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самостійне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спостереження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слухачів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роботою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висококваліфікованих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робітників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спеціалістів</a:t>
            </a:r>
            <a:r>
              <a:rPr lang="ru-RU" dirty="0">
                <a:solidFill>
                  <a:schemeClr val="tx1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24694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57695"/>
            <a:ext cx="10178322" cy="5621898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tx1"/>
                </a:solidFill>
              </a:rPr>
              <a:t>широке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залучення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слухачів</a:t>
            </a:r>
            <a:r>
              <a:rPr lang="ru-RU" sz="3200" dirty="0">
                <a:solidFill>
                  <a:schemeClr val="tx1"/>
                </a:solidFill>
              </a:rPr>
              <a:t> до </a:t>
            </a:r>
            <a:r>
              <a:rPr lang="ru-RU" sz="3200" dirty="0" err="1">
                <a:solidFill>
                  <a:schemeClr val="tx1"/>
                </a:solidFill>
              </a:rPr>
              <a:t>раціоналізаторської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діяльності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самостійного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удосконалення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трудових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прийомів</a:t>
            </a:r>
            <a:r>
              <a:rPr lang="ru-RU" sz="3200" dirty="0">
                <a:solidFill>
                  <a:schemeClr val="tx1"/>
                </a:solidFill>
              </a:rPr>
              <a:t> і </a:t>
            </a:r>
            <a:r>
              <a:rPr lang="ru-RU" sz="3200" dirty="0" err="1">
                <a:solidFill>
                  <a:schemeClr val="tx1"/>
                </a:solidFill>
              </a:rPr>
              <a:t>методів</a:t>
            </a:r>
            <a:r>
              <a:rPr lang="ru-RU" sz="3200" dirty="0">
                <a:solidFill>
                  <a:schemeClr val="tx1"/>
                </a:solidFill>
              </a:rPr>
              <a:t> з </a:t>
            </a:r>
            <a:r>
              <a:rPr lang="ru-RU" sz="3200" dirty="0" err="1">
                <a:solidFill>
                  <a:schemeClr val="tx1"/>
                </a:solidFill>
              </a:rPr>
              <a:t>наступним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колективним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обговоренням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запропонованих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рішень</a:t>
            </a:r>
            <a:r>
              <a:rPr lang="ru-RU" sz="3200" dirty="0">
                <a:solidFill>
                  <a:schemeClr val="tx1"/>
                </a:solidFill>
              </a:rPr>
              <a:t>;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різних</a:t>
            </a:r>
            <a:r>
              <a:rPr lang="ru-RU" sz="3200" dirty="0">
                <a:solidFill>
                  <a:schemeClr val="tx1"/>
                </a:solidFill>
              </a:rPr>
              <a:t> форм </a:t>
            </a:r>
            <a:r>
              <a:rPr lang="ru-RU" sz="3200" dirty="0" err="1">
                <a:solidFill>
                  <a:schemeClr val="tx1"/>
                </a:solidFill>
              </a:rPr>
              <a:t>комунікації</a:t>
            </a:r>
            <a:r>
              <a:rPr lang="ru-RU" sz="3200" dirty="0">
                <a:solidFill>
                  <a:schemeClr val="tx1"/>
                </a:solidFill>
              </a:rPr>
              <a:t> для </a:t>
            </a:r>
            <a:r>
              <a:rPr lang="ru-RU" sz="3200" dirty="0" err="1">
                <a:solidFill>
                  <a:schemeClr val="tx1"/>
                </a:solidFill>
              </a:rPr>
              <a:t>донесення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інформації</a:t>
            </a:r>
            <a:r>
              <a:rPr lang="ru-RU" sz="3200" dirty="0">
                <a:solidFill>
                  <a:schemeClr val="tx1"/>
                </a:solidFill>
              </a:rPr>
              <a:t> про </a:t>
            </a:r>
            <a:r>
              <a:rPr lang="ru-RU" sz="3200" dirty="0" err="1">
                <a:solidFill>
                  <a:schemeClr val="tx1"/>
                </a:solidFill>
              </a:rPr>
              <a:t>передові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методи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праці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використання</a:t>
            </a:r>
            <a:r>
              <a:rPr lang="ru-RU" sz="3200" dirty="0">
                <a:solidFill>
                  <a:schemeClr val="tx1"/>
                </a:solidFill>
              </a:rPr>
              <a:t> цехового </a:t>
            </a:r>
            <a:r>
              <a:rPr lang="ru-RU" sz="3200" dirty="0" err="1">
                <a:solidFill>
                  <a:schemeClr val="tx1"/>
                </a:solidFill>
              </a:rPr>
              <a:t>виробничого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інструктажу</a:t>
            </a:r>
            <a:r>
              <a:rPr lang="ru-RU" sz="3200" dirty="0">
                <a:solidFill>
                  <a:schemeClr val="tx1"/>
                </a:solidFill>
              </a:rPr>
              <a:t> з </a:t>
            </a:r>
            <a:r>
              <a:rPr lang="ru-RU" sz="3200" dirty="0" err="1">
                <a:solidFill>
                  <a:schemeClr val="tx1"/>
                </a:solidFill>
              </a:rPr>
              <a:t>оволодіння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новим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технологічним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обладнанням</a:t>
            </a:r>
            <a:r>
              <a:rPr lang="ru-RU" sz="3200" dirty="0">
                <a:solidFill>
                  <a:schemeClr val="tx1"/>
                </a:solidFill>
              </a:rPr>
              <a:t> і </a:t>
            </a:r>
            <a:r>
              <a:rPr lang="ru-RU" sz="3200" dirty="0" err="1">
                <a:solidFill>
                  <a:schemeClr val="tx1"/>
                </a:solidFill>
              </a:rPr>
              <a:t>новими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технологіями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3100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основних</a:t>
            </a:r>
            <a:r>
              <a:rPr lang="ru-RU" dirty="0"/>
              <a:t> форм </a:t>
            </a:r>
            <a:r>
              <a:rPr lang="ru-RU" dirty="0" err="1"/>
              <a:t>відкритого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належать: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err="1">
                <a:solidFill>
                  <a:schemeClr val="tx1"/>
                </a:solidFill>
              </a:rPr>
              <a:t>централізоване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навчання</a:t>
            </a:r>
            <a:r>
              <a:rPr lang="ru-RU" sz="5400" dirty="0">
                <a:solidFill>
                  <a:schemeClr val="tx1"/>
                </a:solidFill>
              </a:rPr>
              <a:t>; </a:t>
            </a:r>
            <a:endParaRPr lang="ru-RU" sz="5400" dirty="0" smtClean="0">
              <a:solidFill>
                <a:schemeClr val="tx1"/>
              </a:solidFill>
            </a:endParaRPr>
          </a:p>
          <a:p>
            <a:r>
              <a:rPr lang="ru-RU" sz="5400" dirty="0" err="1" smtClean="0">
                <a:solidFill>
                  <a:schemeClr val="tx1"/>
                </a:solidFill>
              </a:rPr>
              <a:t>дистанційне</a:t>
            </a:r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навчання</a:t>
            </a:r>
            <a:r>
              <a:rPr lang="ru-RU" sz="5400" dirty="0">
                <a:solidFill>
                  <a:schemeClr val="tx1"/>
                </a:solidFill>
              </a:rPr>
              <a:t>; </a:t>
            </a:r>
            <a:endParaRPr lang="ru-RU" sz="5400" dirty="0" smtClean="0">
              <a:solidFill>
                <a:schemeClr val="tx1"/>
              </a:solidFill>
            </a:endParaRPr>
          </a:p>
          <a:p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гнучке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</a:rPr>
              <a:t>навчання</a:t>
            </a:r>
            <a:r>
              <a:rPr lang="ru-RU" sz="5400" dirty="0" smtClean="0">
                <a:solidFill>
                  <a:schemeClr val="tx1"/>
                </a:solidFill>
              </a:rPr>
              <a:t>.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40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ХТО ТАКИЙ ДОРОСЛИЙ?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84681" y="1128451"/>
            <a:ext cx="10178322" cy="3593591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Доро́слий</a:t>
            </a:r>
            <a:r>
              <a:rPr lang="ru-RU" sz="2800" dirty="0">
                <a:solidFill>
                  <a:schemeClr val="tx1"/>
                </a:solidFill>
              </a:rPr>
              <a:t> — </a:t>
            </a:r>
            <a:r>
              <a:rPr lang="ru-RU" sz="2800" dirty="0" err="1">
                <a:solidFill>
                  <a:schemeClr val="tx1"/>
                </a:solidFill>
                <a:hlinkClick r:id="rId2" tooltip="Людина"/>
              </a:rPr>
              <a:t>людина</a:t>
            </a:r>
            <a:r>
              <a:rPr lang="ru-RU" sz="2800" dirty="0">
                <a:solidFill>
                  <a:schemeClr val="tx1"/>
                </a:solidFill>
              </a:rPr>
              <a:t>, яка </a:t>
            </a:r>
            <a:r>
              <a:rPr lang="ru-RU" sz="2800" dirty="0" err="1">
                <a:solidFill>
                  <a:schemeClr val="tx1"/>
                </a:solidFill>
              </a:rPr>
              <a:t>досягла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певного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віку</a:t>
            </a:r>
            <a:r>
              <a:rPr lang="ru-RU" sz="2800" dirty="0">
                <a:solidFill>
                  <a:schemeClr val="tx1"/>
                </a:solidFill>
              </a:rPr>
              <a:t>, та у </a:t>
            </a:r>
            <a:r>
              <a:rPr lang="ru-RU" sz="2800" dirty="0" err="1">
                <a:solidFill>
                  <a:schemeClr val="tx1"/>
                </a:solidFill>
              </a:rPr>
              <a:t>відношенні</a:t>
            </a:r>
            <a:r>
              <a:rPr lang="ru-RU" sz="2800" dirty="0">
                <a:solidFill>
                  <a:schemeClr val="tx1"/>
                </a:solidFill>
              </a:rPr>
              <a:t> до </a:t>
            </a:r>
            <a:r>
              <a:rPr lang="ru-RU" sz="2800" dirty="0" err="1">
                <a:solidFill>
                  <a:schemeClr val="tx1"/>
                </a:solidFill>
              </a:rPr>
              <a:t>якої</a:t>
            </a:r>
            <a:r>
              <a:rPr lang="ru-RU" sz="2800" dirty="0">
                <a:solidFill>
                  <a:schemeClr val="tx1"/>
                </a:solidFill>
              </a:rPr>
              <a:t> є </a:t>
            </a:r>
            <a:r>
              <a:rPr lang="ru-RU" sz="2800" dirty="0" err="1">
                <a:solidFill>
                  <a:schemeClr val="tx1"/>
                </a:solidFill>
              </a:rPr>
              <a:t>підстави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вважати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що</a:t>
            </a:r>
            <a:r>
              <a:rPr lang="ru-RU" sz="2800" dirty="0">
                <a:solidFill>
                  <a:schemeClr val="tx1"/>
                </a:solidFill>
              </a:rPr>
              <a:t> вона </a:t>
            </a:r>
            <a:r>
              <a:rPr lang="ru-RU" sz="2800" dirty="0" err="1">
                <a:solidFill>
                  <a:schemeClr val="tx1"/>
                </a:solidFill>
              </a:rPr>
              <a:t>має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тілесну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ментальну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зрілість</a:t>
            </a:r>
            <a:r>
              <a:rPr lang="ru-RU" sz="2800" dirty="0">
                <a:solidFill>
                  <a:schemeClr val="tx1"/>
                </a:solidFill>
              </a:rPr>
              <a:t>. Доросла особа </a:t>
            </a:r>
            <a:r>
              <a:rPr lang="ru-RU" sz="2800" dirty="0" err="1">
                <a:solidFill>
                  <a:schemeClr val="tx1"/>
                </a:solidFill>
              </a:rPr>
              <a:t>має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необхідні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err="1">
                <a:solidFill>
                  <a:schemeClr val="tx1"/>
                </a:solidFill>
                <a:hlinkClick r:id="rId3" tooltip="Знання"/>
              </a:rPr>
              <a:t>знання</a:t>
            </a:r>
            <a:r>
              <a:rPr lang="ru-RU" sz="2800" dirty="0">
                <a:solidFill>
                  <a:schemeClr val="tx1"/>
                </a:solidFill>
              </a:rPr>
              <a:t> та </a:t>
            </a:r>
            <a:r>
              <a:rPr lang="ru-RU" sz="2800" dirty="0" err="1">
                <a:solidFill>
                  <a:schemeClr val="tx1"/>
                </a:solidFill>
                <a:hlinkClick r:id="rId4" tooltip="Вміння"/>
              </a:rPr>
              <a:t>вміння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які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дозволяють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їй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приймати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рішення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важливі</a:t>
            </a:r>
            <a:r>
              <a:rPr lang="ru-RU" sz="2800" dirty="0">
                <a:solidFill>
                  <a:schemeClr val="tx1"/>
                </a:solidFill>
              </a:rPr>
              <a:t> на </a:t>
            </a:r>
            <a:r>
              <a:rPr lang="ru-RU" sz="2800" dirty="0" err="1">
                <a:solidFill>
                  <a:schemeClr val="tx1"/>
                </a:solidFill>
              </a:rPr>
              <a:t>її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життєвому</a:t>
            </a:r>
            <a:r>
              <a:rPr lang="ru-RU" sz="2800" dirty="0">
                <a:solidFill>
                  <a:schemeClr val="tx1"/>
                </a:solidFill>
              </a:rPr>
              <a:t> шляху.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2052" name="Picture 4" descr="ÐÐ°ÑÑÐ¸Ð½ÐºÐ¸ Ð¿Ð¾ Ð·Ð°Ð¿ÑÐ¾ÑÑ ÐÐÐ ÐÐ¡ÐÐÐ ÐÐÐÐ§ÐÐÐÐ¯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96" y="4353413"/>
            <a:ext cx="3344083" cy="222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55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 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вирізняють</a:t>
            </a:r>
            <a:r>
              <a:rPr lang="ru-RU" dirty="0"/>
              <a:t> </a:t>
            </a:r>
            <a:r>
              <a:rPr lang="ru-RU" dirty="0" err="1"/>
              <a:t>дорослого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970117"/>
            <a:ext cx="10178322" cy="4571999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/>
              <a:t>1</a:t>
            </a:r>
            <a:r>
              <a:rPr lang="ru-RU" sz="2200" dirty="0">
                <a:solidFill>
                  <a:schemeClr val="tx2"/>
                </a:solidFill>
              </a:rPr>
              <a:t>. </a:t>
            </a:r>
            <a:r>
              <a:rPr lang="ru-RU" sz="2200" dirty="0" err="1">
                <a:solidFill>
                  <a:schemeClr val="tx2"/>
                </a:solidFill>
              </a:rPr>
              <a:t>Дорослий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усвідомлює</a:t>
            </a:r>
            <a:r>
              <a:rPr lang="ru-RU" sz="2200" dirty="0">
                <a:solidFill>
                  <a:schemeClr val="tx2"/>
                </a:solidFill>
              </a:rPr>
              <a:t> себе </a:t>
            </a:r>
            <a:r>
              <a:rPr lang="ru-RU" sz="2200" dirty="0" err="1">
                <a:solidFill>
                  <a:schemeClr val="tx2"/>
                </a:solidFill>
              </a:rPr>
              <a:t>самостійною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самокерованою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особистістю</a:t>
            </a:r>
            <a:r>
              <a:rPr lang="ru-RU" sz="2200" dirty="0">
                <a:solidFill>
                  <a:schemeClr val="tx2"/>
                </a:solidFill>
              </a:rPr>
              <a:t> й критично ставиться до </a:t>
            </a:r>
            <a:r>
              <a:rPr lang="ru-RU" sz="2200" dirty="0" err="1">
                <a:solidFill>
                  <a:schemeClr val="tx2"/>
                </a:solidFill>
              </a:rPr>
              <a:t>усіх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намагань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щодо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керування</a:t>
            </a:r>
            <a:r>
              <a:rPr lang="ru-RU" sz="2200" dirty="0">
                <a:solidFill>
                  <a:schemeClr val="tx2"/>
                </a:solidFill>
              </a:rPr>
              <a:t> ним, </a:t>
            </a:r>
            <a:r>
              <a:rPr lang="ru-RU" sz="2200" dirty="0" err="1">
                <a:solidFill>
                  <a:schemeClr val="tx2"/>
                </a:solidFill>
              </a:rPr>
              <a:t>навіть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якщо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уголос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це</a:t>
            </a:r>
            <a:r>
              <a:rPr lang="ru-RU" sz="2200" dirty="0">
                <a:solidFill>
                  <a:schemeClr val="tx2"/>
                </a:solidFill>
              </a:rPr>
              <a:t> не </a:t>
            </a:r>
            <a:r>
              <a:rPr lang="ru-RU" sz="2200" dirty="0" err="1">
                <a:solidFill>
                  <a:schemeClr val="tx2"/>
                </a:solidFill>
              </a:rPr>
              <a:t>висловлює</a:t>
            </a:r>
            <a:r>
              <a:rPr lang="ru-RU" sz="2200" dirty="0">
                <a:solidFill>
                  <a:schemeClr val="tx2"/>
                </a:solidFill>
              </a:rPr>
              <a:t>. </a:t>
            </a:r>
          </a:p>
          <a:p>
            <a:r>
              <a:rPr lang="ru-RU" sz="2200" dirty="0">
                <a:solidFill>
                  <a:schemeClr val="tx2"/>
                </a:solidFill>
              </a:rPr>
              <a:t>2. </a:t>
            </a:r>
            <a:r>
              <a:rPr lang="ru-RU" sz="2200" dirty="0" err="1">
                <a:solidFill>
                  <a:schemeClr val="tx2"/>
                </a:solidFill>
              </a:rPr>
              <a:t>Дорослий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має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життєвий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соціальний</a:t>
            </a:r>
            <a:r>
              <a:rPr lang="ru-RU" sz="2200" dirty="0">
                <a:solidFill>
                  <a:schemeClr val="tx2"/>
                </a:solidFill>
              </a:rPr>
              <a:t> та </a:t>
            </a:r>
            <a:r>
              <a:rPr lang="ru-RU" sz="2200" dirty="0" err="1">
                <a:solidFill>
                  <a:schemeClr val="tx2"/>
                </a:solidFill>
              </a:rPr>
              <a:t>професійний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досвід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який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формує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його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світогляд</a:t>
            </a:r>
            <a:r>
              <a:rPr lang="ru-RU" sz="2200" dirty="0">
                <a:solidFill>
                  <a:schemeClr val="tx2"/>
                </a:solidFill>
              </a:rPr>
              <a:t>, з </a:t>
            </a:r>
            <a:r>
              <a:rPr lang="ru-RU" sz="2200" dirty="0" err="1">
                <a:solidFill>
                  <a:schemeClr val="tx2"/>
                </a:solidFill>
              </a:rPr>
              <a:t>позицій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якого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він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оцінює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усю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інформацію</a:t>
            </a:r>
            <a:r>
              <a:rPr lang="ru-RU" sz="2200" dirty="0">
                <a:solidFill>
                  <a:schemeClr val="tx2"/>
                </a:solidFill>
              </a:rPr>
              <a:t>, яка </a:t>
            </a:r>
            <a:r>
              <a:rPr lang="ru-RU" sz="2200" dirty="0" err="1">
                <a:solidFill>
                  <a:schemeClr val="tx2"/>
                </a:solidFill>
              </a:rPr>
              <a:t>надходить</a:t>
            </a:r>
            <a:r>
              <a:rPr lang="ru-RU" sz="2200" dirty="0">
                <a:solidFill>
                  <a:schemeClr val="tx2"/>
                </a:solidFill>
              </a:rPr>
              <a:t>. </a:t>
            </a:r>
          </a:p>
          <a:p>
            <a:r>
              <a:rPr lang="ru-RU" sz="2200" dirty="0">
                <a:solidFill>
                  <a:schemeClr val="tx2"/>
                </a:solidFill>
              </a:rPr>
              <a:t>3. </a:t>
            </a:r>
            <a:r>
              <a:rPr lang="ru-RU" sz="2200" dirty="0" err="1">
                <a:solidFill>
                  <a:schemeClr val="tx2"/>
                </a:solidFill>
              </a:rPr>
              <a:t>Мотивація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навчання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дорослого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має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прагматичний</a:t>
            </a:r>
            <a:r>
              <a:rPr lang="ru-RU" sz="2200" dirty="0">
                <a:solidFill>
                  <a:schemeClr val="tx2"/>
                </a:solidFill>
              </a:rPr>
              <a:t> характер, </a:t>
            </a:r>
            <a:r>
              <a:rPr lang="ru-RU" sz="2200" dirty="0" err="1">
                <a:solidFill>
                  <a:schemeClr val="tx2"/>
                </a:solidFill>
              </a:rPr>
              <a:t>оскільки</a:t>
            </a:r>
            <a:r>
              <a:rPr lang="ru-RU" sz="2200" dirty="0">
                <a:solidFill>
                  <a:schemeClr val="tx2"/>
                </a:solidFill>
              </a:rPr>
              <a:t> у </a:t>
            </a:r>
            <a:r>
              <a:rPr lang="ru-RU" sz="2200" dirty="0" err="1">
                <a:solidFill>
                  <a:schemeClr val="tx2"/>
                </a:solidFill>
              </a:rPr>
              <a:t>навчанні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він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вбачає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можливість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розв’язати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власні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життєві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проблеми</a:t>
            </a:r>
            <a:r>
              <a:rPr lang="ru-RU" sz="2200" dirty="0">
                <a:solidFill>
                  <a:schemeClr val="tx2"/>
                </a:solidFill>
              </a:rPr>
              <a:t> (</a:t>
            </a:r>
            <a:r>
              <a:rPr lang="ru-RU" sz="2200" dirty="0" err="1">
                <a:solidFill>
                  <a:schemeClr val="tx2"/>
                </a:solidFill>
              </a:rPr>
              <a:t>кар’єра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спілкування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дозвілля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тощо</a:t>
            </a:r>
            <a:r>
              <a:rPr lang="ru-RU" sz="2200" dirty="0">
                <a:solidFill>
                  <a:schemeClr val="tx2"/>
                </a:solidFill>
              </a:rPr>
              <a:t>). </a:t>
            </a:r>
          </a:p>
          <a:p>
            <a:r>
              <a:rPr lang="ru-RU" sz="2200" dirty="0">
                <a:solidFill>
                  <a:schemeClr val="tx2"/>
                </a:solidFill>
              </a:rPr>
              <a:t>4. На </a:t>
            </a:r>
            <a:r>
              <a:rPr lang="ru-RU" sz="2200" dirty="0" err="1">
                <a:solidFill>
                  <a:schemeClr val="tx2"/>
                </a:solidFill>
              </a:rPr>
              <a:t>відміну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від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учня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або</a:t>
            </a:r>
            <a:r>
              <a:rPr lang="ru-RU" sz="2200" dirty="0">
                <a:solidFill>
                  <a:schemeClr val="tx2"/>
                </a:solidFill>
              </a:rPr>
              <a:t> студента </a:t>
            </a:r>
            <a:r>
              <a:rPr lang="ru-RU" sz="2200" dirty="0" err="1">
                <a:solidFill>
                  <a:schemeClr val="tx2"/>
                </a:solidFill>
              </a:rPr>
              <a:t>він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прагне</a:t>
            </a:r>
            <a:r>
              <a:rPr lang="ru-RU" sz="2200" dirty="0">
                <a:solidFill>
                  <a:schemeClr val="tx2"/>
                </a:solidFill>
              </a:rPr>
              <a:t> до </a:t>
            </a:r>
            <a:r>
              <a:rPr lang="ru-RU" sz="2200" dirty="0" err="1">
                <a:solidFill>
                  <a:schemeClr val="tx2"/>
                </a:solidFill>
              </a:rPr>
              <a:t>невідкладного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застосування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набутих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знань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або</a:t>
            </a:r>
            <a:r>
              <a:rPr lang="ru-RU" sz="2200" dirty="0">
                <a:solidFill>
                  <a:schemeClr val="tx2"/>
                </a:solidFill>
              </a:rPr>
              <a:t> ж </a:t>
            </a:r>
            <a:r>
              <a:rPr lang="ru-RU" sz="2200" dirty="0" err="1">
                <a:solidFill>
                  <a:schemeClr val="tx2"/>
                </a:solidFill>
              </a:rPr>
              <a:t>невідкладного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задоволення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від</a:t>
            </a:r>
            <a:r>
              <a:rPr lang="ru-RU" sz="2200" dirty="0">
                <a:solidFill>
                  <a:schemeClr val="tx2"/>
                </a:solidFill>
              </a:rPr>
              <a:t> самого </a:t>
            </a:r>
            <a:r>
              <a:rPr lang="ru-RU" sz="2200" dirty="0" err="1">
                <a:solidFill>
                  <a:schemeClr val="tx2"/>
                </a:solidFill>
              </a:rPr>
              <a:t>процесу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навчання</a:t>
            </a:r>
            <a:r>
              <a:rPr lang="ru-RU" sz="2200" dirty="0">
                <a:solidFill>
                  <a:schemeClr val="tx2"/>
                </a:solidFill>
              </a:rPr>
              <a:t>. </a:t>
            </a:r>
            <a:endParaRPr lang="ru-RU" sz="2200" dirty="0" smtClean="0">
              <a:solidFill>
                <a:schemeClr val="tx2"/>
              </a:solidFill>
            </a:endParaRPr>
          </a:p>
          <a:p>
            <a:r>
              <a:rPr lang="ru-RU" sz="2200" dirty="0" smtClean="0">
                <a:solidFill>
                  <a:schemeClr val="tx2"/>
                </a:solidFill>
              </a:rPr>
              <a:t>5</a:t>
            </a:r>
            <a:r>
              <a:rPr lang="ru-RU" sz="2200" dirty="0">
                <a:solidFill>
                  <a:schemeClr val="tx2"/>
                </a:solidFill>
              </a:rPr>
              <a:t>. </a:t>
            </a:r>
            <a:r>
              <a:rPr lang="ru-RU" sz="2200" dirty="0" err="1">
                <a:solidFill>
                  <a:schemeClr val="tx2"/>
                </a:solidFill>
              </a:rPr>
              <a:t>Дорослі</a:t>
            </a:r>
            <a:r>
              <a:rPr lang="ru-RU" sz="2200" dirty="0">
                <a:solidFill>
                  <a:schemeClr val="tx2"/>
                </a:solidFill>
              </a:rPr>
              <a:t> люди </a:t>
            </a:r>
            <a:r>
              <a:rPr lang="ru-RU" sz="2200" dirty="0" err="1">
                <a:solidFill>
                  <a:schemeClr val="tx2"/>
                </a:solidFill>
              </a:rPr>
              <a:t>прагнуть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вчитися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якщо</a:t>
            </a:r>
            <a:r>
              <a:rPr lang="ru-RU" sz="2200" dirty="0">
                <a:solidFill>
                  <a:schemeClr val="tx2"/>
                </a:solidFill>
              </a:rPr>
              <a:t> реально </a:t>
            </a:r>
            <a:r>
              <a:rPr lang="ru-RU" sz="2200" dirty="0" err="1">
                <a:solidFill>
                  <a:schemeClr val="tx2"/>
                </a:solidFill>
              </a:rPr>
              <a:t>вбачають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необхідність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навчання</a:t>
            </a:r>
            <a:r>
              <a:rPr lang="ru-RU" sz="2200" dirty="0">
                <a:solidFill>
                  <a:schemeClr val="tx2"/>
                </a:solidFill>
              </a:rPr>
              <a:t> та </a:t>
            </a:r>
            <a:r>
              <a:rPr lang="ru-RU" sz="2200" dirty="0" err="1">
                <a:solidFill>
                  <a:schemeClr val="tx2"/>
                </a:solidFill>
              </a:rPr>
              <a:t>можливість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використати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його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результати</a:t>
            </a:r>
            <a:r>
              <a:rPr lang="ru-RU" sz="2200" dirty="0">
                <a:solidFill>
                  <a:schemeClr val="tx2"/>
                </a:solidFill>
              </a:rPr>
              <a:t> для </a:t>
            </a:r>
            <a:r>
              <a:rPr lang="ru-RU" sz="2200" dirty="0" err="1">
                <a:solidFill>
                  <a:schemeClr val="tx2"/>
                </a:solidFill>
              </a:rPr>
              <a:t>покращання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своєї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діяльності</a:t>
            </a:r>
            <a:r>
              <a:rPr lang="ru-RU" sz="2200" dirty="0">
                <a:solidFill>
                  <a:schemeClr val="tx2"/>
                </a:solidFill>
              </a:rPr>
              <a:t>. </a:t>
            </a:r>
            <a:r>
              <a:rPr lang="ru-RU" sz="2200" dirty="0" err="1">
                <a:solidFill>
                  <a:schemeClr val="tx2"/>
                </a:solidFill>
              </a:rPr>
              <a:t>Зазвичай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дорослі</a:t>
            </a:r>
            <a:r>
              <a:rPr lang="ru-RU" sz="2200" dirty="0">
                <a:solidFill>
                  <a:schemeClr val="tx2"/>
                </a:solidFill>
              </a:rPr>
              <a:t> активно </a:t>
            </a:r>
            <a:r>
              <a:rPr lang="ru-RU" sz="2200" dirty="0" err="1">
                <a:solidFill>
                  <a:schemeClr val="tx2"/>
                </a:solidFill>
              </a:rPr>
              <a:t>беруть</a:t>
            </a:r>
            <a:r>
              <a:rPr lang="ru-RU" sz="2200" dirty="0">
                <a:solidFill>
                  <a:schemeClr val="tx2"/>
                </a:solidFill>
              </a:rPr>
              <a:t> участь у </a:t>
            </a:r>
            <a:r>
              <a:rPr lang="ru-RU" sz="2200" dirty="0" err="1">
                <a:solidFill>
                  <a:schemeClr val="tx2"/>
                </a:solidFill>
              </a:rPr>
              <a:t>процесі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навчання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додаючи</a:t>
            </a:r>
            <a:r>
              <a:rPr lang="ru-RU" sz="2200" dirty="0">
                <a:solidFill>
                  <a:schemeClr val="tx2"/>
                </a:solidFill>
              </a:rPr>
              <a:t> у </a:t>
            </a:r>
            <a:r>
              <a:rPr lang="ru-RU" sz="2200" dirty="0" err="1">
                <a:solidFill>
                  <a:schemeClr val="tx2"/>
                </a:solidFill>
              </a:rPr>
              <a:t>навчальні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ситуації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власний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досвід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життєві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цінності</a:t>
            </a:r>
            <a:r>
              <a:rPr lang="ru-RU" sz="2200" dirty="0">
                <a:solidFill>
                  <a:schemeClr val="tx2"/>
                </a:solidFill>
              </a:rPr>
              <a:t> та </a:t>
            </a:r>
            <a:r>
              <a:rPr lang="ru-RU" sz="2200" dirty="0" err="1">
                <a:solidFill>
                  <a:schemeClr val="tx2"/>
                </a:solidFill>
              </a:rPr>
              <a:t>прагнуть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співвіднести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або</a:t>
            </a:r>
            <a:r>
              <a:rPr lang="ru-RU" sz="2200" dirty="0">
                <a:solidFill>
                  <a:schemeClr val="tx2"/>
                </a:solidFill>
              </a:rPr>
              <a:t> ж </a:t>
            </a:r>
            <a:r>
              <a:rPr lang="ru-RU" sz="2200" dirty="0" err="1">
                <a:solidFill>
                  <a:schemeClr val="tx2"/>
                </a:solidFill>
              </a:rPr>
              <a:t>підпорядкувати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перебіг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навчання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власним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цілям</a:t>
            </a:r>
            <a:r>
              <a:rPr lang="ru-RU" sz="2200" dirty="0">
                <a:solidFill>
                  <a:schemeClr val="tx2"/>
                </a:solidFill>
              </a:rPr>
              <a:t> і задачам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51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враховують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0623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наявність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життєвого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виробничого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досвіду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що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може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мати</a:t>
            </a:r>
            <a:r>
              <a:rPr lang="ru-RU" dirty="0">
                <a:solidFill>
                  <a:schemeClr val="tx2"/>
                </a:solidFill>
              </a:rPr>
              <a:t> як </a:t>
            </a:r>
            <a:r>
              <a:rPr lang="ru-RU" dirty="0" err="1">
                <a:solidFill>
                  <a:schemeClr val="tx2"/>
                </a:solidFill>
              </a:rPr>
              <a:t>позитивне</a:t>
            </a:r>
            <a:r>
              <a:rPr lang="ru-RU" dirty="0">
                <a:solidFill>
                  <a:schemeClr val="tx2"/>
                </a:solidFill>
              </a:rPr>
              <a:t>, так і </a:t>
            </a:r>
            <a:r>
              <a:rPr lang="ru-RU" dirty="0" err="1">
                <a:solidFill>
                  <a:schemeClr val="tx2"/>
                </a:solidFill>
              </a:rPr>
              <a:t>негативне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значення</a:t>
            </a:r>
            <a:r>
              <a:rPr lang="ru-RU" dirty="0">
                <a:solidFill>
                  <a:schemeClr val="tx2"/>
                </a:solidFill>
              </a:rPr>
              <a:t> (</a:t>
            </a:r>
            <a:r>
              <a:rPr lang="ru-RU" dirty="0" err="1">
                <a:solidFill>
                  <a:schemeClr val="tx2"/>
                </a:solidFill>
              </a:rPr>
              <a:t>окремі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професійні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стереотипи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іноді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заважають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оволодінню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новими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професійними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навичками</a:t>
            </a:r>
            <a:r>
              <a:rPr lang="ru-RU" dirty="0">
                <a:solidFill>
                  <a:schemeClr val="tx2"/>
                </a:solidFill>
              </a:rPr>
              <a:t>);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особисту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оцінку</a:t>
            </a:r>
            <a:r>
              <a:rPr lang="ru-RU" dirty="0">
                <a:solidFill>
                  <a:schemeClr val="tx2"/>
                </a:solidFill>
              </a:rPr>
              <a:t> будь-</a:t>
            </a:r>
            <a:r>
              <a:rPr lang="ru-RU" dirty="0" err="1">
                <a:solidFill>
                  <a:schemeClr val="tx2"/>
                </a:solidFill>
              </a:rPr>
              <a:t>яких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знань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їх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значення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відповідно</a:t>
            </a:r>
            <a:r>
              <a:rPr lang="ru-RU" dirty="0">
                <a:solidFill>
                  <a:schemeClr val="tx2"/>
                </a:solidFill>
              </a:rPr>
              <a:t> до </a:t>
            </a:r>
            <a:r>
              <a:rPr lang="ru-RU" dirty="0" err="1">
                <a:solidFill>
                  <a:schemeClr val="tx2"/>
                </a:solidFill>
              </a:rPr>
              <a:t>власного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розуміння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досвіду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мотивів</a:t>
            </a:r>
            <a:r>
              <a:rPr lang="ru-RU" dirty="0">
                <a:solidFill>
                  <a:schemeClr val="tx2"/>
                </a:solidFill>
              </a:rPr>
              <a:t>;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відповідальність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за </a:t>
            </a:r>
            <a:r>
              <a:rPr lang="ru-RU" dirty="0" err="1">
                <a:solidFill>
                  <a:schemeClr val="tx2"/>
                </a:solidFill>
              </a:rPr>
              <a:t>результати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навчання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завдяки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чому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підвищується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мотивація</a:t>
            </a:r>
            <a:r>
              <a:rPr lang="ru-RU" dirty="0">
                <a:solidFill>
                  <a:schemeClr val="tx2"/>
                </a:solidFill>
              </a:rPr>
              <a:t> до </a:t>
            </a:r>
            <a:r>
              <a:rPr lang="ru-RU" dirty="0" err="1">
                <a:solidFill>
                  <a:schemeClr val="tx2"/>
                </a:solidFill>
              </a:rPr>
              <a:t>цього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процесу</a:t>
            </a:r>
            <a:r>
              <a:rPr lang="ru-RU" dirty="0">
                <a:solidFill>
                  <a:schemeClr val="tx2"/>
                </a:solidFill>
              </a:rPr>
              <a:t>;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чітке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усвідомлення</a:t>
            </a:r>
            <a:r>
              <a:rPr lang="ru-RU" dirty="0">
                <a:solidFill>
                  <a:schemeClr val="tx2"/>
                </a:solidFill>
              </a:rPr>
              <a:t> мети </a:t>
            </a:r>
            <a:r>
              <a:rPr lang="ru-RU" dirty="0" err="1">
                <a:solidFill>
                  <a:schemeClr val="tx2"/>
                </a:solidFill>
              </a:rPr>
              <a:t>навчання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що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посилює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важливість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забезпечення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відповідності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змісту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навчання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тій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меті</a:t>
            </a:r>
            <a:r>
              <a:rPr lang="ru-RU" dirty="0">
                <a:solidFill>
                  <a:schemeClr val="tx2"/>
                </a:solidFill>
              </a:rPr>
              <a:t>, яку ставить перед собою слухач;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активне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ставлення</a:t>
            </a:r>
            <a:r>
              <a:rPr lang="ru-RU" dirty="0">
                <a:solidFill>
                  <a:schemeClr val="tx2"/>
                </a:solidFill>
              </a:rPr>
              <a:t> до </a:t>
            </a:r>
            <a:r>
              <a:rPr lang="ru-RU" dirty="0" err="1">
                <a:solidFill>
                  <a:schemeClr val="tx2"/>
                </a:solidFill>
              </a:rPr>
              <a:t>навчання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що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вимагає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від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педагогічних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працівників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застосування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відповідних</a:t>
            </a:r>
            <a:r>
              <a:rPr lang="ru-RU" dirty="0">
                <a:solidFill>
                  <a:schemeClr val="tx2"/>
                </a:solidFill>
              </a:rPr>
              <a:t> форм і </a:t>
            </a:r>
            <a:r>
              <a:rPr lang="ru-RU" dirty="0" err="1">
                <a:solidFill>
                  <a:schemeClr val="tx2"/>
                </a:solidFill>
              </a:rPr>
              <a:t>методів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навчання</a:t>
            </a:r>
            <a:r>
              <a:rPr lang="ru-RU" dirty="0">
                <a:solidFill>
                  <a:schemeClr val="tx2"/>
                </a:solidFill>
              </a:rPr>
              <a:t>;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втрачені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навички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пізнавальної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діяльності</a:t>
            </a:r>
            <a:r>
              <a:rPr lang="ru-RU" dirty="0">
                <a:solidFill>
                  <a:schemeClr val="tx2"/>
                </a:solidFill>
              </a:rPr>
              <a:t>, у </a:t>
            </a:r>
            <a:r>
              <a:rPr lang="ru-RU" dirty="0" err="1">
                <a:solidFill>
                  <a:schemeClr val="tx2"/>
                </a:solidFill>
              </a:rPr>
              <a:t>зв’язку</a:t>
            </a:r>
            <a:r>
              <a:rPr lang="ru-RU" dirty="0">
                <a:solidFill>
                  <a:schemeClr val="tx2"/>
                </a:solidFill>
              </a:rPr>
              <a:t> з </a:t>
            </a:r>
            <a:r>
              <a:rPr lang="ru-RU" dirty="0" err="1">
                <a:solidFill>
                  <a:schemeClr val="tx2"/>
                </a:solidFill>
              </a:rPr>
              <a:t>чим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постає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необхідність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самостійного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пошуку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нових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знань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що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дуже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важливо</a:t>
            </a:r>
            <a:r>
              <a:rPr lang="ru-RU" dirty="0">
                <a:solidFill>
                  <a:schemeClr val="tx2"/>
                </a:solidFill>
              </a:rPr>
              <a:t> з </a:t>
            </a:r>
            <a:r>
              <a:rPr lang="ru-RU" dirty="0" err="1">
                <a:solidFill>
                  <a:schemeClr val="tx2"/>
                </a:solidFill>
              </a:rPr>
              <a:t>огляду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стислі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терміни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навчання</a:t>
            </a:r>
            <a:r>
              <a:rPr lang="ru-RU" dirty="0">
                <a:solidFill>
                  <a:schemeClr val="tx2"/>
                </a:solidFill>
              </a:rPr>
              <a:t>, та той факт, </a:t>
            </a:r>
            <a:r>
              <a:rPr lang="ru-RU" dirty="0" err="1">
                <a:solidFill>
                  <a:schemeClr val="tx2"/>
                </a:solidFill>
              </a:rPr>
              <a:t>що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навчання</a:t>
            </a:r>
            <a:r>
              <a:rPr lang="ru-RU" dirty="0">
                <a:solidFill>
                  <a:schemeClr val="tx2"/>
                </a:solidFill>
              </a:rPr>
              <a:t> за «</a:t>
            </a:r>
            <a:r>
              <a:rPr lang="ru-RU" dirty="0" err="1">
                <a:solidFill>
                  <a:schemeClr val="tx2"/>
                </a:solidFill>
              </a:rPr>
              <a:t>шкільною</a:t>
            </a:r>
            <a:r>
              <a:rPr lang="ru-RU" dirty="0">
                <a:solidFill>
                  <a:schemeClr val="tx2"/>
                </a:solidFill>
              </a:rPr>
              <a:t>» системою </a:t>
            </a:r>
            <a:r>
              <a:rPr lang="ru-RU" dirty="0" err="1">
                <a:solidFill>
                  <a:schemeClr val="tx2"/>
                </a:solidFill>
              </a:rPr>
              <a:t>більшість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дорослих</a:t>
            </a:r>
            <a:r>
              <a:rPr lang="ru-RU" dirty="0">
                <a:solidFill>
                  <a:schemeClr val="tx2"/>
                </a:solidFill>
              </a:rPr>
              <a:t> не </a:t>
            </a:r>
            <a:r>
              <a:rPr lang="ru-RU" dirty="0" err="1">
                <a:solidFill>
                  <a:schemeClr val="tx2"/>
                </a:solidFill>
              </a:rPr>
              <a:t>сприймає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психологічно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78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Таким чином,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 буде </a:t>
            </a:r>
            <a:r>
              <a:rPr lang="ru-RU" dirty="0" err="1"/>
              <a:t>ефективним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зорієнтоване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вирішення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конкретних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виробничих</a:t>
            </a:r>
            <a:r>
              <a:rPr lang="ru-RU" sz="2400" dirty="0">
                <a:solidFill>
                  <a:schemeClr val="tx1"/>
                </a:solidFill>
              </a:rPr>
              <a:t> проблем; 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базується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на </a:t>
            </a:r>
            <a:r>
              <a:rPr lang="ru-RU" sz="2400" dirty="0" err="1">
                <a:solidFill>
                  <a:schemeClr val="tx1"/>
                </a:solidFill>
              </a:rPr>
              <a:t>життєвому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досвіді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слухачів</a:t>
            </a:r>
            <a:r>
              <a:rPr lang="ru-RU" sz="2400" dirty="0">
                <a:solidFill>
                  <a:schemeClr val="tx1"/>
                </a:solidFill>
              </a:rPr>
              <a:t>, з </a:t>
            </a:r>
            <a:r>
              <a:rPr lang="ru-RU" sz="2400" dirty="0" err="1">
                <a:solidFill>
                  <a:schemeClr val="tx1"/>
                </a:solidFill>
              </a:rPr>
              <a:t>максимальним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використанням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спрямоване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не на </a:t>
            </a:r>
            <a:r>
              <a:rPr lang="ru-RU" sz="2400" dirty="0" err="1">
                <a:solidFill>
                  <a:schemeClr val="tx1"/>
                </a:solidFill>
              </a:rPr>
              <a:t>формальну</a:t>
            </a:r>
            <a:r>
              <a:rPr lang="ru-RU" sz="2400" dirty="0">
                <a:solidFill>
                  <a:schemeClr val="tx1"/>
                </a:solidFill>
              </a:rPr>
              <a:t> передачу </a:t>
            </a:r>
            <a:r>
              <a:rPr lang="ru-RU" sz="2400" dirty="0" err="1">
                <a:solidFill>
                  <a:schemeClr val="tx1"/>
                </a:solidFill>
              </a:rPr>
              <a:t>знань</a:t>
            </a:r>
            <a:r>
              <a:rPr lang="ru-RU" sz="2400" dirty="0">
                <a:solidFill>
                  <a:schemeClr val="tx1"/>
                </a:solidFill>
              </a:rPr>
              <a:t>, а на </a:t>
            </a:r>
            <a:r>
              <a:rPr lang="ru-RU" sz="2400" dirty="0" err="1">
                <a:solidFill>
                  <a:schemeClr val="tx1"/>
                </a:solidFill>
              </a:rPr>
              <a:t>розвиток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активності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учасників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їх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здобуванні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здійснюється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неформальній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неавторитарній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атмосфері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взаємодії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взаєморозуміння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взаємоповаги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тобто</a:t>
            </a:r>
            <a:r>
              <a:rPr lang="ru-RU" sz="2400" dirty="0">
                <a:solidFill>
                  <a:schemeClr val="tx1"/>
                </a:solidFill>
              </a:rPr>
              <a:t> до кожного </a:t>
            </a:r>
            <a:r>
              <a:rPr lang="ru-RU" sz="2400" dirty="0" err="1">
                <a:solidFill>
                  <a:schemeClr val="tx1"/>
                </a:solidFill>
              </a:rPr>
              <a:t>зі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слухачів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педагогічний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працівник</a:t>
            </a:r>
            <a:r>
              <a:rPr lang="ru-RU" sz="2400" dirty="0">
                <a:solidFill>
                  <a:schemeClr val="tx1"/>
                </a:solidFill>
              </a:rPr>
              <a:t> ставиться як до </a:t>
            </a:r>
            <a:r>
              <a:rPr lang="ru-RU" sz="2400" dirty="0" err="1">
                <a:solidFill>
                  <a:schemeClr val="tx1"/>
                </a:solidFill>
              </a:rPr>
              <a:t>колеги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43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6740" y="0"/>
            <a:ext cx="10178322" cy="1492132"/>
          </a:xfrm>
        </p:spPr>
        <p:txBody>
          <a:bodyPr>
            <a:noAutofit/>
          </a:bodyPr>
          <a:lstStyle/>
          <a:p>
            <a:r>
              <a:rPr lang="ru-RU" sz="3600" dirty="0" err="1"/>
              <a:t>Специфіка</a:t>
            </a:r>
            <a:r>
              <a:rPr lang="ru-RU" sz="3600" dirty="0"/>
              <a:t> </a:t>
            </a:r>
            <a:r>
              <a:rPr lang="ru-RU" sz="3600" dirty="0" err="1"/>
              <a:t>навчання</a:t>
            </a:r>
            <a:r>
              <a:rPr lang="ru-RU" sz="3600" dirty="0"/>
              <a:t> </a:t>
            </a:r>
            <a:r>
              <a:rPr lang="ru-RU" sz="3600" dirty="0" err="1"/>
              <a:t>дорослих</a:t>
            </a:r>
            <a:r>
              <a:rPr lang="ru-RU" sz="3600" dirty="0"/>
              <a:t> </a:t>
            </a:r>
            <a:r>
              <a:rPr lang="ru-RU" sz="3600" dirty="0" err="1"/>
              <a:t>висуває</a:t>
            </a:r>
            <a:r>
              <a:rPr lang="ru-RU" sz="3600" dirty="0"/>
              <a:t> </a:t>
            </a:r>
            <a:r>
              <a:rPr lang="ru-RU" sz="3600" dirty="0" err="1"/>
              <a:t>свої</a:t>
            </a:r>
            <a:r>
              <a:rPr lang="ru-RU" sz="3600" dirty="0"/>
              <a:t> </a:t>
            </a:r>
            <a:r>
              <a:rPr lang="ru-RU" sz="3600" dirty="0" err="1"/>
              <a:t>вимоги</a:t>
            </a:r>
            <a:r>
              <a:rPr lang="ru-RU" sz="3600" dirty="0"/>
              <a:t> до </a:t>
            </a:r>
            <a:r>
              <a:rPr lang="ru-RU" sz="3600" dirty="0" err="1"/>
              <a:t>викладача</a:t>
            </a:r>
            <a:r>
              <a:rPr lang="ru-RU" sz="3600" dirty="0"/>
              <a:t> та до стилю </a:t>
            </a:r>
            <a:r>
              <a:rPr lang="ru-RU" sz="3600" dirty="0" err="1"/>
              <a:t>викладання</a:t>
            </a:r>
            <a:r>
              <a:rPr lang="ru-RU" sz="3600" dirty="0"/>
              <a:t> ним </a:t>
            </a:r>
            <a:r>
              <a:rPr lang="ru-RU" sz="3600" dirty="0" err="1"/>
              <a:t>навчального</a:t>
            </a:r>
            <a:r>
              <a:rPr lang="ru-RU" sz="3600" dirty="0"/>
              <a:t> </a:t>
            </a:r>
            <a:r>
              <a:rPr lang="ru-RU" sz="3600" dirty="0" err="1"/>
              <a:t>матеріалу</a:t>
            </a:r>
            <a:r>
              <a:rPr lang="ru-RU" sz="36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983" y="1492132"/>
            <a:ext cx="10178322" cy="536586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2"/>
                </a:solidFill>
              </a:rPr>
              <a:t>із</a:t>
            </a:r>
            <a:r>
              <a:rPr lang="ru-RU" dirty="0">
                <a:solidFill>
                  <a:schemeClr val="tx2"/>
                </a:solidFill>
              </a:rPr>
              <a:t> лектора </a:t>
            </a:r>
            <a:r>
              <a:rPr lang="ru-RU" dirty="0" err="1">
                <a:solidFill>
                  <a:schemeClr val="tx2"/>
                </a:solidFill>
              </a:rPr>
              <a:t>перетворюється</a:t>
            </a:r>
            <a:r>
              <a:rPr lang="ru-RU" dirty="0">
                <a:solidFill>
                  <a:schemeClr val="tx2"/>
                </a:solidFill>
              </a:rPr>
              <a:t> на консультанта, </a:t>
            </a:r>
            <a:r>
              <a:rPr lang="ru-RU" dirty="0" err="1">
                <a:solidFill>
                  <a:schemeClr val="tx2"/>
                </a:solidFill>
              </a:rPr>
              <a:t>інструктора</a:t>
            </a:r>
            <a:r>
              <a:rPr lang="ru-RU" dirty="0">
                <a:solidFill>
                  <a:schemeClr val="tx2"/>
                </a:solidFill>
              </a:rPr>
              <a:t>, тому повинен </a:t>
            </a:r>
            <a:r>
              <a:rPr lang="ru-RU" dirty="0" err="1">
                <a:solidFill>
                  <a:schemeClr val="tx2"/>
                </a:solidFill>
              </a:rPr>
              <a:t>мати</a:t>
            </a:r>
            <a:r>
              <a:rPr lang="ru-RU" dirty="0">
                <a:solidFill>
                  <a:schemeClr val="tx2"/>
                </a:solidFill>
              </a:rPr>
              <a:t> не </a:t>
            </a:r>
            <a:r>
              <a:rPr lang="ru-RU" dirty="0" err="1">
                <a:solidFill>
                  <a:schemeClr val="tx2"/>
                </a:solidFill>
              </a:rPr>
              <a:t>лише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грунтовні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професійні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знання</a:t>
            </a:r>
            <a:r>
              <a:rPr lang="ru-RU" dirty="0">
                <a:solidFill>
                  <a:schemeClr val="tx2"/>
                </a:solidFill>
              </a:rPr>
              <a:t>, а й </a:t>
            </a:r>
            <a:r>
              <a:rPr lang="ru-RU" dirty="0" err="1">
                <a:solidFill>
                  <a:schemeClr val="tx2"/>
                </a:solidFill>
              </a:rPr>
              <a:t>відповідні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особисті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якості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dirty="0" err="1">
                <a:solidFill>
                  <a:schemeClr val="tx2"/>
                </a:solidFill>
              </a:rPr>
              <a:t>орієнтується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діалоговий</a:t>
            </a:r>
            <a:r>
              <a:rPr lang="ru-RU" dirty="0">
                <a:solidFill>
                  <a:schemeClr val="tx2"/>
                </a:solidFill>
              </a:rPr>
              <a:t> стиль </a:t>
            </a:r>
            <a:r>
              <a:rPr lang="ru-RU" dirty="0" err="1">
                <a:solidFill>
                  <a:schemeClr val="tx2"/>
                </a:solidFill>
              </a:rPr>
              <a:t>спілкування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зі</a:t>
            </a:r>
            <a:r>
              <a:rPr lang="ru-RU" dirty="0">
                <a:solidFill>
                  <a:schemeClr val="tx2"/>
                </a:solidFill>
              </a:rPr>
              <a:t> слухачами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dirty="0" err="1">
                <a:solidFill>
                  <a:schemeClr val="tx2"/>
                </a:solidFill>
              </a:rPr>
              <a:t>враховує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попередній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досвід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слухачів</a:t>
            </a:r>
            <a:r>
              <a:rPr lang="ru-RU" dirty="0">
                <a:solidFill>
                  <a:schemeClr val="tx2"/>
                </a:solidFill>
              </a:rPr>
              <a:t> і </a:t>
            </a:r>
            <a:r>
              <a:rPr lang="ru-RU" dirty="0" err="1">
                <a:solidFill>
                  <a:schemeClr val="tx2"/>
                </a:solidFill>
              </a:rPr>
              <a:t>допомагає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його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використовувати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тобто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спочатку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визначає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стартовий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рівень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наявні</a:t>
            </a:r>
            <a:r>
              <a:rPr lang="ru-RU" dirty="0">
                <a:solidFill>
                  <a:schemeClr val="tx2"/>
                </a:solidFill>
              </a:rPr>
              <a:t> як </a:t>
            </a:r>
            <a:r>
              <a:rPr lang="ru-RU" dirty="0" err="1">
                <a:solidFill>
                  <a:schemeClr val="tx2"/>
                </a:solidFill>
              </a:rPr>
              <a:t>професійні</a:t>
            </a:r>
            <a:r>
              <a:rPr lang="ru-RU" dirty="0">
                <a:solidFill>
                  <a:schemeClr val="tx2"/>
                </a:solidFill>
              </a:rPr>
              <a:t>, так і </a:t>
            </a:r>
            <a:r>
              <a:rPr lang="ru-RU" dirty="0" err="1">
                <a:solidFill>
                  <a:schemeClr val="tx2"/>
                </a:solidFill>
              </a:rPr>
              <a:t>ті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непрофесійні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знання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вміння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які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можна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інтегрувати</a:t>
            </a:r>
            <a:r>
              <a:rPr lang="ru-RU" dirty="0">
                <a:solidFill>
                  <a:schemeClr val="tx2"/>
                </a:solidFill>
              </a:rPr>
              <a:t> в </a:t>
            </a:r>
            <a:r>
              <a:rPr lang="ru-RU" dirty="0" err="1">
                <a:solidFill>
                  <a:schemeClr val="tx2"/>
                </a:solidFill>
              </a:rPr>
              <a:t>професійні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dirty="0" err="1">
                <a:solidFill>
                  <a:schemeClr val="tx2"/>
                </a:solidFill>
              </a:rPr>
              <a:t>має</a:t>
            </a:r>
            <a:r>
              <a:rPr lang="ru-RU" dirty="0">
                <a:solidFill>
                  <a:schemeClr val="tx2"/>
                </a:solidFill>
              </a:rPr>
              <a:t> бути готовим до того, </a:t>
            </a:r>
            <a:r>
              <a:rPr lang="ru-RU" dirty="0" err="1">
                <a:solidFill>
                  <a:schemeClr val="tx2"/>
                </a:solidFill>
              </a:rPr>
              <a:t>що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хтось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із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слухачів</a:t>
            </a:r>
            <a:r>
              <a:rPr lang="ru-RU" dirty="0">
                <a:solidFill>
                  <a:schemeClr val="tx2"/>
                </a:solidFill>
              </a:rPr>
              <a:t> у </a:t>
            </a:r>
            <a:r>
              <a:rPr lang="ru-RU" dirty="0" err="1">
                <a:solidFill>
                  <a:schemeClr val="tx2"/>
                </a:solidFill>
              </a:rPr>
              <a:t>певному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питанні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виявиться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компетентнішим</a:t>
            </a:r>
            <a:r>
              <a:rPr lang="ru-RU" dirty="0">
                <a:solidFill>
                  <a:schemeClr val="tx2"/>
                </a:solidFill>
              </a:rPr>
              <a:t> за </a:t>
            </a:r>
            <a:r>
              <a:rPr lang="ru-RU" dirty="0" err="1">
                <a:solidFill>
                  <a:schemeClr val="tx2"/>
                </a:solidFill>
              </a:rPr>
              <a:t>нього</a:t>
            </a:r>
            <a:r>
              <a:rPr lang="ru-RU" dirty="0">
                <a:solidFill>
                  <a:schemeClr val="tx2"/>
                </a:solidFill>
              </a:rPr>
              <a:t>, а </a:t>
            </a:r>
            <a:r>
              <a:rPr lang="ru-RU" dirty="0" err="1">
                <a:solidFill>
                  <a:schemeClr val="tx2"/>
                </a:solidFill>
              </a:rPr>
              <a:t>також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враховувати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побажання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слухачів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щодо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методів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навчання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dirty="0" err="1">
                <a:solidFill>
                  <a:schemeClr val="tx2"/>
                </a:solidFill>
              </a:rPr>
              <a:t>оскільки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працює</a:t>
            </a:r>
            <a:r>
              <a:rPr lang="ru-RU" dirty="0">
                <a:solidFill>
                  <a:schemeClr val="tx2"/>
                </a:solidFill>
              </a:rPr>
              <a:t> з </a:t>
            </a:r>
            <a:r>
              <a:rPr lang="ru-RU" dirty="0" err="1">
                <a:solidFill>
                  <a:schemeClr val="tx2"/>
                </a:solidFill>
              </a:rPr>
              <a:t>групою</a:t>
            </a:r>
            <a:r>
              <a:rPr lang="ru-RU" dirty="0">
                <a:solidFill>
                  <a:schemeClr val="tx2"/>
                </a:solidFill>
              </a:rPr>
              <a:t> людей, </a:t>
            </a:r>
            <a:r>
              <a:rPr lang="ru-RU" dirty="0" err="1">
                <a:solidFill>
                  <a:schemeClr val="tx2"/>
                </a:solidFill>
              </a:rPr>
              <a:t>різних</a:t>
            </a:r>
            <a:r>
              <a:rPr lang="ru-RU" dirty="0">
                <a:solidFill>
                  <a:schemeClr val="tx2"/>
                </a:solidFill>
              </a:rPr>
              <a:t> за </a:t>
            </a:r>
            <a:r>
              <a:rPr lang="ru-RU" dirty="0" err="1">
                <a:solidFill>
                  <a:schemeClr val="tx2"/>
                </a:solidFill>
              </a:rPr>
              <a:t>віком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рівнем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освіти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досвідом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тощо</a:t>
            </a:r>
            <a:r>
              <a:rPr lang="ru-RU" dirty="0">
                <a:solidFill>
                  <a:schemeClr val="tx2"/>
                </a:solidFill>
              </a:rPr>
              <a:t>, повинен </a:t>
            </a:r>
            <a:r>
              <a:rPr lang="ru-RU" dirty="0" err="1">
                <a:solidFill>
                  <a:schemeClr val="tx2"/>
                </a:solidFill>
              </a:rPr>
              <a:t>володіти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різними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педагогічними</a:t>
            </a:r>
            <a:r>
              <a:rPr lang="ru-RU" dirty="0">
                <a:solidFill>
                  <a:schemeClr val="tx2"/>
                </a:solidFill>
              </a:rPr>
              <a:t> методами та </a:t>
            </a:r>
            <a:r>
              <a:rPr lang="ru-RU" dirty="0" err="1">
                <a:solidFill>
                  <a:schemeClr val="tx2"/>
                </a:solidFill>
              </a:rPr>
              <a:t>прийомами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щоб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забезпечити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індивідуальний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підхід</a:t>
            </a:r>
            <a:r>
              <a:rPr lang="ru-RU" dirty="0">
                <a:solidFill>
                  <a:schemeClr val="tx2"/>
                </a:solidFill>
              </a:rPr>
              <a:t> до кожного слухача, </a:t>
            </a:r>
            <a:r>
              <a:rPr lang="ru-RU" dirty="0" err="1">
                <a:solidFill>
                  <a:schemeClr val="tx2"/>
                </a:solidFill>
              </a:rPr>
              <a:t>надати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йому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необхідну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допомогу</a:t>
            </a:r>
            <a:r>
              <a:rPr lang="ru-RU" dirty="0">
                <a:solidFill>
                  <a:schemeClr val="tx2"/>
                </a:solidFill>
              </a:rPr>
              <a:t>;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6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4056611"/>
          </a:xfrm>
        </p:spPr>
        <p:txBody>
          <a:bodyPr>
            <a:normAutofit/>
          </a:bodyPr>
          <a:lstStyle/>
          <a:p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слухачів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проблемні</a:t>
            </a:r>
            <a:r>
              <a:rPr lang="ru-RU" dirty="0"/>
              <a:t>, </a:t>
            </a:r>
            <a:r>
              <a:rPr lang="ru-RU" dirty="0" err="1"/>
              <a:t>творчі</a:t>
            </a:r>
            <a:r>
              <a:rPr lang="ru-RU" dirty="0"/>
              <a:t>, </a:t>
            </a:r>
            <a:r>
              <a:rPr lang="ru-RU" dirty="0" err="1"/>
              <a:t>дослідницькі</a:t>
            </a:r>
            <a:r>
              <a:rPr lang="ru-RU" dirty="0"/>
              <a:t>, </a:t>
            </a:r>
            <a:r>
              <a:rPr lang="ru-RU" dirty="0" err="1"/>
              <a:t>ігрові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635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4230" y="266009"/>
            <a:ext cx="10178322" cy="676655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Ігрові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методи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дедалі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ширше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застосовують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процесі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дорослих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ефективність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базується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інтенсивності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самостійності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оволодінні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навичками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застосування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професійних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знань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вмінь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Специфічна</a:t>
            </a:r>
            <a:r>
              <a:rPr lang="ru-RU" dirty="0">
                <a:solidFill>
                  <a:schemeClr val="tx1"/>
                </a:solidFill>
              </a:rPr>
              <a:t> мета </a:t>
            </a:r>
            <a:r>
              <a:rPr lang="ru-RU" dirty="0" err="1">
                <a:solidFill>
                  <a:schemeClr val="tx1"/>
                </a:solidFill>
              </a:rPr>
              <a:t>ділової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гри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підготувати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учасників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вирішення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виробничих</a:t>
            </a:r>
            <a:r>
              <a:rPr lang="ru-RU" dirty="0">
                <a:solidFill>
                  <a:schemeClr val="tx1"/>
                </a:solidFill>
              </a:rPr>
              <a:t> проблем шляхом </a:t>
            </a:r>
            <a:r>
              <a:rPr lang="ru-RU" dirty="0" err="1">
                <a:solidFill>
                  <a:schemeClr val="tx1"/>
                </a:solidFill>
              </a:rPr>
              <a:t>застосування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конкретних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альтернативних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ході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ділової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слухачі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спеціально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змодельованих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умовах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вчаться</a:t>
            </a:r>
            <a:r>
              <a:rPr lang="ru-RU" dirty="0">
                <a:solidFill>
                  <a:schemeClr val="tx1"/>
                </a:solidFill>
              </a:rPr>
              <a:t> оперативно </a:t>
            </a:r>
            <a:r>
              <a:rPr lang="ru-RU" dirty="0" err="1">
                <a:solidFill>
                  <a:schemeClr val="tx1"/>
                </a:solidFill>
              </a:rPr>
              <a:t>аналізувати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виробничі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приймати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оптимальні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, вести </a:t>
            </a:r>
            <a:r>
              <a:rPr lang="ru-RU" dirty="0" err="1">
                <a:solidFill>
                  <a:schemeClr val="tx1"/>
                </a:solidFill>
              </a:rPr>
              <a:t>пошук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несправностей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параметрів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обирати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найдоцільніший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технологічний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вирішувати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економічні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Ділові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ігри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проводять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зазвичай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використанням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техніки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тренажерів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err="1">
                <a:solidFill>
                  <a:schemeClr val="tx1"/>
                </a:solidFill>
              </a:rPr>
              <a:t>Рольові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управлінські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ігри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простіші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доступніші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ділові</a:t>
            </a:r>
            <a:r>
              <a:rPr lang="ru-RU" dirty="0">
                <a:solidFill>
                  <a:schemeClr val="tx1"/>
                </a:solidFill>
              </a:rPr>
              <a:t>, як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підготовки</a:t>
            </a:r>
            <a:r>
              <a:rPr lang="ru-RU" dirty="0">
                <a:solidFill>
                  <a:schemeClr val="tx1"/>
                </a:solidFill>
              </a:rPr>
              <a:t>, так і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проведення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Дискусія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обговорення</a:t>
            </a:r>
            <a:r>
              <a:rPr lang="ru-RU" dirty="0">
                <a:solidFill>
                  <a:schemeClr val="tx1"/>
                </a:solidFill>
              </a:rPr>
              <a:t>. Суть </a:t>
            </a:r>
            <a:r>
              <a:rPr lang="ru-RU" dirty="0" err="1">
                <a:solidFill>
                  <a:schemeClr val="tx1"/>
                </a:solidFill>
              </a:rPr>
              <a:t>цієї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технології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полягає</a:t>
            </a:r>
            <a:r>
              <a:rPr lang="ru-RU" dirty="0">
                <a:solidFill>
                  <a:schemeClr val="tx1"/>
                </a:solidFill>
              </a:rPr>
              <a:t> в тому,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викладач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пропонує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протилежні</a:t>
            </a:r>
            <a:r>
              <a:rPr lang="ru-RU" dirty="0">
                <a:solidFill>
                  <a:schemeClr val="tx1"/>
                </a:solidFill>
              </a:rPr>
              <a:t> точки </a:t>
            </a:r>
            <a:r>
              <a:rPr lang="ru-RU" dirty="0" err="1">
                <a:solidFill>
                  <a:schemeClr val="tx1"/>
                </a:solidFill>
              </a:rPr>
              <a:t>зору</a:t>
            </a:r>
            <a:r>
              <a:rPr lang="ru-RU" dirty="0">
                <a:solidFill>
                  <a:schemeClr val="tx1"/>
                </a:solidFill>
              </a:rPr>
              <a:t> на одну й ту саму проблему, а </a:t>
            </a:r>
            <a:r>
              <a:rPr lang="ru-RU" dirty="0" err="1">
                <a:solidFill>
                  <a:schemeClr val="tx1"/>
                </a:solidFill>
              </a:rPr>
              <a:t>слухачі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обгрунтувати</a:t>
            </a:r>
            <a:r>
              <a:rPr lang="ru-RU" dirty="0">
                <a:solidFill>
                  <a:schemeClr val="tx1"/>
                </a:solidFill>
              </a:rPr>
              <a:t> одну з них на </a:t>
            </a:r>
            <a:r>
              <a:rPr lang="ru-RU" dirty="0" err="1">
                <a:solidFill>
                  <a:schemeClr val="tx1"/>
                </a:solidFill>
              </a:rPr>
              <a:t>власний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вибір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процесі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дискусії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слухачі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вільно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обмінюються</a:t>
            </a:r>
            <a:r>
              <a:rPr lang="ru-RU" dirty="0">
                <a:solidFill>
                  <a:schemeClr val="tx1"/>
                </a:solidFill>
              </a:rPr>
              <a:t> думками, </a:t>
            </a:r>
            <a:r>
              <a:rPr lang="ru-RU" dirty="0" err="1">
                <a:solidFill>
                  <a:schemeClr val="tx1"/>
                </a:solidFill>
              </a:rPr>
              <a:t>висловлюють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захищають</a:t>
            </a:r>
            <a:r>
              <a:rPr lang="ru-RU" dirty="0">
                <a:solidFill>
                  <a:schemeClr val="tx1"/>
                </a:solidFill>
              </a:rPr>
              <a:t> свою точку </a:t>
            </a:r>
            <a:r>
              <a:rPr lang="ru-RU" dirty="0" err="1" smtClean="0">
                <a:solidFill>
                  <a:schemeClr val="tx1"/>
                </a:solidFill>
              </a:rPr>
              <a:t>зору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07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485" y="299258"/>
            <a:ext cx="10178322" cy="5469775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Проблемне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навчання.Суть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проблемного </a:t>
            </a:r>
            <a:r>
              <a:rPr lang="ru-RU" sz="2400" dirty="0" err="1">
                <a:solidFill>
                  <a:schemeClr val="tx1"/>
                </a:solidFill>
              </a:rPr>
              <a:t>навчання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полягає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моделюванні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навчальновиробничих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ситуацій</a:t>
            </a:r>
            <a:r>
              <a:rPr lang="ru-RU" sz="2400" dirty="0">
                <a:solidFill>
                  <a:schemeClr val="tx1"/>
                </a:solidFill>
              </a:rPr>
              <a:t> (як правило, на реальному </a:t>
            </a:r>
            <a:r>
              <a:rPr lang="ru-RU" sz="2400" dirty="0" err="1">
                <a:solidFill>
                  <a:schemeClr val="tx1"/>
                </a:solidFill>
              </a:rPr>
              <a:t>матеріалі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предметів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вивчаються</a:t>
            </a:r>
            <a:r>
              <a:rPr lang="ru-RU" sz="2400" dirty="0">
                <a:solidFill>
                  <a:schemeClr val="tx1"/>
                </a:solidFill>
              </a:rPr>
              <a:t>, і </a:t>
            </a:r>
            <a:r>
              <a:rPr lang="ru-RU" sz="2400" dirty="0" err="1">
                <a:solidFill>
                  <a:schemeClr val="tx1"/>
                </a:solidFill>
              </a:rPr>
              <a:t>виробничого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процесу</a:t>
            </a:r>
            <a:r>
              <a:rPr lang="ru-RU" sz="2400" dirty="0">
                <a:solidFill>
                  <a:schemeClr val="tx1"/>
                </a:solidFill>
              </a:rPr>
              <a:t>). </a:t>
            </a:r>
            <a:r>
              <a:rPr lang="ru-RU" sz="2400" dirty="0" err="1">
                <a:solidFill>
                  <a:schemeClr val="tx1"/>
                </a:solidFill>
              </a:rPr>
              <a:t>Слухачів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ставлять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умови</a:t>
            </a:r>
            <a:r>
              <a:rPr lang="ru-RU" sz="2400" dirty="0">
                <a:solidFill>
                  <a:schemeClr val="tx1"/>
                </a:solidFill>
              </a:rPr>
              <a:t> 9 «</a:t>
            </a:r>
            <a:r>
              <a:rPr lang="ru-RU" sz="2400" dirty="0" err="1">
                <a:solidFill>
                  <a:schemeClr val="tx1"/>
                </a:solidFill>
              </a:rPr>
              <a:t>першовідкривачів</a:t>
            </a:r>
            <a:r>
              <a:rPr lang="ru-RU" sz="2400" dirty="0">
                <a:solidFill>
                  <a:schemeClr val="tx1"/>
                </a:solidFill>
              </a:rPr>
              <a:t>», «</a:t>
            </a:r>
            <a:r>
              <a:rPr lang="ru-RU" sz="2400" dirty="0" err="1">
                <a:solidFill>
                  <a:schemeClr val="tx1"/>
                </a:solidFill>
              </a:rPr>
              <a:t>дослідників</a:t>
            </a:r>
            <a:r>
              <a:rPr lang="ru-RU" sz="2400" dirty="0">
                <a:solidFill>
                  <a:schemeClr val="tx1"/>
                </a:solidFill>
              </a:rPr>
              <a:t>». Мета — </a:t>
            </a:r>
            <a:r>
              <a:rPr lang="ru-RU" sz="2400" dirty="0" err="1">
                <a:solidFill>
                  <a:schemeClr val="tx1"/>
                </a:solidFill>
              </a:rPr>
              <a:t>знаходження</a:t>
            </a:r>
            <a:r>
              <a:rPr lang="ru-RU" sz="2400" dirty="0">
                <a:solidFill>
                  <a:schemeClr val="tx1"/>
                </a:solidFill>
              </a:rPr>
              <a:t> оптимального </a:t>
            </a:r>
            <a:r>
              <a:rPr lang="ru-RU" sz="2400" dirty="0" err="1">
                <a:solidFill>
                  <a:schemeClr val="tx1"/>
                </a:solidFill>
              </a:rPr>
              <a:t>вирішення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ситуацій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Цей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процес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включати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багатоступеневі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логічні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операції</a:t>
            </a:r>
            <a:r>
              <a:rPr lang="ru-RU" sz="2400" dirty="0">
                <a:solidFill>
                  <a:schemeClr val="tx1"/>
                </a:solidFill>
              </a:rPr>
              <a:t>, а в </a:t>
            </a:r>
            <a:r>
              <a:rPr lang="ru-RU" sz="2400" dirty="0" err="1">
                <a:solidFill>
                  <a:schemeClr val="tx1"/>
                </a:solidFill>
              </a:rPr>
              <a:t>разі</a:t>
            </a:r>
            <a:r>
              <a:rPr lang="ru-RU" sz="2400" dirty="0">
                <a:solidFill>
                  <a:schemeClr val="tx1"/>
                </a:solidFill>
              </a:rPr>
              <a:t> потреби — </a:t>
            </a:r>
            <a:r>
              <a:rPr lang="ru-RU" sz="2400" dirty="0" err="1">
                <a:solidFill>
                  <a:schemeClr val="tx1"/>
                </a:solidFill>
              </a:rPr>
              <a:t>розрахункові</a:t>
            </a:r>
            <a:r>
              <a:rPr lang="ru-RU" sz="2400" dirty="0">
                <a:solidFill>
                  <a:schemeClr val="tx1"/>
                </a:solidFill>
              </a:rPr>
              <a:t> й </a:t>
            </a:r>
            <a:r>
              <a:rPr lang="ru-RU" sz="2400" dirty="0" err="1">
                <a:solidFill>
                  <a:schemeClr val="tx1"/>
                </a:solidFill>
              </a:rPr>
              <a:t>експериментальні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роботи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err="1">
                <a:solidFill>
                  <a:schemeClr val="tx1"/>
                </a:solidFill>
              </a:rPr>
              <a:t>Проектна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діяльність</a:t>
            </a:r>
            <a:r>
              <a:rPr lang="ru-RU" sz="2400" dirty="0">
                <a:solidFill>
                  <a:schemeClr val="tx1"/>
                </a:solidFill>
              </a:rPr>
              <a:t> — </a:t>
            </a:r>
            <a:r>
              <a:rPr lang="ru-RU" sz="2400" dirty="0" err="1">
                <a:solidFill>
                  <a:schemeClr val="tx1"/>
                </a:solidFill>
              </a:rPr>
              <a:t>це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навчання</a:t>
            </a:r>
            <a:r>
              <a:rPr lang="ru-RU" sz="2400" dirty="0">
                <a:solidFill>
                  <a:schemeClr val="tx1"/>
                </a:solidFill>
              </a:rPr>
              <a:t>, максимально </a:t>
            </a:r>
            <a:r>
              <a:rPr lang="ru-RU" sz="2400" dirty="0" err="1">
                <a:solidFill>
                  <a:schemeClr val="tx1"/>
                </a:solidFill>
              </a:rPr>
              <a:t>наближене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виробничих</a:t>
            </a:r>
            <a:r>
              <a:rPr lang="ru-RU" sz="2400" dirty="0">
                <a:solidFill>
                  <a:schemeClr val="tx1"/>
                </a:solidFill>
              </a:rPr>
              <a:t> умов. </a:t>
            </a:r>
            <a:r>
              <a:rPr lang="ru-RU" sz="2400" dirty="0" err="1">
                <a:solidFill>
                  <a:schemeClr val="tx1"/>
                </a:solidFill>
              </a:rPr>
              <a:t>Учасники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об’єднуються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невеликі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групи</a:t>
            </a:r>
            <a:r>
              <a:rPr lang="ru-RU" sz="2400" dirty="0">
                <a:solidFill>
                  <a:schemeClr val="tx1"/>
                </a:solidFill>
              </a:rPr>
              <a:t> для </a:t>
            </a:r>
            <a:r>
              <a:rPr lang="ru-RU" sz="2400" dirty="0" err="1">
                <a:solidFill>
                  <a:schemeClr val="tx1"/>
                </a:solidFill>
              </a:rPr>
              <a:t>вирішення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поставленої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проблеми</a:t>
            </a:r>
            <a:r>
              <a:rPr lang="ru-RU" sz="2400" dirty="0">
                <a:solidFill>
                  <a:schemeClr val="tx1"/>
                </a:solidFill>
              </a:rPr>
              <a:t>. Вони </a:t>
            </a:r>
            <a:r>
              <a:rPr lang="ru-RU" sz="2400" dirty="0" err="1">
                <a:solidFill>
                  <a:schemeClr val="tx1"/>
                </a:solidFill>
              </a:rPr>
              <a:t>самі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розподіляють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між</a:t>
            </a:r>
            <a:r>
              <a:rPr lang="ru-RU" sz="2400" dirty="0">
                <a:solidFill>
                  <a:schemeClr val="tx1"/>
                </a:solidFill>
              </a:rPr>
              <a:t> собою роботу, </a:t>
            </a:r>
            <a:r>
              <a:rPr lang="ru-RU" sz="2400" dirty="0" err="1">
                <a:solidFill>
                  <a:schemeClr val="tx1"/>
                </a:solidFill>
              </a:rPr>
              <a:t>спільно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планують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представлення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результатів</a:t>
            </a:r>
            <a:r>
              <a:rPr lang="ru-RU" sz="2400" dirty="0">
                <a:solidFill>
                  <a:schemeClr val="tx1"/>
                </a:solidFill>
              </a:rPr>
              <a:t> — усе як на </a:t>
            </a:r>
            <a:r>
              <a:rPr lang="ru-RU" sz="2400" dirty="0" err="1">
                <a:solidFill>
                  <a:schemeClr val="tx1"/>
                </a:solidFill>
              </a:rPr>
              <a:t>виробництві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Порівняно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іншими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цей</a:t>
            </a:r>
            <a:r>
              <a:rPr lang="ru-RU" sz="2400" dirty="0">
                <a:solidFill>
                  <a:schemeClr val="tx1"/>
                </a:solidFill>
              </a:rPr>
              <a:t> метод </a:t>
            </a:r>
            <a:r>
              <a:rPr lang="ru-RU" sz="2400" dirty="0" err="1">
                <a:solidFill>
                  <a:schemeClr val="tx1"/>
                </a:solidFill>
              </a:rPr>
              <a:t>має</a:t>
            </a:r>
            <a:r>
              <a:rPr lang="ru-RU" sz="2400" dirty="0">
                <a:solidFill>
                  <a:schemeClr val="tx1"/>
                </a:solidFill>
              </a:rPr>
              <a:t> низку </a:t>
            </a:r>
            <a:r>
              <a:rPr lang="ru-RU" sz="2400" dirty="0" err="1">
                <a:solidFill>
                  <a:schemeClr val="tx1"/>
                </a:solidFill>
              </a:rPr>
              <a:t>очевидних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переваг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оскільки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учасники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сприймають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навчання</a:t>
            </a:r>
            <a:r>
              <a:rPr lang="ru-RU" sz="2400" dirty="0">
                <a:solidFill>
                  <a:schemeClr val="tx1"/>
                </a:solidFill>
              </a:rPr>
              <a:t> як </a:t>
            </a:r>
            <a:r>
              <a:rPr lang="ru-RU" sz="2400" dirty="0" err="1">
                <a:solidFill>
                  <a:schemeClr val="tx1"/>
                </a:solidFill>
              </a:rPr>
              <a:t>реальний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процес</a:t>
            </a:r>
            <a:r>
              <a:rPr lang="ru-RU" sz="2400" dirty="0">
                <a:solidFill>
                  <a:schemeClr val="tx1"/>
                </a:solidFill>
              </a:rPr>
              <a:t> — </a:t>
            </a:r>
            <a:r>
              <a:rPr lang="ru-RU" sz="2400" dirty="0" err="1">
                <a:solidFill>
                  <a:schemeClr val="tx1"/>
                </a:solidFill>
              </a:rPr>
              <a:t>можуть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мобілізувати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ресурси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запропонувати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оригінальне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вирішення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проблеми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обмінятися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досвідом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навчатись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одне</a:t>
            </a:r>
            <a:r>
              <a:rPr lang="ru-RU" sz="2400" dirty="0">
                <a:solidFill>
                  <a:schemeClr val="tx1"/>
                </a:solidFill>
              </a:rPr>
              <a:t> в одного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8198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236</TotalTime>
  <Words>1143</Words>
  <Application>Microsoft Office PowerPoint</Application>
  <PresentationFormat>Произвольный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Badge</vt:lpstr>
      <vt:lpstr>Методи та форми навчання дорослих </vt:lpstr>
      <vt:lpstr>ХТО ТАКИЙ ДОРОСЛИЙ?</vt:lpstr>
      <vt:lpstr>5  провідних особливостей, які вирізняють дорослого</vt:lpstr>
      <vt:lpstr>У процесі навчання дорослих враховують такі специфічні риси цієї категорії осіб:</vt:lpstr>
      <vt:lpstr>Таким чином, навчання дорослих буде ефективним за умови, що воно:</vt:lpstr>
      <vt:lpstr>Специфіка навчання дорослих висуває свої вимоги до викладача та до стилю викладання ним навчального матеріалу. </vt:lpstr>
      <vt:lpstr>Високим рівнем активності слухачів характеризуються проблемні, творчі, дослідницькі, ігрові технології.</vt:lpstr>
      <vt:lpstr>Презентация PowerPoint</vt:lpstr>
      <vt:lpstr>Презентация PowerPoint</vt:lpstr>
      <vt:lpstr>До активних методів виробничого навчання належить виконання виробничо-технічних завдань:</vt:lpstr>
      <vt:lpstr>Складнішим рівнем такого навчання є завдання творчого характеру:</vt:lpstr>
      <vt:lpstr>У практиці виробничого навчання дедалі поширенішими стають такі ефективні способи навчання:</vt:lpstr>
      <vt:lpstr>Презентация PowerPoint</vt:lpstr>
      <vt:lpstr>До основних форм відкритого навчання належать: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та форми навчання дорослих</dc:title>
  <dc:creator>Пользователь Windows</dc:creator>
  <cp:lastModifiedBy>userznu</cp:lastModifiedBy>
  <cp:revision>3</cp:revision>
  <dcterms:created xsi:type="dcterms:W3CDTF">2018-11-02T14:50:08Z</dcterms:created>
  <dcterms:modified xsi:type="dcterms:W3CDTF">2019-10-16T10:03:11Z</dcterms:modified>
</cp:coreProperties>
</file>