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1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7" r:id="rId10"/>
    <p:sldId id="268" r:id="rId11"/>
    <p:sldId id="275" r:id="rId12"/>
    <p:sldId id="276" r:id="rId13"/>
    <p:sldId id="274" r:id="rId14"/>
    <p:sldId id="277" r:id="rId15"/>
    <p:sldId id="279" r:id="rId16"/>
    <p:sldId id="280" r:id="rId17"/>
    <p:sldId id="282" r:id="rId18"/>
    <p:sldId id="284" r:id="rId19"/>
    <p:sldId id="287" r:id="rId20"/>
    <p:sldId id="288" r:id="rId21"/>
    <p:sldId id="289" r:id="rId22"/>
    <p:sldId id="290" r:id="rId23"/>
    <p:sldId id="291" r:id="rId24"/>
    <p:sldId id="292" r:id="rId25"/>
    <p:sldId id="293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4" d="100"/>
          <a:sy n="74" d="100"/>
        </p:scale>
        <p:origin x="-55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103632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9144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6A05-1AF3-4D07-BAE4-F3526AA4DD4A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7D5AFA0-0D39-487B-89EE-3259A3D182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6A05-1AF3-4D07-BAE4-F3526AA4DD4A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AFA0-0D39-487B-89EE-3259A3D182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6A05-1AF3-4D07-BAE4-F3526AA4DD4A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AFA0-0D39-487B-89EE-3259A3D182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6A05-1AF3-4D07-BAE4-F3526AA4DD4A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AFA0-0D39-487B-89EE-3259A3D182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1"/>
            <a:ext cx="103632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1"/>
            <a:ext cx="103632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6A05-1AF3-4D07-BAE4-F3526AA4DD4A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D5AFA0-0D39-487B-89EE-3259A3D1825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424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88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6A05-1AF3-4D07-BAE4-F3526AA4DD4A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AFA0-0D39-487B-89EE-3259A3D182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176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176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0944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0944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6A05-1AF3-4D07-BAE4-F3526AA4DD4A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AFA0-0D39-487B-89EE-3259A3D182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6A05-1AF3-4D07-BAE4-F3526AA4DD4A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AFA0-0D39-487B-89EE-3259A3D182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6A05-1AF3-4D07-BAE4-F3526AA4DD4A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AFA0-0D39-487B-89EE-3259A3D182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6A05-1AF3-4D07-BAE4-F3526AA4DD4A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AFA0-0D39-487B-89EE-3259A3D1825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2001169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15000"/>
            <a:ext cx="108712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6A05-1AF3-4D07-BAE4-F3526AA4DD4A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7D5AFA0-0D39-487B-89EE-3259A3D1825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4953000"/>
            <a:ext cx="108712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16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0586A05-1AF3-4D07-BAE4-F3526AA4DD4A}" type="datetimeFigureOut">
              <a:rPr lang="ru-RU" smtClean="0"/>
              <a:t>16.10.2019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11189124" y="5824644"/>
            <a:ext cx="131572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7D5AFA0-0D39-487B-89EE-3259A3D1825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2001499" y="0"/>
            <a:ext cx="190501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001499" y="1371600"/>
            <a:ext cx="190501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7240" y="1743923"/>
            <a:ext cx="9068586" cy="2590800"/>
          </a:xfrm>
        </p:spPr>
        <p:txBody>
          <a:bodyPr/>
          <a:lstStyle/>
          <a:p>
            <a:pPr algn="ctr"/>
            <a:r>
              <a:rPr lang="uk-UA" sz="3200" dirty="0" smtClean="0"/>
              <a:t>Філософське </a:t>
            </a:r>
            <a:r>
              <a:rPr lang="uk-UA" sz="3200" dirty="0" smtClean="0"/>
              <a:t>розуміння сутності освіти у історичному </a:t>
            </a:r>
            <a:r>
              <a:rPr lang="uk-UA" sz="3200" dirty="0" smtClean="0"/>
              <a:t>контексті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32987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512" y="268627"/>
            <a:ext cx="8843493" cy="980623"/>
          </a:xfrm>
        </p:spPr>
        <p:txBody>
          <a:bodyPr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 виховання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Спартанська: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6473" y="2755897"/>
            <a:ext cx="5298255" cy="3631047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Єдина справа громадян Спарти – війна, для якої навчали з дитинства.</a:t>
            </a:r>
          </a:p>
          <a:p>
            <a:r>
              <a:rPr lang="uk-UA" dirty="0" smtClean="0"/>
              <a:t>Ростити дозволялося тільки тих, котрі були визнані здоровими, інших умертвляли .</a:t>
            </a:r>
          </a:p>
          <a:p>
            <a:r>
              <a:rPr lang="uk-UA" dirty="0" smtClean="0"/>
              <a:t>До 20-тирічного віку всіх хлопців виховували в одній великій школі.</a:t>
            </a:r>
          </a:p>
          <a:p>
            <a:r>
              <a:rPr lang="uk-UA" dirty="0" smtClean="0"/>
              <a:t>Єдина мета була -продукувати добрих вояків, культурної чи наукової освіти не визнавали</a:t>
            </a:r>
            <a:r>
              <a:rPr lang="ru-RU" dirty="0" smtClean="0"/>
              <a:t>.</a:t>
            </a:r>
            <a:endParaRPr lang="uk-UA" dirty="0" smtClean="0"/>
          </a:p>
          <a:p>
            <a:r>
              <a:rPr lang="uk-UA" dirty="0" smtClean="0"/>
              <a:t>Дівчата проходили таке саме фізичне тренування, як і хлопці.</a:t>
            </a:r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Афінська:</a:t>
            </a:r>
            <a:endParaRPr lang="ru-RU" sz="24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73368" y="2756580"/>
            <a:ext cx="5264450" cy="3630363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Ідея гармонійного розвитку особистості як мети виховання.</a:t>
            </a:r>
          </a:p>
          <a:p>
            <a:r>
              <a:rPr lang="uk-UA" dirty="0" smtClean="0"/>
              <a:t>Найзаслуженіша людина удостоювалась посади </a:t>
            </a:r>
            <a:r>
              <a:rPr lang="uk-UA" dirty="0" err="1" smtClean="0"/>
              <a:t>гімнасіарха</a:t>
            </a:r>
            <a:r>
              <a:rPr lang="uk-UA" dirty="0" smtClean="0"/>
              <a:t> - керівника школи для дітей вільних громадян.</a:t>
            </a:r>
          </a:p>
          <a:p>
            <a:r>
              <a:rPr lang="uk-UA" dirty="0" smtClean="0"/>
              <a:t>Значного рівня розвитку досягли архітектура, математика, скульптура, живопис, художня література, історія, географія, філософські </a:t>
            </a:r>
            <a:r>
              <a:rPr lang="ru-RU" dirty="0" smtClean="0"/>
              <a:t>науки</a:t>
            </a:r>
            <a:r>
              <a:rPr lang="ru-RU" dirty="0"/>
              <a:t>.</a:t>
            </a:r>
            <a:endParaRPr lang="uk-UA" dirty="0" smtClean="0"/>
          </a:p>
          <a:p>
            <a:r>
              <a:rPr lang="ru-RU" dirty="0" smtClean="0"/>
              <a:t>Система </a:t>
            </a:r>
            <a:r>
              <a:rPr lang="uk-UA" dirty="0" smtClean="0"/>
              <a:t>виховання, як і спартанська, здійснювалася в інтересах рабовласників, але була різноманітною.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43895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562751"/>
            <a:ext cx="10058400" cy="931198"/>
          </a:xfrm>
        </p:spPr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Сократ (470-399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до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н.е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8036" y="1814945"/>
            <a:ext cx="8201891" cy="4475019"/>
          </a:xfrm>
        </p:spPr>
        <p:txBody>
          <a:bodyPr>
            <a:normAutofit fontScale="92500" lnSpcReduction="20000"/>
          </a:bodyPr>
          <a:lstStyle/>
          <a:p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Підкреслював значну роль знання у науці, пізнання людиною самої себе у світі, і вважав це одним із засобів вирішення різних життєвих задач.</a:t>
            </a:r>
          </a:p>
          <a:p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з критеріїв основного розвитку людини філософ вважав якісну характеристику знання. </a:t>
            </a:r>
          </a:p>
          <a:p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Заперечував пізнання світу та природи через їх недоступність людському розуму. </a:t>
            </a:r>
          </a:p>
          <a:p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Намагався довести, що люди повинні пізнавати самих себе і вдосконалювати свою мораль. На його думку це і є метою виховання. </a:t>
            </a:r>
          </a:p>
          <a:p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Вів бесіди з питань моралі на площах, змушував своїх слухачів шляхом запитань і відповідей знаходити "істину", сам при цьому не пропонував готових положень й висновків. Такий стиль ведення бесід зі слухачами став називатись сократівським, а з часом - евристичним.</a:t>
            </a:r>
          </a:p>
          <a:p>
            <a:endParaRPr lang="ru-RU" dirty="0"/>
          </a:p>
        </p:txBody>
      </p:sp>
      <p:pic>
        <p:nvPicPr>
          <p:cNvPr id="4" name="Picture 2" descr="ÐÐ°ÑÑÐ¸Ð½ÐºÐ¸ Ð¿Ð¾ Ð·Ð°Ð¿ÑÐ¾ÑÑ ÑÐ¾ÐºÑÐ°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945" y="1814945"/>
            <a:ext cx="3103418" cy="396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489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595745"/>
            <a:ext cx="10058400" cy="846690"/>
          </a:xfrm>
        </p:spPr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Платон (427 - 348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до н. е.)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745" y="1681683"/>
            <a:ext cx="7633855" cy="4580572"/>
          </a:xfrm>
        </p:spPr>
        <p:txBody>
          <a:bodyPr>
            <a:norm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Заснував академію в Афінах, що проіснувала не одне століття. 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працях "Держава", "Закон" накреслив проект нової системи виховання дітей і молоді в рабовласницькій державі. 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Освіта - це сходження душі до ідеї Блага. 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 "пригадування" та уявлення - це основа навчання за Платоном, хоча методу діалектики у навчанні він відводить також важливу роль.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Жінок, на думку Платона слід виховувати так само як і спартанських. 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Рабів філософ рекомендував не ніжити, карати за найменшу провину, обмежувати в спілкуванні між собою. Він вважав, що для дітей рабів фізичне виховання не потрібне.</a:t>
            </a:r>
          </a:p>
          <a:p>
            <a:endParaRPr lang="ru-RU" dirty="0"/>
          </a:p>
        </p:txBody>
      </p:sp>
      <p:pic>
        <p:nvPicPr>
          <p:cNvPr id="4" name="Picture 2" descr="ÐÐ°ÑÑÐ¸Ð½ÐºÐ¸ Ð¿Ð¾ Ð·Ð°Ð¿ÑÐ¾ÑÑ Ð¿Ð»Ð°ÑÐ¾Ð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610" y="1681683"/>
            <a:ext cx="3290645" cy="418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664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535042"/>
            <a:ext cx="10058400" cy="920271"/>
          </a:xfrm>
        </p:spPr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Демокріт (460 - 370 рр. до н.е.)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8764" y="1801091"/>
            <a:ext cx="6705600" cy="4233949"/>
          </a:xfrm>
        </p:spPr>
        <p:txBody>
          <a:bodyPr/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 уваги приділяв проблемам виховання. 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Відстоював принципи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природовідповідності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гармонійного розвитку людини; 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 вважав трудове виховання дітей та молоді, використання вправ у вихованні моральної поведінки. 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виховання за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Демокрітом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- підготувати молодь до реального життя на землі. 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Основне - оволодівати знаннями про природу.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античному ідеалі людина - це мікрокосм що відтворює порядок у Всесвіті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739" y="1712458"/>
            <a:ext cx="3460461" cy="441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505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595746"/>
            <a:ext cx="10058400" cy="769415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Аристотель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(384-322 рр. до н.е.)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4182" y="1640122"/>
            <a:ext cx="7647709" cy="4649842"/>
          </a:xfrm>
        </p:spPr>
        <p:txBody>
          <a:bodyPr>
            <a:no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367р. до н. е. у сімнадцятирічному віці став слухачем "Академії" Платона, у якій пробув двадцять років. Аристотель вважав себе учнем Платона, разом з тим був самостійним філософом, що критикував учення вчителя, (йому належить вислів "Платон мені друг, але істина дорожча"). 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Певний час виховував Олександра Македонського, згодом заснував в Афінах власну філософську школу -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Лікей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Вибудовує цілу теорію науки, виділяючи споглядальну та теоретичну, і приділяє значну увагу чуттєвому знанню. 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Вважав, що розум людини є безсмертним і зрештою зливається із всесвітнім розумом. 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Стверджував, що справа добропорядної людини - чинити добре і прекрасне в моральному сенсі.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ÐÐ°ÑÑÐ¸Ð½ÐºÐ¸ Ð¿Ð¾ Ð·Ð°Ð¿ÑÐ¾ÑÑ Ð°ÑÑÑÑÐ¾ÑÐµÐ»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509" y="1640122"/>
            <a:ext cx="2543175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232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326" y="206062"/>
            <a:ext cx="9693499" cy="216365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Християнство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епоху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віків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Три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типи шкіл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9700" y="2176530"/>
            <a:ext cx="10099899" cy="3949634"/>
          </a:xfrm>
        </p:spPr>
        <p:txBody>
          <a:bodyPr/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монастирські (що відкривалися при монастирях для хлопчиків, яких готували до релігійної діяльності) - "внутрішні школи" та "зовнішні школи" (для синів світських феодалів);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єпископські чи кафедральні (відкривалися при єпископських резиденціях);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церковно-приходські школи, що утримувалися повітовими священиками.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2667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266" y="217113"/>
            <a:ext cx="9693499" cy="941986"/>
          </a:xfrm>
        </p:spPr>
        <p:txBody>
          <a:bodyPr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ХІ ст. – поява нових типів шкіл: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Школи не утримуються за рахунок церкви. 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Відкриваються гільдійські і цехові школи, що поступово перетворюються на міські початкові, які утримувалися коштом міського самоврядування (магістрату). Дітей навчають читати, писати, рахувати, знайомлять з основами релігійних знань. Викладачів у таких школах називали магістрами. </a:t>
            </a: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Освіта перестала бути привілеєм вузького кола представників церкви.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27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ХІІ-ХІІІ ст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поява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університетів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2103120"/>
            <a:ext cx="5888182" cy="3931920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Вища правова міська школа м. Болоньї (1155)</a:t>
            </a:r>
          </a:p>
          <a:p>
            <a:r>
              <a:rPr lang="uk-UA" sz="2000" dirty="0" smtClean="0"/>
              <a:t>Вища медична школа в </a:t>
            </a:r>
            <a:r>
              <a:rPr lang="uk-UA" sz="2000" dirty="0" err="1" smtClean="0"/>
              <a:t>Салерно</a:t>
            </a:r>
            <a:r>
              <a:rPr lang="uk-UA" sz="2000" dirty="0" smtClean="0"/>
              <a:t> (1200)</a:t>
            </a:r>
          </a:p>
          <a:p>
            <a:r>
              <a:rPr lang="uk-UA" sz="2000" dirty="0" smtClean="0"/>
              <a:t>Паризький університет (1200)</a:t>
            </a:r>
          </a:p>
          <a:p>
            <a:r>
              <a:rPr lang="uk-UA" sz="2000" dirty="0" smtClean="0"/>
              <a:t>Кембриджський університет (1209)</a:t>
            </a:r>
          </a:p>
          <a:p>
            <a:r>
              <a:rPr lang="uk-UA" sz="2000" dirty="0" smtClean="0"/>
              <a:t>Празький </a:t>
            </a:r>
            <a:r>
              <a:rPr lang="uk-UA" sz="2000" dirty="0" err="1" smtClean="0"/>
              <a:t>муніверситет</a:t>
            </a:r>
            <a:r>
              <a:rPr lang="uk-UA" sz="2000" dirty="0" smtClean="0"/>
              <a:t> (1348) </a:t>
            </a:r>
          </a:p>
          <a:p>
            <a:r>
              <a:rPr lang="uk-UA" sz="2000" dirty="0" smtClean="0"/>
              <a:t>Італійські університети </a:t>
            </a:r>
            <a:r>
              <a:rPr lang="uk-UA" sz="2000" dirty="0" err="1" smtClean="0"/>
              <a:t>Вінченці</a:t>
            </a:r>
            <a:r>
              <a:rPr lang="uk-UA" sz="2000" dirty="0" smtClean="0"/>
              <a:t>, </a:t>
            </a:r>
            <a:r>
              <a:rPr lang="uk-UA" sz="2000" dirty="0" err="1" smtClean="0"/>
              <a:t>Падуї</a:t>
            </a:r>
            <a:r>
              <a:rPr lang="uk-UA" sz="2000" dirty="0" smtClean="0"/>
              <a:t>, Рим</a:t>
            </a:r>
            <a:endParaRPr lang="uk-UA" sz="2000" dirty="0"/>
          </a:p>
        </p:txBody>
      </p:sp>
      <p:pic>
        <p:nvPicPr>
          <p:cNvPr id="7170" name="Picture 2" descr="ÐÐ°ÑÑÐ¸Ð½ÐºÐ¸ Ð¿Ð¾ Ð·Ð°Ð¿ÑÐ¾ÑÑ ÐºÐµÐ¼Ð±ÑÐ¸Ð´Ð¶ 12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014194"/>
            <a:ext cx="38100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145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745" y="642595"/>
            <a:ext cx="10778837" cy="3169552"/>
          </a:xfrm>
        </p:spPr>
        <p:txBody>
          <a:bodyPr>
            <a:norm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XVII ст. - епоха великих географічних відкриттів і буржуазних революцій звела на престол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нову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царицю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Науку –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математику.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ÐÐ°ÑÑÐ¸Ð½ÐºÐ¸ Ð¿Ð¾ Ð·Ð°Ð¿ÑÐ¾ÑÑ ÐµÐ¿Ð¾ÑÐ° Ð²ÑÐ´ÑÐ¾Ð´Ð¶ÐµÐ½Ð½Ñ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007" y="3544362"/>
            <a:ext cx="4917245" cy="276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462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Ян </a:t>
            </a:r>
            <a:r>
              <a:rPr lang="ru-RU" dirty="0" err="1"/>
              <a:t>Амос</a:t>
            </a:r>
            <a:r>
              <a:rPr lang="ru-RU" dirty="0"/>
              <a:t> </a:t>
            </a:r>
            <a:r>
              <a:rPr lang="ru-RU" dirty="0" err="1"/>
              <a:t>Коменський</a:t>
            </a:r>
            <a:r>
              <a:rPr lang="ru-RU" dirty="0"/>
              <a:t> (1592-1655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75564" y="2014193"/>
            <a:ext cx="5749636" cy="4231833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Представник філософії освіти.</a:t>
            </a:r>
          </a:p>
          <a:p>
            <a:r>
              <a:rPr lang="uk-UA" sz="2400" dirty="0" smtClean="0"/>
              <a:t>Намагався вирішити завдання створення педагогіки, що сприятиме у досягненні мети. </a:t>
            </a:r>
          </a:p>
          <a:p>
            <a:r>
              <a:rPr lang="uk-UA" sz="2400" dirty="0" smtClean="0"/>
              <a:t>Був заклопотаний проблемою: "Як усім передати знання?"</a:t>
            </a:r>
          </a:p>
          <a:p>
            <a:r>
              <a:rPr lang="uk-UA" sz="2400" dirty="0" smtClean="0"/>
              <a:t>Багато років підряд працював над посібником, який би містив усі знання, що необхідні учневі.</a:t>
            </a:r>
            <a:endParaRPr lang="uk-UA" sz="2400" dirty="0"/>
          </a:p>
        </p:txBody>
      </p:sp>
      <p:pic>
        <p:nvPicPr>
          <p:cNvPr id="12290" name="Picture 2" descr="ÐÐ°ÑÑÐ¸Ð½ÐºÐ¸ Ð¿Ð¾ Ð·Ð°Ð¿ÑÐ¾ÑÑ ÑÐ½ Ð°Ð¼Ð¾Ñ ÐºÐ¾Ð¼ÐµÐ½ÑÐºÐ¸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14194"/>
            <a:ext cx="3061855" cy="423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943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dirty="0" smtClean="0"/>
              <a:t>План: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Виховання у Первісному суспільстві. Перші школи світової цивілізації.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Феномен античної філософської школи.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Філософсько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-педагогічні погляди Сократа, Платона, Аристотеля та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Демокріта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Християнство та інститут освіти в епоху Середніх віків.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Розвиток філософії освіти в епоху Відродження і Нового часу.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Історична ретроспектива філософії освіти ХІХ ст.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Література.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3488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590462"/>
            <a:ext cx="10058400" cy="1182921"/>
          </a:xfrm>
        </p:spPr>
        <p:txBody>
          <a:bodyPr/>
          <a:lstStyle/>
          <a:p>
            <a:pPr algn="ctr"/>
            <a:r>
              <a:rPr lang="ru-RU" dirty="0" smtClean="0"/>
              <a:t>Джон Локк </a:t>
            </a:r>
            <a:r>
              <a:rPr lang="ru-RU" dirty="0"/>
              <a:t>(1632-1704)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0327" y="1773383"/>
            <a:ext cx="7190509" cy="4599708"/>
          </a:xfrm>
        </p:spPr>
        <p:txBody>
          <a:bodyPr>
            <a:normAutofit fontScale="92500"/>
          </a:bodyPr>
          <a:lstStyle/>
          <a:p>
            <a:r>
              <a:rPr lang="ru-RU" dirty="0" err="1"/>
              <a:t>Н</a:t>
            </a:r>
            <a:r>
              <a:rPr lang="ru-RU" dirty="0" err="1" smtClean="0"/>
              <a:t>аполягав</a:t>
            </a:r>
            <a:r>
              <a:rPr lang="ru-RU" dirty="0" smtClean="0"/>
              <a:t> </a:t>
            </a:r>
            <a:r>
              <a:rPr lang="ru-RU" dirty="0"/>
              <a:t>на практичному </a:t>
            </a:r>
            <a:r>
              <a:rPr lang="ru-RU" dirty="0" err="1"/>
              <a:t>спрямуванні</a:t>
            </a:r>
            <a:r>
              <a:rPr lang="ru-RU" dirty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.</a:t>
            </a:r>
          </a:p>
          <a:p>
            <a:r>
              <a:rPr lang="ru-RU" dirty="0" err="1"/>
              <a:t>Р</a:t>
            </a:r>
            <a:r>
              <a:rPr lang="ru-RU" dirty="0" err="1" smtClean="0"/>
              <a:t>озділяв</a:t>
            </a:r>
            <a:r>
              <a:rPr lang="ru-RU" dirty="0" smtClean="0"/>
              <a:t> </a:t>
            </a:r>
            <a:r>
              <a:rPr lang="ru-RU" dirty="0"/>
              <a:t>образ </a:t>
            </a:r>
            <a:r>
              <a:rPr lang="ru-RU" dirty="0" err="1"/>
              <a:t>людини</a:t>
            </a:r>
            <a:r>
              <a:rPr lang="ru-RU" dirty="0"/>
              <a:t> на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 smtClean="0"/>
              <a:t>свідомості</a:t>
            </a:r>
            <a:r>
              <a:rPr lang="ru-RU" dirty="0" smtClean="0"/>
              <a:t> та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 smtClean="0"/>
              <a:t>розсудливості</a:t>
            </a:r>
            <a:r>
              <a:rPr lang="ru-RU" dirty="0" smtClean="0"/>
              <a:t>.</a:t>
            </a:r>
          </a:p>
          <a:p>
            <a:r>
              <a:rPr lang="ru-RU" dirty="0"/>
              <a:t>П</a:t>
            </a:r>
            <a:r>
              <a:rPr lang="ru-RU" dirty="0" smtClean="0"/>
              <a:t>ершим </a:t>
            </a:r>
            <a:r>
              <a:rPr lang="ru-RU" dirty="0" err="1"/>
              <a:t>завданням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і </a:t>
            </a:r>
            <a:r>
              <a:rPr lang="ru-RU" dirty="0" err="1"/>
              <a:t>виховання</a:t>
            </a:r>
            <a:r>
              <a:rPr lang="ru-RU" dirty="0"/>
              <a:t> </a:t>
            </a:r>
            <a:r>
              <a:rPr lang="ru-RU" dirty="0" err="1" smtClean="0"/>
              <a:t>вважав</a:t>
            </a:r>
            <a:r>
              <a:rPr lang="ru-RU" dirty="0" smtClean="0"/>
              <a:t> </a:t>
            </a:r>
            <a:r>
              <a:rPr lang="ru-RU" dirty="0" err="1"/>
              <a:t>навчати</a:t>
            </a:r>
            <a:r>
              <a:rPr lang="ru-RU" dirty="0"/>
              <a:t> </a:t>
            </a:r>
            <a:r>
              <a:rPr lang="ru-RU" dirty="0" err="1"/>
              <a:t>людину</a:t>
            </a:r>
            <a:r>
              <a:rPr lang="ru-RU" dirty="0"/>
              <a:t> правильно </a:t>
            </a:r>
            <a:r>
              <a:rPr lang="ru-RU" dirty="0" err="1"/>
              <a:t>застосовувати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розум</a:t>
            </a:r>
            <a:r>
              <a:rPr lang="ru-RU" dirty="0"/>
              <a:t> у </a:t>
            </a:r>
            <a:r>
              <a:rPr lang="ru-RU" dirty="0" err="1" smtClean="0"/>
              <a:t>пізнанні</a:t>
            </a:r>
            <a:r>
              <a:rPr lang="ru-RU" dirty="0" smtClean="0"/>
              <a:t>.</a:t>
            </a:r>
          </a:p>
          <a:p>
            <a:r>
              <a:rPr lang="uk-UA" dirty="0" smtClean="0"/>
              <a:t>Другим завдання освіти і виховання було </a:t>
            </a:r>
            <a:r>
              <a:rPr lang="ru-RU" dirty="0" err="1" smtClean="0"/>
              <a:t>зробити</a:t>
            </a:r>
            <a:r>
              <a:rPr lang="ru-RU" dirty="0" smtClean="0"/>
              <a:t> </a:t>
            </a:r>
            <a:r>
              <a:rPr lang="ru-RU" dirty="0"/>
              <a:t>душу </a:t>
            </a:r>
            <a:r>
              <a:rPr lang="ru-RU" dirty="0" err="1"/>
              <a:t>слухняною</a:t>
            </a:r>
            <a:r>
              <a:rPr lang="ru-RU" dirty="0"/>
              <a:t> для </a:t>
            </a:r>
            <a:r>
              <a:rPr lang="ru-RU" dirty="0" err="1"/>
              <a:t>дисципліни</a:t>
            </a:r>
            <a:r>
              <a:rPr lang="ru-RU" dirty="0"/>
              <a:t> та </a:t>
            </a:r>
            <a:r>
              <a:rPr lang="ru-RU" dirty="0" err="1" smtClean="0"/>
              <a:t>розуму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Третім</a:t>
            </a:r>
            <a:r>
              <a:rPr lang="ru-RU" dirty="0" smtClean="0"/>
              <a:t> </a:t>
            </a:r>
            <a:r>
              <a:rPr lang="ru-RU" dirty="0" err="1" smtClean="0"/>
              <a:t>завданням</a:t>
            </a:r>
            <a:r>
              <a:rPr lang="ru-RU" dirty="0" smtClean="0"/>
              <a:t> </a:t>
            </a:r>
            <a:r>
              <a:rPr lang="ru-RU" dirty="0" err="1" smtClean="0"/>
              <a:t>називав</a:t>
            </a:r>
            <a:r>
              <a:rPr lang="ru-RU" dirty="0" smtClean="0"/>
              <a:t> </a:t>
            </a:r>
            <a:r>
              <a:rPr lang="ru-RU" dirty="0" err="1"/>
              <a:t>ретельне</a:t>
            </a:r>
            <a:r>
              <a:rPr lang="ru-RU" dirty="0"/>
              <a:t> </a:t>
            </a:r>
            <a:r>
              <a:rPr lang="ru-RU" dirty="0" err="1"/>
              <a:t>вивчення</a:t>
            </a:r>
            <a:r>
              <a:rPr lang="ru-RU" dirty="0"/>
              <a:t> характеру та </a:t>
            </a:r>
            <a:r>
              <a:rPr lang="ru-RU" dirty="0" err="1"/>
              <a:t>особливостей</a:t>
            </a:r>
            <a:r>
              <a:rPr lang="ru-RU" dirty="0"/>
              <a:t> </a:t>
            </a:r>
            <a:r>
              <a:rPr lang="ru-RU" dirty="0" err="1"/>
              <a:t>душевної</a:t>
            </a:r>
            <a:r>
              <a:rPr lang="ru-RU" dirty="0"/>
              <a:t> </a:t>
            </a:r>
            <a:r>
              <a:rPr lang="ru-RU" dirty="0" err="1"/>
              <a:t>конституції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 методом </a:t>
            </a:r>
            <a:r>
              <a:rPr lang="ru-RU" dirty="0" err="1"/>
              <a:t>спостереження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/>
              <a:t>реалістичного</a:t>
            </a:r>
            <a:r>
              <a:rPr lang="ru-RU" dirty="0"/>
              <a:t> </a:t>
            </a:r>
            <a:r>
              <a:rPr lang="ru-RU" dirty="0" err="1"/>
              <a:t>напрямку</a:t>
            </a:r>
            <a:r>
              <a:rPr lang="ru-RU" dirty="0"/>
              <a:t> Д. Локка </a:t>
            </a:r>
            <a:r>
              <a:rPr lang="ru-RU" dirty="0" err="1"/>
              <a:t>сформувалися</a:t>
            </a:r>
            <a:r>
              <a:rPr lang="ru-RU" dirty="0"/>
              <a:t> два напрямки: </a:t>
            </a:r>
            <a:r>
              <a:rPr lang="ru-RU" dirty="0" err="1"/>
              <a:t>ортодоксальний</a:t>
            </a:r>
            <a:r>
              <a:rPr lang="ru-RU" dirty="0"/>
              <a:t> </a:t>
            </a:r>
            <a:r>
              <a:rPr lang="ru-RU" dirty="0" err="1"/>
              <a:t>релігійний</a:t>
            </a:r>
            <a:r>
              <a:rPr lang="ru-RU" dirty="0"/>
              <a:t> </a:t>
            </a:r>
            <a:r>
              <a:rPr lang="ru-RU" dirty="0" err="1"/>
              <a:t>формалізм</a:t>
            </a:r>
            <a:r>
              <a:rPr lang="ru-RU" dirty="0"/>
              <a:t> і </a:t>
            </a:r>
            <a:r>
              <a:rPr lang="ru-RU" dirty="0" err="1"/>
              <a:t>раціоналістичний</a:t>
            </a:r>
            <a:r>
              <a:rPr lang="ru-RU" dirty="0"/>
              <a:t> </a:t>
            </a:r>
            <a:r>
              <a:rPr lang="ru-RU" dirty="0" err="1"/>
              <a:t>формалізм</a:t>
            </a:r>
            <a:r>
              <a:rPr lang="ru-RU" dirty="0"/>
              <a:t> </a:t>
            </a:r>
            <a:r>
              <a:rPr lang="ru-RU" dirty="0" err="1" smtClean="0"/>
              <a:t>Просвітництва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3314" name="Picture 2" descr="ÐÐ°ÑÑÐ¸Ð½ÐºÐ¸ Ð¿Ð¾ Ð·Ð°Ð¿ÑÐ¾ÑÑ Ð´Ð¶Ð¾Ð½ Ð»Ð¾ÐºÐº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5" t="2772" r="17478" b="-1"/>
          <a:stretch/>
        </p:blipFill>
        <p:spPr bwMode="auto">
          <a:xfrm>
            <a:off x="7904814" y="1773383"/>
            <a:ext cx="3220386" cy="349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341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Клод Адріан Гельвецій (1715-1771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2103120"/>
            <a:ext cx="5915891" cy="3931920"/>
          </a:xfrm>
        </p:spPr>
        <p:txBody>
          <a:bodyPr/>
          <a:lstStyle/>
          <a:p>
            <a:r>
              <a:rPr lang="uk-UA" dirty="0" smtClean="0"/>
              <a:t>Усе людське життя розглядається ним як одне тривале виховання.</a:t>
            </a:r>
          </a:p>
          <a:p>
            <a:r>
              <a:rPr lang="uk-UA" dirty="0" smtClean="0"/>
              <a:t>Позитивні чи негативні риси людей не успадковані і цілком залежать від середовища.</a:t>
            </a:r>
          </a:p>
          <a:p>
            <a:r>
              <a:rPr lang="uk-UA" dirty="0" smtClean="0"/>
              <a:t>Є</a:t>
            </a:r>
            <a:r>
              <a:rPr lang="ru-RU" dirty="0" smtClean="0"/>
              <a:t>д</a:t>
            </a:r>
            <a:r>
              <a:rPr lang="uk-UA" dirty="0" err="1" smtClean="0"/>
              <a:t>ина</a:t>
            </a:r>
            <a:r>
              <a:rPr lang="uk-UA" dirty="0" smtClean="0"/>
              <a:t> ж мета виховання - зробити громадян більш сильними, більш освіченими та доброчинними і, зрештою, більш здатними працювати на благо суспільства, в якому вони живуть.</a:t>
            </a:r>
            <a:endParaRPr lang="uk-UA" dirty="0"/>
          </a:p>
        </p:txBody>
      </p:sp>
      <p:pic>
        <p:nvPicPr>
          <p:cNvPr id="14340" name="Picture 4" descr="ÐÐ°ÑÑÐ¸Ð½ÐºÐ¸ Ð¿Ð¾ Ð·Ð°Ð¿ÑÐ¾ÑÑ ÐÐ»Ð¾Ð´ ÐÐ´ÑÑÐ°Ð½ ÐÐµÐ»ÑÐ²ÐµÑÑÐ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800" y="2014194"/>
            <a:ext cx="29244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372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Жан-Жаком </a:t>
            </a:r>
            <a:r>
              <a:rPr lang="ru-RU" dirty="0" smtClean="0"/>
              <a:t>Руссо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(1712-1778)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2103120"/>
            <a:ext cx="6303818" cy="3931920"/>
          </a:xfrm>
        </p:spPr>
        <p:txBody>
          <a:bodyPr/>
          <a:lstStyle/>
          <a:p>
            <a:r>
              <a:rPr lang="ru-RU" dirty="0"/>
              <a:t>К</a:t>
            </a:r>
            <a:r>
              <a:rPr lang="ru-RU" dirty="0" smtClean="0"/>
              <a:t>ожному в</a:t>
            </a:r>
            <a:r>
              <a:rPr lang="uk-UA" dirty="0" err="1" smtClean="0"/>
              <a:t>іковому</a:t>
            </a:r>
            <a:r>
              <a:rPr lang="uk-UA" dirty="0" smtClean="0"/>
              <a:t> періоду повинні відповідати особливі форми виховання і навчання;</a:t>
            </a:r>
          </a:p>
          <a:p>
            <a:r>
              <a:rPr lang="uk-UA" dirty="0" smtClean="0"/>
              <a:t>Виховання має бути трудовим і сприяти розвиткові самодіяльності та ініціативи учнів;</a:t>
            </a:r>
          </a:p>
          <a:p>
            <a:r>
              <a:rPr lang="uk-UA" dirty="0" smtClean="0"/>
              <a:t>Інтелектуальному вихованню повинні передувати вправи для розвитку фізичних сил і органів чуття вихованців.</a:t>
            </a:r>
          </a:p>
          <a:p>
            <a:r>
              <a:rPr lang="ru-RU" dirty="0" err="1"/>
              <a:t>В</a:t>
            </a:r>
            <a:r>
              <a:rPr lang="ru-RU" dirty="0" err="1" smtClean="0"/>
              <a:t>важав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прості</a:t>
            </a:r>
            <a:r>
              <a:rPr lang="ru-RU" dirty="0"/>
              <a:t> </a:t>
            </a:r>
            <a:r>
              <a:rPr lang="ru-RU" dirty="0" err="1"/>
              <a:t>трудівники</a:t>
            </a:r>
            <a:r>
              <a:rPr lang="ru-RU" dirty="0"/>
              <a:t> та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діти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виховані</a:t>
            </a:r>
            <a:r>
              <a:rPr lang="ru-RU" dirty="0"/>
              <a:t> самим </a:t>
            </a:r>
            <a:r>
              <a:rPr lang="ru-RU" dirty="0" err="1"/>
              <a:t>життям</a:t>
            </a:r>
            <a:r>
              <a:rPr lang="ru-RU" dirty="0"/>
              <a:t>. А от </a:t>
            </a:r>
            <a:r>
              <a:rPr lang="ru-RU" dirty="0" err="1"/>
              <a:t>феодали</a:t>
            </a:r>
            <a:r>
              <a:rPr lang="ru-RU" dirty="0"/>
              <a:t>, </a:t>
            </a:r>
            <a:r>
              <a:rPr lang="ru-RU" dirty="0" err="1"/>
              <a:t>аристократи</a:t>
            </a:r>
            <a:r>
              <a:rPr lang="ru-RU" dirty="0"/>
              <a:t> та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діти</a:t>
            </a:r>
            <a:r>
              <a:rPr lang="ru-RU" dirty="0"/>
              <a:t> </a:t>
            </a:r>
            <a:r>
              <a:rPr lang="ru-RU" dirty="0" err="1"/>
              <a:t>підлягають</a:t>
            </a:r>
            <a:r>
              <a:rPr lang="ru-RU" dirty="0"/>
              <a:t> </a:t>
            </a:r>
            <a:r>
              <a:rPr lang="ru-RU" dirty="0" err="1"/>
              <a:t>вихованню</a:t>
            </a:r>
            <a:r>
              <a:rPr lang="ru-RU" dirty="0"/>
              <a:t> і </a:t>
            </a:r>
            <a:r>
              <a:rPr lang="ru-RU" dirty="0" err="1"/>
              <a:t>перевихованню</a:t>
            </a:r>
            <a:r>
              <a:rPr lang="ru-RU" dirty="0"/>
              <a:t>.</a:t>
            </a:r>
            <a:endParaRPr lang="uk-UA" dirty="0" smtClean="0"/>
          </a:p>
          <a:p>
            <a:endParaRPr lang="ru-RU" dirty="0"/>
          </a:p>
        </p:txBody>
      </p:sp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t="7775" r="13261" b="7239"/>
          <a:stretch/>
        </p:blipFill>
        <p:spPr bwMode="auto">
          <a:xfrm>
            <a:off x="8063345" y="1803862"/>
            <a:ext cx="3061855" cy="407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761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843" y="218941"/>
            <a:ext cx="7721600" cy="154795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Історична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ретроспектива </a:t>
            </a:r>
            <a:r>
              <a:rPr lang="ru-RU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філософії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ХІХ </a:t>
            </a:r>
            <a:r>
              <a:rPr lang="ru-RU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Джон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Дьюї (1859-1952)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2103120"/>
            <a:ext cx="6192982" cy="3931920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Н</a:t>
            </a:r>
            <a:r>
              <a:rPr lang="ru-RU" dirty="0" err="1" smtClean="0"/>
              <a:t>аполегливо</a:t>
            </a:r>
            <a:r>
              <a:rPr lang="ru-RU" dirty="0" smtClean="0"/>
              <a:t> доводив </a:t>
            </a:r>
            <a:r>
              <a:rPr lang="ru-RU" dirty="0" err="1"/>
              <a:t>необхідність</a:t>
            </a:r>
            <a:r>
              <a:rPr lang="ru-RU" dirty="0"/>
              <a:t> </a:t>
            </a:r>
            <a:r>
              <a:rPr lang="ru-RU" dirty="0" err="1"/>
              <a:t>освітньої</a:t>
            </a:r>
            <a:r>
              <a:rPr lang="ru-RU" dirty="0"/>
              <a:t> практики, </a:t>
            </a:r>
            <a:r>
              <a:rPr lang="ru-RU" dirty="0" err="1"/>
              <a:t>заснованої</a:t>
            </a:r>
            <a:r>
              <a:rPr lang="ru-RU" dirty="0"/>
              <a:t> на </a:t>
            </a:r>
            <a:r>
              <a:rPr lang="ru-RU" dirty="0" err="1"/>
              <a:t>філософських</a:t>
            </a:r>
            <a:r>
              <a:rPr lang="ru-RU" dirty="0"/>
              <a:t> </a:t>
            </a:r>
            <a:r>
              <a:rPr lang="ru-RU" dirty="0" smtClean="0"/>
              <a:t>принципах</a:t>
            </a:r>
          </a:p>
          <a:p>
            <a:r>
              <a:rPr lang="ru-RU" dirty="0" err="1" smtClean="0"/>
              <a:t>Висунув</a:t>
            </a:r>
            <a:r>
              <a:rPr lang="ru-RU" dirty="0" smtClean="0"/>
              <a:t> </a:t>
            </a:r>
            <a:r>
              <a:rPr lang="ru-RU" dirty="0" err="1" smtClean="0"/>
              <a:t>ідею</a:t>
            </a:r>
            <a:r>
              <a:rPr lang="ru-RU" dirty="0" smtClean="0"/>
              <a:t>, </a:t>
            </a:r>
            <a:r>
              <a:rPr lang="ru-RU" dirty="0" err="1"/>
              <a:t>що</a:t>
            </a:r>
            <a:r>
              <a:rPr lang="ru-RU" dirty="0"/>
              <a:t> педагоги-практики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освітню</a:t>
            </a:r>
            <a:r>
              <a:rPr lang="ru-RU" dirty="0"/>
              <a:t> </a:t>
            </a:r>
            <a:r>
              <a:rPr lang="ru-RU" dirty="0" err="1"/>
              <a:t>філософію</a:t>
            </a:r>
            <a:r>
              <a:rPr lang="ru-RU" dirty="0"/>
              <a:t>, як </a:t>
            </a:r>
            <a:r>
              <a:rPr lang="ru-RU" dirty="0" err="1"/>
              <a:t>потенційну</a:t>
            </a:r>
            <a:r>
              <a:rPr lang="ru-RU" dirty="0"/>
              <a:t> </a:t>
            </a:r>
            <a:r>
              <a:rPr lang="ru-RU" dirty="0" err="1"/>
              <a:t>підставу</a:t>
            </a:r>
            <a:r>
              <a:rPr lang="ru-RU" dirty="0"/>
              <a:t> </a:t>
            </a:r>
            <a:r>
              <a:rPr lang="ru-RU" dirty="0" err="1"/>
              <a:t>всієї</a:t>
            </a:r>
            <a:r>
              <a:rPr lang="ru-RU" dirty="0"/>
              <a:t> </a:t>
            </a:r>
            <a:r>
              <a:rPr lang="ru-RU" dirty="0" err="1"/>
              <a:t>освітньої</a:t>
            </a:r>
            <a:r>
              <a:rPr lang="ru-RU" dirty="0"/>
              <a:t> думки і </a:t>
            </a:r>
            <a:r>
              <a:rPr lang="ru-RU" dirty="0" smtClean="0"/>
              <a:t>практики</a:t>
            </a:r>
          </a:p>
          <a:p>
            <a:r>
              <a:rPr lang="ru-RU" dirty="0" err="1" smtClean="0"/>
              <a:t>Актуалізувався</a:t>
            </a:r>
            <a:r>
              <a:rPr lang="ru-RU" dirty="0" smtClean="0"/>
              <a:t> </a:t>
            </a:r>
            <a:r>
              <a:rPr lang="ru-RU" dirty="0"/>
              <a:t>так званий </a:t>
            </a:r>
            <a:r>
              <a:rPr lang="ru-RU" dirty="0" err="1"/>
              <a:t>підхід</a:t>
            </a:r>
            <a:r>
              <a:rPr lang="ru-RU" dirty="0"/>
              <a:t> "</a:t>
            </a:r>
            <a:r>
              <a:rPr lang="ru-RU" dirty="0" err="1"/>
              <a:t>ізмів</a:t>
            </a:r>
            <a:r>
              <a:rPr lang="ru-RU" dirty="0"/>
              <a:t>" -</a:t>
            </a:r>
            <a:r>
              <a:rPr lang="ru-RU" dirty="0" err="1"/>
              <a:t>перелік</a:t>
            </a:r>
            <a:r>
              <a:rPr lang="ru-RU" dirty="0"/>
              <a:t> </a:t>
            </a:r>
            <a:r>
              <a:rPr lang="ru-RU" dirty="0" err="1"/>
              <a:t>традиційних</a:t>
            </a:r>
            <a:r>
              <a:rPr lang="ru-RU" dirty="0"/>
              <a:t> </a:t>
            </a:r>
            <a:r>
              <a:rPr lang="ru-RU" dirty="0" err="1"/>
              <a:t>філософських</a:t>
            </a:r>
            <a:r>
              <a:rPr lang="ru-RU" dirty="0"/>
              <a:t> </a:t>
            </a:r>
            <a:r>
              <a:rPr lang="ru-RU" dirty="0" err="1"/>
              <a:t>позицій</a:t>
            </a:r>
            <a:r>
              <a:rPr lang="ru-RU" dirty="0"/>
              <a:t> (</a:t>
            </a:r>
            <a:r>
              <a:rPr lang="ru-RU" dirty="0" err="1"/>
              <a:t>реалізм</a:t>
            </a:r>
            <a:r>
              <a:rPr lang="ru-RU" dirty="0"/>
              <a:t>, </a:t>
            </a:r>
            <a:r>
              <a:rPr lang="ru-RU" dirty="0" err="1"/>
              <a:t>ідеалізм</a:t>
            </a:r>
            <a:r>
              <a:rPr lang="ru-RU" dirty="0"/>
              <a:t>, прагматизм </a:t>
            </a:r>
            <a:r>
              <a:rPr lang="ru-RU" dirty="0" err="1"/>
              <a:t>тощо</a:t>
            </a:r>
            <a:r>
              <a:rPr lang="ru-RU" dirty="0"/>
              <a:t>) -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різними</a:t>
            </a:r>
            <a:r>
              <a:rPr lang="ru-RU" dirty="0"/>
              <a:t> </a:t>
            </a:r>
            <a:r>
              <a:rPr lang="ru-RU" dirty="0" err="1"/>
              <a:t>рівнями</a:t>
            </a:r>
            <a:r>
              <a:rPr lang="ru-RU" dirty="0"/>
              <a:t> </a:t>
            </a:r>
            <a:r>
              <a:rPr lang="ru-RU" dirty="0" err="1"/>
              <a:t>філософської</a:t>
            </a:r>
            <a:r>
              <a:rPr lang="ru-RU" dirty="0"/>
              <a:t> </a:t>
            </a:r>
            <a:r>
              <a:rPr lang="ru-RU" dirty="0" err="1"/>
              <a:t>глибини</a:t>
            </a:r>
            <a:r>
              <a:rPr lang="ru-RU" dirty="0"/>
              <a:t> та </a:t>
            </a:r>
            <a:r>
              <a:rPr lang="ru-RU" dirty="0" err="1"/>
              <a:t>точності</a:t>
            </a:r>
            <a:r>
              <a:rPr lang="ru-RU" dirty="0"/>
              <a:t> і </a:t>
            </a:r>
            <a:r>
              <a:rPr lang="ru-RU" dirty="0" err="1"/>
              <a:t>подальшим</a:t>
            </a:r>
            <a:r>
              <a:rPr lang="ru-RU" dirty="0"/>
              <a:t> </a:t>
            </a:r>
            <a:r>
              <a:rPr lang="ru-RU" dirty="0" err="1"/>
              <a:t>вивченням</a:t>
            </a:r>
            <a:r>
              <a:rPr lang="ru-RU" dirty="0"/>
              <a:t> </a:t>
            </a:r>
            <a:r>
              <a:rPr lang="ru-RU" dirty="0" err="1"/>
              <a:t>їхнього</a:t>
            </a:r>
            <a:r>
              <a:rPr lang="ru-RU" dirty="0"/>
              <a:t> "</a:t>
            </a:r>
            <a:r>
              <a:rPr lang="ru-RU" dirty="0" err="1"/>
              <a:t>значення</a:t>
            </a:r>
            <a:r>
              <a:rPr lang="ru-RU" dirty="0"/>
              <a:t>" для </a:t>
            </a:r>
            <a:r>
              <a:rPr lang="ru-RU" dirty="0" err="1"/>
              <a:t>освіти</a:t>
            </a:r>
            <a:r>
              <a:rPr lang="ru-RU" dirty="0"/>
              <a:t>.</a:t>
            </a:r>
          </a:p>
        </p:txBody>
      </p:sp>
      <p:pic>
        <p:nvPicPr>
          <p:cNvPr id="1638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182" y="1766900"/>
            <a:ext cx="2951018" cy="426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482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205344"/>
            <a:ext cx="10058400" cy="482969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uk-UA" sz="2800" dirty="0" smtClean="0"/>
              <a:t>           Сучасний період є періодом формування нового типу культури, котра увібрала в себе досвід і досягнення усіх попередніх культур. Характерним для означеного періоду є те, що сьогодні ведуться пошуки оптимальної, здебільшого гуманітарної моделі освіти.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6952715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553793"/>
            <a:ext cx="10160000" cy="5572372"/>
          </a:xfrm>
        </p:spPr>
        <p:txBody>
          <a:bodyPr>
            <a:normAutofit fontScale="77500" lnSpcReduction="20000"/>
          </a:bodyPr>
          <a:lstStyle/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Література: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Буряк В. В.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Методологические указания к изучению дисциплины “философия образования” / В. В. Буряк – Симферополь, 2002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Гадамер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Х. Г.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Истина и метод / Х. Г.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Гадамер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М.: Прогресс, 1998.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Гершунский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Б. С.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Философия образования для ХХI века. (В поисках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ориентированныхобразовательных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концепций) – М.: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Изд-во“Совершенство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1998.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Гусинский Э. Н.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в философию образования / Гусинский Э. Н., Турчанинова Ю. И. – М.: Издательская корпорация “Логос”, 2000.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Даль В. И.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Толковый словарь живого великого русского языка: Современное написание : в 4 т./ В. И. Даль – М.: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Астрель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АСТ, 2003.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Даль В. И.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Толковый словарь живого великого русского языка: Современное написание: в 4 т. / В.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И.Даль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М.: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Астрель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АСТ, 2003.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Запесоцкий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 С.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 философия, культурология, политика / А.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С.Запесоцкий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М.: Наука, 2002.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Казначеев В. П.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Космопланетарный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феномен человека: Проблемы комплексного изучения / Казначеев В. П., Спирин Е. А. – Новосибирск: Наука. Сиб.отд-ние,1991.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Кассирер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Эрнст.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Избранное: Индивид и космос /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Э.Кассирер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М.: СПб.: Университетская книга, 2000.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Клепко С. Ф.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С.Ф.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Клепко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Полтава: ПОІППО, 2006.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2997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9454" y="229991"/>
            <a:ext cx="8302580" cy="197229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err="1"/>
              <a:t>Виховання</a:t>
            </a:r>
            <a:r>
              <a:rPr lang="ru-RU" sz="2700" b="1" dirty="0"/>
              <a:t> у </a:t>
            </a:r>
            <a:r>
              <a:rPr lang="ru-RU" sz="2700" b="1" dirty="0" err="1"/>
              <a:t>Первісному</a:t>
            </a:r>
            <a:r>
              <a:rPr lang="ru-RU" sz="2700" b="1" dirty="0"/>
              <a:t> </a:t>
            </a:r>
            <a:r>
              <a:rPr lang="ru-RU" sz="2700" b="1" dirty="0" err="1"/>
              <a:t>суспільстві</a:t>
            </a:r>
            <a:r>
              <a:rPr lang="ru-RU" sz="2700" b="1" dirty="0"/>
              <a:t>. </a:t>
            </a:r>
            <a:r>
              <a:rPr lang="ru-RU" sz="2700" b="1" dirty="0" err="1"/>
              <a:t>Перші</a:t>
            </a:r>
            <a:r>
              <a:rPr lang="ru-RU" sz="2700" b="1" dirty="0"/>
              <a:t> </a:t>
            </a:r>
            <a:r>
              <a:rPr lang="ru-RU" sz="2700" b="1" dirty="0" err="1"/>
              <a:t>школи</a:t>
            </a:r>
            <a:r>
              <a:rPr lang="ru-RU" sz="2700" b="1" dirty="0"/>
              <a:t> </a:t>
            </a:r>
            <a:r>
              <a:rPr lang="ru-RU" sz="2700" b="1" dirty="0" err="1"/>
              <a:t>світової</a:t>
            </a:r>
            <a:r>
              <a:rPr lang="ru-RU" sz="2700" b="1" dirty="0"/>
              <a:t> </a:t>
            </a:r>
            <a:r>
              <a:rPr lang="ru-RU" sz="2700" b="1" dirty="0" err="1"/>
              <a:t>цивілізації</a:t>
            </a:r>
            <a:r>
              <a:rPr lang="ru-RU" sz="2700" b="1" dirty="0"/>
              <a:t/>
            </a:r>
            <a:br>
              <a:rPr lang="ru-RU" sz="2700" b="1" dirty="0"/>
            </a:br>
            <a:r>
              <a:rPr lang="uk-UA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40-20 тис. років до н.е. – ранній матріархат:</a:t>
            </a:r>
            <a:endParaRPr lang="ru-RU" sz="3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318197"/>
            <a:ext cx="10160000" cy="3807967"/>
          </a:xfrm>
        </p:spPr>
        <p:txBody>
          <a:bodyPr/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проживають родами.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Молодші діти належать всьому роду.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 пов'язане з виконанням побутових обов'язків. 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 певна система звичаїв і традицій.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Перші родоплемінні культури: магія, анімізм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фетишизм,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тотемізм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пізнавали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поряд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дорослими</a:t>
            </a:r>
            <a:r>
              <a:rPr lang="ru-RU" sz="2400" dirty="0"/>
              <a:t>.</a:t>
            </a:r>
            <a:endParaRPr lang="ru-RU" sz="2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8428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1069" y="152718"/>
            <a:ext cx="8512935" cy="1371600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 тис. років до н.е. – пізній матріархат: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Розвиваються знаряддя праці та зачатки землеробства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Старші (немічні) починають виконувати спеціальну соціальну роль - готувати дітей (окремо хлопчиків та дівчат) до життя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Значна увага приділяється першим законам людського співжиття: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абу 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робити чогось недозволеного, щоб не шкодити самому собі.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оліон 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кривавої помсти. 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Перші навчальні заклади – «будинки молоді» - функціонують окремо для дітей різної статі</a:t>
            </a:r>
          </a:p>
          <a:p>
            <a:pPr marL="0" indent="0">
              <a:buNone/>
            </a:pP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3829658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4602" y="178476"/>
            <a:ext cx="9191223" cy="1521536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Пізній</a:t>
            </a: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патріархат: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З'являються такі види діяльності, як мисливство, землеробство, скотарство та ремесло.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Вдосконалюються знаряддя праці.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трудового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 тепер додається знайомство з релігійними культами, формується уявлення не лише про земне життя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 й про душу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 виділяється як спеціальна соціальна діяльність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диференціюється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статі дитини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 виховання в первісному суспільстві завершувався посвяченням у дорослість: проходження випробування юнаками і дівчатами, котрі засвідчували про їхню готовність до праці та життя в общині</a:t>
            </a:r>
            <a:r>
              <a:rPr lang="ru-RU" dirty="0" smtClean="0"/>
              <a:t>. </a:t>
            </a:r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8109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578200"/>
            <a:ext cx="10058400" cy="555038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тис. років до н.е. – перша піктографічна школа на території сучасної Мексики</a:t>
            </a: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(часи проживання племен інків та майя).</a:t>
            </a:r>
            <a:b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Перші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з'являються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у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східних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</a:t>
            </a:r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Ассирія,  </a:t>
            </a:r>
            <a:b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Вавилон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Єгипет</a:t>
            </a:r>
            <a:b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Китай</a:t>
            </a:r>
            <a:b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Індія</a:t>
            </a:r>
            <a:b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Зростає роль міст, розвиваються ремесла, торгівля, складається апарат державної влади. Поступово виникають писемність, початки математики, астрономії та прикладних наук. Усе це вимагає довготривалого й планомірного навчання.</a:t>
            </a:r>
            <a:b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569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10041228" cy="144426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тисячоліття до н.е. – поява шкіл жерців у Єгипті: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Навчаються лише хлопчики із жрецьких родин (вивчають ієрогліфи (читання), письмо, рахунок, арифметику, астрономію, давньоєгипетський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релігійни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 культ).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Школи організовуються при храмах.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 триває близько 10 років.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Оволодіння грамотою, науками набуває кастового й релігійного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характеру.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 з потребами господарського та суспільного життя, управління державою, виникають у ІІІ-му тисячолітті школи писців, які готували майбутніх державних чиновників Єгипту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968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116" y="178475"/>
            <a:ext cx="9925318" cy="1431383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1766 р. до н.е. – перші навчальні заклади Древнього Китаю: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725769"/>
            <a:ext cx="10058400" cy="4842456"/>
          </a:xfrm>
        </p:spPr>
        <p:txBody>
          <a:bodyPr>
            <a:noAutofit/>
          </a:bodyPr>
          <a:lstStyle/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Школи мали назви: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Сянь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Сюй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Сюе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Зміст навчання передбачав оволодіння мистецтвом "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-ї", етикетом, письмом, лічбою, музикою, стрільбою з лука, керуванням колісницею.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Тривалість навчання – 15 років (10 з них хлопчики навчались читати й писати ієрогліфи).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Згодом у Китаї виникає культ писемності, ієрогліфа, культ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конфуціанських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освічених моралістів-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начотчиків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вчених-чиновників, які вміють читати, розуміти і тлумачити мудрість священних книг, прошарок письменних інтелектуалів, які зосередили в своїх руках монополію на знання, освіту й керівництво, зайняли в Китаї місце, яке в інших суспільствах посідало духовенство, дворянство, бюрократія разом узяті.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232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52718"/>
            <a:ext cx="9165465" cy="1057896"/>
          </a:xfrm>
        </p:spPr>
        <p:txBody>
          <a:bodyPr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Стародавня Греція: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Вихованню, як частині освітнього процесу, надається велике значення.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 двох систем виховання.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ÐÐ°ÑÑÐ¸Ð½ÐºÐ¸ Ð¿Ð¾ Ð·Ð°Ð¿ÑÐ¾ÑÑ Ð°Ð½ÑÐ¸ÑÐ½Ð° ÑÐºÐ¾Ð»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891" y="2739165"/>
            <a:ext cx="3571236" cy="379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4162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240</TotalTime>
  <Words>1632</Words>
  <Application>Microsoft Office PowerPoint</Application>
  <PresentationFormat>Произвольный</PresentationFormat>
  <Paragraphs>136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Главная</vt:lpstr>
      <vt:lpstr>Філософське розуміння сутності освіти у історичному контексті</vt:lpstr>
      <vt:lpstr>План:</vt:lpstr>
      <vt:lpstr> Виховання у Первісному суспільстві. Перші школи світової цивілізації 40-20 тис. років до н.е. – ранній матріархат:</vt:lpstr>
      <vt:lpstr>20 тис. років до н.е. – пізній матріархат:</vt:lpstr>
      <vt:lpstr>Пізній патріархат:</vt:lpstr>
      <vt:lpstr>    7 тис. років до н.е. – перша піктографічна школа на території сучасної Мексики (часи проживання племен інків та майя).  Перші школи з'являються й у східних країнах: Ассирія,   Вавилон Єгипет Китай Індія  Зростає роль міст, розвиваються ремесла, торгівля, складається апарат державної влади. Поступово виникають писемність, початки математики, астрономії та прикладних наук. Усе це вимагає довготривалого й планомірного навчання.   </vt:lpstr>
      <vt:lpstr>IV тисячоліття до н.е. – поява шкіл жерців у Єгипті:</vt:lpstr>
      <vt:lpstr>1766 р. до н.е. – перші навчальні заклади Древнього Китаю:</vt:lpstr>
      <vt:lpstr>Стародавня Греція:</vt:lpstr>
      <vt:lpstr>Системи виховання</vt:lpstr>
      <vt:lpstr>Сократ (470-399 рр. до н.е.)</vt:lpstr>
      <vt:lpstr>Платон (427 - 348 рр. до н. е.)</vt:lpstr>
      <vt:lpstr>Демокріт (460 - 370 рр. до н.е.)</vt:lpstr>
      <vt:lpstr>Аристотель (384-322 рр. до н.е.)</vt:lpstr>
      <vt:lpstr>  Християнство та інститут освіти в епоху Середніх віків.  Три типи шкіл: </vt:lpstr>
      <vt:lpstr>ХІ ст. – поява нових типів шкіл:</vt:lpstr>
      <vt:lpstr>ХІІ-ХІІІ ст. – поява університетів</vt:lpstr>
      <vt:lpstr>XVII ст. - епоха великих географічних відкриттів і буржуазних революцій звела на престол нову царицю Науку –  математику.</vt:lpstr>
      <vt:lpstr>Ян Амос Коменський (1592-1655)</vt:lpstr>
      <vt:lpstr>Джон Локк (1632-1704)</vt:lpstr>
      <vt:lpstr>Клод Адріан Гельвецій (1715-1771)</vt:lpstr>
      <vt:lpstr>Жан-Жаком Руссо  (1712-1778)</vt:lpstr>
      <vt:lpstr>   Історична ретроспектива філософії освіти ХІХ ст Джон Дьюї (1859-1952)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Філософське розуміння сутності освіти у історичному контексті</dc:title>
  <dc:creator>Пользователь Windows</dc:creator>
  <cp:lastModifiedBy>userznu</cp:lastModifiedBy>
  <cp:revision>20</cp:revision>
  <dcterms:created xsi:type="dcterms:W3CDTF">2018-10-21T14:26:14Z</dcterms:created>
  <dcterms:modified xsi:type="dcterms:W3CDTF">2019-10-16T10:56:29Z</dcterms:modified>
</cp:coreProperties>
</file>