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AF60A-713C-41BA-9788-4C493DDC0A9C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0FA7-C445-42F7-AF66-A4F5A6FC8A9C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C5C5-1A57-4420-8AFB-CE41693A794B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8AF-84E6-4329-8E67-FEA434B47075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F6EE328-6AFF-436B-881F-213D56084544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069A-09EE-4C7C-86A4-2314A404921D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E7F1-171E-411F-96CA-A251A21496E7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C98D-A273-4547-9B92-97D7769F71A6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CD67-0644-446C-B2AD-1C09BF34F286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0828-6983-48AD-9E27-CBD3696F837E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EFB91-0324-450E-B17F-36DC0ECCE413}" type="datetimeFigureOut">
              <a:rPr lang="en-US" dirty="0"/>
              <a:t>10/16/2019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2E37674-C1BA-4107-9B06-6D4CAC3A3DF5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uk-UA" dirty="0"/>
              <a:t>Національні аспекти філософії освіти в </a:t>
            </a:r>
            <a:r>
              <a:rPr lang="uk-UA" dirty="0" smtClean="0"/>
              <a:t>Україні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8418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848" y="274320"/>
            <a:ext cx="10058400" cy="508738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Г. Сковорода </a:t>
            </a:r>
            <a:r>
              <a:rPr lang="ru-RU" dirty="0" err="1"/>
              <a:t>вважав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народжується</a:t>
            </a:r>
            <a:r>
              <a:rPr lang="ru-RU" dirty="0"/>
              <a:t> </a:t>
            </a:r>
            <a:r>
              <a:rPr lang="ru-RU" dirty="0" err="1"/>
              <a:t>двічі</a:t>
            </a:r>
            <a:r>
              <a:rPr lang="ru-RU" dirty="0"/>
              <a:t>. Перше -</a:t>
            </a:r>
            <a:r>
              <a:rPr lang="ru-RU" dirty="0" err="1"/>
              <a:t>фізичне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 - </a:t>
            </a:r>
            <a:r>
              <a:rPr lang="ru-RU" dirty="0" err="1"/>
              <a:t>тілесне</a:t>
            </a:r>
            <a:r>
              <a:rPr lang="ru-RU" dirty="0"/>
              <a:t> "</a:t>
            </a:r>
            <a:r>
              <a:rPr lang="ru-RU" dirty="0" err="1"/>
              <a:t>тварі</a:t>
            </a:r>
            <a:r>
              <a:rPr lang="ru-RU" dirty="0"/>
              <a:t>", </a:t>
            </a:r>
            <a:r>
              <a:rPr lang="ru-RU" dirty="0" err="1"/>
              <a:t>світу</a:t>
            </a:r>
            <a:r>
              <a:rPr lang="ru-RU" dirty="0"/>
              <a:t> "</a:t>
            </a:r>
            <a:r>
              <a:rPr lang="ru-RU" dirty="0" err="1"/>
              <a:t>обітельного</a:t>
            </a:r>
            <a:r>
              <a:rPr lang="ru-RU" dirty="0"/>
              <a:t>". Друге ж </a:t>
            </a:r>
            <a:r>
              <a:rPr lang="ru-RU" dirty="0" err="1"/>
              <a:t>народження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- </a:t>
            </a:r>
            <a:r>
              <a:rPr lang="ru-RU" dirty="0" err="1"/>
              <a:t>духовне</a:t>
            </a:r>
            <a:r>
              <a:rPr lang="ru-RU" dirty="0"/>
              <a:t> - </a:t>
            </a:r>
            <a:r>
              <a:rPr lang="ru-RU" dirty="0" err="1"/>
              <a:t>таке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показане</a:t>
            </a:r>
            <a:r>
              <a:rPr lang="ru-RU" dirty="0"/>
              <a:t> у </a:t>
            </a:r>
            <a:r>
              <a:rPr lang="ru-RU" dirty="0" err="1"/>
              <a:t>Біблії</a:t>
            </a:r>
            <a:r>
              <a:rPr lang="ru-RU" dirty="0"/>
              <a:t>. </a:t>
            </a:r>
            <a:r>
              <a:rPr lang="ru-RU" dirty="0" err="1"/>
              <a:t>Найвищі</a:t>
            </a:r>
            <a:r>
              <a:rPr lang="ru-RU" dirty="0"/>
              <a:t> </a:t>
            </a:r>
            <a:r>
              <a:rPr lang="ru-RU" dirty="0" err="1"/>
              <a:t>духовні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переживає</a:t>
            </a:r>
            <a:r>
              <a:rPr lang="ru-RU" dirty="0"/>
              <a:t> при </a:t>
            </a:r>
            <a:r>
              <a:rPr lang="ru-RU" dirty="0" err="1"/>
              <a:t>своєму</a:t>
            </a:r>
            <a:r>
              <a:rPr lang="ru-RU" dirty="0"/>
              <a:t> другому </a:t>
            </a:r>
            <a:r>
              <a:rPr lang="ru-RU" dirty="0" err="1"/>
              <a:t>народженні</a:t>
            </a:r>
            <a:r>
              <a:rPr lang="ru-RU" dirty="0"/>
              <a:t>. Через </a:t>
            </a:r>
            <a:r>
              <a:rPr lang="ru-RU" dirty="0" err="1"/>
              <a:t>пізнання</a:t>
            </a:r>
            <a:r>
              <a:rPr lang="ru-RU" dirty="0"/>
              <a:t> та </a:t>
            </a:r>
            <a:r>
              <a:rPr lang="ru-RU" dirty="0" err="1"/>
              <a:t>усвідомлення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духовної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,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вона </a:t>
            </a:r>
            <a:r>
              <a:rPr lang="ru-RU" dirty="0" err="1"/>
              <a:t>народжується</a:t>
            </a:r>
            <a:r>
              <a:rPr lang="ru-RU" dirty="0"/>
              <a:t> </a:t>
            </a:r>
            <a:r>
              <a:rPr lang="ru-RU" dirty="0" err="1"/>
              <a:t>вдруге</a:t>
            </a:r>
            <a:r>
              <a:rPr lang="ru-RU" dirty="0"/>
              <a:t>. </a:t>
            </a:r>
            <a:r>
              <a:rPr lang="ru-RU" dirty="0" err="1"/>
              <a:t>Мисленник</a:t>
            </a:r>
            <a:r>
              <a:rPr lang="ru-RU" dirty="0"/>
              <a:t> </a:t>
            </a:r>
            <a:r>
              <a:rPr lang="ru-RU" dirty="0" err="1"/>
              <a:t>намагався</a:t>
            </a:r>
            <a:r>
              <a:rPr lang="ru-RU" dirty="0"/>
              <a:t>: "</a:t>
            </a:r>
            <a:r>
              <a:rPr lang="ru-RU" dirty="0" err="1"/>
              <a:t>узгодити</a:t>
            </a:r>
            <a:r>
              <a:rPr lang="ru-RU" dirty="0"/>
              <a:t> </a:t>
            </a:r>
            <a:r>
              <a:rPr lang="ru-RU" dirty="0" err="1"/>
              <a:t>Біблію</a:t>
            </a:r>
            <a:r>
              <a:rPr lang="ru-RU" dirty="0"/>
              <a:t> з </a:t>
            </a:r>
            <a:r>
              <a:rPr lang="ru-RU" dirty="0" err="1"/>
              <a:t>досягненнями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науки, </a:t>
            </a:r>
            <a:r>
              <a:rPr lang="ru-RU" dirty="0" err="1"/>
              <a:t>відкидаючи</a:t>
            </a:r>
            <a:r>
              <a:rPr lang="ru-RU" dirty="0"/>
              <a:t> у </a:t>
            </a:r>
            <a:r>
              <a:rPr lang="ru-RU" dirty="0" err="1"/>
              <a:t>ній</a:t>
            </a:r>
            <a:r>
              <a:rPr lang="ru-RU" dirty="0"/>
              <a:t> усе,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суперечило</a:t>
            </a:r>
            <a:r>
              <a:rPr lang="ru-RU" dirty="0"/>
              <a:t>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науці</a:t>
            </a:r>
            <a:r>
              <a:rPr lang="ru-RU" dirty="0"/>
              <a:t>, за </a:t>
            </a:r>
            <a:r>
              <a:rPr lang="ru-RU" dirty="0" err="1"/>
              <a:t>виразом</a:t>
            </a:r>
            <a:r>
              <a:rPr lang="ru-RU" dirty="0"/>
              <a:t> Сковороди, - як "взор </a:t>
            </a:r>
            <a:r>
              <a:rPr lang="ru-RU" dirty="0" err="1"/>
              <a:t>историальный</a:t>
            </a:r>
            <a:r>
              <a:rPr lang="ru-RU" dirty="0"/>
              <a:t>". Тому, у </a:t>
            </a:r>
            <a:r>
              <a:rPr lang="ru-RU" dirty="0" err="1"/>
              <a:t>символічному</a:t>
            </a:r>
            <a:r>
              <a:rPr lang="ru-RU" dirty="0"/>
              <a:t>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Біблії</a:t>
            </a:r>
            <a:r>
              <a:rPr lang="ru-RU" dirty="0"/>
              <a:t> </a:t>
            </a:r>
            <a:r>
              <a:rPr lang="ru-RU" dirty="0" err="1"/>
              <a:t>філософ</a:t>
            </a:r>
            <a:r>
              <a:rPr lang="ru-RU" dirty="0"/>
              <a:t> </a:t>
            </a:r>
            <a:r>
              <a:rPr lang="ru-RU" dirty="0" err="1"/>
              <a:t>намагався</a:t>
            </a:r>
            <a:r>
              <a:rPr lang="ru-RU" dirty="0"/>
              <a:t> </a:t>
            </a:r>
            <a:r>
              <a:rPr lang="ru-RU" dirty="0" err="1"/>
              <a:t>осягнути</a:t>
            </a:r>
            <a:r>
              <a:rPr lang="ru-RU" dirty="0"/>
              <a:t> </a:t>
            </a:r>
            <a:r>
              <a:rPr lang="ru-RU" dirty="0" err="1"/>
              <a:t>приховані</a:t>
            </a:r>
            <a:r>
              <a:rPr lang="ru-RU" dirty="0"/>
              <a:t> </a:t>
            </a:r>
            <a:r>
              <a:rPr lang="ru-RU" dirty="0" err="1"/>
              <a:t>вищі</a:t>
            </a:r>
            <a:r>
              <a:rPr lang="ru-RU" dirty="0"/>
              <a:t> </a:t>
            </a:r>
            <a:r>
              <a:rPr lang="ru-RU" dirty="0" err="1"/>
              <a:t>моральні</a:t>
            </a:r>
            <a:r>
              <a:rPr lang="ru-RU" dirty="0"/>
              <a:t> </a:t>
            </a:r>
            <a:r>
              <a:rPr lang="ru-RU" dirty="0" err="1"/>
              <a:t>істини</a:t>
            </a:r>
            <a:r>
              <a:rPr lang="ru-RU" dirty="0"/>
              <a:t>.</a:t>
            </a:r>
          </a:p>
          <a:p>
            <a:r>
              <a:rPr lang="ru-RU" dirty="0" err="1"/>
              <a:t>Центральним</a:t>
            </a:r>
            <a:r>
              <a:rPr lang="ru-RU" dirty="0"/>
              <a:t> </a:t>
            </a:r>
            <a:r>
              <a:rPr lang="ru-RU" dirty="0" err="1"/>
              <a:t>поняттям</a:t>
            </a:r>
            <a:r>
              <a:rPr lang="ru-RU" dirty="0"/>
              <a:t> у </a:t>
            </a:r>
            <a:r>
              <a:rPr lang="ru-RU" dirty="0" err="1"/>
              <a:t>філософії</a:t>
            </a:r>
            <a:r>
              <a:rPr lang="ru-RU" dirty="0"/>
              <a:t> Г. Сковороди є </a:t>
            </a:r>
            <a:r>
              <a:rPr lang="ru-RU" dirty="0" err="1"/>
              <a:t>поняття</a:t>
            </a:r>
            <a:r>
              <a:rPr lang="ru-RU" dirty="0"/>
              <a:t> про Бога,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перетинаються</a:t>
            </a:r>
            <a:r>
              <a:rPr lang="ru-RU" dirty="0"/>
              <a:t> </a:t>
            </a:r>
            <a:r>
              <a:rPr lang="ru-RU" dirty="0" err="1"/>
              <a:t>інтелектуальна</a:t>
            </a:r>
            <a:r>
              <a:rPr lang="ru-RU" dirty="0"/>
              <a:t> та </a:t>
            </a:r>
            <a:r>
              <a:rPr lang="ru-RU" dirty="0" err="1"/>
              <a:t>містифікуюча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пізнавального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 На думку А. Калюжного, "Тому </a:t>
            </a:r>
            <a:r>
              <a:rPr lang="ru-RU" dirty="0" err="1"/>
              <a:t>Григорій</a:t>
            </a:r>
            <a:r>
              <a:rPr lang="ru-RU" dirty="0"/>
              <a:t> Савич, з одного боку, </a:t>
            </a:r>
            <a:r>
              <a:rPr lang="ru-RU" dirty="0" err="1"/>
              <a:t>виділяє</a:t>
            </a:r>
            <a:r>
              <a:rPr lang="ru-RU" dirty="0"/>
              <a:t> </a:t>
            </a:r>
            <a:r>
              <a:rPr lang="ru-RU" dirty="0" err="1"/>
              <a:t>когнітивне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розумове</a:t>
            </a:r>
            <a:r>
              <a:rPr lang="ru-RU" dirty="0"/>
              <a:t> </a:t>
            </a:r>
            <a:r>
              <a:rPr lang="ru-RU" dirty="0" err="1"/>
              <a:t>пізнання</a:t>
            </a:r>
            <a:r>
              <a:rPr lang="ru-RU" dirty="0"/>
              <a:t>, яке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пов'язувати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собою,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концептуальні</a:t>
            </a:r>
            <a:r>
              <a:rPr lang="ru-RU" dirty="0"/>
              <a:t> </a:t>
            </a:r>
            <a:r>
              <a:rPr lang="ru-RU" dirty="0" err="1"/>
              <a:t>зв'язки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речами,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у </a:t>
            </a:r>
            <a:r>
              <a:rPr lang="ru-RU" dirty="0" err="1"/>
              <a:t>самій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 і поза нею. А з </a:t>
            </a:r>
            <a:r>
              <a:rPr lang="ru-RU" dirty="0" err="1"/>
              <a:t>іншого</a:t>
            </a:r>
            <a:r>
              <a:rPr lang="ru-RU" dirty="0"/>
              <a:t> боку -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кордоцентричне</a:t>
            </a:r>
            <a:r>
              <a:rPr lang="ru-RU" dirty="0"/>
              <a:t>, </a:t>
            </a:r>
            <a:r>
              <a:rPr lang="ru-RU" dirty="0" err="1"/>
              <a:t>інтуїтивне</a:t>
            </a:r>
            <a:r>
              <a:rPr lang="ru-RU" dirty="0"/>
              <a:t> </a:t>
            </a:r>
            <a:r>
              <a:rPr lang="ru-RU" dirty="0" err="1"/>
              <a:t>пізнання</a:t>
            </a:r>
            <a:r>
              <a:rPr lang="ru-RU" dirty="0"/>
              <a:t>, яке </a:t>
            </a:r>
            <a:r>
              <a:rPr lang="ru-RU" dirty="0" err="1"/>
              <a:t>називає</a:t>
            </a:r>
            <a:r>
              <a:rPr lang="ru-RU" dirty="0"/>
              <a:t> </a:t>
            </a:r>
            <a:r>
              <a:rPr lang="ru-RU" dirty="0" err="1"/>
              <a:t>пізнанням</a:t>
            </a:r>
            <a:r>
              <a:rPr lang="ru-RU" dirty="0"/>
              <a:t> себе,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проникнути</a:t>
            </a:r>
            <a:r>
              <a:rPr lang="ru-RU" dirty="0"/>
              <a:t> до </a:t>
            </a:r>
            <a:r>
              <a:rPr lang="ru-RU" dirty="0" err="1"/>
              <a:t>глибини</a:t>
            </a:r>
            <a:r>
              <a:rPr lang="ru-RU" dirty="0"/>
              <a:t> основного духовного предмета, до </a:t>
            </a:r>
            <a:r>
              <a:rPr lang="ru-RU" dirty="0" err="1"/>
              <a:t>таємниці</a:t>
            </a:r>
            <a:r>
              <a:rPr lang="ru-RU" dirty="0"/>
              <a:t> </a:t>
            </a:r>
            <a:r>
              <a:rPr lang="ru-RU" dirty="0" err="1"/>
              <a:t>суб'єктивної</a:t>
            </a:r>
            <a:r>
              <a:rPr lang="ru-RU" dirty="0"/>
              <a:t> </a:t>
            </a:r>
            <a:r>
              <a:rPr lang="ru-RU" dirty="0" err="1"/>
              <a:t>мислячої</a:t>
            </a:r>
            <a:r>
              <a:rPr lang="ru-RU" dirty="0"/>
              <a:t> </a:t>
            </a:r>
            <a:r>
              <a:rPr lang="ru-RU" dirty="0" err="1"/>
              <a:t>істоти</a:t>
            </a:r>
            <a:r>
              <a:rPr lang="ru-RU" dirty="0"/>
              <a:t>".</a:t>
            </a:r>
          </a:p>
          <a:p>
            <a:r>
              <a:rPr lang="ru-RU" dirty="0" err="1"/>
              <a:t>Оригінальність</a:t>
            </a:r>
            <a:r>
              <a:rPr lang="ru-RU" dirty="0"/>
              <a:t> </a:t>
            </a:r>
            <a:r>
              <a:rPr lang="ru-RU" dirty="0" err="1"/>
              <a:t>вчення</a:t>
            </a:r>
            <a:r>
              <a:rPr lang="ru-RU" dirty="0"/>
              <a:t> Г. Сковороди про "</a:t>
            </a:r>
            <a:r>
              <a:rPr lang="ru-RU" dirty="0" err="1"/>
              <a:t>внутрішню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"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культурний</a:t>
            </a:r>
            <a:r>
              <a:rPr lang="ru-RU" dirty="0"/>
              <a:t> </a:t>
            </a:r>
            <a:r>
              <a:rPr lang="ru-RU" dirty="0" err="1"/>
              <a:t>ідеал</a:t>
            </a:r>
            <a:r>
              <a:rPr lang="ru-RU" dirty="0"/>
              <a:t> для </a:t>
            </a:r>
            <a:r>
              <a:rPr lang="ru-RU" dirty="0" err="1"/>
              <a:t>нього</a:t>
            </a:r>
            <a:r>
              <a:rPr lang="ru-RU" dirty="0"/>
              <a:t> - </a:t>
            </a:r>
            <a:r>
              <a:rPr lang="ru-RU" dirty="0" err="1"/>
              <a:t>внутрішнє</a:t>
            </a:r>
            <a:r>
              <a:rPr lang="ru-RU" dirty="0"/>
              <a:t> </a:t>
            </a:r>
            <a:r>
              <a:rPr lang="ru-RU" dirty="0" err="1"/>
              <a:t>переживання</a:t>
            </a:r>
            <a:r>
              <a:rPr lang="ru-RU" dirty="0"/>
              <a:t>, </a:t>
            </a:r>
            <a:r>
              <a:rPr lang="ru-RU" dirty="0" err="1"/>
              <a:t>страждання</a:t>
            </a:r>
            <a:r>
              <a:rPr lang="ru-RU" dirty="0"/>
              <a:t> і </a:t>
            </a:r>
            <a:r>
              <a:rPr lang="ru-RU" dirty="0" err="1"/>
              <a:t>радість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не </a:t>
            </a:r>
            <a:r>
              <a:rPr lang="ru-RU" dirty="0" err="1"/>
              <a:t>закликає</a:t>
            </a:r>
            <a:r>
              <a:rPr lang="ru-RU" dirty="0"/>
              <a:t> до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граничних</a:t>
            </a:r>
            <a:r>
              <a:rPr lang="ru-RU" dirty="0"/>
              <a:t> і </a:t>
            </a:r>
            <a:r>
              <a:rPr lang="ru-RU" dirty="0" err="1"/>
              <a:t>безсумнівних</a:t>
            </a:r>
            <a:r>
              <a:rPr lang="ru-RU" dirty="0"/>
              <a:t> засад у </a:t>
            </a:r>
            <a:r>
              <a:rPr lang="ru-RU" dirty="0" err="1"/>
              <a:t>людському</a:t>
            </a:r>
            <a:r>
              <a:rPr lang="ru-RU" dirty="0"/>
              <a:t> </a:t>
            </a:r>
            <a:r>
              <a:rPr lang="ru-RU" dirty="0" err="1"/>
              <a:t>розумові</a:t>
            </a:r>
            <a:r>
              <a:rPr lang="ru-RU" dirty="0"/>
              <a:t>. </a:t>
            </a:r>
            <a:r>
              <a:rPr lang="ru-RU" dirty="0" err="1"/>
              <a:t>Розуміння</a:t>
            </a:r>
            <a:r>
              <a:rPr lang="ru-RU" dirty="0"/>
              <a:t> самого себе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моральному </a:t>
            </a:r>
            <a:r>
              <a:rPr lang="ru-RU" dirty="0" err="1"/>
              <a:t>вдосконаленню</a:t>
            </a:r>
            <a:r>
              <a:rPr lang="ru-RU" dirty="0"/>
              <a:t> та духовному </a:t>
            </a:r>
            <a:r>
              <a:rPr lang="ru-RU" dirty="0" err="1"/>
              <a:t>поступові</a:t>
            </a:r>
            <a:r>
              <a:rPr lang="ru-RU" dirty="0"/>
              <a:t> </a:t>
            </a:r>
            <a:r>
              <a:rPr lang="ru-RU" dirty="0" err="1"/>
              <a:t>людської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, шлях </a:t>
            </a:r>
            <a:r>
              <a:rPr lang="ru-RU" dirty="0" err="1"/>
              <a:t>самопізнання</a:t>
            </a:r>
            <a:r>
              <a:rPr lang="ru-RU" dirty="0"/>
              <a:t>, на думку Г. Сковороди, є </a:t>
            </a:r>
            <a:r>
              <a:rPr lang="ru-RU" dirty="0" err="1"/>
              <a:t>процесом</a:t>
            </a:r>
            <a:r>
              <a:rPr lang="ru-RU" dirty="0"/>
              <a:t> реального </a:t>
            </a:r>
            <a:r>
              <a:rPr lang="ru-RU" dirty="0" err="1"/>
              <a:t>наближення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до Бога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заглибленості</a:t>
            </a:r>
            <a:r>
              <a:rPr lang="ru-RU" dirty="0"/>
              <a:t> в себе.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9096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848" y="307571"/>
            <a:ext cx="10058400" cy="4854633"/>
          </a:xfrm>
        </p:spPr>
        <p:txBody>
          <a:bodyPr/>
          <a:lstStyle/>
          <a:p>
            <a:r>
              <a:rPr lang="ru-RU" dirty="0"/>
              <a:t>Як і </a:t>
            </a:r>
            <a:r>
              <a:rPr lang="ru-RU" dirty="0" err="1"/>
              <a:t>чому</a:t>
            </a:r>
            <a:r>
              <a:rPr lang="ru-RU" dirty="0"/>
              <a:t>, на думку Г. Сковороди, учитель повинен </a:t>
            </a:r>
            <a:r>
              <a:rPr lang="ru-RU" dirty="0" err="1"/>
              <a:t>навчати</a:t>
            </a:r>
            <a:r>
              <a:rPr lang="ru-RU" dirty="0"/>
              <a:t> </a:t>
            </a:r>
            <a:r>
              <a:rPr lang="ru-RU" dirty="0" err="1"/>
              <a:t>молодих</a:t>
            </a:r>
            <a:r>
              <a:rPr lang="ru-RU" dirty="0"/>
              <a:t> людей, </a:t>
            </a:r>
            <a:r>
              <a:rPr lang="ru-RU" dirty="0" err="1"/>
              <a:t>аби</a:t>
            </a:r>
            <a:r>
              <a:rPr lang="ru-RU" dirty="0"/>
              <a:t> </a:t>
            </a:r>
            <a:r>
              <a:rPr lang="ru-RU" dirty="0" err="1"/>
              <a:t>наставити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на шлях </a:t>
            </a:r>
            <a:r>
              <a:rPr lang="ru-RU" dirty="0" err="1"/>
              <a:t>істини</a:t>
            </a:r>
            <a:r>
              <a:rPr lang="ru-RU" dirty="0"/>
              <a:t> й </a:t>
            </a:r>
            <a:r>
              <a:rPr lang="ru-RU" dirty="0" err="1"/>
              <a:t>щастя</a:t>
            </a:r>
            <a:r>
              <a:rPr lang="ru-RU" dirty="0"/>
              <a:t>? </a:t>
            </a:r>
            <a:r>
              <a:rPr lang="ru-RU" dirty="0" err="1"/>
              <a:t>Насамперед</a:t>
            </a:r>
            <a:r>
              <a:rPr lang="ru-RU" dirty="0"/>
              <a:t>, </a:t>
            </a:r>
            <a:r>
              <a:rPr lang="ru-RU" dirty="0" err="1"/>
              <a:t>людина</a:t>
            </a:r>
            <a:r>
              <a:rPr lang="ru-RU" dirty="0"/>
              <a:t> повинна </a:t>
            </a:r>
            <a:r>
              <a:rPr lang="ru-RU" dirty="0" err="1"/>
              <a:t>зосередитися</a:t>
            </a:r>
            <a:r>
              <a:rPr lang="ru-RU" dirty="0"/>
              <a:t> на </a:t>
            </a:r>
            <a:r>
              <a:rPr lang="ru-RU" dirty="0" err="1"/>
              <a:t>власному</a:t>
            </a:r>
            <a:r>
              <a:rPr lang="ru-RU" dirty="0"/>
              <a:t> </a:t>
            </a:r>
            <a:r>
              <a:rPr lang="ru-RU" dirty="0" err="1"/>
              <a:t>покликанні</a:t>
            </a:r>
            <a:r>
              <a:rPr lang="ru-RU" dirty="0"/>
              <a:t> і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справою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Адже</a:t>
            </a:r>
            <a:r>
              <a:rPr lang="ru-RU" dirty="0"/>
              <a:t> мета </a:t>
            </a:r>
            <a:r>
              <a:rPr lang="ru-RU" dirty="0" err="1"/>
              <a:t>освіти</a:t>
            </a:r>
            <a:r>
              <a:rPr lang="ru-RU" dirty="0"/>
              <a:t> -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як </a:t>
            </a:r>
            <a:r>
              <a:rPr lang="ru-RU" dirty="0" err="1"/>
              <a:t>вищою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духовної</a:t>
            </a:r>
            <a:r>
              <a:rPr lang="ru-RU" dirty="0"/>
              <a:t> </a:t>
            </a:r>
            <a:r>
              <a:rPr lang="ru-RU" dirty="0" err="1"/>
              <a:t>істоти</a:t>
            </a:r>
            <a:r>
              <a:rPr lang="ru-RU" dirty="0"/>
              <a:t>. Весь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спрямований</a:t>
            </a:r>
            <a:r>
              <a:rPr lang="ru-RU" dirty="0"/>
              <a:t> у Г. Сковороди на те,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учневі</a:t>
            </a:r>
            <a:r>
              <a:rPr lang="ru-RU" dirty="0"/>
              <a:t> у </a:t>
            </a:r>
            <a:r>
              <a:rPr lang="ru-RU" dirty="0" err="1"/>
              <a:t>пошуках</a:t>
            </a:r>
            <a:r>
              <a:rPr lang="ru-RU" dirty="0"/>
              <a:t> і </a:t>
            </a:r>
            <a:r>
              <a:rPr lang="ru-RU" dirty="0" err="1"/>
              <a:t>віднайденні</a:t>
            </a:r>
            <a:r>
              <a:rPr lang="ru-RU" dirty="0"/>
              <a:t> самого себе,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божественної</a:t>
            </a:r>
            <a:r>
              <a:rPr lang="ru-RU" dirty="0"/>
              <a:t> </a:t>
            </a:r>
            <a:r>
              <a:rPr lang="ru-RU" dirty="0" err="1"/>
              <a:t>сутності</a:t>
            </a:r>
            <a:r>
              <a:rPr lang="ru-RU" dirty="0"/>
              <a:t>, "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". </a:t>
            </a:r>
            <a:r>
              <a:rPr lang="ru-RU" dirty="0" err="1"/>
              <a:t>Важливими</a:t>
            </a:r>
            <a:r>
              <a:rPr lang="ru-RU" dirty="0"/>
              <a:t> для духовного </a:t>
            </a:r>
            <a:r>
              <a:rPr lang="ru-RU" dirty="0" err="1"/>
              <a:t>зростання</a:t>
            </a:r>
            <a:r>
              <a:rPr lang="ru-RU" dirty="0"/>
              <a:t>, на думку </a:t>
            </a:r>
            <a:r>
              <a:rPr lang="ru-RU" dirty="0" err="1"/>
              <a:t>філософа</a:t>
            </a:r>
            <a:r>
              <a:rPr lang="ru-RU" dirty="0"/>
              <a:t>, є </a:t>
            </a:r>
            <a:r>
              <a:rPr lang="ru-RU" dirty="0" err="1"/>
              <a:t>знайомства</a:t>
            </a:r>
            <a:r>
              <a:rPr lang="ru-RU" dirty="0"/>
              <a:t> з </a:t>
            </a:r>
            <a:r>
              <a:rPr lang="ru-RU" dirty="0" err="1"/>
              <a:t>ученими</a:t>
            </a:r>
            <a:r>
              <a:rPr lang="ru-RU" dirty="0"/>
              <a:t> людьми. Сам </a:t>
            </a:r>
            <a:r>
              <a:rPr lang="ru-RU" dirty="0" err="1"/>
              <a:t>мисленник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таких </a:t>
            </a:r>
            <a:r>
              <a:rPr lang="ru-RU" dirty="0" err="1"/>
              <a:t>знайомств</a:t>
            </a:r>
            <a:r>
              <a:rPr lang="ru-RU" dirty="0"/>
              <a:t> як на </a:t>
            </a:r>
            <a:r>
              <a:rPr lang="ru-RU" dirty="0" err="1"/>
              <a:t>Батьківщині</a:t>
            </a:r>
            <a:r>
              <a:rPr lang="ru-RU" dirty="0"/>
              <a:t>, так і за кордоном,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сприяло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мов</a:t>
            </a:r>
            <a:r>
              <a:rPr lang="ru-RU" dirty="0"/>
              <a:t>. Та особливо </a:t>
            </a:r>
            <a:r>
              <a:rPr lang="ru-RU" dirty="0" err="1"/>
              <a:t>важливо</a:t>
            </a:r>
            <a:r>
              <a:rPr lang="ru-RU" dirty="0"/>
              <a:t>, за Сковородою, в </a:t>
            </a:r>
            <a:r>
              <a:rPr lang="ru-RU" dirty="0" err="1"/>
              <a:t>процесі</a:t>
            </a:r>
            <a:r>
              <a:rPr lang="ru-RU" dirty="0"/>
              <a:t> духовного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вивчати</a:t>
            </a:r>
            <a:r>
              <a:rPr lang="ru-RU" dirty="0"/>
              <a:t> </a:t>
            </a:r>
            <a:r>
              <a:rPr lang="ru-RU" dirty="0" err="1"/>
              <a:t>античну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6278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6844" y="284295"/>
            <a:ext cx="10058400" cy="4050792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Які</a:t>
            </a:r>
            <a:r>
              <a:rPr lang="ru-RU" dirty="0"/>
              <a:t> ж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філософ</a:t>
            </a:r>
            <a:r>
              <a:rPr lang="ru-RU" dirty="0"/>
              <a:t> </a:t>
            </a:r>
            <a:r>
              <a:rPr lang="ru-RU" dirty="0" err="1"/>
              <a:t>радить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задля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духовних</a:t>
            </a:r>
            <a:r>
              <a:rPr lang="ru-RU" dirty="0"/>
              <a:t> вершин? Як доводить Я. </a:t>
            </a:r>
            <a:r>
              <a:rPr lang="ru-RU" dirty="0" err="1"/>
              <a:t>Стратій</a:t>
            </a:r>
            <a:r>
              <a:rPr lang="ru-RU" dirty="0"/>
              <a:t>, ними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грецької</a:t>
            </a:r>
            <a:r>
              <a:rPr lang="ru-RU" dirty="0"/>
              <a:t> і </a:t>
            </a:r>
            <a:r>
              <a:rPr lang="ru-RU" dirty="0" err="1"/>
              <a:t>римської</a:t>
            </a:r>
            <a:r>
              <a:rPr lang="ru-RU" dirty="0"/>
              <a:t> </a:t>
            </a:r>
            <a:r>
              <a:rPr lang="ru-RU" dirty="0" err="1"/>
              <a:t>літератур</a:t>
            </a:r>
            <a:r>
              <a:rPr lang="ru-RU" dirty="0"/>
              <a:t>. </a:t>
            </a:r>
            <a:r>
              <a:rPr lang="ru-RU" dirty="0" err="1"/>
              <a:t>Адже</a:t>
            </a:r>
            <a:r>
              <a:rPr lang="ru-RU" dirty="0"/>
              <a:t>, за словами Г. Сковороди, </a:t>
            </a:r>
            <a:r>
              <a:rPr lang="ru-RU" dirty="0" err="1"/>
              <a:t>антична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дихає</a:t>
            </a:r>
            <a:r>
              <a:rPr lang="ru-RU" dirty="0"/>
              <a:t> </a:t>
            </a:r>
            <a:r>
              <a:rPr lang="ru-RU" dirty="0" err="1"/>
              <a:t>високими</a:t>
            </a:r>
            <a:r>
              <a:rPr lang="ru-RU" dirty="0"/>
              <a:t> думками, </a:t>
            </a:r>
            <a:r>
              <a:rPr lang="ru-RU" dirty="0" err="1"/>
              <a:t>промовляє</a:t>
            </a:r>
            <a:r>
              <a:rPr lang="ru-RU" dirty="0"/>
              <a:t> </a:t>
            </a:r>
            <a:r>
              <a:rPr lang="ru-RU" dirty="0" err="1"/>
              <a:t>серцем</a:t>
            </a:r>
            <a:r>
              <a:rPr lang="ru-RU" dirty="0"/>
              <a:t> і </a:t>
            </a:r>
            <a:r>
              <a:rPr lang="ru-RU" dirty="0" err="1"/>
              <a:t>грудьми</a:t>
            </a:r>
            <a:r>
              <a:rPr lang="ru-RU" dirty="0"/>
              <a:t>, </a:t>
            </a:r>
            <a:r>
              <a:rPr lang="ru-RU" dirty="0" err="1"/>
              <a:t>сприяє</a:t>
            </a:r>
            <a:r>
              <a:rPr lang="ru-RU" dirty="0"/>
              <a:t> духовному </a:t>
            </a:r>
            <a:r>
              <a:rPr lang="ru-RU" dirty="0" err="1"/>
              <a:t>зростанню</a:t>
            </a:r>
            <a:r>
              <a:rPr lang="ru-RU" dirty="0"/>
              <a:t> </a:t>
            </a:r>
            <a:r>
              <a:rPr lang="ru-RU" dirty="0" err="1"/>
              <a:t>індивіда</a:t>
            </a:r>
            <a:r>
              <a:rPr lang="ru-RU" dirty="0"/>
              <a:t>,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в </a:t>
            </a:r>
            <a:r>
              <a:rPr lang="ru-RU" dirty="0" err="1"/>
              <a:t>прагненні</a:t>
            </a:r>
            <a:r>
              <a:rPr lang="ru-RU" dirty="0"/>
              <a:t> до </a:t>
            </a:r>
            <a:r>
              <a:rPr lang="ru-RU" dirty="0" err="1"/>
              <a:t>осягнення</a:t>
            </a:r>
            <a:r>
              <a:rPr lang="ru-RU" dirty="0"/>
              <a:t> вершин </a:t>
            </a:r>
            <a:r>
              <a:rPr lang="ru-RU" dirty="0" err="1"/>
              <a:t>самопізнання</a:t>
            </a:r>
            <a:r>
              <a:rPr lang="ru-RU" dirty="0"/>
              <a:t>,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потаємної</a:t>
            </a:r>
            <a:r>
              <a:rPr lang="ru-RU" dirty="0"/>
              <a:t> </a:t>
            </a:r>
            <a:r>
              <a:rPr lang="ru-RU" dirty="0" err="1"/>
              <a:t>глибинної</a:t>
            </a:r>
            <a:r>
              <a:rPr lang="ru-RU" dirty="0"/>
              <a:t> </a:t>
            </a:r>
            <a:r>
              <a:rPr lang="ru-RU" dirty="0" err="1"/>
              <a:t>сутності</a:t>
            </a:r>
            <a:r>
              <a:rPr lang="ru-RU" dirty="0"/>
              <a:t>.</a:t>
            </a:r>
          </a:p>
          <a:p>
            <a:r>
              <a:rPr lang="ru-RU" dirty="0"/>
              <a:t>Людина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багатства</a:t>
            </a:r>
            <a:r>
              <a:rPr lang="ru-RU" dirty="0"/>
              <a:t> і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гармонії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заклопотана</a:t>
            </a:r>
            <a:r>
              <a:rPr lang="ru-RU" dirty="0"/>
              <a:t> </a:t>
            </a:r>
            <a:r>
              <a:rPr lang="ru-RU" dirty="0" err="1"/>
              <a:t>пошуками</a:t>
            </a:r>
            <a:r>
              <a:rPr lang="ru-RU" dirty="0"/>
              <a:t> поза собою </a:t>
            </a:r>
            <a:r>
              <a:rPr lang="ru-RU" dirty="0" err="1"/>
              <a:t>якихось</a:t>
            </a:r>
            <a:r>
              <a:rPr lang="ru-RU" dirty="0"/>
              <a:t> благ. А тому, </a:t>
            </a:r>
            <a:r>
              <a:rPr lang="ru-RU" dirty="0" err="1"/>
              <a:t>стверджує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основна</a:t>
            </a:r>
            <a:r>
              <a:rPr lang="ru-RU" dirty="0"/>
              <a:t> мета </a:t>
            </a:r>
            <a:r>
              <a:rPr lang="ru-RU" dirty="0" err="1"/>
              <a:t>виховання</a:t>
            </a:r>
            <a:r>
              <a:rPr lang="ru-RU" dirty="0"/>
              <a:t> - </a:t>
            </a:r>
            <a:r>
              <a:rPr lang="ru-RU" dirty="0" err="1"/>
              <a:t>навчити</a:t>
            </a:r>
            <a:r>
              <a:rPr lang="ru-RU" dirty="0"/>
              <a:t> </a:t>
            </a:r>
            <a:r>
              <a:rPr lang="ru-RU" dirty="0" err="1"/>
              <a:t>учня</a:t>
            </a:r>
            <a:r>
              <a:rPr lang="ru-RU" dirty="0"/>
              <a:t> </a:t>
            </a:r>
            <a:r>
              <a:rPr lang="ru-RU" dirty="0" err="1"/>
              <a:t>самоаналізу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допоможе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стати на </a:t>
            </a:r>
            <a:r>
              <a:rPr lang="ru-RU" dirty="0" err="1"/>
              <a:t>правильний</a:t>
            </a:r>
            <a:r>
              <a:rPr lang="ru-RU" dirty="0"/>
              <a:t> </a:t>
            </a:r>
            <a:r>
              <a:rPr lang="ru-RU" dirty="0" err="1"/>
              <a:t>життєвий</a:t>
            </a:r>
            <a:r>
              <a:rPr lang="ru-RU" dirty="0"/>
              <a:t> шлях і </a:t>
            </a:r>
            <a:r>
              <a:rPr lang="ru-RU" dirty="0" err="1"/>
              <a:t>розвивати</a:t>
            </a:r>
            <a:r>
              <a:rPr lang="ru-RU" dirty="0"/>
              <a:t> </a:t>
            </a:r>
            <a:r>
              <a:rPr lang="ru-RU" dirty="0" err="1"/>
              <a:t>здібності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обраного</a:t>
            </a:r>
            <a:r>
              <a:rPr lang="ru-RU" dirty="0"/>
              <a:t> </a:t>
            </a:r>
            <a:r>
              <a:rPr lang="ru-RU" dirty="0" err="1"/>
              <a:t>фаху</a:t>
            </a:r>
            <a:r>
              <a:rPr lang="ru-RU" dirty="0"/>
              <a:t>. Лише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іскра</a:t>
            </a:r>
            <a:r>
              <a:rPr lang="ru-RU" dirty="0"/>
              <a:t> </a:t>
            </a:r>
            <a:r>
              <a:rPr lang="ru-RU" dirty="0" err="1"/>
              <a:t>Божа</a:t>
            </a:r>
            <a:r>
              <a:rPr lang="ru-RU" dirty="0"/>
              <a:t> </a:t>
            </a:r>
            <a:r>
              <a:rPr lang="ru-RU" dirty="0" err="1"/>
              <a:t>потрапить</a:t>
            </a:r>
            <a:r>
              <a:rPr lang="ru-RU" dirty="0"/>
              <a:t> в темну </a:t>
            </a:r>
            <a:r>
              <a:rPr lang="ru-RU" dirty="0" err="1"/>
              <a:t>безодню</a:t>
            </a:r>
            <a:r>
              <a:rPr lang="ru-RU" dirty="0"/>
              <a:t> </a:t>
            </a:r>
            <a:r>
              <a:rPr lang="ru-RU" dirty="0" err="1"/>
              <a:t>серця</a:t>
            </a:r>
            <a:r>
              <a:rPr lang="ru-RU" dirty="0"/>
              <a:t>,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преображається</a:t>
            </a:r>
            <a:r>
              <a:rPr lang="ru-RU" dirty="0"/>
              <a:t> в </a:t>
            </a:r>
            <a:r>
              <a:rPr lang="ru-RU" dirty="0" err="1"/>
              <a:t>нову</a:t>
            </a:r>
            <a:r>
              <a:rPr lang="ru-RU" dirty="0"/>
              <a:t>, "</a:t>
            </a:r>
            <a:r>
              <a:rPr lang="ru-RU" dirty="0" err="1"/>
              <a:t>внутрішню</a:t>
            </a:r>
            <a:r>
              <a:rPr lang="ru-RU" dirty="0"/>
              <a:t>", </a:t>
            </a:r>
            <a:r>
              <a:rPr lang="ru-RU" dirty="0" err="1"/>
              <a:t>котра</a:t>
            </a:r>
            <a:r>
              <a:rPr lang="ru-RU" dirty="0"/>
              <a:t> </a:t>
            </a:r>
            <a:r>
              <a:rPr lang="ru-RU" dirty="0" err="1"/>
              <a:t>вміє</a:t>
            </a:r>
            <a:r>
              <a:rPr lang="ru-RU" dirty="0"/>
              <a:t> </a:t>
            </a:r>
            <a:r>
              <a:rPr lang="ru-RU" dirty="0" err="1"/>
              <a:t>жити</a:t>
            </a:r>
            <a:r>
              <a:rPr lang="ru-RU" dirty="0"/>
              <a:t> за </a:t>
            </a:r>
            <a:r>
              <a:rPr lang="ru-RU" dirty="0" err="1"/>
              <a:t>покликом</a:t>
            </a:r>
            <a:r>
              <a:rPr lang="ru-RU" dirty="0"/>
              <a:t> Святого Духу,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настанови</a:t>
            </a:r>
            <a:r>
              <a:rPr lang="ru-RU" dirty="0"/>
              <a:t>,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справу, </a:t>
            </a:r>
            <a:r>
              <a:rPr lang="ru-RU" dirty="0" err="1"/>
              <a:t>задля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вона </a:t>
            </a:r>
            <a:r>
              <a:rPr lang="ru-RU" dirty="0" err="1"/>
              <a:t>народилася</a:t>
            </a:r>
            <a:r>
              <a:rPr lang="ru-RU" dirty="0"/>
              <a:t> і </a:t>
            </a:r>
            <a:r>
              <a:rPr lang="ru-RU" dirty="0" err="1"/>
              <a:t>призначена</a:t>
            </a:r>
            <a:r>
              <a:rPr lang="ru-RU" dirty="0"/>
              <a:t> Богом. У Г. Сковороди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мить</a:t>
            </a:r>
            <a:r>
              <a:rPr lang="ru-RU" dirty="0"/>
              <a:t>, коли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відшукала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справжній</a:t>
            </a:r>
            <a:r>
              <a:rPr lang="ru-RU" dirty="0"/>
              <a:t> </a:t>
            </a:r>
            <a:r>
              <a:rPr lang="ru-RU" dirty="0" err="1"/>
              <a:t>життєвий</a:t>
            </a:r>
            <a:r>
              <a:rPr lang="ru-RU" dirty="0"/>
              <a:t> шлях, </a:t>
            </a:r>
            <a:r>
              <a:rPr lang="ru-RU" dirty="0" err="1"/>
              <a:t>здобула</a:t>
            </a:r>
            <a:r>
              <a:rPr lang="ru-RU" dirty="0"/>
              <a:t> </a:t>
            </a:r>
            <a:r>
              <a:rPr lang="ru-RU" dirty="0" err="1"/>
              <a:t>душевну</a:t>
            </a:r>
            <a:r>
              <a:rPr lang="ru-RU" dirty="0"/>
              <a:t> </a:t>
            </a:r>
            <a:r>
              <a:rPr lang="ru-RU" dirty="0" err="1"/>
              <a:t>рівновагу</a:t>
            </a:r>
            <a:r>
              <a:rPr lang="ru-RU" dirty="0"/>
              <a:t> і </a:t>
            </a:r>
            <a:r>
              <a:rPr lang="ru-RU" dirty="0" err="1"/>
              <a:t>щастя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0732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016" y="109728"/>
            <a:ext cx="10058400" cy="4050792"/>
          </a:xfrm>
        </p:spPr>
        <p:txBody>
          <a:bodyPr/>
          <a:lstStyle/>
          <a:p>
            <a:r>
              <a:rPr lang="ru-RU" dirty="0" err="1"/>
              <a:t>Здійснивши</a:t>
            </a:r>
            <a:r>
              <a:rPr lang="ru-RU" dirty="0"/>
              <a:t> </a:t>
            </a:r>
            <a:r>
              <a:rPr lang="ru-RU" dirty="0" err="1"/>
              <a:t>екскурс</a:t>
            </a:r>
            <a:r>
              <a:rPr lang="ru-RU" dirty="0"/>
              <a:t> в </a:t>
            </a:r>
            <a:r>
              <a:rPr lang="ru-RU" dirty="0" err="1"/>
              <a:t>історію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філософії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та </a:t>
            </a:r>
            <a:r>
              <a:rPr lang="ru-RU" dirty="0" err="1"/>
              <a:t>освіти</a:t>
            </a:r>
            <a:r>
              <a:rPr lang="ru-RU" dirty="0"/>
              <a:t>, ми </a:t>
            </a:r>
            <a:r>
              <a:rPr lang="ru-RU" dirty="0" err="1"/>
              <a:t>переконалися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український</a:t>
            </a:r>
            <a:r>
              <a:rPr lang="ru-RU" dirty="0"/>
              <a:t> народ </a:t>
            </a:r>
            <a:r>
              <a:rPr lang="ru-RU" dirty="0" err="1"/>
              <a:t>зумів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свою </a:t>
            </a:r>
            <a:r>
              <a:rPr lang="ru-RU" dirty="0" err="1"/>
              <a:t>власну</a:t>
            </a:r>
            <a:r>
              <a:rPr lang="ru-RU" dirty="0"/>
              <a:t> </a:t>
            </a:r>
            <a:r>
              <a:rPr lang="ru-RU" dirty="0" err="1"/>
              <a:t>національну</a:t>
            </a:r>
            <a:r>
              <a:rPr lang="ru-RU" dirty="0"/>
              <a:t> культуру і </a:t>
            </a:r>
            <a:r>
              <a:rPr lang="ru-RU" dirty="0" err="1"/>
              <a:t>збагачувати</a:t>
            </a:r>
            <a:r>
              <a:rPr lang="ru-RU" dirty="0"/>
              <a:t> нею без </a:t>
            </a:r>
            <a:r>
              <a:rPr lang="ru-RU" dirty="0" err="1"/>
              <a:t>перебільшення</a:t>
            </a:r>
            <a:r>
              <a:rPr lang="ru-RU" dirty="0"/>
              <a:t> увесь </a:t>
            </a:r>
            <a:r>
              <a:rPr lang="ru-RU" dirty="0" err="1"/>
              <a:t>світ</a:t>
            </a:r>
            <a:r>
              <a:rPr lang="ru-RU" dirty="0"/>
              <a:t>. </a:t>
            </a:r>
            <a:r>
              <a:rPr lang="ru-RU" dirty="0" err="1"/>
              <a:t>Адже</a:t>
            </a:r>
            <a:r>
              <a:rPr lang="ru-RU" dirty="0"/>
              <a:t> ми </a:t>
            </a:r>
            <a:r>
              <a:rPr lang="ru-RU" dirty="0" err="1"/>
              <a:t>знаємо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педагогічні</a:t>
            </a:r>
            <a:r>
              <a:rPr lang="ru-RU" dirty="0"/>
              <a:t> </a:t>
            </a:r>
            <a:r>
              <a:rPr lang="ru-RU" dirty="0" err="1"/>
              <a:t>здобутки</a:t>
            </a:r>
            <a:r>
              <a:rPr lang="ru-RU" dirty="0"/>
              <a:t> А. </a:t>
            </a:r>
            <a:r>
              <a:rPr lang="ru-RU" dirty="0" err="1"/>
              <a:t>Макаренка</a:t>
            </a:r>
            <a:r>
              <a:rPr lang="ru-RU" dirty="0"/>
              <a:t> </a:t>
            </a:r>
            <a:r>
              <a:rPr lang="ru-RU" dirty="0" err="1"/>
              <a:t>актуальні</a:t>
            </a:r>
            <a:r>
              <a:rPr lang="ru-RU" dirty="0"/>
              <a:t> </a:t>
            </a:r>
            <a:r>
              <a:rPr lang="ru-RU" dirty="0" err="1"/>
              <a:t>сьогодні</a:t>
            </a:r>
            <a:r>
              <a:rPr lang="ru-RU" dirty="0"/>
              <a:t> далеко за межами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демократичні</a:t>
            </a:r>
            <a:r>
              <a:rPr lang="ru-RU" dirty="0"/>
              <a:t> </a:t>
            </a:r>
            <a:r>
              <a:rPr lang="ru-RU" dirty="0" err="1"/>
              <a:t>здобутки</a:t>
            </a:r>
            <a:r>
              <a:rPr lang="ru-RU" dirty="0"/>
              <a:t> П. Орлика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відбито</a:t>
            </a:r>
            <a:r>
              <a:rPr lang="ru-RU" dirty="0"/>
              <a:t> у </a:t>
            </a:r>
            <a:r>
              <a:rPr lang="ru-RU" dirty="0" err="1"/>
              <a:t>Конституції</a:t>
            </a:r>
            <a:r>
              <a:rPr lang="ru-RU" dirty="0"/>
              <a:t> США.</a:t>
            </a:r>
          </a:p>
          <a:p>
            <a:r>
              <a:rPr lang="ru-RU" dirty="0" err="1"/>
              <a:t>Що</a:t>
            </a:r>
            <a:r>
              <a:rPr lang="ru-RU" dirty="0"/>
              <a:t> ж привело </a:t>
            </a:r>
            <a:r>
              <a:rPr lang="ru-RU" dirty="0" err="1"/>
              <a:t>Україну</a:t>
            </a:r>
            <a:r>
              <a:rPr lang="ru-RU" dirty="0"/>
              <a:t> до такого </a:t>
            </a:r>
            <a:r>
              <a:rPr lang="ru-RU" dirty="0" err="1"/>
              <a:t>занедбаного</a:t>
            </a:r>
            <a:r>
              <a:rPr lang="ru-RU" dirty="0"/>
              <a:t> стану, у </a:t>
            </a:r>
            <a:r>
              <a:rPr lang="ru-RU" dirty="0" err="1"/>
              <a:t>якому</a:t>
            </a:r>
            <a:r>
              <a:rPr lang="ru-RU" dirty="0"/>
              <a:t> вона </a:t>
            </a:r>
            <a:r>
              <a:rPr lang="ru-RU" dirty="0" err="1"/>
              <a:t>перебуває</a:t>
            </a:r>
            <a:r>
              <a:rPr lang="ru-RU" dirty="0"/>
              <a:t> </a:t>
            </a:r>
            <a:r>
              <a:rPr lang="ru-RU" dirty="0" err="1"/>
              <a:t>сьогодні</a:t>
            </a:r>
            <a:r>
              <a:rPr lang="ru-RU" dirty="0"/>
              <a:t>?</a:t>
            </a:r>
          </a:p>
          <a:p>
            <a:endParaRPr lang="ru-RU" dirty="0"/>
          </a:p>
        </p:txBody>
      </p:sp>
      <p:pic>
        <p:nvPicPr>
          <p:cNvPr id="5122" name="Picture 2" descr="ÐÐ°ÑÑÐ¸Ð½ÐºÐ¸ Ð¿Ð¾ Ð·Ð°Ð¿ÑÐ¾ÑÑ Ð¾ÑÐ²ÑÑÐ° ÑÐºÑÐ°ÑÐ½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349" y="3167150"/>
            <a:ext cx="8046719" cy="3513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497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950" y="176230"/>
            <a:ext cx="10058400" cy="4050792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Україною</a:t>
            </a:r>
            <a:r>
              <a:rPr lang="ru-RU" dirty="0"/>
              <a:t>, </a:t>
            </a:r>
            <a:r>
              <a:rPr lang="ru-RU" dirty="0" err="1"/>
              <a:t>освітянська</a:t>
            </a:r>
            <a:r>
              <a:rPr lang="ru-RU" dirty="0"/>
              <a:t> </a:t>
            </a:r>
            <a:r>
              <a:rPr lang="ru-RU" dirty="0" err="1"/>
              <a:t>галузь</a:t>
            </a:r>
            <a:r>
              <a:rPr lang="ru-RU" dirty="0"/>
              <a:t> у США і </a:t>
            </a:r>
            <a:r>
              <a:rPr lang="ru-RU" dirty="0" err="1"/>
              <a:t>Німеччині</a:t>
            </a:r>
            <a:r>
              <a:rPr lang="ru-RU" dirty="0"/>
              <a:t> </a:t>
            </a:r>
            <a:r>
              <a:rPr lang="ru-RU" dirty="0" err="1"/>
              <a:t>децентралізована</a:t>
            </a:r>
            <a:r>
              <a:rPr lang="ru-RU" dirty="0"/>
              <a:t>. У </a:t>
            </a:r>
            <a:r>
              <a:rPr lang="ru-RU" dirty="0" err="1"/>
              <a:t>Німеччині</a:t>
            </a:r>
            <a:r>
              <a:rPr lang="ru-RU" dirty="0"/>
              <a:t> </a:t>
            </a:r>
            <a:r>
              <a:rPr lang="ru-RU" dirty="0" err="1"/>
              <a:t>чинний</a:t>
            </a:r>
            <a:r>
              <a:rPr lang="ru-RU" dirty="0"/>
              <a:t> Закон про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освіті</a:t>
            </a:r>
            <a:r>
              <a:rPr lang="ru-RU" dirty="0"/>
              <a:t>, за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учням</a:t>
            </a:r>
            <a:r>
              <a:rPr lang="ru-RU" dirty="0"/>
              <a:t> і студентам </a:t>
            </a:r>
            <a:r>
              <a:rPr lang="ru-RU" dirty="0" err="1"/>
              <a:t>надається</a:t>
            </a:r>
            <a:r>
              <a:rPr lang="ru-RU" dirty="0"/>
              <a:t> </a:t>
            </a:r>
            <a:r>
              <a:rPr lang="ru-RU" dirty="0" err="1"/>
              <a:t>грошова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щомісячний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</a:t>
            </a:r>
            <a:r>
              <a:rPr lang="ru-RU" dirty="0" err="1"/>
              <a:t>невисокий</a:t>
            </a:r>
            <a:r>
              <a:rPr lang="ru-RU" dirty="0"/>
              <a:t>). У </a:t>
            </a:r>
            <a:r>
              <a:rPr lang="ru-RU" dirty="0" err="1"/>
              <a:t>німецькій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</a:t>
            </a:r>
            <a:r>
              <a:rPr lang="ru-RU" dirty="0" err="1"/>
              <a:t>прийнята</a:t>
            </a:r>
            <a:r>
              <a:rPr lang="ru-RU" dirty="0"/>
              <a:t> </a:t>
            </a:r>
            <a:r>
              <a:rPr lang="ru-RU" dirty="0" err="1"/>
              <a:t>американська</a:t>
            </a:r>
            <a:r>
              <a:rPr lang="ru-RU" dirty="0"/>
              <a:t> модель </a:t>
            </a:r>
            <a:r>
              <a:rPr lang="ru-RU" dirty="0" err="1"/>
              <a:t>багаторівневої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, за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про </a:t>
            </a:r>
            <a:r>
              <a:rPr lang="ru-RU" dirty="0" err="1"/>
              <a:t>освіту</a:t>
            </a:r>
            <a:r>
              <a:rPr lang="ru-RU" dirty="0"/>
              <a:t> </a:t>
            </a:r>
            <a:r>
              <a:rPr lang="ru-RU" dirty="0" err="1"/>
              <a:t>визнаються</a:t>
            </a:r>
            <a:r>
              <a:rPr lang="ru-RU" dirty="0"/>
              <a:t> на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: диплом бакалавра (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трьох-чотирьох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) і </a:t>
            </a:r>
            <a:r>
              <a:rPr lang="ru-RU" dirty="0" err="1"/>
              <a:t>магістра</a:t>
            </a:r>
            <a:r>
              <a:rPr lang="ru-RU" dirty="0"/>
              <a:t> (4-5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).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пріоритети</a:t>
            </a:r>
            <a:r>
              <a:rPr lang="ru-RU" dirty="0"/>
              <a:t> </a:t>
            </a:r>
            <a:r>
              <a:rPr lang="ru-RU" dirty="0" err="1"/>
              <a:t>зумовлені</a:t>
            </a:r>
            <a:r>
              <a:rPr lang="ru-RU" dirty="0"/>
              <a:t> </a:t>
            </a:r>
            <a:r>
              <a:rPr lang="ru-RU" dirty="0" err="1"/>
              <a:t>диференційованістю</a:t>
            </a:r>
            <a:r>
              <a:rPr lang="ru-RU" dirty="0"/>
              <a:t> </a:t>
            </a:r>
            <a:r>
              <a:rPr lang="ru-RU" dirty="0" err="1"/>
              <a:t>освітніх</a:t>
            </a:r>
            <a:r>
              <a:rPr lang="ru-RU" dirty="0"/>
              <a:t> потреб </a:t>
            </a:r>
            <a:r>
              <a:rPr lang="ru-RU" dirty="0" err="1"/>
              <a:t>німецького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запитами</a:t>
            </a:r>
            <a:r>
              <a:rPr lang="ru-RU" dirty="0"/>
              <a:t> на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навчальні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та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атестації</a:t>
            </a:r>
            <a:r>
              <a:rPr lang="ru-RU" dirty="0"/>
              <a:t>.</a:t>
            </a:r>
          </a:p>
          <a:p>
            <a:r>
              <a:rPr lang="ru-RU" dirty="0"/>
              <a:t>У США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увага</a:t>
            </a:r>
            <a:r>
              <a:rPr lang="ru-RU" dirty="0"/>
              <a:t> </a:t>
            </a:r>
            <a:r>
              <a:rPr lang="ru-RU" dirty="0" err="1"/>
              <a:t>приділяється</a:t>
            </a:r>
            <a:r>
              <a:rPr lang="ru-RU" dirty="0"/>
              <a:t> </a:t>
            </a:r>
            <a:r>
              <a:rPr lang="ru-RU" dirty="0" err="1"/>
              <a:t>дослідженням</a:t>
            </a:r>
            <a:r>
              <a:rPr lang="ru-RU" dirty="0"/>
              <a:t> у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філософії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педагогічної</a:t>
            </a:r>
            <a:r>
              <a:rPr lang="ru-RU" dirty="0"/>
              <a:t>. </a:t>
            </a:r>
            <a:r>
              <a:rPr lang="ru-RU" dirty="0" err="1"/>
              <a:t>Методологія</a:t>
            </a:r>
            <a:r>
              <a:rPr lang="ru-RU" dirty="0"/>
              <a:t> </a:t>
            </a:r>
            <a:r>
              <a:rPr lang="ru-RU" dirty="0" err="1"/>
              <a:t>освітньої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президента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орієнтована</a:t>
            </a:r>
            <a:r>
              <a:rPr lang="ru-RU" dirty="0"/>
              <a:t> на </a:t>
            </a:r>
            <a:r>
              <a:rPr lang="ru-RU" dirty="0" err="1"/>
              <a:t>філософські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</a:t>
            </a:r>
            <a:r>
              <a:rPr lang="ru-RU" dirty="0" err="1"/>
              <a:t>постмодернізму</a:t>
            </a:r>
            <a:r>
              <a:rPr lang="ru-RU" dirty="0"/>
              <a:t> і </a:t>
            </a:r>
            <a:r>
              <a:rPr lang="ru-RU" dirty="0" err="1"/>
              <a:t>соціалконструктивізму</a:t>
            </a:r>
            <a:r>
              <a:rPr lang="ru-RU" dirty="0"/>
              <a:t>. На думку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 </a:t>
            </a:r>
            <a:r>
              <a:rPr lang="ru-RU" dirty="0" err="1"/>
              <a:t>американської</a:t>
            </a:r>
            <a:r>
              <a:rPr lang="ru-RU" dirty="0"/>
              <a:t> </a:t>
            </a:r>
            <a:r>
              <a:rPr lang="ru-RU" dirty="0" err="1"/>
              <a:t>педагогічної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</a:t>
            </a:r>
            <a:r>
              <a:rPr lang="ru-RU" dirty="0" err="1"/>
              <a:t>визначатимуть</a:t>
            </a:r>
            <a:r>
              <a:rPr lang="ru-RU" dirty="0"/>
              <a:t> </a:t>
            </a:r>
            <a:r>
              <a:rPr lang="ru-RU" dirty="0" err="1"/>
              <a:t>філософію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людства</a:t>
            </a:r>
            <a:r>
              <a:rPr lang="ru-RU" dirty="0"/>
              <a:t> ХХІ ст.,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освіта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підготовку</a:t>
            </a:r>
            <a:r>
              <a:rPr lang="ru-RU" dirty="0"/>
              <a:t> </a:t>
            </a:r>
            <a:r>
              <a:rPr lang="ru-RU" dirty="0" err="1"/>
              <a:t>відповідальних</a:t>
            </a:r>
            <a:r>
              <a:rPr lang="ru-RU" dirty="0"/>
              <a:t>, </a:t>
            </a:r>
            <a:r>
              <a:rPr lang="ru-RU" dirty="0" err="1"/>
              <a:t>творчих</a:t>
            </a:r>
            <a:r>
              <a:rPr lang="ru-RU" dirty="0"/>
              <a:t>, </a:t>
            </a:r>
            <a:r>
              <a:rPr lang="ru-RU" dirty="0" err="1"/>
              <a:t>активних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шанують</a:t>
            </a:r>
            <a:r>
              <a:rPr lang="ru-RU" dirty="0"/>
              <a:t> </a:t>
            </a:r>
            <a:r>
              <a:rPr lang="ru-RU" dirty="0" err="1"/>
              <a:t>дивертисивність</a:t>
            </a:r>
            <a:r>
              <a:rPr lang="ru-RU" dirty="0"/>
              <a:t> (</a:t>
            </a:r>
            <a:r>
              <a:rPr lang="ru-RU" dirty="0" err="1"/>
              <a:t>багатоманітність</a:t>
            </a:r>
            <a:r>
              <a:rPr lang="ru-RU" dirty="0"/>
              <a:t> людей, </a:t>
            </a:r>
            <a:r>
              <a:rPr lang="ru-RU" dirty="0" err="1"/>
              <a:t>поглядів</a:t>
            </a:r>
            <a:r>
              <a:rPr lang="ru-RU" dirty="0"/>
              <a:t>, культур,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діалог</a:t>
            </a:r>
            <a:r>
              <a:rPr lang="ru-RU" dirty="0"/>
              <a:t> культур, </a:t>
            </a:r>
            <a:r>
              <a:rPr lang="ru-RU" dirty="0" err="1"/>
              <a:t>спільне</a:t>
            </a:r>
            <a:r>
              <a:rPr lang="ru-RU" dirty="0"/>
              <a:t>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викладачів</a:t>
            </a:r>
            <a:r>
              <a:rPr lang="ru-RU" dirty="0"/>
              <a:t> і </a:t>
            </a:r>
            <a:r>
              <a:rPr lang="ru-RU" dirty="0" err="1"/>
              <a:t>студентів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AutoShape 2" descr="ÐÐ°ÑÑÐ¸Ð½ÐºÐ¸ Ð¿Ð¾ Ð·Ð°Ð¿ÑÐ¾ÑÑ Ð¾ÑÐ²ÑÑÐ° ÑÐºÑÐ°ÑÐ½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0" name="Picture 4" descr="ÐÐ°ÑÑÐ¸Ð½ÐºÐ¸ Ð¿Ð¾ Ð·Ð°Ð¿ÑÐ¾ÑÑ Ð¾ÑÐ²ÑÑÐ° ÑÐºÑÐ°ÑÐ½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26" y="4183683"/>
            <a:ext cx="3565756" cy="2674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9327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848" y="581891"/>
            <a:ext cx="10518094" cy="3541221"/>
          </a:xfrm>
        </p:spPr>
        <p:txBody>
          <a:bodyPr/>
          <a:lstStyle/>
          <a:p>
            <a:r>
              <a:rPr lang="ru-RU" sz="2800" b="1" dirty="0"/>
              <a:t> </a:t>
            </a:r>
            <a:r>
              <a:rPr lang="ru-RU" sz="2800" dirty="0" err="1"/>
              <a:t>Україна</a:t>
            </a:r>
            <a:r>
              <a:rPr lang="ru-RU" sz="2800" dirty="0"/>
              <a:t> на початку ХХІ ст. </a:t>
            </a:r>
            <a:r>
              <a:rPr lang="ru-RU" sz="2800" dirty="0" err="1"/>
              <a:t>переживає</a:t>
            </a:r>
            <a:r>
              <a:rPr lang="ru-RU" sz="2800" dirty="0"/>
              <a:t> час реформ. Вони </a:t>
            </a:r>
            <a:r>
              <a:rPr lang="ru-RU" sz="2800" dirty="0" err="1"/>
              <a:t>проводяться</a:t>
            </a:r>
            <a:r>
              <a:rPr lang="ru-RU" sz="2800" dirty="0"/>
              <a:t> </a:t>
            </a:r>
            <a:r>
              <a:rPr lang="ru-RU" sz="2800" dirty="0" err="1"/>
              <a:t>чи</a:t>
            </a:r>
            <a:r>
              <a:rPr lang="ru-RU" sz="2800" dirty="0"/>
              <a:t> не у </a:t>
            </a:r>
            <a:r>
              <a:rPr lang="ru-RU" sz="2800" dirty="0" err="1"/>
              <a:t>кожній</a:t>
            </a:r>
            <a:r>
              <a:rPr lang="ru-RU" sz="2800" dirty="0"/>
              <a:t> </a:t>
            </a:r>
            <a:r>
              <a:rPr lang="ru-RU" sz="2800" dirty="0" err="1"/>
              <a:t>сфері</a:t>
            </a:r>
            <a:r>
              <a:rPr lang="ru-RU" sz="2800" dirty="0"/>
              <a:t> </a:t>
            </a:r>
            <a:r>
              <a:rPr lang="ru-RU" sz="2800" dirty="0" err="1"/>
              <a:t>життєдіяльності</a:t>
            </a:r>
            <a:r>
              <a:rPr lang="ru-RU" sz="2800" dirty="0"/>
              <a:t> </a:t>
            </a:r>
            <a:r>
              <a:rPr lang="ru-RU" sz="2800" dirty="0" err="1"/>
              <a:t>людини</a:t>
            </a:r>
            <a:r>
              <a:rPr lang="ru-RU" sz="2800" dirty="0"/>
              <a:t>. Але основною </a:t>
            </a:r>
            <a:r>
              <a:rPr lang="ru-RU" sz="2800" dirty="0" err="1"/>
              <a:t>була</a:t>
            </a:r>
            <a:r>
              <a:rPr lang="ru-RU" sz="2800" dirty="0"/>
              <a:t> і буде в </a:t>
            </a:r>
            <a:r>
              <a:rPr lang="ru-RU" sz="2800" dirty="0" err="1"/>
              <a:t>усі</a:t>
            </a:r>
            <a:r>
              <a:rPr lang="ru-RU" sz="2800" dirty="0"/>
              <a:t> </a:t>
            </a:r>
            <a:r>
              <a:rPr lang="ru-RU" sz="2800" dirty="0" err="1"/>
              <a:t>часи</a:t>
            </a:r>
            <a:r>
              <a:rPr lang="ru-RU" sz="2800" dirty="0"/>
              <a:t> і для </a:t>
            </a:r>
            <a:r>
              <a:rPr lang="ru-RU" sz="2800" dirty="0" err="1"/>
              <a:t>всіх</a:t>
            </a:r>
            <a:r>
              <a:rPr lang="ru-RU" sz="2800" dirty="0"/>
              <a:t> </a:t>
            </a:r>
            <a:r>
              <a:rPr lang="ru-RU" sz="2800" dirty="0" err="1"/>
              <a:t>поколінь</a:t>
            </a:r>
            <a:r>
              <a:rPr lang="ru-RU" sz="2800" dirty="0"/>
              <a:t> проблема </a:t>
            </a:r>
            <a:r>
              <a:rPr lang="ru-RU" sz="2800" dirty="0" err="1"/>
              <a:t>філософії</a:t>
            </a:r>
            <a:r>
              <a:rPr lang="ru-RU" sz="2800" dirty="0"/>
              <a:t> </a:t>
            </a:r>
            <a:r>
              <a:rPr lang="ru-RU" sz="2800" dirty="0" err="1"/>
              <a:t>освіти</a:t>
            </a:r>
            <a:r>
              <a:rPr lang="ru-RU" sz="2800" dirty="0"/>
              <a:t>. </a:t>
            </a:r>
            <a:r>
              <a:rPr lang="ru-RU" sz="2800" dirty="0" err="1"/>
              <a:t>Адже</a:t>
            </a:r>
            <a:r>
              <a:rPr lang="ru-RU" sz="2800" dirty="0"/>
              <a:t>, </a:t>
            </a:r>
            <a:r>
              <a:rPr lang="ru-RU" sz="2800" dirty="0" err="1"/>
              <a:t>від</a:t>
            </a:r>
            <a:r>
              <a:rPr lang="ru-RU" sz="2800" dirty="0"/>
              <a:t> того,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зуміє</a:t>
            </a:r>
            <a:r>
              <a:rPr lang="ru-RU" sz="2800" dirty="0"/>
              <a:t> </a:t>
            </a:r>
            <a:r>
              <a:rPr lang="ru-RU" sz="2800" dirty="0" err="1"/>
              <a:t>кожне</a:t>
            </a:r>
            <a:r>
              <a:rPr lang="ru-RU" sz="2800" dirty="0"/>
              <a:t> </a:t>
            </a:r>
            <a:r>
              <a:rPr lang="ru-RU" sz="2800" dirty="0" err="1"/>
              <a:t>наступне</a:t>
            </a:r>
            <a:r>
              <a:rPr lang="ru-RU" sz="2800" dirty="0"/>
              <a:t> </a:t>
            </a:r>
            <a:r>
              <a:rPr lang="ru-RU" sz="2800" dirty="0" err="1"/>
              <a:t>покоління</a:t>
            </a:r>
            <a:r>
              <a:rPr lang="ru-RU" sz="2800" dirty="0"/>
              <a:t> </a:t>
            </a:r>
            <a:r>
              <a:rPr lang="ru-RU" sz="2800" dirty="0" err="1"/>
              <a:t>пізнати</a:t>
            </a:r>
            <a:r>
              <a:rPr lang="ru-RU" sz="2800" dirty="0"/>
              <a:t> і </a:t>
            </a:r>
            <a:r>
              <a:rPr lang="ru-RU" sz="2800" dirty="0" err="1"/>
              <a:t>зрозуміти</a:t>
            </a:r>
            <a:r>
              <a:rPr lang="ru-RU" sz="2800" dirty="0"/>
              <a:t> усе те,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виробили</a:t>
            </a:r>
            <a:r>
              <a:rPr lang="ru-RU" sz="2800" dirty="0"/>
              <a:t> для них </a:t>
            </a:r>
            <a:r>
              <a:rPr lang="ru-RU" sz="2800" dirty="0" err="1"/>
              <a:t>їхні</a:t>
            </a:r>
            <a:r>
              <a:rPr lang="ru-RU" sz="2800" dirty="0"/>
              <a:t> </a:t>
            </a:r>
            <a:r>
              <a:rPr lang="ru-RU" sz="2800" dirty="0" err="1"/>
              <a:t>попередники</a:t>
            </a:r>
            <a:r>
              <a:rPr lang="ru-RU" sz="2800" dirty="0"/>
              <a:t>, </a:t>
            </a:r>
            <a:r>
              <a:rPr lang="ru-RU" sz="2800" dirty="0" err="1"/>
              <a:t>залежить</a:t>
            </a:r>
            <a:r>
              <a:rPr lang="ru-RU" sz="2800" dirty="0"/>
              <a:t> </a:t>
            </a:r>
            <a:r>
              <a:rPr lang="ru-RU" sz="2800" dirty="0" err="1"/>
              <a:t>значною</a:t>
            </a:r>
            <a:r>
              <a:rPr lang="ru-RU" sz="2800" dirty="0"/>
              <a:t> </a:t>
            </a:r>
            <a:r>
              <a:rPr lang="ru-RU" sz="2800" dirty="0" err="1"/>
              <a:t>мірою</a:t>
            </a:r>
            <a:r>
              <a:rPr lang="ru-RU" sz="2800" dirty="0"/>
              <a:t>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розвиток</a:t>
            </a:r>
            <a:r>
              <a:rPr lang="ru-RU" sz="2800" dirty="0"/>
              <a:t>.</a:t>
            </a:r>
            <a:r>
              <a:rPr lang="ru-RU" dirty="0"/>
              <a:t> </a:t>
            </a:r>
          </a:p>
        </p:txBody>
      </p:sp>
      <p:pic>
        <p:nvPicPr>
          <p:cNvPr id="1026" name="Picture 2" descr="ÐÐ°ÑÑÐ¸Ð½ÐºÐ¸ Ð¿Ð¾ Ð·Ð°Ð¿ÑÐ¾ÑÑ ÑÐºÑÑÐ½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18476"/>
            <a:ext cx="4522124" cy="3239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5206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8576" y="234419"/>
            <a:ext cx="10058400" cy="4050792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Open Sans"/>
              </a:rPr>
              <a:t>Те,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що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українці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здійснювали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і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здійснюють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вплив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на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розвиток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світової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культури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-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незаперечний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факт.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Чи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існує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сьогодні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в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Україні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своя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неповторна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особлива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змістовна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форма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культури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й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освіти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?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Щоб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відповісти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на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поставлене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питання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звернемося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до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української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Open Sans"/>
              </a:rPr>
              <a:t>ментальності</a:t>
            </a:r>
            <a:r>
              <a:rPr lang="ru-RU" sz="3200" dirty="0">
                <a:solidFill>
                  <a:srgbClr val="000000"/>
                </a:solidFill>
                <a:latin typeface="Open Sans"/>
              </a:rPr>
              <a:t>.</a:t>
            </a:r>
            <a:endParaRPr lang="ru-RU" sz="3200" dirty="0"/>
          </a:p>
        </p:txBody>
      </p:sp>
      <p:pic>
        <p:nvPicPr>
          <p:cNvPr id="2050" name="Picture 2" descr="ÐÐ°ÑÑÐ¸Ð½ÐºÐ¸ Ð¿Ð¾ Ð·Ð°Ð¿ÑÐ¾ÑÑ ÑÐºÑÐ°ÑÐ½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782" y="3100648"/>
            <a:ext cx="5378333" cy="35329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1862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947" y="142979"/>
            <a:ext cx="10058400" cy="4050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en-US" dirty="0"/>
              <a:t>XV-XVI </a:t>
            </a:r>
            <a:r>
              <a:rPr lang="ru-RU" dirty="0" err="1"/>
              <a:t>століттях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юнаків</a:t>
            </a:r>
            <a:r>
              <a:rPr lang="ru-RU" dirty="0"/>
              <a:t> </a:t>
            </a:r>
            <a:r>
              <a:rPr lang="ru-RU" dirty="0" err="1"/>
              <a:t>здобувають</a:t>
            </a:r>
            <a:r>
              <a:rPr lang="ru-RU" dirty="0"/>
              <a:t> </a:t>
            </a:r>
            <a:r>
              <a:rPr lang="ru-RU" dirty="0" err="1"/>
              <a:t>освіту</a:t>
            </a:r>
            <a:r>
              <a:rPr lang="ru-RU" dirty="0"/>
              <a:t> за кордоном, </a:t>
            </a:r>
            <a:r>
              <a:rPr lang="ru-RU" dirty="0" err="1"/>
              <a:t>зокрема</a:t>
            </a:r>
            <a:r>
              <a:rPr lang="ru-RU" dirty="0"/>
              <a:t> в </a:t>
            </a:r>
            <a:r>
              <a:rPr lang="ru-RU" dirty="0" err="1"/>
              <a:t>Італії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італійські</a:t>
            </a:r>
            <a:r>
              <a:rPr lang="ru-RU" dirty="0"/>
              <a:t> </a:t>
            </a:r>
            <a:r>
              <a:rPr lang="ru-RU" dirty="0" err="1"/>
              <a:t>гуманістичні</a:t>
            </a:r>
            <a:r>
              <a:rPr lang="ru-RU" dirty="0"/>
              <a:t> </a:t>
            </a:r>
            <a:r>
              <a:rPr lang="ru-RU" dirty="0" err="1"/>
              <a:t>студії</a:t>
            </a:r>
            <a:r>
              <a:rPr lang="ru-RU" dirty="0"/>
              <a:t>, </a:t>
            </a:r>
            <a:r>
              <a:rPr lang="ru-RU" dirty="0" err="1"/>
              <a:t>бібліотеки</a:t>
            </a:r>
            <a:r>
              <a:rPr lang="ru-RU" dirty="0"/>
              <a:t>, </a:t>
            </a:r>
            <a:r>
              <a:rPr lang="ru-RU" dirty="0" err="1"/>
              <a:t>університети</a:t>
            </a:r>
            <a:r>
              <a:rPr lang="ru-RU" dirty="0"/>
              <a:t> та </a:t>
            </a:r>
            <a:r>
              <a:rPr lang="ru-RU" dirty="0" err="1"/>
              <a:t>академії</a:t>
            </a:r>
            <a:r>
              <a:rPr lang="ru-RU" dirty="0"/>
              <a:t> вабили </a:t>
            </a:r>
            <a:r>
              <a:rPr lang="ru-RU" dirty="0" err="1"/>
              <a:t>українців</a:t>
            </a:r>
            <a:r>
              <a:rPr lang="ru-RU" dirty="0"/>
              <a:t>. По </a:t>
            </a:r>
            <a:r>
              <a:rPr lang="ru-RU" dirty="0" err="1"/>
              <a:t>закінченні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</a:t>
            </a:r>
            <a:r>
              <a:rPr lang="ru-RU" dirty="0" err="1"/>
              <a:t>університетів</a:t>
            </a:r>
            <a:r>
              <a:rPr lang="ru-RU" dirty="0"/>
              <a:t>, за словами В. </a:t>
            </a:r>
            <a:r>
              <a:rPr lang="ru-RU" dirty="0" err="1"/>
              <a:t>Нічик</a:t>
            </a:r>
            <a:r>
              <a:rPr lang="ru-RU" dirty="0"/>
              <a:t>,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вони </a:t>
            </a:r>
            <a:r>
              <a:rPr lang="ru-RU" dirty="0" err="1"/>
              <a:t>поверталися</a:t>
            </a:r>
            <a:r>
              <a:rPr lang="ru-RU" dirty="0"/>
              <a:t> на </a:t>
            </a:r>
            <a:r>
              <a:rPr lang="ru-RU" dirty="0" err="1"/>
              <a:t>батьківщину</a:t>
            </a:r>
            <a:r>
              <a:rPr lang="ru-RU" dirty="0"/>
              <a:t>, але </a:t>
            </a:r>
            <a:r>
              <a:rPr lang="ru-RU" dirty="0" err="1"/>
              <a:t>були</a:t>
            </a:r>
            <a:r>
              <a:rPr lang="ru-RU" dirty="0"/>
              <a:t> й </a:t>
            </a:r>
            <a:r>
              <a:rPr lang="ru-RU" dirty="0" err="1"/>
              <a:t>такі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залишалися</a:t>
            </a:r>
            <a:r>
              <a:rPr lang="ru-RU" dirty="0"/>
              <a:t>, </a:t>
            </a:r>
            <a:r>
              <a:rPr lang="ru-RU" dirty="0" err="1"/>
              <a:t>обіймаючи</a:t>
            </a:r>
            <a:r>
              <a:rPr lang="ru-RU" dirty="0"/>
              <a:t> посади </a:t>
            </a:r>
            <a:r>
              <a:rPr lang="ru-RU" dirty="0" err="1"/>
              <a:t>професорів</a:t>
            </a:r>
            <a:r>
              <a:rPr lang="ru-RU" dirty="0"/>
              <a:t>, </a:t>
            </a:r>
            <a:r>
              <a:rPr lang="ru-RU" dirty="0" err="1"/>
              <a:t>деканів</a:t>
            </a:r>
            <a:r>
              <a:rPr lang="ru-RU" dirty="0"/>
              <a:t>, </a:t>
            </a:r>
            <a:r>
              <a:rPr lang="ru-RU" dirty="0" err="1"/>
              <a:t>ректорів</a:t>
            </a:r>
            <a:r>
              <a:rPr lang="ru-RU" dirty="0"/>
              <a:t>, </a:t>
            </a:r>
            <a:r>
              <a:rPr lang="ru-RU" dirty="0" err="1"/>
              <a:t>займаючись</a:t>
            </a:r>
            <a:r>
              <a:rPr lang="ru-RU" dirty="0"/>
              <a:t> </a:t>
            </a:r>
            <a:r>
              <a:rPr lang="ru-RU" dirty="0" err="1"/>
              <a:t>науково-дослідницькою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. Таким чином вони брали участь у </a:t>
            </a:r>
            <a:r>
              <a:rPr lang="ru-RU" dirty="0" err="1"/>
              <a:t>загальноєвропейському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науки, </a:t>
            </a:r>
            <a:r>
              <a:rPr lang="ru-RU" dirty="0" err="1"/>
              <a:t>культури</a:t>
            </a:r>
            <a:r>
              <a:rPr lang="ru-RU" dirty="0"/>
              <a:t>. </a:t>
            </a:r>
            <a:r>
              <a:rPr lang="ru-RU" dirty="0" err="1"/>
              <a:t>Свідченням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є </a:t>
            </a:r>
            <a:r>
              <a:rPr lang="ru-RU" dirty="0" err="1"/>
              <a:t>діяльність</a:t>
            </a:r>
            <a:r>
              <a:rPr lang="ru-RU" dirty="0"/>
              <a:t> Павла Русина (бл.1470-1517), </a:t>
            </a:r>
            <a:r>
              <a:rPr lang="ru-RU" dirty="0" err="1"/>
              <a:t>Станіслава</a:t>
            </a:r>
            <a:r>
              <a:rPr lang="ru-RU" dirty="0"/>
              <a:t> </a:t>
            </a:r>
            <a:r>
              <a:rPr lang="ru-RU" dirty="0" err="1"/>
              <a:t>Оріховського-Роксолана</a:t>
            </a:r>
            <a:r>
              <a:rPr lang="ru-RU" dirty="0"/>
              <a:t> (1513-1566) та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поверталися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, </a:t>
            </a:r>
            <a:r>
              <a:rPr lang="ru-RU" dirty="0" err="1"/>
              <a:t>поширювали</a:t>
            </a:r>
            <a:r>
              <a:rPr lang="ru-RU" dirty="0"/>
              <a:t> тут </a:t>
            </a:r>
            <a:r>
              <a:rPr lang="ru-RU" dirty="0" err="1"/>
              <a:t>ідеї</a:t>
            </a:r>
            <a:r>
              <a:rPr lang="ru-RU" dirty="0"/>
              <a:t> </a:t>
            </a:r>
            <a:r>
              <a:rPr lang="ru-RU" dirty="0" err="1"/>
              <a:t>італійського</a:t>
            </a:r>
            <a:r>
              <a:rPr lang="ru-RU" dirty="0"/>
              <a:t> </a:t>
            </a:r>
            <a:r>
              <a:rPr lang="ru-RU" dirty="0" err="1"/>
              <a:t>гуманізму</a:t>
            </a:r>
            <a:r>
              <a:rPr lang="ru-RU" dirty="0"/>
              <a:t>.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пояснюється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заглиблення</a:t>
            </a:r>
            <a:r>
              <a:rPr lang="ru-RU" dirty="0"/>
              <a:t> в свою </a:t>
            </a:r>
            <a:r>
              <a:rPr lang="ru-RU" dirty="0" err="1"/>
              <a:t>власну</a:t>
            </a:r>
            <a:r>
              <a:rPr lang="ru-RU" dirty="0"/>
              <a:t>, </a:t>
            </a:r>
            <a:r>
              <a:rPr lang="ru-RU" dirty="0" err="1"/>
              <a:t>відтворену</a:t>
            </a:r>
            <a:r>
              <a:rPr lang="ru-RU" dirty="0"/>
              <a:t> </a:t>
            </a:r>
            <a:r>
              <a:rPr lang="ru-RU" dirty="0" err="1"/>
              <a:t>письменниками-полемістами</a:t>
            </a:r>
            <a:r>
              <a:rPr lang="ru-RU" dirty="0"/>
              <a:t>. 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гуманісти</a:t>
            </a:r>
            <a:r>
              <a:rPr lang="ru-RU" dirty="0"/>
              <a:t> </a:t>
            </a:r>
            <a:r>
              <a:rPr lang="ru-RU" dirty="0" err="1"/>
              <a:t>усвідомлювали</a:t>
            </a:r>
            <a:r>
              <a:rPr lang="ru-RU" dirty="0"/>
              <a:t> свою </a:t>
            </a:r>
            <a:r>
              <a:rPr lang="ru-RU" dirty="0" err="1"/>
              <a:t>національну</a:t>
            </a:r>
            <a:r>
              <a:rPr lang="ru-RU" dirty="0"/>
              <a:t> </a:t>
            </a:r>
            <a:r>
              <a:rPr lang="ru-RU" dirty="0" err="1"/>
              <a:t>належність</a:t>
            </a:r>
            <a:r>
              <a:rPr lang="ru-RU" dirty="0"/>
              <a:t> і </a:t>
            </a:r>
            <a:r>
              <a:rPr lang="ru-RU" dirty="0" err="1"/>
              <a:t>дбали</a:t>
            </a:r>
            <a:r>
              <a:rPr lang="ru-RU" dirty="0"/>
              <a:t> про </a:t>
            </a:r>
            <a:r>
              <a:rPr lang="ru-RU" dirty="0" err="1"/>
              <a:t>рідну</a:t>
            </a:r>
            <a:r>
              <a:rPr lang="ru-RU" dirty="0"/>
              <a:t> культуру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просвітницької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Наукове</a:t>
            </a:r>
            <a:r>
              <a:rPr lang="ru-RU" dirty="0"/>
              <a:t> </a:t>
            </a:r>
            <a:r>
              <a:rPr lang="ru-RU" dirty="0" err="1"/>
              <a:t>культурне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en-US" dirty="0"/>
              <a:t>XVI </a:t>
            </a:r>
            <a:r>
              <a:rPr lang="ru-RU" dirty="0"/>
              <a:t>ст. </a:t>
            </a:r>
            <a:r>
              <a:rPr lang="ru-RU" dirty="0" err="1"/>
              <a:t>зосереджувалося</a:t>
            </a:r>
            <a:r>
              <a:rPr lang="ru-RU" dirty="0"/>
              <a:t> на </a:t>
            </a:r>
            <a:r>
              <a:rPr lang="ru-RU" dirty="0" err="1"/>
              <a:t>західних</a:t>
            </a:r>
            <a:r>
              <a:rPr lang="ru-RU" dirty="0"/>
              <a:t> землях, де </a:t>
            </a:r>
            <a:r>
              <a:rPr lang="ru-RU" dirty="0" err="1"/>
              <a:t>політичне</a:t>
            </a:r>
            <a:r>
              <a:rPr lang="ru-RU" dirty="0"/>
              <a:t> становище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стабільнішим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решті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. 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мислителі-полемісти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у той час </a:t>
            </a:r>
            <a:r>
              <a:rPr lang="ru-RU" dirty="0" err="1"/>
              <a:t>звертаються</a:t>
            </a:r>
            <a:r>
              <a:rPr lang="ru-RU" dirty="0"/>
              <a:t> до проблем, </a:t>
            </a:r>
            <a:r>
              <a:rPr lang="ru-RU" dirty="0" err="1"/>
              <a:t>які</a:t>
            </a:r>
            <a:r>
              <a:rPr lang="ru-RU" dirty="0"/>
              <a:t> в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хвилюватимуть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пізнього</a:t>
            </a:r>
            <a:r>
              <a:rPr lang="ru-RU" dirty="0"/>
              <a:t> </a:t>
            </a:r>
            <a:r>
              <a:rPr lang="ru-RU" dirty="0" err="1"/>
              <a:t>Відродження</a:t>
            </a:r>
            <a:r>
              <a:rPr lang="ru-RU" dirty="0"/>
              <a:t> та </a:t>
            </a:r>
            <a:r>
              <a:rPr lang="ru-RU" dirty="0" err="1"/>
              <a:t>реформаторів</a:t>
            </a:r>
            <a:r>
              <a:rPr lang="ru-RU" dirty="0"/>
              <a:t>. Вони </a:t>
            </a:r>
            <a:r>
              <a:rPr lang="ru-RU" dirty="0" err="1"/>
              <a:t>заглибилися</a:t>
            </a:r>
            <a:r>
              <a:rPr lang="ru-RU" dirty="0"/>
              <a:t> у "</a:t>
            </a:r>
            <a:r>
              <a:rPr lang="ru-RU" dirty="0" err="1"/>
              <a:t>внутрішню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", </a:t>
            </a:r>
            <a:r>
              <a:rPr lang="ru-RU" dirty="0" err="1"/>
              <a:t>мікросвіт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527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1827" y="209481"/>
            <a:ext cx="10058400" cy="4050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/>
              <a:t>Ще</a:t>
            </a:r>
            <a:r>
              <a:rPr lang="ru-RU" sz="2400" dirty="0"/>
              <a:t> </a:t>
            </a:r>
            <a:r>
              <a:rPr lang="ru-RU" sz="2400" dirty="0" err="1"/>
              <a:t>однією</a:t>
            </a:r>
            <a:r>
              <a:rPr lang="ru-RU" sz="2400" dirty="0"/>
              <a:t> причиною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українцями</a:t>
            </a:r>
            <a:r>
              <a:rPr lang="ru-RU" sz="2400" dirty="0"/>
              <a:t> у </a:t>
            </a:r>
            <a:r>
              <a:rPr lang="en-US" sz="2400" dirty="0"/>
              <a:t>XVI </a:t>
            </a:r>
            <a:r>
              <a:rPr lang="ru-RU" sz="2400" dirty="0"/>
              <a:t>ст. </a:t>
            </a:r>
            <a:r>
              <a:rPr lang="ru-RU" sz="2400" dirty="0" err="1"/>
              <a:t>свого</a:t>
            </a:r>
            <a:r>
              <a:rPr lang="ru-RU" sz="2400" dirty="0"/>
              <a:t> </a:t>
            </a:r>
            <a:r>
              <a:rPr lang="ru-RU" sz="2400" dirty="0" err="1"/>
              <a:t>внутрішнього</a:t>
            </a:r>
            <a:r>
              <a:rPr lang="ru-RU" sz="2400" dirty="0"/>
              <a:t> </a:t>
            </a:r>
            <a:r>
              <a:rPr lang="ru-RU" sz="2400" dirty="0" err="1"/>
              <a:t>світу</a:t>
            </a:r>
            <a:r>
              <a:rPr lang="ru-RU" sz="2400" dirty="0"/>
              <a:t> </a:t>
            </a:r>
            <a:r>
              <a:rPr lang="ru-RU" sz="2400" dirty="0" err="1"/>
              <a:t>був</a:t>
            </a:r>
            <a:r>
              <a:rPr lang="ru-RU" sz="2400" dirty="0"/>
              <a:t> </a:t>
            </a:r>
            <a:r>
              <a:rPr lang="ru-RU" sz="2400" dirty="0" err="1"/>
              <a:t>властивий</a:t>
            </a:r>
            <a:r>
              <a:rPr lang="ru-RU" sz="2400" dirty="0"/>
              <a:t> </a:t>
            </a:r>
            <a:r>
              <a:rPr lang="ru-RU" sz="2400" dirty="0" err="1"/>
              <a:t>їм</a:t>
            </a:r>
            <a:r>
              <a:rPr lang="ru-RU" sz="2400" dirty="0"/>
              <a:t> </a:t>
            </a:r>
            <a:r>
              <a:rPr lang="ru-RU" sz="2400" dirty="0" err="1"/>
              <a:t>поліфонізм</a:t>
            </a:r>
            <a:r>
              <a:rPr lang="ru-RU" sz="2400" dirty="0"/>
              <a:t>. Ми </a:t>
            </a:r>
            <a:r>
              <a:rPr lang="ru-RU" sz="2400" dirty="0" err="1"/>
              <a:t>знаємо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світоглядна</a:t>
            </a:r>
            <a:r>
              <a:rPr lang="ru-RU" sz="2400" dirty="0"/>
              <a:t> </a:t>
            </a:r>
            <a:r>
              <a:rPr lang="ru-RU" sz="2400" dirty="0" err="1"/>
              <a:t>орієнтація</a:t>
            </a:r>
            <a:r>
              <a:rPr lang="ru-RU" sz="2400" dirty="0"/>
              <a:t> </a:t>
            </a:r>
            <a:r>
              <a:rPr lang="ru-RU" sz="2400" dirty="0" err="1"/>
              <a:t>зміщується</a:t>
            </a:r>
            <a:r>
              <a:rPr lang="ru-RU" sz="2400" dirty="0"/>
              <a:t> в </a:t>
            </a:r>
            <a:r>
              <a:rPr lang="ru-RU" sz="2400" dirty="0" err="1"/>
              <a:t>духовний</a:t>
            </a:r>
            <a:r>
              <a:rPr lang="ru-RU" sz="2400" dirty="0"/>
              <a:t> </a:t>
            </a:r>
            <a:r>
              <a:rPr lang="ru-RU" sz="2400" dirty="0" err="1"/>
              <a:t>світ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 </a:t>
            </a:r>
            <a:r>
              <a:rPr lang="ru-RU" sz="2400" dirty="0" err="1"/>
              <a:t>ще</a:t>
            </a:r>
            <a:r>
              <a:rPr lang="ru-RU" sz="2400" dirty="0"/>
              <a:t> в </a:t>
            </a:r>
            <a:r>
              <a:rPr lang="ru-RU" sz="2400" dirty="0" err="1"/>
              <a:t>давньоруській</a:t>
            </a:r>
            <a:r>
              <a:rPr lang="ru-RU" sz="2400" dirty="0"/>
              <a:t> </a:t>
            </a:r>
            <a:r>
              <a:rPr lang="ru-RU" sz="2400" dirty="0" err="1"/>
              <a:t>філософській</a:t>
            </a:r>
            <a:r>
              <a:rPr lang="ru-RU" sz="2400" dirty="0"/>
              <a:t> </a:t>
            </a:r>
            <a:r>
              <a:rPr lang="ru-RU" sz="2400" dirty="0" err="1"/>
              <a:t>думці</a:t>
            </a:r>
            <a:r>
              <a:rPr lang="ru-RU" sz="2400" dirty="0"/>
              <a:t>. А </a:t>
            </a:r>
            <a:r>
              <a:rPr lang="ru-RU" sz="2400" dirty="0" err="1"/>
              <a:t>сприяла</a:t>
            </a:r>
            <a:r>
              <a:rPr lang="ru-RU" sz="2400" dirty="0"/>
              <a:t> </a:t>
            </a:r>
            <a:r>
              <a:rPr lang="ru-RU" sz="2400" dirty="0" err="1"/>
              <a:t>цьому</a:t>
            </a:r>
            <a:r>
              <a:rPr lang="ru-RU" sz="2400" dirty="0"/>
              <a:t> так звана "</a:t>
            </a:r>
            <a:r>
              <a:rPr lang="ru-RU" sz="2400" dirty="0" err="1"/>
              <a:t>всесвітня</a:t>
            </a:r>
            <a:r>
              <a:rPr lang="ru-RU" sz="2400" dirty="0"/>
              <a:t> </a:t>
            </a:r>
            <a:r>
              <a:rPr lang="ru-RU" sz="2400" dirty="0" err="1"/>
              <a:t>відкритість</a:t>
            </a:r>
            <a:r>
              <a:rPr lang="ru-RU" sz="2400" dirty="0"/>
              <a:t>", </a:t>
            </a: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синтезувати</a:t>
            </a:r>
            <a:r>
              <a:rPr lang="ru-RU" sz="2400" dirty="0"/>
              <a:t> </a:t>
            </a:r>
            <a:r>
              <a:rPr lang="ru-RU" sz="2400" dirty="0" err="1"/>
              <a:t>світові</a:t>
            </a:r>
            <a:r>
              <a:rPr lang="ru-RU" sz="2400" dirty="0"/>
              <a:t> </a:t>
            </a:r>
            <a:r>
              <a:rPr lang="ru-RU" sz="2400" dirty="0" err="1"/>
              <a:t>філософські</a:t>
            </a:r>
            <a:r>
              <a:rPr lang="ru-RU" sz="2400" dirty="0"/>
              <a:t> </a:t>
            </a:r>
            <a:r>
              <a:rPr lang="ru-RU" sz="2400" dirty="0" err="1"/>
              <a:t>ідеї</a:t>
            </a:r>
            <a:r>
              <a:rPr lang="ru-RU" sz="2400" dirty="0"/>
              <a:t>, </a:t>
            </a:r>
            <a:r>
              <a:rPr lang="ru-RU" sz="2400" dirty="0" err="1"/>
              <a:t>трансформувати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у </a:t>
            </a:r>
            <a:r>
              <a:rPr lang="ru-RU" sz="2400" dirty="0" err="1"/>
              <a:t>вітчизняну</a:t>
            </a:r>
            <a:r>
              <a:rPr lang="ru-RU" sz="2400" dirty="0"/>
              <a:t> культуру. </a:t>
            </a:r>
            <a:r>
              <a:rPr lang="ru-RU" sz="2400" dirty="0" err="1"/>
              <a:t>Адже</a:t>
            </a:r>
            <a:r>
              <a:rPr lang="ru-RU" sz="2400" dirty="0"/>
              <a:t> </a:t>
            </a:r>
            <a:r>
              <a:rPr lang="ru-RU" sz="2400" dirty="0" err="1"/>
              <a:t>українці</a:t>
            </a:r>
            <a:r>
              <a:rPr lang="ru-RU" sz="2400" dirty="0"/>
              <a:t> легко </a:t>
            </a:r>
            <a:r>
              <a:rPr lang="ru-RU" sz="2400" dirty="0" err="1"/>
              <a:t>входять</a:t>
            </a:r>
            <a:r>
              <a:rPr lang="ru-RU" sz="2400" dirty="0"/>
              <a:t> (і,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важливо</a:t>
            </a:r>
            <a:r>
              <a:rPr lang="ru-RU" sz="2400" dirty="0"/>
              <a:t>, </a:t>
            </a:r>
            <a:r>
              <a:rPr lang="ru-RU" sz="2400" dirty="0" err="1"/>
              <a:t>завжди</a:t>
            </a:r>
            <a:r>
              <a:rPr lang="ru-RU" sz="2400" dirty="0"/>
              <a:t> входили) в </a:t>
            </a:r>
            <a:r>
              <a:rPr lang="ru-RU" sz="2400" dirty="0" err="1"/>
              <a:t>дружні</a:t>
            </a:r>
            <a:r>
              <a:rPr lang="ru-RU" sz="2400" dirty="0"/>
              <a:t> </a:t>
            </a:r>
            <a:r>
              <a:rPr lang="ru-RU" sz="2400" dirty="0" err="1"/>
              <a:t>стосунки</a:t>
            </a:r>
            <a:r>
              <a:rPr lang="ru-RU" sz="2400" dirty="0"/>
              <a:t> з католиками, протестантами, </a:t>
            </a:r>
            <a:r>
              <a:rPr lang="ru-RU" sz="2400" dirty="0" err="1"/>
              <a:t>євреями</a:t>
            </a:r>
            <a:r>
              <a:rPr lang="ru-RU" sz="2400" dirty="0"/>
              <a:t>, татарами,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тільки</a:t>
            </a:r>
            <a:r>
              <a:rPr lang="ru-RU" sz="2400" dirty="0"/>
              <a:t> </a:t>
            </a:r>
            <a:r>
              <a:rPr lang="ru-RU" sz="2400" dirty="0" err="1"/>
              <a:t>ті</a:t>
            </a:r>
            <a:r>
              <a:rPr lang="ru-RU" sz="2400" dirty="0"/>
              <a:t> не </a:t>
            </a:r>
            <a:r>
              <a:rPr lang="ru-RU" sz="2400" dirty="0" err="1"/>
              <a:t>ображають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власну</a:t>
            </a:r>
            <a:r>
              <a:rPr lang="ru-RU" sz="2400" dirty="0"/>
              <a:t> </a:t>
            </a:r>
            <a:r>
              <a:rPr lang="ru-RU" sz="2400" dirty="0" err="1"/>
              <a:t>святиню</a:t>
            </a:r>
            <a:r>
              <a:rPr lang="ru-RU" sz="2400" dirty="0"/>
              <a:t>. </a:t>
            </a:r>
            <a:r>
              <a:rPr lang="ru-RU" sz="2400" dirty="0" err="1"/>
              <a:t>Така</a:t>
            </a:r>
            <a:r>
              <a:rPr lang="ru-RU" sz="2400" dirty="0"/>
              <a:t> моральна </a:t>
            </a:r>
            <a:r>
              <a:rPr lang="ru-RU" sz="2400" dirty="0" err="1"/>
              <a:t>орієнтація</a:t>
            </a:r>
            <a:r>
              <a:rPr lang="ru-RU" sz="2400" dirty="0"/>
              <a:t> на </a:t>
            </a:r>
            <a:r>
              <a:rPr lang="ru-RU" sz="2400" dirty="0" err="1"/>
              <a:t>прийняття</a:t>
            </a:r>
            <a:r>
              <a:rPr lang="ru-RU" sz="2400" dirty="0"/>
              <a:t> "чужого" на </a:t>
            </a:r>
            <a:r>
              <a:rPr lang="ru-RU" sz="2400" dirty="0" err="1"/>
              <a:t>рівні</a:t>
            </a:r>
            <a:r>
              <a:rPr lang="ru-RU" sz="2400" dirty="0"/>
              <a:t> </a:t>
            </a:r>
            <a:r>
              <a:rPr lang="ru-RU" sz="2400" dirty="0" err="1"/>
              <a:t>зі</a:t>
            </a:r>
            <a:r>
              <a:rPr lang="ru-RU" sz="2400" dirty="0"/>
              <a:t> "</a:t>
            </a:r>
            <a:r>
              <a:rPr lang="ru-RU" sz="2400" dirty="0" err="1"/>
              <a:t>своїм</a:t>
            </a:r>
            <a:r>
              <a:rPr lang="ru-RU" sz="2400" dirty="0"/>
              <a:t>" </a:t>
            </a:r>
            <a:r>
              <a:rPr lang="ru-RU" sz="2400" dirty="0" err="1"/>
              <a:t>сприяла</a:t>
            </a:r>
            <a:r>
              <a:rPr lang="ru-RU" sz="2400" dirty="0"/>
              <a:t> легкому </a:t>
            </a:r>
            <a:r>
              <a:rPr lang="ru-RU" sz="2400" dirty="0" err="1"/>
              <a:t>входженню</a:t>
            </a:r>
            <a:r>
              <a:rPr lang="ru-RU" sz="2400" dirty="0"/>
              <a:t> </a:t>
            </a:r>
            <a:r>
              <a:rPr lang="ru-RU" sz="2400" dirty="0" err="1"/>
              <a:t>українців</a:t>
            </a:r>
            <a:r>
              <a:rPr lang="ru-RU" sz="2400" dirty="0"/>
              <a:t> в </a:t>
            </a:r>
            <a:r>
              <a:rPr lang="ru-RU" sz="2400" dirty="0" err="1"/>
              <a:t>духовне</a:t>
            </a:r>
            <a:r>
              <a:rPr lang="ru-RU" sz="2400" dirty="0"/>
              <a:t> </a:t>
            </a:r>
            <a:r>
              <a:rPr lang="ru-RU" sz="2400" dirty="0" err="1"/>
              <a:t>буття</a:t>
            </a:r>
            <a:r>
              <a:rPr lang="ru-RU" sz="2400" dirty="0"/>
              <a:t>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народів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971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9397" y="367423"/>
            <a:ext cx="10058400" cy="4050792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/>
              <a:t>Перший </a:t>
            </a:r>
            <a:r>
              <a:rPr lang="ru-RU" sz="3600" dirty="0" err="1"/>
              <a:t>процес</a:t>
            </a:r>
            <a:r>
              <a:rPr lang="ru-RU" sz="3600" dirty="0"/>
              <a:t> </a:t>
            </a:r>
            <a:r>
              <a:rPr lang="ru-RU" sz="3600" dirty="0" err="1"/>
              <a:t>еміграції</a:t>
            </a:r>
            <a:r>
              <a:rPr lang="ru-RU" sz="3600" dirty="0"/>
              <a:t> </a:t>
            </a:r>
            <a:r>
              <a:rPr lang="ru-RU" sz="3600" dirty="0" err="1"/>
              <a:t>української</a:t>
            </a:r>
            <a:r>
              <a:rPr lang="ru-RU" sz="3600" dirty="0"/>
              <a:t> </a:t>
            </a:r>
            <a:r>
              <a:rPr lang="ru-RU" sz="3600" dirty="0" err="1"/>
              <a:t>інтелігенції</a:t>
            </a:r>
            <a:r>
              <a:rPr lang="ru-RU" sz="3600" dirty="0"/>
              <a:t> </a:t>
            </a:r>
            <a:r>
              <a:rPr lang="ru-RU" sz="3600" dirty="0" err="1"/>
              <a:t>відбувся</a:t>
            </a:r>
            <a:r>
              <a:rPr lang="ru-RU" sz="3600" dirty="0"/>
              <a:t> </a:t>
            </a:r>
            <a:r>
              <a:rPr lang="ru-RU" sz="3600" dirty="0" err="1"/>
              <a:t>після</a:t>
            </a:r>
            <a:r>
              <a:rPr lang="ru-RU" sz="3600" dirty="0"/>
              <a:t> татаро-</a:t>
            </a:r>
            <a:r>
              <a:rPr lang="ru-RU" sz="3600" dirty="0" err="1"/>
              <a:t>монгольської</a:t>
            </a:r>
            <a:r>
              <a:rPr lang="ru-RU" sz="3600" dirty="0"/>
              <a:t> навали, а в </a:t>
            </a:r>
            <a:r>
              <a:rPr lang="en-US" sz="3600" dirty="0"/>
              <a:t>XVI- XVII </a:t>
            </a:r>
            <a:r>
              <a:rPr lang="ru-RU" sz="3600" dirty="0"/>
              <a:t>ст. </a:t>
            </a:r>
            <a:r>
              <a:rPr lang="ru-RU" sz="3600" dirty="0" err="1" smtClean="0"/>
              <a:t>повторився.Підтвердженням</a:t>
            </a:r>
            <a:r>
              <a:rPr lang="ru-RU" sz="3600" dirty="0" smtClean="0"/>
              <a:t> </a:t>
            </a:r>
            <a:r>
              <a:rPr lang="ru-RU" sz="3600" dirty="0" err="1"/>
              <a:t>цьому</a:t>
            </a:r>
            <a:r>
              <a:rPr lang="ru-RU" sz="3600" dirty="0"/>
              <a:t> є "</a:t>
            </a:r>
            <a:r>
              <a:rPr lang="ru-RU" sz="3600" dirty="0" err="1"/>
              <a:t>Тренос</a:t>
            </a:r>
            <a:r>
              <a:rPr lang="ru-RU" sz="3600" dirty="0"/>
              <a:t>" ("Плач </a:t>
            </a:r>
            <a:r>
              <a:rPr lang="ru-RU" sz="3600" dirty="0" err="1"/>
              <a:t>східної</a:t>
            </a:r>
            <a:r>
              <a:rPr lang="ru-RU" sz="3600" dirty="0"/>
              <a:t> церкви") </a:t>
            </a:r>
            <a:r>
              <a:rPr lang="ru-RU" sz="3600" dirty="0" err="1"/>
              <a:t>Мелетія</a:t>
            </a:r>
            <a:r>
              <a:rPr lang="ru-RU" sz="3600" dirty="0"/>
              <a:t> </a:t>
            </a:r>
            <a:r>
              <a:rPr lang="ru-RU" sz="3600" dirty="0" err="1"/>
              <a:t>Смотрицького</a:t>
            </a:r>
            <a:r>
              <a:rPr lang="ru-RU" sz="3600" dirty="0"/>
              <a:t> (бл.1572-1633)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372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848" y="1231946"/>
            <a:ext cx="10058400" cy="237577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З </a:t>
            </a:r>
            <a:r>
              <a:rPr lang="ru-RU" dirty="0" err="1"/>
              <a:t>кінця</a:t>
            </a:r>
            <a:r>
              <a:rPr lang="ru-RU" dirty="0"/>
              <a:t> XVIII ст. усе </a:t>
            </a:r>
            <a:r>
              <a:rPr lang="ru-RU" dirty="0" err="1"/>
              <a:t>навчання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проводиться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російською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, а </a:t>
            </a:r>
            <a:r>
              <a:rPr lang="ru-RU" dirty="0" err="1"/>
              <a:t>царський</a:t>
            </a:r>
            <a:r>
              <a:rPr lang="ru-RU" dirty="0"/>
              <a:t> уряд активно </a:t>
            </a:r>
            <a:r>
              <a:rPr lang="ru-RU" dirty="0" err="1"/>
              <a:t>протидіє</a:t>
            </a:r>
            <a:r>
              <a:rPr lang="ru-RU" dirty="0"/>
              <a:t> </a:t>
            </a:r>
            <a:r>
              <a:rPr lang="ru-RU" dirty="0" err="1"/>
              <a:t>усьому</a:t>
            </a:r>
            <a:r>
              <a:rPr lang="ru-RU" dirty="0"/>
              <a:t> </a:t>
            </a:r>
            <a:r>
              <a:rPr lang="ru-RU" dirty="0" err="1"/>
              <a:t>українському</a:t>
            </a:r>
            <a:r>
              <a:rPr lang="ru-RU" dirty="0"/>
              <a:t>, </a:t>
            </a:r>
            <a:r>
              <a:rPr lang="ru-RU" dirty="0" err="1"/>
              <a:t>національному</a:t>
            </a:r>
            <a:r>
              <a:rPr lang="ru-RU" dirty="0"/>
              <a:t>.</a:t>
            </a:r>
          </a:p>
        </p:txBody>
      </p:sp>
      <p:pic>
        <p:nvPicPr>
          <p:cNvPr id="6146" name="Picture 2" descr="ÐÐ°ÑÑÐ¸Ð½ÐºÐ¸ Ð¿Ð¾ Ð·Ð°Ð¿ÑÐ¾ÑÑ Ð¾ÑÐ²ÑÑÐ° ÑÐºÑÐ°ÑÐ½Ð¸ 18 ÑÑ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9" y="3706310"/>
            <a:ext cx="7251065" cy="286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111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6211" y="457200"/>
            <a:ext cx="10272037" cy="621792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2900" dirty="0" err="1" smtClean="0"/>
              <a:t>Ідеї</a:t>
            </a:r>
            <a:r>
              <a:rPr lang="ru-RU" sz="2900" dirty="0" smtClean="0"/>
              <a:t> </a:t>
            </a:r>
            <a:r>
              <a:rPr lang="ru-RU" sz="2900" dirty="0" err="1"/>
              <a:t>антропологізму</a:t>
            </a:r>
            <a:r>
              <a:rPr lang="ru-RU" sz="2900" dirty="0"/>
              <a:t> Г. Сковороди - </a:t>
            </a:r>
            <a:r>
              <a:rPr lang="ru-RU" sz="2900" dirty="0" err="1"/>
              <a:t>також</a:t>
            </a:r>
            <a:r>
              <a:rPr lang="ru-RU" sz="2900" dirty="0"/>
              <a:t> </a:t>
            </a:r>
            <a:r>
              <a:rPr lang="ru-RU" sz="2900" dirty="0" err="1"/>
              <a:t>продовження</a:t>
            </a:r>
            <a:r>
              <a:rPr lang="ru-RU" sz="2900" dirty="0"/>
              <a:t> </a:t>
            </a:r>
            <a:r>
              <a:rPr lang="ru-RU" sz="2900" dirty="0" err="1"/>
              <a:t>національної</a:t>
            </a:r>
            <a:r>
              <a:rPr lang="ru-RU" sz="2900" dirty="0"/>
              <a:t> </a:t>
            </a:r>
            <a:r>
              <a:rPr lang="ru-RU" sz="2900" dirty="0" err="1"/>
              <a:t>традиції</a:t>
            </a:r>
            <a:r>
              <a:rPr lang="ru-RU" sz="2900" dirty="0"/>
              <a:t>. У </a:t>
            </a:r>
            <a:r>
              <a:rPr lang="ru-RU" sz="2900" dirty="0" err="1"/>
              <a:t>своїй</a:t>
            </a:r>
            <a:r>
              <a:rPr lang="ru-RU" sz="2900" dirty="0"/>
              <a:t> </a:t>
            </a:r>
            <a:r>
              <a:rPr lang="ru-RU" sz="2900" dirty="0" err="1"/>
              <a:t>концепції</a:t>
            </a:r>
            <a:r>
              <a:rPr lang="ru-RU" sz="2900" dirty="0"/>
              <a:t> "</a:t>
            </a:r>
            <a:r>
              <a:rPr lang="ru-RU" sz="2900" dirty="0" err="1"/>
              <a:t>мікрокосму</a:t>
            </a:r>
            <a:r>
              <a:rPr lang="ru-RU" sz="2900" dirty="0"/>
              <a:t>" </a:t>
            </a:r>
            <a:r>
              <a:rPr lang="ru-RU" sz="2900" dirty="0" err="1"/>
              <a:t>він</a:t>
            </a:r>
            <a:r>
              <a:rPr lang="ru-RU" sz="2900" dirty="0"/>
              <a:t> </a:t>
            </a:r>
            <a:r>
              <a:rPr lang="ru-RU" sz="2900" dirty="0" err="1"/>
              <a:t>проголошує</a:t>
            </a:r>
            <a:r>
              <a:rPr lang="ru-RU" sz="2900" dirty="0"/>
              <a:t> принцип </a:t>
            </a:r>
            <a:r>
              <a:rPr lang="ru-RU" sz="2900" dirty="0" err="1"/>
              <a:t>індивідуалізму</a:t>
            </a:r>
            <a:r>
              <a:rPr lang="ru-RU" sz="2900" dirty="0"/>
              <a:t> (</a:t>
            </a:r>
            <a:r>
              <a:rPr lang="ru-RU" sz="2900" dirty="0" err="1"/>
              <a:t>притаманний</a:t>
            </a:r>
            <a:r>
              <a:rPr lang="ru-RU" sz="2900" dirty="0"/>
              <a:t> </a:t>
            </a:r>
            <a:r>
              <a:rPr lang="ru-RU" sz="2900" dirty="0" err="1"/>
              <a:t>українцям</a:t>
            </a:r>
            <a:r>
              <a:rPr lang="ru-RU" sz="2900" dirty="0"/>
              <a:t>), </a:t>
            </a:r>
            <a:r>
              <a:rPr lang="ru-RU" sz="2900" dirty="0" err="1"/>
              <a:t>зорієнтований</a:t>
            </a:r>
            <a:r>
              <a:rPr lang="ru-RU" sz="2900" dirty="0"/>
              <a:t> на </a:t>
            </a:r>
            <a:r>
              <a:rPr lang="ru-RU" sz="2900" dirty="0" err="1"/>
              <a:t>вищі</a:t>
            </a:r>
            <a:r>
              <a:rPr lang="ru-RU" sz="2900" dirty="0"/>
              <a:t> </a:t>
            </a:r>
            <a:r>
              <a:rPr lang="ru-RU" sz="2900" dirty="0" err="1"/>
              <a:t>моральні</a:t>
            </a:r>
            <a:r>
              <a:rPr lang="ru-RU" sz="2900" dirty="0"/>
              <a:t> </a:t>
            </a:r>
            <a:r>
              <a:rPr lang="ru-RU" sz="2900" dirty="0" err="1"/>
              <a:t>цінності</a:t>
            </a:r>
            <a:r>
              <a:rPr lang="ru-RU" sz="2900" dirty="0"/>
              <a:t>. </a:t>
            </a:r>
            <a:r>
              <a:rPr lang="ru-RU" sz="2900" dirty="0" err="1"/>
              <a:t>Мислитель</a:t>
            </a:r>
            <a:r>
              <a:rPr lang="ru-RU" sz="2900" dirty="0"/>
              <a:t> </a:t>
            </a:r>
            <a:r>
              <a:rPr lang="ru-RU" sz="2900" dirty="0" err="1"/>
              <a:t>високо</a:t>
            </a:r>
            <a:r>
              <a:rPr lang="ru-RU" sz="2900" dirty="0"/>
              <a:t> </a:t>
            </a:r>
            <a:r>
              <a:rPr lang="ru-RU" sz="2900" dirty="0" err="1"/>
              <a:t>цінує</a:t>
            </a:r>
            <a:r>
              <a:rPr lang="ru-RU" sz="2900" dirty="0"/>
              <a:t> </a:t>
            </a:r>
            <a:r>
              <a:rPr lang="ru-RU" sz="2900" dirty="0" err="1"/>
              <a:t>особистість</a:t>
            </a:r>
            <a:r>
              <a:rPr lang="ru-RU" sz="2900" dirty="0"/>
              <a:t>, </a:t>
            </a:r>
            <a:r>
              <a:rPr lang="ru-RU" sz="2900" dirty="0" err="1"/>
              <a:t>її</a:t>
            </a:r>
            <a:r>
              <a:rPr lang="ru-RU" sz="2900" dirty="0"/>
              <a:t> свободу, </a:t>
            </a:r>
            <a:r>
              <a:rPr lang="ru-RU" sz="2900" dirty="0" err="1"/>
              <a:t>можливість</a:t>
            </a:r>
            <a:r>
              <a:rPr lang="ru-RU" sz="2900" dirty="0"/>
              <a:t> </a:t>
            </a:r>
            <a:r>
              <a:rPr lang="ru-RU" sz="2900" dirty="0" err="1"/>
              <a:t>обирати</a:t>
            </a:r>
            <a:r>
              <a:rPr lang="ru-RU" sz="2900" dirty="0"/>
              <a:t> </a:t>
            </a:r>
            <a:r>
              <a:rPr lang="ru-RU" sz="2900" dirty="0" err="1"/>
              <a:t>свій</a:t>
            </a:r>
            <a:r>
              <a:rPr lang="ru-RU" sz="2900" dirty="0"/>
              <a:t> </a:t>
            </a:r>
            <a:r>
              <a:rPr lang="ru-RU" sz="2900" dirty="0" err="1"/>
              <a:t>власний</a:t>
            </a:r>
            <a:r>
              <a:rPr lang="ru-RU" sz="2900" dirty="0"/>
              <a:t> </a:t>
            </a:r>
            <a:r>
              <a:rPr lang="ru-RU" sz="2900" dirty="0" err="1"/>
              <a:t>життєвий</a:t>
            </a:r>
            <a:r>
              <a:rPr lang="ru-RU" sz="2900" dirty="0"/>
              <a:t> шлях (принцип "</a:t>
            </a:r>
            <a:r>
              <a:rPr lang="ru-RU" sz="2900" dirty="0" err="1"/>
              <a:t>сродної</a:t>
            </a:r>
            <a:r>
              <a:rPr lang="ru-RU" sz="2900" dirty="0"/>
              <a:t> </a:t>
            </a:r>
            <a:r>
              <a:rPr lang="ru-RU" sz="2900" dirty="0" err="1"/>
              <a:t>праці</a:t>
            </a:r>
            <a:r>
              <a:rPr lang="ru-RU" sz="2900" dirty="0"/>
              <a:t>"), </a:t>
            </a:r>
            <a:r>
              <a:rPr lang="ru-RU" sz="2900" dirty="0" err="1"/>
              <a:t>що</a:t>
            </a:r>
            <a:r>
              <a:rPr lang="ru-RU" sz="2900" dirty="0"/>
              <a:t> й </a:t>
            </a:r>
            <a:r>
              <a:rPr lang="ru-RU" sz="2900" dirty="0" err="1"/>
              <a:t>демонструє</a:t>
            </a:r>
            <a:r>
              <a:rPr lang="ru-RU" sz="2900" dirty="0"/>
              <a:t> </a:t>
            </a:r>
            <a:r>
              <a:rPr lang="ru-RU" sz="2900" dirty="0" err="1"/>
              <a:t>своїм</a:t>
            </a:r>
            <a:r>
              <a:rPr lang="ru-RU" sz="2900" dirty="0"/>
              <a:t> </a:t>
            </a:r>
            <a:r>
              <a:rPr lang="ru-RU" sz="2900" dirty="0" err="1"/>
              <a:t>власним</a:t>
            </a:r>
            <a:r>
              <a:rPr lang="ru-RU" sz="2900" dirty="0"/>
              <a:t> </a:t>
            </a:r>
            <a:r>
              <a:rPr lang="ru-RU" sz="2900" dirty="0" err="1"/>
              <a:t>життям</a:t>
            </a:r>
            <a:r>
              <a:rPr lang="ru-RU" sz="2900" dirty="0"/>
              <a:t>. І </a:t>
            </a:r>
            <a:r>
              <a:rPr lang="ru-RU" sz="2900" dirty="0" err="1"/>
              <a:t>це</a:t>
            </a:r>
            <a:r>
              <a:rPr lang="ru-RU" sz="2900" dirty="0"/>
              <a:t> </a:t>
            </a:r>
            <a:r>
              <a:rPr lang="ru-RU" sz="2900" dirty="0" err="1"/>
              <a:t>задовго</a:t>
            </a:r>
            <a:r>
              <a:rPr lang="ru-RU" sz="2900" dirty="0"/>
              <a:t> до </a:t>
            </a:r>
            <a:r>
              <a:rPr lang="ru-RU" sz="2900" dirty="0" err="1"/>
              <a:t>проявів</a:t>
            </a:r>
            <a:r>
              <a:rPr lang="ru-RU" sz="2900" dirty="0"/>
              <a:t> романтизму у Ф. </a:t>
            </a:r>
            <a:r>
              <a:rPr lang="ru-RU" sz="2900" dirty="0" err="1"/>
              <a:t>Ніцше</a:t>
            </a:r>
            <a:r>
              <a:rPr lang="ru-RU" sz="2900" dirty="0"/>
              <a:t> та А. </a:t>
            </a:r>
            <a:r>
              <a:rPr lang="ru-RU" sz="2900" dirty="0" err="1"/>
              <a:t>Шопенгауера</a:t>
            </a:r>
            <a:r>
              <a:rPr lang="ru-RU" sz="2900" dirty="0"/>
              <a:t>. </a:t>
            </a:r>
            <a:r>
              <a:rPr lang="ru-RU" sz="2900" dirty="0" err="1"/>
              <a:t>Саме</a:t>
            </a:r>
            <a:r>
              <a:rPr lang="ru-RU" sz="2900" dirty="0"/>
              <a:t> </a:t>
            </a:r>
            <a:r>
              <a:rPr lang="ru-RU" sz="2900" dirty="0" err="1"/>
              <a:t>пошуки</a:t>
            </a:r>
            <a:r>
              <a:rPr lang="ru-RU" sz="2900" dirty="0"/>
              <a:t> "</a:t>
            </a:r>
            <a:r>
              <a:rPr lang="ru-RU" sz="2900" dirty="0" err="1"/>
              <a:t>внутрішньої</a:t>
            </a:r>
            <a:r>
              <a:rPr lang="ru-RU" sz="2900" dirty="0"/>
              <a:t> </a:t>
            </a:r>
            <a:r>
              <a:rPr lang="ru-RU" sz="2900" dirty="0" err="1"/>
              <a:t>людини</a:t>
            </a:r>
            <a:r>
              <a:rPr lang="ru-RU" sz="2900" dirty="0"/>
              <a:t>" </a:t>
            </a:r>
            <a:r>
              <a:rPr lang="ru-RU" sz="2900" dirty="0" err="1"/>
              <a:t>надають</a:t>
            </a:r>
            <a:r>
              <a:rPr lang="ru-RU" sz="2900" dirty="0"/>
              <a:t> </a:t>
            </a:r>
            <a:r>
              <a:rPr lang="ru-RU" sz="2900" dirty="0" err="1"/>
              <a:t>творчості</a:t>
            </a:r>
            <a:r>
              <a:rPr lang="ru-RU" sz="2900" dirty="0"/>
              <a:t> Г. Сковороди </a:t>
            </a:r>
            <a:r>
              <a:rPr lang="ru-RU" sz="2900" dirty="0" err="1"/>
              <a:t>національного</a:t>
            </a:r>
            <a:r>
              <a:rPr lang="ru-RU" sz="2900" dirty="0"/>
              <a:t> </a:t>
            </a:r>
            <a:r>
              <a:rPr lang="ru-RU" sz="2900" dirty="0" err="1"/>
              <a:t>спрямування</a:t>
            </a:r>
            <a:r>
              <a:rPr lang="ru-RU" sz="2900" dirty="0"/>
              <a:t>. </a:t>
            </a:r>
            <a:r>
              <a:rPr lang="ru-RU" sz="2900" dirty="0" err="1"/>
              <a:t>Такі</a:t>
            </a:r>
            <a:r>
              <a:rPr lang="ru-RU" sz="2900" dirty="0"/>
              <a:t> </a:t>
            </a:r>
            <a:r>
              <a:rPr lang="ru-RU" sz="2900" dirty="0" err="1"/>
              <a:t>пошуки</a:t>
            </a:r>
            <a:r>
              <a:rPr lang="ru-RU" sz="2900" dirty="0"/>
              <a:t> </a:t>
            </a:r>
            <a:r>
              <a:rPr lang="ru-RU" sz="2900" dirty="0" err="1"/>
              <a:t>достатньо</a:t>
            </a:r>
            <a:r>
              <a:rPr lang="ru-RU" sz="2900" dirty="0"/>
              <a:t> </a:t>
            </a:r>
            <a:r>
              <a:rPr lang="ru-RU" sz="2900" dirty="0" err="1"/>
              <a:t>повно</a:t>
            </a:r>
            <a:r>
              <a:rPr lang="ru-RU" sz="2900" dirty="0"/>
              <a:t> </a:t>
            </a:r>
            <a:r>
              <a:rPr lang="ru-RU" sz="2900" dirty="0" err="1"/>
              <a:t>будуть</a:t>
            </a:r>
            <a:r>
              <a:rPr lang="ru-RU" sz="2900" dirty="0"/>
              <a:t> </a:t>
            </a:r>
            <a:r>
              <a:rPr lang="ru-RU" sz="2900" dirty="0" err="1"/>
              <a:t>завершені</a:t>
            </a:r>
            <a:r>
              <a:rPr lang="ru-RU" sz="2900" dirty="0"/>
              <a:t> </a:t>
            </a:r>
            <a:r>
              <a:rPr lang="ru-RU" sz="2900" dirty="0" err="1"/>
              <a:t>Памфілом</a:t>
            </a:r>
            <a:r>
              <a:rPr lang="ru-RU" sz="2900" dirty="0"/>
              <a:t> Юркевичем (1827-1874) у "</a:t>
            </a:r>
            <a:r>
              <a:rPr lang="ru-RU" sz="2900" dirty="0" err="1"/>
              <a:t>Філософії</a:t>
            </a:r>
            <a:r>
              <a:rPr lang="ru-RU" sz="2900" dirty="0"/>
              <a:t> </a:t>
            </a:r>
            <a:r>
              <a:rPr lang="ru-RU" sz="2900" dirty="0" err="1"/>
              <a:t>серця</a:t>
            </a:r>
            <a:r>
              <a:rPr lang="ru-RU" sz="2900" dirty="0"/>
              <a:t>".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900" dirty="0" err="1"/>
              <a:t>Ще</a:t>
            </a:r>
            <a:r>
              <a:rPr lang="ru-RU" sz="2900" dirty="0"/>
              <a:t> одним </a:t>
            </a:r>
            <a:r>
              <a:rPr lang="ru-RU" sz="2900" dirty="0" err="1"/>
              <a:t>підтвердженням</a:t>
            </a:r>
            <a:r>
              <a:rPr lang="ru-RU" sz="2900" dirty="0"/>
              <a:t> того, </a:t>
            </a:r>
            <a:r>
              <a:rPr lang="ru-RU" sz="2900" dirty="0" err="1"/>
              <a:t>що</a:t>
            </a:r>
            <a:r>
              <a:rPr lang="ru-RU" sz="2900" dirty="0"/>
              <a:t> </a:t>
            </a:r>
            <a:r>
              <a:rPr lang="ru-RU" sz="2900" dirty="0" err="1"/>
              <a:t>пошуки</a:t>
            </a:r>
            <a:r>
              <a:rPr lang="ru-RU" sz="2900" dirty="0"/>
              <a:t> "</a:t>
            </a:r>
            <a:r>
              <a:rPr lang="ru-RU" sz="2900" dirty="0" err="1"/>
              <a:t>внутрішньої</a:t>
            </a:r>
            <a:r>
              <a:rPr lang="ru-RU" sz="2900" dirty="0"/>
              <a:t> </a:t>
            </a:r>
            <a:r>
              <a:rPr lang="ru-RU" sz="2900" dirty="0" err="1"/>
              <a:t>людини</a:t>
            </a:r>
            <a:r>
              <a:rPr lang="ru-RU" sz="2900" dirty="0"/>
              <a:t>" - </a:t>
            </a:r>
            <a:r>
              <a:rPr lang="ru-RU" sz="2900" dirty="0" err="1"/>
              <a:t>національна</a:t>
            </a:r>
            <a:r>
              <a:rPr lang="ru-RU" sz="2900" dirty="0"/>
              <a:t> </a:t>
            </a:r>
            <a:r>
              <a:rPr lang="ru-RU" sz="2900" dirty="0" err="1"/>
              <a:t>традиція</a:t>
            </a:r>
            <a:r>
              <a:rPr lang="ru-RU" sz="2900" dirty="0"/>
              <a:t> є й те, </a:t>
            </a:r>
            <a:r>
              <a:rPr lang="ru-RU" sz="2900" dirty="0" err="1"/>
              <a:t>що</a:t>
            </a:r>
            <a:r>
              <a:rPr lang="ru-RU" sz="2900" dirty="0"/>
              <a:t> </a:t>
            </a:r>
            <a:r>
              <a:rPr lang="ru-RU" sz="2900" dirty="0" err="1"/>
              <a:t>ані</a:t>
            </a:r>
            <a:r>
              <a:rPr lang="ru-RU" sz="2900" dirty="0"/>
              <a:t> П. Юркевич, </a:t>
            </a:r>
            <a:r>
              <a:rPr lang="ru-RU" sz="2900" dirty="0" err="1"/>
              <a:t>ані</a:t>
            </a:r>
            <a:r>
              <a:rPr lang="ru-RU" sz="2900" dirty="0"/>
              <a:t> П. </a:t>
            </a:r>
            <a:r>
              <a:rPr lang="ru-RU" sz="2900" dirty="0" err="1"/>
              <a:t>Куліш</a:t>
            </a:r>
            <a:r>
              <a:rPr lang="ru-RU" sz="2900" dirty="0"/>
              <a:t>, </a:t>
            </a:r>
            <a:r>
              <a:rPr lang="ru-RU" sz="2900" dirty="0" err="1"/>
              <a:t>ані</a:t>
            </a:r>
            <a:r>
              <a:rPr lang="ru-RU" sz="2900" dirty="0"/>
              <a:t> М. Гоголь та </a:t>
            </a:r>
            <a:r>
              <a:rPr lang="ru-RU" sz="2900" dirty="0" err="1"/>
              <a:t>багато</a:t>
            </a:r>
            <a:r>
              <a:rPr lang="ru-RU" sz="2900" dirty="0"/>
              <a:t> </a:t>
            </a:r>
            <a:r>
              <a:rPr lang="ru-RU" sz="2900" dirty="0" err="1"/>
              <a:t>інших</a:t>
            </a:r>
            <a:r>
              <a:rPr lang="ru-RU" sz="2900" dirty="0"/>
              <a:t> </a:t>
            </a:r>
            <a:r>
              <a:rPr lang="ru-RU" sz="2900" dirty="0" err="1"/>
              <a:t>діячів</a:t>
            </a:r>
            <a:r>
              <a:rPr lang="ru-RU" sz="2900" dirty="0"/>
              <a:t>, </a:t>
            </a:r>
            <a:r>
              <a:rPr lang="ru-RU" sz="2900" dirty="0" err="1"/>
              <a:t>захоплених</a:t>
            </a:r>
            <a:r>
              <a:rPr lang="ru-RU" sz="2900" dirty="0"/>
              <a:t> </a:t>
            </a:r>
            <a:r>
              <a:rPr lang="ru-RU" sz="2900" dirty="0" err="1"/>
              <a:t>зазначеною</a:t>
            </a:r>
            <a:r>
              <a:rPr lang="ru-RU" sz="2900" dirty="0"/>
              <a:t> проблематикою, не читали </a:t>
            </a:r>
            <a:r>
              <a:rPr lang="ru-RU" sz="2900" dirty="0" err="1"/>
              <a:t>творів</a:t>
            </a:r>
            <a:r>
              <a:rPr lang="ru-RU" sz="2900" dirty="0"/>
              <a:t> Г. Сковороди. </a:t>
            </a:r>
            <a:r>
              <a:rPr lang="ru-RU" sz="2900" dirty="0" err="1"/>
              <a:t>Навіть</a:t>
            </a:r>
            <a:r>
              <a:rPr lang="ru-RU" sz="2900" dirty="0"/>
              <a:t>, </a:t>
            </a:r>
            <a:r>
              <a:rPr lang="ru-RU" sz="2900" dirty="0" err="1"/>
              <a:t>можемо</a:t>
            </a:r>
            <a:r>
              <a:rPr lang="ru-RU" sz="2900" dirty="0"/>
              <a:t> </a:t>
            </a:r>
            <a:r>
              <a:rPr lang="ru-RU" sz="2900" dirty="0" err="1"/>
              <a:t>це</a:t>
            </a:r>
            <a:r>
              <a:rPr lang="ru-RU" sz="2900" dirty="0"/>
              <a:t> </a:t>
            </a:r>
            <a:r>
              <a:rPr lang="ru-RU" sz="2900" dirty="0" err="1"/>
              <a:t>сказати</a:t>
            </a:r>
            <a:r>
              <a:rPr lang="ru-RU" sz="2900" dirty="0"/>
              <a:t> і про Т. </a:t>
            </a:r>
            <a:r>
              <a:rPr lang="ru-RU" sz="2900" dirty="0" err="1"/>
              <a:t>Шевченка</a:t>
            </a:r>
            <a:r>
              <a:rPr lang="ru-RU" sz="2900" dirty="0"/>
              <a:t>, і про І. </a:t>
            </a:r>
            <a:r>
              <a:rPr lang="ru-RU" sz="2900" dirty="0" err="1"/>
              <a:t>Котляревського</a:t>
            </a:r>
            <a:r>
              <a:rPr lang="ru-RU" sz="2900" dirty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900" dirty="0"/>
              <a:t>А. </a:t>
            </a:r>
            <a:r>
              <a:rPr lang="ru-RU" sz="2900" dirty="0" err="1"/>
              <a:t>Бичко</a:t>
            </a:r>
            <a:r>
              <a:rPr lang="ru-RU" sz="2900" dirty="0"/>
              <a:t> </a:t>
            </a:r>
            <a:r>
              <a:rPr lang="ru-RU" sz="2900" dirty="0" err="1"/>
              <a:t>зазначає</a:t>
            </a:r>
            <a:r>
              <a:rPr lang="ru-RU" sz="2900" dirty="0"/>
              <a:t>: не </a:t>
            </a:r>
            <a:r>
              <a:rPr lang="ru-RU" sz="2900" dirty="0" err="1"/>
              <a:t>зважаючи</a:t>
            </a:r>
            <a:r>
              <a:rPr lang="ru-RU" sz="2900" dirty="0"/>
              <a:t> на те, </a:t>
            </a:r>
            <a:r>
              <a:rPr lang="ru-RU" sz="2900" dirty="0" err="1"/>
              <a:t>що</a:t>
            </a:r>
            <a:r>
              <a:rPr lang="ru-RU" sz="2900" dirty="0"/>
              <a:t> </a:t>
            </a:r>
            <a:r>
              <a:rPr lang="ru-RU" sz="2900" dirty="0" err="1"/>
              <a:t>колонізована</a:t>
            </a:r>
            <a:r>
              <a:rPr lang="ru-RU" sz="2900" dirty="0"/>
              <a:t> </a:t>
            </a:r>
            <a:r>
              <a:rPr lang="ru-RU" sz="2900" dirty="0" err="1"/>
              <a:t>Україна</a:t>
            </a:r>
            <a:r>
              <a:rPr lang="ru-RU" sz="2900" dirty="0"/>
              <a:t> не могла не </a:t>
            </a:r>
            <a:r>
              <a:rPr lang="ru-RU" sz="2900" dirty="0" err="1"/>
              <a:t>реагувати</a:t>
            </a:r>
            <a:r>
              <a:rPr lang="ru-RU" sz="2900" dirty="0"/>
              <a:t> на </a:t>
            </a:r>
            <a:r>
              <a:rPr lang="ru-RU" sz="2900" dirty="0" err="1"/>
              <a:t>позитивістські</a:t>
            </a:r>
            <a:r>
              <a:rPr lang="ru-RU" sz="2900" dirty="0"/>
              <a:t> </a:t>
            </a:r>
            <a:r>
              <a:rPr lang="ru-RU" sz="2900" dirty="0" err="1"/>
              <a:t>ідеї</a:t>
            </a:r>
            <a:r>
              <a:rPr lang="ru-RU" sz="2900" dirty="0"/>
              <a:t>, </a:t>
            </a:r>
            <a:r>
              <a:rPr lang="ru-RU" sz="2900" dirty="0" err="1"/>
              <a:t>сконцентровані</a:t>
            </a:r>
            <a:r>
              <a:rPr lang="ru-RU" sz="2900" dirty="0"/>
              <a:t> </a:t>
            </a:r>
            <a:r>
              <a:rPr lang="ru-RU" sz="2900" dirty="0" err="1"/>
              <a:t>навколо</a:t>
            </a:r>
            <a:r>
              <a:rPr lang="ru-RU" sz="2900" dirty="0"/>
              <a:t> "</a:t>
            </a:r>
            <a:r>
              <a:rPr lang="ru-RU" sz="2900" dirty="0" err="1"/>
              <a:t>Великої</a:t>
            </a:r>
            <a:r>
              <a:rPr lang="ru-RU" sz="2900" dirty="0"/>
              <a:t> </a:t>
            </a:r>
            <a:r>
              <a:rPr lang="ru-RU" sz="2900" dirty="0" err="1"/>
              <a:t>Росії</a:t>
            </a:r>
            <a:r>
              <a:rPr lang="ru-RU" sz="2900" dirty="0"/>
              <a:t>", у ХІХ - </a:t>
            </a:r>
            <a:r>
              <a:rPr lang="ru-RU" sz="2900" dirty="0" err="1"/>
              <a:t>поч</a:t>
            </a:r>
            <a:r>
              <a:rPr lang="ru-RU" sz="2900" dirty="0"/>
              <a:t>. ХХ ст. </a:t>
            </a:r>
            <a:r>
              <a:rPr lang="ru-RU" sz="2900" dirty="0" err="1"/>
              <a:t>українська</a:t>
            </a:r>
            <a:r>
              <a:rPr lang="ru-RU" sz="2900" dirty="0"/>
              <a:t> думка </a:t>
            </a:r>
            <a:r>
              <a:rPr lang="ru-RU" sz="2900" dirty="0" err="1"/>
              <a:t>розвивається</a:t>
            </a:r>
            <a:r>
              <a:rPr lang="ru-RU" sz="2900" dirty="0"/>
              <a:t> </a:t>
            </a:r>
            <a:r>
              <a:rPr lang="ru-RU" sz="2900" dirty="0" err="1"/>
              <a:t>своїм</a:t>
            </a:r>
            <a:r>
              <a:rPr lang="ru-RU" sz="2900" dirty="0"/>
              <a:t> </a:t>
            </a:r>
            <a:r>
              <a:rPr lang="ru-RU" sz="2900" dirty="0" err="1"/>
              <a:t>особливим</a:t>
            </a:r>
            <a:r>
              <a:rPr lang="ru-RU" sz="2900" dirty="0"/>
              <a:t> шляхом. І. Франко, М. Драгоманов </a:t>
            </a:r>
            <a:r>
              <a:rPr lang="ru-RU" sz="2900" dirty="0" err="1"/>
              <a:t>свої</a:t>
            </a:r>
            <a:r>
              <a:rPr lang="ru-RU" sz="2900" dirty="0"/>
              <a:t> </a:t>
            </a:r>
            <a:r>
              <a:rPr lang="ru-RU" sz="2900" dirty="0" err="1"/>
              <a:t>позитивістські</a:t>
            </a:r>
            <a:r>
              <a:rPr lang="ru-RU" sz="2900" dirty="0"/>
              <a:t> </a:t>
            </a:r>
            <a:r>
              <a:rPr lang="ru-RU" sz="2900" dirty="0" err="1"/>
              <a:t>ідеї</a:t>
            </a:r>
            <a:r>
              <a:rPr lang="ru-RU" sz="2900" dirty="0"/>
              <a:t> </a:t>
            </a:r>
            <a:r>
              <a:rPr lang="ru-RU" sz="2900" dirty="0" err="1"/>
              <a:t>спрямували</a:t>
            </a:r>
            <a:r>
              <a:rPr lang="ru-RU" sz="2900" dirty="0"/>
              <a:t> до </a:t>
            </a:r>
            <a:r>
              <a:rPr lang="ru-RU" sz="2900" dirty="0" err="1"/>
              <a:t>гуманістичної</a:t>
            </a:r>
            <a:r>
              <a:rPr lang="ru-RU" sz="2900" dirty="0"/>
              <a:t> проблематики. </a:t>
            </a:r>
            <a:r>
              <a:rPr lang="ru-RU" sz="2900" dirty="0" err="1"/>
              <a:t>Людське</a:t>
            </a:r>
            <a:r>
              <a:rPr lang="ru-RU" sz="2900" dirty="0"/>
              <a:t> </a:t>
            </a:r>
            <a:r>
              <a:rPr lang="ru-RU" sz="2900" dirty="0" err="1"/>
              <a:t>буття</a:t>
            </a:r>
            <a:r>
              <a:rPr lang="ru-RU" sz="2900" dirty="0"/>
              <a:t> в </a:t>
            </a:r>
            <a:r>
              <a:rPr lang="ru-RU" sz="2900" dirty="0" err="1"/>
              <a:t>Україні</a:t>
            </a:r>
            <a:r>
              <a:rPr lang="ru-RU" sz="2900" dirty="0"/>
              <a:t> </a:t>
            </a:r>
            <a:r>
              <a:rPr lang="ru-RU" sz="2900" dirty="0" err="1"/>
              <a:t>завжди</a:t>
            </a:r>
            <a:r>
              <a:rPr lang="ru-RU" sz="2900" dirty="0"/>
              <a:t> </a:t>
            </a:r>
            <a:r>
              <a:rPr lang="ru-RU" sz="2900" dirty="0" err="1"/>
              <a:t>було</a:t>
            </a:r>
            <a:r>
              <a:rPr lang="ru-RU" sz="2900" dirty="0"/>
              <a:t> </a:t>
            </a:r>
            <a:r>
              <a:rPr lang="ru-RU" sz="2900" dirty="0" err="1"/>
              <a:t>мірилом</a:t>
            </a:r>
            <a:r>
              <a:rPr lang="ru-RU" sz="2900" dirty="0"/>
              <a:t> </a:t>
            </a:r>
            <a:r>
              <a:rPr lang="ru-RU" sz="2900" dirty="0" err="1"/>
              <a:t>натурфілософських</a:t>
            </a:r>
            <a:r>
              <a:rPr lang="ru-RU" sz="2900" dirty="0"/>
              <a:t> </a:t>
            </a:r>
            <a:r>
              <a:rPr lang="ru-RU" sz="2900" dirty="0" err="1"/>
              <a:t>ідей</a:t>
            </a:r>
            <a:r>
              <a:rPr lang="ru-RU" sz="2900" dirty="0"/>
              <a:t>. О. </a:t>
            </a:r>
            <a:r>
              <a:rPr lang="ru-RU" sz="2900" dirty="0" err="1"/>
              <a:t>Потебня</a:t>
            </a:r>
            <a:r>
              <a:rPr lang="ru-RU" sz="2900" dirty="0"/>
              <a:t>, Л. </a:t>
            </a:r>
            <a:r>
              <a:rPr lang="ru-RU" sz="2900" dirty="0" err="1"/>
              <a:t>Українка</a:t>
            </a:r>
            <a:r>
              <a:rPr lang="ru-RU" sz="2900" dirty="0"/>
              <a:t>, О. </a:t>
            </a:r>
            <a:r>
              <a:rPr lang="ru-RU" sz="2900" dirty="0" err="1"/>
              <a:t>Кобилянська</a:t>
            </a:r>
            <a:r>
              <a:rPr lang="ru-RU" sz="2900" dirty="0"/>
              <a:t>, М. </a:t>
            </a:r>
            <a:r>
              <a:rPr lang="ru-RU" sz="2900" dirty="0" err="1"/>
              <a:t>Коцюбинський</a:t>
            </a:r>
            <a:r>
              <a:rPr lang="ru-RU" sz="2900" dirty="0"/>
              <a:t> та </a:t>
            </a:r>
            <a:r>
              <a:rPr lang="ru-RU" sz="2900" dirty="0" err="1"/>
              <a:t>багато-багато</a:t>
            </a:r>
            <a:r>
              <a:rPr lang="ru-RU" sz="2900" dirty="0"/>
              <a:t> </a:t>
            </a:r>
            <a:r>
              <a:rPr lang="ru-RU" sz="2900" dirty="0" err="1"/>
              <a:t>інших</a:t>
            </a:r>
            <a:r>
              <a:rPr lang="ru-RU" sz="2900" dirty="0"/>
              <a:t> </a:t>
            </a:r>
            <a:r>
              <a:rPr lang="ru-RU" sz="2900" dirty="0" err="1"/>
              <a:t>культурних</a:t>
            </a:r>
            <a:r>
              <a:rPr lang="ru-RU" sz="2900" dirty="0"/>
              <a:t> </a:t>
            </a:r>
            <a:r>
              <a:rPr lang="ru-RU" sz="2900" dirty="0" err="1"/>
              <a:t>діячів</a:t>
            </a:r>
            <a:r>
              <a:rPr lang="ru-RU" sz="2900" dirty="0"/>
              <a:t> </a:t>
            </a:r>
            <a:r>
              <a:rPr lang="ru-RU" sz="2900" dirty="0" err="1"/>
              <a:t>дореволюційного</a:t>
            </a:r>
            <a:r>
              <a:rPr lang="ru-RU" sz="2900" dirty="0"/>
              <a:t> </a:t>
            </a:r>
            <a:r>
              <a:rPr lang="ru-RU" sz="2900" dirty="0" err="1"/>
              <a:t>періоду</a:t>
            </a:r>
            <a:r>
              <a:rPr lang="ru-RU" sz="2900" dirty="0"/>
              <a:t> не </a:t>
            </a:r>
            <a:r>
              <a:rPr lang="ru-RU" sz="2900" dirty="0" err="1"/>
              <a:t>зрадять</a:t>
            </a:r>
            <a:r>
              <a:rPr lang="ru-RU" sz="2900" dirty="0"/>
              <a:t> </a:t>
            </a:r>
            <a:r>
              <a:rPr lang="ru-RU" sz="2900" dirty="0" err="1"/>
              <a:t>національним</a:t>
            </a:r>
            <a:r>
              <a:rPr lang="ru-RU" sz="2900" dirty="0"/>
              <a:t> аспектам </a:t>
            </a:r>
            <a:r>
              <a:rPr lang="ru-RU" sz="2900" dirty="0" err="1"/>
              <a:t>філософських</a:t>
            </a:r>
            <a:r>
              <a:rPr lang="ru-RU" sz="2900" dirty="0"/>
              <a:t>, </a:t>
            </a:r>
            <a:r>
              <a:rPr lang="ru-RU" sz="2900" dirty="0" err="1"/>
              <a:t>культурних</a:t>
            </a:r>
            <a:r>
              <a:rPr lang="ru-RU" sz="2900" dirty="0"/>
              <a:t> </a:t>
            </a:r>
            <a:r>
              <a:rPr lang="ru-RU" sz="2900" dirty="0" err="1"/>
              <a:t>пошуків</a:t>
            </a:r>
            <a:r>
              <a:rPr lang="ru-RU" sz="2900" dirty="0"/>
              <a:t>. </a:t>
            </a:r>
            <a:r>
              <a:rPr lang="ru-RU" sz="2900" dirty="0" err="1"/>
              <a:t>Усі</a:t>
            </a:r>
            <a:r>
              <a:rPr lang="ru-RU" sz="2900" dirty="0"/>
              <a:t> вони </a:t>
            </a:r>
            <a:r>
              <a:rPr lang="ru-RU" sz="2900" dirty="0" err="1"/>
              <a:t>переймалися</a:t>
            </a:r>
            <a:r>
              <a:rPr lang="ru-RU" sz="2900" dirty="0"/>
              <a:t> </a:t>
            </a:r>
            <a:r>
              <a:rPr lang="ru-RU" sz="2900" dirty="0" err="1"/>
              <a:t>неповторною</a:t>
            </a:r>
            <a:r>
              <a:rPr lang="ru-RU" sz="2900" dirty="0"/>
              <a:t> </a:t>
            </a:r>
            <a:r>
              <a:rPr lang="ru-RU" sz="2900" dirty="0" err="1"/>
              <a:t>цінністю</a:t>
            </a:r>
            <a:r>
              <a:rPr lang="ru-RU" sz="2900" dirty="0"/>
              <a:t> </a:t>
            </a:r>
            <a:r>
              <a:rPr lang="ru-RU" sz="2900" dirty="0" err="1"/>
              <a:t>людської</a:t>
            </a:r>
            <a:r>
              <a:rPr lang="ru-RU" sz="2900" dirty="0"/>
              <a:t> </a:t>
            </a:r>
            <a:r>
              <a:rPr lang="ru-RU" sz="2900" dirty="0" err="1"/>
              <a:t>особистості</a:t>
            </a:r>
            <a:r>
              <a:rPr lang="ru-RU" sz="2900" dirty="0"/>
              <a:t>. </a:t>
            </a:r>
            <a:r>
              <a:rPr lang="ru-RU" sz="2900" dirty="0" err="1"/>
              <a:t>Така</a:t>
            </a:r>
            <a:r>
              <a:rPr lang="ru-RU" sz="2900" dirty="0"/>
              <a:t> </a:t>
            </a:r>
            <a:r>
              <a:rPr lang="ru-RU" sz="2900" dirty="0" err="1"/>
              <a:t>екзистенція</a:t>
            </a:r>
            <a:r>
              <a:rPr lang="ru-RU" sz="2900" dirty="0"/>
              <a:t> </a:t>
            </a:r>
            <a:r>
              <a:rPr lang="ru-RU" sz="2900" dirty="0" err="1"/>
              <a:t>увібрала</a:t>
            </a:r>
            <a:r>
              <a:rPr lang="ru-RU" sz="2900" dirty="0"/>
              <a:t> в себе </a:t>
            </a:r>
            <a:r>
              <a:rPr lang="ru-RU" sz="2900" dirty="0" err="1"/>
              <a:t>кордоцентризм</a:t>
            </a:r>
            <a:r>
              <a:rPr lang="ru-RU" sz="2900" dirty="0"/>
              <a:t>, </a:t>
            </a:r>
            <a:r>
              <a:rPr lang="ru-RU" sz="2900" dirty="0" err="1"/>
              <a:t>індивідуалізм</a:t>
            </a:r>
            <a:r>
              <a:rPr lang="ru-RU" sz="2900" dirty="0"/>
              <a:t>, </a:t>
            </a:r>
            <a:r>
              <a:rPr lang="ru-RU" sz="2900" dirty="0" err="1"/>
              <a:t>поліфонізм</a:t>
            </a:r>
            <a:r>
              <a:rPr lang="ru-RU" sz="2900" dirty="0"/>
              <a:t>, потяг до </a:t>
            </a:r>
            <a:r>
              <a:rPr lang="ru-RU" sz="2900" dirty="0" err="1"/>
              <a:t>знань</a:t>
            </a:r>
            <a:r>
              <a:rPr lang="ru-RU" sz="2900" dirty="0"/>
              <a:t>, і проявиться вона в </a:t>
            </a:r>
            <a:r>
              <a:rPr lang="ru-RU" sz="2900" dirty="0" err="1"/>
              <a:t>гуманістичних</a:t>
            </a:r>
            <a:r>
              <a:rPr lang="ru-RU" sz="2900" dirty="0"/>
              <a:t> </a:t>
            </a:r>
            <a:r>
              <a:rPr lang="ru-RU" sz="2900" dirty="0" err="1"/>
              <a:t>пошуках</a:t>
            </a:r>
            <a:r>
              <a:rPr lang="ru-RU" sz="2900" dirty="0"/>
              <a:t> Антона </a:t>
            </a:r>
            <a:r>
              <a:rPr lang="ru-RU" sz="2900" dirty="0" err="1"/>
              <a:t>Макаренка</a:t>
            </a:r>
            <a:r>
              <a:rPr lang="ru-RU" sz="2900" dirty="0"/>
              <a:t> (1888-1939) та Василя </a:t>
            </a:r>
            <a:r>
              <a:rPr lang="ru-RU" sz="2900" dirty="0" err="1"/>
              <a:t>Сухомлинсь</a:t>
            </a:r>
            <a:r>
              <a:rPr lang="ru-RU" sz="2900" dirty="0"/>
              <a:t>-кого (1918-1970). </a:t>
            </a:r>
            <a:r>
              <a:rPr lang="ru-RU" sz="2900" dirty="0" err="1"/>
              <a:t>їх</a:t>
            </a:r>
            <a:r>
              <a:rPr lang="ru-RU" sz="2900" dirty="0"/>
              <a:t> </a:t>
            </a:r>
            <a:r>
              <a:rPr lang="ru-RU" sz="2900" dirty="0" err="1"/>
              <a:t>прагнення</a:t>
            </a:r>
            <a:r>
              <a:rPr lang="ru-RU" sz="2900" dirty="0"/>
              <a:t> </a:t>
            </a:r>
            <a:r>
              <a:rPr lang="ru-RU" sz="2900" dirty="0" err="1"/>
              <a:t>були</a:t>
            </a:r>
            <a:r>
              <a:rPr lang="ru-RU" sz="2900" dirty="0"/>
              <a:t> </a:t>
            </a:r>
            <a:r>
              <a:rPr lang="ru-RU" sz="2900" dirty="0" err="1"/>
              <a:t>спрямовані</a:t>
            </a:r>
            <a:r>
              <a:rPr lang="ru-RU" sz="2900" dirty="0"/>
              <a:t> на </a:t>
            </a:r>
            <a:r>
              <a:rPr lang="ru-RU" sz="2900" dirty="0" err="1"/>
              <a:t>виховання</a:t>
            </a:r>
            <a:r>
              <a:rPr lang="ru-RU" sz="2900" dirty="0"/>
              <a:t> </a:t>
            </a:r>
            <a:r>
              <a:rPr lang="ru-RU" sz="2900" dirty="0" err="1"/>
              <a:t>активної</a:t>
            </a:r>
            <a:r>
              <a:rPr lang="ru-RU" sz="2900" dirty="0"/>
              <a:t>, </a:t>
            </a:r>
            <a:r>
              <a:rPr lang="ru-RU" sz="2900" dirty="0" err="1"/>
              <a:t>творчої</a:t>
            </a:r>
            <a:r>
              <a:rPr lang="ru-RU" sz="2900" dirty="0"/>
              <a:t>, </a:t>
            </a:r>
            <a:r>
              <a:rPr lang="ru-RU" sz="2900" dirty="0" err="1"/>
              <a:t>неповторної</a:t>
            </a:r>
            <a:r>
              <a:rPr lang="ru-RU" sz="2900" dirty="0"/>
              <a:t>, </a:t>
            </a:r>
            <a:r>
              <a:rPr lang="ru-RU" sz="2900" dirty="0" err="1"/>
              <a:t>індивідуальної</a:t>
            </a:r>
            <a:r>
              <a:rPr lang="ru-RU" sz="2900" dirty="0"/>
              <a:t> </a:t>
            </a:r>
            <a:r>
              <a:rPr lang="ru-RU" sz="2900" dirty="0" err="1"/>
              <a:t>особистості</a:t>
            </a:r>
            <a:r>
              <a:rPr lang="ru-RU" sz="2900" dirty="0"/>
              <a:t>. </a:t>
            </a:r>
            <a:r>
              <a:rPr lang="ru-RU" sz="2900" dirty="0" err="1"/>
              <a:t>Тож</a:t>
            </a:r>
            <a:r>
              <a:rPr lang="ru-RU" sz="2900" dirty="0"/>
              <a:t> </a:t>
            </a:r>
            <a:r>
              <a:rPr lang="ru-RU" sz="2900" dirty="0" err="1"/>
              <a:t>нашому</a:t>
            </a:r>
            <a:r>
              <a:rPr lang="ru-RU" sz="2900" dirty="0"/>
              <a:t> </a:t>
            </a:r>
            <a:r>
              <a:rPr lang="ru-RU" sz="2900" dirty="0" err="1"/>
              <a:t>поколінню</a:t>
            </a:r>
            <a:r>
              <a:rPr lang="ru-RU" sz="2900" dirty="0"/>
              <a:t> ХХ ст. </a:t>
            </a:r>
            <a:r>
              <a:rPr lang="ru-RU" sz="2900" dirty="0" err="1"/>
              <a:t>було</a:t>
            </a:r>
            <a:r>
              <a:rPr lang="ru-RU" sz="2900" dirty="0"/>
              <a:t> </a:t>
            </a:r>
            <a:r>
              <a:rPr lang="ru-RU" sz="2900" dirty="0" err="1"/>
              <a:t>що</a:t>
            </a:r>
            <a:r>
              <a:rPr lang="ru-RU" sz="2900" dirty="0"/>
              <a:t> </a:t>
            </a:r>
            <a:r>
              <a:rPr lang="ru-RU" sz="2900" dirty="0" err="1"/>
              <a:t>отримувати</a:t>
            </a:r>
            <a:r>
              <a:rPr lang="ru-RU" sz="2900" dirty="0"/>
              <a:t> у </a:t>
            </a:r>
            <a:r>
              <a:rPr lang="ru-RU" sz="2900" dirty="0" err="1"/>
              <a:t>спадок</a:t>
            </a:r>
            <a:r>
              <a:rPr lang="ru-RU" sz="2900" dirty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900" dirty="0"/>
              <a:t>Але, на думку Ю. </a:t>
            </a:r>
            <a:r>
              <a:rPr lang="ru-RU" sz="2900" dirty="0" err="1"/>
              <a:t>Федіва</a:t>
            </a:r>
            <a:r>
              <a:rPr lang="ru-RU" sz="2900" dirty="0"/>
              <a:t> та Н. </a:t>
            </a:r>
            <a:r>
              <a:rPr lang="ru-RU" sz="2900" dirty="0" err="1"/>
              <a:t>Мозгової</a:t>
            </a:r>
            <a:r>
              <a:rPr lang="ru-RU" sz="2900" dirty="0"/>
              <a:t>, чию думку ми </a:t>
            </a:r>
            <a:r>
              <a:rPr lang="ru-RU" sz="2900" dirty="0" err="1"/>
              <a:t>підтримуємо</a:t>
            </a:r>
            <a:r>
              <a:rPr lang="ru-RU" sz="2900" dirty="0"/>
              <a:t>: "З </a:t>
            </a:r>
            <a:r>
              <a:rPr lang="ru-RU" sz="2900" dirty="0" err="1"/>
              <a:t>усієї</a:t>
            </a:r>
            <a:r>
              <a:rPr lang="ru-RU" sz="2900" dirty="0"/>
              <a:t> </a:t>
            </a:r>
            <a:r>
              <a:rPr lang="ru-RU" sz="2900" dirty="0" err="1"/>
              <a:t>історії</a:t>
            </a:r>
            <a:r>
              <a:rPr lang="ru-RU" sz="2900" dirty="0"/>
              <a:t> </a:t>
            </a:r>
            <a:r>
              <a:rPr lang="ru-RU" sz="2900" dirty="0" err="1"/>
              <a:t>вітчизняної</a:t>
            </a:r>
            <a:r>
              <a:rPr lang="ru-RU" sz="2900" dirty="0"/>
              <a:t> </a:t>
            </a:r>
            <a:r>
              <a:rPr lang="ru-RU" sz="2900" dirty="0" err="1"/>
              <a:t>філософії</a:t>
            </a:r>
            <a:r>
              <a:rPr lang="ru-RU" sz="2900" dirty="0"/>
              <a:t> </a:t>
            </a:r>
            <a:r>
              <a:rPr lang="ru-RU" sz="2900" dirty="0" err="1"/>
              <a:t>чи</a:t>
            </a:r>
            <a:r>
              <a:rPr lang="ru-RU" sz="2900" dirty="0"/>
              <a:t> не </a:t>
            </a:r>
            <a:r>
              <a:rPr lang="ru-RU" sz="2900" dirty="0" err="1"/>
              <a:t>найскладнішим</a:t>
            </a:r>
            <a:r>
              <a:rPr lang="ru-RU" sz="2900" dirty="0"/>
              <a:t> є </a:t>
            </a:r>
            <a:r>
              <a:rPr lang="ru-RU" sz="2900" dirty="0" err="1"/>
              <a:t>післяреволюційний</a:t>
            </a:r>
            <a:r>
              <a:rPr lang="ru-RU" sz="2900" dirty="0"/>
              <a:t> </a:t>
            </a:r>
            <a:r>
              <a:rPr lang="ru-RU" sz="2900" dirty="0" err="1"/>
              <a:t>період</a:t>
            </a:r>
            <a:r>
              <a:rPr lang="ru-RU" sz="2900" dirty="0"/>
              <a:t> 20-80-ті роки. ... вся </a:t>
            </a:r>
            <a:r>
              <a:rPr lang="ru-RU" sz="2900" dirty="0" err="1"/>
              <a:t>українська</a:t>
            </a:r>
            <a:r>
              <a:rPr lang="ru-RU" sz="2900" dirty="0"/>
              <a:t> </a:t>
            </a:r>
            <a:r>
              <a:rPr lang="ru-RU" sz="2900" dirty="0" err="1"/>
              <a:t>філософія</a:t>
            </a:r>
            <a:r>
              <a:rPr lang="ru-RU" sz="2900" dirty="0"/>
              <a:t> ... </a:t>
            </a:r>
            <a:r>
              <a:rPr lang="ru-RU" sz="2900" dirty="0" err="1"/>
              <a:t>була</a:t>
            </a:r>
            <a:r>
              <a:rPr lang="ru-RU" sz="2900" dirty="0"/>
              <a:t> "</a:t>
            </a:r>
            <a:r>
              <a:rPr lang="ru-RU" sz="2900" dirty="0" err="1"/>
              <a:t>розмита</a:t>
            </a:r>
            <a:r>
              <a:rPr lang="ru-RU" sz="2900" dirty="0"/>
              <a:t>", "</a:t>
            </a:r>
            <a:r>
              <a:rPr lang="ru-RU" sz="2900" dirty="0" err="1"/>
              <a:t>розчинена</a:t>
            </a:r>
            <a:r>
              <a:rPr lang="ru-RU" sz="2900" dirty="0"/>
              <a:t>" в </a:t>
            </a:r>
            <a:r>
              <a:rPr lang="ru-RU" sz="2900" dirty="0" err="1"/>
              <a:t>єдиній</a:t>
            </a:r>
            <a:r>
              <a:rPr lang="ru-RU" sz="2900" dirty="0"/>
              <a:t> </a:t>
            </a:r>
            <a:r>
              <a:rPr lang="ru-RU" sz="2900" dirty="0" err="1"/>
              <a:t>пануючій</a:t>
            </a:r>
            <a:r>
              <a:rPr lang="ru-RU" sz="2900" dirty="0"/>
              <a:t> </a:t>
            </a:r>
            <a:r>
              <a:rPr lang="ru-RU" sz="2900" dirty="0" err="1"/>
              <a:t>тоді</a:t>
            </a:r>
            <a:r>
              <a:rPr lang="ru-RU" sz="2900" dirty="0"/>
              <a:t> </a:t>
            </a:r>
            <a:r>
              <a:rPr lang="ru-RU" sz="2900" dirty="0" err="1"/>
              <a:t>марксистсько-ленінській</a:t>
            </a:r>
            <a:r>
              <a:rPr lang="ru-RU" sz="2900" dirty="0"/>
              <a:t> </a:t>
            </a:r>
            <a:r>
              <a:rPr lang="ru-RU" sz="2900" dirty="0" err="1"/>
              <a:t>філософії</a:t>
            </a:r>
            <a:r>
              <a:rPr lang="ru-RU" sz="2900" dirty="0"/>
              <a:t> з </a:t>
            </a:r>
            <a:r>
              <a:rPr lang="ru-RU" sz="2900" dirty="0" err="1"/>
              <a:t>єдиними</a:t>
            </a:r>
            <a:r>
              <a:rPr lang="ru-RU" sz="2900" dirty="0"/>
              <a:t> </a:t>
            </a:r>
            <a:r>
              <a:rPr lang="ru-RU" sz="2900" dirty="0" err="1"/>
              <a:t>вимогами</a:t>
            </a:r>
            <a:r>
              <a:rPr lang="ru-RU" sz="2900" dirty="0"/>
              <a:t>, </a:t>
            </a:r>
            <a:r>
              <a:rPr lang="ru-RU" sz="2900" dirty="0" err="1"/>
              <a:t>єдиними</a:t>
            </a:r>
            <a:r>
              <a:rPr lang="ru-RU" sz="2900" dirty="0"/>
              <a:t> </a:t>
            </a:r>
            <a:r>
              <a:rPr lang="ru-RU" sz="2900" dirty="0" err="1"/>
              <a:t>завданнями</a:t>
            </a:r>
            <a:r>
              <a:rPr lang="ru-RU" sz="2900" dirty="0"/>
              <a:t>, </a:t>
            </a:r>
            <a:r>
              <a:rPr lang="ru-RU" sz="2900" dirty="0" err="1"/>
              <a:t>цілями</a:t>
            </a:r>
            <a:r>
              <a:rPr lang="ru-RU" sz="2900" dirty="0"/>
              <a:t> і </a:t>
            </a:r>
            <a:r>
              <a:rPr lang="ru-RU" sz="2900" dirty="0" err="1"/>
              <a:t>єдиним</a:t>
            </a:r>
            <a:r>
              <a:rPr lang="ru-RU" sz="2900" dirty="0"/>
              <a:t> </a:t>
            </a:r>
            <a:r>
              <a:rPr lang="ru-RU" sz="2900" dirty="0" err="1"/>
              <a:t>світоглядом</a:t>
            </a:r>
            <a:r>
              <a:rPr lang="ru-RU" sz="2900" dirty="0"/>
              <a:t>". Але й </a:t>
            </a:r>
            <a:r>
              <a:rPr lang="ru-RU" sz="2900" dirty="0" err="1"/>
              <a:t>тоді</a:t>
            </a:r>
            <a:r>
              <a:rPr lang="ru-RU" sz="2900" dirty="0"/>
              <a:t> </a:t>
            </a:r>
            <a:r>
              <a:rPr lang="ru-RU" sz="2900" dirty="0" err="1"/>
              <a:t>українська</a:t>
            </a:r>
            <a:r>
              <a:rPr lang="ru-RU" sz="2900" dirty="0"/>
              <a:t> проблематика не </a:t>
            </a:r>
            <a:r>
              <a:rPr lang="ru-RU" sz="2900" dirty="0" err="1"/>
              <a:t>згасала</a:t>
            </a:r>
            <a:r>
              <a:rPr lang="ru-RU" sz="2900" dirty="0"/>
              <a:t> у </a:t>
            </a:r>
            <a:r>
              <a:rPr lang="ru-RU" sz="2900" dirty="0" err="1"/>
              <a:t>творчості</a:t>
            </a:r>
            <a:r>
              <a:rPr lang="ru-RU" sz="2900" dirty="0"/>
              <a:t> В. </a:t>
            </a:r>
            <a:r>
              <a:rPr lang="ru-RU" sz="2900" dirty="0" err="1"/>
              <a:t>Юринця</a:t>
            </a:r>
            <a:r>
              <a:rPr lang="ru-RU" sz="2900" dirty="0"/>
              <a:t>, С. </a:t>
            </a:r>
            <a:r>
              <a:rPr lang="ru-RU" sz="2900" dirty="0" err="1"/>
              <a:t>Семковського</a:t>
            </a:r>
            <a:r>
              <a:rPr lang="ru-RU" sz="2900" dirty="0"/>
              <a:t>, П. </a:t>
            </a:r>
            <a:r>
              <a:rPr lang="ru-RU" sz="2900" dirty="0" err="1"/>
              <a:t>Демчука</a:t>
            </a:r>
            <a:r>
              <a:rPr lang="ru-RU" sz="2900" dirty="0"/>
              <a:t> та ряду </a:t>
            </a:r>
            <a:r>
              <a:rPr lang="ru-RU" sz="2900" dirty="0" err="1"/>
              <a:t>літературно-творчої</a:t>
            </a:r>
            <a:r>
              <a:rPr lang="ru-RU" sz="2900" dirty="0"/>
              <a:t> </a:t>
            </a:r>
            <a:r>
              <a:rPr lang="ru-RU" sz="2900" dirty="0" err="1"/>
              <a:t>інтелігенції</a:t>
            </a:r>
            <a:r>
              <a:rPr lang="ru-RU" sz="2900" dirty="0"/>
              <a:t> (М. </a:t>
            </a:r>
            <a:r>
              <a:rPr lang="ru-RU" sz="2900" dirty="0" err="1"/>
              <a:t>Хвильового</a:t>
            </a:r>
            <a:r>
              <a:rPr lang="ru-RU" sz="2900" dirty="0"/>
              <a:t>, М. Зерова, М. Вороного, та </a:t>
            </a:r>
            <a:r>
              <a:rPr lang="ru-RU" sz="2900" dirty="0" err="1"/>
              <a:t>ін</a:t>
            </a:r>
            <a:r>
              <a:rPr lang="ru-RU" sz="2900" dirty="0"/>
              <a:t> .), за </a:t>
            </a:r>
            <a:r>
              <a:rPr lang="ru-RU" sz="2900" dirty="0" err="1"/>
              <a:t>що</a:t>
            </a:r>
            <a:r>
              <a:rPr lang="ru-RU" sz="2900" dirty="0"/>
              <a:t> вони </a:t>
            </a:r>
            <a:r>
              <a:rPr lang="ru-RU" sz="2900" dirty="0" err="1"/>
              <a:t>увійшли</a:t>
            </a:r>
            <a:r>
              <a:rPr lang="ru-RU" sz="2900" dirty="0"/>
              <a:t> в </a:t>
            </a:r>
            <a:r>
              <a:rPr lang="ru-RU" sz="2900" dirty="0" err="1"/>
              <a:t>історію</a:t>
            </a:r>
            <a:r>
              <a:rPr lang="ru-RU" sz="2900" dirty="0"/>
              <a:t> як "</a:t>
            </a:r>
            <a:r>
              <a:rPr lang="ru-RU" sz="2900" dirty="0" err="1"/>
              <a:t>розстріляне</a:t>
            </a:r>
            <a:r>
              <a:rPr lang="ru-RU" sz="2900" dirty="0"/>
              <a:t> </a:t>
            </a:r>
            <a:r>
              <a:rPr lang="ru-RU" sz="2900" dirty="0" err="1"/>
              <a:t>відродження</a:t>
            </a:r>
            <a:r>
              <a:rPr lang="ru-RU" sz="2900" dirty="0"/>
              <a:t>". Та все ж у </a:t>
            </a:r>
            <a:r>
              <a:rPr lang="ru-RU" sz="2900" dirty="0" err="1"/>
              <a:t>Радянській</a:t>
            </a:r>
            <a:r>
              <a:rPr lang="ru-RU" sz="2900" dirty="0"/>
              <a:t> </a:t>
            </a:r>
            <a:r>
              <a:rPr lang="ru-RU" sz="2900" dirty="0" err="1"/>
              <a:t>Україні</a:t>
            </a:r>
            <a:r>
              <a:rPr lang="ru-RU" sz="2900" dirty="0"/>
              <a:t> </a:t>
            </a:r>
            <a:r>
              <a:rPr lang="ru-RU" sz="2900" dirty="0" err="1"/>
              <a:t>другої</a:t>
            </a:r>
            <a:r>
              <a:rPr lang="ru-RU" sz="2900" dirty="0"/>
              <a:t> пол. ХХ ст. </a:t>
            </a:r>
            <a:r>
              <a:rPr lang="ru-RU" sz="2900" dirty="0" err="1"/>
              <a:t>філософська</a:t>
            </a:r>
            <a:r>
              <a:rPr lang="ru-RU" sz="2900" dirty="0"/>
              <a:t> школа Павла </a:t>
            </a:r>
            <a:r>
              <a:rPr lang="ru-RU" sz="2900" dirty="0" err="1"/>
              <a:t>Копніна</a:t>
            </a:r>
            <a:r>
              <a:rPr lang="ru-RU" sz="2900" dirty="0"/>
              <a:t> (1922-1971) </a:t>
            </a:r>
            <a:r>
              <a:rPr lang="ru-RU" sz="2900" dirty="0" err="1"/>
              <a:t>знову</a:t>
            </a:r>
            <a:r>
              <a:rPr lang="ru-RU" sz="2900" dirty="0"/>
              <a:t> </a:t>
            </a:r>
            <a:r>
              <a:rPr lang="ru-RU" sz="2900" dirty="0" err="1"/>
              <a:t>вийшла</a:t>
            </a:r>
            <a:r>
              <a:rPr lang="ru-RU" sz="2900" dirty="0"/>
              <a:t> на проблематику </a:t>
            </a:r>
            <a:r>
              <a:rPr lang="ru-RU" sz="2900" dirty="0" err="1"/>
              <a:t>філософського</a:t>
            </a:r>
            <a:r>
              <a:rPr lang="ru-RU" sz="2900" dirty="0"/>
              <a:t> </a:t>
            </a:r>
            <a:r>
              <a:rPr lang="ru-RU" sz="2900" dirty="0" err="1"/>
              <a:t>гуманізму</a:t>
            </a:r>
            <a:r>
              <a:rPr lang="ru-RU" sz="2900" dirty="0"/>
              <a:t>. Особливо </a:t>
            </a:r>
            <a:r>
              <a:rPr lang="ru-RU" sz="2900" dirty="0" err="1"/>
              <a:t>важливими</a:t>
            </a:r>
            <a:r>
              <a:rPr lang="ru-RU" sz="2900" dirty="0"/>
              <a:t> на той час </a:t>
            </a:r>
            <a:r>
              <a:rPr lang="ru-RU" sz="2900" dirty="0" err="1"/>
              <a:t>були</a:t>
            </a:r>
            <a:r>
              <a:rPr lang="ru-RU" sz="2900" dirty="0"/>
              <a:t> </a:t>
            </a:r>
            <a:r>
              <a:rPr lang="ru-RU" sz="2900" dirty="0" err="1"/>
              <a:t>дослідження</a:t>
            </a:r>
            <a:r>
              <a:rPr lang="ru-RU" sz="2900" dirty="0"/>
              <a:t> з </a:t>
            </a:r>
            <a:r>
              <a:rPr lang="ru-RU" sz="2900" dirty="0" err="1"/>
              <a:t>історії</a:t>
            </a:r>
            <a:r>
              <a:rPr lang="ru-RU" sz="2900" dirty="0"/>
              <a:t> </a:t>
            </a:r>
            <a:r>
              <a:rPr lang="ru-RU" sz="2900" dirty="0" err="1"/>
              <a:t>вітчизняної</a:t>
            </a:r>
            <a:r>
              <a:rPr lang="ru-RU" sz="2900" dirty="0"/>
              <a:t> </a:t>
            </a:r>
            <a:r>
              <a:rPr lang="ru-RU" sz="2900" dirty="0" err="1"/>
              <a:t>філософії</a:t>
            </a:r>
            <a:r>
              <a:rPr lang="ru-RU" sz="29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921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4494" y="541990"/>
            <a:ext cx="10058400" cy="1985079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Українське</a:t>
            </a:r>
            <a:r>
              <a:rPr lang="ru-RU" dirty="0"/>
              <a:t> </a:t>
            </a:r>
            <a:r>
              <a:rPr lang="ru-RU" dirty="0" err="1"/>
              <a:t>Просвітництво</a:t>
            </a:r>
            <a:r>
              <a:rPr lang="ru-RU" dirty="0"/>
              <a:t> у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учених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асоціюється</a:t>
            </a:r>
            <a:r>
              <a:rPr lang="ru-RU" dirty="0"/>
              <a:t> з </a:t>
            </a:r>
            <a:r>
              <a:rPr lang="ru-RU" dirty="0" err="1"/>
              <a:t>ім'ям</a:t>
            </a:r>
            <a:r>
              <a:rPr lang="ru-RU" dirty="0"/>
              <a:t> </a:t>
            </a:r>
            <a:r>
              <a:rPr lang="ru-RU" dirty="0" err="1"/>
              <a:t>Григорія</a:t>
            </a:r>
            <a:r>
              <a:rPr lang="ru-RU" dirty="0"/>
              <a:t> Сковороди (1722-1794),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ідейно-теоретичну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дослідники</a:t>
            </a:r>
            <a:r>
              <a:rPr lang="ru-RU" dirty="0"/>
              <a:t> </a:t>
            </a:r>
            <a:r>
              <a:rPr lang="ru-RU" dirty="0" err="1"/>
              <a:t>пов'язують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античною (Сократ, Платон, </a:t>
            </a:r>
            <a:r>
              <a:rPr lang="ru-RU" dirty="0" err="1"/>
              <a:t>Арістотель</a:t>
            </a:r>
            <a:r>
              <a:rPr lang="ru-RU" dirty="0"/>
              <a:t>, </a:t>
            </a:r>
            <a:r>
              <a:rPr lang="ru-RU" dirty="0" err="1"/>
              <a:t>Плотін</a:t>
            </a:r>
            <a:r>
              <a:rPr lang="ru-RU" dirty="0"/>
              <a:t>), </a:t>
            </a:r>
            <a:r>
              <a:rPr lang="ru-RU" dirty="0" err="1"/>
              <a:t>середньовічною</a:t>
            </a:r>
            <a:r>
              <a:rPr lang="ru-RU" dirty="0"/>
              <a:t> (</a:t>
            </a:r>
            <a:r>
              <a:rPr lang="ru-RU" dirty="0" err="1"/>
              <a:t>отці</a:t>
            </a:r>
            <a:r>
              <a:rPr lang="ru-RU" dirty="0"/>
              <a:t> церкви), і </a:t>
            </a:r>
            <a:r>
              <a:rPr lang="ru-RU" dirty="0" err="1"/>
              <a:t>німецькими</a:t>
            </a:r>
            <a:r>
              <a:rPr lang="ru-RU" dirty="0"/>
              <a:t> </a:t>
            </a:r>
            <a:r>
              <a:rPr lang="ru-RU" dirty="0" err="1"/>
              <a:t>просвітницькими</a:t>
            </a:r>
            <a:r>
              <a:rPr lang="ru-RU" dirty="0"/>
              <a:t> та </a:t>
            </a:r>
            <a:r>
              <a:rPr lang="ru-RU" dirty="0" err="1"/>
              <a:t>містичними</a:t>
            </a:r>
            <a:r>
              <a:rPr lang="ru-RU" dirty="0"/>
              <a:t> </a:t>
            </a:r>
            <a:r>
              <a:rPr lang="ru-RU" dirty="0" err="1"/>
              <a:t>ідеями</a:t>
            </a:r>
            <a:r>
              <a:rPr lang="ru-RU" dirty="0"/>
              <a:t>.</a:t>
            </a:r>
          </a:p>
        </p:txBody>
      </p:sp>
      <p:pic>
        <p:nvPicPr>
          <p:cNvPr id="3074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3447"/>
            <a:ext cx="3410584" cy="4150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3587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14</TotalTime>
  <Words>1789</Words>
  <Application>Microsoft Office PowerPoint</Application>
  <PresentationFormat>Произвольный</PresentationFormat>
  <Paragraphs>22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Дерево</vt:lpstr>
      <vt:lpstr>Національні аспекти філософії освіти в Україні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userznu</cp:lastModifiedBy>
  <cp:revision>3</cp:revision>
  <dcterms:created xsi:type="dcterms:W3CDTF">2018-11-03T18:41:01Z</dcterms:created>
  <dcterms:modified xsi:type="dcterms:W3CDTF">2019-10-16T10:54:19Z</dcterms:modified>
</cp:coreProperties>
</file>