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/>
              <a:t>Науково-філософський спосіб сприйняття дійсності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6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rary.nlu.edu.ua/POLN_TEXT/4%20KURS/4/1/01H1R1_2.files/image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4" y="2059393"/>
            <a:ext cx="5124240" cy="43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Ð°ÑÑÐ¸Ð½ÐºÐ¸ Ð¿Ð¾ Ð·Ð°Ð¿ÑÐ¾ÑÑ ÐÐ°ÑÐºÐ¾Ð²Ð¾-ÑÑÐ»Ð¾ÑÐ¾ÑÑÑÐºÐ¸Ð¹ ÑÐ¿Ð¾ÑÑÐ± ÑÐ¿ÑÐ¸Ð¹Ð½ÑÑÑÑ Ð´ÑÐ¹Ñ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ÐÐ°ÑÑÐ¸Ð½ÐºÐ¸ Ð¿Ð¾ Ð·Ð°Ð¿ÑÐ¾ÑÑ ÐÐ°ÑÐºÐ¾Ð²Ð¾-ÑÑÐ»Ð¾ÑÐ¾ÑÑÑÐºÐ¸Ð¹ ÑÐ¿Ð¾ÑÑÐ± ÑÐ¿ÑÐ¸Ð¹Ð½ÑÑÑÑ Ð´ÑÐ¹ÑÐ½Ð¾ÑÑ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507076"/>
            <a:ext cx="5062451" cy="33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Як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відомо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існує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чотири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основні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способи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сприйняття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людиною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навколишнього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95" y="2192356"/>
            <a:ext cx="3209339" cy="3424107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Філософський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Науковий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err="1">
                <a:solidFill>
                  <a:srgbClr val="FF0000"/>
                </a:solidFill>
              </a:rPr>
              <a:t>релігійний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err="1" smtClean="0">
                <a:solidFill>
                  <a:srgbClr val="FF0000"/>
                </a:solidFill>
              </a:rPr>
              <a:t>МІфологічний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»ÑÐ´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25" y="1995668"/>
            <a:ext cx="2185901" cy="19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»ÑÐ´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47" y="3685383"/>
            <a:ext cx="2812069" cy="16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ÐµÐ»ÑÐ³Ñ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77" y="3154022"/>
            <a:ext cx="2776451" cy="18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¼ÑÑÐ¾Ð»Ð¾Ð³Ñ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42" y="5060965"/>
            <a:ext cx="2870258" cy="18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endParaRPr lang="ru-RU" dirty="0"/>
          </a:p>
        </p:txBody>
      </p:sp>
      <p:pic>
        <p:nvPicPr>
          <p:cNvPr id="3074" name="Picture 2" descr="http://library.nlu.edu.ua/POLN_TEXT/4%20KURS/4/1/01H1R1_1.files/image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3" y="3248112"/>
            <a:ext cx="5085591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ÑÐ²ÑÑÐ¾Ð³Ð»Ñ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30" y="1905468"/>
            <a:ext cx="3950912" cy="21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8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7024" y="563230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філософія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освіти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– </a:t>
            </a:r>
            <a:r>
              <a:rPr lang="ru-RU" b="1" dirty="0" err="1"/>
              <a:t>це</a:t>
            </a:r>
            <a:r>
              <a:rPr lang="ru-RU" b="1" dirty="0"/>
              <a:t>, </a:t>
            </a:r>
            <a:r>
              <a:rPr lang="ru-RU" b="1" dirty="0" err="1"/>
              <a:t>насамперед</a:t>
            </a:r>
            <a:r>
              <a:rPr lang="ru-RU" b="1" dirty="0"/>
              <a:t>, </a:t>
            </a:r>
            <a:r>
              <a:rPr lang="ru-RU" b="1" i="1" dirty="0" err="1"/>
              <a:t>наукова</a:t>
            </a:r>
            <a:r>
              <a:rPr lang="ru-RU" b="1" i="1" dirty="0"/>
              <a:t> </a:t>
            </a:r>
            <a:r>
              <a:rPr lang="ru-RU" b="1" dirty="0" err="1"/>
              <a:t>дисципліна</a:t>
            </a:r>
            <a:r>
              <a:rPr lang="ru-RU" b="1" dirty="0"/>
              <a:t>, покликана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пропагувати</a:t>
            </a:r>
            <a:r>
              <a:rPr lang="ru-RU" b="1" dirty="0"/>
              <a:t>, але і </a:t>
            </a:r>
            <a:r>
              <a:rPr lang="ru-RU" b="1" dirty="0" err="1"/>
              <a:t>вводити</a:t>
            </a:r>
            <a:r>
              <a:rPr lang="ru-RU" b="1" dirty="0"/>
              <a:t> в </a:t>
            </a:r>
            <a:r>
              <a:rPr lang="ru-RU" b="1" dirty="0" err="1"/>
              <a:t>освітній</a:t>
            </a:r>
            <a:r>
              <a:rPr lang="ru-RU" b="1" dirty="0"/>
              <a:t> процесс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значущі</a:t>
            </a:r>
            <a:r>
              <a:rPr lang="ru-RU" b="1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, </a:t>
            </a:r>
            <a:r>
              <a:rPr lang="ru-RU" b="1" dirty="0" err="1"/>
              <a:t>будувати</a:t>
            </a:r>
            <a:r>
              <a:rPr lang="ru-RU" b="1" dirty="0"/>
              <a:t> систему </a:t>
            </a:r>
            <a:r>
              <a:rPr lang="ru-RU" b="1" dirty="0" err="1"/>
              <a:t>освіти</a:t>
            </a:r>
            <a:r>
              <a:rPr lang="ru-RU" b="1" dirty="0"/>
              <a:t> на </a:t>
            </a:r>
            <a:r>
              <a:rPr lang="ru-RU" b="1" dirty="0" err="1"/>
              <a:t>достовірних</a:t>
            </a:r>
            <a:r>
              <a:rPr lang="ru-RU" b="1" dirty="0"/>
              <a:t> </a:t>
            </a:r>
            <a:r>
              <a:rPr lang="ru-RU" b="1" i="1" dirty="0" err="1" smtClean="0"/>
              <a:t>наукових</a:t>
            </a:r>
            <a:r>
              <a:rPr lang="ru-RU" b="1" i="1" dirty="0" smtClean="0"/>
              <a:t> </a:t>
            </a:r>
            <a:r>
              <a:rPr lang="ru-RU" b="1" dirty="0" smtClean="0"/>
              <a:t>фактах</a:t>
            </a:r>
            <a:r>
              <a:rPr lang="ru-RU" b="1" dirty="0"/>
              <a:t>, максимально </a:t>
            </a:r>
            <a:r>
              <a:rPr lang="ru-RU" b="1" dirty="0" err="1"/>
              <a:t>наближати</a:t>
            </a:r>
            <a:r>
              <a:rPr lang="ru-RU" b="1" dirty="0"/>
              <a:t> </a:t>
            </a:r>
            <a:r>
              <a:rPr lang="ru-RU" b="1" dirty="0" err="1"/>
              <a:t>студентів</a:t>
            </a:r>
            <a:r>
              <a:rPr lang="ru-RU" b="1" dirty="0"/>
              <a:t> до </a:t>
            </a:r>
            <a:r>
              <a:rPr lang="ru-RU" b="1" dirty="0" err="1"/>
              <a:t>сучасних</a:t>
            </a:r>
            <a:r>
              <a:rPr lang="ru-RU" b="1" dirty="0"/>
              <a:t> </a:t>
            </a:r>
            <a:r>
              <a:rPr lang="ru-RU" b="1" i="1" dirty="0" err="1"/>
              <a:t>наукових</a:t>
            </a:r>
            <a:r>
              <a:rPr lang="ru-RU" b="1" i="1" dirty="0"/>
              <a:t> </a:t>
            </a:r>
            <a:r>
              <a:rPr lang="ru-RU" b="1" dirty="0" err="1"/>
              <a:t>відкриттів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складають</a:t>
            </a:r>
            <a:r>
              <a:rPr lang="ru-RU" b="1" dirty="0"/>
              <a:t> основу </a:t>
            </a:r>
            <a:r>
              <a:rPr lang="ru-RU" b="1" dirty="0" err="1"/>
              <a:t>теперішнього</a:t>
            </a:r>
            <a:r>
              <a:rPr lang="ru-RU" b="1" dirty="0"/>
              <a:t> та </a:t>
            </a:r>
            <a:r>
              <a:rPr lang="ru-RU" b="1" dirty="0" err="1"/>
              <a:t>майбутньогоспособу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. </a:t>
            </a:r>
          </a:p>
        </p:txBody>
      </p:sp>
      <p:pic>
        <p:nvPicPr>
          <p:cNvPr id="2052" name="Picture 4" descr="ÐÐ°ÑÑÐ¸Ð½ÐºÐ¸ Ð¿Ð¾ Ð·Ð°Ð¿ÑÐ¾ÑÑ ÑÑÐ»Ð¾ÑÐ¾ÑÑÑ Ð¾ÑÐ²ÑÑÐ¸ Ð¿ÑÐµÐ·ÐµÐ½ÑÐ°ÑÑ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r="1112"/>
          <a:stretch/>
        </p:blipFill>
        <p:spPr bwMode="auto">
          <a:xfrm>
            <a:off x="781396" y="2901142"/>
            <a:ext cx="5752409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7847" y="829236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Ми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кожен</a:t>
            </a:r>
            <a:r>
              <a:rPr lang="ru-RU" b="1" dirty="0"/>
              <a:t> педагог,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того,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сприйняття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</a:t>
            </a:r>
            <a:r>
              <a:rPr lang="ru-RU" b="1" dirty="0" err="1"/>
              <a:t>лежить</a:t>
            </a:r>
            <a:r>
              <a:rPr lang="ru-RU" b="1" dirty="0"/>
              <a:t> в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світосприйняття</a:t>
            </a:r>
            <a:r>
              <a:rPr lang="ru-RU" b="1" dirty="0"/>
              <a:t>, повинен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залишатися</a:t>
            </a:r>
            <a:r>
              <a:rPr lang="ru-RU" b="1" dirty="0"/>
              <a:t> </a:t>
            </a:r>
            <a:r>
              <a:rPr lang="ru-RU" b="1" dirty="0" err="1"/>
              <a:t>об'єктивним</a:t>
            </a:r>
            <a:r>
              <a:rPr lang="ru-RU" b="1" dirty="0"/>
              <a:t>. І </a:t>
            </a:r>
            <a:r>
              <a:rPr lang="ru-RU" b="1" dirty="0" err="1"/>
              <a:t>ця</a:t>
            </a:r>
            <a:r>
              <a:rPr lang="ru-RU" b="1" dirty="0"/>
              <a:t> </a:t>
            </a:r>
            <a:r>
              <a:rPr lang="ru-RU" b="1" dirty="0" err="1"/>
              <a:t>об'єктивність</a:t>
            </a:r>
            <a:r>
              <a:rPr lang="ru-RU" b="1" dirty="0"/>
              <a:t> повинна </a:t>
            </a:r>
            <a:r>
              <a:rPr lang="ru-RU" b="1" dirty="0" err="1"/>
              <a:t>полягати</a:t>
            </a:r>
            <a:r>
              <a:rPr lang="ru-RU" b="1" dirty="0"/>
              <a:t> в тому,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нарівні</a:t>
            </a:r>
            <a:r>
              <a:rPr lang="ru-RU" b="1" dirty="0"/>
              <a:t> з </a:t>
            </a:r>
            <a:r>
              <a:rPr lang="ru-RU" b="1" dirty="0" err="1"/>
              <a:t>релігійними</a:t>
            </a:r>
            <a:r>
              <a:rPr lang="ru-RU" b="1" dirty="0"/>
              <a:t> догматами,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навколонауковим</a:t>
            </a:r>
            <a:r>
              <a:rPr lang="ru-RU" b="1" dirty="0"/>
              <a:t> (</a:t>
            </a:r>
            <a:r>
              <a:rPr lang="ru-RU" b="1" dirty="0" err="1"/>
              <a:t>езотеричним</a:t>
            </a:r>
            <a:r>
              <a:rPr lang="ru-RU" b="1" dirty="0"/>
              <a:t>) </a:t>
            </a:r>
            <a:r>
              <a:rPr lang="ru-RU" b="1" dirty="0" err="1"/>
              <a:t>розумінням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, перед </a:t>
            </a:r>
            <a:r>
              <a:rPr lang="ru-RU" b="1" dirty="0" err="1"/>
              <a:t>учнями</a:t>
            </a:r>
            <a:r>
              <a:rPr lang="ru-RU" b="1" dirty="0"/>
              <a:t> </a:t>
            </a:r>
            <a:r>
              <a:rPr lang="ru-RU" b="1" dirty="0" err="1"/>
              <a:t>розкривалося</a:t>
            </a:r>
            <a:r>
              <a:rPr lang="ru-RU" b="1" dirty="0"/>
              <a:t> </a:t>
            </a:r>
            <a:r>
              <a:rPr lang="ru-RU" b="1" dirty="0" err="1"/>
              <a:t>багатство</a:t>
            </a:r>
            <a:r>
              <a:rPr lang="ru-RU" b="1" dirty="0"/>
              <a:t> </a:t>
            </a:r>
            <a:r>
              <a:rPr lang="ru-RU" b="1" dirty="0" err="1"/>
              <a:t>науково-філософського</a:t>
            </a:r>
            <a:r>
              <a:rPr lang="ru-RU" b="1" dirty="0"/>
              <a:t> </a:t>
            </a:r>
            <a:r>
              <a:rPr lang="ru-RU" b="1" dirty="0" err="1"/>
              <a:t>світогляду</a:t>
            </a:r>
            <a:r>
              <a:rPr lang="ru-RU" b="1" dirty="0"/>
              <a:t>. Особливо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стосується</a:t>
            </a:r>
            <a:r>
              <a:rPr lang="ru-RU" b="1" dirty="0"/>
              <a:t> </a:t>
            </a:r>
            <a:r>
              <a:rPr lang="ru-RU" b="1" dirty="0" err="1"/>
              <a:t>середніх</a:t>
            </a:r>
            <a:r>
              <a:rPr lang="ru-RU" b="1" dirty="0"/>
              <a:t> і </a:t>
            </a:r>
            <a:r>
              <a:rPr lang="ru-RU" b="1" dirty="0" err="1"/>
              <a:t>вищих</a:t>
            </a:r>
            <a:r>
              <a:rPr lang="ru-RU" b="1" dirty="0"/>
              <a:t> </a:t>
            </a:r>
            <a:r>
              <a:rPr lang="ru-RU" b="1" dirty="0" err="1"/>
              <a:t>учбових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ru-RU" b="1" dirty="0"/>
              <a:t>.</a:t>
            </a:r>
          </a:p>
        </p:txBody>
      </p:sp>
      <p:pic>
        <p:nvPicPr>
          <p:cNvPr id="5122" name="Picture 2" descr="ÐÐ°ÑÑÐ¸Ð½ÐºÐ¸ Ð¿Ð¾ Ð·Ð°Ð¿ÑÐ¾ÑÑ Ð¿ÐµÐ´Ð°Ð³Ð¾Ð³Ñ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" y="4137331"/>
            <a:ext cx="2413058" cy="25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02" y="1366662"/>
            <a:ext cx="10364451" cy="2266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Саме</a:t>
            </a:r>
            <a:r>
              <a:rPr lang="ru-RU" b="1" dirty="0"/>
              <a:t> з </a:t>
            </a:r>
            <a:r>
              <a:rPr lang="ru-RU" b="1" dirty="0" err="1"/>
              <a:t>цієї</a:t>
            </a:r>
            <a:r>
              <a:rPr lang="ru-RU" b="1" dirty="0"/>
              <a:t> причини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цілей</a:t>
            </a:r>
            <a:r>
              <a:rPr lang="ru-RU" b="1" dirty="0"/>
              <a:t> </a:t>
            </a:r>
            <a:r>
              <a:rPr lang="ru-RU" b="1" dirty="0" err="1"/>
              <a:t>реформи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в США </a:t>
            </a:r>
            <a:r>
              <a:rPr lang="ru-RU" b="1" dirty="0" err="1"/>
              <a:t>кінця</a:t>
            </a:r>
            <a:r>
              <a:rPr lang="ru-RU" b="1" dirty="0"/>
              <a:t> ХХ ст., є </a:t>
            </a:r>
            <a:r>
              <a:rPr lang="ru-RU" b="1" dirty="0" err="1"/>
              <a:t>орієнтація</a:t>
            </a:r>
            <a:r>
              <a:rPr lang="ru-RU" b="1" dirty="0"/>
              <a:t> на </a:t>
            </a:r>
            <a:r>
              <a:rPr lang="ru-RU" b="1" i="1" dirty="0" err="1"/>
              <a:t>наукове</a:t>
            </a:r>
            <a:r>
              <a:rPr lang="ru-RU" b="1" dirty="0"/>
              <a:t> 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учбового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,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творчих</a:t>
            </a:r>
            <a:r>
              <a:rPr lang="ru-RU" b="1" dirty="0"/>
              <a:t> </a:t>
            </a:r>
            <a:r>
              <a:rPr lang="ru-RU" b="1" dirty="0" err="1"/>
              <a:t>здібностей</a:t>
            </a:r>
            <a:r>
              <a:rPr lang="ru-RU" b="1" dirty="0"/>
              <a:t> і критичного </a:t>
            </a:r>
            <a:r>
              <a:rPr lang="ru-RU" b="1" dirty="0" err="1"/>
              <a:t>мислення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.</a:t>
            </a:r>
          </a:p>
        </p:txBody>
      </p:sp>
      <p:pic>
        <p:nvPicPr>
          <p:cNvPr id="6146" name="Picture 2" descr="ÐÐ°ÑÑÐ¸Ð½ÐºÐ¸ Ð¿Ð¾ Ð·Ð°Ð¿ÑÐ¾ÑÑ ÐºÑÐ¸ÑÐ¸ÑÐ½Ðµ Ð¼Ð¸ÑÐ»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4" y="4114800"/>
            <a:ext cx="48712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9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За </a:t>
            </a:r>
            <a:r>
              <a:rPr lang="ru-RU" b="1" i="1" dirty="0" err="1"/>
              <a:t>даними</a:t>
            </a:r>
            <a:r>
              <a:rPr lang="ru-RU" b="1" i="1" dirty="0"/>
              <a:t> </a:t>
            </a:r>
            <a:r>
              <a:rPr lang="ru-RU" b="1" i="1" dirty="0" err="1"/>
              <a:t>рейтингових</a:t>
            </a:r>
            <a:r>
              <a:rPr lang="ru-RU" b="1" i="1" dirty="0"/>
              <a:t> агентств </a:t>
            </a:r>
            <a:r>
              <a:rPr lang="ru-RU" b="1" i="1" dirty="0" err="1"/>
              <a:t>найбільш</a:t>
            </a:r>
            <a:r>
              <a:rPr lang="ru-RU" b="1" i="1" dirty="0"/>
              <a:t> </a:t>
            </a:r>
            <a:r>
              <a:rPr lang="ru-RU" b="1" i="1" dirty="0" err="1"/>
              <a:t>успішною</a:t>
            </a:r>
            <a:r>
              <a:rPr lang="ru-RU" b="1" i="1" dirty="0"/>
              <a:t> у </a:t>
            </a:r>
            <a:r>
              <a:rPr lang="ru-RU" b="1" i="1" dirty="0" err="1"/>
              <a:t>сучасному</a:t>
            </a:r>
            <a:r>
              <a:rPr lang="ru-RU" b="1" i="1" dirty="0"/>
              <a:t> </a:t>
            </a:r>
            <a:r>
              <a:rPr lang="ru-RU" b="1" i="1" dirty="0" err="1"/>
              <a:t>світі</a:t>
            </a:r>
            <a:r>
              <a:rPr lang="ru-RU" b="1" i="1" dirty="0"/>
              <a:t> є </a:t>
            </a:r>
            <a:r>
              <a:rPr lang="ru-RU" b="1" i="1" dirty="0" err="1"/>
              <a:t>фінська</a:t>
            </a:r>
            <a:r>
              <a:rPr lang="ru-RU" b="1" i="1" dirty="0"/>
              <a:t> система </a:t>
            </a:r>
            <a:r>
              <a:rPr lang="ru-RU" b="1" i="1" dirty="0" err="1"/>
              <a:t>освіти</a:t>
            </a:r>
            <a:r>
              <a:rPr lang="ru-RU" b="1" i="1" dirty="0"/>
              <a:t>, яка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наступні</a:t>
            </a:r>
            <a:r>
              <a:rPr lang="ru-RU" b="1" i="1" dirty="0"/>
              <a:t> характеристики: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0802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o </a:t>
            </a:r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учбових</a:t>
            </a:r>
            <a:r>
              <a:rPr lang="ru-RU" b="1" dirty="0"/>
              <a:t> </a:t>
            </a:r>
            <a:r>
              <a:rPr lang="ru-RU" b="1" dirty="0" err="1"/>
              <a:t>досягнень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доступу до </a:t>
            </a:r>
            <a:r>
              <a:rPr lang="ru-RU" b="1" dirty="0" err="1"/>
              <a:t>освіти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безкоштовна</a:t>
            </a:r>
            <a:r>
              <a:rPr lang="ru-RU" b="1" dirty="0"/>
              <a:t> </a:t>
            </a:r>
            <a:r>
              <a:rPr lang="ru-RU" b="1" dirty="0" err="1"/>
              <a:t>освіта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всеосяжна</a:t>
            </a:r>
            <a:r>
              <a:rPr lang="ru-RU" b="1" dirty="0"/>
              <a:t>, а не </a:t>
            </a:r>
            <a:r>
              <a:rPr lang="ru-RU" b="1" dirty="0" err="1"/>
              <a:t>вибіркова</a:t>
            </a:r>
            <a:r>
              <a:rPr lang="ru-RU" b="1" dirty="0"/>
              <a:t> природа </a:t>
            </a:r>
            <a:r>
              <a:rPr lang="ru-RU" b="1" dirty="0" err="1"/>
              <a:t>базової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важлива</a:t>
            </a:r>
            <a:r>
              <a:rPr lang="ru-RU" b="1" dirty="0"/>
              <a:t> роль </a:t>
            </a:r>
            <a:r>
              <a:rPr lang="ru-RU" b="1" dirty="0" err="1"/>
              <a:t>місцевої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і </a:t>
            </a:r>
            <a:r>
              <a:rPr lang="ru-RU" b="1" dirty="0" err="1"/>
              <a:t>муніципалітетів</a:t>
            </a:r>
            <a:r>
              <a:rPr lang="ru-RU" b="1" dirty="0"/>
              <a:t> в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гетерогенні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тих,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навчається</a:t>
            </a:r>
            <a:r>
              <a:rPr lang="ru-RU" b="1" dirty="0"/>
              <a:t>, </a:t>
            </a:r>
            <a:r>
              <a:rPr lang="ru-RU" b="1" dirty="0" err="1"/>
              <a:t>відсутність</a:t>
            </a:r>
            <a:r>
              <a:rPr lang="ru-RU" b="1" dirty="0"/>
              <a:t> катетеризації</a:t>
            </a:r>
            <a:r>
              <a:rPr lang="ru-RU" b="1" baseline="30000" dirty="0"/>
              <a:t>1</a:t>
            </a:r>
            <a:r>
              <a:rPr lang="ru-RU" b="1" dirty="0"/>
              <a:t> і </a:t>
            </a:r>
            <a:r>
              <a:rPr lang="ru-RU" b="1" dirty="0" err="1"/>
              <a:t>відбору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індивідуальна</a:t>
            </a:r>
            <a:r>
              <a:rPr lang="ru-RU" b="1" dirty="0"/>
              <a:t> </a:t>
            </a:r>
            <a:r>
              <a:rPr lang="ru-RU" b="1" dirty="0" err="1"/>
              <a:t>підтримка</a:t>
            </a:r>
            <a:r>
              <a:rPr lang="ru-RU" b="1" dirty="0"/>
              <a:t> </a:t>
            </a:r>
            <a:r>
              <a:rPr lang="ru-RU" b="1" dirty="0" err="1"/>
              <a:t>навчального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і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</a:t>
            </a:r>
            <a:r>
              <a:rPr lang="ru-RU" b="1" dirty="0" err="1"/>
              <a:t>учням</a:t>
            </a:r>
            <a:r>
              <a:rPr lang="ru-RU" b="1" dirty="0"/>
              <a:t>, інклюзивність</a:t>
            </a:r>
            <a:r>
              <a:rPr lang="ru-RU" b="1" baseline="30000" dirty="0"/>
              <a:t>2</a:t>
            </a:r>
            <a:r>
              <a:rPr lang="ru-RU" b="1" dirty="0"/>
              <a:t> </a:t>
            </a:r>
            <a:r>
              <a:rPr lang="ru-RU" b="1" dirty="0" err="1"/>
              <a:t>учителів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гнучкість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- </a:t>
            </a:r>
            <a:r>
              <a:rPr lang="ru-RU" b="1" dirty="0" err="1"/>
              <a:t>довіра</a:t>
            </a:r>
            <a:r>
              <a:rPr lang="ru-RU" b="1" dirty="0"/>
              <a:t> і </a:t>
            </a:r>
            <a:r>
              <a:rPr lang="ru-RU" b="1" dirty="0" err="1"/>
              <a:t>повноваження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гнучке</a:t>
            </a:r>
            <a:r>
              <a:rPr lang="ru-RU" b="1" dirty="0"/>
              <a:t> </a:t>
            </a:r>
            <a:r>
              <a:rPr lang="ru-RU" b="1" dirty="0" err="1"/>
              <a:t>адміністративне</a:t>
            </a:r>
            <a:r>
              <a:rPr lang="ru-RU" b="1" dirty="0"/>
              <a:t> </a:t>
            </a:r>
            <a:r>
              <a:rPr lang="ru-RU" b="1" dirty="0" err="1"/>
              <a:t>регулювання</a:t>
            </a:r>
            <a:r>
              <a:rPr lang="ru-RU" b="1" dirty="0"/>
              <a:t>, </a:t>
            </a:r>
            <a:r>
              <a:rPr lang="ru-RU" b="1" dirty="0" err="1"/>
              <a:t>готовність</a:t>
            </a:r>
            <a:r>
              <a:rPr lang="ru-RU" b="1" dirty="0"/>
              <a:t> </a:t>
            </a:r>
            <a:r>
              <a:rPr lang="ru-RU" b="1" dirty="0" err="1"/>
              <a:t>надати</a:t>
            </a:r>
            <a:r>
              <a:rPr lang="ru-RU" b="1" dirty="0"/>
              <a:t> </a:t>
            </a:r>
            <a:r>
              <a:rPr lang="ru-RU" b="1" dirty="0" err="1"/>
              <a:t>підтримку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довіра</a:t>
            </a:r>
            <a:r>
              <a:rPr lang="ru-RU" b="1" dirty="0"/>
              <a:t> </a:t>
            </a:r>
            <a:r>
              <a:rPr lang="ru-RU" b="1" dirty="0" err="1"/>
              <a:t>школі</a:t>
            </a:r>
            <a:r>
              <a:rPr lang="ru-RU" b="1" dirty="0"/>
              <a:t>,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керівництву</a:t>
            </a:r>
            <a:r>
              <a:rPr lang="ru-RU" b="1" dirty="0"/>
              <a:t>, </a:t>
            </a:r>
            <a:r>
              <a:rPr lang="ru-RU" b="1" dirty="0" err="1"/>
              <a:t>вчителям</a:t>
            </a:r>
            <a:r>
              <a:rPr lang="ru-RU" b="1" dirty="0"/>
              <a:t> і </a:t>
            </a:r>
            <a:r>
              <a:rPr lang="ru-RU" b="1" dirty="0" err="1"/>
              <a:t>учням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інтерактивні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; </a:t>
            </a:r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місцевих</a:t>
            </a:r>
            <a:r>
              <a:rPr lang="ru-RU" b="1" dirty="0"/>
              <a:t> рад (</a:t>
            </a:r>
            <a:r>
              <a:rPr lang="ru-RU" b="1" dirty="0" err="1"/>
              <a:t>муніципалітетів</a:t>
            </a:r>
            <a:r>
              <a:rPr lang="ru-RU" b="1" dirty="0"/>
              <a:t>);</a:t>
            </a:r>
          </a:p>
          <a:p>
            <a:r>
              <a:rPr lang="en-US" b="1" dirty="0"/>
              <a:t>o </a:t>
            </a:r>
            <a:r>
              <a:rPr lang="ru-RU" b="1" dirty="0" err="1"/>
              <a:t>орієнтація</a:t>
            </a:r>
            <a:r>
              <a:rPr lang="ru-RU" b="1" dirty="0"/>
              <a:t> </a:t>
            </a:r>
            <a:r>
              <a:rPr lang="ru-RU" b="1" dirty="0" err="1"/>
              <a:t>оцінки</a:t>
            </a:r>
            <a:r>
              <a:rPr lang="ru-RU" b="1" dirty="0"/>
              <a:t> на </a:t>
            </a:r>
            <a:r>
              <a:rPr lang="ru-RU" b="1" dirty="0" err="1"/>
              <a:t>розвиток</a:t>
            </a:r>
            <a:r>
              <a:rPr lang="ru-RU" b="1" dirty="0"/>
              <a:t> - </a:t>
            </a:r>
            <a:r>
              <a:rPr lang="ru-RU" b="1" dirty="0" err="1"/>
              <a:t>відсутність</a:t>
            </a:r>
            <a:r>
              <a:rPr lang="ru-RU" b="1" dirty="0"/>
              <a:t> </a:t>
            </a:r>
            <a:r>
              <a:rPr lang="ru-RU" b="1" dirty="0" err="1"/>
              <a:t>тестів</a:t>
            </a:r>
            <a:r>
              <a:rPr lang="ru-RU" b="1" dirty="0"/>
              <a:t>, </a:t>
            </a:r>
            <a:r>
              <a:rPr lang="ru-RU" b="1" dirty="0" err="1"/>
              <a:t>рейтингів</a:t>
            </a:r>
            <a:r>
              <a:rPr lang="ru-RU" b="1" dirty="0"/>
              <a:t>;</a:t>
            </a:r>
          </a:p>
          <a:p>
            <a:r>
              <a:rPr lang="en-US" b="1" dirty="0"/>
              <a:t>o </a:t>
            </a:r>
            <a:r>
              <a:rPr lang="ru-RU" b="1" dirty="0" err="1"/>
              <a:t>висококваліфіковані</a:t>
            </a:r>
            <a:r>
              <a:rPr lang="ru-RU" b="1" dirty="0"/>
              <a:t> </a:t>
            </a:r>
            <a:r>
              <a:rPr lang="ru-RU" b="1" dirty="0" err="1"/>
              <a:t>самостійні</a:t>
            </a:r>
            <a:r>
              <a:rPr lang="ru-RU" b="1" dirty="0"/>
              <a:t> </a:t>
            </a:r>
            <a:r>
              <a:rPr lang="ru-RU" b="1" dirty="0" err="1"/>
              <a:t>учителі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9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1468" y="613106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/>
              <a:t>Досягнення</a:t>
            </a:r>
            <a:r>
              <a:rPr lang="ru-RU" sz="2800" b="1" dirty="0"/>
              <a:t> </a:t>
            </a:r>
            <a:r>
              <a:rPr lang="ru-RU" sz="2800" b="1" dirty="0" err="1"/>
              <a:t>вище</a:t>
            </a:r>
            <a:r>
              <a:rPr lang="ru-RU" sz="2800" b="1" dirty="0"/>
              <a:t> </a:t>
            </a:r>
            <a:r>
              <a:rPr lang="ru-RU" sz="2800" b="1" dirty="0" err="1"/>
              <a:t>перелічених</a:t>
            </a:r>
            <a:r>
              <a:rPr lang="ru-RU" sz="2800" b="1" dirty="0"/>
              <a:t> характеристик </a:t>
            </a:r>
            <a:r>
              <a:rPr lang="ru-RU" sz="2800" b="1" dirty="0" err="1"/>
              <a:t>можливе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при </a:t>
            </a:r>
            <a:r>
              <a:rPr lang="ru-RU" sz="2800" b="1" dirty="0" err="1"/>
              <a:t>домінуванні</a:t>
            </a:r>
            <a:r>
              <a:rPr lang="ru-RU" sz="2800" b="1" dirty="0"/>
              <a:t> </a:t>
            </a:r>
            <a:r>
              <a:rPr lang="ru-RU" sz="2800" b="1" dirty="0" err="1"/>
              <a:t>науково-філософського</a:t>
            </a:r>
            <a:r>
              <a:rPr lang="ru-RU" sz="2800" b="1" dirty="0"/>
              <a:t> способу </a:t>
            </a:r>
            <a:r>
              <a:rPr lang="ru-RU" sz="2800" b="1" dirty="0" err="1"/>
              <a:t>взаємодії</a:t>
            </a:r>
            <a:r>
              <a:rPr lang="ru-RU" sz="2800" b="1" dirty="0"/>
              <a:t> з </a:t>
            </a:r>
            <a:r>
              <a:rPr lang="ru-RU" sz="2800" b="1" dirty="0" err="1"/>
              <a:t>матеріальним</a:t>
            </a:r>
            <a:r>
              <a:rPr lang="ru-RU" sz="2800" b="1" dirty="0"/>
              <a:t> </a:t>
            </a:r>
            <a:r>
              <a:rPr lang="ru-RU" sz="2800" b="1" dirty="0" err="1"/>
              <a:t>світом</a:t>
            </a:r>
            <a:r>
              <a:rPr lang="ru-RU" sz="2800" b="1" dirty="0"/>
              <a:t>. Тому, на наш </a:t>
            </a:r>
            <a:r>
              <a:rPr lang="ru-RU" sz="2800" b="1" dirty="0" err="1"/>
              <a:t>погляд</a:t>
            </a:r>
            <a:r>
              <a:rPr lang="ru-RU" sz="2800" b="1" dirty="0"/>
              <a:t>, планетарно-</a:t>
            </a:r>
            <a:r>
              <a:rPr lang="ru-RU" sz="2800" b="1" dirty="0" err="1"/>
              <a:t>космічний</a:t>
            </a:r>
            <a:r>
              <a:rPr lang="ru-RU" sz="2800" b="1" dirty="0"/>
              <a:t> тип </a:t>
            </a:r>
            <a:r>
              <a:rPr lang="ru-RU" sz="2800" b="1" dirty="0" err="1"/>
              <a:t>особистості</a:t>
            </a:r>
            <a:r>
              <a:rPr lang="ru-RU" sz="2800" b="1" dirty="0"/>
              <a:t> повинен </a:t>
            </a:r>
            <a:r>
              <a:rPr lang="ru-RU" sz="2800" b="1" dirty="0" err="1"/>
              <a:t>використовувати</a:t>
            </a:r>
            <a:r>
              <a:rPr lang="ru-RU" sz="2800" b="1" dirty="0"/>
              <a:t> </a:t>
            </a:r>
            <a:r>
              <a:rPr lang="ru-RU" sz="2800" b="1" dirty="0" err="1"/>
              <a:t>виключно</a:t>
            </a:r>
            <a:r>
              <a:rPr lang="ru-RU" sz="2800" b="1" dirty="0"/>
              <a:t> </a:t>
            </a:r>
            <a:r>
              <a:rPr lang="ru-RU" sz="2800" b="1" dirty="0" err="1"/>
              <a:t>науково-філософський</a:t>
            </a:r>
            <a:r>
              <a:rPr lang="ru-RU" sz="2800" b="1" dirty="0"/>
              <a:t> </a:t>
            </a:r>
            <a:r>
              <a:rPr lang="ru-RU" sz="2800" b="1" dirty="0" err="1"/>
              <a:t>спосіб</a:t>
            </a:r>
            <a:r>
              <a:rPr lang="ru-RU" sz="2800" b="1" dirty="0"/>
              <a:t> </a:t>
            </a:r>
            <a:r>
              <a:rPr lang="ru-RU" sz="2800" b="1" dirty="0" err="1"/>
              <a:t>сприйняття</a:t>
            </a:r>
            <a:r>
              <a:rPr lang="ru-RU" sz="2800" b="1" dirty="0"/>
              <a:t> </a:t>
            </a:r>
            <a:r>
              <a:rPr lang="ru-RU" sz="2800" b="1" dirty="0" err="1"/>
              <a:t>дійсності</a:t>
            </a:r>
            <a:r>
              <a:rPr lang="ru-RU" sz="2800" b="1" dirty="0"/>
              <a:t>.</a:t>
            </a:r>
          </a:p>
        </p:txBody>
      </p:sp>
      <p:pic>
        <p:nvPicPr>
          <p:cNvPr id="7170" name="Picture 2" descr="ÐÐ°ÑÑÐ¸Ð½ÐºÐ¸ Ð¿Ð¾ Ð·Ð°Ð¿ÑÐ¾ÑÑ ÐºÑÐ¸ÑÐ¸ÑÐ½Ðµ Ð¼Ð¸ÑÐ»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7213"/>
            <a:ext cx="3524596" cy="28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</TotalTime>
  <Words>216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Науково-філософський спосіб сприйняття дійсності </vt:lpstr>
      <vt:lpstr>Презентация PowerPoint</vt:lpstr>
      <vt:lpstr>Як відомо, існує чотири основні способи сприйняття людиною навколишнього світу:</vt:lpstr>
      <vt:lpstr>Існує кілька критеріїв класифікації світогляду</vt:lpstr>
      <vt:lpstr>Презентация PowerPoint</vt:lpstr>
      <vt:lpstr>Презентация PowerPoint</vt:lpstr>
      <vt:lpstr>Саме з цієї причини однією з цілей реформи системи освіти в США кінця ХХ ст., є орієнтація на наукове забезпечення учбового процесу, розвиток творчих здібностей і критичного мислення учнів.</vt:lpstr>
      <vt:lpstr>За даними рейтингових агентств найбільш успішною у сучасному світі є фінська система освіти, яка має наступні характеристики: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Науково-філософський спосіб сприйняття дійсності</dc:title>
  <dc:creator>Пользователь Windows</dc:creator>
  <cp:lastModifiedBy>userznu</cp:lastModifiedBy>
  <cp:revision>5</cp:revision>
  <dcterms:created xsi:type="dcterms:W3CDTF">2018-11-03T17:58:29Z</dcterms:created>
  <dcterms:modified xsi:type="dcterms:W3CDTF">2019-10-16T10:55:19Z</dcterms:modified>
</cp:coreProperties>
</file>