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65" r:id="rId8"/>
    <p:sldId id="263" r:id="rId9"/>
    <p:sldId id="25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4715" y="901521"/>
            <a:ext cx="9004479" cy="2726980"/>
          </a:xfrm>
        </p:spPr>
        <p:txBody>
          <a:bodyPr>
            <a:normAutofit fontScale="90000"/>
          </a:bodyPr>
          <a:lstStyle/>
          <a:p>
            <a:pPr lvl="0"/>
            <a:r>
              <a:rPr lang="uk-UA" sz="4900" b="1" dirty="0"/>
              <a:t>Духовні виміри людського буття. Загальнолюдські цінності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98" y="2894871"/>
            <a:ext cx="3917661" cy="2693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2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·Ð°Ð³Ð°Ð»ÑÐ½Ð¾Ð»ÑÐ´ÑÑÐºÑ ÑÑÐ½Ð½Ð¾ÑÑÑ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25" y="526229"/>
            <a:ext cx="6841375" cy="40291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·Ð°Ð³Ð°Ð»ÑÐ½Ð¾Ð»ÑÐ´ÑÑÐºÑ ÑÑÐ½Ð½Ð¾ÑÑÑ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" y="3757353"/>
            <a:ext cx="4510483" cy="30012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7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5585" y="781396"/>
            <a:ext cx="9127375" cy="3749040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духовність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самобудування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орієнтацій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конституювання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менталітету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Духовність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моменту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дотику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перших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звернених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материнською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посмішкою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»ÑÐ´Ð¸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" y="1467066"/>
            <a:ext cx="2512810" cy="1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1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895" y="764373"/>
            <a:ext cx="10791305" cy="4389518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думку А. </a:t>
            </a:r>
            <a:r>
              <a:rPr lang="ru-RU" dirty="0" err="1"/>
              <a:t>Запісоцкого</a:t>
            </a:r>
            <a:r>
              <a:rPr lang="ru-RU" dirty="0"/>
              <a:t>, </a:t>
            </a:r>
            <a:r>
              <a:rPr lang="ru-RU" dirty="0" err="1"/>
              <a:t>найважливішою</a:t>
            </a:r>
            <a:r>
              <a:rPr lang="ru-RU" dirty="0"/>
              <a:t> для </a:t>
            </a:r>
            <a:r>
              <a:rPr lang="ru-RU" dirty="0" err="1"/>
              <a:t>духовності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, є </a:t>
            </a:r>
            <a:r>
              <a:rPr lang="ru-RU" b="1" i="1" dirty="0">
                <a:solidFill>
                  <a:srgbClr val="FF0000"/>
                </a:solidFill>
              </a:rPr>
              <a:t>"</a:t>
            </a:r>
            <a:r>
              <a:rPr lang="ru-RU" b="1" i="1" dirty="0" err="1">
                <a:solidFill>
                  <a:srgbClr val="FF0000"/>
                </a:solidFill>
              </a:rPr>
              <a:t>ціннісно</a:t>
            </a:r>
            <a:r>
              <a:rPr lang="ru-RU" b="1" i="1" dirty="0">
                <a:solidFill>
                  <a:srgbClr val="FF0000"/>
                </a:solidFill>
              </a:rPr>
              <a:t>-нормативна сфера </a:t>
            </a:r>
            <a:r>
              <a:rPr lang="ru-RU" b="1" i="1" dirty="0" err="1">
                <a:solidFill>
                  <a:srgbClr val="FF0000"/>
                </a:solidFill>
              </a:rPr>
              <a:t>свідомості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особистості</a:t>
            </a:r>
            <a:r>
              <a:rPr lang="ru-RU" b="1" i="1" dirty="0">
                <a:solidFill>
                  <a:srgbClr val="FF0000"/>
                </a:solidFill>
              </a:rPr>
              <a:t>"</a:t>
            </a:r>
            <a:r>
              <a:rPr lang="ru-RU" i="1" dirty="0"/>
              <a:t>.</a:t>
            </a:r>
            <a:r>
              <a:rPr lang="ru-RU" dirty="0"/>
              <a:t> Система </a:t>
            </a:r>
            <a:r>
              <a:rPr lang="ru-RU" dirty="0" err="1"/>
              <a:t>цінностей</a:t>
            </a:r>
            <a:r>
              <a:rPr lang="ru-RU" dirty="0"/>
              <a:t> входить в ядро </a:t>
            </a:r>
            <a:r>
              <a:rPr lang="ru-RU" dirty="0" err="1"/>
              <a:t>особистості</a:t>
            </a:r>
            <a:r>
              <a:rPr lang="ru-RU" dirty="0"/>
              <a:t> і </a:t>
            </a:r>
            <a:r>
              <a:rPr lang="ru-RU" dirty="0" err="1"/>
              <a:t>виступає</a:t>
            </a:r>
            <a:r>
              <a:rPr lang="ru-RU" dirty="0"/>
              <a:t> як </a:t>
            </a:r>
            <a:r>
              <a:rPr lang="ru-RU" dirty="0" err="1"/>
              <a:t>світоглядна</a:t>
            </a:r>
            <a:r>
              <a:rPr lang="ru-RU" dirty="0"/>
              <a:t> основа </a:t>
            </a:r>
            <a:r>
              <a:rPr lang="ru-RU" dirty="0" err="1"/>
              <a:t>всіх</a:t>
            </a:r>
            <a:r>
              <a:rPr lang="ru-RU" dirty="0"/>
              <a:t> сфер та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3967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22" y="955565"/>
            <a:ext cx="11431385" cy="554498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Ядро </a:t>
            </a:r>
            <a:r>
              <a:rPr lang="ru-RU" b="1" i="1" dirty="0" err="1">
                <a:solidFill>
                  <a:srgbClr val="FF0000"/>
                </a:solidFill>
              </a:rPr>
              <a:t>особистості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повноцінне</a:t>
            </a:r>
            <a:r>
              <a:rPr lang="ru-RU" dirty="0"/>
              <a:t>, </a:t>
            </a:r>
            <a:r>
              <a:rPr lang="ru-RU" dirty="0" err="1"/>
              <a:t>гармонійне</a:t>
            </a:r>
            <a:r>
              <a:rPr lang="ru-RU" dirty="0"/>
              <a:t> </a:t>
            </a:r>
            <a:r>
              <a:rPr lang="ru-RU" dirty="0" err="1"/>
              <a:t>внутрішнє</a:t>
            </a:r>
            <a:r>
              <a:rPr lang="ru-RU" dirty="0"/>
              <a:t> "Я"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науково-філософській</a:t>
            </a:r>
            <a:r>
              <a:rPr lang="ru-RU" dirty="0"/>
              <a:t> </a:t>
            </a:r>
            <a:r>
              <a:rPr lang="ru-RU" dirty="0" err="1"/>
              <a:t>термінології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абстрактний</a:t>
            </a:r>
            <a:r>
              <a:rPr lang="ru-RU" dirty="0"/>
              <a:t> образ, </a:t>
            </a:r>
            <a:r>
              <a:rPr lang="ru-RU" dirty="0" err="1"/>
              <a:t>крізь</a:t>
            </a:r>
            <a:r>
              <a:rPr lang="ru-RU" dirty="0"/>
              <a:t> призму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 У свою </a:t>
            </a:r>
            <a:r>
              <a:rPr lang="ru-RU" dirty="0" err="1"/>
              <a:t>чергу</a:t>
            </a:r>
            <a:r>
              <a:rPr lang="ru-RU" dirty="0"/>
              <a:t>, основу </a:t>
            </a:r>
            <a:r>
              <a:rPr lang="ru-RU" dirty="0" err="1"/>
              <a:t>внутрішнього</a:t>
            </a:r>
            <a:r>
              <a:rPr lang="ru-RU" dirty="0"/>
              <a:t> абстрактного образу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"Я" )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загальнолюдські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: </a:t>
            </a:r>
            <a:r>
              <a:rPr lang="ru-RU" dirty="0" err="1"/>
              <a:t>актуалізована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відображена</a:t>
            </a:r>
            <a:r>
              <a:rPr lang="ru-RU" dirty="0"/>
              <a:t> в </a:t>
            </a:r>
            <a:r>
              <a:rPr lang="ru-RU" dirty="0" err="1"/>
              <a:t>нейронних</a:t>
            </a:r>
            <a:r>
              <a:rPr lang="ru-RU" dirty="0"/>
              <a:t> </a:t>
            </a:r>
            <a:r>
              <a:rPr lang="ru-RU" dirty="0" err="1"/>
              <a:t>об'єднаннях</a:t>
            </a:r>
            <a:r>
              <a:rPr lang="ru-RU" dirty="0"/>
              <a:t> </a:t>
            </a:r>
            <a:r>
              <a:rPr lang="ru-RU" dirty="0" err="1"/>
              <a:t>довготривалої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58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9425" y="647995"/>
            <a:ext cx="8610600" cy="5170914"/>
          </a:xfrm>
        </p:spPr>
        <p:txBody>
          <a:bodyPr>
            <a:normAutofit/>
          </a:bodyPr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</a:t>
            </a:r>
            <a:r>
              <a:rPr lang="ru-RU" dirty="0" err="1"/>
              <a:t>філософська</a:t>
            </a:r>
            <a:r>
              <a:rPr lang="ru-RU" dirty="0"/>
              <a:t> </a:t>
            </a:r>
            <a:r>
              <a:rPr lang="ru-RU" dirty="0" err="1"/>
              <a:t>дисципліна</a:t>
            </a:r>
            <a:r>
              <a:rPr lang="ru-RU" dirty="0"/>
              <a:t> - </a:t>
            </a:r>
            <a:r>
              <a:rPr lang="ru-RU" b="1" i="1" dirty="0" err="1">
                <a:solidFill>
                  <a:srgbClr val="FF0000"/>
                </a:solidFill>
              </a:rPr>
              <a:t>аксіологія</a:t>
            </a:r>
            <a:r>
              <a:rPr lang="ru-RU" dirty="0"/>
              <a:t>, яка </a:t>
            </a:r>
            <a:r>
              <a:rPr lang="ru-RU" dirty="0" err="1"/>
              <a:t>розглядає</a:t>
            </a:r>
            <a:r>
              <a:rPr lang="ru-RU" dirty="0"/>
              <a:t> структуру </a:t>
            </a:r>
            <a:r>
              <a:rPr lang="ru-RU" dirty="0" err="1"/>
              <a:t>цінностей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бутті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Аксіологія</a:t>
            </a:r>
            <a:r>
              <a:rPr lang="ru-RU" dirty="0"/>
              <a:t> </a:t>
            </a:r>
            <a:r>
              <a:rPr lang="ru-RU" dirty="0" err="1"/>
              <a:t>піднімає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та </a:t>
            </a:r>
            <a:r>
              <a:rPr lang="ru-RU" dirty="0" err="1"/>
              <a:t>із</a:t>
            </a:r>
            <a:r>
              <a:rPr lang="ru-RU" dirty="0"/>
              <a:t> фрагментами </a:t>
            </a:r>
            <a:r>
              <a:rPr lang="ru-RU" dirty="0" err="1"/>
              <a:t>буття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6922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63288"/>
            <a:ext cx="10820400" cy="5603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 smtClean="0">
                <a:solidFill>
                  <a:srgbClr val="FF0000"/>
                </a:solidFill>
              </a:rPr>
              <a:t>Цінності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/>
              <a:t>-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деякі</a:t>
            </a:r>
            <a:r>
              <a:rPr lang="ru-RU" sz="2800" b="1" dirty="0"/>
              <a:t> </a:t>
            </a:r>
            <a:r>
              <a:rPr lang="ru-RU" sz="2800" b="1" dirty="0" err="1"/>
              <a:t>риси</a:t>
            </a:r>
            <a:r>
              <a:rPr lang="ru-RU" sz="2800" b="1" dirty="0"/>
              <a:t>, характеристики </a:t>
            </a:r>
            <a:r>
              <a:rPr lang="ru-RU" sz="2800" b="1" dirty="0" err="1"/>
              <a:t>реальності</a:t>
            </a:r>
            <a:r>
              <a:rPr lang="ru-RU" sz="2800" b="1" dirty="0"/>
              <a:t> (</a:t>
            </a:r>
            <a:r>
              <a:rPr lang="ru-RU" sz="2800" b="1" dirty="0" err="1"/>
              <a:t>справжньої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уявної</a:t>
            </a:r>
            <a:r>
              <a:rPr lang="ru-RU" sz="2800" b="1" dirty="0"/>
              <a:t>), </a:t>
            </a:r>
            <a:r>
              <a:rPr lang="ru-RU" sz="2800" b="1" dirty="0" err="1"/>
              <a:t>щодо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існує</a:t>
            </a:r>
            <a:r>
              <a:rPr lang="ru-RU" sz="2800" b="1" dirty="0"/>
              <a:t> установка </a:t>
            </a:r>
            <a:r>
              <a:rPr lang="ru-RU" sz="2800" b="1" dirty="0" err="1"/>
              <a:t>глибокого</a:t>
            </a:r>
            <a:r>
              <a:rPr lang="ru-RU" sz="2800" b="1" dirty="0"/>
              <a:t> </a:t>
            </a:r>
            <a:r>
              <a:rPr lang="ru-RU" sz="2800" b="1" dirty="0" err="1"/>
              <a:t>прийняття</a:t>
            </a:r>
            <a:r>
              <a:rPr lang="ru-RU" sz="2800" b="1" dirty="0"/>
              <a:t>, </a:t>
            </a:r>
            <a:r>
              <a:rPr lang="ru-RU" sz="2800" b="1" dirty="0" err="1"/>
              <a:t>бажання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 </a:t>
            </a:r>
            <a:r>
              <a:rPr lang="ru-RU" sz="2800" b="1" dirty="0" err="1"/>
              <a:t>втілення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i="1" dirty="0" err="1" smtClean="0">
                <a:solidFill>
                  <a:srgbClr val="FF0000"/>
                </a:solidFill>
              </a:rPr>
              <a:t>Цінності</a:t>
            </a:r>
            <a:r>
              <a:rPr lang="ru-RU" sz="2800" b="1" dirty="0" smtClean="0"/>
              <a:t> </a:t>
            </a:r>
            <a:r>
              <a:rPr lang="ru-RU" sz="2800" b="1" dirty="0"/>
              <a:t>-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актуалізована</a:t>
            </a:r>
            <a:r>
              <a:rPr lang="ru-RU" sz="2800" b="1" dirty="0"/>
              <a:t> </a:t>
            </a:r>
            <a:r>
              <a:rPr lang="ru-RU" sz="2800" b="1" dirty="0" err="1"/>
              <a:t>інформація</a:t>
            </a:r>
            <a:r>
              <a:rPr lang="ru-RU" sz="2800" b="1" dirty="0"/>
              <a:t>, </a:t>
            </a:r>
            <a:r>
              <a:rPr lang="ru-RU" sz="2800" b="1" dirty="0" err="1"/>
              <a:t>закодована</a:t>
            </a:r>
            <a:r>
              <a:rPr lang="ru-RU" sz="2800" b="1" dirty="0"/>
              <a:t> в </a:t>
            </a:r>
            <a:r>
              <a:rPr lang="ru-RU" sz="2800" b="1" dirty="0" err="1"/>
              <a:t>знакових</a:t>
            </a:r>
            <a:r>
              <a:rPr lang="ru-RU" sz="2800" b="1" dirty="0"/>
              <a:t> системах і </a:t>
            </a:r>
            <a:r>
              <a:rPr lang="ru-RU" sz="2800" b="1" dirty="0" err="1"/>
              <a:t>поняттях</a:t>
            </a:r>
            <a:r>
              <a:rPr lang="ru-RU" sz="2800" b="1" dirty="0"/>
              <a:t>, </a:t>
            </a:r>
            <a:r>
              <a:rPr lang="ru-RU" sz="2800" b="1" dirty="0" err="1"/>
              <a:t>відображена</a:t>
            </a:r>
            <a:r>
              <a:rPr lang="ru-RU" sz="2800" b="1" dirty="0"/>
              <a:t> в </a:t>
            </a:r>
            <a:r>
              <a:rPr lang="ru-RU" sz="2800" b="1" dirty="0" err="1"/>
              <a:t>нейронних</a:t>
            </a:r>
            <a:r>
              <a:rPr lang="ru-RU" sz="2800" b="1" dirty="0"/>
              <a:t> </a:t>
            </a:r>
            <a:r>
              <a:rPr lang="ru-RU" sz="2800" b="1" dirty="0" err="1"/>
              <a:t>об'єднаннях</a:t>
            </a:r>
            <a:r>
              <a:rPr lang="ru-RU" sz="2800" b="1" dirty="0"/>
              <a:t> </a:t>
            </a:r>
            <a:r>
              <a:rPr lang="ru-RU" sz="2800" b="1" dirty="0" err="1"/>
              <a:t>довготривалої</a:t>
            </a:r>
            <a:r>
              <a:rPr lang="ru-RU" sz="2800" b="1" dirty="0"/>
              <a:t> </a:t>
            </a:r>
            <a:r>
              <a:rPr lang="ru-RU" sz="2800" b="1" dirty="0" err="1"/>
              <a:t>пам'яті</a:t>
            </a:r>
            <a:r>
              <a:rPr lang="ru-RU" sz="2800" b="1" dirty="0"/>
              <a:t> та </a:t>
            </a:r>
            <a:r>
              <a:rPr lang="ru-RU" sz="2800" b="1" dirty="0" err="1"/>
              <a:t>складова</a:t>
            </a:r>
            <a:r>
              <a:rPr lang="ru-RU" sz="2800" b="1" dirty="0"/>
              <a:t> </a:t>
            </a:r>
            <a:r>
              <a:rPr lang="ru-RU" sz="2800" b="1" dirty="0" err="1"/>
              <a:t>основи</a:t>
            </a:r>
            <a:r>
              <a:rPr lang="ru-RU" sz="2800" b="1" dirty="0"/>
              <a:t> </a:t>
            </a:r>
            <a:r>
              <a:rPr lang="ru-RU" sz="2800" b="1" dirty="0" err="1"/>
              <a:t>внутрішнього</a:t>
            </a:r>
            <a:r>
              <a:rPr lang="ru-RU" sz="2800" b="1" dirty="0"/>
              <a:t> абстрактного образу.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i="1" dirty="0" err="1" smtClean="0">
                <a:solidFill>
                  <a:srgbClr val="FF0000"/>
                </a:solidFill>
              </a:rPr>
              <a:t>Цінності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/>
              <a:t>-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межі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обрамлюють</a:t>
            </a:r>
            <a:r>
              <a:rPr lang="ru-RU" sz="2800" b="1" dirty="0"/>
              <a:t> </a:t>
            </a:r>
            <a:r>
              <a:rPr lang="ru-RU" sz="2800" b="1" dirty="0" err="1"/>
              <a:t>пізнавальну</a:t>
            </a:r>
            <a:r>
              <a:rPr lang="ru-RU" sz="2800" b="1" dirty="0"/>
              <a:t> </a:t>
            </a:r>
            <a:r>
              <a:rPr lang="ru-RU" sz="2800" b="1" dirty="0" err="1"/>
              <a:t>активність</a:t>
            </a:r>
            <a:r>
              <a:rPr lang="ru-RU" sz="2800" b="1" dirty="0"/>
              <a:t> </a:t>
            </a:r>
            <a:r>
              <a:rPr lang="ru-RU" sz="2800" b="1" dirty="0" err="1"/>
              <a:t>психіки</a:t>
            </a:r>
            <a:r>
              <a:rPr lang="ru-RU" sz="2800" b="1" dirty="0"/>
              <a:t>.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ця</a:t>
            </a:r>
            <a:r>
              <a:rPr lang="ru-RU" sz="2800" b="1" dirty="0"/>
              <a:t> </a:t>
            </a:r>
            <a:r>
              <a:rPr lang="ru-RU" sz="2800" b="1" dirty="0" err="1"/>
              <a:t>активність</a:t>
            </a:r>
            <a:r>
              <a:rPr lang="ru-RU" sz="2800" b="1" dirty="0"/>
              <a:t> </a:t>
            </a:r>
            <a:r>
              <a:rPr lang="ru-RU" sz="2800" b="1" dirty="0" err="1"/>
              <a:t>пов'язана</a:t>
            </a:r>
            <a:r>
              <a:rPr lang="ru-RU" sz="2800" b="1" dirty="0"/>
              <a:t> з добром, </a:t>
            </a:r>
            <a:r>
              <a:rPr lang="ru-RU" sz="2800" b="1" dirty="0" err="1"/>
              <a:t>тобто</a:t>
            </a:r>
            <a:r>
              <a:rPr lang="ru-RU" sz="2800" b="1" dirty="0"/>
              <a:t> з </a:t>
            </a:r>
            <a:r>
              <a:rPr lang="ru-RU" sz="2800" b="1" dirty="0" err="1"/>
              <a:t>цінностями</a:t>
            </a:r>
            <a:r>
              <a:rPr lang="ru-RU" sz="2800" b="1" dirty="0"/>
              <a:t> </a:t>
            </a:r>
            <a:r>
              <a:rPr lang="ru-RU" sz="2800" b="1" dirty="0" err="1"/>
              <a:t>позитивними</a:t>
            </a:r>
            <a:r>
              <a:rPr lang="ru-RU" sz="2800" b="1" dirty="0"/>
              <a:t>, то вона </a:t>
            </a:r>
            <a:r>
              <a:rPr lang="ru-RU" sz="2800" b="1" dirty="0" err="1"/>
              <a:t>заохочується</a:t>
            </a:r>
            <a:r>
              <a:rPr lang="ru-RU" sz="2800" b="1" dirty="0"/>
              <a:t>, </a:t>
            </a:r>
            <a:r>
              <a:rPr lang="ru-RU" sz="2800" b="1" dirty="0" err="1"/>
              <a:t>викликає</a:t>
            </a:r>
            <a:r>
              <a:rPr lang="ru-RU" sz="2800" b="1" dirty="0"/>
              <a:t> </a:t>
            </a:r>
            <a:r>
              <a:rPr lang="ru-RU" sz="2800" b="1" dirty="0" err="1"/>
              <a:t>позитивні</a:t>
            </a:r>
            <a:r>
              <a:rPr lang="ru-RU" sz="2800" b="1" dirty="0"/>
              <a:t> </a:t>
            </a:r>
            <a:r>
              <a:rPr lang="ru-RU" sz="2800" b="1" dirty="0" err="1"/>
              <a:t>емоції</a:t>
            </a:r>
            <a:r>
              <a:rPr lang="ru-RU" sz="2800" b="1" dirty="0"/>
              <a:t>,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зі</a:t>
            </a:r>
            <a:r>
              <a:rPr lang="ru-RU" sz="2800" b="1" dirty="0"/>
              <a:t> злом, </a:t>
            </a:r>
            <a:r>
              <a:rPr lang="ru-RU" sz="2800" b="1" dirty="0" err="1"/>
              <a:t>цінностями</a:t>
            </a:r>
            <a:r>
              <a:rPr lang="ru-RU" sz="2800" b="1" dirty="0"/>
              <a:t> </a:t>
            </a:r>
            <a:r>
              <a:rPr lang="ru-RU" sz="2800" b="1" dirty="0" err="1"/>
              <a:t>негативними</a:t>
            </a:r>
            <a:r>
              <a:rPr lang="ru-RU" sz="2800" b="1" dirty="0"/>
              <a:t>, то вона </a:t>
            </a:r>
            <a:r>
              <a:rPr lang="ru-RU" sz="2800" b="1" dirty="0" err="1"/>
              <a:t>карана</a:t>
            </a:r>
            <a:r>
              <a:rPr lang="ru-RU" sz="2800" b="1" dirty="0"/>
              <a:t> і </a:t>
            </a:r>
            <a:r>
              <a:rPr lang="ru-RU" sz="2800" b="1" dirty="0" err="1"/>
              <a:t>викликає</a:t>
            </a:r>
            <a:r>
              <a:rPr lang="ru-RU" sz="2800" b="1" dirty="0"/>
              <a:t> </a:t>
            </a:r>
            <a:r>
              <a:rPr lang="ru-RU" sz="2800" b="1" dirty="0" err="1"/>
              <a:t>неприйняття</a:t>
            </a:r>
            <a:r>
              <a:rPr lang="ru-RU" sz="2800" b="1" dirty="0"/>
              <a:t> з боку </a:t>
            </a:r>
            <a:r>
              <a:rPr lang="ru-RU" sz="2800" b="1" dirty="0" err="1"/>
              <a:t>суспільства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47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·Ð°Ð³Ð°Ð»ÑÐ½Ð¾Ð»ÑÐ´ÑÑÐºÑ ÑÑÐ½Ð½Ð¾ÑÑÑ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40" y="-162098"/>
            <a:ext cx="8218516" cy="7020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4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c.vseosvita.ua/000ecq-7e43/0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9" r="1561"/>
          <a:stretch/>
        </p:blipFill>
        <p:spPr bwMode="auto">
          <a:xfrm>
            <a:off x="4569229" y="515390"/>
            <a:ext cx="7622771" cy="59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85" y="479335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·Ð°Ð³Ð°Ð»ÑÐ½Ð¾Ð»ÑÐ´ÑÑÐºÑ ÑÑÐ½Ð½Ð¾ÑÑ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1254499"/>
            <a:ext cx="2920134" cy="15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4" y="3057150"/>
            <a:ext cx="2728941" cy="15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2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484" y="722809"/>
            <a:ext cx="10034847" cy="455577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Одним з </a:t>
            </a:r>
            <a:r>
              <a:rPr lang="ru-RU" b="1" i="1" dirty="0" err="1">
                <a:solidFill>
                  <a:srgbClr val="FF0000"/>
                </a:solidFill>
              </a:rPr>
              <a:t>основних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інтегруючих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елементів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суспільства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виступає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духовність</a:t>
            </a:r>
            <a:r>
              <a:rPr lang="ru-RU" b="1" i="1" dirty="0">
                <a:solidFill>
                  <a:srgbClr val="FF0000"/>
                </a:solidFill>
              </a:rPr>
              <a:t>, а </a:t>
            </a:r>
            <a:r>
              <a:rPr lang="ru-RU" b="1" i="1" dirty="0" err="1">
                <a:solidFill>
                  <a:srgbClr val="FF0000"/>
                </a:solidFill>
              </a:rPr>
              <a:t>саме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основна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її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складова</a:t>
            </a:r>
            <a:r>
              <a:rPr lang="ru-RU" b="1" i="1" dirty="0">
                <a:solidFill>
                  <a:srgbClr val="FF0000"/>
                </a:solidFill>
              </a:rPr>
              <a:t> -</a:t>
            </a:r>
            <a:r>
              <a:rPr lang="ru-RU" b="1" i="1" dirty="0" err="1">
                <a:solidFill>
                  <a:srgbClr val="FF0000"/>
                </a:solidFill>
              </a:rPr>
              <a:t>загальнолюдські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цінності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516716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19</TotalTime>
  <Words>276</Words>
  <Application>Microsoft Office PowerPoint</Application>
  <PresentationFormat>Произвольный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Духовні виміри людського буття. Загальнолюдські цінності </vt:lpstr>
      <vt:lpstr>духовність - це принцип самобудування людини, це "вихід до вищих ціннісних орієнтацій конституювання особистості та її менталітету". Духовність формується з дитинства, з моменту першого дотику материнських рук із немовлям, з перших слів, звернених до немовляти, з першою материнською посмішкою. </vt:lpstr>
      <vt:lpstr>На думку А. Запісоцкого, найважливішою для духовності, що розвивається, є "ціннісно-нормативна сфера свідомості особистості". Система цінностей входить в ядро особистості і виступає як світоглядна основа всіх сфер та аспектів її життєдіяльності. </vt:lpstr>
      <vt:lpstr>Ядро особистості - це повноцінне, гармонійне внутрішнє "Я" людини, або в науково-філософській термінології - це внутрішній абстрактний образ, крізь призму якого людина сприймає зовнішній світ. У свою чергу, основу внутрішнього абстрактного образу (або внутрішнього "Я" ) утворюють загальнолюдські цінності: актуалізована інформація, відображена в нейронних об'єднаннях довготривалої пам'яті.</vt:lpstr>
      <vt:lpstr>Існує ціла філософська дисципліна - аксіологія, яка розглядає структуру цінностей і їх місце в бутті людини. Аксіологія піднімає питання про зв'язок цінностей між собою та із фрагментами буття світу. </vt:lpstr>
      <vt:lpstr>Презентация PowerPoint</vt:lpstr>
      <vt:lpstr>Презентация PowerPoint</vt:lpstr>
      <vt:lpstr>Презентация PowerPoint</vt:lpstr>
      <vt:lpstr>Одним з основних інтегруючих елементів суспільства виступає духовність, а саме основна її складова -загальнолюдські цінності.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Духовні виміри людського буття. Загальнолюдські цінності</dc:title>
  <dc:creator>Пользователь Windows</dc:creator>
  <cp:lastModifiedBy>userznu</cp:lastModifiedBy>
  <cp:revision>5</cp:revision>
  <dcterms:created xsi:type="dcterms:W3CDTF">2018-11-03T17:34:38Z</dcterms:created>
  <dcterms:modified xsi:type="dcterms:W3CDTF">2019-10-16T11:00:23Z</dcterms:modified>
</cp:coreProperties>
</file>