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7" r:id="rId5"/>
    <p:sldId id="266" r:id="rId6"/>
    <p:sldId id="269" r:id="rId7"/>
    <p:sldId id="259" r:id="rId8"/>
    <p:sldId id="260" r:id="rId9"/>
    <p:sldId id="261" r:id="rId10"/>
    <p:sldId id="262" r:id="rId11"/>
    <p:sldId id="274" r:id="rId12"/>
    <p:sldId id="273" r:id="rId13"/>
    <p:sldId id="275" r:id="rId14"/>
    <p:sldId id="263" r:id="rId15"/>
    <p:sldId id="272" r:id="rId16"/>
    <p:sldId id="276" r:id="rId17"/>
    <p:sldId id="278" r:id="rId18"/>
    <p:sldId id="277" r:id="rId19"/>
    <p:sldId id="280" r:id="rId20"/>
    <p:sldId id="279" r:id="rId21"/>
    <p:sldId id="271" r:id="rId22"/>
    <p:sldId id="264" r:id="rId23"/>
    <p:sldId id="265"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1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06.10.2019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06.10.2019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06.10.2019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06.10.2019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06.10.2019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t>06.10.2019</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t>06.10.2019</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543800" cy="5040560"/>
          </a:xfrm>
        </p:spPr>
        <p:txBody>
          <a:bodyPr>
            <a:normAutofit fontScale="90000"/>
          </a:bodyPr>
          <a:lstStyle/>
          <a:p>
            <a:pPr algn="ctr"/>
            <a:r>
              <a:rPr lang="uk-UA" b="1" dirty="0"/>
              <a:t>Процесуальні </a:t>
            </a:r>
            <a:r>
              <a:rPr lang="uk-UA" b="1" dirty="0" smtClean="0"/>
              <a:t>строки</a:t>
            </a:r>
            <a:r>
              <a:rPr lang="uk-UA" b="1" dirty="0"/>
              <a:t>.</a:t>
            </a:r>
            <a:r>
              <a:rPr lang="en-US" b="1" dirty="0" smtClean="0"/>
              <a:t/>
            </a:r>
            <a:br>
              <a:rPr lang="en-US" b="1" dirty="0" smtClean="0"/>
            </a:br>
            <a:r>
              <a:rPr lang="uk-UA" b="1" dirty="0"/>
              <a:t>Судові виклики і </a:t>
            </a:r>
            <a:r>
              <a:rPr lang="uk-UA" b="1" dirty="0" smtClean="0"/>
              <a:t>повідомлення.</a:t>
            </a:r>
            <a:r>
              <a:rPr lang="en-US" b="1" dirty="0" smtClean="0"/>
              <a:t/>
            </a:r>
            <a:br>
              <a:rPr lang="en-US" b="1" dirty="0" smtClean="0"/>
            </a:br>
            <a:r>
              <a:rPr lang="uk-UA" b="1" dirty="0"/>
              <a:t>Судові витрати</a:t>
            </a:r>
            <a:endParaRPr lang="uk-UA" b="1" dirty="0"/>
          </a:p>
        </p:txBody>
      </p:sp>
    </p:spTree>
    <p:extLst>
      <p:ext uri="{BB962C8B-B14F-4D97-AF65-F5344CB8AC3E}">
        <p14:creationId xmlns:p14="http://schemas.microsoft.com/office/powerpoint/2010/main" val="1323272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7620000" cy="6068144"/>
          </a:xfrm>
        </p:spPr>
        <p:txBody>
          <a:bodyPr/>
          <a:lstStyle/>
          <a:p>
            <a:pPr marL="114300" indent="0" algn="just">
              <a:buNone/>
            </a:pPr>
            <a:r>
              <a:rPr lang="uk-UA" sz="3200" b="1" dirty="0">
                <a:solidFill>
                  <a:srgbClr val="FF0000"/>
                </a:solidFill>
              </a:rPr>
              <a:t>Повістки</a:t>
            </a:r>
          </a:p>
          <a:p>
            <a:pPr marL="114300" indent="0" algn="just">
              <a:buNone/>
            </a:pPr>
            <a:r>
              <a:rPr lang="uk-UA" sz="3200" dirty="0"/>
              <a:t>1. Судові виклики і повідомлення здійснюються повістками про виклик і повістками-повідомленнями.</a:t>
            </a:r>
          </a:p>
          <a:p>
            <a:pPr marL="114300" indent="0" algn="just">
              <a:buNone/>
            </a:pPr>
            <a:r>
              <a:rPr lang="uk-UA" sz="3200" dirty="0" smtClean="0"/>
              <a:t>2. </a:t>
            </a:r>
            <a:r>
              <a:rPr lang="uk-UA" sz="3200" b="1" dirty="0" smtClean="0">
                <a:solidFill>
                  <a:srgbClr val="FF0000"/>
                </a:solidFill>
              </a:rPr>
              <a:t>Повістки про виклик </a:t>
            </a:r>
            <a:r>
              <a:rPr lang="uk-UA" sz="3200" dirty="0" smtClean="0"/>
              <a:t>у суд надсилаються учасникам справи, свідкам, експертам, спеціалістам, перекладачам, а </a:t>
            </a:r>
            <a:r>
              <a:rPr lang="uk-UA" sz="3200" b="1" dirty="0" smtClean="0">
                <a:solidFill>
                  <a:srgbClr val="FF0000"/>
                </a:solidFill>
              </a:rPr>
              <a:t>повістки-повідомлення</a:t>
            </a:r>
            <a:r>
              <a:rPr lang="uk-UA" sz="3200" dirty="0" smtClean="0"/>
              <a:t> - учасникам справи з приводу вчинення процесуальних дій, у яких участь цих осіб не є обов’язковою.</a:t>
            </a:r>
          </a:p>
          <a:p>
            <a:endParaRPr lang="uk-UA" dirty="0"/>
          </a:p>
        </p:txBody>
      </p:sp>
    </p:spTree>
    <p:extLst>
      <p:ext uri="{BB962C8B-B14F-4D97-AF65-F5344CB8AC3E}">
        <p14:creationId xmlns:p14="http://schemas.microsoft.com/office/powerpoint/2010/main" val="3466312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8640"/>
            <a:ext cx="8460432" cy="6768752"/>
          </a:xfrm>
        </p:spPr>
        <p:txBody>
          <a:bodyPr>
            <a:normAutofit lnSpcReduction="10000"/>
          </a:bodyPr>
          <a:lstStyle/>
          <a:p>
            <a:pPr marL="114300" indent="0" algn="just">
              <a:buNone/>
            </a:pPr>
            <a:r>
              <a:rPr lang="ru-RU" dirty="0"/>
              <a:t> </a:t>
            </a:r>
            <a:r>
              <a:rPr lang="ru-RU" dirty="0" err="1"/>
              <a:t>Судові</a:t>
            </a:r>
            <a:r>
              <a:rPr lang="ru-RU" dirty="0"/>
              <a:t> </a:t>
            </a:r>
            <a:r>
              <a:rPr lang="ru-RU" dirty="0" err="1"/>
              <a:t>виклики</a:t>
            </a:r>
            <a:r>
              <a:rPr lang="ru-RU" dirty="0"/>
              <a:t> та </a:t>
            </a:r>
            <a:r>
              <a:rPr lang="ru-RU" dirty="0" err="1"/>
              <a:t>повідомлення</a:t>
            </a:r>
            <a:r>
              <a:rPr lang="ru-RU" dirty="0"/>
              <a:t> </a:t>
            </a:r>
            <a:r>
              <a:rPr lang="ru-RU" dirty="0" err="1"/>
              <a:t>здійснюються</a:t>
            </a:r>
            <a:r>
              <a:rPr lang="ru-RU" dirty="0"/>
              <a:t>:</a:t>
            </a:r>
          </a:p>
          <a:p>
            <a:pPr algn="just"/>
            <a:r>
              <a:rPr lang="ru-RU" b="1" dirty="0" err="1"/>
              <a:t>повістками</a:t>
            </a:r>
            <a:r>
              <a:rPr lang="ru-RU" b="1" dirty="0"/>
              <a:t> про </a:t>
            </a:r>
            <a:r>
              <a:rPr lang="ru-RU" b="1" dirty="0" err="1"/>
              <a:t>виклик</a:t>
            </a:r>
            <a:r>
              <a:rPr lang="ru-RU" b="1" dirty="0"/>
              <a:t> (явка </a:t>
            </a:r>
            <a:r>
              <a:rPr lang="ru-RU" b="1" dirty="0" err="1"/>
              <a:t>обов’язкова</a:t>
            </a:r>
            <a:r>
              <a:rPr lang="ru-RU" b="1" dirty="0"/>
              <a:t>);</a:t>
            </a:r>
            <a:endParaRPr lang="ru-RU" dirty="0"/>
          </a:p>
          <a:p>
            <a:pPr algn="just"/>
            <a:r>
              <a:rPr lang="ru-RU" b="1" dirty="0" err="1"/>
              <a:t>повістками-повідомленнями</a:t>
            </a:r>
            <a:r>
              <a:rPr lang="ru-RU" b="1" dirty="0"/>
              <a:t> (явка не </a:t>
            </a:r>
            <a:r>
              <a:rPr lang="ru-RU" b="1" dirty="0" err="1"/>
              <a:t>обов’язкова</a:t>
            </a:r>
            <a:r>
              <a:rPr lang="ru-RU" b="1" dirty="0"/>
              <a:t>).</a:t>
            </a:r>
            <a:endParaRPr lang="ru-RU" dirty="0"/>
          </a:p>
          <a:p>
            <a:pPr marL="114300" indent="0" algn="just">
              <a:buNone/>
            </a:pPr>
            <a:endParaRPr lang="ru-RU" dirty="0"/>
          </a:p>
          <a:p>
            <a:pPr algn="just"/>
            <a:r>
              <a:rPr lang="ru-RU" b="1" dirty="0"/>
              <a:t>  </a:t>
            </a:r>
            <a:r>
              <a:rPr lang="ru-RU" b="1" dirty="0" err="1"/>
              <a:t>Повістки</a:t>
            </a:r>
            <a:r>
              <a:rPr lang="ru-RU" b="1" dirty="0"/>
              <a:t> про </a:t>
            </a:r>
            <a:r>
              <a:rPr lang="ru-RU" b="1" dirty="0" err="1"/>
              <a:t>виклик</a:t>
            </a:r>
            <a:r>
              <a:rPr lang="ru-RU" b="1" dirty="0"/>
              <a:t> </a:t>
            </a:r>
            <a:r>
              <a:rPr lang="ru-RU" b="1" dirty="0" err="1"/>
              <a:t>надсилаються</a:t>
            </a:r>
            <a:r>
              <a:rPr lang="ru-RU" dirty="0"/>
              <a:t>: </a:t>
            </a:r>
            <a:r>
              <a:rPr lang="ru-RU" dirty="0" err="1"/>
              <a:t>учасникам</a:t>
            </a:r>
            <a:r>
              <a:rPr lang="ru-RU" dirty="0"/>
              <a:t> </a:t>
            </a:r>
            <a:r>
              <a:rPr lang="ru-RU" dirty="0" err="1"/>
              <a:t>справи</a:t>
            </a:r>
            <a:r>
              <a:rPr lang="ru-RU" dirty="0"/>
              <a:t>, </a:t>
            </a:r>
            <a:r>
              <a:rPr lang="ru-RU" dirty="0" err="1"/>
              <a:t>свідкам</a:t>
            </a:r>
            <a:r>
              <a:rPr lang="ru-RU" dirty="0"/>
              <a:t>, </a:t>
            </a:r>
            <a:r>
              <a:rPr lang="ru-RU" dirty="0" err="1"/>
              <a:t>експертам</a:t>
            </a:r>
            <a:r>
              <a:rPr lang="ru-RU" dirty="0"/>
              <a:t>, </a:t>
            </a:r>
            <a:r>
              <a:rPr lang="ru-RU" dirty="0" err="1"/>
              <a:t>спеціалістам</a:t>
            </a:r>
            <a:r>
              <a:rPr lang="ru-RU" dirty="0"/>
              <a:t> та </a:t>
            </a:r>
            <a:r>
              <a:rPr lang="ru-RU" dirty="0" err="1"/>
              <a:t>перекладачам</a:t>
            </a:r>
            <a:r>
              <a:rPr lang="ru-RU" dirty="0"/>
              <a:t> (явка </a:t>
            </a:r>
            <a:r>
              <a:rPr lang="ru-RU" dirty="0" err="1"/>
              <a:t>обов’язкова</a:t>
            </a:r>
            <a:r>
              <a:rPr lang="ru-RU" dirty="0"/>
              <a:t>).</a:t>
            </a:r>
          </a:p>
          <a:p>
            <a:pPr algn="just"/>
            <a:r>
              <a:rPr lang="ru-RU" b="1" dirty="0"/>
              <a:t>  </a:t>
            </a:r>
            <a:r>
              <a:rPr lang="ru-RU" b="1" dirty="0" err="1"/>
              <a:t>Повістки-повідомлення</a:t>
            </a:r>
            <a:r>
              <a:rPr lang="ru-RU" b="1" dirty="0"/>
              <a:t> </a:t>
            </a:r>
            <a:r>
              <a:rPr lang="ru-RU" b="1" dirty="0" err="1"/>
              <a:t>надсилаються</a:t>
            </a:r>
            <a:r>
              <a:rPr lang="ru-RU" b="1" dirty="0"/>
              <a:t>:</a:t>
            </a:r>
            <a:r>
              <a:rPr lang="ru-RU" dirty="0"/>
              <a:t> </a:t>
            </a:r>
            <a:r>
              <a:rPr lang="ru-RU" dirty="0" err="1"/>
              <a:t>учасникам</a:t>
            </a:r>
            <a:r>
              <a:rPr lang="ru-RU" dirty="0"/>
              <a:t> </a:t>
            </a:r>
            <a:r>
              <a:rPr lang="ru-RU" dirty="0" err="1"/>
              <a:t>справи</a:t>
            </a:r>
            <a:r>
              <a:rPr lang="ru-RU" dirty="0"/>
              <a:t> з приводу </a:t>
            </a:r>
            <a:r>
              <a:rPr lang="ru-RU" dirty="0" err="1"/>
              <a:t>вчинення</a:t>
            </a:r>
            <a:r>
              <a:rPr lang="ru-RU" dirty="0"/>
              <a:t> </a:t>
            </a:r>
            <a:r>
              <a:rPr lang="ru-RU" dirty="0" err="1"/>
              <a:t>процесуальних</a:t>
            </a:r>
            <a:r>
              <a:rPr lang="ru-RU" dirty="0"/>
              <a:t> </a:t>
            </a:r>
            <a:r>
              <a:rPr lang="ru-RU" dirty="0" err="1"/>
              <a:t>дій</a:t>
            </a:r>
            <a:r>
              <a:rPr lang="ru-RU" dirty="0"/>
              <a:t> (явка не </a:t>
            </a:r>
            <a:r>
              <a:rPr lang="ru-RU" dirty="0" err="1"/>
              <a:t>обов’язкова</a:t>
            </a:r>
            <a:r>
              <a:rPr lang="ru-RU" dirty="0"/>
              <a:t>).</a:t>
            </a:r>
          </a:p>
          <a:p>
            <a:pPr marL="114300" indent="0" algn="just">
              <a:buNone/>
            </a:pPr>
            <a:endParaRPr lang="ru-RU" dirty="0"/>
          </a:p>
          <a:p>
            <a:pPr marL="114300" indent="0" algn="just">
              <a:buNone/>
            </a:pPr>
            <a:r>
              <a:rPr lang="ru-RU" b="1" dirty="0" smtClean="0"/>
              <a:t>Шляхи </a:t>
            </a:r>
            <a:r>
              <a:rPr lang="ru-RU" b="1" dirty="0" err="1"/>
              <a:t>надсилання</a:t>
            </a:r>
            <a:r>
              <a:rPr lang="ru-RU" dirty="0"/>
              <a:t> </a:t>
            </a:r>
            <a:r>
              <a:rPr lang="ru-RU" dirty="0" err="1"/>
              <a:t>судових</a:t>
            </a:r>
            <a:r>
              <a:rPr lang="ru-RU" dirty="0"/>
              <a:t> </a:t>
            </a:r>
            <a:r>
              <a:rPr lang="ru-RU" dirty="0" err="1"/>
              <a:t>викликів</a:t>
            </a:r>
            <a:r>
              <a:rPr lang="ru-RU" dirty="0"/>
              <a:t> та </a:t>
            </a:r>
            <a:r>
              <a:rPr lang="ru-RU" dirty="0" err="1"/>
              <a:t>судових</a:t>
            </a:r>
            <a:r>
              <a:rPr lang="ru-RU" dirty="0"/>
              <a:t> </a:t>
            </a:r>
            <a:r>
              <a:rPr lang="ru-RU" dirty="0" err="1"/>
              <a:t>повідомлень</a:t>
            </a:r>
            <a:r>
              <a:rPr lang="ru-RU" dirty="0"/>
              <a:t> </a:t>
            </a:r>
            <a:r>
              <a:rPr lang="ru-RU" dirty="0" err="1"/>
              <a:t>учасників</a:t>
            </a:r>
            <a:r>
              <a:rPr lang="ru-RU" dirty="0"/>
              <a:t> </a:t>
            </a:r>
            <a:r>
              <a:rPr lang="ru-RU" dirty="0" err="1"/>
              <a:t>справи</a:t>
            </a:r>
            <a:r>
              <a:rPr lang="ru-RU" dirty="0"/>
              <a:t>, </a:t>
            </a:r>
            <a:r>
              <a:rPr lang="ru-RU" dirty="0" err="1"/>
              <a:t>свідків</a:t>
            </a:r>
            <a:r>
              <a:rPr lang="ru-RU" dirty="0"/>
              <a:t>, </a:t>
            </a:r>
            <a:r>
              <a:rPr lang="ru-RU" dirty="0" err="1"/>
              <a:t>експертів</a:t>
            </a:r>
            <a:r>
              <a:rPr lang="ru-RU" dirty="0"/>
              <a:t>, </a:t>
            </a:r>
            <a:r>
              <a:rPr lang="ru-RU" dirty="0" err="1"/>
              <a:t>спеціалістів</a:t>
            </a:r>
            <a:r>
              <a:rPr lang="ru-RU" dirty="0"/>
              <a:t>, </a:t>
            </a:r>
            <a:r>
              <a:rPr lang="ru-RU" dirty="0" err="1"/>
              <a:t>перекладачів</a:t>
            </a:r>
            <a:r>
              <a:rPr lang="ru-RU" dirty="0"/>
              <a:t> </a:t>
            </a:r>
            <a:r>
              <a:rPr lang="ru-RU" dirty="0" err="1"/>
              <a:t>здійснюється</a:t>
            </a:r>
            <a:r>
              <a:rPr lang="ru-RU" dirty="0"/>
              <a:t>:</a:t>
            </a:r>
          </a:p>
          <a:p>
            <a:pPr algn="just"/>
            <a:r>
              <a:rPr lang="ru-RU" dirty="0"/>
              <a:t>за </a:t>
            </a:r>
            <a:r>
              <a:rPr lang="ru-RU" dirty="0" err="1"/>
              <a:t>наявності</a:t>
            </a:r>
            <a:r>
              <a:rPr lang="ru-RU" dirty="0"/>
              <a:t> в особи </a:t>
            </a:r>
            <a:r>
              <a:rPr lang="ru-RU" dirty="0" err="1"/>
              <a:t>офіційної</a:t>
            </a:r>
            <a:r>
              <a:rPr lang="ru-RU" dirty="0"/>
              <a:t> </a:t>
            </a:r>
            <a:r>
              <a:rPr lang="ru-RU" dirty="0" err="1"/>
              <a:t>електронної</a:t>
            </a:r>
            <a:r>
              <a:rPr lang="ru-RU" dirty="0"/>
              <a:t> </a:t>
            </a:r>
            <a:r>
              <a:rPr lang="ru-RU" dirty="0" err="1"/>
              <a:t>адреси</a:t>
            </a:r>
            <a:r>
              <a:rPr lang="ru-RU" dirty="0"/>
              <a:t> - на </a:t>
            </a:r>
            <a:r>
              <a:rPr lang="ru-RU" dirty="0" err="1"/>
              <a:t>офіційну</a:t>
            </a:r>
            <a:r>
              <a:rPr lang="ru-RU" dirty="0"/>
              <a:t> </a:t>
            </a:r>
            <a:r>
              <a:rPr lang="ru-RU" dirty="0" err="1"/>
              <a:t>електронну</a:t>
            </a:r>
            <a:r>
              <a:rPr lang="ru-RU" dirty="0"/>
              <a:t> адресу;</a:t>
            </a:r>
          </a:p>
          <a:p>
            <a:pPr algn="just"/>
            <a:r>
              <a:rPr lang="ru-RU" dirty="0"/>
              <a:t>за </a:t>
            </a:r>
            <a:r>
              <a:rPr lang="ru-RU" dirty="0" err="1"/>
              <a:t>відсутності</a:t>
            </a:r>
            <a:r>
              <a:rPr lang="ru-RU" dirty="0"/>
              <a:t> в особи </a:t>
            </a:r>
            <a:r>
              <a:rPr lang="ru-RU" dirty="0" err="1"/>
              <a:t>офіційної</a:t>
            </a:r>
            <a:r>
              <a:rPr lang="ru-RU" dirty="0"/>
              <a:t> </a:t>
            </a:r>
            <a:r>
              <a:rPr lang="ru-RU" dirty="0" err="1"/>
              <a:t>електронної</a:t>
            </a:r>
            <a:r>
              <a:rPr lang="ru-RU" dirty="0"/>
              <a:t> </a:t>
            </a:r>
            <a:r>
              <a:rPr lang="ru-RU" dirty="0" err="1"/>
              <a:t>адреси</a:t>
            </a:r>
            <a:r>
              <a:rPr lang="ru-RU" dirty="0"/>
              <a:t> - </a:t>
            </a:r>
            <a:r>
              <a:rPr lang="ru-RU" dirty="0" err="1"/>
              <a:t>рекомендованою</a:t>
            </a:r>
            <a:r>
              <a:rPr lang="ru-RU" dirty="0"/>
              <a:t> </a:t>
            </a:r>
            <a:r>
              <a:rPr lang="ru-RU" dirty="0" err="1"/>
              <a:t>кореспонденцією</a:t>
            </a:r>
            <a:r>
              <a:rPr lang="ru-RU" dirty="0"/>
              <a:t> (листом, </a:t>
            </a:r>
            <a:r>
              <a:rPr lang="ru-RU" dirty="0" err="1"/>
              <a:t>телеграмою</a:t>
            </a:r>
            <a:r>
              <a:rPr lang="ru-RU" dirty="0"/>
              <a:t>), </a:t>
            </a:r>
            <a:r>
              <a:rPr lang="ru-RU" dirty="0" err="1"/>
              <a:t>кур’єром</a:t>
            </a:r>
            <a:r>
              <a:rPr lang="ru-RU" dirty="0"/>
              <a:t> </a:t>
            </a:r>
            <a:r>
              <a:rPr lang="ru-RU" dirty="0" err="1"/>
              <a:t>із</a:t>
            </a:r>
            <a:r>
              <a:rPr lang="ru-RU" dirty="0"/>
              <a:t> </a:t>
            </a:r>
            <a:r>
              <a:rPr lang="ru-RU" dirty="0" err="1"/>
              <a:t>зворотною</a:t>
            </a:r>
            <a:r>
              <a:rPr lang="ru-RU" dirty="0"/>
              <a:t> </a:t>
            </a:r>
            <a:r>
              <a:rPr lang="ru-RU" dirty="0" err="1"/>
              <a:t>розпискою</a:t>
            </a:r>
            <a:r>
              <a:rPr lang="ru-RU" dirty="0"/>
              <a:t> за адресами, </a:t>
            </a:r>
            <a:r>
              <a:rPr lang="ru-RU" dirty="0" err="1"/>
              <a:t>вказаними</a:t>
            </a:r>
            <a:r>
              <a:rPr lang="ru-RU" dirty="0"/>
              <a:t> </a:t>
            </a:r>
            <a:r>
              <a:rPr lang="ru-RU" dirty="0" err="1"/>
              <a:t>цими</a:t>
            </a:r>
            <a:r>
              <a:rPr lang="ru-RU" dirty="0"/>
              <a:t> особами, </a:t>
            </a:r>
            <a:r>
              <a:rPr lang="ru-RU" dirty="0" err="1"/>
              <a:t>або</a:t>
            </a:r>
            <a:r>
              <a:rPr lang="ru-RU" dirty="0"/>
              <a:t> текстом </a:t>
            </a:r>
            <a:r>
              <a:rPr lang="ru-RU" dirty="0" err="1"/>
              <a:t>повістки</a:t>
            </a:r>
            <a:r>
              <a:rPr lang="ru-RU" dirty="0"/>
              <a:t> телефоном, факсом, </a:t>
            </a:r>
            <a:r>
              <a:rPr lang="ru-RU" dirty="0" err="1"/>
              <a:t>телефонограмою</a:t>
            </a:r>
            <a:r>
              <a:rPr lang="ru-RU" dirty="0"/>
              <a:t> (!</a:t>
            </a:r>
            <a:r>
              <a:rPr lang="ru-RU" b="1" dirty="0"/>
              <a:t> за </a:t>
            </a:r>
            <a:r>
              <a:rPr lang="ru-RU" b="1" dirty="0" err="1"/>
              <a:t>наявності</a:t>
            </a:r>
            <a:r>
              <a:rPr lang="ru-RU" b="1" dirty="0"/>
              <a:t> </a:t>
            </a:r>
            <a:r>
              <a:rPr lang="ru-RU" b="1" dirty="0" err="1"/>
              <a:t>письмової</a:t>
            </a:r>
            <a:r>
              <a:rPr lang="ru-RU" b="1" dirty="0"/>
              <a:t> заяви</a:t>
            </a:r>
            <a:r>
              <a:rPr lang="ru-RU" dirty="0"/>
              <a:t>).</a:t>
            </a:r>
          </a:p>
          <a:p>
            <a:endParaRPr lang="uk-UA" dirty="0"/>
          </a:p>
        </p:txBody>
      </p:sp>
    </p:spTree>
    <p:extLst>
      <p:ext uri="{BB962C8B-B14F-4D97-AF65-F5344CB8AC3E}">
        <p14:creationId xmlns:p14="http://schemas.microsoft.com/office/powerpoint/2010/main" val="42761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7969696" cy="6284168"/>
          </a:xfrm>
        </p:spPr>
        <p:txBody>
          <a:bodyPr>
            <a:normAutofit/>
          </a:bodyPr>
          <a:lstStyle/>
          <a:p>
            <a:pPr marL="114300" indent="0" algn="just">
              <a:buNone/>
            </a:pPr>
            <a:r>
              <a:rPr lang="uk-UA" sz="2400" b="1" dirty="0"/>
              <a:t>Шляхи надсилання</a:t>
            </a:r>
            <a:r>
              <a:rPr lang="uk-UA" sz="2400" dirty="0"/>
              <a:t> судових викликів та судових </a:t>
            </a:r>
            <a:r>
              <a:rPr lang="uk-UA" sz="2400" b="1" dirty="0"/>
              <a:t>повідомлень (в разі ненадання учасниками справи інформації щодо їх поштової адреси)</a:t>
            </a:r>
            <a:r>
              <a:rPr lang="uk-UA" sz="2400" dirty="0"/>
              <a:t>:</a:t>
            </a:r>
          </a:p>
          <a:p>
            <a:pPr algn="just"/>
            <a:r>
              <a:rPr lang="uk-UA" sz="2400" dirty="0"/>
              <a:t>юридичним особам та фізичним особам - підприємцям - за адресою місцезнаходження (місця проживання), що зазначена в Єдиному державному реєстрі юридичних осіб та фізичних осіб - підприємців та громадських формувань;</a:t>
            </a:r>
          </a:p>
          <a:p>
            <a:pPr algn="just"/>
            <a:r>
              <a:rPr lang="uk-UA" sz="2400" dirty="0"/>
              <a:t>фізичним особам, які не мають статусу підприємців, - за адресою їх місця проживання чи місця перебування, зареєстрованою у встановленому законом порядку.</a:t>
            </a:r>
          </a:p>
          <a:p>
            <a:pPr marL="114300" indent="0" algn="just">
              <a:buNone/>
            </a:pPr>
            <a:endParaRPr lang="uk-UA" sz="2400" dirty="0"/>
          </a:p>
          <a:p>
            <a:pPr algn="just"/>
            <a:r>
              <a:rPr lang="uk-UA" sz="2400" b="1" dirty="0"/>
              <a:t>  ! У разі відсутності учасників справи за такою адресою вважається, що судовий виклик або судове повідомлення вручено їм належним чином.</a:t>
            </a:r>
            <a:endParaRPr lang="uk-UA" sz="2400" dirty="0"/>
          </a:p>
          <a:p>
            <a:endParaRPr lang="uk-UA" dirty="0"/>
          </a:p>
        </p:txBody>
      </p:sp>
    </p:spTree>
    <p:extLst>
      <p:ext uri="{BB962C8B-B14F-4D97-AF65-F5344CB8AC3E}">
        <p14:creationId xmlns:p14="http://schemas.microsoft.com/office/powerpoint/2010/main" val="164538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9392"/>
            <a:ext cx="8532440" cy="7056784"/>
          </a:xfrm>
        </p:spPr>
        <p:txBody>
          <a:bodyPr>
            <a:normAutofit lnSpcReduction="10000"/>
          </a:bodyPr>
          <a:lstStyle/>
          <a:p>
            <a:pPr marL="114300" indent="0">
              <a:buNone/>
            </a:pPr>
            <a:r>
              <a:rPr lang="ru-RU" b="1" i="1" dirty="0" err="1"/>
              <a:t>Методи</a:t>
            </a:r>
            <a:r>
              <a:rPr lang="ru-RU" b="1" i="1" dirty="0"/>
              <a:t>, строки </a:t>
            </a:r>
            <a:r>
              <a:rPr lang="ru-RU" b="1" i="1" dirty="0" err="1"/>
              <a:t>вручення</a:t>
            </a:r>
            <a:r>
              <a:rPr lang="ru-RU" b="1" i="1" dirty="0"/>
              <a:t> </a:t>
            </a:r>
            <a:r>
              <a:rPr lang="ru-RU" b="1" i="1" dirty="0" err="1"/>
              <a:t>повістки</a:t>
            </a:r>
            <a:r>
              <a:rPr lang="ru-RU" b="1" i="1" dirty="0"/>
              <a:t> про </a:t>
            </a:r>
            <a:r>
              <a:rPr lang="ru-RU" b="1" i="1" dirty="0" err="1"/>
              <a:t>виклик</a:t>
            </a:r>
            <a:r>
              <a:rPr lang="ru-RU" b="1" i="1" dirty="0"/>
              <a:t>, </a:t>
            </a:r>
            <a:r>
              <a:rPr lang="ru-RU" b="1" i="1" dirty="0" err="1"/>
              <a:t>повістки</a:t>
            </a:r>
            <a:r>
              <a:rPr lang="ru-RU" b="1" i="1" dirty="0"/>
              <a:t> – </a:t>
            </a:r>
            <a:r>
              <a:rPr lang="ru-RU" b="1" i="1" dirty="0" err="1"/>
              <a:t>повідомлення</a:t>
            </a:r>
            <a:r>
              <a:rPr lang="ru-RU" b="1" i="1" dirty="0"/>
              <a:t> та </a:t>
            </a:r>
            <a:r>
              <a:rPr lang="ru-RU" b="1" i="1" dirty="0" err="1"/>
              <a:t>належність</a:t>
            </a:r>
            <a:r>
              <a:rPr lang="ru-RU" b="1" i="1" dirty="0"/>
              <a:t> </a:t>
            </a:r>
            <a:r>
              <a:rPr lang="ru-RU" b="1" i="1" dirty="0" err="1"/>
              <a:t>повідомлення</a:t>
            </a:r>
            <a:r>
              <a:rPr lang="ru-RU" b="1" i="1" dirty="0"/>
              <a:t>, за </a:t>
            </a:r>
            <a:r>
              <a:rPr lang="ru-RU" b="1" i="1" dirty="0" err="1"/>
              <a:t>відсутності</a:t>
            </a:r>
            <a:r>
              <a:rPr lang="ru-RU" b="1" i="1" dirty="0"/>
              <a:t> </a:t>
            </a:r>
            <a:r>
              <a:rPr lang="ru-RU" b="1" i="1" dirty="0" err="1"/>
              <a:t>офіційної</a:t>
            </a:r>
            <a:r>
              <a:rPr lang="ru-RU" b="1" i="1" dirty="0"/>
              <a:t> </a:t>
            </a:r>
            <a:r>
              <a:rPr lang="ru-RU" b="1" i="1" dirty="0" err="1"/>
              <a:t>електронної</a:t>
            </a:r>
            <a:r>
              <a:rPr lang="ru-RU" b="1" i="1" dirty="0"/>
              <a:t> </a:t>
            </a:r>
            <a:r>
              <a:rPr lang="ru-RU" b="1" i="1" dirty="0" err="1"/>
              <a:t>адреси</a:t>
            </a:r>
            <a:r>
              <a:rPr lang="ru-RU" b="1" i="1" dirty="0"/>
              <a:t> </a:t>
            </a:r>
            <a:r>
              <a:rPr lang="ru-RU" i="1" dirty="0"/>
              <a:t>(за </a:t>
            </a:r>
            <a:r>
              <a:rPr lang="ru-RU" i="1" dirty="0" err="1"/>
              <a:t>приписами</a:t>
            </a:r>
            <a:r>
              <a:rPr lang="ru-RU" i="1" dirty="0"/>
              <a:t> </a:t>
            </a:r>
            <a:r>
              <a:rPr lang="ru-RU" i="1" dirty="0" err="1"/>
              <a:t>статті</a:t>
            </a:r>
            <a:r>
              <a:rPr lang="ru-RU" i="1" dirty="0"/>
              <a:t> 126 Кодексу </a:t>
            </a:r>
            <a:r>
              <a:rPr lang="ru-RU" i="1" dirty="0" err="1"/>
              <a:t>адміністративного</a:t>
            </a:r>
            <a:r>
              <a:rPr lang="ru-RU" i="1" dirty="0"/>
              <a:t> </a:t>
            </a:r>
            <a:r>
              <a:rPr lang="ru-RU" i="1" dirty="0" err="1"/>
              <a:t>судочинства</a:t>
            </a:r>
            <a:r>
              <a:rPr lang="ru-RU" i="1" dirty="0"/>
              <a:t> </a:t>
            </a:r>
            <a:r>
              <a:rPr lang="ru-RU" i="1" dirty="0" err="1"/>
              <a:t>України</a:t>
            </a:r>
            <a:r>
              <a:rPr lang="ru-RU" i="1" dirty="0"/>
              <a:t> )</a:t>
            </a:r>
            <a:endParaRPr lang="ru-RU" dirty="0"/>
          </a:p>
          <a:p>
            <a:pPr marL="114300" indent="0">
              <a:buNone/>
            </a:pPr>
            <a:endParaRPr lang="ru-RU" dirty="0"/>
          </a:p>
          <a:p>
            <a:pPr marL="114300" indent="0">
              <a:buNone/>
            </a:pPr>
            <a:r>
              <a:rPr lang="ru-RU" dirty="0" smtClean="0"/>
              <a:t> </a:t>
            </a:r>
            <a:r>
              <a:rPr lang="ru-RU" dirty="0"/>
              <a:t>За </a:t>
            </a:r>
            <a:r>
              <a:rPr lang="ru-RU" dirty="0" err="1"/>
              <a:t>відсутності</a:t>
            </a:r>
            <a:r>
              <a:rPr lang="ru-RU" dirty="0"/>
              <a:t> </a:t>
            </a:r>
            <a:r>
              <a:rPr lang="ru-RU" dirty="0" err="1"/>
              <a:t>офіційної</a:t>
            </a:r>
            <a:r>
              <a:rPr lang="ru-RU" dirty="0"/>
              <a:t> </a:t>
            </a:r>
            <a:r>
              <a:rPr lang="ru-RU" dirty="0" err="1"/>
              <a:t>електронної</a:t>
            </a:r>
            <a:r>
              <a:rPr lang="ru-RU" dirty="0"/>
              <a:t> </a:t>
            </a:r>
            <a:r>
              <a:rPr lang="ru-RU" dirty="0" err="1"/>
              <a:t>адреси</a:t>
            </a:r>
            <a:r>
              <a:rPr lang="ru-RU" dirty="0"/>
              <a:t> у адресата </a:t>
            </a:r>
            <a:r>
              <a:rPr lang="ru-RU" dirty="0" err="1"/>
              <a:t>повістки</a:t>
            </a:r>
            <a:r>
              <a:rPr lang="ru-RU" dirty="0"/>
              <a:t> </a:t>
            </a:r>
            <a:r>
              <a:rPr lang="ru-RU" dirty="0" err="1"/>
              <a:t>вручаються</a:t>
            </a:r>
            <a:r>
              <a:rPr lang="ru-RU" dirty="0"/>
              <a:t>:</a:t>
            </a:r>
          </a:p>
          <a:p>
            <a:r>
              <a:rPr lang="ru-RU" dirty="0" err="1"/>
              <a:t>під</a:t>
            </a:r>
            <a:r>
              <a:rPr lang="ru-RU" dirty="0"/>
              <a:t> </a:t>
            </a:r>
            <a:r>
              <a:rPr lang="ru-RU" dirty="0" err="1"/>
              <a:t>розписку</a:t>
            </a:r>
            <a:r>
              <a:rPr lang="ru-RU" dirty="0"/>
              <a:t> в </a:t>
            </a:r>
            <a:r>
              <a:rPr lang="ru-RU" dirty="0" err="1"/>
              <a:t>суді</a:t>
            </a:r>
            <a:r>
              <a:rPr lang="ru-RU" dirty="0"/>
              <a:t>;</a:t>
            </a:r>
          </a:p>
          <a:p>
            <a:r>
              <a:rPr lang="ru-RU" dirty="0"/>
              <a:t>шляхом </a:t>
            </a:r>
            <a:r>
              <a:rPr lang="ru-RU" dirty="0" err="1"/>
              <a:t>передачі</a:t>
            </a:r>
            <a:r>
              <a:rPr lang="ru-RU" dirty="0"/>
              <a:t> судом </a:t>
            </a:r>
            <a:r>
              <a:rPr lang="ru-RU" dirty="0" err="1"/>
              <a:t>учаснику</a:t>
            </a:r>
            <a:r>
              <a:rPr lang="ru-RU" dirty="0"/>
              <a:t> </a:t>
            </a:r>
            <a:r>
              <a:rPr lang="ru-RU" dirty="0" err="1"/>
              <a:t>справи</a:t>
            </a:r>
            <a:r>
              <a:rPr lang="ru-RU" dirty="0"/>
              <a:t> для </a:t>
            </a:r>
            <a:r>
              <a:rPr lang="ru-RU" dirty="0" err="1"/>
              <a:t>вручення</a:t>
            </a:r>
            <a:r>
              <a:rPr lang="ru-RU" dirty="0"/>
              <a:t> </a:t>
            </a:r>
            <a:r>
              <a:rPr lang="ru-RU" dirty="0" err="1"/>
              <a:t>іншій</a:t>
            </a:r>
            <a:r>
              <a:rPr lang="ru-RU" dirty="0"/>
              <a:t> </a:t>
            </a:r>
            <a:r>
              <a:rPr lang="ru-RU" dirty="0" err="1"/>
              <a:t>особі</a:t>
            </a:r>
            <a:r>
              <a:rPr lang="ru-RU" dirty="0"/>
              <a:t>, яка </a:t>
            </a:r>
            <a:r>
              <a:rPr lang="ru-RU" dirty="0" err="1"/>
              <a:t>викликається</a:t>
            </a:r>
            <a:r>
              <a:rPr lang="ru-RU" dirty="0"/>
              <a:t> до суду, </a:t>
            </a:r>
            <a:r>
              <a:rPr lang="ru-RU" dirty="0" err="1"/>
              <a:t>відповідної</a:t>
            </a:r>
            <a:r>
              <a:rPr lang="ru-RU" dirty="0"/>
              <a:t> </a:t>
            </a:r>
            <a:r>
              <a:rPr lang="ru-RU" dirty="0" err="1"/>
              <a:t>повістки</a:t>
            </a:r>
            <a:r>
              <a:rPr lang="ru-RU" dirty="0"/>
              <a:t> (за </a:t>
            </a:r>
            <a:r>
              <a:rPr lang="ru-RU" dirty="0" err="1"/>
              <a:t>згодою</a:t>
            </a:r>
            <a:r>
              <a:rPr lang="ru-RU" dirty="0"/>
              <a:t> </a:t>
            </a:r>
            <a:r>
              <a:rPr lang="ru-RU" dirty="0" err="1"/>
              <a:t>учасника</a:t>
            </a:r>
            <a:r>
              <a:rPr lang="ru-RU" dirty="0"/>
              <a:t> </a:t>
            </a:r>
            <a:r>
              <a:rPr lang="ru-RU" dirty="0" err="1"/>
              <a:t>справи</a:t>
            </a:r>
            <a:r>
              <a:rPr lang="ru-RU" dirty="0"/>
              <a:t> на </a:t>
            </a:r>
            <a:r>
              <a:rPr lang="ru-RU" dirty="0" err="1"/>
              <a:t>таку</a:t>
            </a:r>
            <a:r>
              <a:rPr lang="ru-RU" dirty="0"/>
              <a:t> передачу для </a:t>
            </a:r>
            <a:r>
              <a:rPr lang="ru-RU" dirty="0" err="1"/>
              <a:t>вручення</a:t>
            </a:r>
            <a:r>
              <a:rPr lang="ru-RU" dirty="0"/>
              <a:t>).</a:t>
            </a:r>
          </a:p>
          <a:p>
            <a:pPr marL="114300" indent="0">
              <a:buNone/>
            </a:pPr>
            <a:r>
              <a:rPr lang="ru-RU" b="1" dirty="0" err="1" smtClean="0"/>
              <a:t>Зобов’язання</a:t>
            </a:r>
            <a:r>
              <a:rPr lang="ru-RU" b="1" dirty="0" smtClean="0"/>
              <a:t> </a:t>
            </a:r>
            <a:r>
              <a:rPr lang="ru-RU" b="1" dirty="0"/>
              <a:t>особи, яка </a:t>
            </a:r>
            <a:r>
              <a:rPr lang="ru-RU" b="1" dirty="0" err="1"/>
              <a:t>вручає</a:t>
            </a:r>
            <a:r>
              <a:rPr lang="ru-RU" b="1" dirty="0"/>
              <a:t> </a:t>
            </a:r>
            <a:r>
              <a:rPr lang="ru-RU" b="1" dirty="0" err="1"/>
              <a:t>повістку</a:t>
            </a:r>
            <a:r>
              <a:rPr lang="ru-RU" b="1" dirty="0"/>
              <a:t>:</a:t>
            </a:r>
            <a:endParaRPr lang="ru-RU" dirty="0"/>
          </a:p>
          <a:p>
            <a:pPr marL="114300" indent="0">
              <a:buNone/>
            </a:pPr>
            <a:r>
              <a:rPr lang="ru-RU" dirty="0"/>
              <a:t>- </a:t>
            </a:r>
            <a:r>
              <a:rPr lang="ru-RU" dirty="0" err="1"/>
              <a:t>вручити</a:t>
            </a:r>
            <a:r>
              <a:rPr lang="ru-RU" dirty="0"/>
              <a:t> </a:t>
            </a:r>
            <a:r>
              <a:rPr lang="ru-RU" dirty="0" err="1"/>
              <a:t>повістку</a:t>
            </a:r>
            <a:r>
              <a:rPr lang="ru-RU" dirty="0"/>
              <a:t> не </a:t>
            </a:r>
            <a:r>
              <a:rPr lang="ru-RU" dirty="0" err="1"/>
              <a:t>пізніше</a:t>
            </a:r>
            <a:r>
              <a:rPr lang="ru-RU" dirty="0"/>
              <a:t> </a:t>
            </a:r>
            <a:r>
              <a:rPr lang="ru-RU" dirty="0" err="1"/>
              <a:t>ніж</a:t>
            </a:r>
            <a:r>
              <a:rPr lang="ru-RU" dirty="0"/>
              <a:t> за </a:t>
            </a:r>
            <a:r>
              <a:rPr lang="ru-RU" dirty="0" err="1"/>
              <a:t>п’ять</a:t>
            </a:r>
            <a:r>
              <a:rPr lang="ru-RU" dirty="0"/>
              <a:t> </a:t>
            </a:r>
            <a:r>
              <a:rPr lang="ru-RU" dirty="0" err="1"/>
              <a:t>днів</a:t>
            </a:r>
            <a:r>
              <a:rPr lang="ru-RU" dirty="0"/>
              <a:t> до судового </a:t>
            </a:r>
            <a:r>
              <a:rPr lang="ru-RU" dirty="0" err="1"/>
              <a:t>засідання</a:t>
            </a:r>
            <a:r>
              <a:rPr lang="ru-RU" dirty="0"/>
              <a:t>/ у </a:t>
            </a:r>
            <a:r>
              <a:rPr lang="ru-RU" dirty="0" err="1"/>
              <a:t>разі</a:t>
            </a:r>
            <a:r>
              <a:rPr lang="ru-RU" dirty="0"/>
              <a:t> </a:t>
            </a:r>
            <a:r>
              <a:rPr lang="ru-RU" dirty="0" err="1"/>
              <a:t>розгляду</a:t>
            </a:r>
            <a:r>
              <a:rPr lang="ru-RU" dirty="0"/>
              <a:t> </a:t>
            </a:r>
            <a:r>
              <a:rPr lang="ru-RU" dirty="0" err="1"/>
              <a:t>окремої</a:t>
            </a:r>
            <a:r>
              <a:rPr lang="ru-RU" dirty="0"/>
              <a:t> </a:t>
            </a:r>
            <a:r>
              <a:rPr lang="ru-RU" dirty="0" err="1"/>
              <a:t>категорії</a:t>
            </a:r>
            <a:r>
              <a:rPr lang="ru-RU" dirty="0"/>
              <a:t> справ, де строк такого </a:t>
            </a:r>
            <a:r>
              <a:rPr lang="ru-RU" dirty="0" err="1"/>
              <a:t>розгляду</a:t>
            </a:r>
            <a:r>
              <a:rPr lang="ru-RU" dirty="0"/>
              <a:t> </a:t>
            </a:r>
            <a:r>
              <a:rPr lang="ru-RU" dirty="0" err="1"/>
              <a:t>менше</a:t>
            </a:r>
            <a:r>
              <a:rPr lang="ru-RU" dirty="0"/>
              <a:t> десяти </a:t>
            </a:r>
            <a:r>
              <a:rPr lang="ru-RU" dirty="0" err="1"/>
              <a:t>днів</a:t>
            </a:r>
            <a:r>
              <a:rPr lang="ru-RU" dirty="0"/>
              <a:t> </a:t>
            </a:r>
            <a:r>
              <a:rPr lang="ru-RU" dirty="0" err="1"/>
              <a:t>вручити</a:t>
            </a:r>
            <a:r>
              <a:rPr lang="ru-RU" dirty="0"/>
              <a:t> у строк, </a:t>
            </a:r>
            <a:r>
              <a:rPr lang="ru-RU" dirty="0" err="1"/>
              <a:t>достатній</a:t>
            </a:r>
            <a:r>
              <a:rPr lang="ru-RU" dirty="0"/>
              <a:t> для </a:t>
            </a:r>
            <a:r>
              <a:rPr lang="ru-RU" dirty="0" err="1"/>
              <a:t>прибуття</a:t>
            </a:r>
            <a:r>
              <a:rPr lang="ru-RU" dirty="0"/>
              <a:t> особи до суду для </a:t>
            </a:r>
            <a:r>
              <a:rPr lang="ru-RU" dirty="0" err="1"/>
              <a:t>участі</a:t>
            </a:r>
            <a:r>
              <a:rPr lang="ru-RU" dirty="0"/>
              <a:t> в судовому </a:t>
            </a:r>
            <a:r>
              <a:rPr lang="ru-RU" dirty="0" err="1"/>
              <a:t>засіданні</a:t>
            </a:r>
            <a:r>
              <a:rPr lang="ru-RU" dirty="0"/>
              <a:t>.;</a:t>
            </a:r>
          </a:p>
          <a:p>
            <a:pPr marL="114300" indent="0">
              <a:buNone/>
            </a:pPr>
            <a:r>
              <a:rPr lang="ru-RU" dirty="0"/>
              <a:t>- за </a:t>
            </a:r>
            <a:r>
              <a:rPr lang="ru-RU" dirty="0" err="1"/>
              <a:t>обставин</a:t>
            </a:r>
            <a:r>
              <a:rPr lang="ru-RU" dirty="0"/>
              <a:t> </a:t>
            </a:r>
            <a:r>
              <a:rPr lang="ru-RU" dirty="0" err="1"/>
              <a:t>тимчасової</a:t>
            </a:r>
            <a:r>
              <a:rPr lang="ru-RU" dirty="0"/>
              <a:t> </a:t>
            </a:r>
            <a:r>
              <a:rPr lang="ru-RU" dirty="0" err="1"/>
              <a:t>відсутності</a:t>
            </a:r>
            <a:r>
              <a:rPr lang="ru-RU" dirty="0"/>
              <a:t> адресата </a:t>
            </a:r>
            <a:r>
              <a:rPr lang="ru-RU" dirty="0" err="1"/>
              <a:t>відмітити</a:t>
            </a:r>
            <a:r>
              <a:rPr lang="ru-RU" dirty="0"/>
              <a:t> у </a:t>
            </a:r>
            <a:r>
              <a:rPr lang="ru-RU" dirty="0" err="1"/>
              <a:t>повістці</a:t>
            </a:r>
            <a:r>
              <a:rPr lang="ru-RU" dirty="0"/>
              <a:t> </a:t>
            </a:r>
            <a:r>
              <a:rPr lang="ru-RU" dirty="0" err="1"/>
              <a:t>відомості</a:t>
            </a:r>
            <a:r>
              <a:rPr lang="ru-RU" dirty="0"/>
              <a:t> про те, </a:t>
            </a:r>
            <a:r>
              <a:rPr lang="ru-RU" dirty="0" err="1"/>
              <a:t>куди</a:t>
            </a:r>
            <a:r>
              <a:rPr lang="ru-RU" dirty="0"/>
              <a:t> </a:t>
            </a:r>
            <a:r>
              <a:rPr lang="ru-RU" dirty="0" err="1"/>
              <a:t>вибув</a:t>
            </a:r>
            <a:r>
              <a:rPr lang="ru-RU" dirty="0"/>
              <a:t> адресат та коли </a:t>
            </a:r>
            <a:r>
              <a:rPr lang="ru-RU" dirty="0" err="1"/>
              <a:t>передбачається</a:t>
            </a:r>
            <a:r>
              <a:rPr lang="ru-RU" dirty="0"/>
              <a:t> </a:t>
            </a:r>
            <a:r>
              <a:rPr lang="ru-RU" dirty="0" err="1"/>
              <a:t>його</a:t>
            </a:r>
            <a:r>
              <a:rPr lang="ru-RU" dirty="0"/>
              <a:t> </a:t>
            </a:r>
            <a:r>
              <a:rPr lang="ru-RU" dirty="0" err="1"/>
              <a:t>повернення</a:t>
            </a:r>
            <a:r>
              <a:rPr lang="ru-RU" dirty="0"/>
              <a:t> за </a:t>
            </a:r>
            <a:r>
              <a:rPr lang="ru-RU" dirty="0" err="1"/>
              <a:t>наявності</a:t>
            </a:r>
            <a:r>
              <a:rPr lang="ru-RU" dirty="0"/>
              <a:t> таких </a:t>
            </a:r>
            <a:r>
              <a:rPr lang="ru-RU" dirty="0" err="1"/>
              <a:t>даних</a:t>
            </a:r>
            <a:r>
              <a:rPr lang="ru-RU" dirty="0"/>
              <a:t>;</a:t>
            </a:r>
          </a:p>
          <a:p>
            <a:pPr marL="114300" indent="0">
              <a:buNone/>
            </a:pPr>
            <a:r>
              <a:rPr lang="ru-RU" dirty="0"/>
              <a:t>-  </a:t>
            </a:r>
            <a:r>
              <a:rPr lang="ru-RU" dirty="0" err="1"/>
              <a:t>повернути</a:t>
            </a:r>
            <a:r>
              <a:rPr lang="ru-RU" dirty="0"/>
              <a:t> до </a:t>
            </a:r>
            <a:r>
              <a:rPr lang="ru-RU" dirty="0" err="1"/>
              <a:t>адміністративного</a:t>
            </a:r>
            <a:r>
              <a:rPr lang="ru-RU" dirty="0"/>
              <a:t> суду </a:t>
            </a:r>
            <a:r>
              <a:rPr lang="ru-RU" dirty="0" err="1"/>
              <a:t>розписку</a:t>
            </a:r>
            <a:r>
              <a:rPr lang="ru-RU" dirty="0"/>
              <a:t> адресата про </a:t>
            </a:r>
            <a:r>
              <a:rPr lang="ru-RU" dirty="0" err="1"/>
              <a:t>одержання</a:t>
            </a:r>
            <a:r>
              <a:rPr lang="ru-RU" dirty="0"/>
              <a:t> </a:t>
            </a:r>
            <a:r>
              <a:rPr lang="ru-RU" dirty="0" err="1"/>
              <a:t>повістки</a:t>
            </a:r>
            <a:r>
              <a:rPr lang="ru-RU" dirty="0"/>
              <a:t>, яка </a:t>
            </a:r>
            <a:r>
              <a:rPr lang="ru-RU" dirty="0" err="1"/>
              <a:t>приєднується</a:t>
            </a:r>
            <a:r>
              <a:rPr lang="ru-RU" dirty="0"/>
              <a:t> до </a:t>
            </a:r>
            <a:r>
              <a:rPr lang="ru-RU" dirty="0" err="1"/>
              <a:t>справи</a:t>
            </a:r>
            <a:r>
              <a:rPr lang="ru-RU" dirty="0"/>
              <a:t>;</a:t>
            </a:r>
          </a:p>
          <a:p>
            <a:endParaRPr lang="uk-UA" dirty="0"/>
          </a:p>
        </p:txBody>
      </p:sp>
    </p:spTree>
    <p:extLst>
      <p:ext uri="{BB962C8B-B14F-4D97-AF65-F5344CB8AC3E}">
        <p14:creationId xmlns:p14="http://schemas.microsoft.com/office/powerpoint/2010/main" val="272826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4624"/>
            <a:ext cx="8460432" cy="6912768"/>
          </a:xfrm>
        </p:spPr>
        <p:txBody>
          <a:bodyPr>
            <a:normAutofit fontScale="70000" lnSpcReduction="20000"/>
          </a:bodyPr>
          <a:lstStyle/>
          <a:p>
            <a:pPr marL="114300" indent="0" algn="just">
              <a:buNone/>
            </a:pPr>
            <a:r>
              <a:rPr lang="uk-UA" sz="2300" dirty="0"/>
              <a:t>Зміст повістки</a:t>
            </a:r>
          </a:p>
          <a:p>
            <a:pPr marL="114300" indent="0" algn="just">
              <a:buNone/>
            </a:pPr>
            <a:r>
              <a:rPr lang="uk-UA" sz="2300" dirty="0"/>
              <a:t>1. </a:t>
            </a:r>
            <a:r>
              <a:rPr lang="uk-UA" sz="2300" b="1" dirty="0">
                <a:solidFill>
                  <a:srgbClr val="FF0000"/>
                </a:solidFill>
              </a:rPr>
              <a:t>У повістці про виклик зазначаються:</a:t>
            </a:r>
          </a:p>
          <a:p>
            <a:pPr marL="114300" indent="0" algn="just">
              <a:buNone/>
            </a:pPr>
            <a:r>
              <a:rPr lang="uk-UA" sz="2300" dirty="0"/>
              <a:t>1) найменування та адреса адміністративного суду;</a:t>
            </a:r>
          </a:p>
          <a:p>
            <a:pPr marL="114300" indent="0" algn="just">
              <a:buNone/>
            </a:pPr>
            <a:r>
              <a:rPr lang="uk-UA" sz="2300" dirty="0"/>
              <a:t>2) ім’я (прізвище, ім’я та по батькові) фізичної особи, яку викликають до суду, або найменування органу, підприємства, установи, організації, представник яких викликається;</a:t>
            </a:r>
          </a:p>
          <a:p>
            <a:pPr marL="114300" indent="0" algn="just">
              <a:buNone/>
            </a:pPr>
            <a:r>
              <a:rPr lang="uk-UA" sz="2300" dirty="0"/>
              <a:t>3) дата, час і місце судового засідання (підготовчого судового засідання);</a:t>
            </a:r>
          </a:p>
          <a:p>
            <a:pPr marL="114300" indent="0" algn="just">
              <a:buNone/>
            </a:pPr>
            <a:r>
              <a:rPr lang="uk-UA" sz="2300" dirty="0"/>
              <a:t>4) назва і номер адміністративної справи;</a:t>
            </a:r>
          </a:p>
          <a:p>
            <a:pPr marL="114300" indent="0" algn="just">
              <a:buNone/>
            </a:pPr>
            <a:r>
              <a:rPr lang="uk-UA" sz="2300" dirty="0"/>
              <a:t>5) в якому процесуальному статусі викликається ця особа (як позивач, відповідач, свідок тощо);</a:t>
            </a:r>
          </a:p>
          <a:p>
            <a:pPr marL="114300" indent="0" algn="just">
              <a:buNone/>
            </a:pPr>
            <a:r>
              <a:rPr lang="uk-UA" sz="2300" dirty="0"/>
              <a:t>6) у разі необхідності - пропозиція учаснику справи подати всі раніше не подані докази;</a:t>
            </a:r>
          </a:p>
          <a:p>
            <a:pPr marL="114300" indent="0" algn="just">
              <a:buNone/>
            </a:pPr>
            <a:r>
              <a:rPr lang="uk-UA" sz="2300" dirty="0"/>
              <a:t>7) обов’язок адресата повідомити про наявність поважних причин неможливості прибути до суду;</a:t>
            </a:r>
          </a:p>
          <a:p>
            <a:pPr marL="114300" indent="0" algn="just">
              <a:buNone/>
            </a:pPr>
            <a:r>
              <a:rPr lang="uk-UA" sz="2300" dirty="0"/>
              <a:t>8) роз’яснення наслідків неприбуття до суду;</a:t>
            </a:r>
          </a:p>
          <a:p>
            <a:pPr marL="114300" indent="0" algn="just">
              <a:buNone/>
            </a:pPr>
            <a:r>
              <a:rPr lang="uk-UA" sz="2300" dirty="0"/>
              <a:t>9) обов’язок особи, яка одержала повістку у зв’язку з відсутністю адресата, за першої можливості вручити її адресату.</a:t>
            </a:r>
          </a:p>
          <a:p>
            <a:pPr marL="114300" indent="0" algn="just">
              <a:buNone/>
            </a:pPr>
            <a:r>
              <a:rPr lang="uk-UA" sz="2300" dirty="0"/>
              <a:t>2. </a:t>
            </a:r>
            <a:r>
              <a:rPr lang="uk-UA" sz="2300" b="1" dirty="0">
                <a:solidFill>
                  <a:srgbClr val="FF0000"/>
                </a:solidFill>
              </a:rPr>
              <a:t>У повістці-повідомленні зазначаються:</a:t>
            </a:r>
          </a:p>
          <a:p>
            <a:pPr marL="114300" indent="0" algn="just">
              <a:buNone/>
            </a:pPr>
            <a:r>
              <a:rPr lang="uk-UA" sz="2300" dirty="0"/>
              <a:t>1) найменування та адреса адміністративного суду;</a:t>
            </a:r>
          </a:p>
          <a:p>
            <a:pPr marL="114300" indent="0" algn="just">
              <a:buNone/>
            </a:pPr>
            <a:r>
              <a:rPr lang="uk-UA" sz="2300" dirty="0"/>
              <a:t>2) ім’я (прізвище, ім’я та по батькові) особи або найменування органу, підприємства, установи, організації, яким адресується повістка;</a:t>
            </a:r>
          </a:p>
          <a:p>
            <a:pPr marL="114300" indent="0" algn="just">
              <a:buNone/>
            </a:pPr>
            <a:r>
              <a:rPr lang="uk-UA" sz="2300" dirty="0"/>
              <a:t>3) дата, час і місце судового засідання або проведення окремої процесуальної дії;</a:t>
            </a:r>
          </a:p>
          <a:p>
            <a:pPr marL="114300" indent="0" algn="just">
              <a:buNone/>
            </a:pPr>
            <a:r>
              <a:rPr lang="uk-UA" sz="2300" dirty="0"/>
              <a:t>4) назва і номер адміністративної справи;</a:t>
            </a:r>
          </a:p>
          <a:p>
            <a:pPr marL="114300" indent="0" algn="just">
              <a:buNone/>
            </a:pPr>
            <a:r>
              <a:rPr lang="uk-UA" sz="2300" dirty="0"/>
              <a:t>5) в якому процесуальному статусі має право брати участь ця особа (як позивач, відповідач, свідок тощо) в судовому процесі;</a:t>
            </a:r>
          </a:p>
          <a:p>
            <a:pPr marL="114300" indent="0" algn="just">
              <a:buNone/>
            </a:pPr>
            <a:r>
              <a:rPr lang="uk-UA" sz="2300" dirty="0"/>
              <a:t>6) обов’язок особи, яка одержала повістку у зв’язку з відсутністю адресата, негайно повідомити про неї адресата.</a:t>
            </a:r>
          </a:p>
          <a:p>
            <a:pPr marL="114300" indent="0" algn="just">
              <a:buNone/>
            </a:pPr>
            <a:r>
              <a:rPr lang="uk-UA" sz="2300" dirty="0"/>
              <a:t>3. Якщо разом із повісткою надсилаються копії документів, у повістці вказується їх перелік і роз’яснюється право подати заперечення та докази на їх підтвердження.</a:t>
            </a:r>
          </a:p>
          <a:p>
            <a:endParaRPr lang="uk-UA" dirty="0"/>
          </a:p>
        </p:txBody>
      </p:sp>
    </p:spTree>
    <p:extLst>
      <p:ext uri="{BB962C8B-B14F-4D97-AF65-F5344CB8AC3E}">
        <p14:creationId xmlns:p14="http://schemas.microsoft.com/office/powerpoint/2010/main" val="3413509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8460432" cy="6858000"/>
          </a:xfrm>
        </p:spPr>
        <p:txBody>
          <a:bodyPr>
            <a:normAutofit/>
          </a:bodyPr>
          <a:lstStyle/>
          <a:p>
            <a:pPr marL="114300" indent="0" algn="just">
              <a:buNone/>
            </a:pPr>
            <a:r>
              <a:rPr lang="uk-UA" sz="2400" b="1" dirty="0">
                <a:solidFill>
                  <a:srgbClr val="FF0000"/>
                </a:solidFill>
              </a:rPr>
              <a:t>Судові витрати </a:t>
            </a:r>
            <a:r>
              <a:rPr lang="uk-UA" sz="2400" dirty="0"/>
              <a:t>складаються із судового збору та витрат, пов’язаних з розглядом справи.</a:t>
            </a:r>
          </a:p>
          <a:p>
            <a:pPr marL="114300" indent="0" algn="just">
              <a:buNone/>
            </a:pPr>
            <a:r>
              <a:rPr lang="uk-UA" sz="2400" b="1" dirty="0" smtClean="0">
                <a:solidFill>
                  <a:srgbClr val="FF0000"/>
                </a:solidFill>
              </a:rPr>
              <a:t>Розмір</a:t>
            </a:r>
            <a:r>
              <a:rPr lang="uk-UA" sz="2400" dirty="0" smtClean="0"/>
              <a:t> </a:t>
            </a:r>
            <a:r>
              <a:rPr lang="uk-UA" sz="2400" dirty="0"/>
              <a:t>судового збору, порядок його сплати, повернення і звільнення від сплати встановлюються законом.</a:t>
            </a:r>
          </a:p>
          <a:p>
            <a:pPr marL="114300" indent="0" algn="just">
              <a:buNone/>
            </a:pPr>
            <a:r>
              <a:rPr lang="uk-UA" sz="2400" dirty="0"/>
              <a:t>3. До витрат, пов’язаних з розглядом справи, належать витрати:</a:t>
            </a:r>
          </a:p>
          <a:p>
            <a:pPr algn="just"/>
            <a:r>
              <a:rPr lang="uk-UA" sz="2400" dirty="0"/>
              <a:t>1) на професійну правничу допомогу;</a:t>
            </a:r>
          </a:p>
          <a:p>
            <a:pPr algn="just"/>
            <a:r>
              <a:rPr lang="uk-UA" sz="2400" dirty="0"/>
              <a:t>2) сторін та їхніх представників, що пов’язані із прибуттям до суду;</a:t>
            </a:r>
          </a:p>
          <a:p>
            <a:pPr algn="just"/>
            <a:r>
              <a:rPr lang="uk-UA" sz="2400" dirty="0"/>
              <a:t>3) пов’язані із залученням свідків, спеціалістів, перекладачів, експертів та проведенням експертиз;</a:t>
            </a:r>
          </a:p>
          <a:p>
            <a:pPr algn="just"/>
            <a:r>
              <a:rPr lang="uk-UA" sz="2400" dirty="0"/>
              <a:t>4) пов’язані з витребуванням доказів, проведенням огляду доказів за їх місцезнаходженням, забезпеченням доказів;</a:t>
            </a:r>
          </a:p>
          <a:p>
            <a:pPr algn="just"/>
            <a:r>
              <a:rPr lang="uk-UA" sz="2400" dirty="0"/>
              <a:t>5) пов’язані із вчиненням інших процесуальних дій або підготовкою до розгляду справи.</a:t>
            </a:r>
          </a:p>
          <a:p>
            <a:endParaRPr lang="uk-UA" dirty="0"/>
          </a:p>
        </p:txBody>
      </p:sp>
    </p:spTree>
    <p:extLst>
      <p:ext uri="{BB962C8B-B14F-4D97-AF65-F5344CB8AC3E}">
        <p14:creationId xmlns:p14="http://schemas.microsoft.com/office/powerpoint/2010/main" val="334780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8460432" cy="6957392"/>
          </a:xfrm>
        </p:spPr>
        <p:txBody>
          <a:bodyPr>
            <a:normAutofit fontScale="70000" lnSpcReduction="20000"/>
          </a:bodyPr>
          <a:lstStyle/>
          <a:p>
            <a:pPr marL="114300" indent="0" algn="just">
              <a:buNone/>
            </a:pPr>
            <a:r>
              <a:rPr lang="uk-UA" sz="2900" b="1" dirty="0"/>
              <a:t>Належність повідомлення особи:</a:t>
            </a:r>
            <a:endParaRPr lang="uk-UA" sz="2900" dirty="0"/>
          </a:p>
          <a:p>
            <a:pPr marL="114300" indent="0" algn="just">
              <a:buNone/>
            </a:pPr>
            <a:r>
              <a:rPr lang="uk-UA" sz="2900" dirty="0"/>
              <a:t>вважається, що повістку вручено також у разі одержання її під розписку будь-яким повнолітнім членом сім’ї адресата, який проживає разом з ним;</a:t>
            </a:r>
          </a:p>
          <a:p>
            <a:pPr marL="114300" indent="0" algn="just">
              <a:buNone/>
            </a:pPr>
            <a:r>
              <a:rPr lang="uk-UA" sz="2900" b="1" dirty="0" smtClean="0"/>
              <a:t>!!!!Особа</a:t>
            </a:r>
            <a:r>
              <a:rPr lang="uk-UA" sz="2900" b="1" dirty="0"/>
              <a:t>, яка одержала повістку, зобов’язана негайно повідомити про неї адресата</a:t>
            </a:r>
            <a:endParaRPr lang="uk-UA" sz="2900" dirty="0"/>
          </a:p>
          <a:p>
            <a:pPr algn="just"/>
            <a:r>
              <a:rPr lang="uk-UA" sz="2900" dirty="0"/>
              <a:t>вважається, що повістку вручено юридичній особі, якщо вона доставлена за адресою, внесеною до Єдиного державного реєстру юридичних осіб, фізичних осіб - підприємців та громадських формувань, або за адресою, яка зазначена її представником, і це підтверджується підписом відповідної службової особи;</a:t>
            </a:r>
          </a:p>
          <a:p>
            <a:pPr algn="just"/>
            <a:r>
              <a:rPr lang="uk-UA" sz="2900" dirty="0"/>
              <a:t>вважається, що повістку вручено посадовій чи службовій особі, яка є учасником судового процесу, якщо її доставлено за адресою місця служби цієї особи;</a:t>
            </a:r>
          </a:p>
          <a:p>
            <a:pPr algn="just"/>
            <a:r>
              <a:rPr lang="uk-UA" sz="2900" dirty="0"/>
              <a:t>вручення повістки представнику учасника справи вважається також врученням повістки і цій особі.</a:t>
            </a:r>
          </a:p>
          <a:p>
            <a:pPr marL="114300" indent="0" algn="just">
              <a:buNone/>
            </a:pPr>
            <a:r>
              <a:rPr lang="uk-UA" sz="2600" dirty="0"/>
              <a:t> </a:t>
            </a:r>
          </a:p>
          <a:p>
            <a:pPr marL="114300" indent="0" algn="just">
              <a:buNone/>
            </a:pPr>
            <a:r>
              <a:rPr lang="uk-UA" sz="2600" i="1" dirty="0"/>
              <a:t>  * Якщо учасник справи перебуває під вартою або відбуває покарання у виді довічного позбавлення волі, позбавлення волі на певний строк, тримання у дисциплінарному батальйоні військовослужбовців, обмеження волі, арешту, повістка та інші судові документи вручаються їй під розписку адміністрацією місця утримання особи, яка негайно надсилає розписку цієї особи до суду.</a:t>
            </a:r>
            <a:endParaRPr lang="uk-UA" sz="2600" dirty="0"/>
          </a:p>
          <a:p>
            <a:pPr marL="114300" indent="0" algn="just">
              <a:buNone/>
            </a:pPr>
            <a:r>
              <a:rPr lang="uk-UA" sz="2600" i="1" dirty="0"/>
              <a:t> </a:t>
            </a:r>
            <a:endParaRPr lang="uk-UA" sz="2600" dirty="0"/>
          </a:p>
          <a:p>
            <a:pPr marL="114300" indent="0" algn="just">
              <a:buNone/>
            </a:pPr>
            <a:r>
              <a:rPr lang="uk-UA" sz="2600" i="1" dirty="0"/>
              <a:t>  * Особам, які проживають за межами України, повістки вручаються в порядку, встановленому міжнародними договорами, згода на обов’язковість яких надана Верховною Радою України, у разі відсутності таких - у порядку, встановленому статтями 85, 86 Кодексу адміністративного судочинства України.</a:t>
            </a:r>
            <a:endParaRPr lang="uk-UA" sz="2600" dirty="0"/>
          </a:p>
          <a:p>
            <a:endParaRPr lang="uk-UA" dirty="0"/>
          </a:p>
        </p:txBody>
      </p:sp>
    </p:spTree>
    <p:extLst>
      <p:ext uri="{BB962C8B-B14F-4D97-AF65-F5344CB8AC3E}">
        <p14:creationId xmlns:p14="http://schemas.microsoft.com/office/powerpoint/2010/main" val="274577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5892"/>
            <a:ext cx="8316416" cy="6715475"/>
          </a:xfrm>
        </p:spPr>
        <p:txBody>
          <a:bodyPr>
            <a:normAutofit fontScale="77500" lnSpcReduction="20000"/>
          </a:bodyPr>
          <a:lstStyle/>
          <a:p>
            <a:pPr marL="114300" indent="0" algn="just">
              <a:buNone/>
            </a:pPr>
            <a:r>
              <a:rPr lang="ru-RU" b="1" i="1" dirty="0" err="1"/>
              <a:t>Направлення</a:t>
            </a:r>
            <a:r>
              <a:rPr lang="ru-RU" b="1" i="1" dirty="0"/>
              <a:t> </a:t>
            </a:r>
            <a:r>
              <a:rPr lang="ru-RU" b="1" i="1" dirty="0" err="1"/>
              <a:t>повістки</a:t>
            </a:r>
            <a:r>
              <a:rPr lang="ru-RU" b="1" i="1" dirty="0"/>
              <a:t> про </a:t>
            </a:r>
            <a:r>
              <a:rPr lang="ru-RU" b="1" i="1" dirty="0" err="1"/>
              <a:t>виклик</a:t>
            </a:r>
            <a:r>
              <a:rPr lang="ru-RU" b="1" i="1" dirty="0"/>
              <a:t>, </a:t>
            </a:r>
            <a:r>
              <a:rPr lang="ru-RU" b="1" i="1" dirty="0" err="1"/>
              <a:t>повістки</a:t>
            </a:r>
            <a:r>
              <a:rPr lang="ru-RU" b="1" i="1" dirty="0"/>
              <a:t> – </a:t>
            </a:r>
            <a:r>
              <a:rPr lang="ru-RU" b="1" i="1" dirty="0" err="1"/>
              <a:t>повідомлення</a:t>
            </a:r>
            <a:r>
              <a:rPr lang="ru-RU" b="1" i="1" dirty="0"/>
              <a:t> </a:t>
            </a:r>
            <a:r>
              <a:rPr lang="ru-RU" b="1" i="1" dirty="0" err="1"/>
              <a:t>електронною</a:t>
            </a:r>
            <a:r>
              <a:rPr lang="ru-RU" b="1" i="1" dirty="0"/>
              <a:t> </a:t>
            </a:r>
            <a:r>
              <a:rPr lang="ru-RU" b="1" i="1" dirty="0" err="1"/>
              <a:t>поштою</a:t>
            </a:r>
            <a:r>
              <a:rPr lang="ru-RU" b="1" i="1" dirty="0"/>
              <a:t>, </a:t>
            </a:r>
            <a:r>
              <a:rPr lang="ru-RU" b="1" i="1" dirty="0" err="1"/>
              <a:t>факсимільним</a:t>
            </a:r>
            <a:r>
              <a:rPr lang="ru-RU" b="1" i="1" dirty="0"/>
              <a:t> </a:t>
            </a:r>
            <a:r>
              <a:rPr lang="ru-RU" b="1" i="1" dirty="0" err="1"/>
              <a:t>повідомленням</a:t>
            </a:r>
            <a:r>
              <a:rPr lang="ru-RU" b="1" i="1" dirty="0"/>
              <a:t> (факсом, телефаксом), </a:t>
            </a:r>
            <a:r>
              <a:rPr lang="ru-RU" b="1" i="1" dirty="0" err="1"/>
              <a:t>телефонограмою</a:t>
            </a:r>
            <a:r>
              <a:rPr lang="ru-RU" i="1" dirty="0"/>
              <a:t> (за </a:t>
            </a:r>
            <a:r>
              <a:rPr lang="ru-RU" i="1" dirty="0" err="1"/>
              <a:t>приписами</a:t>
            </a:r>
            <a:r>
              <a:rPr lang="ru-RU" i="1" dirty="0"/>
              <a:t> </a:t>
            </a:r>
            <a:r>
              <a:rPr lang="ru-RU" i="1" dirty="0" err="1"/>
              <a:t>статті</a:t>
            </a:r>
            <a:r>
              <a:rPr lang="ru-RU" i="1" dirty="0"/>
              <a:t> 129 Кодексу </a:t>
            </a:r>
            <a:r>
              <a:rPr lang="ru-RU" i="1" dirty="0" err="1"/>
              <a:t>адміністративного</a:t>
            </a:r>
            <a:r>
              <a:rPr lang="ru-RU" i="1" dirty="0"/>
              <a:t> </a:t>
            </a:r>
            <a:r>
              <a:rPr lang="ru-RU" i="1" dirty="0" err="1"/>
              <a:t>судочинства</a:t>
            </a:r>
            <a:r>
              <a:rPr lang="ru-RU" i="1" dirty="0"/>
              <a:t> </a:t>
            </a:r>
            <a:r>
              <a:rPr lang="ru-RU" i="1" dirty="0" err="1"/>
              <a:t>України</a:t>
            </a:r>
            <a:r>
              <a:rPr lang="ru-RU" i="1" dirty="0"/>
              <a:t>)</a:t>
            </a:r>
            <a:endParaRPr lang="ru-RU" dirty="0"/>
          </a:p>
          <a:p>
            <a:pPr marL="114300" indent="0" algn="just">
              <a:buNone/>
            </a:pPr>
            <a:r>
              <a:rPr lang="ru-RU" i="1" dirty="0"/>
              <a:t> </a:t>
            </a:r>
            <a:endParaRPr lang="ru-RU" dirty="0"/>
          </a:p>
          <a:p>
            <a:pPr marL="114300" indent="0" algn="just">
              <a:buNone/>
            </a:pPr>
            <a:r>
              <a:rPr lang="ru-RU" b="1" dirty="0"/>
              <a:t>  </a:t>
            </a:r>
            <a:r>
              <a:rPr lang="ru-RU" b="1" dirty="0" smtClean="0"/>
              <a:t>!!!!! </a:t>
            </a:r>
            <a:r>
              <a:rPr lang="ru-RU" b="1" dirty="0"/>
              <a:t>За </a:t>
            </a:r>
            <a:r>
              <a:rPr lang="ru-RU" b="1" dirty="0" err="1"/>
              <a:t>наявності</a:t>
            </a:r>
            <a:r>
              <a:rPr lang="ru-RU" b="1" dirty="0"/>
              <a:t> у суду </a:t>
            </a:r>
            <a:r>
              <a:rPr lang="ru-RU" b="1" dirty="0" err="1"/>
              <a:t>письмової</a:t>
            </a:r>
            <a:r>
              <a:rPr lang="ru-RU" b="1" dirty="0"/>
              <a:t> заяви.</a:t>
            </a:r>
            <a:endParaRPr lang="ru-RU" dirty="0"/>
          </a:p>
          <a:p>
            <a:pPr marL="114300" indent="0" algn="just">
              <a:buNone/>
            </a:pPr>
            <a:r>
              <a:rPr lang="ru-RU" b="1" dirty="0"/>
              <a:t> </a:t>
            </a:r>
            <a:endParaRPr lang="ru-RU" dirty="0"/>
          </a:p>
          <a:p>
            <a:pPr marL="114300" indent="0" algn="just">
              <a:buNone/>
            </a:pPr>
            <a:r>
              <a:rPr lang="ru-RU" b="1" dirty="0"/>
              <a:t>  За </a:t>
            </a:r>
            <a:r>
              <a:rPr lang="ru-RU" b="1" dirty="0" err="1"/>
              <a:t>відсутності</a:t>
            </a:r>
            <a:r>
              <a:rPr lang="ru-RU" b="1" dirty="0"/>
              <a:t> в особи </a:t>
            </a:r>
            <a:r>
              <a:rPr lang="ru-RU" b="1" dirty="0" err="1"/>
              <a:t>офіційної</a:t>
            </a:r>
            <a:r>
              <a:rPr lang="ru-RU" b="1" dirty="0"/>
              <a:t> </a:t>
            </a:r>
            <a:r>
              <a:rPr lang="ru-RU" b="1" dirty="0" err="1"/>
              <a:t>електронної</a:t>
            </a:r>
            <a:r>
              <a:rPr lang="ru-RU" b="1" dirty="0"/>
              <a:t> </a:t>
            </a:r>
            <a:r>
              <a:rPr lang="ru-RU" b="1" dirty="0" err="1"/>
              <a:t>адреси</a:t>
            </a:r>
            <a:r>
              <a:rPr lang="ru-RU" b="1" dirty="0"/>
              <a:t> текст </a:t>
            </a:r>
            <a:r>
              <a:rPr lang="ru-RU" b="1" dirty="0" err="1"/>
              <a:t>повістки</a:t>
            </a:r>
            <a:r>
              <a:rPr lang="ru-RU" b="1" dirty="0"/>
              <a:t> </a:t>
            </a:r>
            <a:r>
              <a:rPr lang="ru-RU" b="1" dirty="0" err="1"/>
              <a:t>надсилається</a:t>
            </a:r>
            <a:r>
              <a:rPr lang="ru-RU" dirty="0"/>
              <a:t> </a:t>
            </a:r>
            <a:r>
              <a:rPr lang="ru-RU" dirty="0" err="1"/>
              <a:t>електронною</a:t>
            </a:r>
            <a:r>
              <a:rPr lang="ru-RU" dirty="0"/>
              <a:t> </a:t>
            </a:r>
            <a:r>
              <a:rPr lang="ru-RU" dirty="0" err="1"/>
              <a:t>поштою</a:t>
            </a:r>
            <a:r>
              <a:rPr lang="ru-RU" dirty="0"/>
              <a:t>, </a:t>
            </a:r>
            <a:r>
              <a:rPr lang="ru-RU" dirty="0" err="1"/>
              <a:t>факсимільним</a:t>
            </a:r>
            <a:r>
              <a:rPr lang="ru-RU" dirty="0"/>
              <a:t> </a:t>
            </a:r>
            <a:r>
              <a:rPr lang="ru-RU" dirty="0" err="1"/>
              <a:t>повідомленням</a:t>
            </a:r>
            <a:r>
              <a:rPr lang="ru-RU" dirty="0"/>
              <a:t>, </a:t>
            </a:r>
            <a:r>
              <a:rPr lang="ru-RU" dirty="0" err="1"/>
              <a:t>телефонограмою</a:t>
            </a:r>
            <a:r>
              <a:rPr lang="ru-RU" dirty="0"/>
              <a:t>, </a:t>
            </a:r>
            <a:r>
              <a:rPr lang="ru-RU" dirty="0" err="1"/>
              <a:t>текстовим</a:t>
            </a:r>
            <a:r>
              <a:rPr lang="ru-RU" dirty="0"/>
              <a:t> </a:t>
            </a:r>
            <a:r>
              <a:rPr lang="ru-RU" dirty="0" err="1"/>
              <a:t>повідомленням</a:t>
            </a:r>
            <a:r>
              <a:rPr lang="ru-RU" dirty="0"/>
              <a:t> з </a:t>
            </a:r>
            <a:r>
              <a:rPr lang="ru-RU" dirty="0" err="1"/>
              <a:t>використанням</a:t>
            </a:r>
            <a:r>
              <a:rPr lang="ru-RU" dirty="0"/>
              <a:t> </a:t>
            </a:r>
            <a:r>
              <a:rPr lang="ru-RU" dirty="0" err="1"/>
              <a:t>мобільного</a:t>
            </a:r>
            <a:r>
              <a:rPr lang="ru-RU" dirty="0"/>
              <a:t> </a:t>
            </a:r>
            <a:r>
              <a:rPr lang="ru-RU" dirty="0" err="1"/>
              <a:t>зв’язку</a:t>
            </a:r>
            <a:r>
              <a:rPr lang="ru-RU" dirty="0"/>
              <a:t> на </a:t>
            </a:r>
            <a:r>
              <a:rPr lang="ru-RU" dirty="0" err="1"/>
              <a:t>відповідну</a:t>
            </a:r>
            <a:r>
              <a:rPr lang="ru-RU" dirty="0"/>
              <a:t> адресу </a:t>
            </a:r>
            <a:r>
              <a:rPr lang="ru-RU" dirty="0" err="1"/>
              <a:t>електронної</a:t>
            </a:r>
            <a:r>
              <a:rPr lang="ru-RU" dirty="0"/>
              <a:t> </a:t>
            </a:r>
            <a:r>
              <a:rPr lang="ru-RU" dirty="0" err="1"/>
              <a:t>пошти</a:t>
            </a:r>
            <a:r>
              <a:rPr lang="ru-RU" dirty="0"/>
              <a:t>, номер факсу, телефаксу, телефону;</a:t>
            </a:r>
          </a:p>
          <a:p>
            <a:pPr marL="114300" indent="0" algn="just">
              <a:buNone/>
            </a:pPr>
            <a:r>
              <a:rPr lang="ru-RU" dirty="0"/>
              <a:t> </a:t>
            </a:r>
          </a:p>
          <a:p>
            <a:pPr marL="114300" indent="0" algn="just">
              <a:buNone/>
            </a:pPr>
            <a:r>
              <a:rPr lang="ru-RU" dirty="0"/>
              <a:t>  </a:t>
            </a:r>
            <a:r>
              <a:rPr lang="ru-RU" dirty="0" err="1"/>
              <a:t>Учасник</a:t>
            </a:r>
            <a:r>
              <a:rPr lang="ru-RU" dirty="0"/>
              <a:t> судового </a:t>
            </a:r>
            <a:r>
              <a:rPr lang="ru-RU" dirty="0" err="1"/>
              <a:t>процесу</a:t>
            </a:r>
            <a:r>
              <a:rPr lang="ru-RU" dirty="0"/>
              <a:t> повинен за </a:t>
            </a:r>
            <a:r>
              <a:rPr lang="ru-RU" dirty="0" err="1"/>
              <a:t>допомогою</a:t>
            </a:r>
            <a:r>
              <a:rPr lang="ru-RU" dirty="0"/>
              <a:t> </a:t>
            </a:r>
            <a:r>
              <a:rPr lang="ru-RU" dirty="0" err="1"/>
              <a:t>електронної</a:t>
            </a:r>
            <a:r>
              <a:rPr lang="ru-RU" dirty="0"/>
              <a:t> </a:t>
            </a:r>
            <a:r>
              <a:rPr lang="ru-RU" dirty="0" err="1"/>
              <a:t>пошти</a:t>
            </a:r>
            <a:r>
              <a:rPr lang="ru-RU" dirty="0"/>
              <a:t> (факсу, телефону) </a:t>
            </a:r>
            <a:r>
              <a:rPr lang="ru-RU" b="1" dirty="0" err="1"/>
              <a:t>негайно</a:t>
            </a:r>
            <a:r>
              <a:rPr lang="ru-RU" b="1" dirty="0"/>
              <a:t> </a:t>
            </a:r>
            <a:r>
              <a:rPr lang="ru-RU" b="1" dirty="0" err="1"/>
              <a:t>підтвердити</a:t>
            </a:r>
            <a:r>
              <a:rPr lang="ru-RU" b="1" dirty="0"/>
              <a:t> суду про </a:t>
            </a:r>
            <a:r>
              <a:rPr lang="ru-RU" b="1" dirty="0" err="1"/>
              <a:t>отримання</a:t>
            </a:r>
            <a:r>
              <a:rPr lang="ru-RU" b="1" dirty="0"/>
              <a:t> тексту </a:t>
            </a:r>
            <a:r>
              <a:rPr lang="ru-RU" b="1" dirty="0" err="1"/>
              <a:t>повістки</a:t>
            </a:r>
            <a:r>
              <a:rPr lang="ru-RU" dirty="0"/>
              <a:t>, </a:t>
            </a:r>
            <a:r>
              <a:rPr lang="ru-RU" dirty="0" err="1"/>
              <a:t>після</a:t>
            </a:r>
            <a:r>
              <a:rPr lang="ru-RU" dirty="0"/>
              <a:t> </a:t>
            </a:r>
            <a:r>
              <a:rPr lang="ru-RU" dirty="0" err="1"/>
              <a:t>чого</a:t>
            </a:r>
            <a:r>
              <a:rPr lang="ru-RU" dirty="0"/>
              <a:t> </a:t>
            </a:r>
            <a:r>
              <a:rPr lang="ru-RU" dirty="0" err="1"/>
              <a:t>останній</a:t>
            </a:r>
            <a:r>
              <a:rPr lang="ru-RU" dirty="0"/>
              <a:t> </a:t>
            </a:r>
            <a:r>
              <a:rPr lang="ru-RU" dirty="0" err="1"/>
              <a:t>вважається</a:t>
            </a:r>
            <a:r>
              <a:rPr lang="ru-RU" dirty="0"/>
              <a:t> </a:t>
            </a:r>
            <a:r>
              <a:rPr lang="ru-RU" dirty="0" err="1"/>
              <a:t>належним</a:t>
            </a:r>
            <a:r>
              <a:rPr lang="ru-RU" dirty="0"/>
              <a:t> </a:t>
            </a:r>
            <a:r>
              <a:rPr lang="ru-RU" dirty="0" err="1"/>
              <a:t>повідомлений</a:t>
            </a:r>
            <a:r>
              <a:rPr lang="ru-RU" dirty="0"/>
              <a:t> про дату, час і </a:t>
            </a:r>
            <a:r>
              <a:rPr lang="ru-RU" dirty="0" err="1"/>
              <a:t>місце</a:t>
            </a:r>
            <a:r>
              <a:rPr lang="ru-RU" dirty="0"/>
              <a:t> судового </a:t>
            </a:r>
            <a:r>
              <a:rPr lang="ru-RU" dirty="0" err="1"/>
              <a:t>розгляду</a:t>
            </a:r>
            <a:r>
              <a:rPr lang="ru-RU" dirty="0"/>
              <a:t>.</a:t>
            </a:r>
          </a:p>
          <a:p>
            <a:pPr marL="114300" indent="0" algn="just">
              <a:buNone/>
            </a:pPr>
            <a:r>
              <a:rPr lang="ru-RU" b="1" dirty="0"/>
              <a:t> </a:t>
            </a:r>
            <a:endParaRPr lang="ru-RU" dirty="0"/>
          </a:p>
          <a:p>
            <a:pPr marL="114300" indent="0" algn="just">
              <a:buNone/>
            </a:pPr>
            <a:r>
              <a:rPr lang="ru-RU" b="1" dirty="0"/>
              <a:t>  В </a:t>
            </a:r>
            <a:r>
              <a:rPr lang="ru-RU" b="1" dirty="0" err="1"/>
              <a:t>разі</a:t>
            </a:r>
            <a:r>
              <a:rPr lang="ru-RU" b="1" dirty="0"/>
              <a:t> </a:t>
            </a:r>
            <a:r>
              <a:rPr lang="ru-RU" b="1" dirty="0" err="1"/>
              <a:t>ненадходження</a:t>
            </a:r>
            <a:r>
              <a:rPr lang="ru-RU" b="1" dirty="0"/>
              <a:t> до суду такого </a:t>
            </a:r>
            <a:r>
              <a:rPr lang="ru-RU" b="1" dirty="0" err="1"/>
              <a:t>підтвердження</a:t>
            </a:r>
            <a:r>
              <a:rPr lang="ru-RU" dirty="0"/>
              <a:t> </a:t>
            </a:r>
            <a:r>
              <a:rPr lang="ru-RU" dirty="0" err="1"/>
              <a:t>протягом</a:t>
            </a:r>
            <a:r>
              <a:rPr lang="ru-RU" dirty="0"/>
              <a:t> дня, </a:t>
            </a:r>
            <a:r>
              <a:rPr lang="ru-RU" dirty="0" err="1"/>
              <a:t>наступного</a:t>
            </a:r>
            <a:r>
              <a:rPr lang="ru-RU" dirty="0"/>
              <a:t> за днем </a:t>
            </a:r>
            <a:r>
              <a:rPr lang="ru-RU" dirty="0" err="1"/>
              <a:t>надсилання</a:t>
            </a:r>
            <a:r>
              <a:rPr lang="ru-RU" dirty="0"/>
              <a:t> тексту </a:t>
            </a:r>
            <a:r>
              <a:rPr lang="ru-RU" dirty="0" err="1"/>
              <a:t>повістки</a:t>
            </a:r>
            <a:r>
              <a:rPr lang="ru-RU" dirty="0"/>
              <a:t> </a:t>
            </a:r>
            <a:r>
              <a:rPr lang="ru-RU" dirty="0" err="1"/>
              <a:t>секретар</a:t>
            </a:r>
            <a:r>
              <a:rPr lang="ru-RU" dirty="0"/>
              <a:t> судового </a:t>
            </a:r>
            <a:r>
              <a:rPr lang="ru-RU" dirty="0" err="1"/>
              <a:t>засідання</a:t>
            </a:r>
            <a:r>
              <a:rPr lang="ru-RU" dirty="0"/>
              <a:t> </a:t>
            </a:r>
            <a:r>
              <a:rPr lang="ru-RU" dirty="0" err="1"/>
              <a:t>складає</a:t>
            </a:r>
            <a:r>
              <a:rPr lang="ru-RU" dirty="0"/>
              <a:t> про </a:t>
            </a:r>
            <a:r>
              <a:rPr lang="ru-RU" dirty="0" err="1"/>
              <a:t>це</a:t>
            </a:r>
            <a:r>
              <a:rPr lang="ru-RU" dirty="0"/>
              <a:t> </a:t>
            </a:r>
            <a:r>
              <a:rPr lang="ru-RU" dirty="0" err="1"/>
              <a:t>довідку</a:t>
            </a:r>
            <a:r>
              <a:rPr lang="ru-RU" dirty="0"/>
              <a:t>, </a:t>
            </a:r>
            <a:r>
              <a:rPr lang="ru-RU" dirty="0" err="1"/>
              <a:t>що</a:t>
            </a:r>
            <a:r>
              <a:rPr lang="ru-RU" dirty="0"/>
              <a:t> </a:t>
            </a:r>
            <a:r>
              <a:rPr lang="ru-RU" dirty="0" err="1"/>
              <a:t>приєднується</a:t>
            </a:r>
            <a:r>
              <a:rPr lang="ru-RU" dirty="0"/>
              <a:t> до </a:t>
            </a:r>
            <a:r>
              <a:rPr lang="ru-RU" dirty="0" err="1"/>
              <a:t>справи</a:t>
            </a:r>
            <a:r>
              <a:rPr lang="ru-RU" dirty="0"/>
              <a:t> і </a:t>
            </a:r>
            <a:r>
              <a:rPr lang="ru-RU" dirty="0" err="1"/>
              <a:t>підтверджує</a:t>
            </a:r>
            <a:r>
              <a:rPr lang="ru-RU" dirty="0"/>
              <a:t> </a:t>
            </a:r>
            <a:r>
              <a:rPr lang="ru-RU" dirty="0" err="1"/>
              <a:t>належне</a:t>
            </a:r>
            <a:r>
              <a:rPr lang="ru-RU" dirty="0"/>
              <a:t> </a:t>
            </a:r>
            <a:r>
              <a:rPr lang="ru-RU" dirty="0" err="1"/>
              <a:t>повідомлення</a:t>
            </a:r>
            <a:r>
              <a:rPr lang="ru-RU" dirty="0"/>
              <a:t> </a:t>
            </a:r>
            <a:r>
              <a:rPr lang="ru-RU" dirty="0" err="1"/>
              <a:t>учасника</a:t>
            </a:r>
            <a:r>
              <a:rPr lang="ru-RU" dirty="0"/>
              <a:t> судового </a:t>
            </a:r>
            <a:r>
              <a:rPr lang="ru-RU" dirty="0" err="1"/>
              <a:t>процесу</a:t>
            </a:r>
            <a:r>
              <a:rPr lang="ru-RU" dirty="0"/>
              <a:t> про дату, час і </a:t>
            </a:r>
            <a:r>
              <a:rPr lang="ru-RU" dirty="0" err="1"/>
              <a:t>місце</a:t>
            </a:r>
            <a:r>
              <a:rPr lang="ru-RU" dirty="0"/>
              <a:t> судового </a:t>
            </a:r>
            <a:r>
              <a:rPr lang="ru-RU" dirty="0" err="1"/>
              <a:t>розгляду</a:t>
            </a:r>
            <a:r>
              <a:rPr lang="ru-RU" dirty="0"/>
              <a:t>. В такому </a:t>
            </a:r>
            <a:r>
              <a:rPr lang="ru-RU" dirty="0" err="1"/>
              <a:t>випадку</a:t>
            </a:r>
            <a:r>
              <a:rPr lang="ru-RU" b="1" dirty="0"/>
              <a:t> </a:t>
            </a:r>
            <a:r>
              <a:rPr lang="ru-RU" b="1" dirty="0" err="1"/>
              <a:t>повістка</a:t>
            </a:r>
            <a:r>
              <a:rPr lang="ru-RU" b="1" dirty="0"/>
              <a:t> </a:t>
            </a:r>
            <a:r>
              <a:rPr lang="ru-RU" b="1" dirty="0" err="1"/>
              <a:t>вважається</a:t>
            </a:r>
            <a:r>
              <a:rPr lang="ru-RU" b="1" dirty="0"/>
              <a:t> </a:t>
            </a:r>
            <a:r>
              <a:rPr lang="ru-RU" b="1" dirty="0" err="1"/>
              <a:t>врученою</a:t>
            </a:r>
            <a:r>
              <a:rPr lang="ru-RU" b="1" dirty="0"/>
              <a:t> з моменту </a:t>
            </a:r>
            <a:r>
              <a:rPr lang="ru-RU" b="1" dirty="0" err="1"/>
              <a:t>складання</a:t>
            </a:r>
            <a:r>
              <a:rPr lang="ru-RU" b="1" dirty="0"/>
              <a:t> секретарем судового </a:t>
            </a:r>
            <a:r>
              <a:rPr lang="ru-RU" b="1" dirty="0" err="1"/>
              <a:t>засідання</a:t>
            </a:r>
            <a:r>
              <a:rPr lang="ru-RU" b="1" dirty="0"/>
              <a:t> </a:t>
            </a:r>
            <a:r>
              <a:rPr lang="ru-RU" b="1" dirty="0" err="1"/>
              <a:t>відповідної</a:t>
            </a:r>
            <a:r>
              <a:rPr lang="ru-RU" b="1" dirty="0"/>
              <a:t> </a:t>
            </a:r>
            <a:r>
              <a:rPr lang="ru-RU" b="1" dirty="0" err="1"/>
              <a:t>довідки</a:t>
            </a:r>
            <a:r>
              <a:rPr lang="ru-RU" b="1" dirty="0"/>
              <a:t>.</a:t>
            </a:r>
            <a:endParaRPr lang="ru-RU" dirty="0"/>
          </a:p>
          <a:p>
            <a:pPr marL="114300" indent="0" algn="just">
              <a:buNone/>
            </a:pPr>
            <a:r>
              <a:rPr lang="ru-RU" dirty="0"/>
              <a:t> </a:t>
            </a:r>
          </a:p>
          <a:p>
            <a:pPr marL="114300" indent="0" algn="just">
              <a:buNone/>
            </a:pPr>
            <a:r>
              <a:rPr lang="ru-RU" i="1" dirty="0"/>
              <a:t>  * </a:t>
            </a:r>
            <a:r>
              <a:rPr lang="ru-RU" i="1" dirty="0" err="1"/>
              <a:t>Вказані</a:t>
            </a:r>
            <a:r>
              <a:rPr lang="ru-RU" i="1" dirty="0"/>
              <a:t> </a:t>
            </a:r>
            <a:r>
              <a:rPr lang="ru-RU" i="1" dirty="0" err="1"/>
              <a:t>положення</a:t>
            </a:r>
            <a:r>
              <a:rPr lang="ru-RU" i="1" dirty="0"/>
              <a:t> не </a:t>
            </a:r>
            <a:r>
              <a:rPr lang="ru-RU" i="1" dirty="0" err="1"/>
              <a:t>застосовуються</a:t>
            </a:r>
            <a:r>
              <a:rPr lang="ru-RU" i="1" dirty="0"/>
              <a:t> в </a:t>
            </a:r>
            <a:r>
              <a:rPr lang="ru-RU" i="1" dirty="0" err="1"/>
              <a:t>разі</a:t>
            </a:r>
            <a:r>
              <a:rPr lang="ru-RU" i="1" dirty="0"/>
              <a:t> </a:t>
            </a:r>
            <a:r>
              <a:rPr lang="ru-RU" i="1" dirty="0" err="1"/>
              <a:t>направлення</a:t>
            </a:r>
            <a:r>
              <a:rPr lang="ru-RU" i="1" dirty="0"/>
              <a:t> судом </a:t>
            </a:r>
            <a:r>
              <a:rPr lang="ru-RU" i="1" dirty="0" err="1"/>
              <a:t>повістки</a:t>
            </a:r>
            <a:r>
              <a:rPr lang="ru-RU" i="1" dirty="0"/>
              <a:t> з </a:t>
            </a:r>
            <a:r>
              <a:rPr lang="ru-RU" i="1" dirty="0" err="1"/>
              <a:t>використанням</a:t>
            </a:r>
            <a:r>
              <a:rPr lang="ru-RU" i="1" dirty="0"/>
              <a:t> </a:t>
            </a:r>
            <a:r>
              <a:rPr lang="ru-RU" i="1" dirty="0" err="1"/>
              <a:t>засобів</a:t>
            </a:r>
            <a:r>
              <a:rPr lang="ru-RU" i="1" dirty="0"/>
              <a:t> </a:t>
            </a:r>
            <a:r>
              <a:rPr lang="ru-RU" i="1" dirty="0" err="1"/>
              <a:t>мобільного</a:t>
            </a:r>
            <a:r>
              <a:rPr lang="ru-RU" i="1" dirty="0"/>
              <a:t> </a:t>
            </a:r>
            <a:r>
              <a:rPr lang="ru-RU" i="1" dirty="0" err="1"/>
              <a:t>зв’язку</a:t>
            </a:r>
            <a:r>
              <a:rPr lang="ru-RU" i="1" dirty="0"/>
              <a:t>, </a:t>
            </a:r>
            <a:r>
              <a:rPr lang="ru-RU" i="1" dirty="0" err="1"/>
              <a:t>які</a:t>
            </a:r>
            <a:r>
              <a:rPr lang="ru-RU" i="1" dirty="0"/>
              <a:t> </a:t>
            </a:r>
            <a:r>
              <a:rPr lang="ru-RU" i="1" dirty="0" err="1"/>
              <a:t>забезпечують</a:t>
            </a:r>
            <a:r>
              <a:rPr lang="ru-RU" i="1" dirty="0"/>
              <a:t> </a:t>
            </a:r>
            <a:r>
              <a:rPr lang="ru-RU" i="1" dirty="0" err="1"/>
              <a:t>фіксацію</a:t>
            </a:r>
            <a:r>
              <a:rPr lang="ru-RU" i="1" dirty="0"/>
              <a:t> </a:t>
            </a:r>
            <a:r>
              <a:rPr lang="ru-RU" i="1" dirty="0" err="1"/>
              <a:t>повідомлення</a:t>
            </a:r>
            <a:r>
              <a:rPr lang="ru-RU" i="1" dirty="0"/>
              <a:t> </a:t>
            </a:r>
            <a:r>
              <a:rPr lang="ru-RU" i="1" dirty="0" err="1"/>
              <a:t>або</a:t>
            </a:r>
            <a:r>
              <a:rPr lang="ru-RU" i="1" dirty="0"/>
              <a:t> </a:t>
            </a:r>
            <a:r>
              <a:rPr lang="ru-RU" i="1" dirty="0" err="1"/>
              <a:t>виклику</a:t>
            </a:r>
            <a:r>
              <a:rPr lang="ru-RU" i="1" dirty="0"/>
              <a:t>, </a:t>
            </a:r>
            <a:r>
              <a:rPr lang="ru-RU" i="1" dirty="0" err="1"/>
              <a:t>повістка</a:t>
            </a:r>
            <a:r>
              <a:rPr lang="ru-RU" i="1" dirty="0"/>
              <a:t> </a:t>
            </a:r>
            <a:r>
              <a:rPr lang="ru-RU" i="1" dirty="0" err="1"/>
              <a:t>вважається</a:t>
            </a:r>
            <a:r>
              <a:rPr lang="ru-RU" i="1" dirty="0"/>
              <a:t> </a:t>
            </a:r>
            <a:r>
              <a:rPr lang="ru-RU" i="1" dirty="0" err="1"/>
              <a:t>врученою</a:t>
            </a:r>
            <a:r>
              <a:rPr lang="ru-RU" i="1" dirty="0"/>
              <a:t> з моменту </a:t>
            </a:r>
            <a:r>
              <a:rPr lang="ru-RU" i="1" dirty="0" err="1"/>
              <a:t>її</a:t>
            </a:r>
            <a:r>
              <a:rPr lang="ru-RU" i="1" dirty="0"/>
              <a:t> доставки </a:t>
            </a:r>
            <a:r>
              <a:rPr lang="ru-RU" i="1" dirty="0" err="1"/>
              <a:t>учаснику</a:t>
            </a:r>
            <a:r>
              <a:rPr lang="ru-RU" i="1" dirty="0"/>
              <a:t> судового </a:t>
            </a:r>
            <a:r>
              <a:rPr lang="ru-RU" i="1" dirty="0" err="1"/>
              <a:t>процесу</a:t>
            </a:r>
            <a:r>
              <a:rPr lang="ru-RU" i="1" dirty="0"/>
              <a:t>.</a:t>
            </a:r>
            <a:endParaRPr lang="ru-RU" dirty="0"/>
          </a:p>
          <a:p>
            <a:endParaRPr lang="uk-UA" dirty="0"/>
          </a:p>
        </p:txBody>
      </p:sp>
    </p:spTree>
    <p:extLst>
      <p:ext uri="{BB962C8B-B14F-4D97-AF65-F5344CB8AC3E}">
        <p14:creationId xmlns:p14="http://schemas.microsoft.com/office/powerpoint/2010/main" val="131901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064896" cy="6068144"/>
          </a:xfrm>
        </p:spPr>
        <p:txBody>
          <a:bodyPr>
            <a:normAutofit/>
          </a:bodyPr>
          <a:lstStyle/>
          <a:p>
            <a:pPr marL="114300" indent="0" algn="just">
              <a:buNone/>
            </a:pPr>
            <a:r>
              <a:rPr lang="uk-UA" b="1" i="1" dirty="0"/>
              <a:t>Здійснення судом виклику відповідача, третіх осіб, свідків повісткою про виклик, повісткою – повідомленням місце проживання (перебування) яких невідоме </a:t>
            </a:r>
            <a:r>
              <a:rPr lang="uk-UA" i="1" dirty="0"/>
              <a:t>(за приписами статті 130 Кодексу адміністративного судочинства України )</a:t>
            </a:r>
            <a:endParaRPr lang="uk-UA" dirty="0"/>
          </a:p>
          <a:p>
            <a:pPr marL="114300" indent="0" algn="just">
              <a:buNone/>
            </a:pPr>
            <a:endParaRPr lang="uk-UA" dirty="0"/>
          </a:p>
          <a:p>
            <a:pPr algn="just"/>
            <a:r>
              <a:rPr lang="uk-UA" dirty="0"/>
              <a:t>  Відповідач, третя особа, свідок, зареєстроване місце проживання (перебування), місцезнаходження чи місце роботи якого невідоме, викликається в суд </a:t>
            </a:r>
            <a:r>
              <a:rPr lang="uk-UA" b="1" dirty="0"/>
              <a:t>через оголошення на офіційному </a:t>
            </a:r>
            <a:r>
              <a:rPr lang="uk-UA" b="1" dirty="0" err="1"/>
              <a:t>веб-порталі</a:t>
            </a:r>
            <a:r>
              <a:rPr lang="uk-UA" b="1" dirty="0"/>
              <a:t> судової влади України</a:t>
            </a:r>
            <a:r>
              <a:rPr lang="uk-UA" dirty="0"/>
              <a:t> </a:t>
            </a:r>
            <a:r>
              <a:rPr lang="uk-UA" b="1" dirty="0"/>
              <a:t>(через веб-сайт відповідного суду)</a:t>
            </a:r>
            <a:r>
              <a:rPr lang="uk-UA" dirty="0"/>
              <a:t>, яке розміщується на сайті  не пізніше ніж за десять днів до дати відповідного судового засідання.</a:t>
            </a:r>
          </a:p>
          <a:p>
            <a:pPr marL="114300" indent="0" algn="just">
              <a:buNone/>
            </a:pPr>
            <a:endParaRPr lang="uk-UA" dirty="0"/>
          </a:p>
          <a:p>
            <a:pPr algn="just"/>
            <a:r>
              <a:rPr lang="uk-UA" dirty="0"/>
              <a:t>  Порядок публікації оголошень на </a:t>
            </a:r>
            <a:r>
              <a:rPr lang="uk-UA" dirty="0" err="1"/>
              <a:t>веб-порталі</a:t>
            </a:r>
            <a:r>
              <a:rPr lang="uk-UA" dirty="0"/>
              <a:t> судової влади України (через веб-сайт відповідного суду) визначається Положенням про Єдину судову інформаційно-телекомунікаційну систему, з урахуванням статті 18 Кодексу адміністративного судочинства України.</a:t>
            </a:r>
          </a:p>
          <a:p>
            <a:endParaRPr lang="uk-UA" dirty="0"/>
          </a:p>
        </p:txBody>
      </p:sp>
    </p:spTree>
    <p:extLst>
      <p:ext uri="{BB962C8B-B14F-4D97-AF65-F5344CB8AC3E}">
        <p14:creationId xmlns:p14="http://schemas.microsoft.com/office/powerpoint/2010/main" val="126747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8388424" cy="6400800"/>
          </a:xfrm>
        </p:spPr>
        <p:txBody>
          <a:bodyPr>
            <a:normAutofit fontScale="85000" lnSpcReduction="20000"/>
          </a:bodyPr>
          <a:lstStyle/>
          <a:p>
            <a:pPr marL="114300" indent="0" algn="just">
              <a:buNone/>
            </a:pPr>
            <a:r>
              <a:rPr lang="uk-UA" sz="2400" b="1" i="1" dirty="0"/>
              <a:t>Ч</a:t>
            </a:r>
            <a:r>
              <a:rPr lang="ru-RU" sz="2400" b="1" i="1" dirty="0" smtClean="0"/>
              <a:t>ас </a:t>
            </a:r>
            <a:r>
              <a:rPr lang="ru-RU" sz="2400" b="1" i="1" dirty="0" err="1"/>
              <a:t>вручення</a:t>
            </a:r>
            <a:r>
              <a:rPr lang="ru-RU" sz="2400" b="1" i="1" dirty="0"/>
              <a:t> </a:t>
            </a:r>
            <a:r>
              <a:rPr lang="ru-RU" sz="2400" b="1" i="1" dirty="0" err="1"/>
              <a:t>повістки</a:t>
            </a:r>
            <a:r>
              <a:rPr lang="ru-RU" sz="2400" b="1" i="1" dirty="0"/>
              <a:t> про </a:t>
            </a:r>
            <a:r>
              <a:rPr lang="ru-RU" sz="2400" b="1" i="1" dirty="0" err="1"/>
              <a:t>виклик</a:t>
            </a:r>
            <a:r>
              <a:rPr lang="ru-RU" sz="2400" b="1" i="1" dirty="0"/>
              <a:t>, </a:t>
            </a:r>
            <a:r>
              <a:rPr lang="ru-RU" sz="2400" b="1" i="1" dirty="0" err="1"/>
              <a:t>повістки</a:t>
            </a:r>
            <a:r>
              <a:rPr lang="ru-RU" sz="2400" b="1" i="1" dirty="0"/>
              <a:t> – </a:t>
            </a:r>
            <a:r>
              <a:rPr lang="ru-RU" sz="2400" b="1" i="1" dirty="0" err="1"/>
              <a:t>повідомленням</a:t>
            </a:r>
            <a:r>
              <a:rPr lang="ru-RU" sz="2400" b="1" i="1" dirty="0"/>
              <a:t> </a:t>
            </a:r>
            <a:r>
              <a:rPr lang="ru-RU" sz="2400" i="1" dirty="0"/>
              <a:t>(за </a:t>
            </a:r>
            <a:r>
              <a:rPr lang="ru-RU" sz="2400" i="1" dirty="0" err="1"/>
              <a:t>приписами</a:t>
            </a:r>
            <a:r>
              <a:rPr lang="ru-RU" sz="2400" i="1" dirty="0"/>
              <a:t> </a:t>
            </a:r>
            <a:r>
              <a:rPr lang="ru-RU" sz="2400" i="1" dirty="0" err="1"/>
              <a:t>статті</a:t>
            </a:r>
            <a:r>
              <a:rPr lang="ru-RU" sz="2400" i="1" dirty="0"/>
              <a:t> 127 Кодексу </a:t>
            </a:r>
            <a:r>
              <a:rPr lang="ru-RU" sz="2400" i="1" dirty="0" err="1"/>
              <a:t>адміністративного</a:t>
            </a:r>
            <a:r>
              <a:rPr lang="ru-RU" sz="2400" i="1" dirty="0"/>
              <a:t> </a:t>
            </a:r>
            <a:r>
              <a:rPr lang="ru-RU" sz="2400" i="1" dirty="0" err="1"/>
              <a:t>судочинства</a:t>
            </a:r>
            <a:r>
              <a:rPr lang="ru-RU" sz="2400" i="1" dirty="0"/>
              <a:t> </a:t>
            </a:r>
            <a:r>
              <a:rPr lang="ru-RU" sz="2400" i="1" dirty="0" err="1"/>
              <a:t>України</a:t>
            </a:r>
            <a:r>
              <a:rPr lang="ru-RU" sz="2400" i="1" dirty="0"/>
              <a:t> )</a:t>
            </a:r>
            <a:endParaRPr lang="ru-RU" sz="2400" dirty="0"/>
          </a:p>
          <a:p>
            <a:pPr marL="114300" indent="0" algn="just">
              <a:buNone/>
            </a:pPr>
            <a:endParaRPr lang="ru-RU" sz="2400" dirty="0"/>
          </a:p>
          <a:p>
            <a:pPr marL="114300" indent="0" algn="just">
              <a:buNone/>
            </a:pPr>
            <a:r>
              <a:rPr lang="ru-RU" sz="2400" b="1" dirty="0" smtClean="0"/>
              <a:t>Часом </a:t>
            </a:r>
            <a:r>
              <a:rPr lang="ru-RU" sz="2400" b="1" dirty="0" err="1"/>
              <a:t>вручення</a:t>
            </a:r>
            <a:r>
              <a:rPr lang="ru-RU" sz="2400" b="1" dirty="0"/>
              <a:t> </a:t>
            </a:r>
            <a:r>
              <a:rPr lang="ru-RU" sz="2400" b="1" dirty="0" err="1"/>
              <a:t>повістки</a:t>
            </a:r>
            <a:r>
              <a:rPr lang="ru-RU" sz="2400" b="1" dirty="0"/>
              <a:t> </a:t>
            </a:r>
            <a:r>
              <a:rPr lang="ru-RU" sz="2400" b="1" dirty="0" err="1"/>
              <a:t>вважається</a:t>
            </a:r>
            <a:r>
              <a:rPr lang="ru-RU" sz="2400" b="1" dirty="0"/>
              <a:t>:</a:t>
            </a:r>
            <a:endParaRPr lang="ru-RU" sz="2400" dirty="0"/>
          </a:p>
          <a:p>
            <a:pPr algn="just"/>
            <a:r>
              <a:rPr lang="ru-RU" sz="2400" dirty="0"/>
              <a:t>день </a:t>
            </a:r>
            <a:r>
              <a:rPr lang="ru-RU" sz="2400" dirty="0" err="1"/>
              <a:t>вручення</a:t>
            </a:r>
            <a:r>
              <a:rPr lang="ru-RU" sz="2400" dirty="0"/>
              <a:t> </a:t>
            </a:r>
            <a:r>
              <a:rPr lang="ru-RU" sz="2400" dirty="0" err="1"/>
              <a:t>судової</a:t>
            </a:r>
            <a:r>
              <a:rPr lang="ru-RU" sz="2400" dirty="0"/>
              <a:t> </a:t>
            </a:r>
            <a:r>
              <a:rPr lang="ru-RU" sz="2400" dirty="0" err="1"/>
              <a:t>повістки</a:t>
            </a:r>
            <a:r>
              <a:rPr lang="ru-RU" sz="2400" dirty="0"/>
              <a:t> </a:t>
            </a:r>
            <a:r>
              <a:rPr lang="ru-RU" sz="2400" dirty="0" err="1"/>
              <a:t>під</a:t>
            </a:r>
            <a:r>
              <a:rPr lang="ru-RU" sz="2400" dirty="0"/>
              <a:t> </a:t>
            </a:r>
            <a:r>
              <a:rPr lang="ru-RU" sz="2400" dirty="0" err="1"/>
              <a:t>розписку</a:t>
            </a:r>
            <a:r>
              <a:rPr lang="ru-RU" sz="2400" dirty="0"/>
              <a:t>;</a:t>
            </a:r>
          </a:p>
          <a:p>
            <a:pPr algn="just"/>
            <a:r>
              <a:rPr lang="ru-RU" sz="2400" dirty="0"/>
              <a:t>день </a:t>
            </a:r>
            <a:r>
              <a:rPr lang="ru-RU" sz="2400" dirty="0" err="1"/>
              <a:t>отримання</a:t>
            </a:r>
            <a:r>
              <a:rPr lang="ru-RU" sz="2400" dirty="0"/>
              <a:t> судом </a:t>
            </a:r>
            <a:r>
              <a:rPr lang="ru-RU" sz="2400" dirty="0" err="1"/>
              <a:t>повідомлення</a:t>
            </a:r>
            <a:r>
              <a:rPr lang="ru-RU" sz="2400" dirty="0"/>
              <a:t> про </a:t>
            </a:r>
            <a:r>
              <a:rPr lang="ru-RU" sz="2400" dirty="0" err="1"/>
              <a:t>доставлення</a:t>
            </a:r>
            <a:r>
              <a:rPr lang="ru-RU" sz="2400" dirty="0"/>
              <a:t> </a:t>
            </a:r>
            <a:r>
              <a:rPr lang="ru-RU" sz="2400" dirty="0" err="1"/>
              <a:t>судової</a:t>
            </a:r>
            <a:r>
              <a:rPr lang="ru-RU" sz="2400" dirty="0"/>
              <a:t> </a:t>
            </a:r>
            <a:r>
              <a:rPr lang="ru-RU" sz="2400" dirty="0" err="1"/>
              <a:t>повістки</a:t>
            </a:r>
            <a:r>
              <a:rPr lang="ru-RU" sz="2400" dirty="0"/>
              <a:t> на </a:t>
            </a:r>
            <a:r>
              <a:rPr lang="ru-RU" sz="2400" dirty="0" err="1"/>
              <a:t>офіційну</a:t>
            </a:r>
            <a:r>
              <a:rPr lang="ru-RU" sz="2400" dirty="0"/>
              <a:t> </a:t>
            </a:r>
            <a:r>
              <a:rPr lang="ru-RU" sz="2400" dirty="0" err="1"/>
              <a:t>електронну</a:t>
            </a:r>
            <a:r>
              <a:rPr lang="ru-RU" sz="2400" dirty="0"/>
              <a:t> адресу особи;</a:t>
            </a:r>
          </a:p>
          <a:p>
            <a:pPr algn="just"/>
            <a:r>
              <a:rPr lang="ru-RU" sz="2400" dirty="0"/>
              <a:t>день </a:t>
            </a:r>
            <a:r>
              <a:rPr lang="ru-RU" sz="2400" dirty="0" err="1"/>
              <a:t>проставлення</a:t>
            </a:r>
            <a:r>
              <a:rPr lang="ru-RU" sz="2400" dirty="0"/>
              <a:t> у </a:t>
            </a:r>
            <a:r>
              <a:rPr lang="ru-RU" sz="2400" dirty="0" err="1"/>
              <a:t>поштовому</a:t>
            </a:r>
            <a:r>
              <a:rPr lang="ru-RU" sz="2400" dirty="0"/>
              <a:t> </a:t>
            </a:r>
            <a:r>
              <a:rPr lang="ru-RU" sz="2400" dirty="0" err="1"/>
              <a:t>повідомленні</a:t>
            </a:r>
            <a:r>
              <a:rPr lang="ru-RU" sz="2400" dirty="0"/>
              <a:t> </a:t>
            </a:r>
            <a:r>
              <a:rPr lang="ru-RU" sz="2400" dirty="0" err="1"/>
              <a:t>відмітки</a:t>
            </a:r>
            <a:r>
              <a:rPr lang="ru-RU" sz="2400" dirty="0"/>
              <a:t> про </a:t>
            </a:r>
            <a:r>
              <a:rPr lang="ru-RU" sz="2400" dirty="0" err="1"/>
              <a:t>відмову</a:t>
            </a:r>
            <a:r>
              <a:rPr lang="ru-RU" sz="2400" dirty="0"/>
              <a:t> </a:t>
            </a:r>
            <a:r>
              <a:rPr lang="ru-RU" sz="2400" dirty="0" err="1"/>
              <a:t>отримати</a:t>
            </a:r>
            <a:r>
              <a:rPr lang="ru-RU" sz="2400" dirty="0"/>
              <a:t> </a:t>
            </a:r>
            <a:r>
              <a:rPr lang="ru-RU" sz="2400" dirty="0" err="1"/>
              <a:t>судову</a:t>
            </a:r>
            <a:r>
              <a:rPr lang="ru-RU" sz="2400" dirty="0"/>
              <a:t> </a:t>
            </a:r>
            <a:r>
              <a:rPr lang="ru-RU" sz="2400" dirty="0" err="1"/>
              <a:t>повістку</a:t>
            </a:r>
            <a:r>
              <a:rPr lang="ru-RU" sz="2400" dirty="0"/>
              <a:t> </a:t>
            </a:r>
            <a:r>
              <a:rPr lang="ru-RU" sz="2400" dirty="0" err="1"/>
              <a:t>чи</a:t>
            </a:r>
            <a:r>
              <a:rPr lang="ru-RU" sz="2400" dirty="0"/>
              <a:t> </a:t>
            </a:r>
            <a:r>
              <a:rPr lang="ru-RU" sz="2400" dirty="0" err="1"/>
              <a:t>відмітки</a:t>
            </a:r>
            <a:r>
              <a:rPr lang="ru-RU" sz="2400" dirty="0"/>
              <a:t> про </a:t>
            </a:r>
            <a:r>
              <a:rPr lang="ru-RU" sz="2400" dirty="0" err="1"/>
              <a:t>відсутність</a:t>
            </a:r>
            <a:r>
              <a:rPr lang="ru-RU" sz="2400" dirty="0"/>
              <a:t> особи за </a:t>
            </a:r>
            <a:r>
              <a:rPr lang="ru-RU" sz="2400" dirty="0" err="1"/>
              <a:t>адресою</a:t>
            </a:r>
            <a:r>
              <a:rPr lang="ru-RU" sz="2400" dirty="0"/>
              <a:t> </a:t>
            </a:r>
            <a:r>
              <a:rPr lang="ru-RU" sz="2400" dirty="0" err="1"/>
              <a:t>місцезнаходження</a:t>
            </a:r>
            <a:r>
              <a:rPr lang="ru-RU" sz="2400" dirty="0"/>
              <a:t>, </a:t>
            </a:r>
            <a:r>
              <a:rPr lang="ru-RU" sz="2400" dirty="0" err="1"/>
              <a:t>місця</a:t>
            </a:r>
            <a:r>
              <a:rPr lang="ru-RU" sz="2400" dirty="0"/>
              <a:t> </a:t>
            </a:r>
            <a:r>
              <a:rPr lang="ru-RU" sz="2400" dirty="0" err="1"/>
              <a:t>проживання</a:t>
            </a:r>
            <a:r>
              <a:rPr lang="ru-RU" sz="2400" dirty="0"/>
              <a:t> </a:t>
            </a:r>
            <a:r>
              <a:rPr lang="ru-RU" sz="2400" dirty="0" err="1"/>
              <a:t>чи</a:t>
            </a:r>
            <a:r>
              <a:rPr lang="ru-RU" sz="2400" dirty="0"/>
              <a:t> </a:t>
            </a:r>
            <a:r>
              <a:rPr lang="ru-RU" sz="2400" dirty="0" err="1"/>
              <a:t>перебування</a:t>
            </a:r>
            <a:r>
              <a:rPr lang="ru-RU" sz="2400" dirty="0"/>
              <a:t> особи, </a:t>
            </a:r>
            <a:r>
              <a:rPr lang="ru-RU" sz="2400" dirty="0" err="1"/>
              <a:t>повідомленою</a:t>
            </a:r>
            <a:r>
              <a:rPr lang="ru-RU" sz="2400" dirty="0"/>
              <a:t> </a:t>
            </a:r>
            <a:r>
              <a:rPr lang="ru-RU" sz="2400" dirty="0" err="1"/>
              <a:t>цією</a:t>
            </a:r>
            <a:r>
              <a:rPr lang="ru-RU" sz="2400" dirty="0"/>
              <a:t> особою суду;</a:t>
            </a:r>
          </a:p>
          <a:p>
            <a:pPr algn="just"/>
            <a:r>
              <a:rPr lang="ru-RU" sz="2400" dirty="0"/>
              <a:t>день </a:t>
            </a:r>
            <a:r>
              <a:rPr lang="ru-RU" sz="2400" dirty="0" err="1"/>
              <a:t>проставлення</a:t>
            </a:r>
            <a:r>
              <a:rPr lang="ru-RU" sz="2400" dirty="0"/>
              <a:t> у </a:t>
            </a:r>
            <a:r>
              <a:rPr lang="ru-RU" sz="2400" dirty="0" err="1"/>
              <a:t>поштовому</a:t>
            </a:r>
            <a:r>
              <a:rPr lang="ru-RU" sz="2400" dirty="0"/>
              <a:t> </a:t>
            </a:r>
            <a:r>
              <a:rPr lang="ru-RU" sz="2400" dirty="0" err="1"/>
              <a:t>повідомленні</a:t>
            </a:r>
            <a:r>
              <a:rPr lang="ru-RU" sz="2400" dirty="0"/>
              <a:t> </a:t>
            </a:r>
            <a:r>
              <a:rPr lang="ru-RU" sz="2400" dirty="0" err="1"/>
              <a:t>відмітки</a:t>
            </a:r>
            <a:r>
              <a:rPr lang="ru-RU" sz="2400" dirty="0"/>
              <a:t> про </a:t>
            </a:r>
            <a:r>
              <a:rPr lang="ru-RU" sz="2400" dirty="0" err="1"/>
              <a:t>відмову</a:t>
            </a:r>
            <a:r>
              <a:rPr lang="ru-RU" sz="2400" dirty="0"/>
              <a:t> </a:t>
            </a:r>
            <a:r>
              <a:rPr lang="ru-RU" sz="2400" dirty="0" err="1"/>
              <a:t>отримати</a:t>
            </a:r>
            <a:r>
              <a:rPr lang="ru-RU" sz="2400" dirty="0"/>
              <a:t> </a:t>
            </a:r>
            <a:r>
              <a:rPr lang="ru-RU" sz="2400" dirty="0" err="1"/>
              <a:t>судову</a:t>
            </a:r>
            <a:r>
              <a:rPr lang="ru-RU" sz="2400" dirty="0"/>
              <a:t> </a:t>
            </a:r>
            <a:r>
              <a:rPr lang="ru-RU" sz="2400" dirty="0" err="1"/>
              <a:t>повістку</a:t>
            </a:r>
            <a:r>
              <a:rPr lang="ru-RU" sz="2400" dirty="0"/>
              <a:t> </a:t>
            </a:r>
            <a:r>
              <a:rPr lang="ru-RU" sz="2400" dirty="0" err="1"/>
              <a:t>чи</a:t>
            </a:r>
            <a:r>
              <a:rPr lang="ru-RU" sz="2400" dirty="0"/>
              <a:t> </a:t>
            </a:r>
            <a:r>
              <a:rPr lang="ru-RU" sz="2400" dirty="0" err="1"/>
              <a:t>відмітки</a:t>
            </a:r>
            <a:r>
              <a:rPr lang="ru-RU" sz="2400" dirty="0"/>
              <a:t> про </a:t>
            </a:r>
            <a:r>
              <a:rPr lang="ru-RU" sz="2400" dirty="0" err="1"/>
              <a:t>відсутність</a:t>
            </a:r>
            <a:r>
              <a:rPr lang="ru-RU" sz="2400" dirty="0"/>
              <a:t> особи за </a:t>
            </a:r>
            <a:r>
              <a:rPr lang="ru-RU" sz="2400" dirty="0" err="1"/>
              <a:t>адресою</a:t>
            </a:r>
            <a:r>
              <a:rPr lang="ru-RU" sz="2400" dirty="0"/>
              <a:t> </a:t>
            </a:r>
            <a:r>
              <a:rPr lang="ru-RU" sz="2400" dirty="0" err="1"/>
              <a:t>місцезнаходження</a:t>
            </a:r>
            <a:r>
              <a:rPr lang="ru-RU" sz="2400" dirty="0"/>
              <a:t>, </a:t>
            </a:r>
            <a:r>
              <a:rPr lang="ru-RU" sz="2400" dirty="0" err="1"/>
              <a:t>місця</a:t>
            </a:r>
            <a:r>
              <a:rPr lang="ru-RU" sz="2400" dirty="0"/>
              <a:t> </a:t>
            </a:r>
            <a:r>
              <a:rPr lang="ru-RU" sz="2400" dirty="0" err="1"/>
              <a:t>проживання</a:t>
            </a:r>
            <a:r>
              <a:rPr lang="ru-RU" sz="2400" dirty="0"/>
              <a:t> </a:t>
            </a:r>
            <a:r>
              <a:rPr lang="ru-RU" sz="2400" dirty="0" err="1"/>
              <a:t>чи</a:t>
            </a:r>
            <a:r>
              <a:rPr lang="ru-RU" sz="2400" dirty="0"/>
              <a:t> </a:t>
            </a:r>
            <a:r>
              <a:rPr lang="ru-RU" sz="2400" dirty="0" err="1"/>
              <a:t>перебування</a:t>
            </a:r>
            <a:r>
              <a:rPr lang="ru-RU" sz="2400" dirty="0"/>
              <a:t> особи, </a:t>
            </a:r>
            <a:r>
              <a:rPr lang="ru-RU" sz="2400" dirty="0" err="1"/>
              <a:t>що</a:t>
            </a:r>
            <a:r>
              <a:rPr lang="ru-RU" sz="2400" dirty="0"/>
              <a:t> </a:t>
            </a:r>
            <a:r>
              <a:rPr lang="ru-RU" sz="2400" dirty="0" err="1"/>
              <a:t>зареєстровані</a:t>
            </a:r>
            <a:r>
              <a:rPr lang="ru-RU" sz="2400" dirty="0"/>
              <a:t> у </a:t>
            </a:r>
            <a:r>
              <a:rPr lang="ru-RU" sz="2400" dirty="0" err="1"/>
              <a:t>встановленому</a:t>
            </a:r>
            <a:r>
              <a:rPr lang="ru-RU" sz="2400" dirty="0"/>
              <a:t> законом порядку, </a:t>
            </a:r>
            <a:r>
              <a:rPr lang="ru-RU" sz="2400" dirty="0" err="1"/>
              <a:t>якщо</a:t>
            </a:r>
            <a:r>
              <a:rPr lang="ru-RU" sz="2400" dirty="0"/>
              <a:t> </a:t>
            </a:r>
            <a:r>
              <a:rPr lang="ru-RU" sz="2400" dirty="0" err="1"/>
              <a:t>ця</a:t>
            </a:r>
            <a:r>
              <a:rPr lang="ru-RU" sz="2400" dirty="0"/>
              <a:t> особа не </a:t>
            </a:r>
            <a:r>
              <a:rPr lang="ru-RU" sz="2400" dirty="0" err="1"/>
              <a:t>повідомила</a:t>
            </a:r>
            <a:r>
              <a:rPr lang="ru-RU" sz="2400" dirty="0"/>
              <a:t> суду </a:t>
            </a:r>
            <a:r>
              <a:rPr lang="ru-RU" sz="2400" dirty="0" err="1"/>
              <a:t>іншої</a:t>
            </a:r>
            <a:r>
              <a:rPr lang="ru-RU" sz="2400" dirty="0"/>
              <a:t> </a:t>
            </a:r>
            <a:r>
              <a:rPr lang="ru-RU" sz="2400" dirty="0" err="1"/>
              <a:t>адреси</a:t>
            </a:r>
            <a:r>
              <a:rPr lang="ru-RU" sz="2400" dirty="0"/>
              <a:t>.</a:t>
            </a:r>
          </a:p>
          <a:p>
            <a:pPr marL="114300" indent="0" algn="just">
              <a:buNone/>
            </a:pPr>
            <a:r>
              <a:rPr lang="ru-RU" sz="2400" dirty="0"/>
              <a:t> </a:t>
            </a:r>
          </a:p>
          <a:p>
            <a:pPr algn="just"/>
            <a:r>
              <a:rPr lang="ru-RU" sz="2400" i="1" dirty="0" smtClean="0"/>
              <a:t> </a:t>
            </a:r>
            <a:r>
              <a:rPr lang="ru-RU" sz="2400" i="1" dirty="0"/>
              <a:t>* </a:t>
            </a:r>
            <a:r>
              <a:rPr lang="ru-RU" sz="2400" i="1" dirty="0" err="1"/>
              <a:t>Якщо</a:t>
            </a:r>
            <a:r>
              <a:rPr lang="ru-RU" sz="2400" i="1" dirty="0"/>
              <a:t> </a:t>
            </a:r>
            <a:r>
              <a:rPr lang="ru-RU" sz="2400" i="1" dirty="0" err="1"/>
              <a:t>повістку</a:t>
            </a:r>
            <a:r>
              <a:rPr lang="ru-RU" sz="2400" i="1" dirty="0"/>
              <a:t> </a:t>
            </a:r>
            <a:r>
              <a:rPr lang="ru-RU" sz="2400" i="1" dirty="0" err="1"/>
              <a:t>надіслано</a:t>
            </a:r>
            <a:r>
              <a:rPr lang="ru-RU" sz="2400" i="1" dirty="0"/>
              <a:t> на </a:t>
            </a:r>
            <a:r>
              <a:rPr lang="ru-RU" sz="2400" i="1" dirty="0" err="1"/>
              <a:t>офіційну</a:t>
            </a:r>
            <a:r>
              <a:rPr lang="ru-RU" sz="2400" i="1" dirty="0"/>
              <a:t> </a:t>
            </a:r>
            <a:r>
              <a:rPr lang="ru-RU" sz="2400" i="1" dirty="0" err="1"/>
              <a:t>електронну</a:t>
            </a:r>
            <a:r>
              <a:rPr lang="ru-RU" sz="2400" i="1" dirty="0"/>
              <a:t> адресу </a:t>
            </a:r>
            <a:r>
              <a:rPr lang="ru-RU" sz="2400" i="1" dirty="0" err="1"/>
              <a:t>пізніше</a:t>
            </a:r>
            <a:r>
              <a:rPr lang="ru-RU" sz="2400" i="1" dirty="0"/>
              <a:t> 17 </a:t>
            </a:r>
            <a:r>
              <a:rPr lang="ru-RU" sz="2400" i="1" dirty="0" err="1"/>
              <a:t>години</a:t>
            </a:r>
            <a:r>
              <a:rPr lang="ru-RU" sz="2400" i="1" dirty="0"/>
              <a:t>, </a:t>
            </a:r>
            <a:r>
              <a:rPr lang="ru-RU" sz="2400" i="1" dirty="0" err="1"/>
              <a:t>повістка</a:t>
            </a:r>
            <a:r>
              <a:rPr lang="ru-RU" sz="2400" i="1" dirty="0"/>
              <a:t> </a:t>
            </a:r>
            <a:r>
              <a:rPr lang="ru-RU" sz="2400" i="1" dirty="0" err="1"/>
              <a:t>вважається</a:t>
            </a:r>
            <a:r>
              <a:rPr lang="ru-RU" sz="2400" i="1" dirty="0"/>
              <a:t> </a:t>
            </a:r>
            <a:r>
              <a:rPr lang="ru-RU" sz="2400" i="1" dirty="0" err="1"/>
              <a:t>врученою</a:t>
            </a:r>
            <a:r>
              <a:rPr lang="ru-RU" sz="2400" i="1" dirty="0"/>
              <a:t> у </a:t>
            </a:r>
            <a:r>
              <a:rPr lang="ru-RU" sz="2400" i="1" dirty="0" err="1"/>
              <a:t>робочий</a:t>
            </a:r>
            <a:r>
              <a:rPr lang="ru-RU" sz="2400" i="1" dirty="0"/>
              <a:t> день, </a:t>
            </a:r>
            <a:r>
              <a:rPr lang="ru-RU" sz="2400" i="1" dirty="0" err="1"/>
              <a:t>наступний</a:t>
            </a:r>
            <a:r>
              <a:rPr lang="ru-RU" sz="2400" i="1" dirty="0"/>
              <a:t> за днем </a:t>
            </a:r>
            <a:r>
              <a:rPr lang="ru-RU" sz="2400" i="1" dirty="0" err="1"/>
              <a:t>її</a:t>
            </a:r>
            <a:r>
              <a:rPr lang="ru-RU" sz="2400" i="1" dirty="0"/>
              <a:t> </a:t>
            </a:r>
            <a:r>
              <a:rPr lang="ru-RU" sz="2400" i="1" dirty="0" err="1"/>
              <a:t>відправлення</a:t>
            </a:r>
            <a:r>
              <a:rPr lang="ru-RU" sz="2400" i="1" dirty="0"/>
              <a:t>, </a:t>
            </a:r>
            <a:r>
              <a:rPr lang="ru-RU" sz="2400" i="1" dirty="0" err="1"/>
              <a:t>незалежно</a:t>
            </a:r>
            <a:r>
              <a:rPr lang="ru-RU" sz="2400" i="1" dirty="0"/>
              <a:t> </a:t>
            </a:r>
            <a:r>
              <a:rPr lang="ru-RU" sz="2400" i="1" dirty="0" err="1"/>
              <a:t>від</a:t>
            </a:r>
            <a:r>
              <a:rPr lang="ru-RU" sz="2400" i="1" dirty="0"/>
              <a:t> </a:t>
            </a:r>
            <a:r>
              <a:rPr lang="ru-RU" sz="2400" i="1" dirty="0" err="1"/>
              <a:t>надходження</a:t>
            </a:r>
            <a:r>
              <a:rPr lang="ru-RU" sz="2400" i="1" dirty="0"/>
              <a:t> до суду </a:t>
            </a:r>
            <a:r>
              <a:rPr lang="ru-RU" sz="2400" i="1" dirty="0" err="1"/>
              <a:t>повідомлення</a:t>
            </a:r>
            <a:r>
              <a:rPr lang="ru-RU" sz="2400" i="1" dirty="0"/>
              <a:t> про </a:t>
            </a:r>
            <a:r>
              <a:rPr lang="ru-RU" sz="2400" i="1" dirty="0" err="1"/>
              <a:t>її</a:t>
            </a:r>
            <a:r>
              <a:rPr lang="ru-RU" sz="2400" i="1" dirty="0"/>
              <a:t> </a:t>
            </a:r>
            <a:r>
              <a:rPr lang="ru-RU" sz="2400" i="1" dirty="0" err="1"/>
              <a:t>доставлення</a:t>
            </a:r>
            <a:r>
              <a:rPr lang="ru-RU" sz="2400" i="1" dirty="0"/>
              <a:t>.</a:t>
            </a:r>
            <a:endParaRPr lang="ru-RU" sz="2400" dirty="0"/>
          </a:p>
          <a:p>
            <a:pPr algn="just"/>
            <a:r>
              <a:rPr lang="ru-RU" sz="2400" dirty="0"/>
              <a:t> </a:t>
            </a:r>
          </a:p>
          <a:p>
            <a:endParaRPr lang="uk-UA" dirty="0"/>
          </a:p>
        </p:txBody>
      </p:sp>
    </p:spTree>
    <p:extLst>
      <p:ext uri="{BB962C8B-B14F-4D97-AF65-F5344CB8AC3E}">
        <p14:creationId xmlns:p14="http://schemas.microsoft.com/office/powerpoint/2010/main" val="93066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476672"/>
            <a:ext cx="8208912" cy="5924128"/>
          </a:xfrm>
        </p:spPr>
        <p:txBody>
          <a:bodyPr>
            <a:noAutofit/>
          </a:bodyPr>
          <a:lstStyle/>
          <a:p>
            <a:pPr algn="just"/>
            <a:r>
              <a:rPr lang="uk-UA" sz="3600" b="1" dirty="0">
                <a:solidFill>
                  <a:srgbClr val="FF0000"/>
                </a:solidFill>
              </a:rPr>
              <a:t>Процесуальні строки </a:t>
            </a:r>
            <a:r>
              <a:rPr lang="uk-UA" sz="2800" dirty="0"/>
              <a:t>- це встановлені законом або судом строки, у межах яких вчиняються процесуальні дії. Процесуальні строки встановлюються законом, а якщо такі строки законом не визначені - встановлюються судом</a:t>
            </a:r>
            <a:r>
              <a:rPr lang="uk-UA" sz="2800" dirty="0" smtClean="0"/>
              <a:t>.</a:t>
            </a:r>
          </a:p>
          <a:p>
            <a:pPr marL="114300" indent="0" algn="just">
              <a:buNone/>
            </a:pPr>
            <a:endParaRPr lang="uk-UA" sz="2800" dirty="0" smtClean="0"/>
          </a:p>
          <a:p>
            <a:pPr marL="114300" indent="0" algn="just">
              <a:buNone/>
            </a:pPr>
            <a:r>
              <a:rPr lang="uk-UA" sz="2800" b="1" dirty="0"/>
              <a:t>Процесуальні строки </a:t>
            </a:r>
            <a:r>
              <a:rPr lang="uk-UA" sz="2800" b="1" dirty="0" smtClean="0"/>
              <a:t>визначаються: </a:t>
            </a:r>
          </a:p>
          <a:p>
            <a:pPr algn="just"/>
            <a:r>
              <a:rPr lang="uk-UA" sz="2800" dirty="0" smtClean="0"/>
              <a:t>днями</a:t>
            </a:r>
            <a:r>
              <a:rPr lang="uk-UA" sz="2800" dirty="0"/>
              <a:t>, </a:t>
            </a:r>
            <a:endParaRPr lang="uk-UA" sz="2800" dirty="0" smtClean="0"/>
          </a:p>
          <a:p>
            <a:pPr algn="just"/>
            <a:r>
              <a:rPr lang="uk-UA" sz="2800" dirty="0" smtClean="0"/>
              <a:t>місяцями </a:t>
            </a:r>
          </a:p>
          <a:p>
            <a:pPr algn="just"/>
            <a:r>
              <a:rPr lang="uk-UA" sz="2800" dirty="0" smtClean="0"/>
              <a:t>і </a:t>
            </a:r>
            <a:r>
              <a:rPr lang="uk-UA" sz="2800" dirty="0"/>
              <a:t>роками</a:t>
            </a:r>
            <a:r>
              <a:rPr lang="uk-UA" sz="2800" dirty="0" smtClean="0"/>
              <a:t>,</a:t>
            </a:r>
          </a:p>
          <a:p>
            <a:pPr algn="just"/>
            <a:r>
              <a:rPr lang="uk-UA" sz="2800" dirty="0" smtClean="0"/>
              <a:t> </a:t>
            </a:r>
            <a:r>
              <a:rPr lang="uk-UA" sz="2800" dirty="0"/>
              <a:t>а також можуть визначатися вказівкою на подію, яка повинна неминуче настати.</a:t>
            </a:r>
          </a:p>
          <a:p>
            <a:endParaRPr lang="uk-UA" sz="2800" dirty="0"/>
          </a:p>
        </p:txBody>
      </p:sp>
    </p:spTree>
    <p:extLst>
      <p:ext uri="{BB962C8B-B14F-4D97-AF65-F5344CB8AC3E}">
        <p14:creationId xmlns:p14="http://schemas.microsoft.com/office/powerpoint/2010/main" val="409590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520" y="-27384"/>
            <a:ext cx="8568952" cy="6885384"/>
          </a:xfrm>
        </p:spPr>
        <p:txBody>
          <a:bodyPr>
            <a:normAutofit fontScale="70000" lnSpcReduction="20000"/>
          </a:bodyPr>
          <a:lstStyle/>
          <a:p>
            <a:pPr marL="114300" indent="0" algn="just">
              <a:buNone/>
            </a:pPr>
            <a:r>
              <a:rPr lang="uk-UA" sz="2600" b="1" i="1" dirty="0"/>
              <a:t>Обов’язок учасників процесу щодо повідомлення про зміну адреси проживання (перебування), електронної адреси, номера факсу, телефону та причини неприбуття в судове засідання </a:t>
            </a:r>
            <a:r>
              <a:rPr lang="uk-UA" sz="2600" i="1" dirty="0"/>
              <a:t>(за приписами статті 131 Кодексу адміністративного судочинства України)</a:t>
            </a:r>
            <a:endParaRPr lang="uk-UA" sz="2600" dirty="0"/>
          </a:p>
          <a:p>
            <a:pPr marL="114300" indent="0" algn="just">
              <a:buNone/>
            </a:pPr>
            <a:endParaRPr lang="uk-UA" sz="2600" dirty="0"/>
          </a:p>
          <a:p>
            <a:pPr marL="114300" indent="0" algn="just">
              <a:buNone/>
            </a:pPr>
            <a:r>
              <a:rPr lang="uk-UA" sz="2600" b="1" dirty="0" smtClean="0"/>
              <a:t> </a:t>
            </a:r>
            <a:r>
              <a:rPr lang="uk-UA" sz="2600" b="1" dirty="0"/>
              <a:t>! Учасники судового процесу зобов’язані під час провадження у справі повідомляти суд про зміну місця проживання (перебування, знаходження), роботи, служби, адреси електронної пошти, номера факсу, телефаксу, телефону.</a:t>
            </a:r>
            <a:endParaRPr lang="uk-UA" sz="2600" dirty="0"/>
          </a:p>
          <a:p>
            <a:pPr marL="114300" indent="0" algn="just">
              <a:buNone/>
            </a:pPr>
            <a:endParaRPr lang="uk-UA" sz="2600" dirty="0"/>
          </a:p>
          <a:p>
            <a:pPr marL="114300" indent="0" algn="just">
              <a:buNone/>
            </a:pPr>
            <a:r>
              <a:rPr lang="uk-UA" sz="2600" dirty="0" smtClean="0"/>
              <a:t> </a:t>
            </a:r>
            <a:r>
              <a:rPr lang="uk-UA" sz="2600" dirty="0"/>
              <a:t>У разі неповідомлення про зміну адреси повістка надсилається учасникам судового процесу, які не мають офіційної електронної адреси, та за відсутності можливості сповістити їх за допомогою інших засобів зв’язку в порядку, визначеному статтею 129 </a:t>
            </a:r>
            <a:r>
              <a:rPr lang="uk-UA" sz="2600" i="1" dirty="0"/>
              <a:t>(див. розділ 4 Пам’ятки)</a:t>
            </a:r>
            <a:r>
              <a:rPr lang="uk-UA" sz="2600" dirty="0"/>
              <a:t>, за останньою відомою суду адресою і вважається врученою, навіть якщо відповідний учасник судового процесу за цією адресою більше не знаходиться або не проживає</a:t>
            </a:r>
            <a:r>
              <a:rPr lang="uk-UA" sz="2600" dirty="0" smtClean="0"/>
              <a:t>.</a:t>
            </a:r>
            <a:r>
              <a:rPr lang="uk-UA" sz="2600" dirty="0"/>
              <a:t> </a:t>
            </a:r>
            <a:endParaRPr lang="uk-UA" sz="2600" dirty="0" smtClean="0"/>
          </a:p>
          <a:p>
            <a:pPr marL="114300" indent="0" algn="just">
              <a:buNone/>
            </a:pPr>
            <a:endParaRPr lang="uk-UA" sz="2600" dirty="0"/>
          </a:p>
          <a:p>
            <a:pPr marL="114300" indent="0" algn="just">
              <a:buNone/>
            </a:pPr>
            <a:r>
              <a:rPr lang="uk-UA" sz="2600" b="1" dirty="0" smtClean="0"/>
              <a:t> !!! </a:t>
            </a:r>
            <a:r>
              <a:rPr lang="uk-UA" sz="2600" b="1" dirty="0"/>
              <a:t>Учасники справи, свідки, експерти, спеціалісти, перекладачі, які не можуть з поважних причин прибути до суду, зобов’язані завчасно повідомити про це суд</a:t>
            </a:r>
            <a:r>
              <a:rPr lang="uk-UA" sz="2600" b="1" dirty="0" smtClean="0"/>
              <a:t>.</a:t>
            </a:r>
            <a:r>
              <a:rPr lang="uk-UA" sz="2600" dirty="0"/>
              <a:t> </a:t>
            </a:r>
          </a:p>
          <a:p>
            <a:pPr marL="114300" indent="0" algn="just">
              <a:buNone/>
            </a:pPr>
            <a:endParaRPr lang="uk-UA" sz="2600" b="1" i="1" dirty="0"/>
          </a:p>
          <a:p>
            <a:pPr marL="114300" indent="0" algn="just">
              <a:buNone/>
            </a:pPr>
            <a:endParaRPr lang="uk-UA" sz="2600" b="1" i="1" dirty="0" smtClean="0"/>
          </a:p>
          <a:p>
            <a:pPr marL="114300" indent="0" algn="just">
              <a:buNone/>
            </a:pPr>
            <a:endParaRPr lang="uk-UA" sz="2600" b="1" i="1" dirty="0"/>
          </a:p>
          <a:p>
            <a:pPr marL="114300" indent="0" algn="just">
              <a:buNone/>
            </a:pPr>
            <a:r>
              <a:rPr lang="uk-UA" sz="2600" b="1" i="1" dirty="0" smtClean="0"/>
              <a:t>Наслідки </a:t>
            </a:r>
            <a:r>
              <a:rPr lang="uk-UA" sz="2600" b="1" i="1" dirty="0"/>
              <a:t>відмови від одержання повістки </a:t>
            </a:r>
            <a:r>
              <a:rPr lang="uk-UA" sz="2600" i="1" dirty="0"/>
              <a:t>(за приписами статті 128 Кодексу адміністративного судочинства України)</a:t>
            </a:r>
            <a:endParaRPr lang="uk-UA" sz="2600" dirty="0"/>
          </a:p>
          <a:p>
            <a:pPr algn="just"/>
            <a:r>
              <a:rPr lang="uk-UA" sz="2600" b="1" dirty="0"/>
              <a:t>  ! У разі відмови адресата від одержання повістки особа, яка її доставляє, робить відповідну відмітку на повістці, засвідчує її власним підписом і негайно повертає до адміністративного суду. Особа, яка відмовилася одержати повістку, вважається такою, що її повідомлено про дату, час і місце судового засідання.</a:t>
            </a:r>
            <a:endParaRPr lang="uk-UA" sz="2600" dirty="0"/>
          </a:p>
          <a:p>
            <a:endParaRPr lang="uk-UA" dirty="0"/>
          </a:p>
        </p:txBody>
      </p:sp>
    </p:spTree>
    <p:extLst>
      <p:ext uri="{BB962C8B-B14F-4D97-AF65-F5344CB8AC3E}">
        <p14:creationId xmlns:p14="http://schemas.microsoft.com/office/powerpoint/2010/main" val="359142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611560" y="188640"/>
            <a:ext cx="7344816"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281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679" b="30561"/>
          <a:stretch/>
        </p:blipFill>
        <p:spPr bwMode="auto">
          <a:xfrm>
            <a:off x="0" y="17104"/>
            <a:ext cx="9144000" cy="684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516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grayscl/>
            <a:lum bright="-20000" contrast="40000"/>
            <a:extLst>
              <a:ext uri="{28A0092B-C50C-407E-A947-70E740481C1C}">
                <a14:useLocalDpi xmlns:a14="http://schemas.microsoft.com/office/drawing/2010/main" val="0"/>
              </a:ext>
            </a:extLst>
          </a:blip>
          <a:srcRect/>
          <a:stretch>
            <a:fillRect/>
          </a:stretch>
        </p:blipFill>
        <p:spPr bwMode="auto">
          <a:xfrm>
            <a:off x="0" y="0"/>
            <a:ext cx="95405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326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8640"/>
            <a:ext cx="8316416" cy="6552728"/>
          </a:xfrm>
        </p:spPr>
        <p:txBody>
          <a:bodyPr>
            <a:normAutofit/>
          </a:bodyPr>
          <a:lstStyle/>
          <a:p>
            <a:pPr algn="just"/>
            <a:r>
              <a:rPr lang="uk-UA" sz="2800" b="1" dirty="0">
                <a:solidFill>
                  <a:srgbClr val="FF0000"/>
                </a:solidFill>
              </a:rPr>
              <a:t>Строк є розумним, </a:t>
            </a:r>
            <a:r>
              <a:rPr lang="uk-UA" sz="2800" dirty="0"/>
              <a:t>якщо він передбачає час, достатній, з урахуванням обставин справи, для вчинення процесуальної дії, та відповідає завданню адміністративного судочинства</a:t>
            </a:r>
            <a:r>
              <a:rPr lang="uk-UA" sz="2800" dirty="0" smtClean="0"/>
              <a:t>.</a:t>
            </a:r>
          </a:p>
          <a:p>
            <a:pPr algn="just"/>
            <a:r>
              <a:rPr lang="uk-UA" sz="2800" b="1" dirty="0">
                <a:solidFill>
                  <a:srgbClr val="FF0000"/>
                </a:solidFill>
              </a:rPr>
              <a:t>Стаття 6 </a:t>
            </a:r>
            <a:r>
              <a:rPr lang="uk-UA" sz="2800" dirty="0"/>
              <a:t>Конвенції про захист прав людини і основоположних свобод гарантує кожній фізичній або юридичній особі право на розгляд судом упродовж розумного строку цивільної, кримінальної, адміністративної або господарської справи, а також справи про адміністративне правопорушення, в якій вона є стороною.</a:t>
            </a:r>
          </a:p>
        </p:txBody>
      </p:sp>
    </p:spTree>
    <p:extLst>
      <p:ext uri="{BB962C8B-B14F-4D97-AF65-F5344CB8AC3E}">
        <p14:creationId xmlns:p14="http://schemas.microsoft.com/office/powerpoint/2010/main" val="27831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7969696" cy="6212160"/>
          </a:xfrm>
        </p:spPr>
        <p:txBody>
          <a:bodyPr>
            <a:normAutofit/>
          </a:bodyPr>
          <a:lstStyle/>
          <a:p>
            <a:pPr marL="114300" indent="0" algn="just">
              <a:buNone/>
            </a:pPr>
            <a:r>
              <a:rPr lang="uk-UA" b="1" dirty="0">
                <a:solidFill>
                  <a:srgbClr val="FF0000"/>
                </a:solidFill>
              </a:rPr>
              <a:t>Зміст поняття «розумні строки» в адміністративному судочинстві охоплює собою такі аспекти: </a:t>
            </a:r>
            <a:endParaRPr lang="uk-UA" b="1" dirty="0" smtClean="0">
              <a:solidFill>
                <a:srgbClr val="FF0000"/>
              </a:solidFill>
            </a:endParaRPr>
          </a:p>
          <a:p>
            <a:pPr marL="571500" indent="-457200" algn="just">
              <a:buAutoNum type="arabicParenR"/>
            </a:pPr>
            <a:r>
              <a:rPr lang="uk-UA" dirty="0" smtClean="0"/>
              <a:t>розумний </a:t>
            </a:r>
            <a:r>
              <a:rPr lang="uk-UA" dirty="0"/>
              <a:t>строк – це найкоротший з можливих строків розгляду й вирішення адміністративної справи, однак, такий строк не можна ототожнювати із швидким розглядом справи: тривалість розумних строків повинна бути найкоротшою, але достатньою для того, щоб справа була всебічно досліджена судом з наданням оцінки аргументам та доводам учасників справи, які ґрунтуються на поданих ними доказах; </a:t>
            </a:r>
            <a:endParaRPr lang="uk-UA" dirty="0" smtClean="0"/>
          </a:p>
          <a:p>
            <a:pPr marL="571500" indent="-457200" algn="just">
              <a:buAutoNum type="arabicParenR"/>
            </a:pPr>
            <a:r>
              <a:rPr lang="uk-UA" dirty="0" smtClean="0"/>
              <a:t> </a:t>
            </a:r>
            <a:r>
              <a:rPr lang="uk-UA" dirty="0"/>
              <a:t>на тривалість «розумного строку» мають вплив різні фактори, як об’єктивного (поведінка учасників справи, складність справи, необхідність залучення та дослідження додаткових доказів, завантаженість суду тощо), так і суб’єктивного характеру (поведінка судді та працівників апарату суду).</a:t>
            </a:r>
            <a:endParaRPr lang="uk-UA" dirty="0"/>
          </a:p>
        </p:txBody>
      </p:sp>
    </p:spTree>
    <p:extLst>
      <p:ext uri="{BB962C8B-B14F-4D97-AF65-F5344CB8AC3E}">
        <p14:creationId xmlns:p14="http://schemas.microsoft.com/office/powerpoint/2010/main" val="14710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7620000" cy="5780112"/>
          </a:xfrm>
        </p:spPr>
        <p:txBody>
          <a:bodyPr>
            <a:normAutofit/>
          </a:bodyPr>
          <a:lstStyle/>
          <a:p>
            <a:pPr marL="114300" indent="0" algn="just">
              <a:buNone/>
            </a:pPr>
            <a:r>
              <a:rPr lang="uk-UA" sz="2800" dirty="0"/>
              <a:t>Отже, </a:t>
            </a:r>
            <a:r>
              <a:rPr lang="uk-UA" sz="2800" b="1" dirty="0">
                <a:solidFill>
                  <a:srgbClr val="FF0000"/>
                </a:solidFill>
              </a:rPr>
              <a:t>складовими елементами розумного строку є періоди (проміжки часу), протягом яких: </a:t>
            </a:r>
            <a:endParaRPr lang="uk-UA" sz="2800" b="1" dirty="0" smtClean="0">
              <a:solidFill>
                <a:srgbClr val="FF0000"/>
              </a:solidFill>
            </a:endParaRPr>
          </a:p>
          <a:p>
            <a:pPr marL="114300" indent="0" algn="just">
              <a:buNone/>
            </a:pPr>
            <a:r>
              <a:rPr lang="uk-UA" sz="2800" dirty="0" smtClean="0"/>
              <a:t>1</a:t>
            </a:r>
            <a:r>
              <a:rPr lang="uk-UA" sz="2800" dirty="0"/>
              <a:t>) суд розглядає справу та приймає по ній рішення; </a:t>
            </a:r>
            <a:endParaRPr lang="uk-UA" sz="2800" dirty="0" smtClean="0"/>
          </a:p>
          <a:p>
            <a:pPr marL="114300" indent="0" algn="just">
              <a:buNone/>
            </a:pPr>
            <a:r>
              <a:rPr lang="uk-UA" sz="2800" dirty="0" smtClean="0"/>
              <a:t>2</a:t>
            </a:r>
            <a:r>
              <a:rPr lang="uk-UA" sz="2800" dirty="0"/>
              <a:t>) здійснює перегляд судового рішення в апеляційному або касаційному порядку, приймає остаточне рішення у справі; </a:t>
            </a:r>
            <a:endParaRPr lang="uk-UA" sz="2800" dirty="0" smtClean="0"/>
          </a:p>
          <a:p>
            <a:pPr marL="114300" indent="0" algn="just">
              <a:buNone/>
            </a:pPr>
            <a:r>
              <a:rPr lang="uk-UA" sz="2800" dirty="0" smtClean="0"/>
              <a:t>3</a:t>
            </a:r>
            <a:r>
              <a:rPr lang="uk-UA" sz="2800" dirty="0"/>
              <a:t>) остаточне судове рішення набуває законної сили та може бути звернено до виконання</a:t>
            </a:r>
            <a:r>
              <a:rPr lang="uk-UA" sz="2800" dirty="0" smtClean="0"/>
              <a:t>;</a:t>
            </a:r>
          </a:p>
          <a:p>
            <a:pPr marL="114300" indent="0" algn="just">
              <a:buNone/>
            </a:pPr>
            <a:r>
              <a:rPr lang="uk-UA" sz="2800" dirty="0" smtClean="0"/>
              <a:t> </a:t>
            </a:r>
            <a:r>
              <a:rPr lang="uk-UA" sz="2800" dirty="0"/>
              <a:t>4) судове рішення виконується.</a:t>
            </a:r>
            <a:endParaRPr lang="uk-UA" sz="2800" dirty="0"/>
          </a:p>
        </p:txBody>
      </p:sp>
    </p:spTree>
    <p:extLst>
      <p:ext uri="{BB962C8B-B14F-4D97-AF65-F5344CB8AC3E}">
        <p14:creationId xmlns:p14="http://schemas.microsoft.com/office/powerpoint/2010/main" val="48221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208912" cy="6068144"/>
          </a:xfrm>
        </p:spPr>
        <p:txBody>
          <a:bodyPr>
            <a:normAutofit/>
          </a:bodyPr>
          <a:lstStyle/>
          <a:p>
            <a:pPr algn="just" fontAlgn="base"/>
            <a:r>
              <a:rPr lang="ru-RU" sz="2400" dirty="0" err="1"/>
              <a:t>Стосовно</a:t>
            </a:r>
            <a:r>
              <a:rPr lang="ru-RU" sz="2400" dirty="0"/>
              <a:t> </a:t>
            </a:r>
            <a:r>
              <a:rPr lang="ru-RU" sz="2400" dirty="0" err="1"/>
              <a:t>останнього</a:t>
            </a:r>
            <a:r>
              <a:rPr lang="ru-RU" sz="2400" dirty="0"/>
              <a:t> </a:t>
            </a:r>
            <a:r>
              <a:rPr lang="ru-RU" sz="2400" dirty="0" err="1"/>
              <a:t>елемента</a:t>
            </a:r>
            <a:r>
              <a:rPr lang="ru-RU" sz="2400" dirty="0"/>
              <a:t> </a:t>
            </a:r>
            <a:r>
              <a:rPr lang="ru-RU" sz="2400" dirty="0" err="1"/>
              <a:t>Конституційний</a:t>
            </a:r>
            <a:r>
              <a:rPr lang="ru-RU" sz="2400" dirty="0"/>
              <a:t> Суд </a:t>
            </a:r>
            <a:r>
              <a:rPr lang="ru-RU" sz="2400" dirty="0" err="1"/>
              <a:t>України</a:t>
            </a:r>
            <a:r>
              <a:rPr lang="ru-RU" sz="2400" dirty="0"/>
              <a:t> у </a:t>
            </a:r>
            <a:r>
              <a:rPr lang="ru-RU" sz="2400" dirty="0" err="1"/>
              <a:t>своєму</a:t>
            </a:r>
            <a:r>
              <a:rPr lang="ru-RU" sz="2400" dirty="0"/>
              <a:t> </a:t>
            </a:r>
            <a:r>
              <a:rPr lang="ru-RU" sz="2400" dirty="0" err="1"/>
              <a:t>рішенні</a:t>
            </a:r>
            <a:r>
              <a:rPr lang="ru-RU" sz="2400" dirty="0"/>
              <a:t> </a:t>
            </a:r>
            <a:r>
              <a:rPr lang="ru-RU" sz="2400" b="1" dirty="0">
                <a:solidFill>
                  <a:srgbClr val="FF0000"/>
                </a:solidFill>
              </a:rPr>
              <a:t>№ 18-рп/2012 </a:t>
            </a:r>
            <a:r>
              <a:rPr lang="ru-RU" sz="2400" b="1" dirty="0" err="1">
                <a:solidFill>
                  <a:srgbClr val="FF0000"/>
                </a:solidFill>
              </a:rPr>
              <a:t>від</a:t>
            </a:r>
            <a:r>
              <a:rPr lang="ru-RU" sz="2400" b="1" dirty="0">
                <a:solidFill>
                  <a:srgbClr val="FF0000"/>
                </a:solidFill>
              </a:rPr>
              <a:t> 13 </a:t>
            </a:r>
            <a:r>
              <a:rPr lang="ru-RU" sz="2400" b="1" dirty="0" err="1">
                <a:solidFill>
                  <a:srgbClr val="FF0000"/>
                </a:solidFill>
              </a:rPr>
              <a:t>грудня</a:t>
            </a:r>
            <a:r>
              <a:rPr lang="ru-RU" sz="2400" b="1" dirty="0">
                <a:solidFill>
                  <a:srgbClr val="FF0000"/>
                </a:solidFill>
              </a:rPr>
              <a:t> 2012 року</a:t>
            </a:r>
            <a:r>
              <a:rPr lang="ru-RU" sz="2400" dirty="0"/>
              <a:t> </a:t>
            </a:r>
            <a:r>
              <a:rPr lang="ru-RU" sz="2400" dirty="0" err="1"/>
              <a:t>зазначив</a:t>
            </a:r>
            <a:r>
              <a:rPr lang="ru-RU" sz="2400" dirty="0"/>
              <a:t>, </a:t>
            </a:r>
            <a:r>
              <a:rPr lang="ru-RU" sz="2400" dirty="0" err="1"/>
              <a:t>що</a:t>
            </a:r>
            <a:r>
              <a:rPr lang="ru-RU" sz="2400" dirty="0"/>
              <a:t> </a:t>
            </a:r>
            <a:r>
              <a:rPr lang="ru-RU" sz="2400" dirty="0" err="1"/>
              <a:t>виконання</a:t>
            </a:r>
            <a:r>
              <a:rPr lang="ru-RU" sz="2400" dirty="0"/>
              <a:t> судового </a:t>
            </a:r>
            <a:r>
              <a:rPr lang="ru-RU" sz="2400" dirty="0" err="1"/>
              <a:t>рішення</a:t>
            </a:r>
            <a:r>
              <a:rPr lang="ru-RU" sz="2400" dirty="0"/>
              <a:t> є </a:t>
            </a:r>
            <a:r>
              <a:rPr lang="ru-RU" sz="2400" dirty="0" err="1"/>
              <a:t>невід'ємною</a:t>
            </a:r>
            <a:r>
              <a:rPr lang="ru-RU" sz="2400" dirty="0"/>
              <a:t> </a:t>
            </a:r>
            <a:r>
              <a:rPr lang="ru-RU" sz="2400" dirty="0" err="1"/>
              <a:t>складовою</a:t>
            </a:r>
            <a:r>
              <a:rPr lang="ru-RU" sz="2400" dirty="0"/>
              <a:t> права кожного на </a:t>
            </a:r>
            <a:r>
              <a:rPr lang="ru-RU" sz="2400" dirty="0" err="1"/>
              <a:t>судовий</a:t>
            </a:r>
            <a:r>
              <a:rPr lang="ru-RU" sz="2400" dirty="0"/>
              <a:t> </a:t>
            </a:r>
            <a:r>
              <a:rPr lang="ru-RU" sz="2400" dirty="0" err="1"/>
              <a:t>захист</a:t>
            </a:r>
            <a:r>
              <a:rPr lang="ru-RU" sz="2400" dirty="0"/>
              <a:t> і </a:t>
            </a:r>
            <a:r>
              <a:rPr lang="ru-RU" sz="2400" dirty="0" err="1"/>
              <a:t>охоплює</a:t>
            </a:r>
            <a:r>
              <a:rPr lang="ru-RU" sz="2400" dirty="0"/>
              <a:t>, </a:t>
            </a:r>
            <a:r>
              <a:rPr lang="ru-RU" sz="2400" dirty="0" err="1"/>
              <a:t>зокрема</a:t>
            </a:r>
            <a:r>
              <a:rPr lang="ru-RU" sz="2400" dirty="0"/>
              <a:t>, </a:t>
            </a:r>
            <a:r>
              <a:rPr lang="ru-RU" sz="2400" dirty="0" err="1"/>
              <a:t>визначений</a:t>
            </a:r>
            <a:r>
              <a:rPr lang="ru-RU" sz="2400" dirty="0"/>
              <a:t> у </a:t>
            </a:r>
            <a:r>
              <a:rPr lang="ru-RU" sz="2400" dirty="0" err="1"/>
              <a:t>законі</a:t>
            </a:r>
            <a:r>
              <a:rPr lang="ru-RU" sz="2400" dirty="0"/>
              <a:t> комплекс </a:t>
            </a:r>
            <a:r>
              <a:rPr lang="ru-RU" sz="2400" dirty="0" err="1"/>
              <a:t>дій</a:t>
            </a:r>
            <a:r>
              <a:rPr lang="ru-RU" sz="2400" dirty="0"/>
              <a:t>, </a:t>
            </a:r>
            <a:r>
              <a:rPr lang="ru-RU" sz="2400" dirty="0" err="1"/>
              <a:t>спрямованих</a:t>
            </a:r>
            <a:r>
              <a:rPr lang="ru-RU" sz="2400" dirty="0"/>
              <a:t> на </a:t>
            </a:r>
            <a:r>
              <a:rPr lang="ru-RU" sz="2400" dirty="0" err="1"/>
              <a:t>захист</a:t>
            </a:r>
            <a:r>
              <a:rPr lang="ru-RU" sz="2400" dirty="0"/>
              <a:t> і </a:t>
            </a:r>
            <a:r>
              <a:rPr lang="ru-RU" sz="2400" dirty="0" err="1"/>
              <a:t>поновлення</a:t>
            </a:r>
            <a:r>
              <a:rPr lang="ru-RU" sz="2400" dirty="0"/>
              <a:t> </a:t>
            </a:r>
            <a:r>
              <a:rPr lang="ru-RU" sz="2400" dirty="0" err="1"/>
              <a:t>порушених</a:t>
            </a:r>
            <a:r>
              <a:rPr lang="ru-RU" sz="2400" dirty="0"/>
              <a:t> прав, свобод, </a:t>
            </a:r>
            <a:r>
              <a:rPr lang="ru-RU" sz="2400" dirty="0" err="1"/>
              <a:t>законних</a:t>
            </a:r>
            <a:r>
              <a:rPr lang="ru-RU" sz="2400" dirty="0"/>
              <a:t> </a:t>
            </a:r>
            <a:r>
              <a:rPr lang="ru-RU" sz="2400" dirty="0" err="1"/>
              <a:t>інтересів</a:t>
            </a:r>
            <a:r>
              <a:rPr lang="ru-RU" sz="2400" dirty="0"/>
              <a:t> </a:t>
            </a:r>
            <a:r>
              <a:rPr lang="ru-RU" sz="2400" dirty="0" err="1"/>
              <a:t>фізичних</a:t>
            </a:r>
            <a:r>
              <a:rPr lang="ru-RU" sz="2400" dirty="0"/>
              <a:t> та </a:t>
            </a:r>
            <a:r>
              <a:rPr lang="ru-RU" sz="2400" dirty="0" err="1"/>
              <a:t>юридичних</a:t>
            </a:r>
            <a:r>
              <a:rPr lang="ru-RU" sz="2400" dirty="0"/>
              <a:t> </a:t>
            </a:r>
            <a:r>
              <a:rPr lang="ru-RU" sz="2400" dirty="0" err="1"/>
              <a:t>осіб</a:t>
            </a:r>
            <a:r>
              <a:rPr lang="ru-RU" sz="2400" dirty="0"/>
              <a:t>, </a:t>
            </a:r>
            <a:r>
              <a:rPr lang="ru-RU" sz="2400" dirty="0" err="1"/>
              <a:t>суспільства</a:t>
            </a:r>
            <a:r>
              <a:rPr lang="ru-RU" sz="2400" dirty="0"/>
              <a:t>, </a:t>
            </a:r>
            <a:r>
              <a:rPr lang="ru-RU" sz="2400" dirty="0" err="1"/>
              <a:t>держави</a:t>
            </a:r>
            <a:r>
              <a:rPr lang="ru-RU" sz="2400" dirty="0"/>
              <a:t>.</a:t>
            </a:r>
          </a:p>
          <a:p>
            <a:pPr algn="just" fontAlgn="base"/>
            <a:r>
              <a:rPr lang="ru-RU" sz="2400" dirty="0" err="1"/>
              <a:t>Розглядаючи</a:t>
            </a:r>
            <a:r>
              <a:rPr lang="ru-RU" sz="2400" dirty="0"/>
              <a:t> справу № 5-рп/2013, </a:t>
            </a:r>
            <a:r>
              <a:rPr lang="ru-RU" sz="2400" dirty="0" err="1"/>
              <a:t>Конституційний</a:t>
            </a:r>
            <a:r>
              <a:rPr lang="ru-RU" sz="2400" dirty="0"/>
              <a:t> Суд </a:t>
            </a:r>
            <a:r>
              <a:rPr lang="ru-RU" sz="2400" dirty="0" err="1"/>
              <a:t>України</a:t>
            </a:r>
            <a:r>
              <a:rPr lang="ru-RU" sz="2400" dirty="0"/>
              <a:t> у </a:t>
            </a:r>
            <a:r>
              <a:rPr lang="ru-RU" sz="2400" dirty="0" err="1"/>
              <a:t>рішенні</a:t>
            </a:r>
            <a:r>
              <a:rPr lang="ru-RU" sz="2400" dirty="0"/>
              <a:t> </a:t>
            </a:r>
            <a:r>
              <a:rPr lang="ru-RU" sz="2400" dirty="0" err="1"/>
              <a:t>від</a:t>
            </a:r>
            <a:r>
              <a:rPr lang="ru-RU" sz="2400" dirty="0"/>
              <a:t> 26 </a:t>
            </a:r>
            <a:r>
              <a:rPr lang="ru-RU" sz="2400" dirty="0" err="1"/>
              <a:t>червня</a:t>
            </a:r>
            <a:r>
              <a:rPr lang="ru-RU" sz="2400" dirty="0"/>
              <a:t> 2013 року </a:t>
            </a:r>
            <a:r>
              <a:rPr lang="ru-RU" sz="2400" dirty="0" err="1"/>
              <a:t>дійшов</a:t>
            </a:r>
            <a:r>
              <a:rPr lang="ru-RU" sz="2400" dirty="0"/>
              <a:t> до </a:t>
            </a:r>
            <a:r>
              <a:rPr lang="ru-RU" sz="2400" dirty="0" err="1"/>
              <a:t>висновку</a:t>
            </a:r>
            <a:r>
              <a:rPr lang="ru-RU" sz="2400" dirty="0"/>
              <a:t> про те, </a:t>
            </a:r>
            <a:r>
              <a:rPr lang="ru-RU" sz="2400" dirty="0" err="1"/>
              <a:t>що</a:t>
            </a:r>
            <a:r>
              <a:rPr lang="ru-RU" sz="2400" dirty="0"/>
              <a:t> право на </a:t>
            </a:r>
            <a:r>
              <a:rPr lang="ru-RU" sz="2400" dirty="0" err="1"/>
              <a:t>судовий</a:t>
            </a:r>
            <a:r>
              <a:rPr lang="ru-RU" sz="2400" dirty="0"/>
              <a:t> </a:t>
            </a:r>
            <a:r>
              <a:rPr lang="ru-RU" sz="2400" dirty="0" err="1"/>
              <a:t>захист</a:t>
            </a:r>
            <a:r>
              <a:rPr lang="ru-RU" sz="2400" dirty="0"/>
              <a:t> є </a:t>
            </a:r>
            <a:r>
              <a:rPr lang="ru-RU" sz="2400" dirty="0" err="1"/>
              <a:t>конституційною</a:t>
            </a:r>
            <a:r>
              <a:rPr lang="ru-RU" sz="2400" dirty="0"/>
              <a:t> </a:t>
            </a:r>
            <a:r>
              <a:rPr lang="ru-RU" sz="2400" dirty="0" err="1"/>
              <a:t>гарантією</a:t>
            </a:r>
            <a:r>
              <a:rPr lang="ru-RU" sz="2400" dirty="0"/>
              <a:t> прав і свобод </a:t>
            </a:r>
            <a:r>
              <a:rPr lang="ru-RU" sz="2400" dirty="0" err="1"/>
              <a:t>людини</a:t>
            </a:r>
            <a:r>
              <a:rPr lang="ru-RU" sz="2400" dirty="0"/>
              <a:t> і </a:t>
            </a:r>
            <a:r>
              <a:rPr lang="ru-RU" sz="2400" dirty="0" err="1"/>
              <a:t>громадянина</a:t>
            </a:r>
            <a:r>
              <a:rPr lang="ru-RU" sz="2400" dirty="0"/>
              <a:t>, а </a:t>
            </a:r>
            <a:r>
              <a:rPr lang="ru-RU" sz="2400" dirty="0" err="1"/>
              <a:t>обов'язкове</a:t>
            </a:r>
            <a:r>
              <a:rPr lang="ru-RU" sz="2400" dirty="0"/>
              <a:t> </a:t>
            </a:r>
            <a:r>
              <a:rPr lang="ru-RU" sz="2400" dirty="0" err="1"/>
              <a:t>виконання</a:t>
            </a:r>
            <a:r>
              <a:rPr lang="ru-RU" sz="2400" dirty="0"/>
              <a:t> </a:t>
            </a:r>
            <a:r>
              <a:rPr lang="ru-RU" sz="2400" dirty="0" err="1"/>
              <a:t>судових</a:t>
            </a:r>
            <a:r>
              <a:rPr lang="ru-RU" sz="2400" dirty="0"/>
              <a:t> </a:t>
            </a:r>
            <a:r>
              <a:rPr lang="ru-RU" sz="2400" dirty="0" err="1"/>
              <a:t>рішень</a:t>
            </a:r>
            <a:r>
              <a:rPr lang="ru-RU" sz="2400" dirty="0"/>
              <a:t> - </a:t>
            </a:r>
            <a:r>
              <a:rPr lang="ru-RU" sz="2400" dirty="0" err="1"/>
              <a:t>складовою</a:t>
            </a:r>
            <a:r>
              <a:rPr lang="ru-RU" sz="2400" dirty="0"/>
              <a:t> права на </a:t>
            </a:r>
            <a:r>
              <a:rPr lang="ru-RU" sz="2400" dirty="0" err="1"/>
              <a:t>справедливий</a:t>
            </a:r>
            <a:r>
              <a:rPr lang="ru-RU" sz="2400" dirty="0"/>
              <a:t> </a:t>
            </a:r>
            <a:r>
              <a:rPr lang="ru-RU" sz="2400" dirty="0" err="1"/>
              <a:t>судовий</a:t>
            </a:r>
            <a:r>
              <a:rPr lang="ru-RU" sz="2400" dirty="0"/>
              <a:t> </a:t>
            </a:r>
            <a:r>
              <a:rPr lang="ru-RU" sz="2400" dirty="0" err="1"/>
              <a:t>захист</a:t>
            </a:r>
            <a:r>
              <a:rPr lang="ru-RU" sz="2400" dirty="0"/>
              <a:t>.</a:t>
            </a:r>
          </a:p>
          <a:p>
            <a:r>
              <a:rPr lang="ru-RU" dirty="0"/>
              <a:t/>
            </a:r>
            <a:br>
              <a:rPr lang="ru-RU" dirty="0"/>
            </a:br>
            <a:endParaRPr lang="uk-UA" dirty="0"/>
          </a:p>
        </p:txBody>
      </p:sp>
    </p:spTree>
    <p:extLst>
      <p:ext uri="{BB962C8B-B14F-4D97-AF65-F5344CB8AC3E}">
        <p14:creationId xmlns:p14="http://schemas.microsoft.com/office/powerpoint/2010/main" val="276611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520" y="0"/>
            <a:ext cx="8568952" cy="6858000"/>
          </a:xfrm>
        </p:spPr>
        <p:txBody>
          <a:bodyPr>
            <a:normAutofit fontScale="92500" lnSpcReduction="20000"/>
          </a:bodyPr>
          <a:lstStyle/>
          <a:p>
            <a:pPr marL="114300" indent="0" algn="just">
              <a:buNone/>
            </a:pPr>
            <a:r>
              <a:rPr lang="uk-UA" b="1" dirty="0">
                <a:solidFill>
                  <a:srgbClr val="FF0000"/>
                </a:solidFill>
              </a:rPr>
              <a:t>Перебіг процесуального строку </a:t>
            </a:r>
            <a:r>
              <a:rPr lang="uk-UA" dirty="0"/>
              <a:t>починається з наступного дня після відповідної календарної дати або настання події, з якою пов’язано його початок.</a:t>
            </a:r>
          </a:p>
          <a:p>
            <a:pPr marL="114300" indent="0" algn="just">
              <a:buNone/>
            </a:pPr>
            <a:r>
              <a:rPr lang="uk-UA" dirty="0"/>
              <a:t>2. Строк, що визначається роками, закінчується у відповідні місяць і число останнього року цього строку.</a:t>
            </a:r>
          </a:p>
          <a:p>
            <a:pPr marL="114300" indent="0" algn="just">
              <a:buNone/>
            </a:pPr>
            <a:r>
              <a:rPr lang="uk-UA" dirty="0"/>
              <a:t>3. Строк, що визначається місяцями, закінчується у відповідне число останнього місяця цього строку.</a:t>
            </a:r>
          </a:p>
          <a:p>
            <a:pPr marL="114300" indent="0" algn="just">
              <a:buNone/>
            </a:pPr>
            <a:r>
              <a:rPr lang="uk-UA" dirty="0"/>
              <a:t>4. Якщо закінчення строку, що визначається місяцями, припадає на такий місяць, що відповідного числа не має, то строк закінчується в останній день цього місяця.</a:t>
            </a:r>
          </a:p>
          <a:p>
            <a:pPr marL="114300" indent="0" algn="just">
              <a:buNone/>
            </a:pPr>
            <a:r>
              <a:rPr lang="uk-UA" dirty="0"/>
              <a:t>5. Останнім днем строку, який закінчується вказівкою на певний день, вважається цей день.</a:t>
            </a:r>
          </a:p>
          <a:p>
            <a:pPr marL="114300" indent="0" algn="just">
              <a:buNone/>
            </a:pPr>
            <a:r>
              <a:rPr lang="uk-UA" dirty="0"/>
              <a:t>6. Якщо закінчення строку припадає на вихідний, святковий чи інший неробочий день, останнім днем строку є перший після нього робочий день.</a:t>
            </a:r>
          </a:p>
          <a:p>
            <a:pPr marL="114300" indent="0" algn="just">
              <a:buNone/>
            </a:pPr>
            <a:r>
              <a:rPr lang="uk-UA" dirty="0"/>
              <a:t>7. Перебіг строку, закінчення якого пов’язане з подією, яка повинна неминуче настати, закінчується наступного дня після настання події.</a:t>
            </a:r>
          </a:p>
          <a:p>
            <a:pPr marL="114300" indent="0" algn="just">
              <a:buNone/>
            </a:pPr>
            <a:r>
              <a:rPr lang="uk-UA" dirty="0"/>
              <a:t>8. Останній день строку триває до двадцять четвертої години, але якщо в цей строк слід було вчинити процесуальну дію в суді, де робочий час закінчується раніше, строк закінчується в момент закінчення цього часу.</a:t>
            </a:r>
          </a:p>
          <a:p>
            <a:pPr marL="114300" indent="0" algn="just">
              <a:buNone/>
            </a:pPr>
            <a:r>
              <a:rPr lang="uk-UA" dirty="0"/>
              <a:t>9. Строк не вважається пропущеним, якщо до його закінчення позовна заява, скарга, інші документи чи матеріали або грошові кошти здано на пошту чи передані іншими відповідними засобами зв’язку.</a:t>
            </a:r>
          </a:p>
          <a:p>
            <a:pPr marL="114300" indent="0" algn="just">
              <a:buNone/>
            </a:pPr>
            <a:r>
              <a:rPr lang="uk-UA" dirty="0"/>
              <a:t>10. Зупинення провадження в адміністративній справі зупиняє перебіг усіх процесуальних строків у цій адміністративній справі. Перебіг процесуальних строків продовжується з дня поновлення провадження.</a:t>
            </a:r>
          </a:p>
          <a:p>
            <a:endParaRPr lang="uk-UA" dirty="0"/>
          </a:p>
        </p:txBody>
      </p:sp>
    </p:spTree>
    <p:extLst>
      <p:ext uri="{BB962C8B-B14F-4D97-AF65-F5344CB8AC3E}">
        <p14:creationId xmlns:p14="http://schemas.microsoft.com/office/powerpoint/2010/main" val="785109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8640"/>
            <a:ext cx="8388424" cy="6669360"/>
          </a:xfrm>
        </p:spPr>
        <p:txBody>
          <a:bodyPr>
            <a:normAutofit fontScale="92500" lnSpcReduction="20000"/>
          </a:bodyPr>
          <a:lstStyle/>
          <a:p>
            <a:pPr marL="114300" indent="0" algn="just">
              <a:buNone/>
            </a:pPr>
            <a:r>
              <a:rPr lang="uk-UA" b="1" dirty="0">
                <a:solidFill>
                  <a:srgbClr val="FF0000"/>
                </a:solidFill>
              </a:rPr>
              <a:t>Поновлення та продовження процесуальних строків</a:t>
            </a:r>
          </a:p>
          <a:p>
            <a:pPr marL="114300" indent="0" algn="just">
              <a:buNone/>
            </a:pPr>
            <a:r>
              <a:rPr lang="uk-UA" dirty="0"/>
              <a:t>1. Суд за заявою учасника справи поновлює пропущений процесуальний строк, встановлений законом, якщо визнає причини його пропуску поважними, крім випадків, коли цим Кодексом встановлено неможливість такого поновлення.</a:t>
            </a:r>
          </a:p>
          <a:p>
            <a:pPr marL="114300" indent="0" algn="just">
              <a:buNone/>
            </a:pPr>
            <a:r>
              <a:rPr lang="uk-UA" dirty="0"/>
              <a:t>2. Встановлений судом процесуальний строк може бути продовжений судом за заявою учасника справи, поданою до закінчення цього строку, чи з ініціативи суду.</a:t>
            </a:r>
          </a:p>
          <a:p>
            <a:pPr marL="114300" indent="0" algn="just">
              <a:buNone/>
            </a:pPr>
            <a:r>
              <a:rPr lang="uk-UA" dirty="0"/>
              <a:t>3. Якщо інше не встановлено законом, заява про поновлення процесуального строку розглядається судом, у якому належить вчинити процесуальну дію, стосовно якої пропущено строк, а заява про продовження процесуального строку, встановленого судом, - </a:t>
            </a:r>
            <a:r>
              <a:rPr lang="uk-UA" dirty="0" err="1"/>
              <a:t>судом</a:t>
            </a:r>
            <a:r>
              <a:rPr lang="uk-UA" dirty="0"/>
              <a:t>, який встановив строк, у письмовому провадженні.</a:t>
            </a:r>
          </a:p>
          <a:p>
            <a:pPr marL="114300" indent="0" algn="just">
              <a:buNone/>
            </a:pPr>
            <a:r>
              <a:rPr lang="uk-UA" dirty="0"/>
              <a:t>4. Одночасно із поданням заяви про поновлення процесуального строку має бути вчинена процесуальна дія (подана заява, скарга, документи тощо), стосовно якої пропущено строк.</a:t>
            </a:r>
          </a:p>
          <a:p>
            <a:pPr marL="114300" indent="0" algn="just">
              <a:buNone/>
            </a:pPr>
            <a:r>
              <a:rPr lang="uk-UA" dirty="0"/>
              <a:t>5. Пропуск строку, встановленого законом або судом учаснику справи для подання доказів, інших матеріалів чи вчинення певних дій, не звільняє такого учасника від обов’язку вчинити відповідну процесуальну дію.</a:t>
            </a:r>
          </a:p>
          <a:p>
            <a:pPr marL="114300" indent="0" algn="just">
              <a:buNone/>
            </a:pPr>
            <a:r>
              <a:rPr lang="uk-UA" dirty="0"/>
              <a:t>6. Про поновлення або продовження процесуального строку, відмову у поновленні або продовженні процесуального строку суд постановляє ухвалу, яка не пізніше наступного дня з дня її постановлення надсилається особі, яка звернулася із відповідною заявою.</a:t>
            </a:r>
          </a:p>
          <a:p>
            <a:endParaRPr lang="uk-UA" dirty="0"/>
          </a:p>
        </p:txBody>
      </p:sp>
    </p:spTree>
    <p:extLst>
      <p:ext uri="{BB962C8B-B14F-4D97-AF65-F5344CB8AC3E}">
        <p14:creationId xmlns:p14="http://schemas.microsoft.com/office/powerpoint/2010/main" val="508247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520" y="116632"/>
            <a:ext cx="8568952" cy="6741368"/>
          </a:xfrm>
        </p:spPr>
        <p:txBody>
          <a:bodyPr>
            <a:normAutofit fontScale="47500" lnSpcReduction="20000"/>
          </a:bodyPr>
          <a:lstStyle/>
          <a:p>
            <a:pPr marL="114300" indent="0" algn="just">
              <a:buNone/>
            </a:pPr>
            <a:r>
              <a:rPr lang="uk-UA" sz="3400" b="1" dirty="0" smtClean="0">
                <a:solidFill>
                  <a:srgbClr val="FF0000"/>
                </a:solidFill>
              </a:rPr>
              <a:t>Строк </a:t>
            </a:r>
            <a:r>
              <a:rPr lang="uk-UA" sz="3400" b="1" dirty="0">
                <a:solidFill>
                  <a:srgbClr val="FF0000"/>
                </a:solidFill>
              </a:rPr>
              <a:t>звернення до адміністративного суду</a:t>
            </a:r>
          </a:p>
          <a:p>
            <a:pPr marL="114300" indent="0" algn="just">
              <a:buNone/>
            </a:pPr>
            <a:r>
              <a:rPr lang="uk-UA" sz="3400" dirty="0"/>
              <a:t>1. Позов може бути подано в межах строку звернення до адміністративного суду, встановленого цим Кодексом або іншими законами.</a:t>
            </a:r>
          </a:p>
          <a:p>
            <a:pPr marL="114300" indent="0" algn="just">
              <a:buNone/>
            </a:pPr>
            <a:r>
              <a:rPr lang="uk-UA" sz="3400" dirty="0"/>
              <a:t>2. Для звернення до адміністративного суду за захистом прав, свобод та інтересів особи встановлюється шестимісячний строк, який, якщо не встановлено інше, обчислюється з дня, коли особа дізналася або повинна була дізнатися про порушення своїх прав, свобод чи інтересів.</a:t>
            </a:r>
          </a:p>
          <a:p>
            <a:pPr marL="114300" indent="0" algn="just">
              <a:buNone/>
            </a:pPr>
            <a:r>
              <a:rPr lang="uk-UA" sz="3400" dirty="0"/>
              <a:t>Для звернення до адміністративного суду суб’єкта владних повноважень встановлюється тримісячний строк, який, якщо не встановлено інше, обчислюється з дня виникнення підстав, що дають суб’єкту владних повноважень право на пред’явлення визначених законом вимог. Цим Кодексом та іншими законами можуть також встановлюватися інші строки для звернення до адміністративного суду суб’єкта владних повноважень.</a:t>
            </a:r>
          </a:p>
          <a:p>
            <a:pPr marL="114300" indent="0" algn="just">
              <a:buNone/>
            </a:pPr>
            <a:r>
              <a:rPr lang="uk-UA" sz="3400" dirty="0"/>
              <a:t>3. Для захисту прав, свобод та інтересів особи цим Кодексом та іншими законами можуть встановлюватися інші строки для звернення до адміністративного суду, які, якщо не встановлено інше, обчислюються з дня, коли особа дізналася або повинна була дізнатися про порушення своїх прав, свобод чи інтересів.</a:t>
            </a:r>
          </a:p>
          <a:p>
            <a:pPr marL="114300" indent="0" algn="just">
              <a:buNone/>
            </a:pPr>
            <a:r>
              <a:rPr lang="uk-UA" sz="3400" dirty="0"/>
              <a:t>4. Якщо законом передбачена можливість досудового порядку вирішення спору і позивач скористався цим порядком, або законом визначена обов’язковість досудового порядку вирішення спору, то для звернення до адміністративного суду встановлюється тримісячний строк, який обчислюється з дня вручення позивачу рішення за результатами розгляду його скарги на рішення, дії або бездіяльність суб’єкта владних повноважень.</a:t>
            </a:r>
          </a:p>
          <a:p>
            <a:pPr marL="114300" indent="0" algn="just">
              <a:buNone/>
            </a:pPr>
            <a:r>
              <a:rPr lang="uk-UA" sz="3400" dirty="0"/>
              <a:t>Якщо рішення за результатами розгляду скарги позивача на рішення, дії або бездіяльність суб’єкта владних повноважень не було прийнято та (або) вручено суб’єктом владних повноважень позивачу у строки, встановлені законом, то для звернення до адміністративного суду встановлюється шестимісячний строк, який обчислюється з дня звернення позивача до суб’єкта владних повноважень із відповідною скаргою на рішення, дії або бездіяльність суб’єкта владних повноважень.</a:t>
            </a:r>
          </a:p>
          <a:p>
            <a:pPr marL="114300" indent="0" algn="just">
              <a:buNone/>
            </a:pPr>
            <a:r>
              <a:rPr lang="uk-UA" sz="3400" dirty="0"/>
              <a:t>5. Для звернення до суду у справах щодо прийняття громадян на публічну службу, її проходження, звільнення з публічної служби встановлюється місячний строк.</a:t>
            </a:r>
          </a:p>
          <a:p>
            <a:endParaRPr lang="uk-UA" dirty="0"/>
          </a:p>
        </p:txBody>
      </p:sp>
    </p:spTree>
    <p:extLst>
      <p:ext uri="{BB962C8B-B14F-4D97-AF65-F5344CB8AC3E}">
        <p14:creationId xmlns:p14="http://schemas.microsoft.com/office/powerpoint/2010/main" val="2431471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56</TotalTime>
  <Words>1894</Words>
  <Application>Microsoft Office PowerPoint</Application>
  <PresentationFormat>Экран (4:3)</PresentationFormat>
  <Paragraphs>148</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Соседство</vt:lpstr>
      <vt:lpstr>Процесуальні строки. Судові виклики і повідомлення. Судові витрати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Процесуальні строки. Судові виклики і повідомлення. Судові витрати</dc:title>
  <dc:creator>Пользователь</dc:creator>
  <cp:lastModifiedBy>Пользователь</cp:lastModifiedBy>
  <cp:revision>5</cp:revision>
  <dcterms:created xsi:type="dcterms:W3CDTF">2019-10-06T18:40:21Z</dcterms:created>
  <dcterms:modified xsi:type="dcterms:W3CDTF">2019-10-06T20:06:55Z</dcterms:modified>
</cp:coreProperties>
</file>