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Фінансова </a:t>
            </a:r>
            <a:r>
              <a:rPr lang="uk-UA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система Канади</a:t>
            </a:r>
            <a:endParaRPr lang="ru-RU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Податкове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8640960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податкове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45%.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податковій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пряме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регулюючий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корпорацій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вага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10%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доходах федерального бюджету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4%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доходної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бюджетів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провінцій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ÐÐ°ÑÑÐ¸Ð½ÐºÐ¸ Ð¿Ð¾ Ð·Ð°Ð¿ÑÐ¾ÑÑ ÐºÐ°Ð½Ð°Ð´Ð° Ð¿Ð¾Ð´Ð°Ñ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5921896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1329"/>
            <a:ext cx="8568952" cy="24517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256032">
              <a:spcBef>
                <a:spcPts val="0"/>
              </a:spcBef>
              <a:buNone/>
            </a:pPr>
            <a:r>
              <a:rPr lang="uk-UA" sz="2800" dirty="0" smtClean="0">
                <a:latin typeface="Times New Roman"/>
                <a:ea typeface="Times New Roman"/>
              </a:rPr>
              <a:t>Поєднання пропорційних та диференційованих ставок податку на доходи фізичних осіб: </a:t>
            </a:r>
          </a:p>
          <a:p>
            <a:pPr marL="0" indent="256032">
              <a:spcBef>
                <a:spcPts val="0"/>
              </a:spcBef>
            </a:pPr>
            <a:r>
              <a:rPr lang="uk-UA" sz="2800" dirty="0" smtClean="0">
                <a:latin typeface="Times New Roman"/>
                <a:ea typeface="Times New Roman"/>
              </a:rPr>
              <a:t>крім федеральних ставок кожна з 12 провінцій та територій також має свої диференційовані ставки (в кожній провінції свої ставки провінційного податку).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0" dirty="0" smtClean="0">
                <a:latin typeface="Times New Roman"/>
                <a:ea typeface="Times New Roman"/>
              </a:rPr>
              <a:t>Особливість канадської системи оподаткування </a:t>
            </a:r>
            <a:endParaRPr lang="ru-RU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80"/>
            <a:ext cx="849694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Податок на прибуток корпорацій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має досить розгалужену сітку ставок, базова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фереративна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складає 30%, проте пільговим тарифом оподаткування користуються дві категорії компаній: підприємства обробляючої галузі — 21%, підприємства малого бізнесу у всіх сферах – 12%. Якщо підприємство використовує кредит, податкова ставка може коливатись від 13 до 22%.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97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Сплачуються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особою один раз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валового доходу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відняти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визначеними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законом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відрахуваннями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Федеральний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провінційний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доходи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endParaRPr lang="ru-RU" sz="2800" dirty="0"/>
          </a:p>
        </p:txBody>
      </p:sp>
      <p:pic>
        <p:nvPicPr>
          <p:cNvPr id="15362" name="Picture 2" descr="ÐÐ°ÑÑÐ¸Ð½ÐºÐ¸ Ð¿Ð¾ Ð·Ð°Ð¿ÑÐ¾ÑÑ ÐºÐ°Ð½Ð°Ð´Ð° Ð¿Ð¾Ð´Ð°Ñ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365104"/>
            <a:ext cx="2995496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424936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 Дохід класифікується за шістьома позиціями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заробітна плата, підприємницький дохід;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дохід від майна, що здається в оренду;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дохід від інвестицій: 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відсотки, дивіденди; 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приріст капіталу; 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інші доходи, включаючи пенсії, дотації тощо.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2"/>
            <a:ext cx="835292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Податкову декларацію за попередній рік треба подати не пізніше 30 квітня поточного року.</a:t>
            </a: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955" y="5434955"/>
            <a:ext cx="1423045" cy="14230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40939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Велике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значення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системі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прибуткового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податку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населення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податок</a:t>
            </a: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 </a:t>
            </a:r>
            <a:r>
              <a:rPr lang="ru-RU" sz="2800" u="sng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приріст</a:t>
            </a: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ринкової</a:t>
            </a: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вартості</a:t>
            </a:r>
            <a:r>
              <a:rPr lang="ru-RU" sz="2800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активів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половина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доходу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підпадала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реальна ставка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сукупного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федерально-провінційного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дорівнювала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26%, то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оподатковувана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розширилася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75%, а реальна ставка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зросла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30%.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489848"/>
            <a:ext cx="856895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Обов'язкові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внески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до державного фонду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зайнятості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пенсійний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фонд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відраховуються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вирахування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Податок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приріст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ринкової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вартості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активів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5"/>
            <a:ext cx="8435280" cy="3312368"/>
          </a:xfrm>
        </p:spPr>
        <p:txBody>
          <a:bodyPr/>
          <a:lstStyle/>
          <a:p>
            <a:pPr algn="just"/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на продукти та послуги (ПДВ)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обкладається за ставкою 5-7%, в залежності від територій.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Діючий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звільняючи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загрожуючи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базу.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ПДВ</a:t>
            </a:r>
            <a:endParaRPr lang="ru-RU" sz="4000" dirty="0"/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8356"/>
            <a:ext cx="3059832" cy="2679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67751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нерухомість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основу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забудова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оподатковуваної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входить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провінціальної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нерухомість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97152"/>
            <a:ext cx="828092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реально приносить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момент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нерухомості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стягується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розмірі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нерухомість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Податок сплачується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огдин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раз на рік. 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Урядові і провінційні будівлі та споруди звільнені від податку на нерухомість, але крім загальних дотацій та субвенцій муніципалітетам виділяються суми, рівні сумі того податку, який вони не сплачують.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157" y="4581128"/>
            <a:ext cx="4065844" cy="22768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Податок на придбання майна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12776"/>
            <a:ext cx="8712968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Сплачується в залежності від вартості придбаного майна, Якщо вартість майна менше 55 тис. дол. – ставка податку 0,5%, від 55 тис. – 250 тис. дол. -  1%, від 250 тис. – 400 тис. – 1,5%, більше 400 тис. дол. – 2%.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5371356" cy="26856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Податкова політика розробляється відділом бюджетної політики й економічного аналізу Міністерства фінансів.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виносяться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Палату Громад.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доходу.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провінцій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винятки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Квебек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подоходній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корпорацій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Онтаріо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Альберта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Податкова політика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56032" algn="just">
              <a:spcBef>
                <a:spcPts val="0"/>
              </a:spcBef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3.Загальна характеристика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Банківська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188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Фінансовим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Торонто.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Фондовий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нетрадиційних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фондових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неоплаченого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Інші основні канадські ринки - </a:t>
            </a:r>
            <a:r>
              <a:rPr lang="uk-UA" sz="2400" u="sng" dirty="0" err="1" smtClean="0">
                <a:latin typeface="Times New Roman" pitchFamily="18" charset="0"/>
                <a:cs typeface="Times New Roman" pitchFamily="18" charset="0"/>
              </a:rPr>
              <a:t>Монреальська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 біржа, Ванкуверська фондова біржа і </a:t>
            </a:r>
            <a:r>
              <a:rPr lang="uk-UA" sz="2400" u="sng" dirty="0" err="1" smtClean="0">
                <a:latin typeface="Times New Roman" pitchFamily="18" charset="0"/>
                <a:cs typeface="Times New Roman" pitchFamily="18" charset="0"/>
              </a:rPr>
              <a:t>Альбертська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 фондова біржа.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Понад 70 фірм є власниками фондової біржі Торонто. Ці фірми займаються купівлею-продажем цінних паперів, а брокери ще й надають консультації клієнтам або допомагають провести інвестиційні дослідження.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7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37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ринку</a:t>
            </a:r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Канади</a:t>
            </a:r>
            <a:r>
              <a:rPr lang="ru-RU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37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На внутрішньому ринку держави працюють чотири основні категорії емітентів: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уряд Канади та його агенції, уряди провінцій та їх агенції, муніципалітети та корпорації — як фінансові так і нефінансові.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Держава випускає наступні основні види цінних паперів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ринкові фінансові інструменти; казначейські векселі; облігації, що торгуються; неринкові фінансові інструменти; канадські облігації з премією.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арактеристика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ринку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Канади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R="60960" indent="450215" algn="just">
              <a:lnSpc>
                <a:spcPct val="150000"/>
              </a:lnSpc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країні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існує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u="sng" dirty="0" smtClean="0">
                <a:latin typeface="Times New Roman"/>
                <a:ea typeface="Times New Roman"/>
                <a:cs typeface="Times New Roman"/>
              </a:rPr>
              <a:t>три </a:t>
            </a:r>
            <a:r>
              <a:rPr lang="ru-RU" sz="2800" u="sng" dirty="0" err="1" smtClean="0">
                <a:latin typeface="Times New Roman"/>
                <a:ea typeface="Times New Roman"/>
                <a:cs typeface="Times New Roman"/>
              </a:rPr>
              <a:t>типи</a:t>
            </a:r>
            <a:r>
              <a:rPr lang="ru-RU" sz="2800" u="sng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u="sng" dirty="0" err="1" smtClean="0">
                <a:latin typeface="Times New Roman"/>
                <a:ea typeface="Times New Roman"/>
                <a:cs typeface="Times New Roman"/>
              </a:rPr>
              <a:t>банківських</a:t>
            </a:r>
            <a:r>
              <a:rPr lang="ru-RU" sz="2800" u="sng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u="sng" dirty="0" err="1" smtClean="0">
                <a:latin typeface="Times New Roman"/>
                <a:ea typeface="Times New Roman"/>
                <a:cs typeface="Times New Roman"/>
              </a:rPr>
              <a:t>установ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R="60960" indent="450215" algn="just">
              <a:lnSpc>
                <a:spcPct val="150000"/>
              </a:lnSpc>
              <a:buFont typeface="+mj-lt"/>
              <a:buAutoNum type="arabicParenR"/>
            </a:pP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чартерні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банки,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мають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безліч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відділень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по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всій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країні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R="60960" indent="450215" algn="just">
              <a:lnSpc>
                <a:spcPct val="150000"/>
              </a:lnSpc>
              <a:buFont typeface="+mj-lt"/>
              <a:buAutoNum type="arabicParenR"/>
            </a:pP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трастові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компанії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загальнонаціональні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або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провінційні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R="60960" indent="450215" algn="just">
              <a:lnSpc>
                <a:spcPct val="150000"/>
              </a:lnSpc>
              <a:buFont typeface="+mj-lt"/>
              <a:buAutoNum type="arabicParenR"/>
            </a:pP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кредитні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об’єднання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можуть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бути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тільки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провінційними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Банківська система Канади.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7704" y="1268760"/>
            <a:ext cx="6984776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256032">
              <a:spcBef>
                <a:spcPts val="0"/>
              </a:spcBef>
            </a:pPr>
            <a:r>
              <a:rPr lang="ru-RU" sz="2800" u="sng" dirty="0" smtClean="0">
                <a:latin typeface="Times New Roman"/>
                <a:ea typeface="Times New Roman"/>
              </a:rPr>
              <a:t>Банк </a:t>
            </a:r>
            <a:r>
              <a:rPr lang="ru-RU" sz="2800" u="sng" dirty="0" err="1" smtClean="0">
                <a:latin typeface="Times New Roman"/>
                <a:ea typeface="Times New Roman"/>
              </a:rPr>
              <a:t>Канади</a:t>
            </a:r>
            <a:r>
              <a:rPr lang="ru-RU" sz="2800" u="sng" dirty="0" smtClean="0">
                <a:latin typeface="Times New Roman"/>
                <a:ea typeface="Times New Roman"/>
              </a:rPr>
              <a:t> - </a:t>
            </a:r>
            <a:r>
              <a:rPr lang="ru-RU" sz="2800" u="sng" dirty="0" err="1" smtClean="0">
                <a:latin typeface="Times New Roman"/>
                <a:ea typeface="Times New Roman"/>
              </a:rPr>
              <a:t>центральний</a:t>
            </a:r>
            <a:r>
              <a:rPr lang="ru-RU" sz="2800" u="sng" dirty="0" smtClean="0">
                <a:latin typeface="Times New Roman"/>
                <a:ea typeface="Times New Roman"/>
              </a:rPr>
              <a:t> </a:t>
            </a:r>
            <a:r>
              <a:rPr lang="ru-RU" sz="2800" u="sng" dirty="0" err="1" smtClean="0">
                <a:latin typeface="Times New Roman"/>
                <a:ea typeface="Times New Roman"/>
              </a:rPr>
              <a:t>емісійний</a:t>
            </a:r>
            <a:r>
              <a:rPr lang="ru-RU" sz="2800" u="sng" dirty="0" smtClean="0">
                <a:latin typeface="Times New Roman"/>
                <a:ea typeface="Times New Roman"/>
              </a:rPr>
              <a:t> банк </a:t>
            </a:r>
            <a:r>
              <a:rPr lang="ru-RU" sz="2800" u="sng" dirty="0" err="1" smtClean="0">
                <a:latin typeface="Times New Roman"/>
                <a:ea typeface="Times New Roman"/>
              </a:rPr>
              <a:t>країни</a:t>
            </a:r>
            <a:r>
              <a:rPr lang="ru-RU" sz="2800" u="sng" dirty="0" smtClean="0">
                <a:latin typeface="Times New Roman"/>
                <a:ea typeface="Times New Roman"/>
              </a:rPr>
              <a:t>.</a:t>
            </a:r>
          </a:p>
          <a:p>
            <a:pPr marL="0" indent="256032"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latin typeface="Times New Roman"/>
                <a:ea typeface="Times New Roman"/>
              </a:rPr>
              <a:t>Банк </a:t>
            </a:r>
            <a:r>
              <a:rPr lang="ru-RU" sz="4400" dirty="0" err="1" smtClean="0">
                <a:latin typeface="Times New Roman"/>
                <a:ea typeface="Times New Roman"/>
              </a:rPr>
              <a:t>Канади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03016"/>
            <a:ext cx="8424936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u="sng" dirty="0" smtClean="0"/>
              <a:t>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Основними функціями Банку Канади є: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регулювання грошового обігу та кредиту;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підтримку курсу національної валюти по відношенню до інших валют;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мобілізація рівня цін, рівня виробництва і торгівлі. 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Банк Канади здійснює випуск банкнот в обіг, надає аванси комерційним банкам, управляє касовими резервами комерційних банків, регулює розрахунки між банками по клірингових рахунків, регулює державні золотовалютні резерви.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ÐÐ°ÑÑÐ¸Ð½ÐºÐ¸ Ð¿Ð¾ Ð·Ð°Ð¿ÑÐ¾ÑÑ ÐºÐ°Ð½Ð°Ð´Ð° Ð±Ð°Ð½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ÐÐ°ÑÑÐ¸Ð½ÐºÐ¸ Ð¿Ð¾ Ð·Ð°Ð¿ÑÐ¾ÑÑ ÐºÐ°Ð½Ð°Ð´Ð° Ð±Ð°Ð½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44241" cy="19738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Банк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такими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uk-UA" sz="3200" u="sng" dirty="0" err="1" smtClean="0">
                <a:latin typeface="Times New Roman" pitchFamily="18" charset="0"/>
                <a:cs typeface="Times New Roman" pitchFamily="18" charset="0"/>
              </a:rPr>
              <a:t>ами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банківської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7920880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Монетарна політика: Метою монетарної політики є сприяння стабільно розвивається, і підвищення життєвого рівня мешканців Канади шляхом стримування і прогнозованості інфляції.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733256"/>
            <a:ext cx="792088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комерційних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позичкові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564904"/>
            <a:ext cx="792088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Випуск валюти: Банк випускає канадські банкноти і несе відповідальність за їх зовнішній вигляд і захищеність, розповсюдження і заміну.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645024"/>
            <a:ext cx="792088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Фінансова система: Банк активно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просуває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653136"/>
            <a:ext cx="792088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фондами: Банк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високоякісні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фондами федерального уряду, Банку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1556792"/>
            <a:ext cx="648072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3528" y="5877272"/>
            <a:ext cx="648072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3528" y="2780928"/>
            <a:ext cx="648072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3789040"/>
            <a:ext cx="648072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23528" y="4797152"/>
            <a:ext cx="648072" cy="5040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564904"/>
            <a:ext cx="4032448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Канадські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банки активно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канадизації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викупу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канадських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власників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564904"/>
            <a:ext cx="4248472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Банки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фінансово-олігархічних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поступаючись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промисловим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монополіям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76672"/>
            <a:ext cx="828092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Відмінність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банків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США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1745547" y="1767779"/>
            <a:ext cx="733528" cy="69288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6207860" y="1793140"/>
            <a:ext cx="733528" cy="69288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88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indent="-256032" algn="just">
              <a:spcBef>
                <a:spcPts val="400"/>
              </a:spcBef>
              <a:buClr>
                <a:srgbClr val="D16349"/>
              </a:buClr>
              <a:buSzPct val="68000"/>
              <a:buFont typeface="Wingdings 3"/>
              <a:buChar char=""/>
            </a:pP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банківську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чинить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жорстока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прив'язка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канадської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ринку США.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установи - широко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диверсифіковані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інвестиційно-банківські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банки. Зараз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стрімкий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банк практично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сферу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вкладників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скуповувати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10%)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голосуючих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ÐÐ°ÑÑÐ¸Ð½ÐºÐ¸ Ð¿Ð¾ Ð·Ð°Ð¿ÑÐ¾ÑÑ ÐºÐ°Ð½Ð°Ð´Ð° Ð°Ð½Ð¸Ð¼Ð°ÑÐ¸Ñ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894562" cy="37708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1. Особливості побудови національної економічної моделі Канади.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68952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Канада – конституційна монархія парламентського типу; федерація, яка складається з 10 </a:t>
            </a:r>
            <a:r>
              <a:rPr lang="uk-UA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провинцій</a:t>
            </a:r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і трьох територій.</a:t>
            </a:r>
            <a:r>
              <a:rPr lang="uk-UA" sz="2400" dirty="0" smtClean="0">
                <a:latin typeface="Times New Roman"/>
                <a:ea typeface="Times New Roman"/>
              </a:rPr>
              <a:t> </a:t>
            </a:r>
          </a:p>
          <a:p>
            <a:pPr indent="457200"/>
            <a:r>
              <a:rPr lang="uk-UA" sz="2400" dirty="0" smtClean="0">
                <a:latin typeface="Times New Roman"/>
                <a:ea typeface="Times New Roman"/>
              </a:rPr>
              <a:t>Столиця Канади – Оттава.</a:t>
            </a:r>
            <a:endParaRPr lang="uk-UA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R="60960" indent="457200" algn="just"/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Чисельність населення станом на 2016 р.  – 36 млн. осіб. </a:t>
            </a:r>
          </a:p>
          <a:p>
            <a:pPr marR="60960" indent="457200" algn="just"/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Офіційні мови – англійська (67,1%) і французька (21,5%). </a:t>
            </a:r>
          </a:p>
          <a:p>
            <a:pPr marR="60960" indent="457200" algn="just"/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Валюта – канадський долар. </a:t>
            </a:r>
          </a:p>
          <a:p>
            <a:pPr marR="60960" indent="457200" algn="just"/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Середній вік населення – 40 років. </a:t>
            </a:r>
          </a:p>
          <a:p>
            <a:pPr marR="60960" indent="457200" algn="just"/>
            <a:r>
              <a:rPr lang="uk-UA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структурі ВВП сільському господарству належить 2%, промисловості – 28,4%, послугам – 69,6%. Рівень безробіття приблизно 6%.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1556792"/>
            <a:ext cx="56166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Короткі відомості про країну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Бюджетна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40968"/>
            <a:ext cx="302433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бюджетної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бюджет,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урядом.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140968"/>
            <a:ext cx="252028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бюджети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десяти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провінцій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140968"/>
            <a:ext cx="298782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бюджети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- 5000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муніципальних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села, графства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772816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1772816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2564904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2564904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64288" y="2564904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476672"/>
            <a:ext cx="835292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федерального бюджету,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поточного року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наступного року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0" name="Picture 2" descr="ÐÐ°ÑÑÐ¸Ð½ÐºÐ¸ Ð¿Ð¾ Ð·Ð°Ð¿ÑÐ¾ÑÑ ÐºÐ°Ð½Ð°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0484"/>
            <a:ext cx="6084168" cy="41575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1160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1)податок з доходів фізичних осіб (федеральний і провінційний )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32,3 %;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податок з прибутків підприємств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Corporate Income Tax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— 8,58%;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податок на товари та послуги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Tat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GST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)), — 11,44%;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спеціальні податки на товари та послуги – 6,58%;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5) відрахування на соціальне страхування та податки на фонд заробітної плати - 6,62%;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6) податки на майно – 9,37%;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7) інші податкові надходження — 5,29%;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8) неподаткові надходження — 19,55%.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Відповідно до Звіту Агенції доходів Канади надходження до бюджету мають таку структуру: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1)державні трансферти (пенсії, виплати по безробіттю, допомога на дитину) — 25,8%;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2) державні витрати пов’язані з охороною здоров’я, вищою освітою і т.п. — 19,5 %;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3) субсидії та трансферти федеральних департаментів фізичним та юридичним особам — 12,6%;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4) видатки на експлуатацію та утримання капіталу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) — 17,9%;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5) видатки на обслуговування державного боргу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debt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charges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) — 13,0%;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6) видатки на національну оборону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— 7,8%;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7) видатки на державні корпорації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Crown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corporations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— 3,4%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Структура видатків бюджету Канади: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3878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err="1" smtClean="0">
                <a:latin typeface="Times New Roman"/>
                <a:ea typeface="Times New Roman"/>
              </a:rPr>
              <a:t>Податкова</a:t>
            </a:r>
            <a:r>
              <a:rPr lang="ru-RU" sz="3600" dirty="0" smtClean="0">
                <a:latin typeface="Times New Roman"/>
                <a:ea typeface="Times New Roman"/>
              </a:rPr>
              <a:t> система </a:t>
            </a:r>
            <a:r>
              <a:rPr lang="ru-RU" sz="3600" dirty="0" err="1" smtClean="0">
                <a:latin typeface="Times New Roman"/>
                <a:ea typeface="Times New Roman"/>
              </a:rPr>
              <a:t>Канади</a:t>
            </a:r>
            <a:r>
              <a:rPr lang="ru-RU" sz="3600" dirty="0" smtClean="0">
                <a:latin typeface="Times New Roman"/>
                <a:ea typeface="Times New Roman"/>
              </a:rPr>
              <a:t> в </a:t>
            </a:r>
            <a:r>
              <a:rPr lang="ru-RU" sz="3600" dirty="0" err="1" smtClean="0">
                <a:latin typeface="Times New Roman"/>
                <a:ea typeface="Times New Roman"/>
              </a:rPr>
              <a:t>сучасних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 err="1" smtClean="0">
                <a:latin typeface="Times New Roman"/>
                <a:ea typeface="Times New Roman"/>
              </a:rPr>
              <a:t>умовах</a:t>
            </a:r>
            <a:r>
              <a:rPr lang="ru-RU" sz="3600" dirty="0" smtClean="0">
                <a:latin typeface="Times New Roman"/>
                <a:ea typeface="Times New Roman"/>
              </a:rPr>
              <a:t> представлена на </a:t>
            </a:r>
            <a:r>
              <a:rPr lang="ru-RU" sz="3600" dirty="0" err="1" smtClean="0">
                <a:latin typeface="Times New Roman"/>
                <a:ea typeface="Times New Roman"/>
              </a:rPr>
              <a:t>трьох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 err="1" smtClean="0">
                <a:latin typeface="Times New Roman"/>
                <a:ea typeface="Times New Roman"/>
              </a:rPr>
              <a:t>основних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 err="1" smtClean="0">
                <a:latin typeface="Times New Roman"/>
                <a:ea typeface="Times New Roman"/>
              </a:rPr>
              <a:t>рівнях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uk-UA" sz="3600" dirty="0" smtClean="0">
                <a:latin typeface="Times New Roman"/>
                <a:ea typeface="Times New Roman"/>
              </a:rPr>
              <a:t>–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latin typeface="Times New Roman"/>
                <a:ea typeface="Times New Roman"/>
              </a:rPr>
              <a:t>федеральному (48% </a:t>
            </a:r>
            <a:r>
              <a:rPr lang="ru-RU" sz="3600" dirty="0" err="1" smtClean="0">
                <a:latin typeface="Times New Roman"/>
                <a:ea typeface="Times New Roman"/>
              </a:rPr>
              <a:t>доходів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 err="1" smtClean="0">
                <a:latin typeface="Times New Roman"/>
                <a:ea typeface="Times New Roman"/>
              </a:rPr>
              <a:t>держави</a:t>
            </a:r>
            <a:r>
              <a:rPr lang="ru-RU" sz="3600" dirty="0" smtClean="0">
                <a:latin typeface="Times New Roman"/>
                <a:ea typeface="Times New Roman"/>
              </a:rPr>
              <a:t>),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>
                <a:latin typeface="Times New Roman"/>
                <a:ea typeface="Times New Roman"/>
              </a:rPr>
              <a:t>провінційному</a:t>
            </a:r>
            <a:r>
              <a:rPr lang="ru-RU" sz="3600" dirty="0" smtClean="0">
                <a:latin typeface="Times New Roman"/>
                <a:ea typeface="Times New Roman"/>
              </a:rPr>
              <a:t> (42%),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err="1" smtClean="0">
                <a:latin typeface="Times New Roman"/>
                <a:ea typeface="Times New Roman"/>
              </a:rPr>
              <a:t>місцевому</a:t>
            </a:r>
            <a:r>
              <a:rPr lang="ru-RU" sz="3600" dirty="0" smtClean="0">
                <a:latin typeface="Times New Roman"/>
                <a:ea typeface="Times New Roman"/>
              </a:rPr>
              <a:t> (10%).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7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ru-RU" sz="3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37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Канади</a:t>
            </a:r>
            <a:endParaRPr lang="ru-RU" sz="37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ÐÐ°ÑÑÐ¸Ð½ÐºÐ¸ Ð¿Ð¾ Ð·Ð°Ð¿ÑÐ¾ÑÑ ÐºÐ°Ð½Ð°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13176"/>
            <a:ext cx="1844824" cy="18448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федерального бюджету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доходи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нерезидентів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5%-вий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ввізне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федеральний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50%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бюджету. </a:t>
            </a: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Доходи провінцій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складаються з провінційного податку з доходів фізичних осіб, провінційного податку з доходів підприємств, провінційного податку на товари і послуги, провінційного акцизу, внесків до фондів соц. страхування, податків на дарування, рентних платежів, реєстраційних і ліцензійних зборів, частка яких у загальному балансі податків становить 40%.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Податкові надходження місцевих бюджетів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складаються з податку на нерухомість, податку на підприємництво і зборів за надання ліцензій та різного роду дозволів, які становлять частку в 10%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загальній системі податкових надходжень до бюджету.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594</TotalTime>
  <Words>1784</Words>
  <Application>Microsoft Office PowerPoint</Application>
  <PresentationFormat>Экран (4:3)</PresentationFormat>
  <Paragraphs>121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Фінансова система Канади</vt:lpstr>
      <vt:lpstr>План</vt:lpstr>
      <vt:lpstr>1. Особливості побудови національної економічної моделі Канади.</vt:lpstr>
      <vt:lpstr>Бюджетна система Канади </vt:lpstr>
      <vt:lpstr>Слайд 5</vt:lpstr>
      <vt:lpstr>Відповідно до Звіту Агенції доходів Канади надходження до бюджету мають таку структуру: </vt:lpstr>
      <vt:lpstr>Структура видатків бюджету Канади: </vt:lpstr>
      <vt:lpstr>2. Податкова система Канади</vt:lpstr>
      <vt:lpstr>Слайд 9</vt:lpstr>
      <vt:lpstr>Податкове навантаження</vt:lpstr>
      <vt:lpstr>Особливість канадської системи оподаткування </vt:lpstr>
      <vt:lpstr>Федеральний і провінційний податок на доходи фізичних осіб</vt:lpstr>
      <vt:lpstr>Слайд 13</vt:lpstr>
      <vt:lpstr>Слайд 14</vt:lpstr>
      <vt:lpstr>ПДВ</vt:lpstr>
      <vt:lpstr>Податок на нерухомість</vt:lpstr>
      <vt:lpstr>Слайд 17</vt:lpstr>
      <vt:lpstr>Податок на придбання майна</vt:lpstr>
      <vt:lpstr>Податкова політика</vt:lpstr>
      <vt:lpstr>3. Загальна характеристика фінансового ринку Канади.</vt:lpstr>
      <vt:lpstr>Характеристика фінансового ринку Канади</vt:lpstr>
      <vt:lpstr>4. Банківська система Канади. </vt:lpstr>
      <vt:lpstr>Банк Канади</vt:lpstr>
      <vt:lpstr>Банк Канади відповідає за такими напрямами діяльності банківської системи:  </vt:lpstr>
      <vt:lpstr>Слайд 25</vt:lpstr>
      <vt:lpstr>Слайд 26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Фінансова система Канади</dc:title>
  <dc:creator>alexandra</dc:creator>
  <cp:lastModifiedBy>Windows 7</cp:lastModifiedBy>
  <cp:revision>62</cp:revision>
  <dcterms:created xsi:type="dcterms:W3CDTF">2019-10-07T08:26:35Z</dcterms:created>
  <dcterms:modified xsi:type="dcterms:W3CDTF">2019-10-13T14:23:21Z</dcterms:modified>
</cp:coreProperties>
</file>