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54"/>
  </p:notesMasterIdLst>
  <p:sldIdLst>
    <p:sldId id="256" r:id="rId5"/>
    <p:sldId id="257" r:id="rId6"/>
    <p:sldId id="258" r:id="rId7"/>
    <p:sldId id="348" r:id="rId8"/>
    <p:sldId id="349" r:id="rId9"/>
    <p:sldId id="260" r:id="rId10"/>
    <p:sldId id="350" r:id="rId11"/>
    <p:sldId id="351" r:id="rId12"/>
    <p:sldId id="352" r:id="rId13"/>
    <p:sldId id="291" r:id="rId14"/>
    <p:sldId id="353" r:id="rId15"/>
    <p:sldId id="354" r:id="rId16"/>
    <p:sldId id="355" r:id="rId17"/>
    <p:sldId id="380" r:id="rId18"/>
    <p:sldId id="381" r:id="rId19"/>
    <p:sldId id="382" r:id="rId20"/>
    <p:sldId id="383" r:id="rId21"/>
    <p:sldId id="384" r:id="rId22"/>
    <p:sldId id="385" r:id="rId23"/>
    <p:sldId id="293" r:id="rId24"/>
    <p:sldId id="360" r:id="rId25"/>
    <p:sldId id="361" r:id="rId26"/>
    <p:sldId id="356" r:id="rId27"/>
    <p:sldId id="367" r:id="rId28"/>
    <p:sldId id="359" r:id="rId29"/>
    <p:sldId id="368" r:id="rId30"/>
    <p:sldId id="357" r:id="rId31"/>
    <p:sldId id="362" r:id="rId32"/>
    <p:sldId id="363" r:id="rId33"/>
    <p:sldId id="364" r:id="rId34"/>
    <p:sldId id="387" r:id="rId35"/>
    <p:sldId id="388" r:id="rId36"/>
    <p:sldId id="365" r:id="rId37"/>
    <p:sldId id="366" r:id="rId38"/>
    <p:sldId id="386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295" r:id="rId50"/>
    <p:sldId id="358" r:id="rId51"/>
    <p:sldId id="286" r:id="rId52"/>
    <p:sldId id="287" r:id="rId5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20B9-AAE9-4B3A-BB4C-0EFCC8B8987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C52B-6E09-4232-ABCC-3C5EE27E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4C52B-6E09-4232-ABCC-3C5EE27EA61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2400" cy="7765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212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265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278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3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ourlib.net/zakon/pro_kurorty.htm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055440" y="1124744"/>
            <a:ext cx="10928370" cy="328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4000"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 err="1">
                <a:solidFill>
                  <a:srgbClr val="FF0000"/>
                </a:solidFill>
                <a:latin typeface="Century Gothic"/>
                <a:ea typeface="DejaVu Sans"/>
              </a:rPr>
              <a:t>Лекція</a:t>
            </a:r>
            <a:r>
              <a:rPr lang="ru-RU" sz="54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№ 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8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Тема: </a:t>
            </a:r>
            <a:r>
              <a:rPr lang="ru-RU" sz="4300" b="1" dirty="0" err="1" smtClean="0">
                <a:solidFill>
                  <a:srgbClr val="7030A0"/>
                </a:solidFill>
              </a:rPr>
              <a:t>Історія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розвитку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санаторно-курортної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справи</a:t>
            </a:r>
            <a:r>
              <a:rPr lang="ru-RU" sz="43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4300" b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4300" b="1" dirty="0" smtClean="0">
                <a:solidFill>
                  <a:srgbClr val="7030A0"/>
                </a:solidFill>
              </a:rPr>
              <a:t> та </a:t>
            </a:r>
            <a:r>
              <a:rPr lang="ru-RU" sz="4300" b="1" dirty="0" err="1" smtClean="0">
                <a:solidFill>
                  <a:srgbClr val="7030A0"/>
                </a:solidFill>
              </a:rPr>
              <a:t>їх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типи</a:t>
            </a:r>
            <a:endParaRPr lang="ru-RU" sz="4300" b="1" strike="noStrike" spc="-1" dirty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4" y="285728"/>
            <a:ext cx="1178727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3. </a:t>
            </a:r>
            <a:r>
              <a:rPr lang="ru-RU" sz="22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санаторно-курортної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справи</a:t>
            </a:r>
            <a:r>
              <a:rPr lang="ru-RU" sz="2200" b="1" dirty="0" smtClean="0">
                <a:solidFill>
                  <a:srgbClr val="FF0000"/>
                </a:solidFill>
              </a:rPr>
              <a:t> в </a:t>
            </a:r>
            <a:r>
              <a:rPr lang="ru-RU" sz="2200" b="1" dirty="0" err="1" smtClean="0">
                <a:solidFill>
                  <a:srgbClr val="FF0000"/>
                </a:solidFill>
              </a:rPr>
              <a:t>радянський</a:t>
            </a:r>
            <a:r>
              <a:rPr lang="ru-RU" sz="2200" b="1" dirty="0" smtClean="0">
                <a:solidFill>
                  <a:srgbClr val="FF0000"/>
                </a:solidFill>
              </a:rPr>
              <a:t> та </a:t>
            </a:r>
            <a:r>
              <a:rPr lang="ru-RU" sz="2200" b="1" dirty="0" err="1" smtClean="0">
                <a:solidFill>
                  <a:srgbClr val="FF0000"/>
                </a:solidFill>
              </a:rPr>
              <a:t>сучасний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періоди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36" y="1142984"/>
            <a:ext cx="11358642" cy="56520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У </a:t>
            </a:r>
            <a:r>
              <a:rPr lang="ru-RU" sz="2200" b="1" dirty="0" err="1" smtClean="0"/>
              <a:t>перші</a:t>
            </a:r>
            <a:r>
              <a:rPr lang="ru-RU" sz="2200" b="1" dirty="0" smtClean="0"/>
              <a:t> ж роки </a:t>
            </a:r>
            <a:r>
              <a:rPr lang="ru-RU" sz="2200" b="1" dirty="0" err="1" smtClean="0"/>
              <a:t>радянського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періоду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було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прийнято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декілька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декретів</a:t>
            </a:r>
            <a:r>
              <a:rPr lang="ru-RU" sz="2200" b="1" dirty="0" smtClean="0"/>
              <a:t>: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націоналізацію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курортів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лікувальні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місцевості</a:t>
            </a:r>
            <a:r>
              <a:rPr lang="ru-RU" sz="2200" b="1" i="1" dirty="0" smtClean="0"/>
              <a:t> державного </a:t>
            </a:r>
            <a:r>
              <a:rPr lang="ru-RU" sz="2200" b="1" i="1" dirty="0" err="1" smtClean="0"/>
              <a:t>значення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використання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Криму</a:t>
            </a:r>
            <a:r>
              <a:rPr lang="ru-RU" sz="2200" b="1" i="1" dirty="0" smtClean="0"/>
              <a:t> для </a:t>
            </a:r>
            <a:r>
              <a:rPr lang="ru-RU" sz="2200" b="1" i="1" dirty="0" err="1" smtClean="0"/>
              <a:t>лікування</a:t>
            </a:r>
            <a:r>
              <a:rPr lang="ru-RU" sz="2200" b="1" i="1" dirty="0" smtClean="0"/>
              <a:t> трудящих;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організацію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будинків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відпочинку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принципи</a:t>
            </a:r>
            <a:r>
              <a:rPr lang="ru-RU" sz="2200" b="1" i="1" dirty="0" smtClean="0"/>
              <a:t> санаторно-курортного </a:t>
            </a:r>
            <a:r>
              <a:rPr lang="ru-RU" sz="2200" b="1" i="1" dirty="0" err="1" smtClean="0"/>
              <a:t>лікування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охорону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природних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ресурсів</a:t>
            </a:r>
            <a:r>
              <a:rPr lang="ru-RU" sz="2200" b="1" i="1" dirty="0" smtClean="0"/>
              <a:t>.</a:t>
            </a:r>
          </a:p>
          <a:p>
            <a:pPr algn="just"/>
            <a:r>
              <a:rPr lang="ru-RU" sz="2200" b="1" dirty="0" smtClean="0"/>
              <a:t>Декрет «</a:t>
            </a:r>
            <a:r>
              <a:rPr lang="ru-RU" sz="2200" b="1" i="1" dirty="0" smtClean="0">
                <a:solidFill>
                  <a:srgbClr val="7030A0"/>
                </a:solidFill>
              </a:rPr>
              <a:t>Про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лікувальні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місцевості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загальнодержавного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значення</a:t>
            </a:r>
            <a:r>
              <a:rPr lang="ru-RU" sz="2200" b="1" dirty="0" smtClean="0"/>
              <a:t>» (1919 </a:t>
            </a:r>
            <a:r>
              <a:rPr lang="ru-RU" sz="2200" b="1" dirty="0" err="1" smtClean="0"/>
              <a:t>рік</a:t>
            </a:r>
            <a:r>
              <a:rPr lang="ru-RU" sz="2200" b="1" dirty="0" smtClean="0"/>
              <a:t>) проголосив </a:t>
            </a:r>
            <a:r>
              <a:rPr lang="ru-RU" sz="2200" b="1" dirty="0" err="1" smtClean="0"/>
              <a:t>націоналізацію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err="1" smtClean="0"/>
              <a:t>Важкий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економічний</a:t>
            </a:r>
            <a:r>
              <a:rPr lang="ru-RU" sz="2200" b="1" dirty="0" smtClean="0"/>
              <a:t> стан </a:t>
            </a:r>
            <a:r>
              <a:rPr lang="ru-RU" sz="2200" b="1" dirty="0" err="1" smtClean="0"/>
              <a:t>країни</a:t>
            </a:r>
            <a:r>
              <a:rPr lang="ru-RU" sz="2200" b="1" dirty="0" smtClean="0"/>
              <a:t> не дозволяв </a:t>
            </a:r>
            <a:r>
              <a:rPr lang="ru-RU" sz="2200" b="1" dirty="0" err="1" smtClean="0"/>
              <a:t>виділяти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достатні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кошти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курортного </a:t>
            </a:r>
            <a:r>
              <a:rPr lang="ru-RU" sz="2200" b="1" dirty="0" err="1" smtClean="0"/>
              <a:t>господарства</a:t>
            </a:r>
            <a:r>
              <a:rPr lang="ru-RU" sz="2200" b="1" dirty="0" smtClean="0"/>
              <a:t>. У </a:t>
            </a:r>
            <a:r>
              <a:rPr lang="ru-RU" sz="2200" b="1" dirty="0" smtClean="0">
                <a:solidFill>
                  <a:srgbClr val="7030A0"/>
                </a:solidFill>
              </a:rPr>
              <a:t>1919 </a:t>
            </a:r>
            <a:r>
              <a:rPr lang="ru-RU" sz="2200" b="1" dirty="0" err="1" smtClean="0">
                <a:solidFill>
                  <a:srgbClr val="7030A0"/>
                </a:solidFill>
              </a:rPr>
              <a:t>році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країні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існувало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всього</a:t>
            </a:r>
            <a:r>
              <a:rPr lang="ru-RU" sz="2200" b="1" dirty="0" smtClean="0"/>
              <a:t> 5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— Стара Русса, </a:t>
            </a:r>
            <a:r>
              <a:rPr lang="ru-RU" sz="2200" b="1" dirty="0" err="1" smtClean="0"/>
              <a:t>Липецьк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Сергієвські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Мінеральні</a:t>
            </a:r>
            <a:r>
              <a:rPr lang="ru-RU" sz="2200" b="1" dirty="0" smtClean="0"/>
              <a:t> Води, </a:t>
            </a:r>
            <a:r>
              <a:rPr lang="ru-RU" sz="2200" b="1" dirty="0" err="1" smtClean="0"/>
              <a:t>Ельтон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Кашин. У </a:t>
            </a:r>
            <a:r>
              <a:rPr lang="ru-RU" sz="2200" b="1" dirty="0" smtClean="0">
                <a:solidFill>
                  <a:srgbClr val="7030A0"/>
                </a:solidFill>
              </a:rPr>
              <a:t>1920 </a:t>
            </a:r>
            <a:r>
              <a:rPr lang="ru-RU" sz="2200" b="1" dirty="0" err="1" smtClean="0">
                <a:solidFill>
                  <a:srgbClr val="7030A0"/>
                </a:solidFill>
              </a:rPr>
              <a:t>році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/>
              <a:t>загальне</a:t>
            </a:r>
            <a:r>
              <a:rPr lang="ru-RU" sz="2200" b="1" dirty="0" smtClean="0"/>
              <a:t> число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досягло</a:t>
            </a:r>
            <a:r>
              <a:rPr lang="ru-RU" sz="2200" b="1" dirty="0" smtClean="0"/>
              <a:t> 22. У </a:t>
            </a:r>
            <a:r>
              <a:rPr lang="ru-RU" sz="2200" b="1" dirty="0" smtClean="0">
                <a:solidFill>
                  <a:srgbClr val="7030A0"/>
                </a:solidFill>
              </a:rPr>
              <a:t>1921—22 роках </a:t>
            </a:r>
            <a:r>
              <a:rPr lang="ru-RU" sz="2200" b="1" dirty="0" smtClean="0"/>
              <a:t>почали </a:t>
            </a:r>
            <a:r>
              <a:rPr lang="ru-RU" sz="2200" b="1" dirty="0" err="1" smtClean="0"/>
              <a:t>функціонувати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Чорноморського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узбережжя</a:t>
            </a:r>
            <a:r>
              <a:rPr lang="ru-RU" sz="2200" b="1" dirty="0" smtClean="0"/>
              <a:t> Кавказу (Анапа, </a:t>
            </a:r>
            <a:r>
              <a:rPr lang="ru-RU" sz="2200" b="1" dirty="0" err="1" smtClean="0"/>
              <a:t>Сочі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Прибалтики (</a:t>
            </a:r>
            <a:r>
              <a:rPr lang="ru-RU" sz="2200" b="1" dirty="0" err="1" smtClean="0"/>
              <a:t>Сестрорецьк</a:t>
            </a:r>
            <a:r>
              <a:rPr lang="ru-RU" sz="2200" b="1" dirty="0" smtClean="0"/>
              <a:t>). У 1923 </a:t>
            </a:r>
            <a:r>
              <a:rPr lang="ru-RU" sz="2200" b="1" dirty="0" err="1" smtClean="0"/>
              <a:t>році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відновлюються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Забайкалля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Далекого Сходу.</a:t>
            </a:r>
            <a:endParaRPr lang="ru-RU" sz="2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142852"/>
            <a:ext cx="11501518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Перший </a:t>
            </a:r>
            <a:r>
              <a:rPr lang="ru-RU" sz="2000" b="1" dirty="0" err="1" smtClean="0"/>
              <a:t>будинок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відкритий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травні</a:t>
            </a:r>
            <a:r>
              <a:rPr lang="ru-RU" sz="2000" b="1" dirty="0" smtClean="0">
                <a:solidFill>
                  <a:srgbClr val="7030A0"/>
                </a:solidFill>
              </a:rPr>
              <a:t> 1920 року </a:t>
            </a:r>
            <a:r>
              <a:rPr lang="ru-RU" sz="2000" b="1" dirty="0" smtClean="0"/>
              <a:t>в одному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палаців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Кам’яному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острові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Петрограді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наступні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Москвою (у </a:t>
            </a:r>
            <a:r>
              <a:rPr lang="ru-RU" sz="2000" b="1" dirty="0" err="1" smtClean="0"/>
              <a:t>Срібному</a:t>
            </a:r>
            <a:r>
              <a:rPr lang="ru-RU" sz="2000" b="1" dirty="0" smtClean="0"/>
              <a:t> Бору, </a:t>
            </a:r>
            <a:r>
              <a:rPr lang="ru-RU" sz="2000" b="1" dirty="0" err="1" smtClean="0"/>
              <a:t>Тарасовці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Звенігороді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Краськові</a:t>
            </a:r>
            <a:r>
              <a:rPr lang="ru-RU" sz="2000" b="1" dirty="0" smtClean="0"/>
              <a:t>), на </a:t>
            </a:r>
            <a:r>
              <a:rPr lang="ru-RU" sz="2000" b="1" dirty="0" err="1" smtClean="0"/>
              <a:t>Уралі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т. д. </a:t>
            </a:r>
            <a:r>
              <a:rPr lang="ru-RU" sz="2000" b="1" dirty="0" err="1" smtClean="0"/>
              <a:t>Перші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будинки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створювалися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базі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колишніх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палацових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Лівадія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поміщицьких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Вузьке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Марфіно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Архангельське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садиб</a:t>
            </a:r>
            <a:r>
              <a:rPr lang="ru-RU" sz="2000" b="1" dirty="0" smtClean="0"/>
              <a:t>, дач (</a:t>
            </a:r>
            <a:r>
              <a:rPr lang="ru-RU" sz="2000" b="1" dirty="0" err="1" smtClean="0"/>
              <a:t>Болшево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приватних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пансіонатів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готелів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У 1920 р.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П’ятигорську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інститут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</a:rPr>
              <a:t> 1922 року по 1928 </a:t>
            </a:r>
            <a:r>
              <a:rPr lang="ru-RU" sz="2000" b="1" dirty="0" err="1" smtClean="0">
                <a:solidFill>
                  <a:srgbClr val="7030A0"/>
                </a:solidFill>
              </a:rPr>
              <a:t>рік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характеризується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вдосконаленням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управління</a:t>
            </a:r>
            <a:r>
              <a:rPr lang="ru-RU" sz="2000" b="1" dirty="0" smtClean="0"/>
              <a:t> курортами. На </a:t>
            </a:r>
            <a:r>
              <a:rPr lang="ru-RU" sz="2000" b="1" dirty="0" err="1" smtClean="0"/>
              <a:t>багатьох</a:t>
            </a:r>
            <a:r>
              <a:rPr lang="ru-RU" sz="2000" b="1" dirty="0" smtClean="0"/>
              <a:t> великих курортах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почала </a:t>
            </a:r>
            <a:r>
              <a:rPr lang="ru-RU" sz="2000" b="1" dirty="0" err="1" smtClean="0"/>
              <a:t>впроваджуватися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удосконалюватися</a:t>
            </a:r>
            <a:r>
              <a:rPr lang="ru-RU" sz="2000" b="1" dirty="0" smtClean="0"/>
              <a:t> система амбулаторно-курсовочного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Виділяються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кошти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гідрогеологічних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водопровідно-каналізаційних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гірничотехнічних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курортах, </a:t>
            </a:r>
            <a:r>
              <a:rPr lang="ru-RU" sz="2000" b="1" dirty="0" err="1" smtClean="0"/>
              <a:t>допомога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відновлення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житлових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фондів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бальнеологічних</a:t>
            </a:r>
            <a:r>
              <a:rPr lang="ru-RU" sz="2000" b="1" dirty="0" smtClean="0"/>
              <a:t> установок, на </a:t>
            </a:r>
            <a:r>
              <a:rPr lang="ru-RU" sz="2000" b="1" dirty="0" err="1" smtClean="0"/>
              <a:t>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З </a:t>
            </a:r>
            <a:r>
              <a:rPr lang="ru-RU" sz="2000" b="1" dirty="0" smtClean="0">
                <a:solidFill>
                  <a:srgbClr val="7030A0"/>
                </a:solidFill>
              </a:rPr>
              <a:t>початком перших </a:t>
            </a:r>
            <a:r>
              <a:rPr lang="ru-RU" sz="2000" b="1" dirty="0" err="1" smtClean="0">
                <a:solidFill>
                  <a:srgbClr val="7030A0"/>
                </a:solidFill>
              </a:rPr>
              <a:t>п’ятирічок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країна</a:t>
            </a:r>
            <a:r>
              <a:rPr lang="ru-RU" sz="2000" b="1" dirty="0" smtClean="0"/>
              <a:t> приступила до </a:t>
            </a:r>
            <a:r>
              <a:rPr lang="ru-RU" sz="2000" b="1" dirty="0" err="1" smtClean="0"/>
              <a:t>будівництва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</a:t>
            </a:r>
            <a:r>
              <a:rPr lang="ru-RU" sz="2000" b="1" dirty="0" smtClean="0"/>
              <a:t>. Були </a:t>
            </a:r>
            <a:r>
              <a:rPr lang="ru-RU" sz="2000" b="1" dirty="0" err="1" smtClean="0"/>
              <a:t>початі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роботи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реконструкції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курортних</a:t>
            </a:r>
            <a:r>
              <a:rPr lang="ru-RU" sz="2000" b="1" dirty="0" smtClean="0"/>
              <a:t> зон (</a:t>
            </a:r>
            <a:r>
              <a:rPr lang="ru-RU" sz="2000" b="1" dirty="0" err="1" smtClean="0"/>
              <a:t>розроблені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проекти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Південного</a:t>
            </a:r>
            <a:r>
              <a:rPr lang="ru-RU" sz="2000" b="1" dirty="0" smtClean="0"/>
              <a:t> берега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Сочі</a:t>
            </a:r>
            <a:r>
              <a:rPr lang="ru-RU" sz="2000" b="1" dirty="0" smtClean="0"/>
              <a:t>, почато </a:t>
            </a:r>
            <a:r>
              <a:rPr lang="ru-RU" sz="2000" b="1" dirty="0" err="1" smtClean="0"/>
              <a:t>освоєння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Сибіру</a:t>
            </a:r>
            <a:r>
              <a:rPr lang="ru-RU" sz="2000" b="1" dirty="0" smtClean="0"/>
              <a:t>). Для </a:t>
            </a:r>
            <a:r>
              <a:rPr lang="ru-RU" sz="2000" b="1" dirty="0" err="1" smtClean="0">
                <a:solidFill>
                  <a:srgbClr val="7030A0"/>
                </a:solidFill>
              </a:rPr>
              <a:t>періоду</a:t>
            </a:r>
            <a:r>
              <a:rPr lang="ru-RU" sz="2000" b="1" dirty="0" smtClean="0">
                <a:solidFill>
                  <a:srgbClr val="7030A0"/>
                </a:solidFill>
              </a:rPr>
              <a:t> 1929—1932 </a:t>
            </a:r>
            <a:r>
              <a:rPr lang="ru-RU" sz="2000" b="1" dirty="0" err="1" smtClean="0">
                <a:solidFill>
                  <a:srgbClr val="7030A0"/>
                </a:solidFill>
              </a:rPr>
              <a:t>років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характерний</a:t>
            </a:r>
            <a:r>
              <a:rPr lang="ru-RU" sz="2000" b="1" dirty="0" smtClean="0"/>
              <a:t> великий </a:t>
            </a:r>
            <a:r>
              <a:rPr lang="ru-RU" sz="2000" b="1" dirty="0" err="1" smtClean="0"/>
              <a:t>розмах</a:t>
            </a:r>
            <a:r>
              <a:rPr lang="ru-RU" sz="2000" b="1" dirty="0" smtClean="0"/>
              <a:t> курортного </a:t>
            </a:r>
            <a:r>
              <a:rPr lang="ru-RU" sz="2000" b="1" dirty="0" err="1" smtClean="0"/>
              <a:t>будівництва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продовжувалися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терміни</a:t>
            </a:r>
            <a:r>
              <a:rPr lang="ru-RU" sz="2000" b="1" dirty="0" smtClean="0"/>
              <a:t> сезонного </a:t>
            </a:r>
            <a:r>
              <a:rPr lang="ru-RU" sz="2000" b="1" dirty="0" err="1" smtClean="0"/>
              <a:t>функціонування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переводилися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цілорічну</a:t>
            </a:r>
            <a:r>
              <a:rPr lang="ru-RU" sz="2000" b="1" dirty="0" smtClean="0"/>
              <a:t> роботу. </a:t>
            </a:r>
            <a:r>
              <a:rPr lang="ru-RU" sz="2000" b="1" dirty="0" err="1" smtClean="0"/>
              <a:t>Одночасно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розвивалася</a:t>
            </a:r>
            <a:r>
              <a:rPr lang="ru-RU" sz="2000" b="1" dirty="0" smtClean="0"/>
              <a:t> мережа </a:t>
            </a:r>
            <a:r>
              <a:rPr lang="ru-RU" sz="2000" b="1" dirty="0" err="1" smtClean="0"/>
              <a:t>оздоровчих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7030A0"/>
                </a:solidFill>
              </a:rPr>
              <a:t>У 1933 </a:t>
            </a:r>
            <a:r>
              <a:rPr lang="ru-RU" sz="2000" b="1" dirty="0" err="1" smtClean="0">
                <a:solidFill>
                  <a:srgbClr val="7030A0"/>
                </a:solidFill>
              </a:rPr>
              <a:t>році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будинки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матерів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дітьми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14290"/>
            <a:ext cx="11358642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 1933 по 1937 роки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початі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по </a:t>
            </a:r>
            <a:r>
              <a:rPr lang="ru-RU" b="1" dirty="0" err="1" smtClean="0"/>
              <a:t>реконструкції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Кавказьких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Вод, </a:t>
            </a:r>
            <a:r>
              <a:rPr lang="ru-RU" b="1" dirty="0" err="1" smtClean="0"/>
              <a:t>Сочі-Мацестінської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, </a:t>
            </a:r>
            <a:r>
              <a:rPr lang="ru-RU" b="1" dirty="0" err="1" smtClean="0"/>
              <a:t>побудовані</a:t>
            </a:r>
            <a:r>
              <a:rPr lang="ru-RU" b="1" dirty="0" smtClean="0"/>
              <a:t> </a:t>
            </a:r>
            <a:r>
              <a:rPr lang="ru-RU" b="1" dirty="0" err="1" smtClean="0"/>
              <a:t>впорядковані</a:t>
            </a:r>
            <a:r>
              <a:rPr lang="ru-RU" b="1" dirty="0" smtClean="0"/>
              <a:t> </a:t>
            </a:r>
            <a:r>
              <a:rPr lang="ru-RU" b="1" dirty="0" err="1" smtClean="0"/>
              <a:t>санаторії</a:t>
            </a:r>
            <a:r>
              <a:rPr lang="ru-RU" b="1" dirty="0" smtClean="0"/>
              <a:t> в </a:t>
            </a:r>
            <a:r>
              <a:rPr lang="ru-RU" b="1" dirty="0" err="1" smtClean="0"/>
              <a:t>Сочі</a:t>
            </a:r>
            <a:r>
              <a:rPr lang="ru-RU" b="1" dirty="0" smtClean="0"/>
              <a:t>, </a:t>
            </a:r>
            <a:r>
              <a:rPr lang="ru-RU" b="1" dirty="0" err="1" smtClean="0"/>
              <a:t>Кисловодську</a:t>
            </a:r>
            <a:r>
              <a:rPr lang="ru-RU" b="1" dirty="0" smtClean="0"/>
              <a:t>, </a:t>
            </a:r>
            <a:r>
              <a:rPr lang="ru-RU" b="1" dirty="0" err="1" smtClean="0"/>
              <a:t>Єсентуках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 smtClean="0">
                <a:solidFill>
                  <a:srgbClr val="7030A0"/>
                </a:solidFill>
              </a:rPr>
              <a:t>початок 1940 р.</a:t>
            </a:r>
            <a:r>
              <a:rPr lang="ru-RU" b="1" dirty="0" smtClean="0"/>
              <a:t> в СРСР </a:t>
            </a:r>
            <a:r>
              <a:rPr lang="ru-RU" b="1" dirty="0" err="1" smtClean="0"/>
              <a:t>були</a:t>
            </a:r>
            <a:r>
              <a:rPr lang="ru-RU" b="1" dirty="0" smtClean="0"/>
              <a:t> 3600 </a:t>
            </a:r>
            <a:r>
              <a:rPr lang="ru-RU" b="1" dirty="0" err="1" smtClean="0"/>
              <a:t>санаторіїв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будинків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У </a:t>
            </a:r>
            <a:r>
              <a:rPr lang="ru-RU" b="1" dirty="0" smtClean="0">
                <a:solidFill>
                  <a:srgbClr val="7030A0"/>
                </a:solidFill>
              </a:rPr>
              <a:t>роки </a:t>
            </a:r>
            <a:r>
              <a:rPr lang="ru-RU" b="1" dirty="0" err="1" smtClean="0">
                <a:solidFill>
                  <a:srgbClr val="7030A0"/>
                </a:solidFill>
              </a:rPr>
              <a:t>Великої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Вітчизняної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</a:t>
            </a:r>
            <a:r>
              <a:rPr lang="ru-RU" b="1" dirty="0" err="1" smtClean="0"/>
              <a:t>санаторії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перетворені</a:t>
            </a:r>
            <a:r>
              <a:rPr lang="ru-RU" b="1" dirty="0" smtClean="0"/>
              <a:t> на мережу </a:t>
            </a:r>
            <a:r>
              <a:rPr lang="ru-RU" b="1" dirty="0" err="1" smtClean="0"/>
              <a:t>тилових</a:t>
            </a:r>
            <a:r>
              <a:rPr lang="ru-RU" b="1" dirty="0" smtClean="0"/>
              <a:t> </a:t>
            </a:r>
            <a:r>
              <a:rPr lang="ru-RU" b="1" dirty="0" err="1" smtClean="0"/>
              <a:t>госпіталів</a:t>
            </a:r>
            <a:r>
              <a:rPr lang="ru-RU" b="1" dirty="0" smtClean="0"/>
              <a:t>. На </a:t>
            </a:r>
            <a:r>
              <a:rPr lang="ru-RU" b="1" dirty="0" err="1" smtClean="0"/>
              <a:t>ряді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створені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спеціальні</a:t>
            </a:r>
            <a:r>
              <a:rPr lang="ru-RU" b="1" dirty="0" smtClean="0"/>
              <a:t> «</a:t>
            </a:r>
            <a:r>
              <a:rPr lang="ru-RU" b="1" dirty="0" err="1" smtClean="0"/>
              <a:t>курортні</a:t>
            </a:r>
            <a:r>
              <a:rPr lang="ru-RU" b="1" dirty="0" smtClean="0"/>
              <a:t>» </a:t>
            </a:r>
            <a:r>
              <a:rPr lang="ru-RU" b="1" dirty="0" err="1" smtClean="0"/>
              <a:t>шпиталі</a:t>
            </a:r>
            <a:r>
              <a:rPr lang="ru-RU" b="1" dirty="0" smtClean="0"/>
              <a:t> для </a:t>
            </a:r>
            <a:r>
              <a:rPr lang="ru-RU" b="1" dirty="0" err="1" smtClean="0"/>
              <a:t>доліковування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поранених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Подальший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післявоєнний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період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характеризувався</a:t>
            </a:r>
            <a:r>
              <a:rPr lang="ru-RU" b="1" dirty="0" smtClean="0"/>
              <a:t> </a:t>
            </a:r>
            <a:r>
              <a:rPr lang="ru-RU" b="1" dirty="0" err="1" smtClean="0"/>
              <a:t>наступними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тенденціями</a:t>
            </a:r>
            <a:r>
              <a:rPr lang="ru-RU" b="1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швидким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зростанням</a:t>
            </a:r>
            <a:r>
              <a:rPr lang="ru-RU" b="1" dirty="0" smtClean="0"/>
              <a:t> </a:t>
            </a:r>
            <a:r>
              <a:rPr lang="ru-RU" b="1" dirty="0" err="1" smtClean="0"/>
              <a:t>санаторно-курортних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установ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в них </a:t>
            </a:r>
            <a:r>
              <a:rPr lang="ru-RU" b="1" dirty="0" err="1" smtClean="0"/>
              <a:t>місць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розширенням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зон на </a:t>
            </a:r>
            <a:r>
              <a:rPr lang="ru-RU" b="1" dirty="0" err="1" smtClean="0"/>
              <a:t>схід</a:t>
            </a:r>
            <a:r>
              <a:rPr lang="ru-RU" b="1" dirty="0" smtClean="0"/>
              <a:t>, </a:t>
            </a:r>
            <a:r>
              <a:rPr lang="ru-RU" b="1" dirty="0" err="1" smtClean="0"/>
              <a:t>створенням</a:t>
            </a:r>
            <a:r>
              <a:rPr lang="ru-RU" b="1" dirty="0" smtClean="0"/>
              <a:t> </a:t>
            </a:r>
            <a:r>
              <a:rPr lang="ru-RU" b="1" dirty="0" err="1" smtClean="0"/>
              <a:t>санаторної</a:t>
            </a:r>
            <a:r>
              <a:rPr lang="ru-RU" b="1" dirty="0" smtClean="0"/>
              <a:t> </a:t>
            </a:r>
            <a:r>
              <a:rPr lang="ru-RU" b="1" dirty="0" err="1" smtClean="0"/>
              <a:t>бази</a:t>
            </a:r>
            <a:r>
              <a:rPr lang="ru-RU" b="1" dirty="0" smtClean="0"/>
              <a:t> в </a:t>
            </a:r>
            <a:r>
              <a:rPr lang="ru-RU" b="1" dirty="0" err="1" smtClean="0"/>
              <a:t>Сибіру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на Далекому </a:t>
            </a:r>
            <a:r>
              <a:rPr lang="ru-RU" b="1" dirty="0" err="1" smtClean="0"/>
              <a:t>Сході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концентрацією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ємкості</a:t>
            </a:r>
            <a:r>
              <a:rPr lang="ru-RU" b="1" dirty="0" smtClean="0"/>
              <a:t> </a:t>
            </a:r>
            <a:r>
              <a:rPr lang="ru-RU" b="1" dirty="0" err="1" smtClean="0"/>
              <a:t>здравниць</a:t>
            </a:r>
            <a:r>
              <a:rPr lang="ru-RU" b="1" dirty="0" smtClean="0"/>
              <a:t>, </a:t>
            </a:r>
            <a:r>
              <a:rPr lang="ru-RU" b="1" dirty="0" err="1" smtClean="0"/>
              <a:t>укрупнення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, активного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</a:t>
            </a:r>
            <a:r>
              <a:rPr lang="ru-RU" b="1" dirty="0" err="1" smtClean="0"/>
              <a:t>районів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розвитком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форм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(</a:t>
            </a:r>
            <a:r>
              <a:rPr lang="ru-RU" b="1" dirty="0" err="1" smtClean="0"/>
              <a:t>курсовочне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базі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поліклінік</a:t>
            </a:r>
            <a:r>
              <a:rPr lang="ru-RU" b="1" dirty="0" smtClean="0"/>
              <a:t>, </a:t>
            </a:r>
            <a:r>
              <a:rPr lang="ru-RU" b="1" dirty="0" err="1" smtClean="0"/>
              <a:t>сімейний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в </a:t>
            </a:r>
            <a:r>
              <a:rPr lang="ru-RU" b="1" dirty="0" err="1" smtClean="0"/>
              <a:t>пансіонатах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будинках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організація</a:t>
            </a:r>
            <a:r>
              <a:rPr lang="ru-RU" b="1" dirty="0" smtClean="0"/>
              <a:t> </a:t>
            </a:r>
            <a:r>
              <a:rPr lang="ru-RU" b="1" dirty="0" err="1" smtClean="0"/>
              <a:t>відомчих</a:t>
            </a:r>
            <a:r>
              <a:rPr lang="ru-RU" b="1" dirty="0" smtClean="0"/>
              <a:t> </a:t>
            </a:r>
            <a:r>
              <a:rPr lang="ru-RU" b="1" dirty="0" err="1" smtClean="0"/>
              <a:t>здравниць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баз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планомірним</a:t>
            </a:r>
            <a:r>
              <a:rPr lang="ru-RU" b="1" dirty="0" smtClean="0"/>
              <a:t> </a:t>
            </a:r>
            <a:r>
              <a:rPr lang="ru-RU" b="1" dirty="0" err="1" smtClean="0"/>
              <a:t>вивченням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всього</a:t>
            </a:r>
            <a:r>
              <a:rPr lang="ru-RU" b="1" dirty="0" smtClean="0"/>
              <a:t> СРСР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виділенням</a:t>
            </a:r>
            <a:r>
              <a:rPr lang="ru-RU" b="1" dirty="0" smtClean="0"/>
              <a:t> </a:t>
            </a:r>
            <a:r>
              <a:rPr lang="ru-RU" b="1" dirty="0" err="1" smtClean="0"/>
              <a:t>перспективних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місцевостей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організацією</a:t>
            </a:r>
            <a:r>
              <a:rPr lang="ru-RU" b="1" dirty="0" smtClean="0"/>
              <a:t> </a:t>
            </a:r>
            <a:r>
              <a:rPr lang="ru-RU" b="1" dirty="0" err="1" smtClean="0"/>
              <a:t>численних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інститутів</a:t>
            </a:r>
            <a:r>
              <a:rPr lang="ru-RU" b="1" dirty="0" smtClean="0"/>
              <a:t> </a:t>
            </a:r>
            <a:r>
              <a:rPr lang="ru-RU" b="1" dirty="0" err="1" smtClean="0"/>
              <a:t>курортології</a:t>
            </a:r>
            <a:r>
              <a:rPr lang="ru-RU" b="1" dirty="0" smtClean="0"/>
              <a:t> (у </a:t>
            </a:r>
            <a:r>
              <a:rPr lang="ru-RU" b="1" dirty="0" err="1" smtClean="0"/>
              <a:t>Москві</a:t>
            </a:r>
            <a:r>
              <a:rPr lang="ru-RU" b="1" dirty="0" smtClean="0"/>
              <a:t>, </a:t>
            </a:r>
            <a:r>
              <a:rPr lang="ru-RU" b="1" dirty="0" err="1" smtClean="0"/>
              <a:t>Юрмалі</a:t>
            </a:r>
            <a:r>
              <a:rPr lang="ru-RU" b="1" dirty="0" smtClean="0"/>
              <a:t>, </a:t>
            </a:r>
            <a:r>
              <a:rPr lang="ru-RU" b="1" dirty="0" err="1" smtClean="0"/>
              <a:t>Друськинінкає</a:t>
            </a:r>
            <a:r>
              <a:rPr lang="ru-RU" b="1" dirty="0" smtClean="0"/>
              <a:t>, </a:t>
            </a:r>
            <a:r>
              <a:rPr lang="ru-RU" b="1" dirty="0" err="1" smtClean="0"/>
              <a:t>Одесі</a:t>
            </a:r>
            <a:r>
              <a:rPr lang="ru-RU" b="1" dirty="0" smtClean="0"/>
              <a:t>, </a:t>
            </a:r>
            <a:r>
              <a:rPr lang="ru-RU" b="1" dirty="0" err="1" smtClean="0"/>
              <a:t>Ялті</a:t>
            </a:r>
            <a:r>
              <a:rPr lang="ru-RU" b="1" dirty="0" smtClean="0"/>
              <a:t>, </a:t>
            </a:r>
            <a:r>
              <a:rPr lang="ru-RU" b="1" dirty="0" err="1" smtClean="0"/>
              <a:t>Сочі</a:t>
            </a:r>
            <a:r>
              <a:rPr lang="ru-RU" b="1" dirty="0" smtClean="0"/>
              <a:t>, </a:t>
            </a:r>
            <a:r>
              <a:rPr lang="ru-RU" b="1" dirty="0" err="1" smtClean="0"/>
              <a:t>Сухумі</a:t>
            </a:r>
            <a:r>
              <a:rPr lang="ru-RU" b="1" dirty="0" smtClean="0"/>
              <a:t>, </a:t>
            </a:r>
            <a:r>
              <a:rPr lang="ru-RU" b="1" dirty="0" err="1" smtClean="0"/>
              <a:t>Єревані</a:t>
            </a:r>
            <a:r>
              <a:rPr lang="ru-RU" b="1" dirty="0" smtClean="0"/>
              <a:t>, Баку, </a:t>
            </a:r>
            <a:r>
              <a:rPr lang="ru-RU" b="1" dirty="0" err="1" smtClean="0"/>
              <a:t>Ташкенті</a:t>
            </a:r>
            <a:r>
              <a:rPr lang="ru-RU" b="1" dirty="0" smtClean="0"/>
              <a:t>, </a:t>
            </a:r>
            <a:r>
              <a:rPr lang="ru-RU" b="1" dirty="0" err="1" smtClean="0"/>
              <a:t>Катеринбургу</a:t>
            </a:r>
            <a:r>
              <a:rPr lang="ru-RU" b="1" dirty="0" smtClean="0"/>
              <a:t>, </a:t>
            </a:r>
            <a:r>
              <a:rPr lang="ru-RU" b="1" dirty="0" err="1" smtClean="0"/>
              <a:t>Томську</a:t>
            </a:r>
            <a:r>
              <a:rPr lang="ru-RU" b="1" dirty="0" smtClean="0"/>
              <a:t>, </a:t>
            </a:r>
            <a:r>
              <a:rPr lang="ru-RU" b="1" dirty="0" err="1" smtClean="0"/>
              <a:t>Владивостоці</a:t>
            </a:r>
            <a:r>
              <a:rPr lang="ru-RU" b="1" dirty="0" smtClean="0"/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появою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спеціалізованого</a:t>
            </a:r>
            <a:r>
              <a:rPr lang="ru-RU" b="1" dirty="0" smtClean="0"/>
              <a:t> </a:t>
            </a:r>
            <a:r>
              <a:rPr lang="ru-RU" b="1" dirty="0" err="1" smtClean="0"/>
              <a:t>гідрогеологічного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об’єднання</a:t>
            </a:r>
            <a:r>
              <a:rPr lang="ru-RU" b="1" dirty="0" smtClean="0"/>
              <a:t> по </a:t>
            </a:r>
            <a:r>
              <a:rPr lang="ru-RU" b="1" dirty="0" err="1" smtClean="0"/>
              <a:t>розвідці</a:t>
            </a:r>
            <a:r>
              <a:rPr lang="ru-RU" b="1" dirty="0" smtClean="0"/>
              <a:t>, </a:t>
            </a:r>
            <a:r>
              <a:rPr lang="ru-RU" b="1" dirty="0" err="1" smtClean="0"/>
              <a:t>виведенню</a:t>
            </a:r>
            <a:r>
              <a:rPr lang="ru-RU" b="1" dirty="0" smtClean="0"/>
              <a:t>, </a:t>
            </a:r>
            <a:r>
              <a:rPr lang="ru-RU" b="1" dirty="0" err="1" smtClean="0"/>
              <a:t>охороні</a:t>
            </a:r>
            <a:r>
              <a:rPr lang="ru-RU" b="1" dirty="0" smtClean="0"/>
              <a:t> та </a:t>
            </a:r>
            <a:r>
              <a:rPr lang="ru-RU" b="1" dirty="0" err="1" smtClean="0"/>
              <a:t>експлуатації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створенням</a:t>
            </a:r>
            <a:r>
              <a:rPr lang="ru-RU" b="1" dirty="0" smtClean="0"/>
              <a:t> </a:t>
            </a:r>
            <a:r>
              <a:rPr lang="ru-RU" b="1" dirty="0" err="1" smtClean="0"/>
              <a:t>численних</a:t>
            </a:r>
            <a:r>
              <a:rPr lang="ru-RU" b="1" dirty="0" smtClean="0"/>
              <a:t> </a:t>
            </a:r>
            <a:r>
              <a:rPr lang="ru-RU" b="1" dirty="0" err="1" smtClean="0"/>
              <a:t>проектних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архітектурних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інститутів</a:t>
            </a:r>
            <a:r>
              <a:rPr lang="ru-RU" b="1" dirty="0" smtClean="0"/>
              <a:t>,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зон,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займалися</a:t>
            </a:r>
            <a:r>
              <a:rPr lang="ru-RU" b="1" dirty="0" smtClean="0"/>
              <a:t> </a:t>
            </a:r>
            <a:r>
              <a:rPr lang="ru-RU" b="1" dirty="0" err="1" smtClean="0"/>
              <a:t>плануванням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проектуванням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санаторно-курортних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установ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85728"/>
            <a:ext cx="1143008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форм </a:t>
            </a:r>
            <a:r>
              <a:rPr lang="ru-RU" sz="2000" b="1" dirty="0" err="1" smtClean="0"/>
              <a:t>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відновленням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здоров’я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займається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санаторно-курортна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індустрія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базується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використанні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гідромінеральних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ландшафтно-кліматичних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Але </a:t>
            </a:r>
            <a:r>
              <a:rPr lang="ru-RU" sz="2000" b="1" dirty="0" err="1" smtClean="0"/>
              <a:t>зміна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потреб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запитів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якість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курортах привела до </a:t>
            </a:r>
            <a:r>
              <a:rPr lang="ru-RU" sz="2000" b="1" dirty="0" err="1" smtClean="0"/>
              <a:t>переростання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санаторно-курортної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справи</a:t>
            </a:r>
            <a:r>
              <a:rPr lang="ru-RU" sz="2000" b="1" dirty="0" smtClean="0"/>
              <a:t> в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курортно-рекреаційну</a:t>
            </a:r>
            <a:r>
              <a:rPr lang="ru-RU" sz="2000" b="1" dirty="0" smtClean="0">
                <a:solidFill>
                  <a:srgbClr val="7030A0"/>
                </a:solidFill>
              </a:rPr>
              <a:t> систему.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незалежності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соціально-економічних</a:t>
            </a:r>
            <a:r>
              <a:rPr lang="ru-RU" sz="2000" b="1" dirty="0" smtClean="0"/>
              <a:t> умов </a:t>
            </a:r>
            <a:r>
              <a:rPr lang="ru-RU" sz="2000" b="1" dirty="0" err="1" smtClean="0"/>
              <a:t>з’явилася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небезпека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комерціалізації</a:t>
            </a:r>
            <a:r>
              <a:rPr lang="ru-RU" sz="2000" b="1" dirty="0" smtClean="0"/>
              <a:t> курортного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приводить,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одного боку, до «</a:t>
            </a:r>
            <a:r>
              <a:rPr lang="ru-RU" sz="2000" b="1" dirty="0" err="1" smtClean="0"/>
              <a:t>вимивання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дешевих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необхідних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повноцінного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 боку, до </a:t>
            </a:r>
            <a:r>
              <a:rPr lang="ru-RU" sz="2000" b="1" dirty="0" err="1" smtClean="0"/>
              <a:t>скорочення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науково-дослідних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курортології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даний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зруйнована</a:t>
            </a:r>
            <a:r>
              <a:rPr lang="ru-RU" sz="2000" b="1" dirty="0" smtClean="0"/>
              <a:t> система контролю за </a:t>
            </a:r>
            <a:r>
              <a:rPr lang="ru-RU" sz="2000" b="1" dirty="0" err="1" smtClean="0"/>
              <a:t>експлуатацією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, тому </a:t>
            </a:r>
            <a:r>
              <a:rPr lang="ru-RU" sz="2000" b="1" dirty="0" err="1" smtClean="0"/>
              <a:t>окремі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вимушені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організовувати</a:t>
            </a:r>
            <a:r>
              <a:rPr lang="ru-RU" sz="2000" b="1" dirty="0" smtClean="0"/>
              <a:t> службу </a:t>
            </a:r>
            <a:r>
              <a:rPr lang="ru-RU" sz="2000" b="1" dirty="0" err="1" smtClean="0"/>
              <a:t>стеження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раціональним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джерел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вод.</a:t>
            </a:r>
          </a:p>
          <a:p>
            <a:pPr algn="just"/>
            <a:r>
              <a:rPr lang="ru-RU" sz="2000" b="1" dirty="0" smtClean="0"/>
              <a:t>Практично </a:t>
            </a:r>
            <a:r>
              <a:rPr lang="ru-RU" sz="2000" b="1" dirty="0" err="1" smtClean="0">
                <a:solidFill>
                  <a:srgbClr val="7030A0"/>
                </a:solidFill>
              </a:rPr>
              <a:t>згорнуті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роботи</a:t>
            </a:r>
            <a:r>
              <a:rPr lang="ru-RU" sz="2000" b="1" dirty="0" smtClean="0">
                <a:solidFill>
                  <a:srgbClr val="7030A0"/>
                </a:solidFill>
              </a:rPr>
              <a:t> по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розвідці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охороні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мінеральних</a:t>
            </a:r>
            <a:r>
              <a:rPr lang="ru-RU" sz="2000" b="1" dirty="0" smtClean="0">
                <a:solidFill>
                  <a:srgbClr val="7030A0"/>
                </a:solidFill>
              </a:rPr>
              <a:t> вод,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виявленню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перспективних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розробці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сучасних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освоєння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Потрібне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державне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регулювання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 як у </a:t>
            </a:r>
            <a:r>
              <a:rPr lang="ru-RU" sz="2000" b="1" dirty="0" err="1" smtClean="0"/>
              <a:t>сфері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природокористування</a:t>
            </a:r>
            <a:r>
              <a:rPr lang="ru-RU" sz="2000" b="1" dirty="0" smtClean="0"/>
              <a:t>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політики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плані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доступності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громадян</a:t>
            </a:r>
            <a:r>
              <a:rPr lang="ru-RU" sz="2000" b="1" dirty="0" smtClean="0"/>
              <a:t> санаторно-курортного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оздоровчого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Масштаби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рівень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добробуту</a:t>
            </a:r>
            <a:r>
              <a:rPr lang="ru-RU" sz="2000" b="1" dirty="0" smtClean="0"/>
              <a:t> людей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світовим</a:t>
            </a:r>
            <a:r>
              <a:rPr lang="ru-RU" sz="2000" b="1" dirty="0" smtClean="0"/>
              <a:t> стандартам.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naftalan.travel/mt-content/uploads/2018/05/naftalan_medical_oil_04_bigmotom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624" y="315523"/>
            <a:ext cx="7055746" cy="49123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28428" y="5517232"/>
            <a:ext cx="673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"</a:t>
            </a:r>
            <a:r>
              <a:rPr lang="ru-RU" b="1" dirty="0" smtClean="0">
                <a:solidFill>
                  <a:srgbClr val="7030A0"/>
                </a:solidFill>
              </a:rPr>
              <a:t>Н</a:t>
            </a:r>
            <a:r>
              <a:rPr lang="uk-UA" b="1" dirty="0">
                <a:solidFill>
                  <a:srgbClr val="7030A0"/>
                </a:solidFill>
              </a:rPr>
              <a:t>і</a:t>
            </a:r>
            <a:r>
              <a:rPr lang="ru-RU" b="1" dirty="0" err="1" smtClean="0">
                <a:solidFill>
                  <a:srgbClr val="7030A0"/>
                </a:solidFill>
              </a:rPr>
              <a:t>мецький</a:t>
            </a:r>
            <a:r>
              <a:rPr lang="ru-RU" b="1" dirty="0" smtClean="0">
                <a:solidFill>
                  <a:srgbClr val="7030A0"/>
                </a:solidFill>
              </a:rPr>
              <a:t>" </a:t>
            </a:r>
            <a:r>
              <a:rPr lang="ru-RU" b="1" dirty="0" err="1" smtClean="0">
                <a:solidFill>
                  <a:srgbClr val="7030A0"/>
                </a:solidFill>
              </a:rPr>
              <a:t>період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Шукали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нафту</a:t>
            </a:r>
            <a:r>
              <a:rPr lang="ru-RU" b="1" dirty="0" smtClean="0">
                <a:solidFill>
                  <a:srgbClr val="7030A0"/>
                </a:solidFill>
              </a:rPr>
              <a:t> - </a:t>
            </a:r>
            <a:r>
              <a:rPr lang="ru-RU" b="1" dirty="0" err="1" smtClean="0">
                <a:solidFill>
                  <a:srgbClr val="7030A0"/>
                </a:solidFill>
              </a:rPr>
              <a:t>знайшли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ліки</a:t>
            </a:r>
            <a:r>
              <a:rPr lang="ru-RU" b="1" dirty="0" smtClean="0">
                <a:solidFill>
                  <a:srgbClr val="7030A0"/>
                </a:solidFill>
              </a:rPr>
              <a:t> - </a:t>
            </a:r>
            <a:r>
              <a:rPr lang="ru-RU" b="1" dirty="0" err="1" smtClean="0">
                <a:solidFill>
                  <a:srgbClr val="7030A0"/>
                </a:solidFill>
              </a:rPr>
              <a:t>нафталан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naftalan.travel/mt-content/uploads/2018/05/1515274801_img_0134m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912" y="692696"/>
            <a:ext cx="6310314" cy="3071810"/>
          </a:xfrm>
          <a:prstGeom prst="rect">
            <a:avLst/>
          </a:prstGeom>
          <a:noFill/>
        </p:spPr>
      </p:pic>
      <p:pic>
        <p:nvPicPr>
          <p:cNvPr id="99332" name="Picture 4" descr="http://www.naftalan.travel/mt-content/uploads/2018/05/img-20160630-wa0006m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84" y="3284984"/>
            <a:ext cx="6215106" cy="29915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00056" y="4655843"/>
            <a:ext cx="501417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Нафталан </a:t>
            </a:r>
            <a:r>
              <a:rPr lang="ru-RU" sz="2400" b="1" dirty="0" err="1" smtClean="0">
                <a:solidFill>
                  <a:srgbClr val="FF0000"/>
                </a:solidFill>
              </a:rPr>
              <a:t>сьогодні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57166"/>
            <a:ext cx="9501254" cy="640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85728"/>
            <a:ext cx="5974886" cy="3997902"/>
          </a:xfrm>
          <a:prstGeom prst="rect">
            <a:avLst/>
          </a:prstGeom>
          <a:noFill/>
        </p:spPr>
      </p:pic>
      <p:pic>
        <p:nvPicPr>
          <p:cNvPr id="101380" name="Picture 4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100010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56932"/>
            <a:ext cx="10930014" cy="6493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2" name="Picture 8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32" y="167443"/>
            <a:ext cx="6640105" cy="4176464"/>
          </a:xfrm>
          <a:prstGeom prst="rect">
            <a:avLst/>
          </a:prstGeom>
          <a:noFill/>
        </p:spPr>
      </p:pic>
      <p:sp>
        <p:nvSpPr>
          <p:cNvPr id="103438" name="AutoShape 14" descr="ÐÐ°ÑÑÐ¸Ð½ÐºÐ¸ Ð¿Ð¾ Ð·Ð°Ð¿ÑÐ¾ÑÑ ÑÐ¾Ñ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40" name="AutoShape 16" descr="ÐÐ°ÑÑÐ¸Ð½ÐºÐ¸ Ð¿Ð¾ Ð·Ð°Ð¿ÑÐ¾ÑÑ ÑÐ¾Ñ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42" name="Picture 18" descr="ÐÐ°ÑÑÐ¸Ð½ÐºÐ¸ Ð¿Ð¾ Ð·Ð°Ð¿ÑÐ¾ÑÑ ÑÐ¾Ñ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419" y="2636912"/>
            <a:ext cx="6610581" cy="4161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452530" y="0"/>
            <a:ext cx="9621720" cy="7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План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380960" y="857232"/>
            <a:ext cx="11572956" cy="54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ru-RU" sz="2800" b="1" dirty="0" smtClean="0"/>
              <a:t>1. </a:t>
            </a:r>
            <a:r>
              <a:rPr lang="ru-RU" sz="2800" b="1" dirty="0" err="1" smtClean="0"/>
              <a:t>Стародавня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санаторно-курортної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справи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2. </a:t>
            </a:r>
            <a:r>
              <a:rPr lang="ru-RU" sz="2800" b="1" dirty="0" err="1" smtClean="0"/>
              <a:t>Історія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санаторно-курортної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Росії</a:t>
            </a:r>
            <a:r>
              <a:rPr lang="ru-RU" sz="2800" b="1" dirty="0" smtClean="0"/>
              <a:t> до 1917р.</a:t>
            </a:r>
          </a:p>
          <a:p>
            <a:pPr algn="just"/>
            <a:r>
              <a:rPr lang="ru-RU" sz="2800" b="1" dirty="0" smtClean="0"/>
              <a:t>3. </a:t>
            </a:r>
            <a:r>
              <a:rPr lang="ru-RU" sz="2800" b="1" dirty="0" err="1" smtClean="0"/>
              <a:t>Історія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санаторно-курортної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радянський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сучасний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періоди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4. </a:t>
            </a:r>
            <a:r>
              <a:rPr lang="ru-RU" sz="2800" b="1" dirty="0" err="1" smtClean="0"/>
              <a:t>Типи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курортів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5. </a:t>
            </a:r>
            <a:r>
              <a:rPr lang="ru-RU" sz="2800" b="1" dirty="0" err="1" smtClean="0"/>
              <a:t>Місткість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рекреаційних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центрів</a:t>
            </a:r>
            <a:r>
              <a:rPr lang="ru-RU" sz="2800" b="1" dirty="0" smtClean="0"/>
              <a:t>.</a:t>
            </a:r>
          </a:p>
          <a:p>
            <a:endParaRPr lang="ru-RU" sz="2800" b="1" i="1" spc="-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i="1" spc="-1" dirty="0" err="1" smtClean="0">
                <a:solidFill>
                  <a:srgbClr val="FF0000"/>
                </a:solidFill>
              </a:rPr>
              <a:t>Основні</a:t>
            </a:r>
            <a:r>
              <a:rPr lang="ru-RU" sz="2800" b="1" i="1" spc="-1" dirty="0" smtClean="0">
                <a:solidFill>
                  <a:srgbClr val="FF0000"/>
                </a:solidFill>
              </a:rPr>
              <a:t> </a:t>
            </a:r>
            <a:r>
              <a:rPr lang="ru-RU" sz="2800" b="1" i="1" spc="-1" dirty="0" err="1" smtClean="0">
                <a:solidFill>
                  <a:srgbClr val="FF0000"/>
                </a:solidFill>
              </a:rPr>
              <a:t>поняття</a:t>
            </a:r>
            <a:r>
              <a:rPr lang="ru-RU" sz="2800" b="1" i="1" spc="-1" dirty="0" smtClean="0">
                <a:solidFill>
                  <a:srgbClr val="FF0000"/>
                </a:solidFill>
              </a:rPr>
              <a:t>: </a:t>
            </a:r>
            <a:r>
              <a:rPr lang="ru-RU" sz="2800" b="1" dirty="0" err="1" smtClean="0"/>
              <a:t>курортологія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справа,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місцевість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курортографія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курортний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регіон</a:t>
            </a:r>
            <a:r>
              <a:rPr lang="ru-RU" sz="2800" b="1" dirty="0" smtClean="0"/>
              <a:t> (район),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зона,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агломерація</a:t>
            </a:r>
            <a:r>
              <a:rPr lang="ru-RU" sz="2800" b="1" dirty="0" smtClean="0"/>
              <a:t>.</a:t>
            </a:r>
            <a:r>
              <a:rPr lang="ru-RU" sz="2800" b="1" spc="-1" dirty="0" smtClean="0">
                <a:solidFill>
                  <a:srgbClr val="40404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54" y="0"/>
            <a:ext cx="9715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 </a:t>
            </a:r>
            <a:r>
              <a:rPr lang="ru-RU" sz="2400" b="1" dirty="0" err="1" smtClean="0">
                <a:solidFill>
                  <a:srgbClr val="FF0000"/>
                </a:solidFill>
              </a:rPr>
              <a:t>Типи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22" y="500042"/>
            <a:ext cx="1157295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Курорт</a:t>
            </a:r>
            <a:r>
              <a:rPr lang="ru-RU" sz="2000" b="1" dirty="0" smtClean="0"/>
              <a:t> - </a:t>
            </a:r>
            <a:r>
              <a:rPr lang="ru-RU" sz="2000" b="1" i="1" dirty="0" err="1" smtClean="0"/>
              <a:t>територія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має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своєму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розпорядженні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природні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лікувальні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фактори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необхідні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умови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застосування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лікувально-профілактичними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цілями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Спеціалізацію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будь-якого</a:t>
            </a:r>
            <a:r>
              <a:rPr lang="ru-RU" sz="2000" b="1" dirty="0" smtClean="0"/>
              <a:t> курорту </a:t>
            </a:r>
            <a:r>
              <a:rPr lang="ru-RU" sz="2000" b="1" dirty="0" err="1" smtClean="0"/>
              <a:t>визначають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курортні</a:t>
            </a:r>
            <a:r>
              <a:rPr lang="ru-RU" sz="2000" b="1" i="1" dirty="0" smtClean="0">
                <a:solidFill>
                  <a:srgbClr val="7030A0"/>
                </a:solidFill>
              </a:rPr>
              <a:t> (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природно-лікувальні</a:t>
            </a:r>
            <a:r>
              <a:rPr lang="ru-RU" sz="2000" b="1" i="1" dirty="0" smtClean="0">
                <a:solidFill>
                  <a:srgbClr val="7030A0"/>
                </a:solidFill>
              </a:rPr>
              <a:t>)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чинники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профілактики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лікувальної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терапії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 у рамках чинного </a:t>
            </a:r>
            <a:r>
              <a:rPr lang="ru-RU" sz="2000" b="1" dirty="0" err="1" smtClean="0"/>
              <a:t>законодавства</a:t>
            </a:r>
            <a:r>
              <a:rPr lang="ru-RU" sz="2000" b="1" dirty="0" smtClean="0"/>
              <a:t> (</a:t>
            </a:r>
            <a:r>
              <a:rPr lang="ru-RU" sz="2000" b="1" u="sng" dirty="0" smtClean="0">
                <a:hlinkClick r:id="rId2"/>
              </a:rPr>
              <a:t>Закон </a:t>
            </a:r>
            <a:r>
              <a:rPr lang="ru-RU" sz="2000" b="1" u="sng" dirty="0" err="1" smtClean="0">
                <a:hlinkClick r:id="rId2"/>
              </a:rPr>
              <a:t>України</a:t>
            </a:r>
            <a:r>
              <a:rPr lang="ru-RU" sz="2000" b="1" u="sng" dirty="0" smtClean="0">
                <a:hlinkClick r:id="rId2"/>
              </a:rPr>
              <a:t> “Про </a:t>
            </a:r>
            <a:r>
              <a:rPr lang="ru-RU" sz="2000" b="1" u="sng" dirty="0" err="1" smtClean="0">
                <a:hlinkClick r:id="rId2"/>
              </a:rPr>
              <a:t>курорти</a:t>
            </a:r>
            <a:r>
              <a:rPr lang="ru-RU" sz="2000" b="1" u="sng" dirty="0" smtClean="0">
                <a:hlinkClick r:id="rId2"/>
              </a:rPr>
              <a:t>”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офіційно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терміни</a:t>
            </a:r>
            <a:r>
              <a:rPr lang="ru-RU" sz="2000" b="1" dirty="0" smtClean="0"/>
              <a:t>: </a:t>
            </a:r>
            <a:r>
              <a:rPr lang="ru-RU" sz="2000" b="1" i="1" dirty="0" smtClean="0"/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Курорт </a:t>
            </a:r>
            <a:r>
              <a:rPr lang="ru-RU" sz="2000" b="1" i="1" dirty="0" smtClean="0"/>
              <a:t>- </a:t>
            </a:r>
            <a:r>
              <a:rPr lang="ru-RU" sz="2000" b="1" i="1" dirty="0" err="1" smtClean="0"/>
              <a:t>освоєна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природна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територія</a:t>
            </a:r>
            <a:r>
              <a:rPr lang="ru-RU" sz="2000" b="1" i="1" dirty="0" smtClean="0"/>
              <a:t> на землях </a:t>
            </a:r>
            <a:r>
              <a:rPr lang="ru-RU" sz="2000" b="1" i="1" dirty="0" err="1" smtClean="0"/>
              <a:t>оздоровчого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призначення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природні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лікувальні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ресурси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необхідні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експлуатації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будівлі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споруди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об’єктами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інфраструктури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використовується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метою </a:t>
            </a:r>
            <a:r>
              <a:rPr lang="ru-RU" sz="2000" b="1" i="1" dirty="0" err="1" smtClean="0"/>
              <a:t>лікування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медичної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реабілітації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профілактики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захворювань</a:t>
            </a:r>
            <a:r>
              <a:rPr lang="ru-RU" sz="2000" b="1" i="1" dirty="0" smtClean="0"/>
              <a:t> та для </a:t>
            </a:r>
            <a:r>
              <a:rPr lang="ru-RU" sz="2000" b="1" i="1" dirty="0" err="1" smtClean="0"/>
              <a:t>рекреації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підлягає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особливій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охороні</a:t>
            </a:r>
            <a:r>
              <a:rPr lang="ru-RU" sz="2000" b="1" i="1" dirty="0" smtClean="0"/>
              <a:t>”</a:t>
            </a:r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(Ст. 1 ЗУ “Про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”).</a:t>
            </a:r>
            <a:r>
              <a:rPr lang="ru-RU" sz="2000" b="1" dirty="0" smtClean="0"/>
              <a:t> </a:t>
            </a:r>
          </a:p>
          <a:p>
            <a:pPr algn="just"/>
            <a:r>
              <a:rPr lang="ru-RU" sz="2000" b="1" dirty="0" smtClean="0"/>
              <a:t>За характером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поділяють</a:t>
            </a:r>
            <a:r>
              <a:rPr lang="ru-RU" sz="2000" b="1" dirty="0" smtClean="0"/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державного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місцевого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000" b="1" dirty="0" smtClean="0">
                <a:solidFill>
                  <a:srgbClr val="FF0000"/>
                </a:solidFill>
              </a:rPr>
              <a:t>. 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державного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належать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особливо </a:t>
            </a:r>
            <a:r>
              <a:rPr lang="ru-RU" sz="2000" b="1" dirty="0" err="1" smtClean="0"/>
              <a:t>цінні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унікальні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профілактики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захворювань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місцевого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належать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загальнопоширені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профілактики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захворювань</a:t>
            </a:r>
            <a:r>
              <a:rPr lang="ru-RU" sz="2000" b="1" dirty="0" smtClean="0"/>
              <a:t> (Ст. 4 ЗУ “Про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”).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285728"/>
            <a:ext cx="11572956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FF0000"/>
                </a:solidFill>
              </a:rPr>
              <a:t>Медичний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профіль</a:t>
            </a:r>
            <a:r>
              <a:rPr lang="ru-RU" sz="2000" b="1" i="1" dirty="0" smtClean="0">
                <a:solidFill>
                  <a:srgbClr val="FF0000"/>
                </a:solidFill>
              </a:rPr>
              <a:t> 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спеціалізація</a:t>
            </a:r>
            <a:r>
              <a:rPr lang="ru-RU" sz="2000" b="1" i="1" dirty="0" smtClean="0">
                <a:solidFill>
                  <a:srgbClr val="FF0000"/>
                </a:solidFill>
              </a:rPr>
              <a:t>)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визначають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урахуванням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. За </a:t>
            </a:r>
            <a:r>
              <a:rPr lang="ru-RU" sz="2000" b="1" dirty="0" err="1" smtClean="0"/>
              <a:t>спеціалізацією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поділяють</a:t>
            </a:r>
            <a:r>
              <a:rPr lang="ru-RU" sz="2000" b="1" dirty="0" smtClean="0"/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загального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призначення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>
                <a:solidFill>
                  <a:srgbClr val="FF0000"/>
                </a:solidFill>
              </a:rPr>
              <a:t>спеціалізовані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конкретних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захворювань</a:t>
            </a:r>
            <a:r>
              <a:rPr lang="ru-RU" sz="2000" b="1" dirty="0" smtClean="0"/>
              <a:t> (Ст. 5 ЗУ “Про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”). </a:t>
            </a:r>
          </a:p>
          <a:p>
            <a:pPr algn="just"/>
            <a:r>
              <a:rPr lang="ru-RU" sz="2000" b="1" dirty="0" err="1" smtClean="0"/>
              <a:t>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інфраструктурні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курортної</a:t>
            </a:r>
            <a:r>
              <a:rPr lang="ru-RU" sz="2000" b="1" dirty="0" smtClean="0"/>
              <a:t> ТРС “</a:t>
            </a:r>
            <a:r>
              <a:rPr lang="ru-RU" sz="2000" b="1" dirty="0" err="1" smtClean="0"/>
              <a:t>продукують</a:t>
            </a:r>
            <a:r>
              <a:rPr lang="ru-RU" sz="2000" b="1" dirty="0" smtClean="0"/>
              <a:t>” </a:t>
            </a:r>
            <a:r>
              <a:rPr lang="ru-RU" sz="2000" b="1" dirty="0" err="1" smtClean="0"/>
              <a:t>оздоровчо-рекреаційні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Популярність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обсяги</a:t>
            </a:r>
            <a:r>
              <a:rPr lang="ru-RU" sz="2000" b="1" dirty="0" smtClean="0"/>
              <a:t> продажу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показниками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мірилом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комерційно-споживчого</a:t>
            </a:r>
            <a:r>
              <a:rPr lang="ru-RU" sz="2000" b="1" dirty="0" smtClean="0"/>
              <a:t> рейтингу як </a:t>
            </a:r>
            <a:r>
              <a:rPr lang="ru-RU" sz="2000" b="1" dirty="0" err="1" smtClean="0"/>
              <a:t>окремого</a:t>
            </a:r>
            <a:r>
              <a:rPr lang="ru-RU" sz="2000" b="1" dirty="0" smtClean="0"/>
              <a:t> конкретно взятого </a:t>
            </a:r>
            <a:r>
              <a:rPr lang="ru-RU" sz="2000" b="1" dirty="0" err="1" smtClean="0"/>
              <a:t>курортно-рекреаційного</a:t>
            </a:r>
            <a:r>
              <a:rPr lang="ru-RU" sz="2000" b="1" dirty="0" smtClean="0"/>
              <a:t> продукту,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загалом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Курортно-рекреаційний</a:t>
            </a:r>
            <a:r>
              <a:rPr lang="ru-RU" sz="2000" b="1" dirty="0" smtClean="0">
                <a:solidFill>
                  <a:srgbClr val="7030A0"/>
                </a:solidFill>
              </a:rPr>
              <a:t> продукт 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спеціалізований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конкретної</a:t>
            </a:r>
            <a:r>
              <a:rPr lang="ru-RU" sz="2000" b="1" dirty="0" smtClean="0"/>
              <a:t> ТРС комплекс (</a:t>
            </a:r>
            <a:r>
              <a:rPr lang="ru-RU" sz="2000" b="1" dirty="0" err="1" smtClean="0"/>
              <a:t>програма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курортно-рекреаційного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створений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поставлений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ринок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збуту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урахуванням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наявних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інфраструктурних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/>
              <a:t>Програми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курортно-оздоровчих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урахуванням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обставини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30 - 50% </a:t>
            </a:r>
            <a:r>
              <a:rPr lang="ru-RU" sz="2000" b="1" dirty="0" err="1" smtClean="0">
                <a:solidFill>
                  <a:srgbClr val="FF0000"/>
                </a:solidFill>
              </a:rPr>
              <a:t>рекреаційного</a:t>
            </a:r>
            <a:r>
              <a:rPr lang="ru-RU" sz="2000" b="1" dirty="0" smtClean="0">
                <a:solidFill>
                  <a:srgbClr val="FF0000"/>
                </a:solidFill>
              </a:rPr>
              <a:t> часу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відводиться</a:t>
            </a:r>
            <a:r>
              <a:rPr lang="ru-RU" sz="2000" b="1" dirty="0" smtClean="0">
                <a:solidFill>
                  <a:srgbClr val="FF0000"/>
                </a:solidFill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лікувально-оздоровчі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процедури</a:t>
            </a:r>
            <a:r>
              <a:rPr lang="ru-RU" sz="2000" b="1" dirty="0" smtClean="0"/>
              <a:t>. З </a:t>
            </a:r>
            <a:r>
              <a:rPr lang="ru-RU" sz="2000" b="1" dirty="0" err="1" smtClean="0"/>
              <a:t>огляду</a:t>
            </a:r>
            <a:r>
              <a:rPr lang="ru-RU" sz="2000" b="1" dirty="0" smtClean="0"/>
              <a:t> на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оздоровчо-курортне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підгалуззю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кінцевою</a:t>
            </a:r>
            <a:r>
              <a:rPr lang="ru-RU" sz="2000" b="1" dirty="0" smtClean="0"/>
              <a:t> “</a:t>
            </a:r>
            <a:r>
              <a:rPr lang="ru-RU" sz="2000" b="1" dirty="0" err="1" smtClean="0"/>
              <a:t>продукцією</a:t>
            </a:r>
            <a:r>
              <a:rPr lang="ru-RU" sz="2000" b="1" dirty="0" smtClean="0"/>
              <a:t>”, перш за все,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вилікувані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фізично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духовно </a:t>
            </a:r>
            <a:r>
              <a:rPr lang="ru-RU" sz="2000" b="1" dirty="0" err="1" smtClean="0"/>
              <a:t>оздоровлені</a:t>
            </a:r>
            <a:r>
              <a:rPr lang="ru-RU" sz="2000" b="1" dirty="0" smtClean="0"/>
              <a:t> люди. </a:t>
            </a:r>
          </a:p>
          <a:p>
            <a:pPr algn="just"/>
            <a:r>
              <a:rPr lang="ru-RU" sz="2000" b="1" dirty="0" err="1" smtClean="0"/>
              <a:t>Розмаїтість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потреб </a:t>
            </a:r>
            <a:r>
              <a:rPr lang="ru-RU" sz="2000" b="1" dirty="0" err="1" smtClean="0"/>
              <a:t>окремих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споживачів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наявність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етнічних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соціальних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вікових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споживачів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відмінними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уподобаннями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цільовими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пріоритетами</a:t>
            </a:r>
            <a:r>
              <a:rPr lang="ru-RU" sz="2000" b="1" dirty="0" smtClean="0"/>
              <a:t> привела до </a:t>
            </a:r>
            <a:r>
              <a:rPr lang="ru-RU" sz="2000" b="1" dirty="0" err="1" smtClean="0"/>
              <a:t>появи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цільової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профілю</a:t>
            </a:r>
            <a:r>
              <a:rPr lang="ru-RU" sz="2000" b="1" dirty="0" smtClean="0"/>
              <a:t>.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92" y="714356"/>
            <a:ext cx="9572692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Основними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чинниками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є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ландшафтно-кліматичні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умови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мінеральні</a:t>
            </a:r>
            <a:r>
              <a:rPr lang="ru-RU" sz="2400" b="1" dirty="0" smtClean="0">
                <a:solidFill>
                  <a:srgbClr val="FF0000"/>
                </a:solidFill>
              </a:rPr>
              <a:t> води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лікувальні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грязі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FF0000"/>
                </a:solidFill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</a:rPr>
              <a:t>цього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діляться</a:t>
            </a:r>
            <a:r>
              <a:rPr lang="ru-RU" sz="2400" b="1" dirty="0" smtClean="0">
                <a:solidFill>
                  <a:srgbClr val="FF0000"/>
                </a:solidFill>
              </a:rPr>
              <a:t> на: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/>
              <a:t>кліматичні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/>
              <a:t>бальнеологічні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/>
              <a:t>грязьові</a:t>
            </a:r>
            <a:r>
              <a:rPr lang="ru-RU" sz="2400" b="1" dirty="0" smtClean="0"/>
              <a:t>. </a:t>
            </a:r>
          </a:p>
          <a:p>
            <a:pPr marL="457200" indent="-457200" algn="just"/>
            <a:endParaRPr lang="ru-RU" sz="2400" b="1" dirty="0" smtClean="0"/>
          </a:p>
          <a:p>
            <a:pPr marL="457200" indent="-457200" algn="just"/>
            <a:r>
              <a:rPr lang="ru-RU" sz="2400" b="1" dirty="0" err="1" smtClean="0"/>
              <a:t>Проте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більшості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поєднання</a:t>
            </a:r>
            <a:r>
              <a:rPr lang="ru-RU" sz="2400" b="1" dirty="0" smtClean="0"/>
              <a:t> ряду </a:t>
            </a:r>
            <a:r>
              <a:rPr lang="ru-RU" sz="2400" b="1" dirty="0" err="1" smtClean="0"/>
              <a:t>лікувальних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чинників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змішаними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відносяться</a:t>
            </a:r>
            <a:r>
              <a:rPr lang="ru-RU" sz="2400" b="1" dirty="0" smtClean="0"/>
              <a:t> до того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профілю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переважання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чинника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357166"/>
            <a:ext cx="11072890" cy="6063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Тому за </a:t>
            </a:r>
            <a:r>
              <a:rPr lang="ru-RU" sz="2400" b="1" dirty="0" err="1" smtClean="0">
                <a:solidFill>
                  <a:srgbClr val="7030A0"/>
                </a:solidFill>
              </a:rPr>
              <a:t>іншою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класифікацією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за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поєднанням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природно-лікувальних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чинників</a:t>
            </a:r>
            <a:r>
              <a:rPr lang="ru-RU" sz="2400" b="1" dirty="0" smtClean="0">
                <a:solidFill>
                  <a:srgbClr val="7030A0"/>
                </a:solidFill>
              </a:rPr>
              <a:t>) </a:t>
            </a:r>
            <a:r>
              <a:rPr lang="ru-RU" sz="2400" b="1" dirty="0" err="1" smtClean="0">
                <a:solidFill>
                  <a:srgbClr val="7030A0"/>
                </a:solidFill>
              </a:rPr>
              <a:t>всі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можна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розділити</a:t>
            </a:r>
            <a:r>
              <a:rPr lang="ru-RU" sz="2400" b="1" dirty="0" smtClean="0">
                <a:solidFill>
                  <a:srgbClr val="7030A0"/>
                </a:solidFill>
              </a:rPr>
              <a:t> на 6 </a:t>
            </a:r>
            <a:r>
              <a:rPr lang="ru-RU" sz="2400" b="1" dirty="0" err="1" smtClean="0">
                <a:solidFill>
                  <a:srgbClr val="7030A0"/>
                </a:solidFill>
              </a:rPr>
              <a:t>типів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1) </a:t>
            </a:r>
            <a:r>
              <a:rPr lang="ru-RU" sz="2000" b="1" dirty="0" err="1" smtClean="0">
                <a:solidFill>
                  <a:srgbClr val="FF0000"/>
                </a:solidFill>
              </a:rPr>
              <a:t>бальнеогрязьовий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 та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грязі</a:t>
            </a:r>
            <a:r>
              <a:rPr lang="ru-RU" sz="2000" b="1" dirty="0" smtClean="0"/>
              <a:t>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2) </a:t>
            </a:r>
            <a:r>
              <a:rPr lang="ru-RU" sz="2000" b="1" dirty="0" err="1" smtClean="0">
                <a:solidFill>
                  <a:srgbClr val="FF0000"/>
                </a:solidFill>
              </a:rPr>
              <a:t>бальнеокліматичний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3) </a:t>
            </a:r>
            <a:r>
              <a:rPr lang="ru-RU" sz="2000" b="1" dirty="0" err="1" smtClean="0">
                <a:solidFill>
                  <a:srgbClr val="FF0000"/>
                </a:solidFill>
              </a:rPr>
              <a:t>бальнеологічний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4) </a:t>
            </a:r>
            <a:r>
              <a:rPr lang="ru-RU" sz="2000" b="1" dirty="0" err="1" smtClean="0"/>
              <a:t>особливу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складають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мінеральними</a:t>
            </a:r>
            <a:r>
              <a:rPr lang="ru-RU" sz="2000" b="1" dirty="0" smtClean="0">
                <a:solidFill>
                  <a:srgbClr val="FF0000"/>
                </a:solidFill>
              </a:rPr>
              <a:t> водами для </a:t>
            </a:r>
            <a:r>
              <a:rPr lang="ru-RU" sz="2000" b="1" dirty="0" err="1" smtClean="0">
                <a:solidFill>
                  <a:srgbClr val="FF0000"/>
                </a:solidFill>
              </a:rPr>
              <a:t>внутрішнього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питного</a:t>
            </a:r>
            <a:r>
              <a:rPr lang="ru-RU" sz="2000" b="1" dirty="0" smtClean="0">
                <a:solidFill>
                  <a:srgbClr val="FF0000"/>
                </a:solidFill>
              </a:rPr>
              <a:t>) </a:t>
            </a:r>
            <a:r>
              <a:rPr lang="ru-RU" sz="2000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sz="2000" b="1" dirty="0" smtClean="0"/>
              <a:t>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5) </a:t>
            </a:r>
            <a:r>
              <a:rPr lang="ru-RU" sz="2000" b="1" dirty="0" err="1" smtClean="0">
                <a:solidFill>
                  <a:srgbClr val="FF0000"/>
                </a:solidFill>
              </a:rPr>
              <a:t>грязьовий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грязі</a:t>
            </a:r>
            <a:r>
              <a:rPr lang="ru-RU" sz="2000" b="1" dirty="0" smtClean="0"/>
              <a:t>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6) </a:t>
            </a:r>
            <a:r>
              <a:rPr lang="ru-RU" sz="2000" b="1" dirty="0" err="1" smtClean="0">
                <a:solidFill>
                  <a:srgbClr val="FF0000"/>
                </a:solidFill>
              </a:rPr>
              <a:t>кліматокумисолікувальний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степовий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лісостеповий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кумис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Є </a:t>
            </a:r>
            <a:r>
              <a:rPr lang="ru-RU" sz="2000" b="1" dirty="0" err="1" smtClean="0"/>
              <a:t>незначна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своєму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розпорядженні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всі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лікувальні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курортні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чинники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ÐÐ°ÑÑÐ¸Ð½ÐºÐ¸ Ð¿Ð¾ Ð·Ð°Ð¿ÑÐ¾ÑÑ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89274"/>
            <a:ext cx="9286940" cy="676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214290"/>
            <a:ext cx="11644394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Михайло </a:t>
            </a:r>
            <a:r>
              <a:rPr lang="ru-RU" b="1" dirty="0" err="1" smtClean="0"/>
              <a:t>Рутинський</a:t>
            </a:r>
            <a:r>
              <a:rPr lang="ru-RU" b="1" dirty="0" smtClean="0"/>
              <a:t> (2007 р.) </a:t>
            </a:r>
            <a:r>
              <a:rPr lang="ru-RU" b="1" dirty="0" err="1" smtClean="0"/>
              <a:t>розмежововує</a:t>
            </a:r>
            <a:r>
              <a:rPr lang="ru-RU" b="1" dirty="0" smtClean="0"/>
              <a:t> </a:t>
            </a:r>
            <a:r>
              <a:rPr lang="ru-RU" b="1" dirty="0" err="1" smtClean="0"/>
              <a:t>множину</a:t>
            </a:r>
            <a:r>
              <a:rPr lang="ru-RU" b="1" dirty="0" smtClean="0"/>
              <a:t> </a:t>
            </a:r>
            <a:r>
              <a:rPr lang="ru-RU" b="1" dirty="0" err="1" smtClean="0"/>
              <a:t>наявних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за </a:t>
            </a:r>
            <a:r>
              <a:rPr lang="ru-RU" b="1" dirty="0" err="1" smtClean="0"/>
              <a:t>двома</a:t>
            </a:r>
            <a:r>
              <a:rPr lang="ru-RU" b="1" dirty="0" smtClean="0"/>
              <a:t> </a:t>
            </a:r>
            <a:r>
              <a:rPr lang="ru-RU" b="1" dirty="0" err="1" smtClean="0"/>
              <a:t>ключовими</a:t>
            </a:r>
            <a:r>
              <a:rPr lang="ru-RU" b="1" dirty="0" smtClean="0"/>
              <a:t> </a:t>
            </a:r>
            <a:r>
              <a:rPr lang="ru-RU" b="1" dirty="0" err="1" smtClean="0"/>
              <a:t>групами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критеріїв</a:t>
            </a:r>
            <a:r>
              <a:rPr lang="ru-RU" b="1" dirty="0" smtClean="0"/>
              <a:t> - </a:t>
            </a:r>
            <a:r>
              <a:rPr lang="ru-RU" b="1" dirty="0" err="1" smtClean="0"/>
              <a:t>функціональним</a:t>
            </a:r>
            <a:r>
              <a:rPr lang="ru-RU" b="1" dirty="0" smtClean="0"/>
              <a:t> та </a:t>
            </a:r>
            <a:r>
              <a:rPr lang="ru-RU" b="1" dirty="0" err="1" smtClean="0"/>
              <a:t>геопросторовим</a:t>
            </a:r>
            <a:r>
              <a:rPr lang="ru-RU" b="1" dirty="0" smtClean="0"/>
              <a:t>. 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Функціональні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критерії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критерії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акцентують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на </a:t>
            </a:r>
            <a:r>
              <a:rPr lang="ru-RU" b="1" dirty="0" err="1" smtClean="0"/>
              <a:t>виокремленні</a:t>
            </a:r>
            <a:r>
              <a:rPr lang="ru-RU" b="1" dirty="0" smtClean="0"/>
              <a:t> </a:t>
            </a:r>
            <a:r>
              <a:rPr lang="ru-RU" b="1" dirty="0" err="1" smtClean="0"/>
              <a:t>пріоритетного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профілю</a:t>
            </a:r>
            <a:r>
              <a:rPr lang="ru-RU" b="1" dirty="0" smtClean="0"/>
              <a:t> курорту як </a:t>
            </a:r>
            <a:r>
              <a:rPr lang="ru-RU" b="1" dirty="0" err="1" smtClean="0"/>
              <a:t>територіальної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сфери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, </a:t>
            </a:r>
            <a:r>
              <a:rPr lang="ru-RU" b="1" dirty="0" err="1" smtClean="0"/>
              <a:t>зорієнтованого</a:t>
            </a:r>
            <a:r>
              <a:rPr lang="ru-RU" b="1" dirty="0" smtClean="0"/>
              <a:t> на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певного</a:t>
            </a:r>
            <a:r>
              <a:rPr lang="ru-RU" b="1" dirty="0" smtClean="0"/>
              <a:t> сегмента </a:t>
            </a:r>
            <a:r>
              <a:rPr lang="ru-RU" b="1" dirty="0" err="1" smtClean="0"/>
              <a:t>споживачів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. </a:t>
            </a:r>
            <a:r>
              <a:rPr lang="en-US" b="1" dirty="0" smtClean="0"/>
              <a:t>C</a:t>
            </a:r>
            <a:r>
              <a:rPr lang="ru-RU" b="1" dirty="0" err="1" smtClean="0"/>
              <a:t>еред</a:t>
            </a:r>
            <a:r>
              <a:rPr lang="ru-RU" b="1" dirty="0" smtClean="0"/>
              <a:t> </a:t>
            </a:r>
            <a:r>
              <a:rPr lang="ru-RU" b="1" dirty="0" err="1" smtClean="0"/>
              <a:t>множини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критеріїв</a:t>
            </a:r>
            <a:r>
              <a:rPr lang="ru-RU" b="1" dirty="0" smtClean="0"/>
              <a:t> у </a:t>
            </a:r>
            <a:r>
              <a:rPr lang="ru-RU" b="1" dirty="0" err="1" smtClean="0"/>
              <a:t>науковій</a:t>
            </a:r>
            <a:r>
              <a:rPr lang="ru-RU" b="1" dirty="0" smtClean="0"/>
              <a:t> </a:t>
            </a:r>
            <a:r>
              <a:rPr lang="ru-RU" b="1" dirty="0" err="1" smtClean="0"/>
              <a:t>типології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медичні</a:t>
            </a:r>
            <a:r>
              <a:rPr lang="ru-RU" b="1" dirty="0" smtClean="0"/>
              <a:t>, </a:t>
            </a:r>
            <a:r>
              <a:rPr lang="ru-RU" b="1" dirty="0" err="1" smtClean="0"/>
              <a:t>соціопсихологічні</a:t>
            </a:r>
            <a:r>
              <a:rPr lang="ru-RU" b="1" dirty="0" smtClean="0"/>
              <a:t>, </a:t>
            </a:r>
            <a:r>
              <a:rPr lang="ru-RU" b="1" dirty="0" err="1" smtClean="0"/>
              <a:t>ціннісно-смакові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вікові</a:t>
            </a:r>
            <a:r>
              <a:rPr lang="ru-RU" b="1" dirty="0" smtClean="0"/>
              <a:t>. </a:t>
            </a:r>
          </a:p>
          <a:p>
            <a:pPr algn="just"/>
            <a:r>
              <a:rPr lang="ru-RU" b="1" i="1" dirty="0" err="1" smtClean="0">
                <a:solidFill>
                  <a:srgbClr val="7030A0"/>
                </a:solidFill>
              </a:rPr>
              <a:t>Відповідно</a:t>
            </a:r>
            <a:r>
              <a:rPr lang="ru-RU" b="1" i="1" dirty="0" smtClean="0">
                <a:solidFill>
                  <a:srgbClr val="7030A0"/>
                </a:solidFill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структури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рекреаційних</a:t>
            </a:r>
            <a:r>
              <a:rPr lang="ru-RU" b="1" i="1" dirty="0" smtClean="0">
                <a:solidFill>
                  <a:srgbClr val="7030A0"/>
                </a:solidFill>
              </a:rPr>
              <a:t> потреб </a:t>
            </a:r>
            <a:r>
              <a:rPr lang="ru-RU" b="1" i="1" dirty="0" err="1" smtClean="0">
                <a:solidFill>
                  <a:srgbClr val="7030A0"/>
                </a:solidFill>
              </a:rPr>
              <a:t>людини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прийнято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виділяти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такі</a:t>
            </a:r>
            <a:r>
              <a:rPr lang="ru-RU" b="1" i="1" dirty="0" smtClean="0">
                <a:solidFill>
                  <a:srgbClr val="7030A0"/>
                </a:solidFill>
              </a:rPr>
              <a:t> три </a:t>
            </a:r>
            <a:r>
              <a:rPr lang="ru-RU" b="1" i="1" dirty="0" err="1" smtClean="0">
                <a:solidFill>
                  <a:srgbClr val="7030A0"/>
                </a:solidFill>
              </a:rPr>
              <a:t>головні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функціональні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класи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курортів</a:t>
            </a:r>
            <a:r>
              <a:rPr lang="ru-RU" b="1" i="1" dirty="0" smtClean="0">
                <a:solidFill>
                  <a:srgbClr val="7030A0"/>
                </a:solidFill>
              </a:rPr>
              <a:t>: </a:t>
            </a:r>
          </a:p>
          <a:p>
            <a:pPr algn="just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приморські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рекреаційно-відпочинкові</a:t>
            </a:r>
            <a:r>
              <a:rPr lang="ru-RU" b="1" dirty="0" smtClean="0"/>
              <a:t>; </a:t>
            </a:r>
          </a:p>
          <a:p>
            <a:pPr algn="just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гірські</a:t>
            </a:r>
            <a:r>
              <a:rPr lang="ru-RU" b="1" dirty="0" smtClean="0"/>
              <a:t> </a:t>
            </a:r>
            <a:r>
              <a:rPr lang="ru-RU" b="1" dirty="0" err="1" smtClean="0"/>
              <a:t>активно-туристичні</a:t>
            </a:r>
            <a:r>
              <a:rPr lang="ru-RU" b="1" dirty="0" smtClean="0"/>
              <a:t>; </a:t>
            </a:r>
          </a:p>
          <a:p>
            <a:pPr algn="just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лікувально-оздоровчі</a:t>
            </a:r>
            <a:r>
              <a:rPr lang="ru-RU" b="1" dirty="0" smtClean="0"/>
              <a:t>. </a:t>
            </a:r>
          </a:p>
          <a:p>
            <a:pPr algn="just"/>
            <a:r>
              <a:rPr lang="ru-RU" b="1" dirty="0" err="1" smtClean="0"/>
              <a:t>Кожен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названих</a:t>
            </a:r>
            <a:r>
              <a:rPr lang="ru-RU" b="1" dirty="0" smtClean="0"/>
              <a:t>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низку </a:t>
            </a:r>
            <a:r>
              <a:rPr lang="ru-RU" b="1" dirty="0" err="1" smtClean="0"/>
              <a:t>типів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підтипів</a:t>
            </a:r>
            <a:r>
              <a:rPr lang="ru-RU" b="1" dirty="0" smtClean="0"/>
              <a:t>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приморські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b="1" i="1" dirty="0" smtClean="0">
                <a:solidFill>
                  <a:srgbClr val="FF0000"/>
                </a:solidFill>
              </a:rPr>
              <a:t> на: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-</a:t>
            </a:r>
            <a:r>
              <a:rPr lang="en-US" b="1" dirty="0" smtClean="0"/>
              <a:t>SPA, </a:t>
            </a:r>
            <a:r>
              <a:rPr lang="ru-RU" b="1" dirty="0" err="1" smtClean="0"/>
              <a:t>таласокурорти</a:t>
            </a:r>
            <a:r>
              <a:rPr lang="ru-RU" b="1" dirty="0" smtClean="0"/>
              <a:t>, </a:t>
            </a:r>
            <a:r>
              <a:rPr lang="ru-RU" b="1" dirty="0" err="1" smtClean="0"/>
              <a:t>поселення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інфраструктурою</a:t>
            </a:r>
            <a:r>
              <a:rPr lang="ru-RU" b="1" dirty="0" smtClean="0"/>
              <a:t> так званого </a:t>
            </a:r>
            <a:r>
              <a:rPr lang="ru-RU" b="1" dirty="0" err="1" smtClean="0"/>
              <a:t>пасивного</a:t>
            </a:r>
            <a:r>
              <a:rPr lang="ru-RU" b="1" dirty="0" smtClean="0"/>
              <a:t> пляжного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, </a:t>
            </a:r>
            <a:r>
              <a:rPr lang="ru-RU" b="1" dirty="0" err="1" smtClean="0"/>
              <a:t>курортні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інфраструктурою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активної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 (аквапарками, </a:t>
            </a:r>
            <a:r>
              <a:rPr lang="ru-RU" b="1" dirty="0" err="1" smtClean="0"/>
              <a:t>яхтингом</a:t>
            </a:r>
            <a:r>
              <a:rPr lang="ru-RU" b="1" dirty="0" smtClean="0"/>
              <a:t>, </a:t>
            </a:r>
            <a:r>
              <a:rPr lang="ru-RU" b="1" dirty="0" err="1" smtClean="0"/>
              <a:t>серфінгом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), </a:t>
            </a:r>
            <a:r>
              <a:rPr lang="ru-RU" b="1" dirty="0" err="1" smtClean="0"/>
              <a:t>історико-культурні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курортні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Монако), </a:t>
            </a:r>
            <a:r>
              <a:rPr lang="ru-RU" b="1" dirty="0" err="1" smtClean="0"/>
              <a:t>курортополіси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модерними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рекреаційно-готельними</a:t>
            </a:r>
            <a:r>
              <a:rPr lang="ru-RU" b="1" dirty="0" smtClean="0"/>
              <a:t> комплексами (де все включено: </a:t>
            </a:r>
            <a:r>
              <a:rPr lang="ru-RU" b="1" dirty="0" err="1" smtClean="0"/>
              <a:t>власні</a:t>
            </a:r>
            <a:r>
              <a:rPr lang="ru-RU" b="1" dirty="0" smtClean="0"/>
              <a:t> </a:t>
            </a:r>
            <a:r>
              <a:rPr lang="ru-RU" b="1" dirty="0" err="1" smtClean="0"/>
              <a:t>басейни</a:t>
            </a:r>
            <a:r>
              <a:rPr lang="ru-RU" b="1" dirty="0" smtClean="0"/>
              <a:t>, аквапарк, </a:t>
            </a:r>
            <a:r>
              <a:rPr lang="ru-RU" b="1" dirty="0" err="1" smtClean="0"/>
              <a:t>сауни</a:t>
            </a:r>
            <a:r>
              <a:rPr lang="ru-RU" b="1" dirty="0" smtClean="0"/>
              <a:t>, </a:t>
            </a:r>
            <a:r>
              <a:rPr lang="ru-RU" b="1" dirty="0" err="1" smtClean="0"/>
              <a:t>фітнес-центр</a:t>
            </a:r>
            <a:r>
              <a:rPr lang="ru-RU" b="1" dirty="0" smtClean="0"/>
              <a:t>, </a:t>
            </a:r>
            <a:r>
              <a:rPr lang="ru-RU" b="1" dirty="0" err="1" smtClean="0"/>
              <a:t>ресторани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бари</a:t>
            </a:r>
            <a:r>
              <a:rPr lang="ru-RU" b="1" dirty="0" smtClean="0"/>
              <a:t>, </a:t>
            </a:r>
            <a:r>
              <a:rPr lang="ru-RU" b="1" dirty="0" err="1" smtClean="0"/>
              <a:t>ігрові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, дансинги). </a:t>
            </a:r>
            <a:r>
              <a:rPr lang="ru-RU" b="1" i="1" dirty="0" err="1" smtClean="0">
                <a:solidFill>
                  <a:srgbClr val="FF0000"/>
                </a:solidFill>
              </a:rPr>
              <a:t>Гірські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два </a:t>
            </a:r>
            <a:r>
              <a:rPr lang="ru-RU" b="1" dirty="0" err="1" smtClean="0"/>
              <a:t>підкласи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(</a:t>
            </a:r>
            <a:r>
              <a:rPr lang="ru-RU" b="1" dirty="0" err="1" smtClean="0"/>
              <a:t>цілорічної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сезонної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), на </a:t>
            </a:r>
            <a:r>
              <a:rPr lang="ru-RU" b="1" dirty="0" err="1" smtClean="0"/>
              <a:t>підставі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виокремлюють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 </a:t>
            </a:r>
            <a:r>
              <a:rPr lang="ru-RU" b="1" dirty="0" err="1" smtClean="0"/>
              <a:t>гірськолижні</a:t>
            </a:r>
            <a:r>
              <a:rPr lang="ru-RU" b="1" dirty="0" smtClean="0"/>
              <a:t>, </a:t>
            </a:r>
            <a:r>
              <a:rPr lang="ru-RU" b="1" dirty="0" err="1" smtClean="0"/>
              <a:t>літні</a:t>
            </a:r>
            <a:r>
              <a:rPr lang="ru-RU" b="1" dirty="0" smtClean="0"/>
              <a:t> </a:t>
            </a:r>
            <a:r>
              <a:rPr lang="ru-RU" b="1" dirty="0" err="1" smtClean="0"/>
              <a:t>активно-туристичні</a:t>
            </a:r>
            <a:r>
              <a:rPr lang="ru-RU" b="1" dirty="0" smtClean="0"/>
              <a:t> (</a:t>
            </a:r>
            <a:r>
              <a:rPr lang="ru-RU" b="1" dirty="0" err="1" smtClean="0"/>
              <a:t>маунт-байк</a:t>
            </a:r>
            <a:r>
              <a:rPr lang="ru-RU" b="1" dirty="0" smtClean="0"/>
              <a:t>, </a:t>
            </a:r>
            <a:r>
              <a:rPr lang="ru-RU" b="1" dirty="0" err="1" smtClean="0"/>
              <a:t>скелелазання</a:t>
            </a:r>
            <a:r>
              <a:rPr lang="ru-RU" b="1" dirty="0" smtClean="0"/>
              <a:t>, сплав </a:t>
            </a:r>
            <a:r>
              <a:rPr lang="ru-RU" b="1" dirty="0" err="1" smtClean="0"/>
              <a:t>гірськими</a:t>
            </a:r>
            <a:r>
              <a:rPr lang="ru-RU" b="1" dirty="0" smtClean="0"/>
              <a:t> </a:t>
            </a:r>
            <a:r>
              <a:rPr lang="ru-RU" b="1" dirty="0" err="1" smtClean="0"/>
              <a:t>річками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), </a:t>
            </a:r>
            <a:r>
              <a:rPr lang="ru-RU" b="1" dirty="0" err="1" smtClean="0"/>
              <a:t>екотуристичні</a:t>
            </a:r>
            <a:r>
              <a:rPr lang="ru-RU" b="1" dirty="0" smtClean="0"/>
              <a:t>, </a:t>
            </a:r>
            <a:r>
              <a:rPr lang="ru-RU" b="1" dirty="0" err="1" smtClean="0"/>
              <a:t>агротуристичні</a:t>
            </a:r>
            <a:r>
              <a:rPr lang="ru-RU" b="1" dirty="0" smtClean="0"/>
              <a:t>, </a:t>
            </a:r>
            <a:r>
              <a:rPr lang="ru-RU" b="1" dirty="0" err="1" smtClean="0"/>
              <a:t>мисливсько-туристичні</a:t>
            </a:r>
            <a:r>
              <a:rPr lang="ru-RU" b="1" dirty="0" smtClean="0"/>
              <a:t>, </a:t>
            </a:r>
            <a:r>
              <a:rPr lang="ru-RU" b="1" dirty="0" err="1" smtClean="0"/>
              <a:t>кліматично-оздоровчі</a:t>
            </a:r>
            <a:r>
              <a:rPr lang="ru-RU" b="1" dirty="0" smtClean="0"/>
              <a:t>, </a:t>
            </a:r>
            <a:r>
              <a:rPr lang="ru-RU" b="1" dirty="0" err="1" smtClean="0"/>
              <a:t>термально-оздоровчі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  <a:r>
              <a:rPr lang="ru-RU" b="1" i="1" dirty="0" err="1" smtClean="0">
                <a:solidFill>
                  <a:srgbClr val="FF0000"/>
                </a:solidFill>
              </a:rPr>
              <a:t>Лікувально-оздоровчі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</a:t>
            </a:r>
            <a:r>
              <a:rPr lang="ru-RU" b="1" dirty="0" err="1" smtClean="0"/>
              <a:t>питні</a:t>
            </a:r>
            <a:r>
              <a:rPr lang="ru-RU" b="1" dirty="0" smtClean="0"/>
              <a:t>, </a:t>
            </a:r>
            <a:r>
              <a:rPr lang="ru-RU" b="1" dirty="0" err="1" smtClean="0"/>
              <a:t>грязьові</a:t>
            </a:r>
            <a:r>
              <a:rPr lang="ru-RU" b="1" dirty="0" smtClean="0"/>
              <a:t>, </a:t>
            </a:r>
            <a:r>
              <a:rPr lang="ru-RU" b="1" dirty="0" err="1" smtClean="0"/>
              <a:t>купально-ропні</a:t>
            </a:r>
            <a:r>
              <a:rPr lang="ru-RU" b="1" dirty="0" smtClean="0"/>
              <a:t>, </a:t>
            </a:r>
            <a:r>
              <a:rPr lang="ru-RU" b="1" dirty="0" err="1" smtClean="0"/>
              <a:t>купально-термальні</a:t>
            </a:r>
            <a:r>
              <a:rPr lang="ru-RU" b="1" dirty="0" smtClean="0"/>
              <a:t>, </a:t>
            </a:r>
            <a:r>
              <a:rPr lang="ru-RU" b="1" dirty="0" err="1" smtClean="0"/>
              <a:t>кліматичні</a:t>
            </a:r>
            <a:r>
              <a:rPr lang="ru-RU" b="1" dirty="0" smtClean="0"/>
              <a:t>, </a:t>
            </a:r>
            <a:r>
              <a:rPr lang="ru-RU" b="1" dirty="0" err="1" smtClean="0"/>
              <a:t>спелеологічні</a:t>
            </a:r>
            <a:r>
              <a:rPr lang="ru-RU" b="1" dirty="0" smtClean="0"/>
              <a:t> (</a:t>
            </a:r>
            <a:r>
              <a:rPr lang="ru-RU" b="1" dirty="0" err="1" smtClean="0"/>
              <a:t>підземні</a:t>
            </a:r>
            <a:r>
              <a:rPr lang="ru-RU" b="1" dirty="0" smtClean="0"/>
              <a:t>) та </a:t>
            </a:r>
            <a:r>
              <a:rPr lang="ru-RU" b="1" dirty="0" err="1" smtClean="0"/>
              <a:t>ін</a:t>
            </a:r>
            <a:r>
              <a:rPr lang="ru-RU" b="1" dirty="0" smtClean="0"/>
              <a:t>.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ÐÐ°ÑÑÐ¸Ð½ÐºÐ¸ Ð¿Ð¾ Ð·Ð°Ð¿ÑÐ¾ÑÑ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6" y="372767"/>
            <a:ext cx="10144196" cy="6181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85728"/>
            <a:ext cx="11144328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 </a:t>
            </a:r>
            <a:r>
              <a:rPr lang="ru-RU" sz="2400" b="1" dirty="0" err="1" smtClean="0"/>
              <a:t>рекреалогії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курортно-рекреаційній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географії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типології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ґрунтуються</a:t>
            </a:r>
            <a:r>
              <a:rPr lang="ru-RU" sz="2400" b="1" dirty="0" smtClean="0"/>
              <a:t> на тих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геопростору</a:t>
            </a:r>
            <a:r>
              <a:rPr lang="ru-RU" sz="2400" b="1" dirty="0" smtClean="0"/>
              <a:t>. 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Геопросторові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критерії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400" b="1" dirty="0" smtClean="0"/>
              <a:t> 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акцентують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увагу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просторових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географічне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положення</a:t>
            </a:r>
            <a:r>
              <a:rPr lang="ru-RU" sz="2400" b="1" dirty="0" smtClean="0"/>
              <a:t>, ландшафт, </a:t>
            </a:r>
            <a:r>
              <a:rPr lang="ru-RU" sz="2400" b="1" dirty="0" err="1" smtClean="0"/>
              <a:t>соціально-економічне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освоєння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 характеристиках </a:t>
            </a:r>
            <a:r>
              <a:rPr lang="ru-RU" sz="2400" b="1" dirty="0" err="1" smtClean="0"/>
              <a:t>розміщення</a:t>
            </a:r>
            <a:r>
              <a:rPr lang="ru-RU" sz="2400" b="1" dirty="0" smtClean="0"/>
              <a:t> курорту як </a:t>
            </a:r>
            <a:r>
              <a:rPr lang="ru-RU" sz="2400" b="1" dirty="0" err="1" smtClean="0"/>
              <a:t>територіальної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закладу </a:t>
            </a:r>
            <a:r>
              <a:rPr lang="ru-RU" sz="2400" b="1" dirty="0" err="1" smtClean="0"/>
              <a:t>сфери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послуг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зорієнтованого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обслуговування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певного</a:t>
            </a:r>
            <a:r>
              <a:rPr lang="ru-RU" sz="2400" b="1" dirty="0" smtClean="0"/>
              <a:t> сегмента </a:t>
            </a:r>
            <a:r>
              <a:rPr lang="ru-RU" sz="2400" b="1" dirty="0" err="1" smtClean="0"/>
              <a:t>споживачів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послуг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притаманні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риси</a:t>
            </a:r>
            <a:r>
              <a:rPr lang="ru-RU" sz="2400" b="1" dirty="0" smtClean="0"/>
              <a:t>, як </a:t>
            </a:r>
            <a:r>
              <a:rPr lang="ru-RU" sz="2400" b="1" dirty="0" err="1" smtClean="0"/>
              <a:t>ієрархічність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синергетичність</a:t>
            </a:r>
            <a:r>
              <a:rPr lang="ru-RU" sz="2400" b="1" dirty="0" smtClean="0"/>
              <a:t>. </a:t>
            </a:r>
          </a:p>
          <a:p>
            <a:pPr algn="just"/>
            <a:r>
              <a:rPr lang="en-US" sz="2400" b="1" dirty="0" smtClean="0"/>
              <a:t>C</a:t>
            </a:r>
            <a:r>
              <a:rPr lang="ru-RU" sz="2400" b="1" dirty="0" err="1" smtClean="0"/>
              <a:t>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множини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геопросторових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науковій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типології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найчастіше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ландшафтні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рекреаційно-кліматичні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рекреаційно-ресурсні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урбодемографічні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Загалом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прийнято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об’єднувати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дві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: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природничо</a:t>
            </a:r>
            <a:r>
              <a:rPr lang="ru-RU" sz="2400" b="1" dirty="0" smtClean="0">
                <a:solidFill>
                  <a:srgbClr val="7030A0"/>
                </a:solidFill>
              </a:rPr>
              <a:t>-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суспільно-географічні</a:t>
            </a:r>
            <a:r>
              <a:rPr lang="ru-RU" sz="2400" b="1" dirty="0" smtClean="0"/>
              <a:t>. І </a:t>
            </a:r>
            <a:r>
              <a:rPr lang="ru-RU" sz="2400" b="1" dirty="0" err="1" smtClean="0"/>
              <a:t>саме</a:t>
            </a:r>
            <a:r>
              <a:rPr lang="ru-RU" sz="2400" b="1" dirty="0" smtClean="0"/>
              <a:t> вони (а не </a:t>
            </a:r>
            <a:r>
              <a:rPr lang="ru-RU" sz="2400" b="1" dirty="0" err="1" smtClean="0"/>
              <a:t>функціональні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типологій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курортно-рекреаційних</a:t>
            </a:r>
            <a:r>
              <a:rPr lang="ru-RU" sz="2400" b="1" dirty="0" smtClean="0"/>
              <a:t> систем </a:t>
            </a:r>
            <a:r>
              <a:rPr lang="ru-RU" sz="2400" b="1" dirty="0" err="1" smtClean="0"/>
              <a:t>макрорегіонального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регіонально-секторного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локального </a:t>
            </a:r>
            <a:r>
              <a:rPr lang="ru-RU" sz="2400" b="1" dirty="0" err="1" smtClean="0"/>
              <a:t>рангів</a:t>
            </a:r>
            <a:r>
              <a:rPr lang="ru-RU" sz="2400" b="1" dirty="0" smtClean="0"/>
              <a:t>.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14290"/>
            <a:ext cx="11287204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Нижче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наведемо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найпоширеніші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400" b="1" dirty="0" smtClean="0">
                <a:solidFill>
                  <a:srgbClr val="FF0000"/>
                </a:solidFill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</a:rPr>
              <a:t>геопросторовими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критеріями</a:t>
            </a:r>
            <a:r>
              <a:rPr lang="ru-RU" sz="2400" b="1" dirty="0" smtClean="0">
                <a:solidFill>
                  <a:srgbClr val="FF0000"/>
                </a:solidFill>
              </a:rPr>
              <a:t>: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за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орографічним</a:t>
            </a:r>
            <a:r>
              <a:rPr lang="ru-RU" sz="2000" b="1" dirty="0" smtClean="0">
                <a:solidFill>
                  <a:srgbClr val="7030A0"/>
                </a:solidFill>
              </a:rPr>
              <a:t> (</a:t>
            </a:r>
            <a:r>
              <a:rPr lang="ru-RU" sz="2000" b="1" dirty="0" err="1" smtClean="0">
                <a:solidFill>
                  <a:srgbClr val="7030A0"/>
                </a:solidFill>
              </a:rPr>
              <a:t>природним</a:t>
            </a:r>
            <a:r>
              <a:rPr lang="ru-RU" sz="2000" b="1" dirty="0" smtClean="0">
                <a:solidFill>
                  <a:srgbClr val="7030A0"/>
                </a:solidFill>
              </a:rPr>
              <a:t>)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критерієм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низинні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височинні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передгірні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гірські</a:t>
            </a:r>
            <a:r>
              <a:rPr lang="ru-RU" sz="2000" b="1" dirty="0" smtClean="0"/>
              <a:t>; </a:t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за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секторно-географічним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критерієм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приморські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континентальні</a:t>
            </a:r>
            <a:r>
              <a:rPr lang="ru-RU" sz="2000" b="1" dirty="0" smtClean="0"/>
              <a:t> (а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підтипи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субконтинентальні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океанічні</a:t>
            </a:r>
            <a:r>
              <a:rPr lang="ru-RU" sz="2000" b="1" dirty="0" smtClean="0"/>
              <a:t>);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зональними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рекреаційно-кліматичними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високогірно-кліматичні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альпійські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помірно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сезонної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середземноморсько-кліматичного</a:t>
            </a:r>
            <a:r>
              <a:rPr lang="ru-RU" sz="2000" b="1" dirty="0" smtClean="0"/>
              <a:t> типу, </a:t>
            </a:r>
            <a:r>
              <a:rPr lang="ru-RU" sz="2000" b="1" dirty="0" err="1" smtClean="0"/>
              <a:t>тропічні</a:t>
            </a:r>
            <a:r>
              <a:rPr lang="ru-RU" sz="2000" b="1" dirty="0" smtClean="0"/>
              <a:t> (сухих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вологих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тропіків</a:t>
            </a:r>
            <a:r>
              <a:rPr lang="ru-RU" sz="2000" b="1" dirty="0" smtClean="0"/>
              <a:t>);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ландшафтоформувальними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приморські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піщані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галькові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скелясто-брилові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континентальні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приозерні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лісові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гірськолучні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);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специфічними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природними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питні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водооздоровчі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термальні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приакваторіально-сольові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ропні</a:t>
            </a:r>
            <a:r>
              <a:rPr lang="ru-RU" sz="2000" b="1" dirty="0" smtClean="0"/>
              <a:t>) (на </a:t>
            </a:r>
            <a:r>
              <a:rPr lang="ru-RU" sz="2000" b="1" dirty="0" err="1" smtClean="0"/>
              <a:t>кшталт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Мертвого моря, </a:t>
            </a:r>
            <a:r>
              <a:rPr lang="ru-RU" sz="2000" b="1" dirty="0" err="1" smtClean="0"/>
              <a:t>солоних</a:t>
            </a:r>
            <a:r>
              <a:rPr lang="ru-RU" sz="2000" b="1" dirty="0" smtClean="0"/>
              <a:t> озер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лиманів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іонізаційно-сольові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алергологічні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спелеологічні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грязьові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нафталанові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фітонцидні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демографічно-урбаністичними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курортополіси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великі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поліфункціональні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вузькоспеціалізовані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поселення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територіально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відособлені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локальні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санаторно-курортні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комплекси</a:t>
            </a:r>
            <a:r>
              <a:rPr lang="ru-RU" sz="2000" b="1" dirty="0" smtClean="0"/>
              <a:t>; 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за </a:t>
            </a:r>
            <a:r>
              <a:rPr lang="ru-RU" sz="2000" b="1" dirty="0" err="1" smtClean="0">
                <a:solidFill>
                  <a:srgbClr val="7030A0"/>
                </a:solidFill>
              </a:rPr>
              <a:t>суспільними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економічними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місцевого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внутрішньодер-жавні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міжнародного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недорогі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респектабельні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фешенебельні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вузького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спеціалізовані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широкого (</a:t>
            </a:r>
            <a:r>
              <a:rPr lang="ru-RU" sz="2000" b="1" dirty="0" err="1" smtClean="0"/>
              <a:t>загальнооздоровчо-відпочинкові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профілів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428604"/>
            <a:ext cx="11072890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Поряд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названими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науковій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літературі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трапляються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інші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підходи</a:t>
            </a:r>
            <a:r>
              <a:rPr lang="ru-RU" sz="2000" b="1" i="1" dirty="0" smtClean="0">
                <a:solidFill>
                  <a:srgbClr val="FF000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Скажімо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типологія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за </a:t>
            </a:r>
            <a:r>
              <a:rPr lang="ru-RU" sz="2000" b="1" dirty="0" err="1" smtClean="0">
                <a:solidFill>
                  <a:srgbClr val="7030A0"/>
                </a:solidFill>
              </a:rPr>
              <a:t>соціальними</a:t>
            </a:r>
            <a:r>
              <a:rPr lang="ru-RU" sz="2000" b="1" dirty="0" smtClean="0">
                <a:solidFill>
                  <a:srgbClr val="7030A0"/>
                </a:solidFill>
              </a:rPr>
              <a:t> характеристиками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за </a:t>
            </a:r>
            <a:r>
              <a:rPr lang="ru-RU" sz="2000" b="1" dirty="0" err="1" smtClean="0">
                <a:solidFill>
                  <a:srgbClr val="7030A0"/>
                </a:solidFill>
              </a:rPr>
              <a:t>віком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споживачів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послуг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Окремі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утворюють</a:t>
            </a:r>
            <a:r>
              <a:rPr lang="ru-RU" sz="2000" b="1" dirty="0" smtClean="0"/>
              <a:t> так </a:t>
            </a:r>
            <a:r>
              <a:rPr lang="ru-RU" sz="2000" b="1" dirty="0" err="1" smtClean="0"/>
              <a:t>звані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курортно-реабілітаційні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неповносправних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інвалідів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літніх</a:t>
            </a:r>
            <a:r>
              <a:rPr lang="ru-RU" sz="2000" b="1" dirty="0" smtClean="0"/>
              <a:t> людей, </a:t>
            </a:r>
            <a:r>
              <a:rPr lang="ru-RU" sz="2000" b="1" dirty="0" err="1" smtClean="0"/>
              <a:t>дитячі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молодіжні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курортно-відпочинкові</a:t>
            </a:r>
            <a:r>
              <a:rPr lang="ru-RU" sz="2000" b="1" dirty="0" smtClean="0"/>
              <a:t> “</a:t>
            </a:r>
            <a:r>
              <a:rPr lang="ru-RU" sz="2000" b="1" dirty="0" err="1" smtClean="0"/>
              <a:t>містечка</a:t>
            </a:r>
            <a:r>
              <a:rPr lang="ru-RU" sz="2000" b="1" dirty="0" smtClean="0"/>
              <a:t>”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практиці</a:t>
            </a:r>
            <a:r>
              <a:rPr lang="ru-RU" sz="2000" b="1" dirty="0" smtClean="0"/>
              <a:t> курортного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найпоширеніші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загальноприйняті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типології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000" b="1" dirty="0" smtClean="0"/>
              <a:t>: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за </a:t>
            </a:r>
            <a:r>
              <a:rPr lang="ru-RU" sz="2000" b="1" dirty="0" err="1" smtClean="0">
                <a:solidFill>
                  <a:srgbClr val="FF0000"/>
                </a:solidFill>
              </a:rPr>
              <a:t>медико-курортологічними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технологіями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комплексні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бальнеопитні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бальнеогрязьові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таласо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аеро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фізіо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фіто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аромо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ено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ампелотерапевтичні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за </a:t>
            </a:r>
            <a:r>
              <a:rPr lang="ru-RU" sz="2000" b="1" dirty="0" err="1" smtClean="0">
                <a:solidFill>
                  <a:srgbClr val="FF0000"/>
                </a:solidFill>
              </a:rPr>
              <a:t>медико-оздоровчим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профілем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(хворобами): </a:t>
            </a:r>
            <a:r>
              <a:rPr lang="ru-RU" sz="2000" b="1" dirty="0" err="1" smtClean="0"/>
              <a:t>серцево-судинні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неврологічні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опорно-рухові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післяопераційних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легеневі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шлунково-кишкові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сечостатеві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Генетична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класифікація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організацій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курортно-рекреаційних</a:t>
            </a:r>
            <a:r>
              <a:rPr lang="ru-RU" sz="2000" b="1" dirty="0" smtClean="0"/>
              <a:t> систем </a:t>
            </a:r>
            <a:r>
              <a:rPr lang="ru-RU" sz="2000" b="1" dirty="0" err="1" smtClean="0"/>
              <a:t>ґрунтується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засновницькому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профілі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Подальший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зводиться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розмежування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досліджуваних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підкласи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підвиди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smtClean="0"/>
              <a:t>На </a:t>
            </a:r>
            <a:r>
              <a:rPr lang="ru-RU" sz="2000" b="1" dirty="0" err="1" smtClean="0"/>
              <a:t>підставі</a:t>
            </a:r>
            <a:r>
              <a:rPr lang="ru-RU" sz="2000" b="1" dirty="0" smtClean="0"/>
              <a:t> синтезу </a:t>
            </a:r>
            <a:r>
              <a:rPr lang="ru-RU" sz="2000" b="1" dirty="0" err="1" smtClean="0"/>
              <a:t>положень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курортної</a:t>
            </a:r>
            <a:r>
              <a:rPr lang="ru-RU" sz="2000" b="1" dirty="0" smtClean="0"/>
              <a:t> систематики </a:t>
            </a:r>
            <a:r>
              <a:rPr lang="ru-RU" sz="2000" b="1" dirty="0" err="1" smtClean="0"/>
              <a:t>міжнародних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вітчизняної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туристичної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розроблено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інтегральну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класифікаційну</a:t>
            </a:r>
            <a:r>
              <a:rPr lang="ru-RU" sz="2000" b="1" i="1" dirty="0" smtClean="0">
                <a:solidFill>
                  <a:srgbClr val="7030A0"/>
                </a:solidFill>
              </a:rPr>
              <a:t> схему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видів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000" b="1" dirty="0" smtClean="0"/>
              <a:t> (див. Рис.).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52464" y="214290"/>
            <a:ext cx="1107289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1. </a:t>
            </a:r>
            <a:r>
              <a:rPr lang="ru-RU" sz="2800" b="1" dirty="0" err="1" smtClean="0">
                <a:solidFill>
                  <a:srgbClr val="FF0000"/>
                </a:solidFill>
              </a:rPr>
              <a:t>Стародавня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санаторно-курортної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справи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452398" y="785795"/>
            <a:ext cx="11501518" cy="563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000" b="1" dirty="0" smtClean="0"/>
              <a:t>З </a:t>
            </a:r>
            <a:r>
              <a:rPr lang="ru-RU" sz="2000" b="1" dirty="0" err="1" smtClean="0"/>
              <a:t>античних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часів</a:t>
            </a:r>
            <a:r>
              <a:rPr lang="ru-RU" sz="2000" b="1" dirty="0" smtClean="0"/>
              <a:t> люди </a:t>
            </a:r>
            <a:r>
              <a:rPr lang="ru-RU" sz="2000" b="1" dirty="0" err="1" smtClean="0"/>
              <a:t>навчилися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грязі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лікувальною</a:t>
            </a:r>
            <a:r>
              <a:rPr lang="ru-RU" sz="2000" b="1" dirty="0" smtClean="0"/>
              <a:t> метою. </a:t>
            </a:r>
            <a:r>
              <a:rPr lang="ru-RU" sz="2000" b="1" dirty="0" err="1" smtClean="0">
                <a:solidFill>
                  <a:srgbClr val="FF0000"/>
                </a:solidFill>
              </a:rPr>
              <a:t>Цілющі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багатьох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природних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чинників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відомі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найдавніших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часів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примітивні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водолікування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місцях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прототипами </a:t>
            </a:r>
            <a:r>
              <a:rPr lang="ru-RU" sz="2000" b="1" dirty="0" err="1" smtClean="0"/>
              <a:t>бальнеологічних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переказах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пам’ятках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архітектури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знайшли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віддзеркалення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термальних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мінеральних</a:t>
            </a:r>
            <a:r>
              <a:rPr lang="ru-RU" sz="2000" b="1" dirty="0" smtClean="0">
                <a:solidFill>
                  <a:srgbClr val="FF0000"/>
                </a:solidFill>
              </a:rPr>
              <a:t> вод служителями </a:t>
            </a:r>
            <a:r>
              <a:rPr lang="ru-RU" sz="2000" b="1" dirty="0" err="1" smtClean="0">
                <a:solidFill>
                  <a:srgbClr val="FF0000"/>
                </a:solidFill>
              </a:rPr>
              <a:t>культів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здійснення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обрядів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разом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тим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демонстрації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зцілення</a:t>
            </a:r>
            <a:r>
              <a:rPr lang="ru-RU" sz="2000" b="1" dirty="0" smtClean="0"/>
              <a:t>». Так, в </a:t>
            </a:r>
            <a:r>
              <a:rPr lang="ru-RU" sz="2000" b="1" dirty="0" err="1" smtClean="0">
                <a:solidFill>
                  <a:srgbClr val="7030A0"/>
                </a:solidFill>
              </a:rPr>
              <a:t>стародавній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пам’ятці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індійської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літератури</a:t>
            </a:r>
            <a:r>
              <a:rPr lang="ru-RU" sz="2000" b="1" dirty="0" smtClean="0">
                <a:solidFill>
                  <a:srgbClr val="7030A0"/>
                </a:solidFill>
              </a:rPr>
              <a:t> «</a:t>
            </a:r>
            <a:r>
              <a:rPr lang="ru-RU" sz="2000" b="1" dirty="0" err="1" smtClean="0">
                <a:solidFill>
                  <a:srgbClr val="7030A0"/>
                </a:solidFill>
              </a:rPr>
              <a:t>Рігведі</a:t>
            </a:r>
            <a:r>
              <a:rPr lang="ru-RU" sz="2000" b="1" dirty="0" smtClean="0">
                <a:solidFill>
                  <a:srgbClr val="7030A0"/>
                </a:solidFill>
              </a:rPr>
              <a:t>»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відомості</a:t>
            </a:r>
            <a:r>
              <a:rPr lang="ru-RU" sz="2000" b="1" dirty="0" smtClean="0"/>
              <a:t> про «</a:t>
            </a:r>
            <a:r>
              <a:rPr lang="ru-RU" sz="2000" b="1" dirty="0" err="1" smtClean="0"/>
              <a:t>священні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купелі</a:t>
            </a:r>
            <a:r>
              <a:rPr lang="ru-RU" sz="2000" b="1" dirty="0" smtClean="0"/>
              <a:t>» при храмах, в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занурювали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людей. У </a:t>
            </a:r>
            <a:r>
              <a:rPr lang="ru-RU" sz="2000" b="1" dirty="0" smtClean="0">
                <a:solidFill>
                  <a:srgbClr val="7030A0"/>
                </a:solidFill>
              </a:rPr>
              <a:t>Старому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Новому </a:t>
            </a:r>
            <a:r>
              <a:rPr lang="ru-RU" sz="2000" b="1" dirty="0" err="1" smtClean="0">
                <a:solidFill>
                  <a:srgbClr val="7030A0"/>
                </a:solidFill>
              </a:rPr>
              <a:t>Завітах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згадуються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Силоамська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купіль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священне</a:t>
            </a:r>
            <a:r>
              <a:rPr lang="ru-RU" sz="2000" b="1" dirty="0" smtClean="0"/>
              <a:t> озеро </a:t>
            </a:r>
            <a:r>
              <a:rPr lang="ru-RU" sz="2000" b="1" dirty="0" err="1" smtClean="0"/>
              <a:t>Бетесда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Єрусалимом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купали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стародавніх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err="1" smtClean="0">
                <a:solidFill>
                  <a:srgbClr val="FF0000"/>
                </a:solidFill>
              </a:rPr>
              <a:t>бронзове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століття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свідоцтв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мінеральними</a:t>
            </a:r>
            <a:r>
              <a:rPr lang="ru-RU" sz="2000" b="1" dirty="0" smtClean="0"/>
              <a:t> водами належать </a:t>
            </a:r>
            <a:r>
              <a:rPr lang="ru-RU" sz="2000" b="1" dirty="0" err="1" smtClean="0"/>
              <a:t>залишки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капітальних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джерелах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вуглекислих</a:t>
            </a:r>
            <a:r>
              <a:rPr lang="ru-RU" sz="2000" b="1" dirty="0" smtClean="0"/>
              <a:t> вод </a:t>
            </a:r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околицях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сучасного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швейцарського</a:t>
            </a:r>
            <a:r>
              <a:rPr lang="ru-RU" sz="2000" b="1" dirty="0" smtClean="0">
                <a:solidFill>
                  <a:srgbClr val="7030A0"/>
                </a:solidFill>
              </a:rPr>
              <a:t> курорту </a:t>
            </a:r>
            <a:r>
              <a:rPr lang="ru-RU" sz="2000" b="1" dirty="0" err="1" smtClean="0">
                <a:solidFill>
                  <a:srgbClr val="7030A0"/>
                </a:solidFill>
              </a:rPr>
              <a:t>Санкт-Моріц</a:t>
            </a:r>
            <a:r>
              <a:rPr lang="ru-RU" sz="2000" b="1" dirty="0" smtClean="0"/>
              <a:t>. У </a:t>
            </a:r>
            <a:r>
              <a:rPr lang="ru-RU" sz="2000" b="1" dirty="0" err="1" smtClean="0">
                <a:solidFill>
                  <a:srgbClr val="7030A0"/>
                </a:solidFill>
              </a:rPr>
              <a:t>Греції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розвалини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водолікарень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численні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свідоцтва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римлянами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лікувального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існували</a:t>
            </a:r>
            <a:r>
              <a:rPr lang="ru-RU" sz="2000" b="1" dirty="0" smtClean="0"/>
              <a:t> до них на </a:t>
            </a:r>
            <a:r>
              <a:rPr lang="ru-RU" sz="2000" b="1" dirty="0" err="1" smtClean="0"/>
              <a:t>завойованих</a:t>
            </a:r>
            <a:r>
              <a:rPr lang="ru-RU" sz="2000" b="1" dirty="0" smtClean="0"/>
              <a:t> ними </a:t>
            </a:r>
            <a:r>
              <a:rPr lang="ru-RU" sz="2000" b="1" dirty="0" err="1" smtClean="0"/>
              <a:t>територіях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Розвалини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подібних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римського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володарювання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збереглися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деяких</a:t>
            </a:r>
            <a:r>
              <a:rPr lang="ru-RU" sz="2000" b="1" dirty="0" smtClean="0"/>
              <a:t> районах </a:t>
            </a:r>
            <a:r>
              <a:rPr lang="ru-RU" sz="2000" b="1" dirty="0" err="1" smtClean="0"/>
              <a:t>сучасних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Румунії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Угорщини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Югославії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Болгарії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Швейцарії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Австрії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Франції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Великобританії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тощо</a:t>
            </a:r>
            <a:r>
              <a:rPr lang="ru-RU" sz="20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ÐµÐ½ÐµÑÐ¸ÑÐ½Ð°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-47625"/>
            <a:ext cx="7215238" cy="6905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25090" y="2857496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Михайло </a:t>
            </a:r>
            <a:r>
              <a:rPr lang="ru-RU" b="1" dirty="0" err="1" smtClean="0"/>
              <a:t>Рутинський</a:t>
            </a:r>
            <a:r>
              <a:rPr lang="ru-RU" b="1" dirty="0" smtClean="0"/>
              <a:t> (2007 р.)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ÐµÐ½ÐµÑÐ¸ÑÐ½Ð°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 b="58966"/>
          <a:stretch>
            <a:fillRect/>
          </a:stretch>
        </p:blipFill>
        <p:spPr bwMode="auto">
          <a:xfrm>
            <a:off x="1381092" y="571480"/>
            <a:ext cx="998093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ÐµÐ½ÐµÑÐ¸ÑÐ½Ð°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 t="42069"/>
          <a:stretch>
            <a:fillRect/>
          </a:stretch>
        </p:blipFill>
        <p:spPr bwMode="auto">
          <a:xfrm>
            <a:off x="1309655" y="285728"/>
            <a:ext cx="98189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357166"/>
            <a:ext cx="10787138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теорії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практиці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курортології</a:t>
            </a:r>
            <a:r>
              <a:rPr lang="ru-RU" sz="2000" b="1" dirty="0" smtClean="0">
                <a:solidFill>
                  <a:srgbClr val="7030A0"/>
                </a:solidFill>
              </a:rPr>
              <a:t> ХХІ ст. </a:t>
            </a:r>
            <a:r>
              <a:rPr lang="ru-RU" sz="2000" b="1" dirty="0" err="1" smtClean="0"/>
              <a:t>вироблено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три </a:t>
            </a:r>
            <a:r>
              <a:rPr lang="ru-RU" sz="2000" b="1" dirty="0" err="1" smtClean="0">
                <a:solidFill>
                  <a:srgbClr val="FF0000"/>
                </a:solidFill>
              </a:rPr>
              <a:t>базові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підходи</a:t>
            </a:r>
            <a:r>
              <a:rPr lang="ru-RU" sz="2000" b="1" dirty="0" smtClean="0"/>
              <a:t>, за </a:t>
            </a:r>
            <a:r>
              <a:rPr lang="ru-RU" sz="2000" b="1" dirty="0" err="1" smtClean="0"/>
              <a:t>якими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типологію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географічними</a:t>
            </a:r>
            <a:r>
              <a:rPr lang="ru-RU" sz="2000" b="1" dirty="0" smtClean="0"/>
              <a:t> ринками, </a:t>
            </a:r>
            <a:r>
              <a:rPr lang="ru-RU" sz="2000" b="1" dirty="0" err="1" smtClean="0"/>
              <a:t>рекреаційно-продуктною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спеціалізацією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організаційно-правовим</a:t>
            </a:r>
            <a:r>
              <a:rPr lang="ru-RU" sz="2000" b="1" dirty="0" smtClean="0"/>
              <a:t> статусом.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Типологія</a:t>
            </a: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географічними</a:t>
            </a:r>
            <a:r>
              <a:rPr lang="ru-RU" sz="2000" b="1" dirty="0" smtClean="0">
                <a:solidFill>
                  <a:srgbClr val="7030A0"/>
                </a:solidFill>
              </a:rPr>
              <a:t> ринками</a:t>
            </a:r>
            <a:r>
              <a:rPr lang="ru-RU" sz="2000" b="1" dirty="0" smtClean="0"/>
              <a:t> - один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найпоширеніших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підходів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часто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офіційних</a:t>
            </a:r>
            <a:r>
              <a:rPr lang="ru-RU" sz="2000" b="1" dirty="0" smtClean="0"/>
              <a:t> документах та </a:t>
            </a:r>
            <a:r>
              <a:rPr lang="ru-RU" sz="2000" b="1" dirty="0" err="1" smtClean="0"/>
              <a:t>інформаційних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спеціалізований</a:t>
            </a:r>
            <a:r>
              <a:rPr lang="ru-RU" sz="2000" b="1" dirty="0" smtClean="0"/>
              <a:t> орган ООН - </a:t>
            </a:r>
            <a:r>
              <a:rPr lang="ru-RU" sz="2000" b="1" dirty="0" err="1" smtClean="0">
                <a:solidFill>
                  <a:srgbClr val="FF0000"/>
                </a:solidFill>
              </a:rPr>
              <a:t>Всесвітня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туристична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організація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UNWTO) </a:t>
            </a:r>
            <a:r>
              <a:rPr lang="ru-RU" sz="2000" b="1" dirty="0" err="1" smtClean="0"/>
              <a:t>розробила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рекомендує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послуговуватися</a:t>
            </a:r>
            <a:r>
              <a:rPr lang="ru-RU" sz="2000" b="1" dirty="0" smtClean="0"/>
              <a:t> стрункою </a:t>
            </a:r>
            <a:r>
              <a:rPr lang="ru-RU" sz="2000" b="1" dirty="0" err="1" smtClean="0"/>
              <a:t>таксономічною</a:t>
            </a:r>
            <a:r>
              <a:rPr lang="ru-RU" sz="2000" b="1" dirty="0" smtClean="0"/>
              <a:t> системою </a:t>
            </a:r>
            <a:r>
              <a:rPr lang="ru-RU" sz="2000" b="1" dirty="0" err="1" smtClean="0"/>
              <a:t>туристичних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ринків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планети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географічним</a:t>
            </a:r>
            <a:r>
              <a:rPr lang="ru-RU" sz="2000" b="1" dirty="0" smtClean="0"/>
              <a:t> принципом (</a:t>
            </a:r>
            <a:r>
              <a:rPr lang="ru-RU" sz="2000" b="1" dirty="0" err="1" smtClean="0"/>
              <a:t>Європа</a:t>
            </a:r>
            <a:r>
              <a:rPr lang="ru-RU" sz="2000" b="1" dirty="0" smtClean="0"/>
              <a:t>, Америка, Африка, </a:t>
            </a:r>
            <a:r>
              <a:rPr lang="ru-RU" sz="2000" b="1" dirty="0" err="1" smtClean="0"/>
              <a:t>Близький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Схід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Південна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Азія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Азіатсько-Тихоокеанський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реґіон</a:t>
            </a:r>
            <a:r>
              <a:rPr lang="ru-RU" sz="2000" b="1" dirty="0" smtClean="0"/>
              <a:t> - а в </a:t>
            </a:r>
            <a:r>
              <a:rPr lang="ru-RU" sz="2000" b="1" dirty="0" err="1" smtClean="0"/>
              <a:t>їхніх</a:t>
            </a:r>
            <a:r>
              <a:rPr lang="ru-RU" sz="2000" b="1" dirty="0" smtClean="0"/>
              <a:t> межах </a:t>
            </a:r>
            <a:r>
              <a:rPr lang="ru-RU" sz="2000" b="1" dirty="0" err="1" smtClean="0"/>
              <a:t>субреґіони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райони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дрібніших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рангів</a:t>
            </a:r>
            <a:r>
              <a:rPr lang="ru-RU" sz="2000" b="1" dirty="0" smtClean="0"/>
              <a:t>). </a:t>
            </a:r>
            <a:r>
              <a:rPr lang="ru-RU" sz="2000" b="1" dirty="0" err="1" smtClean="0"/>
              <a:t>Географічний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виправдовує</a:t>
            </a:r>
            <a:r>
              <a:rPr lang="ru-RU" sz="2000" b="1" dirty="0" smtClean="0"/>
              <a:t> себе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випадку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об’єктом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якоїсь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окремої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субреґіону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Скажімо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FF0000"/>
                </a:solidFill>
              </a:rPr>
              <a:t>у межах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заклади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рекреаційної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інфраструктури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можна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згрупувати</a:t>
            </a:r>
            <a:r>
              <a:rPr lang="ru-RU" sz="2000" b="1" dirty="0" smtClean="0">
                <a:solidFill>
                  <a:srgbClr val="FF0000"/>
                </a:solidFill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</a:rPr>
              <a:t>такі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типи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Українських</a:t>
            </a:r>
            <a:r>
              <a:rPr lang="ru-RU" sz="2000" b="1" dirty="0" smtClean="0"/>
              <a:t> Карпат,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АР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Північно-Західного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Причорномор’я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Приазов’я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А в межах </a:t>
            </a:r>
            <a:r>
              <a:rPr lang="ru-RU" sz="2000" b="1" dirty="0" err="1" smtClean="0">
                <a:solidFill>
                  <a:srgbClr val="FF0000"/>
                </a:solidFill>
              </a:rPr>
              <a:t>Карпатського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реґіону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за </a:t>
            </a:r>
            <a:r>
              <a:rPr lang="ru-RU" sz="2000" b="1" dirty="0" err="1" smtClean="0">
                <a:solidFill>
                  <a:srgbClr val="FF0000"/>
                </a:solidFill>
              </a:rPr>
              <a:t>географічним</a:t>
            </a:r>
            <a:r>
              <a:rPr lang="ru-RU" sz="2000" b="1" dirty="0" smtClean="0">
                <a:solidFill>
                  <a:srgbClr val="FF0000"/>
                </a:solidFill>
              </a:rPr>
              <a:t> принципом </a:t>
            </a:r>
            <a:r>
              <a:rPr lang="ru-RU" sz="2000" b="1" dirty="0" err="1" smtClean="0">
                <a:solidFill>
                  <a:srgbClr val="FF0000"/>
                </a:solidFill>
              </a:rPr>
              <a:t>зручно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типізувати</a:t>
            </a:r>
            <a:r>
              <a:rPr lang="ru-RU" sz="2000" b="1" dirty="0" smtClean="0">
                <a:solidFill>
                  <a:srgbClr val="FF0000"/>
                </a:solidFill>
              </a:rPr>
              <a:t> на: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Львівщини</a:t>
            </a:r>
            <a:r>
              <a:rPr lang="ru-RU" sz="2000" b="1" dirty="0" smtClean="0"/>
              <a:t> (</a:t>
            </a:r>
            <a:r>
              <a:rPr lang="ru-RU" sz="2000" b="1" u="sng" dirty="0" err="1" smtClean="0"/>
              <a:t>Трускавець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Моршин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Східниця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Славське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Закарпаття</a:t>
            </a:r>
            <a:r>
              <a:rPr lang="ru-RU" sz="2000" b="1" dirty="0" smtClean="0"/>
              <a:t> (Свалява, Поляна, Синяк, </a:t>
            </a:r>
            <a:r>
              <a:rPr lang="ru-RU" sz="2000" b="1" dirty="0" err="1" smtClean="0"/>
              <a:t>Боржава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Кваси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Солотвино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Івано-Франківщини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Яремче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Ворохта</a:t>
            </a:r>
            <a:r>
              <a:rPr lang="ru-RU" sz="2000" b="1" dirty="0" smtClean="0"/>
              <a:t>, Черче, </a:t>
            </a:r>
            <a:r>
              <a:rPr lang="ru-RU" sz="2000" b="1" dirty="0" err="1" smtClean="0"/>
              <a:t>Шешори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 та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Буковини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Сторожинець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Вижниця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Виженка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.). </a:t>
            </a:r>
            <a:endParaRPr lang="ru-RU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357166"/>
            <a:ext cx="11501518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Типологія</a:t>
            </a: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рекреаційно-продуктною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спеціалізацією</a:t>
            </a:r>
            <a:r>
              <a:rPr lang="ru-RU" sz="2000" b="1" dirty="0" smtClean="0"/>
              <a:t> - </a:t>
            </a:r>
            <a:r>
              <a:rPr lang="ru-RU" sz="2000" b="1" dirty="0" err="1" smtClean="0"/>
              <a:t>загальний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підхід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послуговуються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виробники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споживачі</a:t>
            </a:r>
            <a:r>
              <a:rPr lang="ru-RU" sz="2000" b="1" dirty="0" smtClean="0"/>
              <a:t>. Суть </a:t>
            </a:r>
            <a:r>
              <a:rPr lang="ru-RU" sz="2000" b="1" dirty="0" err="1" smtClean="0"/>
              <a:t>підходу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зводиться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означення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споживчо-рекреаційних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властивостей</a:t>
            </a:r>
            <a:r>
              <a:rPr lang="ru-RU" sz="2000" b="1" dirty="0" smtClean="0"/>
              <a:t> того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 курортного продукту. </a:t>
            </a:r>
            <a:r>
              <a:rPr lang="ru-RU" sz="2000" b="1" dirty="0" err="1" smtClean="0"/>
              <a:t>Власне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цим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типологічним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підходом</a:t>
            </a:r>
            <a:r>
              <a:rPr lang="ru-RU" sz="2000" b="1" dirty="0" smtClean="0"/>
              <a:t> ми </a:t>
            </a:r>
            <a:r>
              <a:rPr lang="ru-RU" sz="2000" b="1" dirty="0" err="1" smtClean="0"/>
              <a:t>розрізняємо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термальні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грязьові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гірськолижні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приаквальні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озерні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морські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спелеокурорти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Відповідно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скажімо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бальнеологічному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цим</a:t>
            </a:r>
            <a:r>
              <a:rPr lang="ru-RU" sz="2000" b="1" dirty="0" smtClean="0"/>
              <a:t> же </a:t>
            </a:r>
            <a:r>
              <a:rPr lang="ru-RU" sz="2000" b="1" dirty="0" err="1" smtClean="0"/>
              <a:t>підходом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виділяємо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реабілітаційна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клініка</a:t>
            </a:r>
            <a:r>
              <a:rPr lang="ru-RU" sz="2000" b="1" dirty="0" smtClean="0"/>
              <a:t>, </a:t>
            </a:r>
            <a:r>
              <a:rPr lang="en-US" sz="2000" b="1" dirty="0" smtClean="0"/>
              <a:t>SPA-</a:t>
            </a:r>
            <a:r>
              <a:rPr lang="ru-RU" sz="2000" b="1" dirty="0" smtClean="0"/>
              <a:t>центр, </a:t>
            </a:r>
            <a:r>
              <a:rPr lang="ru-RU" sz="2000" b="1" dirty="0" err="1" smtClean="0"/>
              <a:t>фітнес-центр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санаторій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пансіонат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готель</a:t>
            </a:r>
            <a:r>
              <a:rPr lang="ru-RU" sz="2000" b="1" dirty="0" smtClean="0"/>
              <a:t>-</a:t>
            </a:r>
            <a:r>
              <a:rPr lang="en-US" sz="2000" b="1" dirty="0" smtClean="0"/>
              <a:t>SPA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; на </a:t>
            </a:r>
            <a:r>
              <a:rPr lang="ru-RU" sz="2000" b="1" dirty="0" err="1" smtClean="0"/>
              <a:t>гірськолижному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апартотель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готель-шале</a:t>
            </a:r>
            <a:r>
              <a:rPr lang="ru-RU" sz="2000" b="1" dirty="0" smtClean="0"/>
              <a:t>, школа </a:t>
            </a:r>
            <a:r>
              <a:rPr lang="ru-RU" sz="2000" b="1" dirty="0" err="1" smtClean="0"/>
              <a:t>зимових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спорту, центр прокату </a:t>
            </a:r>
            <a:r>
              <a:rPr lang="ru-RU" sz="2000" b="1" dirty="0" err="1" smtClean="0"/>
              <a:t>гірського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спорядження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рятувальна</a:t>
            </a:r>
            <a:r>
              <a:rPr lang="ru-RU" sz="2000" b="1" dirty="0" smtClean="0"/>
              <a:t> служба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Типологія</a:t>
            </a: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організаційно-правовим</a:t>
            </a:r>
            <a:r>
              <a:rPr lang="ru-RU" sz="2000" b="1" dirty="0" smtClean="0">
                <a:solidFill>
                  <a:srgbClr val="7030A0"/>
                </a:solidFill>
              </a:rPr>
              <a:t> статусом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ґрунтується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означенні</a:t>
            </a:r>
            <a:r>
              <a:rPr lang="ru-RU" sz="2000" b="1" dirty="0" smtClean="0"/>
              <a:t> правового статусу, </a:t>
            </a:r>
            <a:r>
              <a:rPr lang="ru-RU" sz="2000" b="1" dirty="0" err="1" smtClean="0"/>
              <a:t>організаційної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, мети та </a:t>
            </a:r>
            <a:r>
              <a:rPr lang="ru-RU" sz="2000" b="1" dirty="0" err="1" smtClean="0"/>
              <a:t>цілей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. За </a:t>
            </a:r>
            <a:r>
              <a:rPr lang="ru-RU" sz="2000" b="1" dirty="0" err="1" smtClean="0"/>
              <a:t>цим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підходом</a:t>
            </a:r>
            <a:r>
              <a:rPr lang="ru-RU" sz="2000" b="1" dirty="0" smtClean="0"/>
              <a:t> ми </a:t>
            </a:r>
            <a:r>
              <a:rPr lang="ru-RU" sz="2000" b="1" dirty="0" err="1" smtClean="0"/>
              <a:t>звикли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законодавчі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контрольно-ревізійні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виробничо-комерційні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громадські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навчальні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(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державні</a:t>
            </a:r>
            <a:r>
              <a:rPr lang="ru-RU" sz="2000" b="1" dirty="0" smtClean="0"/>
              <a:t>/</a:t>
            </a:r>
            <a:r>
              <a:rPr lang="ru-RU" sz="2000" b="1" dirty="0" err="1" smtClean="0"/>
              <a:t>приватні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відкриті</a:t>
            </a:r>
            <a:r>
              <a:rPr lang="ru-RU" sz="2000" b="1" dirty="0" smtClean="0"/>
              <a:t>/</a:t>
            </a:r>
            <a:r>
              <a:rPr lang="ru-RU" sz="2000" b="1" dirty="0" err="1" smtClean="0"/>
              <a:t>закриті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акціонерні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товариства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франчайзингові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компанії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.). </a:t>
            </a:r>
          </a:p>
          <a:p>
            <a:pPr algn="just"/>
            <a:r>
              <a:rPr lang="ru-RU" sz="2000" b="1" dirty="0" smtClean="0"/>
              <a:t>Головною </a:t>
            </a:r>
            <a:r>
              <a:rPr lang="ru-RU" sz="2000" b="1" dirty="0" err="1" smtClean="0"/>
              <a:t>організаційною</a:t>
            </a:r>
            <a:r>
              <a:rPr lang="ru-RU" sz="2000" b="1" dirty="0" smtClean="0"/>
              <a:t> формою закладу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</a:t>
            </a:r>
            <a:r>
              <a:rPr lang="ru-RU" sz="2000" b="1" dirty="0" smtClean="0"/>
              <a:t> локального рангу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підприємство</a:t>
            </a:r>
            <a:r>
              <a:rPr lang="ru-RU" sz="2000" b="1" dirty="0" smtClean="0"/>
              <a:t>, яке </a:t>
            </a:r>
            <a:r>
              <a:rPr lang="ru-RU" sz="2000" b="1" dirty="0" err="1" smtClean="0"/>
              <a:t>надає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тимчасове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проживання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харчування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відпочинок</a:t>
            </a:r>
            <a:r>
              <a:rPr lang="ru-RU" sz="2000" b="1" dirty="0" smtClean="0"/>
              <a:t>) та, за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різні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додаткові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послуги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іншими</a:t>
            </a:r>
            <a:r>
              <a:rPr lang="ru-RU" sz="2000" b="1" dirty="0" smtClean="0"/>
              <a:t> словами,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готельного</a:t>
            </a:r>
            <a:r>
              <a:rPr lang="ru-RU" sz="2000" b="1" dirty="0" smtClean="0"/>
              <a:t> типу, </a:t>
            </a:r>
            <a:r>
              <a:rPr lang="ru-RU" sz="2000" b="1" dirty="0" err="1" smtClean="0"/>
              <a:t>готель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ÐÐ°ÑÑÐ¸Ð½ÐºÐ¸ Ð¿Ð¾ Ð·Ð°Ð¿ÑÐ¾ÑÑ ÐºÑÑÐ¾ÑÑÐ¸ ÑÐºÑÐ°ÑÐ½Ð¸ Ð½Ð° ÐºÐ°ÑÑ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-17490"/>
            <a:ext cx="10501386" cy="68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050" y="214290"/>
            <a:ext cx="385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Кращі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світу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https://tsikaviy-svit.com/upload/images/,PD0,PBA,PD1,P83,PD1,P80,PD0,PBE,PD1,P80,PD1,P82,PD0,PB8,281,29.jpg.pagespeed.ce.q5QF7rBK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857232"/>
            <a:ext cx="6081475" cy="39576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9522" y="4826675"/>
            <a:ext cx="1188247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Мальдіви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</a:rPr>
              <a:t>Мальдівські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це</a:t>
            </a:r>
            <a:r>
              <a:rPr lang="ru-RU" b="1" dirty="0" smtClean="0"/>
              <a:t> низка </a:t>
            </a:r>
            <a:r>
              <a:rPr lang="ru-RU" b="1" dirty="0" err="1" smtClean="0"/>
              <a:t>дивовижної</a:t>
            </a:r>
            <a:r>
              <a:rPr lang="ru-RU" b="1" dirty="0" smtClean="0"/>
              <a:t> </a:t>
            </a:r>
            <a:r>
              <a:rPr lang="ru-RU" b="1" dirty="0" err="1" smtClean="0"/>
              <a:t>краси</a:t>
            </a:r>
            <a:r>
              <a:rPr lang="ru-RU" b="1" dirty="0" smtClean="0"/>
              <a:t> </a:t>
            </a:r>
            <a:r>
              <a:rPr lang="ru-RU" b="1" dirty="0" err="1" smtClean="0"/>
              <a:t>атолів</a:t>
            </a:r>
            <a:r>
              <a:rPr lang="ru-RU" b="1" dirty="0" smtClean="0"/>
              <a:t> в </a:t>
            </a:r>
            <a:r>
              <a:rPr lang="ru-RU" b="1" dirty="0" err="1" smtClean="0"/>
              <a:t>Індійському</a:t>
            </a:r>
            <a:r>
              <a:rPr lang="ru-RU" b="1" dirty="0" smtClean="0"/>
              <a:t> </a:t>
            </a:r>
            <a:r>
              <a:rPr lang="ru-RU" b="1" dirty="0" err="1" smtClean="0"/>
              <a:t>океані</a:t>
            </a:r>
            <a:r>
              <a:rPr lang="ru-RU" b="1" dirty="0" smtClean="0"/>
              <a:t>. </a:t>
            </a:r>
            <a:r>
              <a:rPr lang="ru-RU" b="1" dirty="0" err="1" smtClean="0"/>
              <a:t>Відмінне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для </a:t>
            </a:r>
            <a:r>
              <a:rPr lang="ru-RU" b="1" dirty="0" err="1" smtClean="0"/>
              <a:t>любителів</a:t>
            </a:r>
            <a:r>
              <a:rPr lang="ru-RU" b="1" dirty="0" smtClean="0"/>
              <a:t> пляжного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</a:t>
            </a:r>
            <a:r>
              <a:rPr lang="ru-RU" b="1" dirty="0" err="1" smtClean="0"/>
              <a:t>Білі</a:t>
            </a:r>
            <a:r>
              <a:rPr lang="ru-RU" b="1" dirty="0" smtClean="0"/>
              <a:t> </a:t>
            </a:r>
            <a:r>
              <a:rPr lang="ru-RU" b="1" dirty="0" err="1" smtClean="0"/>
              <a:t>піщані</a:t>
            </a:r>
            <a:r>
              <a:rPr lang="ru-RU" b="1" dirty="0" smtClean="0"/>
              <a:t> </a:t>
            </a:r>
            <a:r>
              <a:rPr lang="ru-RU" b="1" dirty="0" err="1" smtClean="0"/>
              <a:t>пляжі</a:t>
            </a:r>
            <a:r>
              <a:rPr lang="ru-RU" b="1" dirty="0" smtClean="0"/>
              <a:t>, </a:t>
            </a:r>
            <a:r>
              <a:rPr lang="ru-RU" b="1" dirty="0" err="1" smtClean="0"/>
              <a:t>блакитна</a:t>
            </a:r>
            <a:r>
              <a:rPr lang="ru-RU" b="1" dirty="0" smtClean="0"/>
              <a:t> вода, </a:t>
            </a:r>
            <a:r>
              <a:rPr lang="ru-RU" b="1" dirty="0" err="1" smtClean="0"/>
              <a:t>теплий</a:t>
            </a:r>
            <a:r>
              <a:rPr lang="ru-RU" b="1" dirty="0" smtClean="0"/>
              <a:t> </a:t>
            </a:r>
            <a:r>
              <a:rPr lang="ru-RU" b="1" dirty="0" err="1" smtClean="0"/>
              <a:t>клімат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комфортабельні</a:t>
            </a:r>
            <a:r>
              <a:rPr lang="ru-RU" b="1" dirty="0" smtClean="0"/>
              <a:t> </a:t>
            </a:r>
            <a:r>
              <a:rPr lang="ru-RU" b="1" dirty="0" err="1" smtClean="0"/>
              <a:t>готелі</a:t>
            </a:r>
            <a:r>
              <a:rPr lang="ru-RU" b="1" dirty="0" smtClean="0"/>
              <a:t> </a:t>
            </a:r>
            <a:r>
              <a:rPr lang="ru-RU" b="1" dirty="0" err="1" smtClean="0"/>
              <a:t>гарантують</a:t>
            </a:r>
            <a:r>
              <a:rPr lang="ru-RU" b="1" dirty="0" smtClean="0"/>
              <a:t> </a:t>
            </a:r>
            <a:r>
              <a:rPr lang="ru-RU" b="1" dirty="0" err="1" smtClean="0"/>
              <a:t>незабутній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</a:t>
            </a:r>
            <a:r>
              <a:rPr lang="ru-RU" b="1" dirty="0" err="1" smtClean="0"/>
              <a:t>високого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курорт </a:t>
            </a:r>
            <a:r>
              <a:rPr lang="ru-RU" b="1" dirty="0" err="1" smtClean="0"/>
              <a:t>популярний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дайверів</a:t>
            </a:r>
            <a:r>
              <a:rPr lang="ru-RU" b="1" dirty="0" smtClean="0"/>
              <a:t>. </a:t>
            </a:r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рифи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яскравими</a:t>
            </a:r>
            <a:r>
              <a:rPr lang="ru-RU" b="1" dirty="0" smtClean="0"/>
              <a:t> </a:t>
            </a:r>
            <a:r>
              <a:rPr lang="ru-RU" b="1" dirty="0" err="1" smtClean="0"/>
              <a:t>мешканцями</a:t>
            </a:r>
            <a:r>
              <a:rPr lang="ru-RU" b="1" dirty="0" smtClean="0"/>
              <a:t> океану </a:t>
            </a:r>
            <a:r>
              <a:rPr lang="ru-RU" b="1" dirty="0" err="1" smtClean="0"/>
              <a:t>є</a:t>
            </a:r>
            <a:r>
              <a:rPr lang="ru-RU" b="1" dirty="0" smtClean="0"/>
              <a:t> у кожного острова, а в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готелів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розташовуються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професійні</a:t>
            </a:r>
            <a:r>
              <a:rPr lang="ru-RU" b="1" dirty="0" smtClean="0"/>
              <a:t> </a:t>
            </a:r>
            <a:r>
              <a:rPr lang="ru-RU" b="1" dirty="0" err="1" smtClean="0"/>
              <a:t>дайвінг-центри</a:t>
            </a:r>
            <a:r>
              <a:rPr lang="ru-RU" b="1" dirty="0" smtClean="0"/>
              <a:t>. В </a:t>
            </a:r>
            <a:r>
              <a:rPr lang="ru-RU" b="1" dirty="0" err="1" smtClean="0"/>
              <a:t>останні</a:t>
            </a:r>
            <a:r>
              <a:rPr lang="ru-RU" b="1" dirty="0" smtClean="0"/>
              <a:t> роки острова стали </a:t>
            </a:r>
            <a:r>
              <a:rPr lang="ru-RU" b="1" dirty="0" err="1" smtClean="0"/>
              <a:t>улюбленим</a:t>
            </a:r>
            <a:r>
              <a:rPr lang="ru-RU" b="1" dirty="0" smtClean="0"/>
              <a:t> </a:t>
            </a:r>
            <a:r>
              <a:rPr lang="ru-RU" b="1" dirty="0" err="1" smtClean="0"/>
              <a:t>місцем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молодят.</a:t>
            </a:r>
            <a:endParaRPr lang="ru-RU" b="1" dirty="0"/>
          </a:p>
        </p:txBody>
      </p:sp>
      <p:pic>
        <p:nvPicPr>
          <p:cNvPr id="86020" name="Picture 4" descr="ÐÐ°Ð»ÑÐ´ÑÐ²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857232"/>
            <a:ext cx="5738810" cy="391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Ð ÑÐ¾-Ð´Ðµ-ÐÐ°Ð½ÐµÐ¹Ñ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988" y="95205"/>
            <a:ext cx="9096482" cy="45482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3836" y="4786322"/>
            <a:ext cx="1100145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Ріо-де-Жанейро</a:t>
            </a:r>
            <a:r>
              <a:rPr lang="ru-RU" b="1" dirty="0" smtClean="0">
                <a:solidFill>
                  <a:srgbClr val="FF0000"/>
                </a:solidFill>
              </a:rPr>
              <a:t> 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розкішне</a:t>
            </a:r>
            <a:r>
              <a:rPr lang="ru-RU" b="1" dirty="0" smtClean="0"/>
              <a:t> </a:t>
            </a:r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населенням</a:t>
            </a:r>
            <a:r>
              <a:rPr lang="ru-RU" b="1" dirty="0" smtClean="0"/>
              <a:t> </a:t>
            </a:r>
            <a:r>
              <a:rPr lang="ru-RU" b="1" dirty="0" err="1" smtClean="0"/>
              <a:t>понад</a:t>
            </a:r>
            <a:r>
              <a:rPr lang="ru-RU" b="1" dirty="0" smtClean="0"/>
              <a:t> 15 млн. </a:t>
            </a:r>
            <a:r>
              <a:rPr lang="ru-RU" b="1" dirty="0" err="1" smtClean="0"/>
              <a:t>чоловік</a:t>
            </a:r>
            <a:r>
              <a:rPr lang="ru-RU" b="1" dirty="0" smtClean="0"/>
              <a:t>,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один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найкрасивіших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пляжних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</a:t>
            </a:r>
            <a:r>
              <a:rPr lang="ru-RU" b="1" dirty="0" err="1" smtClean="0"/>
              <a:t>Безсумнівно</a:t>
            </a:r>
            <a:r>
              <a:rPr lang="ru-RU" b="1" dirty="0" smtClean="0"/>
              <a:t>,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</a:t>
            </a:r>
            <a:r>
              <a:rPr lang="ru-RU" b="1" dirty="0" err="1" smtClean="0"/>
              <a:t>відомі</a:t>
            </a:r>
            <a:r>
              <a:rPr lang="ru-RU" b="1" dirty="0" smtClean="0"/>
              <a:t> </a:t>
            </a:r>
            <a:r>
              <a:rPr lang="ru-RU" b="1" dirty="0" err="1" smtClean="0"/>
              <a:t>пам'ятники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визначні</a:t>
            </a:r>
            <a:r>
              <a:rPr lang="ru-RU" b="1" dirty="0" smtClean="0"/>
              <a:t> </a:t>
            </a:r>
            <a:r>
              <a:rPr lang="ru-RU" b="1" dirty="0" err="1" smtClean="0"/>
              <a:t>пам'ятки</a:t>
            </a:r>
            <a:r>
              <a:rPr lang="ru-RU" b="1" dirty="0" smtClean="0"/>
              <a:t>. В першу </a:t>
            </a:r>
            <a:r>
              <a:rPr lang="ru-RU" b="1" dirty="0" err="1" smtClean="0"/>
              <a:t>чергу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статуя Христа. </a:t>
            </a:r>
            <a:r>
              <a:rPr lang="ru-RU" b="1" dirty="0" err="1" smtClean="0"/>
              <a:t>Знаменитий</a:t>
            </a:r>
            <a:r>
              <a:rPr lang="ru-RU" b="1" dirty="0" smtClean="0"/>
              <a:t> </a:t>
            </a:r>
            <a:r>
              <a:rPr lang="ru-RU" b="1" dirty="0" err="1" smtClean="0"/>
              <a:t>Бразильський</a:t>
            </a:r>
            <a:r>
              <a:rPr lang="ru-RU" b="1" dirty="0" smtClean="0"/>
              <a:t> карнавал </a:t>
            </a:r>
            <a:r>
              <a:rPr lang="ru-RU" b="1" dirty="0" err="1" smtClean="0"/>
              <a:t>притягує</a:t>
            </a:r>
            <a:r>
              <a:rPr lang="ru-RU" b="1" dirty="0" smtClean="0"/>
              <a:t> </a:t>
            </a:r>
            <a:r>
              <a:rPr lang="ru-RU" b="1" dirty="0" err="1" smtClean="0"/>
              <a:t>сотні</a:t>
            </a:r>
            <a:r>
              <a:rPr lang="ru-RU" b="1" dirty="0" smtClean="0"/>
              <a:t>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глядачів</a:t>
            </a:r>
            <a:r>
              <a:rPr lang="ru-RU" b="1" dirty="0" smtClean="0"/>
              <a:t>, </a:t>
            </a:r>
            <a:r>
              <a:rPr lang="ru-RU" b="1" dirty="0" err="1" smtClean="0"/>
              <a:t>адже</a:t>
            </a:r>
            <a:r>
              <a:rPr lang="ru-RU" b="1" dirty="0" smtClean="0"/>
              <a:t> </a:t>
            </a:r>
            <a:r>
              <a:rPr lang="ru-RU" b="1" dirty="0" err="1" smtClean="0"/>
              <a:t>ніде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не </a:t>
            </a:r>
            <a:r>
              <a:rPr lang="ru-RU" b="1" dirty="0" err="1" smtClean="0"/>
              <a:t>побачити</a:t>
            </a:r>
            <a:r>
              <a:rPr lang="ru-RU" b="1" dirty="0" smtClean="0"/>
              <a:t> </a:t>
            </a:r>
            <a:r>
              <a:rPr lang="ru-RU" b="1" dirty="0" err="1" smtClean="0"/>
              <a:t>подібне</a:t>
            </a:r>
            <a:r>
              <a:rPr lang="ru-RU" b="1" dirty="0" smtClean="0"/>
              <a:t> шоу. </a:t>
            </a:r>
            <a:r>
              <a:rPr lang="ru-RU" b="1" dirty="0" err="1" smtClean="0"/>
              <a:t>Сформувався</a:t>
            </a:r>
            <a:r>
              <a:rPr lang="ru-RU" b="1" dirty="0" smtClean="0"/>
              <a:t> тут </a:t>
            </a:r>
            <a:r>
              <a:rPr lang="ru-RU" b="1" dirty="0" err="1" smtClean="0"/>
              <a:t>мікроклімат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сприятливий</a:t>
            </a:r>
            <a:r>
              <a:rPr lang="ru-RU" b="1" dirty="0" smtClean="0"/>
              <a:t> для туризму. Температура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на </a:t>
            </a:r>
            <a:r>
              <a:rPr lang="ru-RU" b="1" dirty="0" err="1" smtClean="0"/>
              <a:t>курорті</a:t>
            </a:r>
            <a:r>
              <a:rPr lang="ru-RU" b="1" dirty="0" smtClean="0"/>
              <a:t> практично </a:t>
            </a:r>
            <a:r>
              <a:rPr lang="ru-RU" b="1" dirty="0" err="1" smtClean="0"/>
              <a:t>постійна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всього</a:t>
            </a:r>
            <a:r>
              <a:rPr lang="ru-RU" b="1" dirty="0" smtClean="0"/>
              <a:t> року - 25-29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ÐÐ°Ð½Ð°ÑÑÑÐºÑ Ð¾ÑÑÑÐ¾Ð²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571480"/>
            <a:ext cx="7257318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24760" y="214290"/>
            <a:ext cx="4429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Канарські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r>
              <a:rPr lang="ru-RU" b="1" dirty="0" smtClean="0"/>
              <a:t> </a:t>
            </a:r>
            <a:r>
              <a:rPr lang="ru-RU" b="1" dirty="0" err="1" smtClean="0"/>
              <a:t>знаходяться</a:t>
            </a:r>
            <a:r>
              <a:rPr lang="ru-RU" b="1" dirty="0" smtClean="0"/>
              <a:t> в </a:t>
            </a:r>
            <a:r>
              <a:rPr lang="ru-RU" b="1" dirty="0" err="1" smtClean="0"/>
              <a:t>східній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Атлантичного</a:t>
            </a:r>
            <a:r>
              <a:rPr lang="ru-RU" b="1" dirty="0" smtClean="0"/>
              <a:t> океану, належать до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Іспанії</a:t>
            </a:r>
            <a:r>
              <a:rPr lang="ru-RU" b="1" dirty="0" smtClean="0"/>
              <a:t>, яка </a:t>
            </a:r>
            <a:r>
              <a:rPr lang="ru-RU" b="1" dirty="0" err="1" smtClean="0"/>
              <a:t>відома</a:t>
            </a:r>
            <a:r>
              <a:rPr lang="ru-RU" b="1" dirty="0" smtClean="0"/>
              <a:t> </a:t>
            </a:r>
            <a:r>
              <a:rPr lang="ru-RU" b="1" dirty="0" err="1" smtClean="0"/>
              <a:t>своїми</a:t>
            </a:r>
            <a:r>
              <a:rPr lang="ru-RU" b="1" dirty="0" smtClean="0"/>
              <a:t> </a:t>
            </a:r>
            <a:r>
              <a:rPr lang="ru-RU" b="1" dirty="0" err="1" smtClean="0"/>
              <a:t>чудовими</a:t>
            </a:r>
            <a:r>
              <a:rPr lang="ru-RU" b="1" dirty="0" smtClean="0"/>
              <a:t> курортами.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великих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зручних</a:t>
            </a:r>
            <a:r>
              <a:rPr lang="ru-RU" b="1" dirty="0" smtClean="0"/>
              <a:t> для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</a:t>
            </a:r>
            <a:r>
              <a:rPr lang="ru-RU" b="1" dirty="0" err="1" smtClean="0"/>
              <a:t>сім</a:t>
            </a:r>
            <a:r>
              <a:rPr lang="ru-RU" b="1" dirty="0" smtClean="0"/>
              <a:t> </a:t>
            </a:r>
            <a:r>
              <a:rPr lang="ru-RU" b="1" dirty="0" err="1" smtClean="0"/>
              <a:t>островів</a:t>
            </a:r>
            <a:r>
              <a:rPr lang="ru-RU" b="1" dirty="0" smtClean="0"/>
              <a:t>. </a:t>
            </a:r>
            <a:r>
              <a:rPr lang="ru-RU" b="1" dirty="0" err="1" smtClean="0"/>
              <a:t>Клімат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природа кожного острова не </a:t>
            </a:r>
            <a:r>
              <a:rPr lang="ru-RU" b="1" dirty="0" err="1" smtClean="0"/>
              <a:t>однакові</a:t>
            </a:r>
            <a:r>
              <a:rPr lang="ru-RU" b="1" dirty="0" smtClean="0"/>
              <a:t>. Як правило, </a:t>
            </a:r>
            <a:r>
              <a:rPr lang="ru-RU" b="1" dirty="0" err="1" smtClean="0"/>
              <a:t>північні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островів</a:t>
            </a:r>
            <a:r>
              <a:rPr lang="ru-RU" b="1" dirty="0" smtClean="0"/>
              <a:t> </a:t>
            </a:r>
            <a:r>
              <a:rPr lang="ru-RU" b="1" dirty="0" err="1" smtClean="0"/>
              <a:t>відрізняються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прохолодним</a:t>
            </a:r>
            <a:r>
              <a:rPr lang="ru-RU" b="1" dirty="0" smtClean="0"/>
              <a:t> </a:t>
            </a:r>
            <a:r>
              <a:rPr lang="ru-RU" b="1" dirty="0" err="1" smtClean="0"/>
              <a:t>кліматом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багатою</a:t>
            </a:r>
            <a:r>
              <a:rPr lang="ru-RU" b="1" dirty="0" smtClean="0"/>
              <a:t> </a:t>
            </a:r>
            <a:r>
              <a:rPr lang="ru-RU" b="1" dirty="0" err="1" smtClean="0"/>
              <a:t>рослинністю</a:t>
            </a:r>
            <a:r>
              <a:rPr lang="ru-RU" b="1" dirty="0" smtClean="0"/>
              <a:t>.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року температура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води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значні</a:t>
            </a:r>
            <a:r>
              <a:rPr lang="ru-RU" b="1" dirty="0" smtClean="0"/>
              <a:t> </a:t>
            </a:r>
            <a:r>
              <a:rPr lang="ru-RU" b="1" dirty="0" err="1" smtClean="0"/>
              <a:t>коливання</a:t>
            </a:r>
            <a:r>
              <a:rPr lang="ru-RU" b="1" dirty="0" smtClean="0"/>
              <a:t> - </a:t>
            </a:r>
            <a:r>
              <a:rPr lang="ru-RU" b="1" dirty="0" err="1" smtClean="0"/>
              <a:t>від</a:t>
            </a:r>
            <a:r>
              <a:rPr lang="ru-RU" b="1" dirty="0" smtClean="0"/>
              <a:t> 10 до 40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 тепла.</a:t>
            </a:r>
            <a:br>
              <a:rPr lang="ru-RU" b="1" dirty="0" smtClean="0"/>
            </a:br>
            <a:r>
              <a:rPr lang="ru-RU" b="1" dirty="0" smtClean="0"/>
              <a:t>До </a:t>
            </a:r>
            <a:r>
              <a:rPr lang="ru-RU" b="1" dirty="0" err="1" smtClean="0"/>
              <a:t>уваги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на </a:t>
            </a:r>
            <a:r>
              <a:rPr lang="ru-RU" b="1" dirty="0" err="1" smtClean="0"/>
              <a:t>місцевих</a:t>
            </a:r>
            <a:r>
              <a:rPr lang="ru-RU" b="1" dirty="0" smtClean="0"/>
              <a:t> курортах </a:t>
            </a:r>
            <a:r>
              <a:rPr lang="ru-RU" b="1" dirty="0" err="1" smtClean="0"/>
              <a:t>представлені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різноманітні</a:t>
            </a:r>
            <a:r>
              <a:rPr lang="ru-RU" b="1" dirty="0" smtClean="0"/>
              <a:t> </a:t>
            </a:r>
            <a:r>
              <a:rPr lang="ru-RU" b="1" dirty="0" err="1" smtClean="0"/>
              <a:t>водні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спорту, </a:t>
            </a:r>
            <a:r>
              <a:rPr lang="ru-RU" b="1" dirty="0" err="1" smtClean="0"/>
              <a:t>дайвінг</a:t>
            </a:r>
            <a:r>
              <a:rPr lang="ru-RU" b="1" dirty="0" smtClean="0"/>
              <a:t>, </a:t>
            </a:r>
            <a:r>
              <a:rPr lang="ru-RU" b="1" dirty="0" err="1" smtClean="0"/>
              <a:t>винні</a:t>
            </a:r>
            <a:r>
              <a:rPr lang="ru-RU" b="1" dirty="0" smtClean="0"/>
              <a:t> </a:t>
            </a:r>
            <a:r>
              <a:rPr lang="ru-RU" b="1" dirty="0" err="1" smtClean="0"/>
              <a:t>дегустації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екскурсії</a:t>
            </a:r>
            <a:r>
              <a:rPr lang="ru-RU" b="1" dirty="0" smtClean="0"/>
              <a:t>, </a:t>
            </a:r>
            <a:r>
              <a:rPr lang="ru-RU" b="1" dirty="0" err="1" smtClean="0"/>
              <a:t>щорічні</a:t>
            </a:r>
            <a:r>
              <a:rPr lang="ru-RU" b="1" dirty="0" smtClean="0"/>
              <a:t> </a:t>
            </a:r>
            <a:r>
              <a:rPr lang="ru-RU" b="1" dirty="0" err="1" smtClean="0"/>
              <a:t>фестивалі</a:t>
            </a:r>
            <a:r>
              <a:rPr lang="ru-RU" b="1" dirty="0" smtClean="0"/>
              <a:t>. </a:t>
            </a:r>
            <a:r>
              <a:rPr lang="ru-RU" b="1" dirty="0" err="1" smtClean="0"/>
              <a:t>Традиційно</a:t>
            </a:r>
            <a:r>
              <a:rPr lang="ru-RU" b="1" dirty="0" smtClean="0"/>
              <a:t> </a:t>
            </a:r>
            <a:r>
              <a:rPr lang="ru-RU" b="1" dirty="0" err="1" smtClean="0"/>
              <a:t>Канари</a:t>
            </a:r>
            <a:r>
              <a:rPr lang="ru-RU" b="1" dirty="0" smtClean="0"/>
              <a:t> </a:t>
            </a:r>
            <a:r>
              <a:rPr lang="ru-RU" b="1" dirty="0" err="1" smtClean="0"/>
              <a:t>вважаються</a:t>
            </a:r>
            <a:r>
              <a:rPr lang="ru-RU" b="1" dirty="0" smtClean="0"/>
              <a:t> курортом </a:t>
            </a:r>
            <a:r>
              <a:rPr lang="ru-RU" b="1" dirty="0" err="1" smtClean="0"/>
              <a:t>високого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відповідними</a:t>
            </a:r>
            <a:r>
              <a:rPr lang="ru-RU" b="1" dirty="0" smtClean="0"/>
              <a:t> </a:t>
            </a:r>
            <a:r>
              <a:rPr lang="ru-RU" b="1" dirty="0" err="1" smtClean="0"/>
              <a:t>цінами</a:t>
            </a:r>
            <a:r>
              <a:rPr lang="ru-RU" b="1" dirty="0" smtClean="0"/>
              <a:t>. </a:t>
            </a:r>
            <a:r>
              <a:rPr lang="ru-RU" b="1" dirty="0" err="1" smtClean="0"/>
              <a:t>Однак</a:t>
            </a:r>
            <a:r>
              <a:rPr lang="ru-RU" b="1" dirty="0" smtClean="0"/>
              <a:t>,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готелів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 за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демократичну</a:t>
            </a:r>
            <a:r>
              <a:rPr lang="ru-RU" b="1" dirty="0" smtClean="0"/>
              <a:t> плату.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ÐÐ°Ð»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785794"/>
            <a:ext cx="7080016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53322" y="428604"/>
            <a:ext cx="44529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Балі</a:t>
            </a:r>
            <a:r>
              <a:rPr lang="ru-RU" dirty="0" smtClean="0"/>
              <a:t> - </a:t>
            </a:r>
            <a:r>
              <a:rPr lang="ru-RU" b="1" dirty="0" err="1" smtClean="0"/>
              <a:t>найвідоміший</a:t>
            </a:r>
            <a:r>
              <a:rPr lang="ru-RU" b="1" dirty="0" smtClean="0"/>
              <a:t> </a:t>
            </a:r>
            <a:r>
              <a:rPr lang="ru-RU" b="1" dirty="0" err="1" smtClean="0"/>
              <a:t>морський</a:t>
            </a:r>
            <a:r>
              <a:rPr lang="ru-RU" b="1" dirty="0" smtClean="0"/>
              <a:t> курорт </a:t>
            </a:r>
            <a:r>
              <a:rPr lang="ru-RU" b="1" dirty="0" err="1" smtClean="0"/>
              <a:t>Індонезії</a:t>
            </a:r>
            <a:r>
              <a:rPr lang="ru-RU" b="1" dirty="0" smtClean="0"/>
              <a:t>, та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усього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Для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Балі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в першу </a:t>
            </a:r>
            <a:r>
              <a:rPr lang="ru-RU" b="1" dirty="0" err="1" smtClean="0"/>
              <a:t>чергу</a:t>
            </a:r>
            <a:r>
              <a:rPr lang="ru-RU" b="1" dirty="0" smtClean="0"/>
              <a:t> </a:t>
            </a:r>
            <a:r>
              <a:rPr lang="ru-RU" b="1" dirty="0" err="1" smtClean="0"/>
              <a:t>екзотичні</a:t>
            </a:r>
            <a:r>
              <a:rPr lang="ru-RU" b="1" dirty="0" smtClean="0"/>
              <a:t> </a:t>
            </a:r>
            <a:r>
              <a:rPr lang="ru-RU" b="1" dirty="0" err="1" smtClean="0"/>
              <a:t>пейзажі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нескінченними</a:t>
            </a:r>
            <a:r>
              <a:rPr lang="ru-RU" b="1" dirty="0" smtClean="0"/>
              <a:t> пляжами, </a:t>
            </a:r>
            <a:r>
              <a:rPr lang="ru-RU" b="1" dirty="0" err="1" smtClean="0"/>
              <a:t>стародавня</a:t>
            </a:r>
            <a:r>
              <a:rPr lang="ru-RU" b="1" dirty="0" smtClean="0"/>
              <a:t> культура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містичними</a:t>
            </a:r>
            <a:r>
              <a:rPr lang="ru-RU" b="1" dirty="0" smtClean="0"/>
              <a:t> храмами, </a:t>
            </a:r>
            <a:r>
              <a:rPr lang="ru-RU" b="1" dirty="0" err="1" smtClean="0"/>
              <a:t>азіатська</a:t>
            </a:r>
            <a:r>
              <a:rPr lang="ru-RU" b="1" dirty="0" smtClean="0"/>
              <a:t> кухня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сувеніри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звичайно</a:t>
            </a:r>
            <a:r>
              <a:rPr lang="ru-RU" b="1" dirty="0" smtClean="0"/>
              <a:t> ж, тепле море для </a:t>
            </a:r>
            <a:r>
              <a:rPr lang="ru-RU" b="1" dirty="0" err="1" smtClean="0"/>
              <a:t>купання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серфінгу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Місцеві</a:t>
            </a:r>
            <a:r>
              <a:rPr lang="ru-RU" b="1" dirty="0" smtClean="0"/>
              <a:t> </a:t>
            </a:r>
            <a:r>
              <a:rPr lang="ru-RU" b="1" dirty="0" err="1" smtClean="0"/>
              <a:t>готелі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пропонують</a:t>
            </a:r>
            <a:r>
              <a:rPr lang="ru-RU" b="1" dirty="0" smtClean="0"/>
              <a:t> </a:t>
            </a:r>
            <a:r>
              <a:rPr lang="ru-RU" b="1" dirty="0" err="1" smtClean="0"/>
              <a:t>гідний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сервісу</a:t>
            </a:r>
            <a:r>
              <a:rPr lang="ru-RU" b="1" dirty="0" smtClean="0"/>
              <a:t>, </a:t>
            </a:r>
            <a:r>
              <a:rPr lang="ru-RU" b="1" dirty="0" err="1" smtClean="0"/>
              <a:t>незалежно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зірок</a:t>
            </a:r>
            <a:r>
              <a:rPr lang="ru-RU" b="1" dirty="0" smtClean="0"/>
              <a:t>. </a:t>
            </a:r>
            <a:r>
              <a:rPr lang="ru-RU" b="1" dirty="0" err="1" smtClean="0"/>
              <a:t>Постійні</a:t>
            </a:r>
            <a:r>
              <a:rPr lang="ru-RU" b="1" dirty="0" smtClean="0"/>
              <a:t> </a:t>
            </a:r>
            <a:r>
              <a:rPr lang="ru-RU" b="1" dirty="0" err="1" smtClean="0"/>
              <a:t>припливи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відливи</a:t>
            </a:r>
            <a:r>
              <a:rPr lang="ru-RU" b="1" dirty="0" smtClean="0"/>
              <a:t> </a:t>
            </a:r>
            <a:r>
              <a:rPr lang="ru-RU" b="1" dirty="0" err="1" smtClean="0"/>
              <a:t>зробили</a:t>
            </a:r>
            <a:r>
              <a:rPr lang="ru-RU" b="1" dirty="0" smtClean="0"/>
              <a:t> курорт </a:t>
            </a:r>
            <a:r>
              <a:rPr lang="ru-RU" b="1" dirty="0" err="1" smtClean="0"/>
              <a:t>райським</a:t>
            </a:r>
            <a:r>
              <a:rPr lang="ru-RU" b="1" dirty="0" smtClean="0"/>
              <a:t> </a:t>
            </a:r>
            <a:r>
              <a:rPr lang="ru-RU" b="1" dirty="0" err="1" smtClean="0"/>
              <a:t>місцем</a:t>
            </a:r>
            <a:r>
              <a:rPr lang="ru-RU" b="1" dirty="0" smtClean="0"/>
              <a:t> для </a:t>
            </a:r>
            <a:r>
              <a:rPr lang="ru-RU" b="1" dirty="0" err="1" smtClean="0"/>
              <a:t>серфінгістів</a:t>
            </a:r>
            <a:r>
              <a:rPr lang="ru-RU" b="1" dirty="0" smtClean="0"/>
              <a:t>. Тут </a:t>
            </a:r>
            <a:r>
              <a:rPr lang="ru-RU" b="1" dirty="0" err="1" smtClean="0"/>
              <a:t>зможуть</a:t>
            </a:r>
            <a:r>
              <a:rPr lang="ru-RU" b="1" dirty="0" smtClean="0"/>
              <a:t> </a:t>
            </a:r>
            <a:r>
              <a:rPr lang="ru-RU" b="1" dirty="0" err="1" smtClean="0"/>
              <a:t>чудово</a:t>
            </a:r>
            <a:r>
              <a:rPr lang="ru-RU" b="1" dirty="0" smtClean="0"/>
              <a:t> провести час як </a:t>
            </a:r>
            <a:r>
              <a:rPr lang="ru-RU" b="1" dirty="0" err="1" smtClean="0"/>
              <a:t>новачки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досвідчені</a:t>
            </a:r>
            <a:r>
              <a:rPr lang="ru-RU" b="1" dirty="0" smtClean="0"/>
              <a:t> </a:t>
            </a:r>
            <a:r>
              <a:rPr lang="ru-RU" b="1" dirty="0" err="1" smtClean="0"/>
              <a:t>спортсмени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Сезоном на </a:t>
            </a:r>
            <a:r>
              <a:rPr lang="ru-RU" b="1" dirty="0" err="1" smtClean="0"/>
              <a:t>Балі</a:t>
            </a:r>
            <a:r>
              <a:rPr lang="ru-RU" b="1" dirty="0" smtClean="0"/>
              <a:t>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травня</a:t>
            </a:r>
            <a:r>
              <a:rPr lang="ru-RU" b="1" dirty="0" smtClean="0"/>
              <a:t> по </a:t>
            </a:r>
            <a:r>
              <a:rPr lang="ru-RU" b="1" dirty="0" err="1" smtClean="0"/>
              <a:t>жовтень</a:t>
            </a:r>
            <a:r>
              <a:rPr lang="ru-RU" b="1" dirty="0" smtClean="0"/>
              <a:t>. З листопада по </a:t>
            </a:r>
            <a:r>
              <a:rPr lang="ru-RU" b="1" dirty="0" err="1" smtClean="0"/>
              <a:t>квітень</a:t>
            </a:r>
            <a:r>
              <a:rPr lang="ru-RU" b="1" dirty="0" smtClean="0"/>
              <a:t> </a:t>
            </a:r>
            <a:r>
              <a:rPr lang="ru-RU" b="1" dirty="0" err="1" smtClean="0"/>
              <a:t>опадів</a:t>
            </a:r>
            <a:r>
              <a:rPr lang="ru-RU" b="1" dirty="0" smtClean="0"/>
              <a:t>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, температура </a:t>
            </a:r>
            <a:r>
              <a:rPr lang="ru-RU" b="1" dirty="0" err="1" smtClean="0"/>
              <a:t>нижче</a:t>
            </a:r>
            <a:r>
              <a:rPr lang="ru-RU" b="1" dirty="0" smtClean="0"/>
              <a:t> на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, </a:t>
            </a:r>
            <a:r>
              <a:rPr lang="ru-RU" b="1" dirty="0" err="1" smtClean="0"/>
              <a:t>потік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знижується</a:t>
            </a:r>
            <a:r>
              <a:rPr lang="ru-RU" b="1" dirty="0" smtClean="0"/>
              <a:t>, як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r>
              <a:rPr lang="ru-RU" b="1" dirty="0" smtClean="0"/>
              <a:t> на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85728"/>
            <a:ext cx="11358642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Таким чином,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вважати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термальні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мінеральні</a:t>
            </a:r>
            <a:r>
              <a:rPr lang="ru-RU" b="1" dirty="0" smtClean="0">
                <a:solidFill>
                  <a:srgbClr val="7030A0"/>
                </a:solidFill>
              </a:rPr>
              <a:t> води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природним</a:t>
            </a:r>
            <a:r>
              <a:rPr lang="ru-RU" b="1" dirty="0" smtClean="0"/>
              <a:t> </a:t>
            </a:r>
            <a:r>
              <a:rPr lang="ru-RU" b="1" dirty="0" err="1" smtClean="0"/>
              <a:t>чинником</a:t>
            </a:r>
            <a:r>
              <a:rPr lang="ru-RU" b="1" dirty="0" smtClean="0"/>
              <a:t>, на </a:t>
            </a:r>
            <a:r>
              <a:rPr lang="ru-RU" b="1" dirty="0" err="1" smtClean="0"/>
              <a:t>основі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з’явилися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перші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курорти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>
                <a:solidFill>
                  <a:srgbClr val="7030A0"/>
                </a:solidFill>
              </a:rPr>
              <a:t>Стародавній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Греції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Римі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застосовувалися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лікувальною</a:t>
            </a:r>
            <a:r>
              <a:rPr lang="ru-RU" b="1" dirty="0" smtClean="0"/>
              <a:t> метою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чинники</a:t>
            </a:r>
            <a:r>
              <a:rPr lang="ru-RU" b="1" dirty="0" smtClean="0"/>
              <a:t>. </a:t>
            </a:r>
            <a:r>
              <a:rPr lang="ru-RU" b="1" dirty="0" err="1" smtClean="0"/>
              <a:t>Зокрема</a:t>
            </a:r>
            <a:r>
              <a:rPr lang="ru-RU" b="1" dirty="0" smtClean="0"/>
              <a:t>, у </a:t>
            </a:r>
            <a:r>
              <a:rPr lang="ru-RU" b="1" dirty="0" err="1" smtClean="0"/>
              <a:t>знатних</a:t>
            </a:r>
            <a:r>
              <a:rPr lang="ru-RU" b="1" dirty="0" smtClean="0"/>
              <a:t> римлян </a:t>
            </a:r>
            <a:r>
              <a:rPr lang="ru-RU" b="1" dirty="0" err="1" smtClean="0"/>
              <a:t>користувалася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популярністю</a:t>
            </a:r>
            <a:r>
              <a:rPr lang="ru-RU" b="1" dirty="0" smtClean="0"/>
              <a:t> </a:t>
            </a:r>
            <a:r>
              <a:rPr lang="ru-RU" b="1" dirty="0" err="1" smtClean="0"/>
              <a:t>приморська</a:t>
            </a:r>
            <a:r>
              <a:rPr lang="ru-RU" b="1" dirty="0" smtClean="0"/>
              <a:t> </a:t>
            </a:r>
            <a:r>
              <a:rPr lang="ru-RU" b="1" dirty="0" err="1" smtClean="0"/>
              <a:t>кліматична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лікувальна</a:t>
            </a:r>
            <a:r>
              <a:rPr lang="ru-RU" b="1" dirty="0" smtClean="0"/>
              <a:t> </a:t>
            </a:r>
            <a:r>
              <a:rPr lang="ru-RU" b="1" dirty="0" err="1" smtClean="0"/>
              <a:t>місцевість</a:t>
            </a:r>
            <a:r>
              <a:rPr lang="ru-RU" b="1" dirty="0" smtClean="0"/>
              <a:t>.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переходили у </a:t>
            </a:r>
            <a:r>
              <a:rPr lang="ru-RU" b="1" dirty="0" err="1" smtClean="0"/>
              <a:t>власність</a:t>
            </a:r>
            <a:r>
              <a:rPr lang="ru-RU" b="1" dirty="0" smtClean="0"/>
              <a:t> </a:t>
            </a:r>
            <a:r>
              <a:rPr lang="ru-RU" b="1" dirty="0" err="1" smtClean="0"/>
              <a:t>монастирів</a:t>
            </a:r>
            <a:r>
              <a:rPr lang="ru-RU" b="1" dirty="0" smtClean="0"/>
              <a:t>, </a:t>
            </a:r>
            <a:r>
              <a:rPr lang="ru-RU" b="1" dirty="0" err="1" smtClean="0"/>
              <a:t>цілющу</a:t>
            </a:r>
            <a:r>
              <a:rPr lang="ru-RU" b="1" dirty="0" smtClean="0"/>
              <a:t> </a:t>
            </a:r>
            <a:r>
              <a:rPr lang="ru-RU" b="1" dirty="0" err="1" smtClean="0"/>
              <a:t>дію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пов’язували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заступництвом</a:t>
            </a:r>
            <a:r>
              <a:rPr lang="ru-RU" b="1" dirty="0" smtClean="0"/>
              <a:t> </a:t>
            </a:r>
            <a:r>
              <a:rPr lang="ru-RU" b="1" dirty="0" err="1" smtClean="0"/>
              <a:t>святих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літературі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XVI-XVII </a:t>
            </a:r>
            <a:r>
              <a:rPr lang="ru-RU" b="1" dirty="0" err="1" smtClean="0">
                <a:solidFill>
                  <a:srgbClr val="7030A0"/>
                </a:solidFill>
              </a:rPr>
              <a:t>століть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починають</a:t>
            </a:r>
            <a:r>
              <a:rPr lang="ru-RU" b="1" dirty="0" smtClean="0"/>
              <a:t> </a:t>
            </a:r>
            <a:r>
              <a:rPr lang="ru-RU" b="1" dirty="0" err="1" smtClean="0"/>
              <a:t>розглядатися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будівництва</a:t>
            </a:r>
            <a:r>
              <a:rPr lang="ru-RU" b="1" dirty="0" smtClean="0"/>
              <a:t>, </a:t>
            </a:r>
            <a:r>
              <a:rPr lang="ru-RU" b="1" dirty="0" err="1" smtClean="0"/>
              <a:t>устаткування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порядку </a:t>
            </a:r>
            <a:r>
              <a:rPr lang="ru-RU" b="1" dirty="0" err="1" smtClean="0"/>
              <a:t>експлуатації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установ</a:t>
            </a:r>
            <a:r>
              <a:rPr lang="ru-RU" b="1" dirty="0" smtClean="0"/>
              <a:t> — </a:t>
            </a:r>
            <a:r>
              <a:rPr lang="ru-RU" b="1" dirty="0" err="1" smtClean="0">
                <a:solidFill>
                  <a:srgbClr val="FF0000"/>
                </a:solidFill>
              </a:rPr>
              <a:t>бальнео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грязелікарень</a:t>
            </a:r>
            <a:r>
              <a:rPr lang="ru-RU" b="1" dirty="0" smtClean="0"/>
              <a:t>. Так, в </a:t>
            </a:r>
            <a:r>
              <a:rPr lang="ru-RU" b="1" dirty="0" err="1" smtClean="0">
                <a:solidFill>
                  <a:srgbClr val="7030A0"/>
                </a:solidFill>
              </a:rPr>
              <a:t>середині</a:t>
            </a:r>
            <a:r>
              <a:rPr lang="ru-RU" b="1" dirty="0" smtClean="0">
                <a:solidFill>
                  <a:srgbClr val="7030A0"/>
                </a:solidFill>
              </a:rPr>
              <a:t> XVI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в </a:t>
            </a:r>
            <a:r>
              <a:rPr lang="ru-RU" b="1" dirty="0" err="1" smtClean="0"/>
              <a:t>Карлсбаді</a:t>
            </a:r>
            <a:r>
              <a:rPr lang="ru-RU" b="1" dirty="0" smtClean="0"/>
              <a:t> </a:t>
            </a:r>
            <a:r>
              <a:rPr lang="ru-RU" b="1" dirty="0" err="1" smtClean="0"/>
              <a:t>вперше</a:t>
            </a:r>
            <a:r>
              <a:rPr lang="ru-RU" b="1" dirty="0" smtClean="0"/>
              <a:t> введений </a:t>
            </a:r>
            <a:r>
              <a:rPr lang="ru-RU" b="1" dirty="0" err="1" smtClean="0"/>
              <a:t>податок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стягувався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пацієнтів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встановлений</a:t>
            </a:r>
            <a:r>
              <a:rPr lang="ru-RU" b="1" dirty="0" smtClean="0"/>
              <a:t> порядок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заходів</a:t>
            </a:r>
            <a:r>
              <a:rPr lang="ru-RU" b="1" dirty="0" smtClean="0"/>
              <a:t>. На </a:t>
            </a:r>
            <a:r>
              <a:rPr lang="ru-RU" b="1" dirty="0" smtClean="0">
                <a:solidFill>
                  <a:srgbClr val="7030A0"/>
                </a:solidFill>
              </a:rPr>
              <a:t>початку XVII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Франції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створена </a:t>
            </a:r>
            <a:r>
              <a:rPr lang="ru-RU" b="1" dirty="0" err="1" smtClean="0"/>
              <a:t>курортна</a:t>
            </a:r>
            <a:r>
              <a:rPr lang="ru-RU" b="1" dirty="0" smtClean="0"/>
              <a:t> </a:t>
            </a:r>
            <a:r>
              <a:rPr lang="ru-RU" b="1" dirty="0" err="1" smtClean="0"/>
              <a:t>інспектура</a:t>
            </a:r>
            <a:r>
              <a:rPr lang="ru-RU" b="1" dirty="0" smtClean="0"/>
              <a:t>,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— </a:t>
            </a:r>
            <a:r>
              <a:rPr lang="ru-RU" b="1" dirty="0" err="1" smtClean="0"/>
              <a:t>нагляд</a:t>
            </a:r>
            <a:r>
              <a:rPr lang="ru-RU" b="1" dirty="0" smtClean="0"/>
              <a:t> за станом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та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експлуатацією</a:t>
            </a:r>
            <a:r>
              <a:rPr lang="ru-RU" b="1" dirty="0" smtClean="0"/>
              <a:t>.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користування</a:t>
            </a:r>
            <a:r>
              <a:rPr lang="ru-RU" b="1" dirty="0" smtClean="0"/>
              <a:t> курортами </a:t>
            </a:r>
            <a:r>
              <a:rPr lang="ru-RU" b="1" dirty="0" err="1" smtClean="0"/>
              <a:t>продовжувало</a:t>
            </a:r>
            <a:r>
              <a:rPr lang="ru-RU" b="1" dirty="0" smtClean="0"/>
              <a:t> </a:t>
            </a:r>
            <a:r>
              <a:rPr lang="ru-RU" b="1" dirty="0" err="1" smtClean="0"/>
              <a:t>залишатися</a:t>
            </a:r>
            <a:r>
              <a:rPr lang="ru-RU" b="1" dirty="0" smtClean="0"/>
              <a:t> </a:t>
            </a:r>
            <a:r>
              <a:rPr lang="ru-RU" b="1" dirty="0" err="1" smtClean="0"/>
              <a:t>винятковим</a:t>
            </a:r>
            <a:r>
              <a:rPr lang="ru-RU" b="1" dirty="0" smtClean="0"/>
              <a:t> </a:t>
            </a:r>
            <a:r>
              <a:rPr lang="ru-RU" b="1" dirty="0" err="1" smtClean="0"/>
              <a:t>привілеєм</a:t>
            </a:r>
            <a:r>
              <a:rPr lang="ru-RU" b="1" dirty="0" smtClean="0"/>
              <a:t> </a:t>
            </a:r>
            <a:r>
              <a:rPr lang="ru-RU" b="1" dirty="0" err="1" smtClean="0"/>
              <a:t>знаті</a:t>
            </a:r>
            <a:r>
              <a:rPr lang="ru-RU" b="1" dirty="0" smtClean="0"/>
              <a:t>. </a:t>
            </a:r>
            <a:r>
              <a:rPr lang="ru-RU" b="1" dirty="0" err="1" smtClean="0"/>
              <a:t>Тільки</a:t>
            </a:r>
            <a:r>
              <a:rPr lang="ru-RU" b="1" dirty="0" smtClean="0"/>
              <a:t> у </a:t>
            </a:r>
            <a:r>
              <a:rPr lang="ru-RU" b="1" dirty="0" smtClean="0">
                <a:solidFill>
                  <a:srgbClr val="7030A0"/>
                </a:solidFill>
              </a:rPr>
              <a:t>XVIII-XIX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починається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європейських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на </a:t>
            </a:r>
            <a:r>
              <a:rPr lang="ru-RU" b="1" dirty="0" err="1" smtClean="0"/>
              <a:t>основі</a:t>
            </a:r>
            <a:r>
              <a:rPr lang="ru-RU" b="1" dirty="0" smtClean="0"/>
              <a:t> </a:t>
            </a:r>
            <a:r>
              <a:rPr lang="ru-RU" b="1" dirty="0" err="1" smtClean="0"/>
              <a:t>комерційного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. </a:t>
            </a:r>
            <a:r>
              <a:rPr lang="ru-RU" b="1" dirty="0" err="1" smtClean="0"/>
              <a:t>Пожвавлення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курортної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супроводжувалося</a:t>
            </a:r>
            <a:r>
              <a:rPr lang="ru-RU" b="1" dirty="0" smtClean="0"/>
              <a:t> </a:t>
            </a:r>
            <a:r>
              <a:rPr lang="ru-RU" b="1" dirty="0" err="1" smtClean="0"/>
              <a:t>розширенням</a:t>
            </a:r>
            <a:r>
              <a:rPr lang="ru-RU" b="1" dirty="0" smtClean="0"/>
              <a:t> кола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відвідувачів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 </a:t>
            </a:r>
            <a:r>
              <a:rPr lang="ru-RU" b="1" dirty="0" err="1" smtClean="0"/>
              <a:t>буржуазії</a:t>
            </a:r>
            <a:r>
              <a:rPr lang="ru-RU" b="1" dirty="0" smtClean="0"/>
              <a:t>, </a:t>
            </a:r>
            <a:r>
              <a:rPr lang="ru-RU" b="1" dirty="0" err="1" smtClean="0"/>
              <a:t>чиновників</a:t>
            </a:r>
            <a:r>
              <a:rPr lang="ru-RU" b="1" dirty="0" smtClean="0"/>
              <a:t> та </a:t>
            </a:r>
            <a:r>
              <a:rPr lang="ru-RU" b="1" dirty="0" err="1" smtClean="0"/>
              <a:t>інтелігентів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smtClean="0">
                <a:solidFill>
                  <a:srgbClr val="7030A0"/>
                </a:solidFill>
              </a:rPr>
              <a:t>XVIII—XIX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курортна</a:t>
            </a:r>
            <a:r>
              <a:rPr lang="ru-RU" b="1" dirty="0" smtClean="0"/>
              <a:t> справа </a:t>
            </a:r>
            <a:r>
              <a:rPr lang="ru-RU" b="1" dirty="0" err="1" smtClean="0"/>
              <a:t>краще</a:t>
            </a:r>
            <a:r>
              <a:rPr lang="ru-RU" b="1" dirty="0" smtClean="0"/>
              <a:t> </a:t>
            </a:r>
            <a:r>
              <a:rPr lang="ru-RU" b="1" dirty="0" err="1" smtClean="0"/>
              <a:t>всього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розвинена</a:t>
            </a:r>
            <a:r>
              <a:rPr lang="ru-RU" b="1" dirty="0" smtClean="0"/>
              <a:t> у </a:t>
            </a:r>
            <a:r>
              <a:rPr lang="ru-RU" b="1" dirty="0" err="1" smtClean="0"/>
              <a:t>Франції</a:t>
            </a:r>
            <a:r>
              <a:rPr lang="ru-RU" b="1" dirty="0" smtClean="0"/>
              <a:t>,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, </a:t>
            </a:r>
            <a:r>
              <a:rPr lang="ru-RU" b="1" dirty="0" err="1" smtClean="0"/>
              <a:t>Австрії</a:t>
            </a:r>
            <a:r>
              <a:rPr lang="ru-RU" b="1" dirty="0" smtClean="0"/>
              <a:t>, </a:t>
            </a:r>
            <a:r>
              <a:rPr lang="ru-RU" b="1" dirty="0" err="1" smtClean="0"/>
              <a:t>Чехії</a:t>
            </a:r>
            <a:r>
              <a:rPr lang="ru-RU" b="1" dirty="0" smtClean="0"/>
              <a:t>, </a:t>
            </a:r>
            <a:r>
              <a:rPr lang="ru-RU" b="1" dirty="0" err="1" smtClean="0"/>
              <a:t>Угорщині</a:t>
            </a:r>
            <a:r>
              <a:rPr lang="ru-RU" b="1" dirty="0" smtClean="0"/>
              <a:t>, </a:t>
            </a:r>
            <a:r>
              <a:rPr lang="ru-RU" b="1" dirty="0" err="1" smtClean="0"/>
              <a:t>Болгарії</a:t>
            </a:r>
            <a:r>
              <a:rPr lang="ru-RU" b="1" dirty="0" smtClean="0"/>
              <a:t> та </a:t>
            </a:r>
            <a:r>
              <a:rPr lang="ru-RU" b="1" dirty="0" err="1" smtClean="0"/>
              <a:t>Румунії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en-US" b="1" dirty="0" smtClean="0">
                <a:solidFill>
                  <a:srgbClr val="7030A0"/>
                </a:solidFill>
              </a:rPr>
              <a:t>XIX - </a:t>
            </a:r>
            <a:r>
              <a:rPr lang="ru-RU" b="1" dirty="0" smtClean="0">
                <a:solidFill>
                  <a:srgbClr val="7030A0"/>
                </a:solidFill>
              </a:rPr>
              <a:t>початку </a:t>
            </a:r>
            <a:r>
              <a:rPr lang="en-US" b="1" dirty="0" smtClean="0">
                <a:solidFill>
                  <a:srgbClr val="7030A0"/>
                </a:solidFill>
              </a:rPr>
              <a:t>XX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офіційне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європейських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все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набували</a:t>
            </a:r>
            <a:r>
              <a:rPr lang="ru-RU" b="1" dirty="0" smtClean="0"/>
              <a:t> </a:t>
            </a:r>
            <a:r>
              <a:rPr lang="ru-RU" b="1" dirty="0" err="1" smtClean="0"/>
              <a:t>зовнішності</a:t>
            </a:r>
            <a:r>
              <a:rPr lang="ru-RU" b="1" dirty="0" smtClean="0"/>
              <a:t> не </a:t>
            </a:r>
            <a:r>
              <a:rPr lang="ru-RU" b="1" dirty="0" err="1" smtClean="0"/>
              <a:t>стільки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комплексів</a:t>
            </a:r>
            <a:r>
              <a:rPr lang="ru-RU" b="1" dirty="0" smtClean="0"/>
              <a:t>,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туризму. </a:t>
            </a:r>
            <a:r>
              <a:rPr lang="ru-RU" b="1" dirty="0" err="1" smtClean="0"/>
              <a:t>Санаторії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лікарні</a:t>
            </a:r>
            <a:r>
              <a:rPr lang="ru-RU" b="1" dirty="0" smtClean="0"/>
              <a:t> 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обладнані</a:t>
            </a:r>
            <a:r>
              <a:rPr lang="ru-RU" b="1" dirty="0" smtClean="0"/>
              <a:t> за </a:t>
            </a:r>
            <a:r>
              <a:rPr lang="ru-RU" b="1" dirty="0" err="1" smtClean="0"/>
              <a:t>останнім</a:t>
            </a:r>
            <a:r>
              <a:rPr lang="ru-RU" b="1" dirty="0" smtClean="0"/>
              <a:t> словом </a:t>
            </a:r>
            <a:r>
              <a:rPr lang="ru-RU" b="1" dirty="0" err="1" smtClean="0"/>
              <a:t>техніки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хворим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прибувають</a:t>
            </a:r>
            <a:r>
              <a:rPr lang="ru-RU" b="1" dirty="0" smtClean="0"/>
              <a:t> на </a:t>
            </a:r>
            <a:r>
              <a:rPr lang="ru-RU" b="1" dirty="0" err="1" smtClean="0"/>
              <a:t>курорти</a:t>
            </a:r>
            <a:r>
              <a:rPr lang="ru-RU" b="1" dirty="0" smtClean="0"/>
              <a:t>, 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не </a:t>
            </a:r>
            <a:r>
              <a:rPr lang="ru-RU" b="1" dirty="0" err="1" smtClean="0"/>
              <a:t>призначається</a:t>
            </a:r>
            <a:r>
              <a:rPr lang="ru-RU" b="1" dirty="0" smtClean="0"/>
              <a:t> </a:t>
            </a:r>
            <a:r>
              <a:rPr lang="ru-RU" b="1" dirty="0" err="1" smtClean="0"/>
              <a:t>суворий</a:t>
            </a:r>
            <a:r>
              <a:rPr lang="ru-RU" b="1" dirty="0" smtClean="0"/>
              <a:t> </a:t>
            </a:r>
            <a:r>
              <a:rPr lang="ru-RU" b="1" dirty="0" err="1" smtClean="0"/>
              <a:t>розпорядок</a:t>
            </a:r>
            <a:r>
              <a:rPr lang="ru-RU" b="1" dirty="0" smtClean="0"/>
              <a:t> дня, вони </a:t>
            </a:r>
            <a:r>
              <a:rPr lang="ru-RU" b="1" dirty="0" err="1" smtClean="0"/>
              <a:t>самі</a:t>
            </a:r>
            <a:r>
              <a:rPr lang="ru-RU" b="1" dirty="0" smtClean="0"/>
              <a:t> </a:t>
            </a:r>
            <a:r>
              <a:rPr lang="ru-RU" b="1" dirty="0" err="1" smtClean="0"/>
              <a:t>вибирають</a:t>
            </a:r>
            <a:r>
              <a:rPr lang="ru-RU" b="1" dirty="0" smtClean="0"/>
              <a:t> час для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процедур </a:t>
            </a:r>
            <a:r>
              <a:rPr lang="ru-RU" b="1" dirty="0" err="1" smtClean="0"/>
              <a:t>і</a:t>
            </a:r>
            <a:r>
              <a:rPr lang="ru-RU" b="1" dirty="0" smtClean="0"/>
              <a:t> не </a:t>
            </a:r>
            <a:r>
              <a:rPr lang="ru-RU" b="1" dirty="0" err="1" smtClean="0"/>
              <a:t>зобов’язані</a:t>
            </a:r>
            <a:r>
              <a:rPr lang="ru-RU" b="1" dirty="0" smtClean="0"/>
              <a:t> </a:t>
            </a:r>
            <a:r>
              <a:rPr lang="ru-RU" b="1" dirty="0" err="1" smtClean="0"/>
              <a:t>слідувати</a:t>
            </a:r>
            <a:r>
              <a:rPr lang="ru-RU" b="1" dirty="0" smtClean="0"/>
              <a:t> </a:t>
            </a:r>
            <a:r>
              <a:rPr lang="ru-RU" b="1" dirty="0" err="1" smtClean="0"/>
              <a:t>лікарській</a:t>
            </a:r>
            <a:r>
              <a:rPr lang="ru-RU" b="1" dirty="0" smtClean="0"/>
              <a:t> </a:t>
            </a:r>
            <a:r>
              <a:rPr lang="ru-RU" b="1" dirty="0" err="1" smtClean="0"/>
              <a:t>пораді</a:t>
            </a:r>
            <a:r>
              <a:rPr lang="ru-RU" b="1" dirty="0" smtClean="0"/>
              <a:t>.</a:t>
            </a:r>
            <a:endParaRPr lang="ru-RU" b="1" spc="-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ÐÐ°Ð¹Ð°Ð¼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0"/>
            <a:ext cx="7929618" cy="44649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0960" y="4572008"/>
            <a:ext cx="1157295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Майамі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- </a:t>
            </a:r>
            <a:r>
              <a:rPr lang="ru-RU" b="1" dirty="0" err="1" smtClean="0"/>
              <a:t>найбільший</a:t>
            </a:r>
            <a:r>
              <a:rPr lang="ru-RU" b="1" dirty="0" smtClean="0"/>
              <a:t> </a:t>
            </a:r>
            <a:r>
              <a:rPr lang="ru-RU" b="1" dirty="0" err="1" smtClean="0"/>
              <a:t>мегаполіс</a:t>
            </a:r>
            <a:r>
              <a:rPr lang="ru-RU" b="1" dirty="0" smtClean="0"/>
              <a:t> на </a:t>
            </a:r>
            <a:r>
              <a:rPr lang="ru-RU" b="1" dirty="0" err="1" smtClean="0"/>
              <a:t>південному</a:t>
            </a:r>
            <a:r>
              <a:rPr lang="ru-RU" b="1" dirty="0" smtClean="0"/>
              <a:t> </a:t>
            </a:r>
            <a:r>
              <a:rPr lang="ru-RU" b="1" dirty="0" err="1" smtClean="0"/>
              <a:t>сході</a:t>
            </a:r>
            <a:r>
              <a:rPr lang="ru-RU" b="1" dirty="0" smtClean="0"/>
              <a:t> США,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один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Америки </a:t>
            </a:r>
            <a:r>
              <a:rPr lang="ru-RU" b="1" dirty="0" err="1" smtClean="0"/>
              <a:t>зокрема</a:t>
            </a:r>
            <a:r>
              <a:rPr lang="ru-RU" b="1" dirty="0" smtClean="0"/>
              <a:t>. </a:t>
            </a:r>
            <a:r>
              <a:rPr lang="ru-RU" b="1" dirty="0" err="1" smtClean="0"/>
              <a:t>Відомий</a:t>
            </a:r>
            <a:r>
              <a:rPr lang="ru-RU" b="1" dirty="0" smtClean="0"/>
              <a:t> пляж </a:t>
            </a:r>
            <a:r>
              <a:rPr lang="ru-RU" b="1" dirty="0" err="1" smtClean="0"/>
              <a:t>Майамі</a:t>
            </a:r>
            <a:r>
              <a:rPr lang="ru-RU" b="1" dirty="0" smtClean="0"/>
              <a:t> </a:t>
            </a:r>
            <a:r>
              <a:rPr lang="ru-RU" b="1" dirty="0" err="1" smtClean="0"/>
              <a:t>Біч</a:t>
            </a:r>
            <a:r>
              <a:rPr lang="ru-RU" b="1" dirty="0" smtClean="0"/>
              <a:t> на </a:t>
            </a:r>
            <a:r>
              <a:rPr lang="ru-RU" b="1" dirty="0" err="1" smtClean="0"/>
              <a:t>протязі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40 км </a:t>
            </a:r>
            <a:r>
              <a:rPr lang="ru-RU" b="1" dirty="0" err="1" smtClean="0"/>
              <a:t>радує</a:t>
            </a:r>
            <a:r>
              <a:rPr lang="ru-RU" b="1" dirty="0" smtClean="0"/>
              <a:t> око перехожих </a:t>
            </a:r>
            <a:r>
              <a:rPr lang="ru-RU" b="1" dirty="0" err="1" smtClean="0"/>
              <a:t>розкішними</a:t>
            </a:r>
            <a:r>
              <a:rPr lang="ru-RU" b="1" dirty="0" smtClean="0"/>
              <a:t> </a:t>
            </a:r>
            <a:r>
              <a:rPr lang="ru-RU" b="1" dirty="0" err="1" smtClean="0"/>
              <a:t>готелями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віллами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Курорт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багате</a:t>
            </a:r>
            <a:r>
              <a:rPr lang="ru-RU" b="1" dirty="0" smtClean="0"/>
              <a:t> </a:t>
            </a:r>
            <a:r>
              <a:rPr lang="ru-RU" b="1" dirty="0" err="1" smtClean="0"/>
              <a:t>нічне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безліччю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нічних</a:t>
            </a:r>
            <a:r>
              <a:rPr lang="ru-RU" b="1" dirty="0" smtClean="0"/>
              <a:t> </a:t>
            </a:r>
            <a:r>
              <a:rPr lang="ru-RU" b="1" dirty="0" err="1" smtClean="0"/>
              <a:t>клубів</a:t>
            </a:r>
            <a:r>
              <a:rPr lang="ru-RU" b="1" dirty="0" smtClean="0"/>
              <a:t>. Великий </a:t>
            </a:r>
            <a:r>
              <a:rPr lang="ru-RU" b="1" dirty="0" err="1" smtClean="0"/>
              <a:t>вибір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«</a:t>
            </a:r>
            <a:r>
              <a:rPr lang="ru-RU" b="1" dirty="0" err="1" smtClean="0"/>
              <a:t>денних</a:t>
            </a:r>
            <a:r>
              <a:rPr lang="ru-RU" b="1" dirty="0" smtClean="0"/>
              <a:t>» </a:t>
            </a:r>
            <a:r>
              <a:rPr lang="ru-RU" b="1" dirty="0" err="1" smtClean="0"/>
              <a:t>розваг</a:t>
            </a:r>
            <a:r>
              <a:rPr lang="ru-RU" b="1" dirty="0" smtClean="0"/>
              <a:t>: </a:t>
            </a:r>
            <a:r>
              <a:rPr lang="ru-RU" b="1" dirty="0" err="1" smtClean="0"/>
              <a:t>найбільший</a:t>
            </a:r>
            <a:r>
              <a:rPr lang="ru-RU" b="1" dirty="0" smtClean="0"/>
              <a:t> </a:t>
            </a:r>
            <a:r>
              <a:rPr lang="ru-RU" b="1" dirty="0" err="1" smtClean="0"/>
              <a:t>акваріум</a:t>
            </a:r>
            <a:r>
              <a:rPr lang="ru-RU" b="1" dirty="0" smtClean="0"/>
              <a:t> Америки, </a:t>
            </a:r>
            <a:r>
              <a:rPr lang="ru-RU" b="1" dirty="0" err="1" smtClean="0"/>
              <a:t>тропічний</a:t>
            </a:r>
            <a:r>
              <a:rPr lang="ru-RU" b="1" dirty="0" smtClean="0"/>
              <a:t> сад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екзотичними</a:t>
            </a:r>
            <a:r>
              <a:rPr lang="ru-RU" b="1" dirty="0" smtClean="0"/>
              <a:t> птахами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рослинами</a:t>
            </a:r>
            <a:r>
              <a:rPr lang="ru-RU" b="1" dirty="0" smtClean="0"/>
              <a:t>, </a:t>
            </a:r>
            <a:r>
              <a:rPr lang="ru-RU" b="1" dirty="0" err="1" smtClean="0"/>
              <a:t>величезний</a:t>
            </a:r>
            <a:r>
              <a:rPr lang="ru-RU" b="1" dirty="0" smtClean="0"/>
              <a:t> зоопарк, </a:t>
            </a:r>
            <a:r>
              <a:rPr lang="ru-RU" b="1" dirty="0" err="1" smtClean="0"/>
              <a:t>будинок-музей</a:t>
            </a:r>
            <a:r>
              <a:rPr lang="ru-RU" b="1" dirty="0" smtClean="0"/>
              <a:t> </a:t>
            </a:r>
            <a:r>
              <a:rPr lang="ru-RU" b="1" dirty="0" err="1" smtClean="0"/>
              <a:t>Ернеста</a:t>
            </a:r>
            <a:r>
              <a:rPr lang="ru-RU" b="1" dirty="0" smtClean="0"/>
              <a:t> </a:t>
            </a:r>
            <a:r>
              <a:rPr lang="ru-RU" b="1" dirty="0" err="1" smtClean="0"/>
              <a:t>Хемінгуея</a:t>
            </a:r>
            <a:r>
              <a:rPr lang="ru-RU" b="1" dirty="0" smtClean="0"/>
              <a:t>, музей </a:t>
            </a:r>
            <a:r>
              <a:rPr lang="ru-RU" b="1" dirty="0" err="1" smtClean="0"/>
              <a:t>поліції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err="1" smtClean="0"/>
              <a:t>Майамі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теплий</a:t>
            </a:r>
            <a:r>
              <a:rPr lang="ru-RU" b="1" dirty="0" smtClean="0"/>
              <a:t> океан, </a:t>
            </a:r>
            <a:r>
              <a:rPr lang="ru-RU" b="1" dirty="0" err="1" smtClean="0"/>
              <a:t>відмінний</a:t>
            </a:r>
            <a:r>
              <a:rPr lang="ru-RU" b="1" dirty="0" smtClean="0"/>
              <a:t> </a:t>
            </a:r>
            <a:r>
              <a:rPr lang="ru-RU" b="1" dirty="0" err="1" smtClean="0"/>
              <a:t>цивілізований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Ð¡ÐµÐ¹ÑÐµÐ»ÑÑÑÐºÑ Ð¾ÑÑÑÐ¾Ð²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43898"/>
            <a:ext cx="7572428" cy="46532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0960" y="4786322"/>
            <a:ext cx="115015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Сейшели</a:t>
            </a:r>
            <a:r>
              <a:rPr lang="ru-RU" b="1" dirty="0" smtClean="0"/>
              <a:t> -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одні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островів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архіпелаг</a:t>
            </a:r>
            <a:r>
              <a:rPr lang="ru-RU" b="1" dirty="0" smtClean="0"/>
              <a:t> в </a:t>
            </a:r>
            <a:r>
              <a:rPr lang="ru-RU" b="1" dirty="0" err="1" smtClean="0"/>
              <a:t>Індійському</a:t>
            </a:r>
            <a:r>
              <a:rPr lang="ru-RU" b="1" dirty="0" smtClean="0"/>
              <a:t> </a:t>
            </a:r>
            <a:r>
              <a:rPr lang="ru-RU" b="1" dirty="0" err="1" smtClean="0"/>
              <a:t>океані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ста невеликих </a:t>
            </a:r>
            <a:r>
              <a:rPr lang="ru-RU" b="1" dirty="0" err="1" smtClean="0"/>
              <a:t>острівців-атолів</a:t>
            </a:r>
            <a:r>
              <a:rPr lang="ru-RU" b="1" dirty="0" smtClean="0"/>
              <a:t>. Цей курорт прекрасно </a:t>
            </a:r>
            <a:r>
              <a:rPr lang="ru-RU" b="1" dirty="0" err="1" smtClean="0"/>
              <a:t>підійде</a:t>
            </a:r>
            <a:r>
              <a:rPr lang="ru-RU" b="1" dirty="0" smtClean="0"/>
              <a:t> для </a:t>
            </a:r>
            <a:r>
              <a:rPr lang="ru-RU" b="1" dirty="0" err="1" smtClean="0"/>
              <a:t>втомлених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міської</a:t>
            </a:r>
            <a:r>
              <a:rPr lang="ru-RU" b="1" dirty="0" smtClean="0"/>
              <a:t> </a:t>
            </a:r>
            <a:r>
              <a:rPr lang="ru-RU" b="1" dirty="0" err="1" smtClean="0"/>
              <a:t>суєти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бажаючих</a:t>
            </a:r>
            <a:r>
              <a:rPr lang="ru-RU" b="1" dirty="0" smtClean="0"/>
              <a:t> легкого, </a:t>
            </a:r>
            <a:r>
              <a:rPr lang="ru-RU" b="1" dirty="0" err="1" smtClean="0"/>
              <a:t>невимушеного</a:t>
            </a:r>
            <a:r>
              <a:rPr lang="ru-RU" b="1" dirty="0" smtClean="0"/>
              <a:t>, затишного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Тут широко </a:t>
            </a:r>
            <a:r>
              <a:rPr lang="ru-RU" b="1" dirty="0" err="1" smtClean="0"/>
              <a:t>поширені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, як </a:t>
            </a:r>
            <a:r>
              <a:rPr lang="ru-RU" b="1" dirty="0" err="1" smtClean="0"/>
              <a:t>дайвінг</a:t>
            </a:r>
            <a:r>
              <a:rPr lang="ru-RU" b="1" dirty="0" smtClean="0"/>
              <a:t>, </a:t>
            </a:r>
            <a:r>
              <a:rPr lang="ru-RU" b="1" dirty="0" err="1" smtClean="0"/>
              <a:t>віндсерфінг</a:t>
            </a:r>
            <a:r>
              <a:rPr lang="ru-RU" b="1" dirty="0" smtClean="0"/>
              <a:t>, </a:t>
            </a:r>
            <a:r>
              <a:rPr lang="ru-RU" b="1" dirty="0" err="1" smtClean="0"/>
              <a:t>риболовля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Місцева</a:t>
            </a:r>
            <a:r>
              <a:rPr lang="ru-RU" b="1" dirty="0" smtClean="0"/>
              <a:t> природа </a:t>
            </a:r>
            <a:r>
              <a:rPr lang="ru-RU" b="1" dirty="0" err="1" smtClean="0"/>
              <a:t>нікого</a:t>
            </a:r>
            <a:r>
              <a:rPr lang="ru-RU" b="1" dirty="0" smtClean="0"/>
              <a:t> не </a:t>
            </a:r>
            <a:r>
              <a:rPr lang="ru-RU" b="1" dirty="0" err="1" smtClean="0"/>
              <a:t>залишить</a:t>
            </a:r>
            <a:r>
              <a:rPr lang="ru-RU" b="1" dirty="0" smtClean="0"/>
              <a:t> </a:t>
            </a:r>
            <a:r>
              <a:rPr lang="ru-RU" b="1" dirty="0" err="1" smtClean="0"/>
              <a:t>байдужим</a:t>
            </a:r>
            <a:r>
              <a:rPr lang="ru-RU" b="1" dirty="0" smtClean="0"/>
              <a:t>. </a:t>
            </a:r>
            <a:r>
              <a:rPr lang="ru-RU" b="1" dirty="0" err="1" smtClean="0"/>
              <a:t>Унікальна</a:t>
            </a:r>
            <a:r>
              <a:rPr lang="ru-RU" b="1" dirty="0" smtClean="0"/>
              <a:t> флора </a:t>
            </a:r>
            <a:r>
              <a:rPr lang="ru-RU" b="1" dirty="0" err="1" smtClean="0"/>
              <a:t>і</a:t>
            </a:r>
            <a:r>
              <a:rPr lang="ru-RU" b="1" dirty="0" smtClean="0"/>
              <a:t> фауна, </a:t>
            </a:r>
            <a:r>
              <a:rPr lang="ru-RU" b="1" dirty="0" err="1" smtClean="0"/>
              <a:t>білосніжні</a:t>
            </a:r>
            <a:r>
              <a:rPr lang="ru-RU" b="1" dirty="0" smtClean="0"/>
              <a:t> </a:t>
            </a:r>
            <a:r>
              <a:rPr lang="ru-RU" b="1" dirty="0" err="1" smtClean="0"/>
              <a:t>пляжі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блакитна</a:t>
            </a:r>
            <a:r>
              <a:rPr lang="ru-RU" b="1" dirty="0" smtClean="0"/>
              <a:t> вода </a:t>
            </a:r>
            <a:r>
              <a:rPr lang="ru-RU" b="1" dirty="0" err="1" smtClean="0"/>
              <a:t>безперервно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на </a:t>
            </a:r>
            <a:r>
              <a:rPr lang="ru-RU" b="1" dirty="0" err="1" smtClean="0"/>
              <a:t>Сейшельських</a:t>
            </a:r>
            <a:r>
              <a:rPr lang="ru-RU" b="1" dirty="0" smtClean="0"/>
              <a:t> островах </a:t>
            </a:r>
            <a:r>
              <a:rPr lang="ru-RU" b="1" dirty="0" err="1" smtClean="0"/>
              <a:t>поєднує</a:t>
            </a:r>
            <a:r>
              <a:rPr lang="ru-RU" b="1" dirty="0" smtClean="0"/>
              <a:t> </a:t>
            </a:r>
            <a:r>
              <a:rPr lang="ru-RU" b="1" dirty="0" err="1" smtClean="0"/>
              <a:t>насолоду</a:t>
            </a:r>
            <a:r>
              <a:rPr lang="ru-RU" b="1" dirty="0" smtClean="0"/>
              <a:t> </a:t>
            </a:r>
            <a:r>
              <a:rPr lang="ru-RU" b="1" dirty="0" err="1" smtClean="0"/>
              <a:t>первозданної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комфортабельність</a:t>
            </a:r>
            <a:r>
              <a:rPr lang="ru-RU" b="1" dirty="0" smtClean="0"/>
              <a:t>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готелів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12" y="357166"/>
            <a:ext cx="41671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Дубай</a:t>
            </a:r>
            <a:r>
              <a:rPr lang="ru-RU" b="1" dirty="0" smtClean="0"/>
              <a:t> - </a:t>
            </a:r>
            <a:r>
              <a:rPr lang="ru-RU" b="1" dirty="0" err="1" smtClean="0"/>
              <a:t>чи</a:t>
            </a:r>
            <a:r>
              <a:rPr lang="ru-RU" b="1" dirty="0" smtClean="0"/>
              <a:t> не </a:t>
            </a:r>
            <a:r>
              <a:rPr lang="ru-RU" b="1" dirty="0" err="1" smtClean="0"/>
              <a:t>найшикарніше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курортне</a:t>
            </a:r>
            <a:r>
              <a:rPr lang="ru-RU" b="1" dirty="0" smtClean="0"/>
              <a:t> </a:t>
            </a:r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Природа </a:t>
            </a:r>
            <a:r>
              <a:rPr lang="ru-RU" b="1" dirty="0" err="1" smtClean="0"/>
              <a:t>обдарувала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теплим </a:t>
            </a:r>
            <a:r>
              <a:rPr lang="ru-RU" b="1" dirty="0" err="1" smtClean="0"/>
              <a:t>сонцем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найчистішими</a:t>
            </a:r>
            <a:r>
              <a:rPr lang="ru-RU" b="1" dirty="0" smtClean="0"/>
              <a:t> водами. Але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пам'яток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все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, </a:t>
            </a:r>
            <a:r>
              <a:rPr lang="ru-RU" b="1" dirty="0" err="1" smtClean="0"/>
              <a:t>створені</a:t>
            </a:r>
            <a:r>
              <a:rPr lang="ru-RU" b="1" dirty="0" smtClean="0"/>
              <a:t> </a:t>
            </a:r>
            <a:r>
              <a:rPr lang="ru-RU" b="1" dirty="0" err="1" smtClean="0"/>
              <a:t>людиною</a:t>
            </a:r>
            <a:r>
              <a:rPr lang="ru-RU" b="1" dirty="0" smtClean="0"/>
              <a:t> на </a:t>
            </a:r>
            <a:r>
              <a:rPr lang="ru-RU" b="1" dirty="0" err="1" smtClean="0"/>
              <a:t>безкрайніх</a:t>
            </a:r>
            <a:r>
              <a:rPr lang="ru-RU" b="1" dirty="0" smtClean="0"/>
              <a:t> просторах </a:t>
            </a:r>
            <a:r>
              <a:rPr lang="ru-RU" b="1" dirty="0" err="1" smtClean="0"/>
              <a:t>пустелі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курорт </a:t>
            </a:r>
            <a:r>
              <a:rPr lang="ru-RU" b="1" dirty="0" err="1" smtClean="0"/>
              <a:t>приваблює</a:t>
            </a:r>
            <a:r>
              <a:rPr lang="ru-RU" b="1" dirty="0" smtClean="0"/>
              <a:t> </a:t>
            </a:r>
            <a:r>
              <a:rPr lang="ru-RU" b="1" dirty="0" err="1" smtClean="0"/>
              <a:t>масштабністю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амбітністю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найвища</a:t>
            </a:r>
            <a:r>
              <a:rPr lang="ru-RU" b="1" dirty="0" smtClean="0"/>
              <a:t> </a:t>
            </a:r>
            <a:r>
              <a:rPr lang="ru-RU" b="1" dirty="0" err="1" smtClean="0"/>
              <a:t>будівля</a:t>
            </a:r>
            <a:r>
              <a:rPr lang="ru-RU" b="1" dirty="0" smtClean="0"/>
              <a:t> в </a:t>
            </a:r>
            <a:r>
              <a:rPr lang="ru-RU" b="1" dirty="0" err="1" smtClean="0"/>
              <a:t>світі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оглядовим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рестораном, </a:t>
            </a:r>
            <a:r>
              <a:rPr lang="ru-RU" b="1" dirty="0" err="1" smtClean="0"/>
              <a:t>найвищий</a:t>
            </a:r>
            <a:r>
              <a:rPr lang="ru-RU" b="1" dirty="0" smtClean="0"/>
              <a:t> </a:t>
            </a:r>
            <a:r>
              <a:rPr lang="ru-RU" b="1" dirty="0" err="1" smtClean="0"/>
              <a:t>танцюючий</a:t>
            </a:r>
            <a:r>
              <a:rPr lang="ru-RU" b="1" dirty="0" smtClean="0"/>
              <a:t> фонтан, </a:t>
            </a:r>
            <a:r>
              <a:rPr lang="ru-RU" b="1" dirty="0" err="1" smtClean="0"/>
              <a:t>величезні</a:t>
            </a:r>
            <a:r>
              <a:rPr lang="ru-RU" b="1" dirty="0" smtClean="0"/>
              <a:t> </a:t>
            </a:r>
            <a:r>
              <a:rPr lang="ru-RU" b="1" dirty="0" err="1" smtClean="0"/>
              <a:t>торгові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. Тут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чудових</a:t>
            </a:r>
            <a:r>
              <a:rPr lang="ru-RU" b="1" dirty="0" smtClean="0"/>
              <a:t> мечетей, </a:t>
            </a:r>
            <a:r>
              <a:rPr lang="ru-RU" b="1" dirty="0" err="1" smtClean="0"/>
              <a:t>найвідоміша</a:t>
            </a:r>
            <a:r>
              <a:rPr lang="ru-RU" b="1" dirty="0" smtClean="0"/>
              <a:t> - мечеть </a:t>
            </a:r>
            <a:r>
              <a:rPr lang="ru-RU" b="1" dirty="0" err="1" smtClean="0"/>
              <a:t>Джумейра</a:t>
            </a:r>
            <a:r>
              <a:rPr lang="ru-RU" b="1" dirty="0" smtClean="0"/>
              <a:t>. Але </a:t>
            </a:r>
            <a:r>
              <a:rPr lang="ru-RU" b="1" dirty="0" err="1" smtClean="0"/>
              <a:t>більш</a:t>
            </a:r>
            <a:r>
              <a:rPr lang="ru-RU" b="1" dirty="0" smtClean="0"/>
              <a:t> за все </a:t>
            </a:r>
            <a:r>
              <a:rPr lang="ru-RU" b="1" dirty="0" err="1" smtClean="0"/>
              <a:t>Емірати</a:t>
            </a:r>
            <a:r>
              <a:rPr lang="ru-RU" b="1" dirty="0" smtClean="0"/>
              <a:t> </a:t>
            </a:r>
            <a:r>
              <a:rPr lang="ru-RU" b="1" dirty="0" err="1" smtClean="0"/>
              <a:t>вражають</a:t>
            </a:r>
            <a:r>
              <a:rPr lang="ru-RU" b="1" dirty="0" smtClean="0"/>
              <a:t>, </a:t>
            </a:r>
            <a:r>
              <a:rPr lang="ru-RU" b="1" dirty="0" err="1" smtClean="0"/>
              <a:t>мабуть</a:t>
            </a:r>
            <a:r>
              <a:rPr lang="ru-RU" b="1" dirty="0" smtClean="0"/>
              <a:t>, </a:t>
            </a:r>
            <a:r>
              <a:rPr lang="ru-RU" b="1" dirty="0" err="1" smtClean="0"/>
              <a:t>рукотворними</a:t>
            </a:r>
            <a:r>
              <a:rPr lang="ru-RU" b="1" dirty="0" smtClean="0"/>
              <a:t> островами -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вражаючими</a:t>
            </a:r>
            <a:r>
              <a:rPr lang="ru-RU" b="1" dirty="0" smtClean="0"/>
              <a:t> «</a:t>
            </a:r>
            <a:r>
              <a:rPr lang="ru-RU" b="1" dirty="0" err="1" smtClean="0"/>
              <a:t>будівлями</a:t>
            </a:r>
            <a:r>
              <a:rPr lang="ru-RU" b="1" dirty="0" smtClean="0"/>
              <a:t>» в </a:t>
            </a:r>
            <a:r>
              <a:rPr lang="ru-RU" b="1" dirty="0" err="1" smtClean="0"/>
              <a:t>світі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2162" name="Picture 2" descr="ÐÐ°ÑÑÐ¸Ð½ÐºÐ¸ Ð¿Ð¾ Ð·Ð°Ð¿ÑÐ¾ÑÑ Ð´ÑÐ±Ð°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642918"/>
            <a:ext cx="750747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0578" y="214290"/>
            <a:ext cx="371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Гоа</a:t>
            </a:r>
            <a:r>
              <a:rPr lang="ru-RU" b="1" dirty="0" smtClean="0"/>
              <a:t> -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популярний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курортний</a:t>
            </a:r>
            <a:r>
              <a:rPr lang="ru-RU" b="1" dirty="0" smtClean="0"/>
              <a:t> </a:t>
            </a:r>
            <a:r>
              <a:rPr lang="ru-RU" b="1" dirty="0" err="1" smtClean="0"/>
              <a:t>напрямок</a:t>
            </a:r>
            <a:r>
              <a:rPr lang="ru-RU" b="1" dirty="0" smtClean="0"/>
              <a:t> </a:t>
            </a:r>
            <a:r>
              <a:rPr lang="ru-RU" b="1" dirty="0" err="1" smtClean="0"/>
              <a:t>Індії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один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в </a:t>
            </a:r>
            <a:r>
              <a:rPr lang="ru-RU" b="1" dirty="0" err="1" smtClean="0"/>
              <a:t>світі</a:t>
            </a:r>
            <a:r>
              <a:rPr lang="ru-RU" b="1" dirty="0" smtClean="0"/>
              <a:t>. </a:t>
            </a:r>
            <a:r>
              <a:rPr lang="ru-RU" b="1" dirty="0" err="1" smtClean="0"/>
              <a:t>Гоа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варіантів</a:t>
            </a:r>
            <a:r>
              <a:rPr lang="ru-RU" b="1" dirty="0" smtClean="0"/>
              <a:t> як </a:t>
            </a:r>
            <a:r>
              <a:rPr lang="ru-RU" b="1" dirty="0" err="1" smtClean="0"/>
              <a:t>організованого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самостійного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Тут </a:t>
            </a:r>
            <a:r>
              <a:rPr lang="ru-RU" b="1" dirty="0" err="1" smtClean="0"/>
              <a:t>організовані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водних</a:t>
            </a:r>
            <a:r>
              <a:rPr lang="ru-RU" b="1" dirty="0" smtClean="0"/>
              <a:t> </a:t>
            </a:r>
            <a:r>
              <a:rPr lang="ru-RU" b="1" dirty="0" err="1" smtClean="0"/>
              <a:t>розваг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екскурсії</a:t>
            </a:r>
            <a:r>
              <a:rPr lang="ru-RU" b="1" dirty="0" smtClean="0"/>
              <a:t> до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архітектурних</a:t>
            </a:r>
            <a:r>
              <a:rPr lang="ru-RU" b="1" dirty="0" smtClean="0"/>
              <a:t> </a:t>
            </a:r>
            <a:r>
              <a:rPr lang="ru-RU" b="1" dirty="0" err="1" smtClean="0"/>
              <a:t>пам'яток</a:t>
            </a:r>
            <a:r>
              <a:rPr lang="ru-RU" b="1" dirty="0" smtClean="0"/>
              <a:t>. </a:t>
            </a:r>
            <a:r>
              <a:rPr lang="ru-RU" b="1" dirty="0" err="1" smtClean="0"/>
              <a:t>Відвідавши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штат,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неодмінно</a:t>
            </a:r>
            <a:r>
              <a:rPr lang="ru-RU" b="1" dirty="0" smtClean="0"/>
              <a:t> </a:t>
            </a:r>
            <a:r>
              <a:rPr lang="ru-RU" b="1" dirty="0" err="1" smtClean="0"/>
              <a:t>побачити</a:t>
            </a:r>
            <a:r>
              <a:rPr lang="ru-RU" b="1" dirty="0" smtClean="0"/>
              <a:t> </a:t>
            </a:r>
            <a:r>
              <a:rPr lang="ru-RU" b="1" dirty="0" err="1" smtClean="0"/>
              <a:t>місцеві</a:t>
            </a:r>
            <a:r>
              <a:rPr lang="ru-RU" b="1" dirty="0" smtClean="0"/>
              <a:t> озера, </a:t>
            </a:r>
            <a:r>
              <a:rPr lang="ru-RU" b="1" dirty="0" err="1" smtClean="0"/>
              <a:t>водоспади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мальовничі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сільськогосподарські</a:t>
            </a:r>
            <a:r>
              <a:rPr lang="ru-RU" b="1" dirty="0" smtClean="0"/>
              <a:t> </a:t>
            </a:r>
            <a:r>
              <a:rPr lang="ru-RU" b="1" dirty="0" err="1" smtClean="0"/>
              <a:t>плантації</a:t>
            </a:r>
            <a:r>
              <a:rPr lang="ru-RU" b="1" dirty="0" smtClean="0"/>
              <a:t>. </a:t>
            </a:r>
            <a:r>
              <a:rPr lang="ru-RU" b="1" dirty="0" err="1" smtClean="0"/>
              <a:t>Справжньою</a:t>
            </a:r>
            <a:r>
              <a:rPr lang="ru-RU" b="1" dirty="0" smtClean="0"/>
              <a:t> </a:t>
            </a:r>
            <a:r>
              <a:rPr lang="ru-RU" b="1" dirty="0" err="1" smtClean="0"/>
              <a:t>родзинкою</a:t>
            </a:r>
            <a:r>
              <a:rPr lang="ru-RU" b="1" dirty="0" smtClean="0"/>
              <a:t> курорту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танцювальні</a:t>
            </a:r>
            <a:r>
              <a:rPr lang="ru-RU" b="1" dirty="0" smtClean="0"/>
              <a:t> </a:t>
            </a:r>
            <a:r>
              <a:rPr lang="ru-RU" b="1" dirty="0" err="1" smtClean="0"/>
              <a:t>вечори</a:t>
            </a:r>
            <a:r>
              <a:rPr lang="ru-RU" b="1" dirty="0" smtClean="0"/>
              <a:t> на пляжах. </a:t>
            </a:r>
            <a:r>
              <a:rPr lang="ru-RU" b="1" dirty="0" err="1" smtClean="0"/>
              <a:t>Популярний</a:t>
            </a:r>
            <a:r>
              <a:rPr lang="ru-RU" b="1" dirty="0" smtClean="0"/>
              <a:t> </a:t>
            </a:r>
            <a:r>
              <a:rPr lang="ru-RU" b="1" dirty="0" err="1" smtClean="0"/>
              <a:t>музичний</a:t>
            </a:r>
            <a:r>
              <a:rPr lang="ru-RU" b="1" dirty="0" smtClean="0"/>
              <a:t> </a:t>
            </a:r>
            <a:r>
              <a:rPr lang="ru-RU" b="1" dirty="0" err="1" smtClean="0"/>
              <a:t>напрям</a:t>
            </a:r>
            <a:r>
              <a:rPr lang="ru-RU" b="1" dirty="0" smtClean="0"/>
              <a:t> - транс. </a:t>
            </a:r>
            <a:r>
              <a:rPr lang="ru-RU" b="1" dirty="0" err="1" smtClean="0"/>
              <a:t>Тисячі</a:t>
            </a:r>
            <a:r>
              <a:rPr lang="ru-RU" b="1" dirty="0" smtClean="0"/>
              <a:t> людей </a:t>
            </a:r>
            <a:r>
              <a:rPr lang="ru-RU" b="1" dirty="0" err="1" smtClean="0"/>
              <a:t>збираються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насолодитися</a:t>
            </a:r>
            <a:r>
              <a:rPr lang="ru-RU" b="1" dirty="0" smtClean="0"/>
              <a:t> </a:t>
            </a:r>
            <a:r>
              <a:rPr lang="ru-RU" b="1" dirty="0" err="1" smtClean="0"/>
              <a:t>музикою</a:t>
            </a:r>
            <a:r>
              <a:rPr lang="ru-RU" b="1" dirty="0" smtClean="0"/>
              <a:t>, танцем, </a:t>
            </a:r>
            <a:r>
              <a:rPr lang="ru-RU" b="1" dirty="0" err="1" smtClean="0"/>
              <a:t>спілкуванням</a:t>
            </a:r>
            <a:r>
              <a:rPr lang="ru-RU" b="1" dirty="0" smtClean="0"/>
              <a:t>, красою заходу </a:t>
            </a:r>
            <a:r>
              <a:rPr lang="ru-RU" b="1" dirty="0" err="1" smtClean="0"/>
              <a:t>і</a:t>
            </a:r>
            <a:r>
              <a:rPr lang="ru-RU" b="1" dirty="0" smtClean="0"/>
              <a:t> океану.</a:t>
            </a:r>
            <a:endParaRPr lang="ru-RU" b="1" dirty="0"/>
          </a:p>
        </p:txBody>
      </p:sp>
      <p:sp>
        <p:nvSpPr>
          <p:cNvPr id="93186" name="AutoShape 2" descr="ÐÐ°ÑÑÐ¸Ð½ÐºÐ¸ Ð¿Ð¾ Ð·Ð°Ð¿ÑÐ¾ÑÑ Ð³Ð¾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ÐÐ°ÑÑÐ¸Ð½ÐºÐ¸ Ð¿Ð¾ Ð·Ð°Ð¿ÑÐ¾ÑÑ Ð³Ð¾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ÐÐ°ÑÑÐ¸Ð½ÐºÐ¸ Ð¿Ð¾ Ð·Ð°Ð¿ÑÐ¾ÑÑ Ð³Ð¾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024298" cy="3000396"/>
          </a:xfrm>
          <a:prstGeom prst="rect">
            <a:avLst/>
          </a:prstGeom>
          <a:noFill/>
        </p:spPr>
      </p:pic>
      <p:pic>
        <p:nvPicPr>
          <p:cNvPr id="93194" name="Picture 10" descr="ÐÐ°ÑÑÐ¸Ð½ÐºÐ¸ Ð¿Ð¾ Ð·Ð°Ð¿ÑÐ¾ÑÑ Ð³Ð¾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0"/>
            <a:ext cx="6000792" cy="3076557"/>
          </a:xfrm>
          <a:prstGeom prst="rect">
            <a:avLst/>
          </a:prstGeom>
          <a:noFill/>
        </p:spPr>
      </p:pic>
      <p:pic>
        <p:nvPicPr>
          <p:cNvPr id="93196" name="Picture 12" descr="ÐÐ°ÑÑÐ¸Ð½ÐºÐ¸ Ð¿Ð¾ Ð·Ð°Ð¿ÑÐ¾ÑÑ Ð³Ð¾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36" y="3143248"/>
            <a:ext cx="4127731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4826" y="714356"/>
            <a:ext cx="4000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Гавайські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територія</a:t>
            </a:r>
            <a:r>
              <a:rPr lang="ru-RU" b="1" dirty="0" smtClean="0"/>
              <a:t> </a:t>
            </a:r>
            <a:r>
              <a:rPr lang="ru-RU" b="1" dirty="0" err="1" smtClean="0"/>
              <a:t>екзотики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контрастів</a:t>
            </a:r>
            <a:r>
              <a:rPr lang="ru-RU" b="1" dirty="0" smtClean="0"/>
              <a:t>! Тут </a:t>
            </a:r>
            <a:r>
              <a:rPr lang="ru-RU" b="1" dirty="0" err="1" smtClean="0"/>
              <a:t>сусідять</a:t>
            </a:r>
            <a:r>
              <a:rPr lang="ru-RU" b="1" dirty="0" smtClean="0"/>
              <a:t> </a:t>
            </a:r>
            <a:r>
              <a:rPr lang="ru-RU" b="1" dirty="0" err="1" smtClean="0"/>
              <a:t>діючі</a:t>
            </a:r>
            <a:r>
              <a:rPr lang="ru-RU" b="1" dirty="0" smtClean="0"/>
              <a:t> </a:t>
            </a:r>
            <a:r>
              <a:rPr lang="ru-RU" b="1" dirty="0" err="1" smtClean="0"/>
              <a:t>вулкани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чудові</a:t>
            </a:r>
            <a:r>
              <a:rPr lang="ru-RU" b="1" dirty="0" smtClean="0"/>
              <a:t> </a:t>
            </a:r>
            <a:r>
              <a:rPr lang="ru-RU" b="1" dirty="0" err="1" smtClean="0"/>
              <a:t>водоспади</a:t>
            </a:r>
            <a:r>
              <a:rPr lang="ru-RU" b="1" dirty="0" smtClean="0"/>
              <a:t>, </a:t>
            </a:r>
            <a:r>
              <a:rPr lang="ru-RU" b="1" dirty="0" err="1" smtClean="0"/>
              <a:t>засніжені</a:t>
            </a:r>
            <a:r>
              <a:rPr lang="ru-RU" b="1" dirty="0" smtClean="0"/>
              <a:t> </a:t>
            </a:r>
            <a:r>
              <a:rPr lang="ru-RU" b="1" dirty="0" err="1" smtClean="0"/>
              <a:t>вершини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папоротеві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бамбукові</a:t>
            </a:r>
            <a:r>
              <a:rPr lang="ru-RU" b="1" dirty="0" smtClean="0"/>
              <a:t> </a:t>
            </a:r>
            <a:r>
              <a:rPr lang="ru-RU" b="1" dirty="0" err="1" smtClean="0"/>
              <a:t>ліси</a:t>
            </a:r>
            <a:r>
              <a:rPr lang="ru-RU" b="1" dirty="0" smtClean="0"/>
              <a:t>, </a:t>
            </a:r>
            <a:r>
              <a:rPr lang="ru-RU" b="1" dirty="0" err="1" smtClean="0"/>
              <a:t>мляві</a:t>
            </a:r>
            <a:r>
              <a:rPr lang="ru-RU" b="1" dirty="0" smtClean="0"/>
              <a:t> </a:t>
            </a:r>
            <a:r>
              <a:rPr lang="ru-RU" b="1" dirty="0" err="1" smtClean="0"/>
              <a:t>пустелі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квітучі</a:t>
            </a:r>
            <a:r>
              <a:rPr lang="ru-RU" b="1" dirty="0" smtClean="0"/>
              <a:t> </a:t>
            </a:r>
            <a:r>
              <a:rPr lang="ru-RU" b="1" dirty="0" err="1" smtClean="0"/>
              <a:t>орхідеї</a:t>
            </a:r>
            <a:r>
              <a:rPr lang="ru-RU" b="1" dirty="0" smtClean="0"/>
              <a:t>. З одного боку, тут </a:t>
            </a:r>
            <a:r>
              <a:rPr lang="ru-RU" b="1" dirty="0" err="1" smtClean="0"/>
              <a:t>безліч</a:t>
            </a:r>
            <a:r>
              <a:rPr lang="ru-RU" b="1" dirty="0" smtClean="0"/>
              <a:t> лагун </a:t>
            </a:r>
            <a:r>
              <a:rPr lang="ru-RU" b="1" dirty="0" err="1" smtClean="0"/>
              <a:t>і</a:t>
            </a:r>
            <a:r>
              <a:rPr lang="ru-RU" b="1" dirty="0" smtClean="0"/>
              <a:t> бухт, </a:t>
            </a:r>
            <a:r>
              <a:rPr lang="ru-RU" b="1" dirty="0" err="1" smtClean="0"/>
              <a:t>зручних</a:t>
            </a:r>
            <a:r>
              <a:rPr lang="ru-RU" b="1" dirty="0" smtClean="0"/>
              <a:t> для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занурень</a:t>
            </a:r>
            <a:r>
              <a:rPr lang="ru-RU" b="1" dirty="0" smtClean="0"/>
              <a:t>. З </a:t>
            </a:r>
            <a:r>
              <a:rPr lang="ru-RU" b="1" dirty="0" err="1" smtClean="0"/>
              <a:t>іншого</a:t>
            </a:r>
            <a:r>
              <a:rPr lang="ru-RU" b="1" dirty="0" smtClean="0"/>
              <a:t> - </a:t>
            </a:r>
            <a:r>
              <a:rPr lang="ru-RU" b="1" dirty="0" err="1" smtClean="0"/>
              <a:t>високі</a:t>
            </a:r>
            <a:r>
              <a:rPr lang="ru-RU" b="1" dirty="0" smtClean="0"/>
              <a:t> </a:t>
            </a:r>
            <a:r>
              <a:rPr lang="ru-RU" b="1" dirty="0" err="1" smtClean="0"/>
              <a:t>приливні</a:t>
            </a:r>
            <a:r>
              <a:rPr lang="ru-RU" b="1" dirty="0" smtClean="0"/>
              <a:t> </a:t>
            </a:r>
            <a:r>
              <a:rPr lang="ru-RU" b="1" dirty="0" err="1" smtClean="0"/>
              <a:t>хвилі</a:t>
            </a:r>
            <a:r>
              <a:rPr lang="ru-RU" b="1" dirty="0" smtClean="0"/>
              <a:t> </a:t>
            </a:r>
            <a:r>
              <a:rPr lang="ru-RU" b="1" dirty="0" err="1" smtClean="0"/>
              <a:t>роблять</a:t>
            </a:r>
            <a:r>
              <a:rPr lang="ru-RU" b="1" dirty="0" smtClean="0"/>
              <a:t> </a:t>
            </a:r>
            <a:r>
              <a:rPr lang="ru-RU" b="1" dirty="0" err="1" smtClean="0"/>
              <a:t>архіпелаг</a:t>
            </a:r>
            <a:r>
              <a:rPr lang="ru-RU" b="1" dirty="0" smtClean="0"/>
              <a:t> особливо </a:t>
            </a:r>
            <a:r>
              <a:rPr lang="ru-RU" b="1" dirty="0" err="1" smtClean="0"/>
              <a:t>популярним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серферів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вразити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лавові</a:t>
            </a:r>
            <a:r>
              <a:rPr lang="ru-RU" b="1" dirty="0" smtClean="0"/>
              <a:t> поля, </a:t>
            </a:r>
            <a:r>
              <a:rPr lang="ru-RU" b="1" dirty="0" err="1" smtClean="0"/>
              <a:t>плантації</a:t>
            </a:r>
            <a:r>
              <a:rPr lang="ru-RU" b="1" dirty="0" smtClean="0"/>
              <a:t> </a:t>
            </a:r>
            <a:r>
              <a:rPr lang="ru-RU" b="1" dirty="0" err="1" smtClean="0"/>
              <a:t>кави</a:t>
            </a:r>
            <a:r>
              <a:rPr lang="ru-RU" b="1" dirty="0" smtClean="0"/>
              <a:t>, </a:t>
            </a:r>
            <a:r>
              <a:rPr lang="ru-RU" b="1" dirty="0" err="1" smtClean="0"/>
              <a:t>цукрової</a:t>
            </a:r>
            <a:r>
              <a:rPr lang="ru-RU" b="1" dirty="0" smtClean="0"/>
              <a:t> </a:t>
            </a:r>
            <a:r>
              <a:rPr lang="ru-RU" b="1" dirty="0" err="1" smtClean="0"/>
              <a:t>тростини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ананасів</a:t>
            </a:r>
            <a:r>
              <a:rPr lang="ru-RU" b="1" dirty="0" smtClean="0"/>
              <a:t>, </a:t>
            </a:r>
            <a:r>
              <a:rPr lang="ru-RU" b="1" dirty="0" err="1" smtClean="0"/>
              <a:t>відомі</a:t>
            </a:r>
            <a:r>
              <a:rPr lang="ru-RU" b="1" dirty="0" smtClean="0"/>
              <a:t> поля для гольфу.</a:t>
            </a:r>
            <a:endParaRPr lang="ru-RU" b="1" dirty="0"/>
          </a:p>
        </p:txBody>
      </p:sp>
      <p:pic>
        <p:nvPicPr>
          <p:cNvPr id="94210" name="Picture 2" descr="ÐÐ°ÑÑÐ¸Ð½ÐºÐ¸ Ð¿Ð¾ Ð·Ð°Ð¿ÑÐ¾ÑÑ Ð³Ð°Ð²Ð°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0"/>
            <a:ext cx="7215238" cy="3933825"/>
          </a:xfrm>
          <a:prstGeom prst="rect">
            <a:avLst/>
          </a:prstGeom>
          <a:noFill/>
        </p:spPr>
      </p:pic>
      <p:pic>
        <p:nvPicPr>
          <p:cNvPr id="94212" name="Picture 4" descr="ÐÐ°ÑÑÐ¸Ð½ÐºÐ¸ Ð¿Ð¾ Ð·Ð°Ð¿ÑÐ¾ÑÑ Ð³Ð°Ð²Ð°Ñ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4357695"/>
            <a:ext cx="3738546" cy="2500306"/>
          </a:xfrm>
          <a:prstGeom prst="rect">
            <a:avLst/>
          </a:prstGeom>
          <a:noFill/>
        </p:spPr>
      </p:pic>
      <p:pic>
        <p:nvPicPr>
          <p:cNvPr id="942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60" y="4357694"/>
            <a:ext cx="400049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8182" y="394692"/>
            <a:ext cx="38338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Пуерто-Плата</a:t>
            </a:r>
            <a:r>
              <a:rPr lang="ru-RU" b="1" dirty="0" smtClean="0"/>
              <a:t> - </a:t>
            </a:r>
            <a:r>
              <a:rPr lang="ru-RU" b="1" dirty="0" err="1" smtClean="0"/>
              <a:t>місто-курорт</a:t>
            </a:r>
            <a:r>
              <a:rPr lang="ru-RU" b="1" dirty="0" smtClean="0"/>
              <a:t> на </a:t>
            </a:r>
            <a:r>
              <a:rPr lang="ru-RU" b="1" dirty="0" err="1" smtClean="0"/>
              <a:t>півночі</a:t>
            </a:r>
            <a:r>
              <a:rPr lang="ru-RU" b="1" dirty="0" smtClean="0"/>
              <a:t> </a:t>
            </a:r>
            <a:r>
              <a:rPr lang="ru-RU" b="1" dirty="0" err="1" smtClean="0"/>
              <a:t>Домініканської</a:t>
            </a:r>
            <a:r>
              <a:rPr lang="ru-RU" b="1" dirty="0" smtClean="0"/>
              <a:t> </a:t>
            </a:r>
            <a:r>
              <a:rPr lang="ru-RU" b="1" dirty="0" err="1" smtClean="0"/>
              <a:t>Республіки</a:t>
            </a:r>
            <a:r>
              <a:rPr lang="ru-RU" b="1" dirty="0" smtClean="0"/>
              <a:t>, </a:t>
            </a:r>
            <a:r>
              <a:rPr lang="ru-RU" b="1" dirty="0" err="1" smtClean="0"/>
              <a:t>повна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- Сан </a:t>
            </a:r>
            <a:r>
              <a:rPr lang="ru-RU" b="1" dirty="0" err="1" smtClean="0"/>
              <a:t>Філіпе-Де-Пуерто-Плата</a:t>
            </a:r>
            <a:r>
              <a:rPr lang="ru-RU" b="1" dirty="0" smtClean="0"/>
              <a:t>.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дивовижних</a:t>
            </a:r>
            <a:r>
              <a:rPr lang="ru-RU" b="1" dirty="0" smtClean="0"/>
              <a:t> </a:t>
            </a:r>
            <a:r>
              <a:rPr lang="ru-RU" b="1" dirty="0" err="1" smtClean="0"/>
              <a:t>джунглів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білосніжних</a:t>
            </a:r>
            <a:r>
              <a:rPr lang="ru-RU" b="1" dirty="0" smtClean="0"/>
              <a:t> </a:t>
            </a:r>
            <a:r>
              <a:rPr lang="ru-RU" b="1" dirty="0" err="1" smtClean="0"/>
              <a:t>пляжів</a:t>
            </a:r>
            <a:r>
              <a:rPr lang="ru-RU" b="1" dirty="0" smtClean="0"/>
              <a:t> </a:t>
            </a:r>
            <a:r>
              <a:rPr lang="ru-RU" b="1" dirty="0" err="1" smtClean="0"/>
              <a:t>завдовжки</a:t>
            </a:r>
            <a:r>
              <a:rPr lang="ru-RU" b="1" dirty="0" smtClean="0"/>
              <a:t> в 120 км, </a:t>
            </a:r>
            <a:r>
              <a:rPr lang="ru-RU" b="1" dirty="0" err="1" smtClean="0"/>
              <a:t>Пуерто-Плата</a:t>
            </a:r>
            <a:r>
              <a:rPr lang="ru-RU" b="1" dirty="0" smtClean="0"/>
              <a:t> славиться романтичною </a:t>
            </a:r>
            <a:r>
              <a:rPr lang="ru-RU" b="1" dirty="0" err="1" smtClean="0"/>
              <a:t>середньовічною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архітектурою</a:t>
            </a:r>
            <a:r>
              <a:rPr lang="ru-RU" b="1" dirty="0" smtClean="0"/>
              <a:t>. </a:t>
            </a:r>
            <a:r>
              <a:rPr lang="ru-RU" b="1" dirty="0" err="1" smtClean="0"/>
              <a:t>Розкішні</a:t>
            </a:r>
            <a:r>
              <a:rPr lang="ru-RU" b="1" dirty="0" smtClean="0"/>
              <a:t> </a:t>
            </a:r>
            <a:r>
              <a:rPr lang="ru-RU" b="1" dirty="0" err="1" smtClean="0"/>
              <a:t>вікторіанські</a:t>
            </a:r>
            <a:r>
              <a:rPr lang="ru-RU" b="1" dirty="0" smtClean="0"/>
              <a:t> особняки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музеї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року в </a:t>
            </a:r>
            <a:r>
              <a:rPr lang="ru-RU" b="1" dirty="0" err="1" smtClean="0"/>
              <a:t>рік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потоки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Курорт </a:t>
            </a:r>
            <a:r>
              <a:rPr lang="ru-RU" b="1" dirty="0" err="1" smtClean="0"/>
              <a:t>рясніє</a:t>
            </a:r>
            <a:r>
              <a:rPr lang="ru-RU" b="1" dirty="0" smtClean="0"/>
              <a:t> </a:t>
            </a:r>
            <a:r>
              <a:rPr lang="ru-RU" b="1" dirty="0" err="1" smtClean="0"/>
              <a:t>комфортабельними</a:t>
            </a:r>
            <a:r>
              <a:rPr lang="ru-RU" b="1" dirty="0" smtClean="0"/>
              <a:t> </a:t>
            </a:r>
            <a:r>
              <a:rPr lang="ru-RU" b="1" dirty="0" err="1" smtClean="0"/>
              <a:t>готелями</a:t>
            </a:r>
            <a:r>
              <a:rPr lang="ru-RU" b="1" dirty="0" smtClean="0"/>
              <a:t> </a:t>
            </a:r>
            <a:r>
              <a:rPr lang="ru-RU" b="1" dirty="0" err="1" smtClean="0"/>
              <a:t>різного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. До </a:t>
            </a:r>
            <a:r>
              <a:rPr lang="ru-RU" b="1" dirty="0" err="1" smtClean="0"/>
              <a:t>послуг</a:t>
            </a:r>
            <a:r>
              <a:rPr lang="ru-RU" b="1" dirty="0" smtClean="0"/>
              <a:t> </a:t>
            </a:r>
            <a:r>
              <a:rPr lang="ru-RU" b="1" dirty="0" err="1" smtClean="0"/>
              <a:t>відвідувачів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представлені</a:t>
            </a:r>
            <a:r>
              <a:rPr lang="ru-RU" b="1" dirty="0" smtClean="0"/>
              <a:t> </a:t>
            </a:r>
            <a:r>
              <a:rPr lang="ru-RU" b="1" dirty="0" err="1" smtClean="0"/>
              <a:t>гольф-клуби</a:t>
            </a:r>
            <a:r>
              <a:rPr lang="ru-RU" b="1" dirty="0" smtClean="0"/>
              <a:t>, парки </a:t>
            </a:r>
            <a:r>
              <a:rPr lang="ru-RU" b="1" dirty="0" err="1" smtClean="0"/>
              <a:t>атракціонів</a:t>
            </a:r>
            <a:r>
              <a:rPr lang="ru-RU" b="1" dirty="0" smtClean="0"/>
              <a:t>, </a:t>
            </a:r>
            <a:r>
              <a:rPr lang="ru-RU" b="1" dirty="0" err="1" smtClean="0"/>
              <a:t>рафтинг</a:t>
            </a:r>
            <a:r>
              <a:rPr lang="ru-RU" b="1" dirty="0" smtClean="0"/>
              <a:t>, </a:t>
            </a:r>
            <a:r>
              <a:rPr lang="ru-RU" b="1" dirty="0" err="1" smtClean="0"/>
              <a:t>кінні</a:t>
            </a:r>
            <a:r>
              <a:rPr lang="ru-RU" b="1" dirty="0" smtClean="0"/>
              <a:t> </a:t>
            </a:r>
            <a:r>
              <a:rPr lang="ru-RU" b="1" dirty="0" err="1" smtClean="0"/>
              <a:t>прогулянки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екскурсії</a:t>
            </a:r>
            <a:r>
              <a:rPr lang="ru-RU" b="1" dirty="0" smtClean="0"/>
              <a:t>, </a:t>
            </a:r>
            <a:r>
              <a:rPr lang="ru-RU" b="1" dirty="0" err="1" smtClean="0"/>
              <a:t>яхт-тури</a:t>
            </a:r>
            <a:r>
              <a:rPr lang="ru-RU" b="1" dirty="0" smtClean="0"/>
              <a:t>, </a:t>
            </a:r>
            <a:r>
              <a:rPr lang="ru-RU" b="1" dirty="0" err="1" smtClean="0"/>
              <a:t>кінотеатри</a:t>
            </a:r>
            <a:r>
              <a:rPr lang="ru-RU" b="1" dirty="0" smtClean="0"/>
              <a:t>, </a:t>
            </a:r>
            <a:r>
              <a:rPr lang="ru-RU" b="1" dirty="0" err="1" smtClean="0"/>
              <a:t>бари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торгові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надають</a:t>
            </a:r>
            <a:r>
              <a:rPr lang="ru-RU" b="1" dirty="0" smtClean="0"/>
              <a:t> </a:t>
            </a:r>
            <a:r>
              <a:rPr lang="ru-RU" b="1" dirty="0" err="1" smtClean="0"/>
              <a:t>відмінні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можливості</a:t>
            </a:r>
            <a:r>
              <a:rPr lang="ru-RU" b="1" dirty="0" smtClean="0"/>
              <a:t> для </a:t>
            </a:r>
            <a:r>
              <a:rPr lang="ru-RU" b="1" dirty="0" err="1" smtClean="0"/>
              <a:t>шопінгу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6258" name="Picture 2" descr="ÐÑÐµÑÑÐ¾-ÐÐ»Ð°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0"/>
            <a:ext cx="8041946" cy="4386246"/>
          </a:xfrm>
          <a:prstGeom prst="rect">
            <a:avLst/>
          </a:prstGeom>
          <a:noFill/>
        </p:spPr>
      </p:pic>
      <p:sp>
        <p:nvSpPr>
          <p:cNvPr id="96260" name="AutoShape 4" descr="ÐÐ°ÑÑÐ¸Ð½ÐºÐ¸ Ð¿Ð¾ Ð·Ð°Ð¿ÑÐ¾ÑÑ Ð´Ð¾Ð¼ÑÐ½ÑÐº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2" name="AutoShape 6" descr="ÐÐ°ÑÑÐ¸Ð½ÐºÐ¸ Ð¿Ð¾ Ð·Ð°Ð¿ÑÐ¾ÑÑ Ð´Ð¾Ð¼ÑÐ½ÑÐº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4" name="Picture 8" descr="ÐÐ°ÑÑÐ¸Ð½ÐºÐ¸ Ð¿Ð¾ Ð·Ð°Ð¿ÑÐ¾ÑÑ Ð´Ð¾Ð¼ÑÐ½ÑÐºÐ°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4543452"/>
            <a:ext cx="3950162" cy="2314548"/>
          </a:xfrm>
          <a:prstGeom prst="rect">
            <a:avLst/>
          </a:prstGeom>
          <a:noFill/>
        </p:spPr>
      </p:pic>
      <p:pic>
        <p:nvPicPr>
          <p:cNvPr id="9626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50" y="4500570"/>
            <a:ext cx="392909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786" y="214290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5. </a:t>
            </a:r>
            <a:r>
              <a:rPr lang="ru-RU" sz="2400" b="1" dirty="0" err="1" smtClean="0">
                <a:solidFill>
                  <a:srgbClr val="FF0000"/>
                </a:solidFill>
              </a:rPr>
              <a:t>Місткість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рекреаційних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центрів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98" y="785794"/>
            <a:ext cx="11501518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Рекреаційна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місткість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території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один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найважливіших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плануванні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рекреаційно-туристського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господарства</a:t>
            </a:r>
            <a:r>
              <a:rPr lang="ru-RU" sz="2000" b="1" dirty="0" smtClean="0"/>
              <a:t>, в тому </a:t>
            </a:r>
            <a:r>
              <a:rPr lang="ru-RU" sz="2000" b="1" dirty="0" err="1" smtClean="0"/>
              <a:t>числі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спеціальних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вільних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економічних</a:t>
            </a:r>
            <a:r>
              <a:rPr lang="ru-RU" sz="2000" b="1" dirty="0" smtClean="0"/>
              <a:t> зон </a:t>
            </a:r>
            <a:r>
              <a:rPr lang="ru-RU" sz="2000" b="1" dirty="0" err="1" smtClean="0"/>
              <a:t>туристсько-рекреаційного</a:t>
            </a:r>
            <a:r>
              <a:rPr lang="ru-RU" sz="2000" b="1" dirty="0" smtClean="0"/>
              <a:t> типу. Вона </a:t>
            </a:r>
            <a:r>
              <a:rPr lang="ru-RU" sz="2000" b="1" dirty="0" err="1" smtClean="0"/>
              <a:t>впливає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якісний</a:t>
            </a:r>
            <a:r>
              <a:rPr lang="ru-RU" sz="2000" b="1" dirty="0" smtClean="0"/>
              <a:t> стан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навколишнє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психологічний</a:t>
            </a:r>
            <a:r>
              <a:rPr lang="ru-RU" sz="2000" b="1" dirty="0" smtClean="0"/>
              <a:t> комфорт </a:t>
            </a:r>
            <a:r>
              <a:rPr lang="ru-RU" sz="2000" b="1" dirty="0" err="1" smtClean="0"/>
              <a:t>рекреантів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Місткість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рекреаційних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центрів</a:t>
            </a:r>
            <a:r>
              <a:rPr lang="ru-RU" sz="2000" b="1" dirty="0" smtClean="0">
                <a:solidFill>
                  <a:srgbClr val="7030A0"/>
                </a:solidFill>
              </a:rPr>
              <a:t> (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туристичних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оздоровчих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відпочинкових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комплексів</a:t>
            </a:r>
            <a:r>
              <a:rPr lang="ru-RU" sz="2000" b="1" dirty="0" smtClean="0">
                <a:solidFill>
                  <a:srgbClr val="7030A0"/>
                </a:solidFill>
              </a:rPr>
              <a:t>)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рекреантів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даному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центрі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порушуючи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прилеглих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рівноваги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Місткість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рекреаційного</a:t>
            </a:r>
            <a:r>
              <a:rPr lang="ru-RU" sz="2000" b="1" dirty="0" smtClean="0"/>
              <a:t> центру </a:t>
            </a:r>
            <a:r>
              <a:rPr lang="ru-RU" sz="2000" b="1" dirty="0" err="1" smtClean="0"/>
              <a:t>залежить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умов, </a:t>
            </a:r>
            <a:r>
              <a:rPr lang="ru-RU" sz="2000" b="1" dirty="0" err="1" smtClean="0"/>
              <a:t>цінності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визначається</a:t>
            </a:r>
            <a:r>
              <a:rPr lang="ru-RU" sz="2000" b="1" dirty="0" smtClean="0"/>
              <a:t> за формулою: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М</a:t>
            </a:r>
            <a:r>
              <a:rPr lang="ru-RU" sz="2000" b="1" baseline="-25000" dirty="0" err="1" smtClean="0">
                <a:solidFill>
                  <a:srgbClr val="FF0000"/>
                </a:solidFill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</a:rPr>
              <a:t> = К</a:t>
            </a:r>
            <a:r>
              <a:rPr lang="en-US" sz="2000" b="1" dirty="0" err="1" smtClean="0">
                <a:solidFill>
                  <a:srgbClr val="FF0000"/>
                </a:solidFill>
              </a:rPr>
              <a:t>ny</a:t>
            </a:r>
            <a:r>
              <a:rPr lang="ru-RU" sz="2000" b="1" baseline="-25000" dirty="0" err="1" smtClean="0">
                <a:solidFill>
                  <a:srgbClr val="FF0000"/>
                </a:solidFill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x </a:t>
            </a:r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i </a:t>
            </a:r>
            <a:r>
              <a:rPr lang="en-US" sz="2000" b="1" dirty="0" smtClean="0">
                <a:solidFill>
                  <a:srgbClr val="FF0000"/>
                </a:solidFill>
              </a:rPr>
              <a:t>x 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x K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R</a:t>
            </a:r>
            <a:endParaRPr lang="ru-RU" sz="2000" b="1" baseline="-25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де: </a:t>
            </a:r>
            <a:r>
              <a:rPr lang="ru-RU" sz="2000" b="1" dirty="0" err="1" smtClean="0">
                <a:solidFill>
                  <a:srgbClr val="7030A0"/>
                </a:solidFill>
              </a:rPr>
              <a:t>Мі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рекреаційна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і-го</a:t>
            </a:r>
            <a:r>
              <a:rPr lang="ru-RU" sz="2000" b="1" dirty="0" smtClean="0"/>
              <a:t> центру, тис. </a:t>
            </a:r>
            <a:r>
              <a:rPr lang="ru-RU" sz="2000" b="1" dirty="0" err="1" smtClean="0"/>
              <a:t>осіб</a:t>
            </a:r>
            <a:r>
              <a:rPr lang="ru-RU" sz="2000" b="1" dirty="0" smtClean="0"/>
              <a:t>;</a:t>
            </a:r>
          </a:p>
          <a:p>
            <a:pPr algn="just"/>
            <a:r>
              <a:rPr lang="ru-RU" sz="2000" b="1" smtClean="0">
                <a:solidFill>
                  <a:srgbClr val="7030A0"/>
                </a:solidFill>
              </a:rPr>
              <a:t>Кnyі </a:t>
            </a:r>
            <a:r>
              <a:rPr lang="ru-RU" sz="2000" b="1" smtClean="0"/>
              <a:t>- коефіцієн</a:t>
            </a:r>
            <a:r>
              <a:rPr lang="ru-RU" sz="2000" b="1" dirty="0" err="1" smtClean="0"/>
              <a:t>т пр</a:t>
            </a:r>
            <a:r>
              <a:rPr lang="ru-RU" sz="2000" b="1" dirty="0" smtClean="0"/>
              <a:t>иро</a:t>
            </a:r>
            <a:r>
              <a:rPr lang="ru-RU" sz="2000" b="1" dirty="0" err="1" smtClean="0"/>
              <a:t>дних умов </a:t>
            </a:r>
            <a:r>
              <a:rPr lang="ru-RU" sz="2000" b="1" dirty="0" smtClean="0"/>
              <a:t>і</a:t>
            </a:r>
            <a:r>
              <a:rPr lang="ru-RU" sz="2000" b="1" dirty="0" err="1" smtClean="0"/>
              <a:t>-го рекре</a:t>
            </a:r>
            <a:r>
              <a:rPr lang="ru-RU" sz="2000" b="1" dirty="0" smtClean="0"/>
              <a:t>аційно</a:t>
            </a:r>
            <a:r>
              <a:rPr lang="ru-RU" sz="2000" b="1" dirty="0" err="1" smtClean="0"/>
              <a:t>го ц</a:t>
            </a:r>
            <a:r>
              <a:rPr lang="ru-RU" sz="2000" b="1" dirty="0" smtClean="0"/>
              <a:t>е</a:t>
            </a:r>
            <a:r>
              <a:rPr lang="ru-RU" sz="2000" b="1" dirty="0" err="1" smtClean="0"/>
              <a:t>нтру;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К</a:t>
            </a:r>
            <a:r>
              <a:rPr lang="en-US" sz="2000" b="1" dirty="0" err="1" smtClean="0">
                <a:solidFill>
                  <a:srgbClr val="7030A0"/>
                </a:solidFill>
              </a:rPr>
              <a:t>pi </a:t>
            </a:r>
            <a:r>
              <a:rPr lang="en-US" sz="2000" b="1" dirty="0" err="1" smtClean="0"/>
              <a:t>- </a:t>
            </a:r>
            <a:r>
              <a:rPr lang="ru-RU" sz="2000" b="1" dirty="0" err="1" smtClean="0"/>
              <a:t>к</a:t>
            </a:r>
            <a:r>
              <a:rPr lang="ru-RU" sz="2000" b="1" dirty="0" smtClean="0"/>
              <a:t>оефіцієнт</a:t>
            </a:r>
            <a:r>
              <a:rPr lang="ru-RU" sz="2000" b="1" dirty="0" err="1" smtClean="0"/>
              <a:t> ці</a:t>
            </a:r>
            <a:r>
              <a:rPr lang="ru-RU" sz="2000" b="1" dirty="0" smtClean="0"/>
              <a:t>нно</a:t>
            </a:r>
            <a:r>
              <a:rPr lang="ru-RU" sz="2000" b="1" dirty="0" err="1" smtClean="0"/>
              <a:t>сті рекреа</a:t>
            </a:r>
            <a:r>
              <a:rPr lang="ru-RU" sz="2000" b="1" dirty="0" smtClean="0"/>
              <a:t>ц</a:t>
            </a:r>
            <a:r>
              <a:rPr lang="ru-RU" sz="2000" b="1" dirty="0" err="1" smtClean="0"/>
              <a:t>ійних ре</a:t>
            </a:r>
            <a:r>
              <a:rPr lang="ru-RU" sz="2000" b="1" dirty="0" smtClean="0"/>
              <a:t>с</a:t>
            </a:r>
            <a:r>
              <a:rPr lang="ru-RU" sz="2000" b="1" dirty="0" err="1" smtClean="0"/>
              <a:t>урсів і-го ц</a:t>
            </a:r>
            <a:r>
              <a:rPr lang="ru-RU" sz="2000" b="1" dirty="0" smtClean="0"/>
              <a:t>е</a:t>
            </a:r>
            <a:r>
              <a:rPr lang="ru-RU" sz="2000" b="1" dirty="0" err="1" smtClean="0"/>
              <a:t>нтру;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Hi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- кі</a:t>
            </a:r>
            <a:r>
              <a:rPr lang="ru-RU" sz="2000" b="1" dirty="0" smtClean="0"/>
              <a:t>лькість </a:t>
            </a:r>
            <a:r>
              <a:rPr lang="ru-RU" sz="2000" b="1" dirty="0" err="1" smtClean="0"/>
              <a:t>жи</a:t>
            </a:r>
            <a:r>
              <a:rPr lang="ru-RU" sz="2000" b="1" dirty="0" smtClean="0"/>
              <a:t>тел</a:t>
            </a:r>
            <a:r>
              <a:rPr lang="ru-RU" sz="2000" b="1" dirty="0" err="1" smtClean="0"/>
              <a:t>ів населе</a:t>
            </a:r>
            <a:r>
              <a:rPr lang="ru-RU" sz="2000" b="1" dirty="0" smtClean="0"/>
              <a:t>н</a:t>
            </a:r>
            <a:r>
              <a:rPr lang="ru-RU" sz="2000" b="1" dirty="0" err="1" smtClean="0"/>
              <a:t>ого пун</a:t>
            </a:r>
            <a:r>
              <a:rPr lang="ru-RU" sz="2000" b="1" dirty="0" smtClean="0"/>
              <a:t>к</a:t>
            </a:r>
            <a:r>
              <a:rPr lang="ru-RU" sz="2000" b="1" dirty="0" err="1" smtClean="0"/>
              <a:t>ту, де </a:t>
            </a:r>
            <a:r>
              <a:rPr lang="ru-RU" sz="2000" b="1" err="1" smtClean="0"/>
              <a:t>роз</a:t>
            </a:r>
            <a:r>
              <a:rPr lang="ru-RU" sz="2000" b="1" smtClean="0"/>
              <a:t>міщений і-тий рекреаційний центр</a:t>
            </a:r>
            <a:r>
              <a:rPr lang="ru-RU" sz="2000" b="1" dirty="0" err="1" smtClean="0"/>
              <a:t>, тис. ос</a:t>
            </a:r>
            <a:r>
              <a:rPr lang="ru-RU" sz="2000" b="1" dirty="0" smtClean="0"/>
              <a:t>іб;</a:t>
            </a:r>
          </a:p>
          <a:p>
            <a:pPr algn="just"/>
            <a:r>
              <a:rPr lang="en-US" sz="2000" b="1" dirty="0" err="1" smtClean="0">
                <a:solidFill>
                  <a:srgbClr val="7030A0"/>
                </a:solidFill>
              </a:rPr>
              <a:t>KR</a:t>
            </a:r>
            <a:r>
              <a:rPr lang="en-US" sz="2000" b="1" dirty="0" smtClean="0"/>
              <a:t> - </a:t>
            </a:r>
            <a:r>
              <a:rPr lang="ru-RU" sz="2000" b="1" smtClean="0"/>
              <a:t>коефіцієнт комфортності.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285728"/>
            <a:ext cx="1114432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Коефіцієнт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природних</a:t>
            </a:r>
            <a:r>
              <a:rPr lang="ru-RU" b="1" dirty="0" smtClean="0">
                <a:solidFill>
                  <a:srgbClr val="FF0000"/>
                </a:solidFill>
              </a:rPr>
              <a:t> умов (</a:t>
            </a:r>
            <a:r>
              <a:rPr lang="ru-RU" b="1" dirty="0" err="1" smtClean="0">
                <a:solidFill>
                  <a:srgbClr val="FF0000"/>
                </a:solidFill>
              </a:rPr>
              <a:t>Крі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</a:t>
            </a:r>
            <a:r>
              <a:rPr lang="ru-RU" b="1" dirty="0" err="1" smtClean="0"/>
              <a:t>фізико-географічними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розміщення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центру </a:t>
            </a:r>
            <a:r>
              <a:rPr lang="ru-RU" b="1" dirty="0" err="1" smtClean="0"/>
              <a:t>і</a:t>
            </a:r>
            <a:r>
              <a:rPr lang="ru-RU" b="1" dirty="0" smtClean="0"/>
              <a:t> становить для </a:t>
            </a:r>
            <a:r>
              <a:rPr lang="ru-RU" b="1" dirty="0" err="1" smtClean="0"/>
              <a:t>низовини</a:t>
            </a:r>
            <a:r>
              <a:rPr lang="ru-RU" b="1" dirty="0" smtClean="0"/>
              <a:t> - 1,0; для </a:t>
            </a:r>
            <a:r>
              <a:rPr lang="ru-RU" b="1" dirty="0" err="1" smtClean="0"/>
              <a:t>височини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горбогір'я</a:t>
            </a:r>
            <a:r>
              <a:rPr lang="ru-RU" b="1" dirty="0" smtClean="0"/>
              <a:t> - 1,25; для </a:t>
            </a:r>
            <a:r>
              <a:rPr lang="ru-RU" b="1" dirty="0" err="1" smtClean="0"/>
              <a:t>гірських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територій</a:t>
            </a:r>
            <a:r>
              <a:rPr lang="ru-RU" b="1" dirty="0" smtClean="0"/>
              <a:t> - 1,5.</a:t>
            </a:r>
          </a:p>
          <a:p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коефіцієнта</a:t>
            </a:r>
            <a:r>
              <a:rPr lang="ru-RU" b="1" dirty="0" smtClean="0"/>
              <a:t> </a:t>
            </a:r>
            <a:r>
              <a:rPr lang="ru-RU" b="1" dirty="0" err="1" smtClean="0"/>
              <a:t>цінності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(</a:t>
            </a:r>
            <a:r>
              <a:rPr lang="ru-RU" b="1" dirty="0" err="1" smtClean="0"/>
              <a:t>Крі</a:t>
            </a:r>
            <a:r>
              <a:rPr lang="ru-RU" b="1" dirty="0" smtClean="0"/>
              <a:t>) </a:t>
            </a:r>
            <a:r>
              <a:rPr lang="ru-RU" b="1" dirty="0" err="1" smtClean="0"/>
              <a:t>наведені</a:t>
            </a:r>
            <a:r>
              <a:rPr lang="ru-RU" b="1" dirty="0" smtClean="0"/>
              <a:t> у </a:t>
            </a:r>
            <a:r>
              <a:rPr lang="ru-RU" b="1" dirty="0" err="1" smtClean="0"/>
              <a:t>таблиці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Коефіцієнти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цінності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рекреаційних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ресурсів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України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222" t="41993" r="35029" b="18945"/>
          <a:stretch>
            <a:fillRect/>
          </a:stretch>
        </p:blipFill>
        <p:spPr bwMode="auto">
          <a:xfrm>
            <a:off x="1881158" y="1785926"/>
            <a:ext cx="8933322" cy="333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712" y="5072074"/>
            <a:ext cx="1107289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Коефіцієнт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комфортності</a:t>
            </a:r>
            <a:r>
              <a:rPr lang="ru-RU" b="1" dirty="0" smtClean="0">
                <a:solidFill>
                  <a:srgbClr val="FF0000"/>
                </a:solidFill>
              </a:rPr>
              <a:t> (К</a:t>
            </a:r>
            <a:r>
              <a:rPr lang="en-US" b="1" dirty="0" smtClean="0">
                <a:solidFill>
                  <a:srgbClr val="FF0000"/>
                </a:solidFill>
              </a:rPr>
              <a:t>R) </a:t>
            </a:r>
            <a:r>
              <a:rPr lang="ru-RU" b="1" dirty="0" err="1" smtClean="0"/>
              <a:t>враховує</a:t>
            </a:r>
            <a:r>
              <a:rPr lang="ru-RU" b="1" dirty="0" smtClean="0"/>
              <a:t> </a:t>
            </a:r>
            <a:r>
              <a:rPr lang="ru-RU" b="1" dirty="0" err="1" smtClean="0"/>
              <a:t>оптимальне</a:t>
            </a:r>
            <a:r>
              <a:rPr lang="ru-RU" b="1" dirty="0" smtClean="0"/>
              <a:t> </a:t>
            </a:r>
            <a:r>
              <a:rPr lang="ru-RU" b="1" dirty="0" err="1" smtClean="0"/>
              <a:t>співвідношення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кількістю</a:t>
            </a:r>
            <a:r>
              <a:rPr lang="ru-RU" b="1" dirty="0" smtClean="0"/>
              <a:t> </a:t>
            </a:r>
            <a:r>
              <a:rPr lang="ru-RU" b="1" dirty="0" err="1" smtClean="0"/>
              <a:t>постійних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населеного</a:t>
            </a:r>
            <a:r>
              <a:rPr lang="ru-RU" b="1" dirty="0" smtClean="0"/>
              <a:t> пункту </a:t>
            </a:r>
            <a:r>
              <a:rPr lang="ru-RU" b="1" dirty="0" err="1" smtClean="0"/>
              <a:t>і</a:t>
            </a:r>
            <a:r>
              <a:rPr lang="ru-RU" b="1" dirty="0" smtClean="0"/>
              <a:t> максимальною </a:t>
            </a:r>
            <a:r>
              <a:rPr lang="ru-RU" b="1" dirty="0" err="1" smtClean="0"/>
              <a:t>одночасно</a:t>
            </a:r>
            <a:r>
              <a:rPr lang="ru-RU" b="1" dirty="0" smtClean="0"/>
              <a:t> </a:t>
            </a:r>
            <a:r>
              <a:rPr lang="ru-RU" b="1" dirty="0" err="1" smtClean="0"/>
              <a:t>чисельністю</a:t>
            </a:r>
            <a:r>
              <a:rPr lang="ru-RU" b="1" dirty="0" smtClean="0"/>
              <a:t> </a:t>
            </a:r>
            <a:r>
              <a:rPr lang="ru-RU" b="1" dirty="0" err="1" smtClean="0"/>
              <a:t>рекреантів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перебувати</a:t>
            </a:r>
            <a:r>
              <a:rPr lang="ru-RU" b="1" dirty="0" smtClean="0"/>
              <a:t> в </a:t>
            </a:r>
            <a:r>
              <a:rPr lang="ru-RU" b="1" dirty="0" err="1" smtClean="0"/>
              <a:t>даному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рекреаційному</a:t>
            </a:r>
            <a:r>
              <a:rPr lang="ru-RU" b="1" dirty="0" smtClean="0"/>
              <a:t> </a:t>
            </a:r>
            <a:r>
              <a:rPr lang="ru-RU" b="1" dirty="0" err="1" smtClean="0"/>
              <a:t>центрі</a:t>
            </a:r>
            <a:r>
              <a:rPr lang="ru-RU" b="1" dirty="0" smtClean="0"/>
              <a:t>, не </a:t>
            </a:r>
            <a:r>
              <a:rPr lang="ru-RU" b="1" dirty="0" err="1" smtClean="0"/>
              <a:t>порушуючи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загальних</a:t>
            </a:r>
            <a:r>
              <a:rPr lang="ru-RU" b="1" dirty="0" smtClean="0"/>
              <a:t> умов </a:t>
            </a:r>
            <a:r>
              <a:rPr lang="ru-RU" b="1" dirty="0" err="1" smtClean="0"/>
              <a:t>комфортності</a:t>
            </a:r>
            <a:r>
              <a:rPr lang="ru-RU" b="1" dirty="0" smtClean="0"/>
              <a:t>. З </a:t>
            </a:r>
            <a:r>
              <a:rPr lang="ru-RU" b="1" dirty="0" err="1" smtClean="0"/>
              <a:t>цієї</a:t>
            </a:r>
            <a:r>
              <a:rPr lang="ru-RU" b="1" dirty="0" smtClean="0"/>
              <a:t> точки </a:t>
            </a:r>
            <a:r>
              <a:rPr lang="ru-RU" b="1" dirty="0" err="1" smtClean="0"/>
              <a:t>зору</a:t>
            </a:r>
            <a:r>
              <a:rPr lang="ru-RU" b="1" dirty="0" smtClean="0"/>
              <a:t> оптимальною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</a:t>
            </a:r>
            <a:r>
              <a:rPr lang="ru-RU" b="1" dirty="0" err="1" smtClean="0"/>
              <a:t>частка</a:t>
            </a:r>
            <a:r>
              <a:rPr lang="ru-RU" b="1" dirty="0" smtClean="0"/>
              <a:t> 15-18% </a:t>
            </a:r>
            <a:r>
              <a:rPr lang="ru-RU" b="1" dirty="0" err="1" smtClean="0"/>
              <a:t>рекреантів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населеного</a:t>
            </a:r>
            <a:r>
              <a:rPr lang="ru-RU" b="1" dirty="0" smtClean="0"/>
              <a:t> пункту. </a:t>
            </a:r>
            <a:r>
              <a:rPr lang="ru-RU" b="1" dirty="0" err="1" smtClean="0"/>
              <a:t>Отже</a:t>
            </a:r>
            <a:r>
              <a:rPr lang="ru-RU" b="1" dirty="0" smtClean="0"/>
              <a:t>, КR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коливатись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0,15 до 0,18.</a:t>
            </a:r>
            <a:endParaRPr lang="ru-RU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225440" y="285728"/>
            <a:ext cx="10371286" cy="86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Контрольні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питання</a:t>
            </a:r>
            <a:r>
              <a:rPr lang="ru-RU" sz="40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endParaRPr lang="ru-RU" sz="1050" spc="-1" dirty="0">
              <a:solidFill>
                <a:srgbClr val="FF0000"/>
              </a:solidFill>
              <a:latin typeface="Arial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464" y="1214422"/>
            <a:ext cx="10930014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/>
              <a:t>1. </a:t>
            </a:r>
            <a:r>
              <a:rPr lang="ru-RU" sz="2200" b="1" dirty="0" err="1" smtClean="0"/>
              <a:t>Зародження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розвиток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2. </a:t>
            </a:r>
            <a:r>
              <a:rPr lang="ru-RU" sz="2200" b="1" dirty="0" err="1" smtClean="0"/>
              <a:t>Історія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санаторно-курортної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справи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Росії</a:t>
            </a:r>
            <a:r>
              <a:rPr lang="ru-RU" sz="2200" b="1" dirty="0" smtClean="0"/>
              <a:t> до 1917 року.</a:t>
            </a:r>
          </a:p>
          <a:p>
            <a:r>
              <a:rPr lang="ru-RU" sz="2200" b="1" dirty="0" smtClean="0"/>
              <a:t>3. </a:t>
            </a:r>
            <a:r>
              <a:rPr lang="ru-RU" sz="2200" b="1" dirty="0" err="1" smtClean="0"/>
              <a:t>Історія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санаторно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справи</a:t>
            </a:r>
            <a:r>
              <a:rPr lang="ru-RU" sz="2200" b="1" dirty="0" smtClean="0"/>
              <a:t> у СРСР та на </a:t>
            </a:r>
            <a:r>
              <a:rPr lang="ru-RU" sz="2200" b="1" dirty="0" err="1" smtClean="0"/>
              <a:t>сучасному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етапі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4. </a:t>
            </a:r>
            <a:r>
              <a:rPr lang="ru-RU" sz="2200" b="1" dirty="0" err="1" smtClean="0"/>
              <a:t>Санаторно-курортна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індустрія</a:t>
            </a:r>
            <a:r>
              <a:rPr lang="ru-RU" sz="2200" b="1" dirty="0" smtClean="0"/>
              <a:t> як форма </a:t>
            </a:r>
            <a:r>
              <a:rPr lang="ru-RU" sz="2200" b="1" dirty="0" err="1" smtClean="0"/>
              <a:t>рекреаційної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діяльності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5. </a:t>
            </a:r>
            <a:r>
              <a:rPr lang="ru-RU" sz="2200" b="1" dirty="0" err="1" smtClean="0"/>
              <a:t>Курортологія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6. </a:t>
            </a:r>
            <a:r>
              <a:rPr lang="ru-RU" sz="2200" b="1" dirty="0" err="1" smtClean="0"/>
              <a:t>Задачі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курортології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7.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розділи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курортології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8.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курортної</a:t>
            </a:r>
            <a:r>
              <a:rPr lang="ru-RU" sz="2200" b="1" dirty="0" smtClean="0"/>
              <a:t> практики.</a:t>
            </a:r>
          </a:p>
          <a:p>
            <a:r>
              <a:rPr lang="ru-RU" sz="2200" b="1" dirty="0" smtClean="0"/>
              <a:t>9.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форми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профілактичного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оздоровлення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населення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санаторно</a:t>
            </a:r>
            <a:r>
              <a:rPr lang="ru-RU" sz="2200" b="1" dirty="0" smtClean="0"/>
              <a:t>-</a:t>
            </a:r>
          </a:p>
          <a:p>
            <a:r>
              <a:rPr lang="ru-RU" sz="2200" b="1" dirty="0" err="1" smtClean="0"/>
              <a:t>курортній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страві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10.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курортно-рекреаційної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системи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11. </a:t>
            </a:r>
            <a:r>
              <a:rPr lang="ru-RU" sz="2200" b="1" dirty="0" err="1" smtClean="0"/>
              <a:t>Сучасні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проблеми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санаторно-курортної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рекреаційної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системи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12. </a:t>
            </a:r>
            <a:r>
              <a:rPr lang="ru-RU" sz="2200" b="1" dirty="0" err="1" smtClean="0"/>
              <a:t>Типи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2238348" y="1928802"/>
            <a:ext cx="7356600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ДЯКУЮ 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ЗА 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УВАГУ!</a:t>
            </a:r>
            <a:endParaRPr lang="ru-RU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14290"/>
            <a:ext cx="11144328" cy="62786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 </a:t>
            </a:r>
            <a:r>
              <a:rPr lang="ru-RU" sz="2400" b="1" dirty="0" err="1" smtClean="0"/>
              <a:t>сьогодні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країнах</a:t>
            </a:r>
            <a:r>
              <a:rPr lang="ru-RU" sz="2400" b="1" dirty="0" smtClean="0"/>
              <a:t> для постановки </a:t>
            </a:r>
            <a:r>
              <a:rPr lang="ru-RU" sz="2400" b="1" dirty="0" err="1" smtClean="0">
                <a:solidFill>
                  <a:srgbClr val="7030A0"/>
                </a:solidFill>
              </a:rPr>
              <a:t>курортної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справи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характерна </a:t>
            </a:r>
            <a:r>
              <a:rPr lang="ru-RU" sz="2400" b="1" dirty="0" err="1" smtClean="0"/>
              <a:t>відсутність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загальнодержавної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управління</a:t>
            </a:r>
            <a:r>
              <a:rPr lang="ru-RU" sz="2400" b="1" dirty="0" smtClean="0"/>
              <a:t> курортами,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знаходяться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веденні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самоврядування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акціонерних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товариств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приватних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осіб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Держава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зазвичай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обмежує</a:t>
            </a:r>
            <a:r>
              <a:rPr lang="ru-RU" sz="2400" b="1" dirty="0" smtClean="0"/>
              <a:t> свою роль контролем за </a:t>
            </a:r>
            <a:r>
              <a:rPr lang="ru-RU" sz="2400" b="1" dirty="0" err="1" smtClean="0"/>
              <a:t>дотриманням</a:t>
            </a:r>
            <a:r>
              <a:rPr lang="ru-RU" sz="2400" b="1" dirty="0" smtClean="0"/>
              <a:t> курортного </a:t>
            </a:r>
            <a:r>
              <a:rPr lang="ru-RU" sz="2400" b="1" dirty="0" err="1" smtClean="0"/>
              <a:t>законодавства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субсидіюванням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гідрогеологічні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дослідження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будівництво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загальнокурортних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споруд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Органи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охорони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здійснюють</a:t>
            </a:r>
            <a:r>
              <a:rPr lang="ru-RU" sz="2400" b="1" dirty="0" smtClean="0"/>
              <a:t> контроль за </a:t>
            </a:r>
            <a:r>
              <a:rPr lang="ru-RU" sz="2400" b="1" dirty="0" err="1" smtClean="0"/>
              <a:t>дотриманням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санітарно-гігієнічного</a:t>
            </a:r>
            <a:r>
              <a:rPr lang="ru-RU" sz="2400" b="1" dirty="0" smtClean="0"/>
              <a:t> режиму на курортах,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приймають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участі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відборі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курорти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Організація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справи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колишніх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соціалістичних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країнах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принципах. </a:t>
            </a:r>
            <a:r>
              <a:rPr lang="ru-RU" sz="2400" b="1" dirty="0" err="1" smtClean="0">
                <a:solidFill>
                  <a:srgbClr val="7030A0"/>
                </a:solidFill>
              </a:rPr>
              <a:t>Всі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курортні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багатства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узяті</a:t>
            </a:r>
            <a:r>
              <a:rPr lang="ru-RU" sz="2400" b="1" dirty="0" smtClean="0">
                <a:solidFill>
                  <a:srgbClr val="7030A0"/>
                </a:solidFill>
              </a:rPr>
              <a:t> державою </a:t>
            </a:r>
            <a:r>
              <a:rPr lang="ru-RU" sz="2400" b="1" dirty="0" err="1" smtClean="0">
                <a:solidFill>
                  <a:srgbClr val="7030A0"/>
                </a:solidFill>
              </a:rPr>
              <a:t>під</a:t>
            </a:r>
            <a:r>
              <a:rPr lang="ru-RU" sz="2400" b="1" dirty="0" smtClean="0">
                <a:solidFill>
                  <a:srgbClr val="7030A0"/>
                </a:solidFill>
              </a:rPr>
              <a:t> контроль</a:t>
            </a:r>
            <a:r>
              <a:rPr lang="ru-RU" sz="2400" b="1" dirty="0" smtClean="0"/>
              <a:t>. Система </a:t>
            </a:r>
            <a:r>
              <a:rPr lang="ru-RU" sz="2400" b="1" dirty="0" err="1" smtClean="0"/>
              <a:t>медичного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обслуговування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обов’язковий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лікарський</a:t>
            </a:r>
            <a:r>
              <a:rPr lang="ru-RU" sz="2400" b="1" dirty="0" smtClean="0"/>
              <a:t> контроль за </a:t>
            </a:r>
            <a:r>
              <a:rPr lang="ru-RU" sz="2400" b="1" dirty="0" err="1" smtClean="0"/>
              <a:t>проведенням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призначеного</a:t>
            </a:r>
            <a:r>
              <a:rPr lang="ru-RU" sz="2400" b="1" dirty="0" smtClean="0"/>
              <a:t> курсу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. На ряду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організовані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відновного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втратили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працездатність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738150" y="142852"/>
            <a:ext cx="11215766" cy="42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200" b="1" spc="-1" dirty="0" smtClean="0">
                <a:solidFill>
                  <a:srgbClr val="FF0000"/>
                </a:solidFill>
              </a:rPr>
              <a:t>2. </a:t>
            </a:r>
            <a:r>
              <a:rPr lang="ru-RU" sz="22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санаторно-курортної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справи</a:t>
            </a:r>
            <a:r>
              <a:rPr lang="ru-RU" sz="2200" b="1" dirty="0" smtClean="0">
                <a:solidFill>
                  <a:srgbClr val="FF0000"/>
                </a:solidFill>
              </a:rPr>
              <a:t> в </a:t>
            </a:r>
            <a:r>
              <a:rPr lang="ru-RU" sz="2200" b="1" dirty="0" err="1" smtClean="0">
                <a:solidFill>
                  <a:srgbClr val="FF0000"/>
                </a:solidFill>
              </a:rPr>
              <a:t>Росії</a:t>
            </a:r>
            <a:r>
              <a:rPr lang="ru-RU" sz="2200" b="1" dirty="0" smtClean="0">
                <a:solidFill>
                  <a:srgbClr val="FF0000"/>
                </a:solidFill>
              </a:rPr>
              <a:t> до 1917 року.</a:t>
            </a:r>
            <a:endParaRPr lang="ru-RU" sz="22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60" y="642918"/>
            <a:ext cx="11644394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державні</a:t>
            </a:r>
            <a:r>
              <a:rPr lang="ru-RU" b="1" dirty="0" smtClean="0"/>
              <a:t> заходи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розвідки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мінеральних</a:t>
            </a:r>
            <a:r>
              <a:rPr lang="ru-RU" b="1" dirty="0" smtClean="0">
                <a:solidFill>
                  <a:srgbClr val="FF0000"/>
                </a:solidFill>
              </a:rPr>
              <a:t> вод та </a:t>
            </a:r>
            <a:r>
              <a:rPr lang="ru-RU" b="1" dirty="0" err="1" smtClean="0">
                <a:solidFill>
                  <a:srgbClr val="FF0000"/>
                </a:solidFill>
              </a:rPr>
              <a:t>їх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експлуатації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лікувальною</a:t>
            </a:r>
            <a:r>
              <a:rPr lang="ru-RU" b="1" dirty="0" smtClean="0">
                <a:solidFill>
                  <a:srgbClr val="FF0000"/>
                </a:solidFill>
              </a:rPr>
              <a:t> метою </a:t>
            </a:r>
            <a:r>
              <a:rPr lang="ru-RU" b="1" dirty="0" err="1" smtClean="0"/>
              <a:t>проведені</a:t>
            </a:r>
            <a:r>
              <a:rPr lang="ru-RU" b="1" dirty="0" smtClean="0"/>
              <a:t> за </a:t>
            </a:r>
            <a:r>
              <a:rPr lang="ru-RU" b="1" dirty="0" err="1" smtClean="0"/>
              <a:t>ініціативою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Петра I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</a:t>
            </a:r>
            <a:r>
              <a:rPr lang="ru-RU" b="1" dirty="0" err="1" smtClean="0"/>
              <a:t>ознайомився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деякими</a:t>
            </a:r>
            <a:r>
              <a:rPr lang="ru-RU" b="1" dirty="0" smtClean="0"/>
              <a:t> курортами </a:t>
            </a:r>
            <a:r>
              <a:rPr lang="ru-RU" b="1" dirty="0" err="1" smtClean="0"/>
              <a:t>Західної</a:t>
            </a:r>
            <a:r>
              <a:rPr lang="ru-RU" b="1" dirty="0" smtClean="0"/>
              <a:t> </a:t>
            </a:r>
            <a:r>
              <a:rPr lang="ru-RU" b="1" dirty="0" err="1" smtClean="0"/>
              <a:t>Європи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, повернувшись, наказав </a:t>
            </a:r>
            <a:r>
              <a:rPr lang="ru-RU" b="1" dirty="0" err="1" smtClean="0"/>
              <a:t>придворним</a:t>
            </a:r>
            <a:r>
              <a:rPr lang="ru-RU" b="1" dirty="0" smtClean="0"/>
              <a:t> медикам </a:t>
            </a:r>
            <a:r>
              <a:rPr lang="ru-RU" b="1" dirty="0" err="1" smtClean="0">
                <a:solidFill>
                  <a:srgbClr val="FF0000"/>
                </a:solidFill>
              </a:rPr>
              <a:t>шукати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російські</a:t>
            </a:r>
            <a:r>
              <a:rPr lang="ru-RU" b="1" dirty="0" smtClean="0">
                <a:solidFill>
                  <a:srgbClr val="FF0000"/>
                </a:solidFill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</a:rPr>
              <a:t>джерельні</a:t>
            </a:r>
            <a:r>
              <a:rPr lang="ru-RU" b="1" dirty="0" smtClean="0">
                <a:solidFill>
                  <a:srgbClr val="FF0000"/>
                </a:solidFill>
              </a:rPr>
              <a:t> води».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 в </a:t>
            </a:r>
            <a:r>
              <a:rPr lang="ru-RU" b="1" dirty="0" err="1" smtClean="0"/>
              <a:t>Росії</a:t>
            </a:r>
            <a:r>
              <a:rPr lang="ru-RU" b="1" dirty="0" smtClean="0"/>
              <a:t> </a:t>
            </a:r>
            <a:r>
              <a:rPr lang="ru-RU" b="1" dirty="0" err="1" smtClean="0"/>
              <a:t>виникли</a:t>
            </a:r>
            <a:r>
              <a:rPr lang="ru-RU" b="1" dirty="0" smtClean="0"/>
              <a:t> в </a:t>
            </a:r>
            <a:r>
              <a:rPr lang="ru-RU" b="1" dirty="0" err="1" smtClean="0">
                <a:solidFill>
                  <a:srgbClr val="7030A0"/>
                </a:solidFill>
              </a:rPr>
              <a:t>першій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половині</a:t>
            </a:r>
            <a:r>
              <a:rPr lang="ru-RU" b="1" dirty="0" smtClean="0">
                <a:solidFill>
                  <a:srgbClr val="7030A0"/>
                </a:solidFill>
              </a:rPr>
              <a:t> XVIII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/>
              <a:t>. У 1719 </a:t>
            </a:r>
            <a:r>
              <a:rPr lang="ru-RU" b="1" dirty="0" err="1" smtClean="0"/>
              <a:t>році</a:t>
            </a:r>
            <a:r>
              <a:rPr lang="ru-RU" b="1" dirty="0" smtClean="0"/>
              <a:t> Петро I видав указ про </a:t>
            </a:r>
            <a:r>
              <a:rPr lang="ru-RU" b="1" dirty="0" err="1" smtClean="0">
                <a:solidFill>
                  <a:srgbClr val="7030A0"/>
                </a:solidFill>
              </a:rPr>
              <a:t>Mapціальні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Кончезерські</a:t>
            </a:r>
            <a:r>
              <a:rPr lang="ru-RU" b="1" dirty="0" smtClean="0">
                <a:solidFill>
                  <a:srgbClr val="7030A0"/>
                </a:solidFill>
              </a:rPr>
              <a:t> води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</a:t>
            </a:r>
            <a:r>
              <a:rPr lang="ru-RU" b="1" dirty="0" err="1" smtClean="0"/>
              <a:t>Петрозаводська</a:t>
            </a:r>
            <a:r>
              <a:rPr lang="ru-RU" b="1" dirty="0" smtClean="0"/>
              <a:t>. Тут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побудований</a:t>
            </a:r>
            <a:r>
              <a:rPr lang="ru-RU" b="1" dirty="0" smtClean="0"/>
              <a:t> палац,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жив </a:t>
            </a:r>
            <a:r>
              <a:rPr lang="ru-RU" b="1" dirty="0" err="1" smtClean="0"/>
              <a:t>цар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сім’єю</a:t>
            </a:r>
            <a:r>
              <a:rPr lang="ru-RU" b="1" dirty="0" smtClean="0"/>
              <a:t>. Так в 1719 р. </a:t>
            </a:r>
            <a:r>
              <a:rPr lang="ru-RU" b="1" dirty="0" err="1" smtClean="0"/>
              <a:t>відкрився</a:t>
            </a:r>
            <a:r>
              <a:rPr lang="ru-RU" b="1" dirty="0" smtClean="0"/>
              <a:t> перший </a:t>
            </a:r>
            <a:r>
              <a:rPr lang="ru-RU" b="1" dirty="0" err="1" smtClean="0"/>
              <a:t>офіційно</a:t>
            </a:r>
            <a:r>
              <a:rPr lang="ru-RU" b="1" dirty="0" smtClean="0"/>
              <a:t> </a:t>
            </a:r>
            <a:r>
              <a:rPr lang="ru-RU" b="1" dirty="0" err="1" smtClean="0"/>
              <a:t>затверджений</a:t>
            </a:r>
            <a:r>
              <a:rPr lang="ru-RU" b="1" dirty="0" smtClean="0"/>
              <a:t> курорт </a:t>
            </a:r>
            <a:r>
              <a:rPr lang="ru-RU" b="1" dirty="0" err="1" smtClean="0"/>
              <a:t>Росії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</a:t>
            </a:r>
            <a:r>
              <a:rPr lang="ru-RU" b="1" dirty="0" smtClean="0"/>
              <a:t> в </a:t>
            </a:r>
            <a:r>
              <a:rPr lang="ru-RU" b="1" dirty="0" err="1" smtClean="0"/>
              <a:t>Росії</a:t>
            </a:r>
            <a:r>
              <a:rPr lang="ru-RU" b="1" dirty="0" smtClean="0"/>
              <a:t> - </a:t>
            </a:r>
            <a:r>
              <a:rPr lang="ru-RU" b="1" dirty="0" err="1" smtClean="0">
                <a:solidFill>
                  <a:srgbClr val="FF0000"/>
                </a:solidFill>
              </a:rPr>
              <a:t>Марціальні</a:t>
            </a:r>
            <a:r>
              <a:rPr lang="ru-RU" b="1" dirty="0" smtClean="0">
                <a:solidFill>
                  <a:srgbClr val="FF0000"/>
                </a:solidFill>
              </a:rPr>
              <a:t> Води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ті</a:t>
            </a:r>
            <a:r>
              <a:rPr lang="ru-RU" b="1" dirty="0" smtClean="0"/>
              <a:t> ж роки </a:t>
            </a:r>
            <a:r>
              <a:rPr lang="ru-RU" b="1" dirty="0" err="1" smtClean="0"/>
              <a:t>німецьким</a:t>
            </a:r>
            <a:r>
              <a:rPr lang="ru-RU" b="1" dirty="0" smtClean="0"/>
              <a:t> </a:t>
            </a:r>
            <a:r>
              <a:rPr lang="ru-RU" b="1" dirty="0" err="1" smtClean="0"/>
              <a:t>ученим</a:t>
            </a:r>
            <a:r>
              <a:rPr lang="ru-RU" b="1" dirty="0" smtClean="0"/>
              <a:t> X. </a:t>
            </a:r>
            <a:r>
              <a:rPr lang="ru-RU" b="1" dirty="0" err="1" smtClean="0"/>
              <a:t>Паульсеном</a:t>
            </a:r>
            <a:r>
              <a:rPr lang="ru-RU" b="1" dirty="0" smtClean="0"/>
              <a:t> по указу Петра І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закладені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бадерскі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лазні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b="1" dirty="0" smtClean="0"/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Липецьких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солоних</a:t>
            </a:r>
            <a:r>
              <a:rPr lang="ru-RU" b="1" dirty="0" smtClean="0">
                <a:solidFill>
                  <a:srgbClr val="FF0000"/>
                </a:solidFill>
              </a:rPr>
              <a:t> водах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незабаром</a:t>
            </a:r>
            <a:r>
              <a:rPr lang="ru-RU" b="1" dirty="0" smtClean="0"/>
              <a:t> </a:t>
            </a:r>
            <a:r>
              <a:rPr lang="ru-RU" b="1" dirty="0" err="1" smtClean="0"/>
              <a:t>придбали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популярність</a:t>
            </a:r>
            <a:r>
              <a:rPr lang="ru-RU" b="1" dirty="0" smtClean="0"/>
              <a:t> у </a:t>
            </a:r>
            <a:r>
              <a:rPr lang="ru-RU" b="1" dirty="0" err="1" smtClean="0"/>
              <a:t>Росії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з’явилися</a:t>
            </a:r>
            <a:r>
              <a:rPr lang="ru-RU" b="1" dirty="0" smtClean="0"/>
              <a:t> базою другого </a:t>
            </a:r>
            <a:r>
              <a:rPr lang="ru-RU" b="1" dirty="0" err="1" smtClean="0"/>
              <a:t>її</a:t>
            </a:r>
            <a:r>
              <a:rPr lang="ru-RU" b="1" dirty="0" smtClean="0"/>
              <a:t> курорту. </a:t>
            </a:r>
            <a:r>
              <a:rPr lang="ru-RU" b="1" dirty="0" err="1" smtClean="0"/>
              <a:t>Розроблені</a:t>
            </a:r>
            <a:r>
              <a:rPr lang="ru-RU" b="1" dirty="0" smtClean="0"/>
              <a:t> </a:t>
            </a:r>
            <a:r>
              <a:rPr lang="ru-RU" b="1" dirty="0" err="1" smtClean="0"/>
              <a:t>Шобером</a:t>
            </a:r>
            <a:r>
              <a:rPr lang="ru-RU" b="1" dirty="0" smtClean="0"/>
              <a:t> по указу царя </a:t>
            </a:r>
            <a:r>
              <a:rPr lang="ru-RU" b="1" dirty="0" err="1" smtClean="0"/>
              <a:t>перші</a:t>
            </a:r>
            <a:r>
              <a:rPr lang="ru-RU" b="1" dirty="0" smtClean="0"/>
              <a:t> правила </a:t>
            </a:r>
            <a:r>
              <a:rPr lang="ru-RU" b="1" dirty="0" err="1" smtClean="0"/>
              <a:t>користування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мінеральними</a:t>
            </a:r>
            <a:r>
              <a:rPr lang="ru-RU" b="1" dirty="0" smtClean="0"/>
              <a:t> водами </a:t>
            </a:r>
            <a:r>
              <a:rPr lang="ru-RU" b="1" dirty="0" err="1" smtClean="0"/>
              <a:t>наказували</a:t>
            </a:r>
            <a:r>
              <a:rPr lang="ru-RU" b="1" dirty="0" smtClean="0"/>
              <a:t> перед </a:t>
            </a:r>
            <a:r>
              <a:rPr lang="ru-RU" b="1" dirty="0" err="1" smtClean="0"/>
              <a:t>поїздкою</a:t>
            </a:r>
            <a:r>
              <a:rPr lang="ru-RU" b="1" dirty="0" smtClean="0"/>
              <a:t> на курорт </a:t>
            </a:r>
            <a:r>
              <a:rPr lang="ru-RU" b="1" dirty="0" err="1" smtClean="0"/>
              <a:t>порадитися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лікарями</a:t>
            </a:r>
            <a:r>
              <a:rPr lang="ru-RU" b="1" dirty="0" smtClean="0"/>
              <a:t>, а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водами </a:t>
            </a:r>
            <a:r>
              <a:rPr lang="ru-RU" b="1" dirty="0" err="1" smtClean="0"/>
              <a:t>виконувати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надруковані</a:t>
            </a:r>
            <a:r>
              <a:rPr lang="ru-RU" b="1" dirty="0" smtClean="0"/>
              <a:t> правила. Так </a:t>
            </a:r>
            <a:r>
              <a:rPr lang="ru-RU" b="1" dirty="0" err="1" smtClean="0">
                <a:solidFill>
                  <a:srgbClr val="7030A0"/>
                </a:solidFill>
              </a:rPr>
              <a:t>були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введені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обов’язкові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умови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користування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лікувальними</a:t>
            </a:r>
            <a:r>
              <a:rPr lang="ru-RU" b="1" dirty="0" smtClean="0">
                <a:solidFill>
                  <a:srgbClr val="7030A0"/>
                </a:solidFill>
              </a:rPr>
              <a:t> водами </a:t>
            </a:r>
            <a:r>
              <a:rPr lang="ru-RU" b="1" dirty="0" smtClean="0"/>
              <a:t>на курортах </a:t>
            </a:r>
            <a:r>
              <a:rPr lang="ru-RU" b="1" dirty="0" err="1" smtClean="0"/>
              <a:t>Росії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завоюванням</a:t>
            </a:r>
            <a:r>
              <a:rPr lang="ru-RU" b="1" dirty="0" smtClean="0"/>
              <a:t> земель </a:t>
            </a:r>
            <a:r>
              <a:rPr lang="ru-RU" b="1" dirty="0" err="1" smtClean="0">
                <a:solidFill>
                  <a:srgbClr val="7030A0"/>
                </a:solidFill>
              </a:rPr>
              <a:t>кавказьких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горців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відкриті</a:t>
            </a:r>
            <a:r>
              <a:rPr lang="ru-RU" b="1" dirty="0" smtClean="0"/>
              <a:t> давно </a:t>
            </a:r>
            <a:r>
              <a:rPr lang="ru-RU" b="1" dirty="0" err="1" smtClean="0"/>
              <a:t>відомі</a:t>
            </a:r>
            <a:r>
              <a:rPr lang="ru-RU" b="1" dirty="0" smtClean="0"/>
              <a:t> </a:t>
            </a:r>
            <a:r>
              <a:rPr lang="ru-RU" b="1" dirty="0" err="1" smtClean="0"/>
              <a:t>місцевим</a:t>
            </a:r>
            <a:r>
              <a:rPr lang="ru-RU" b="1" dirty="0" smtClean="0"/>
              <a:t> жителям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вод. </a:t>
            </a:r>
            <a:r>
              <a:rPr lang="ru-RU" b="1" dirty="0" err="1" smtClean="0"/>
              <a:t>Ці</a:t>
            </a:r>
            <a:r>
              <a:rPr lang="ru-RU" b="1" dirty="0" smtClean="0"/>
              <a:t> води </a:t>
            </a:r>
            <a:r>
              <a:rPr lang="ru-RU" b="1" dirty="0" err="1" smtClean="0"/>
              <a:t>використовувалися</a:t>
            </a:r>
            <a:r>
              <a:rPr lang="ru-RU" b="1" dirty="0" smtClean="0"/>
              <a:t> для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поранених</a:t>
            </a:r>
            <a:r>
              <a:rPr lang="ru-RU" b="1" dirty="0" smtClean="0"/>
              <a:t> </a:t>
            </a:r>
            <a:r>
              <a:rPr lang="ru-RU" b="1" dirty="0" err="1" smtClean="0"/>
              <a:t>солдатів</a:t>
            </a:r>
            <a:r>
              <a:rPr lang="ru-RU" b="1" dirty="0" smtClean="0"/>
              <a:t>. </a:t>
            </a:r>
            <a:r>
              <a:rPr lang="ru-RU" b="1" dirty="0" err="1" smtClean="0"/>
              <a:t>Надалі</a:t>
            </a:r>
            <a:r>
              <a:rPr lang="ru-RU" b="1" dirty="0" smtClean="0"/>
              <a:t> центром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b="1" dirty="0" err="1" smtClean="0"/>
              <a:t>стають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Кавказькі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мінеральні</a:t>
            </a:r>
            <a:r>
              <a:rPr lang="ru-RU" b="1" dirty="0" smtClean="0">
                <a:solidFill>
                  <a:srgbClr val="7030A0"/>
                </a:solidFill>
              </a:rPr>
              <a:t> води.</a:t>
            </a:r>
            <a:r>
              <a:rPr lang="ru-RU" b="1" dirty="0" smtClean="0"/>
              <a:t> В </a:t>
            </a:r>
            <a:r>
              <a:rPr lang="ru-RU" b="1" dirty="0" smtClean="0">
                <a:solidFill>
                  <a:srgbClr val="7030A0"/>
                </a:solidFill>
              </a:rPr>
              <a:t>1770-х—90-х роках </a:t>
            </a:r>
            <a:r>
              <a:rPr lang="ru-RU" b="1" dirty="0" err="1" smtClean="0"/>
              <a:t>проведені</a:t>
            </a:r>
            <a:r>
              <a:rPr lang="ru-RU" b="1" dirty="0" smtClean="0"/>
              <a:t>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систематичні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надані</a:t>
            </a:r>
            <a:r>
              <a:rPr lang="ru-RU" b="1" dirty="0" smtClean="0"/>
              <a:t> </a:t>
            </a:r>
            <a:r>
              <a:rPr lang="ru-RU" b="1" dirty="0" err="1" smtClean="0"/>
              <a:t>докладні</a:t>
            </a:r>
            <a:r>
              <a:rPr lang="ru-RU" b="1" dirty="0" smtClean="0"/>
              <a:t> описи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даного</a:t>
            </a:r>
            <a:r>
              <a:rPr lang="ru-RU" b="1" dirty="0" smtClean="0"/>
              <a:t> району. Але </a:t>
            </a:r>
            <a:r>
              <a:rPr lang="ru-RU" b="1" dirty="0" err="1" smtClean="0"/>
              <a:t>фактичне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Кавказьких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відбулося</a:t>
            </a:r>
            <a:r>
              <a:rPr lang="ru-RU" b="1" dirty="0" smtClean="0"/>
              <a:t> в 1803 </a:t>
            </a:r>
            <a:r>
              <a:rPr lang="ru-RU" b="1" dirty="0" err="1" smtClean="0"/>
              <a:t>році</a:t>
            </a:r>
            <a:r>
              <a:rPr lang="ru-RU" b="1" dirty="0" smtClean="0"/>
              <a:t>, коли у </a:t>
            </a:r>
            <a:r>
              <a:rPr lang="ru-RU" b="1" dirty="0" err="1" smtClean="0"/>
              <a:t>фортеці</a:t>
            </a:r>
            <a:r>
              <a:rPr lang="ru-RU" b="1" dirty="0" smtClean="0"/>
              <a:t>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кислої</a:t>
            </a:r>
            <a:r>
              <a:rPr lang="ru-RU" b="1" dirty="0" smtClean="0">
                <a:solidFill>
                  <a:srgbClr val="7030A0"/>
                </a:solidFill>
              </a:rPr>
              <a:t> води» (нарзану) </a:t>
            </a:r>
            <a:r>
              <a:rPr lang="ru-RU" b="1" dirty="0" err="1" smtClean="0"/>
              <a:t>виникли</a:t>
            </a:r>
            <a:r>
              <a:rPr lang="ru-RU" b="1" dirty="0" smtClean="0"/>
              <a:t>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житлові</a:t>
            </a:r>
            <a:r>
              <a:rPr lang="ru-RU" b="1" dirty="0" smtClean="0"/>
              <a:t> </a:t>
            </a:r>
            <a:r>
              <a:rPr lang="ru-RU" b="1" dirty="0" err="1" smtClean="0"/>
              <a:t>будови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фортеця</a:t>
            </a:r>
            <a:r>
              <a:rPr lang="ru-RU" b="1" dirty="0" smtClean="0"/>
              <a:t> </a:t>
            </a:r>
            <a:r>
              <a:rPr lang="ru-RU" b="1" dirty="0" err="1" smtClean="0"/>
              <a:t>отримала</a:t>
            </a:r>
            <a:r>
              <a:rPr lang="ru-RU" b="1" dirty="0" smtClean="0"/>
              <a:t> </a:t>
            </a:r>
            <a:r>
              <a:rPr lang="ru-RU" b="1" dirty="0" err="1" smtClean="0"/>
              <a:t>назву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Кисловодскої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відбулося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єсентукських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жалізноводских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мінеральних</a:t>
            </a:r>
            <a:r>
              <a:rPr lang="ru-RU" b="1" dirty="0" smtClean="0">
                <a:solidFill>
                  <a:srgbClr val="7030A0"/>
                </a:solidFill>
              </a:rPr>
              <a:t> вод.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214290"/>
            <a:ext cx="11144328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 </a:t>
            </a:r>
            <a:r>
              <a:rPr lang="ru-RU" b="1" dirty="0" err="1" smtClean="0">
                <a:solidFill>
                  <a:srgbClr val="7030A0"/>
                </a:solidFill>
              </a:rPr>
              <a:t>другій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половині</a:t>
            </a:r>
            <a:r>
              <a:rPr lang="ru-RU" b="1" dirty="0" smtClean="0">
                <a:solidFill>
                  <a:srgbClr val="7030A0"/>
                </a:solidFill>
              </a:rPr>
              <a:t> XVIII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особливо </a:t>
            </a:r>
            <a:r>
              <a:rPr lang="ru-RU" b="1" dirty="0" smtClean="0">
                <a:solidFill>
                  <a:srgbClr val="7030A0"/>
                </a:solidFill>
              </a:rPr>
              <a:t>в 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відбувався</a:t>
            </a:r>
            <a:r>
              <a:rPr lang="ru-RU" b="1" dirty="0" smtClean="0"/>
              <a:t> </a:t>
            </a:r>
            <a:r>
              <a:rPr lang="ru-RU" b="1" dirty="0" err="1" smtClean="0"/>
              <a:t>швидкий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курортної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: у </a:t>
            </a:r>
            <a:r>
              <a:rPr lang="ru-RU" b="1" dirty="0" err="1" smtClean="0"/>
              <a:t>різних</a:t>
            </a:r>
            <a:r>
              <a:rPr lang="ru-RU" b="1" dirty="0" smtClean="0"/>
              <a:t> районах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вивчалися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грязьові</a:t>
            </a:r>
            <a:r>
              <a:rPr lang="ru-RU" b="1" dirty="0" smtClean="0"/>
              <a:t> озера (</a:t>
            </a:r>
            <a:r>
              <a:rPr lang="ru-RU" b="1" dirty="0" err="1" smtClean="0"/>
              <a:t>їх</a:t>
            </a:r>
            <a:r>
              <a:rPr lang="ru-RU" b="1" dirty="0" smtClean="0"/>
              <a:t> описи </a:t>
            </a:r>
            <a:r>
              <a:rPr lang="ru-RU" b="1" dirty="0" err="1" smtClean="0"/>
              <a:t>дані</a:t>
            </a:r>
            <a:r>
              <a:rPr lang="ru-RU" b="1" dirty="0" smtClean="0"/>
              <a:t> в </a:t>
            </a:r>
            <a:r>
              <a:rPr lang="ru-RU" b="1" dirty="0" err="1" smtClean="0"/>
              <a:t>працях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Ф. </a:t>
            </a:r>
            <a:r>
              <a:rPr lang="ru-RU" b="1" dirty="0" err="1" smtClean="0">
                <a:solidFill>
                  <a:srgbClr val="7030A0"/>
                </a:solidFill>
              </a:rPr>
              <a:t>Гебера</a:t>
            </a:r>
            <a:r>
              <a:rPr lang="ru-RU" b="1" dirty="0" smtClean="0">
                <a:solidFill>
                  <a:srgbClr val="7030A0"/>
                </a:solidFill>
              </a:rPr>
              <a:t>, Н. </a:t>
            </a:r>
            <a:r>
              <a:rPr lang="ru-RU" b="1" dirty="0" err="1" smtClean="0">
                <a:solidFill>
                  <a:srgbClr val="7030A0"/>
                </a:solidFill>
              </a:rPr>
              <a:t>Вороніхина</a:t>
            </a:r>
            <a:r>
              <a:rPr lang="ru-RU" b="1" dirty="0" smtClean="0">
                <a:solidFill>
                  <a:srgbClr val="7030A0"/>
                </a:solidFill>
              </a:rPr>
              <a:t>, Л. </a:t>
            </a:r>
            <a:r>
              <a:rPr lang="ru-RU" b="1" dirty="0" err="1" smtClean="0">
                <a:solidFill>
                  <a:srgbClr val="7030A0"/>
                </a:solidFill>
              </a:rPr>
              <a:t>Бертенсона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учених</a:t>
            </a:r>
            <a:r>
              <a:rPr lang="ru-RU" b="1" dirty="0" smtClean="0"/>
              <a:t>), </a:t>
            </a:r>
            <a:r>
              <a:rPr lang="ru-RU" b="1" dirty="0" err="1" smtClean="0"/>
              <a:t>відбувалося</a:t>
            </a:r>
            <a:r>
              <a:rPr lang="ru-RU" b="1" dirty="0" smtClean="0"/>
              <a:t> </a:t>
            </a:r>
            <a:r>
              <a:rPr lang="ru-RU" b="1" dirty="0" err="1" smtClean="0"/>
              <a:t>офіційне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smtClean="0">
                <a:solidFill>
                  <a:srgbClr val="7030A0"/>
                </a:solidFill>
              </a:rPr>
              <a:t>1828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заснований</a:t>
            </a:r>
            <a:r>
              <a:rPr lang="ru-RU" b="1" dirty="0" smtClean="0"/>
              <a:t> курорт Стара Русса, в</a:t>
            </a:r>
            <a:r>
              <a:rPr lang="ru-RU" b="1" dirty="0" smtClean="0">
                <a:solidFill>
                  <a:srgbClr val="7030A0"/>
                </a:solidFill>
              </a:rPr>
              <a:t> 1830 р. </a:t>
            </a:r>
            <a:r>
              <a:rPr lang="ru-RU" b="1" dirty="0" smtClean="0"/>
              <a:t>— </a:t>
            </a:r>
            <a:r>
              <a:rPr lang="ru-RU" b="1" dirty="0" err="1" smtClean="0"/>
              <a:t>Одеські</a:t>
            </a:r>
            <a:r>
              <a:rPr lang="ru-RU" b="1" dirty="0" smtClean="0"/>
              <a:t> </a:t>
            </a:r>
            <a:r>
              <a:rPr lang="ru-RU" b="1" dirty="0" err="1" smtClean="0"/>
              <a:t>грязьові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1833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Сергієвські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води, в </a:t>
            </a:r>
            <a:r>
              <a:rPr lang="ru-RU" b="1" dirty="0" smtClean="0">
                <a:solidFill>
                  <a:srgbClr val="7030A0"/>
                </a:solidFill>
              </a:rPr>
              <a:t>1838</a:t>
            </a:r>
            <a:r>
              <a:rPr lang="ru-RU" b="1" dirty="0" smtClean="0"/>
              <a:t> - </a:t>
            </a:r>
            <a:r>
              <a:rPr lang="ru-RU" b="1" dirty="0" err="1" smtClean="0"/>
              <a:t>Кемері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1842 </a:t>
            </a:r>
            <a:r>
              <a:rPr lang="ru-RU" b="1" dirty="0" smtClean="0"/>
              <a:t>— </a:t>
            </a:r>
            <a:r>
              <a:rPr lang="ru-RU" b="1" dirty="0" err="1" smtClean="0"/>
              <a:t>Друськинінкай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1848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b="1" dirty="0" err="1" smtClean="0"/>
              <a:t>Усол’є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1867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Белокуріха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 err="1" smtClean="0"/>
              <a:t>березі</a:t>
            </a:r>
            <a:r>
              <a:rPr lang="ru-RU" b="1" dirty="0" smtClean="0"/>
              <a:t> </a:t>
            </a:r>
            <a:r>
              <a:rPr lang="ru-RU" b="1" dirty="0" err="1" smtClean="0"/>
              <a:t>Сакського</a:t>
            </a:r>
            <a:r>
              <a:rPr lang="ru-RU" b="1" dirty="0" smtClean="0"/>
              <a:t> озера в </a:t>
            </a:r>
            <a:r>
              <a:rPr lang="ru-RU" b="1" dirty="0" smtClean="0">
                <a:solidFill>
                  <a:srgbClr val="7030A0"/>
                </a:solidFill>
              </a:rPr>
              <a:t>1836 р.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відкрито</a:t>
            </a:r>
            <a:r>
              <a:rPr lang="ru-RU" b="1" dirty="0" smtClean="0"/>
              <a:t> </a:t>
            </a:r>
            <a:r>
              <a:rPr lang="ru-RU" b="1" dirty="0" err="1" smtClean="0"/>
              <a:t>відділення</a:t>
            </a:r>
            <a:r>
              <a:rPr lang="ru-RU" b="1" dirty="0" smtClean="0"/>
              <a:t> </a:t>
            </a:r>
            <a:r>
              <a:rPr lang="ru-RU" b="1" dirty="0" err="1" smtClean="0"/>
              <a:t>Сімферопольського</a:t>
            </a:r>
            <a:r>
              <a:rPr lang="ru-RU" b="1" dirty="0" smtClean="0"/>
              <a:t> </a:t>
            </a:r>
            <a:r>
              <a:rPr lang="ru-RU" b="1" dirty="0" err="1" smtClean="0"/>
              <a:t>госпіталю</a:t>
            </a:r>
            <a:r>
              <a:rPr lang="ru-RU" b="1" dirty="0" smtClean="0"/>
              <a:t>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лікувалися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ревматизму.</a:t>
            </a:r>
          </a:p>
          <a:p>
            <a:pPr algn="just"/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Кримської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1853—1856 р.р.</a:t>
            </a:r>
            <a:r>
              <a:rPr lang="ru-RU" b="1" dirty="0" smtClean="0"/>
              <a:t> </a:t>
            </a:r>
            <a:r>
              <a:rPr lang="ru-RU" b="1" dirty="0" err="1" smtClean="0"/>
              <a:t>сакською</a:t>
            </a:r>
            <a:r>
              <a:rPr lang="ru-RU" b="1" dirty="0" smtClean="0"/>
              <a:t> </a:t>
            </a:r>
            <a:r>
              <a:rPr lang="ru-RU" b="1" dirty="0" err="1" smtClean="0"/>
              <a:t>гряззю</a:t>
            </a:r>
            <a:r>
              <a:rPr lang="ru-RU" b="1" dirty="0" smtClean="0"/>
              <a:t> </a:t>
            </a:r>
            <a:r>
              <a:rPr lang="ru-RU" b="1" dirty="0" err="1" smtClean="0"/>
              <a:t>лікували</a:t>
            </a:r>
            <a:r>
              <a:rPr lang="ru-RU" b="1" dirty="0" smtClean="0"/>
              <a:t>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оборони Севастополя.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Війни</a:t>
            </a:r>
            <a:r>
              <a:rPr lang="ru-RU" b="1" dirty="0" smtClean="0">
                <a:solidFill>
                  <a:srgbClr val="7030A0"/>
                </a:solidFill>
              </a:rPr>
              <a:t> на </a:t>
            </a:r>
            <a:r>
              <a:rPr lang="ru-RU" b="1" dirty="0" err="1" smtClean="0">
                <a:solidFill>
                  <a:srgbClr val="7030A0"/>
                </a:solidFill>
              </a:rPr>
              <a:t>Кавказі</a:t>
            </a:r>
            <a:r>
              <a:rPr lang="ru-RU" b="1" dirty="0" smtClean="0">
                <a:solidFill>
                  <a:srgbClr val="7030A0"/>
                </a:solidFill>
              </a:rPr>
              <a:t>, в </a:t>
            </a:r>
            <a:r>
              <a:rPr lang="ru-RU" b="1" dirty="0" err="1" smtClean="0">
                <a:solidFill>
                  <a:srgbClr val="7030A0"/>
                </a:solidFill>
              </a:rPr>
              <a:t>Криму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Середній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Азії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супроводжувалися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відкриттям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місцевостей</a:t>
            </a:r>
            <a:r>
              <a:rPr lang="ru-RU" b="1" dirty="0" smtClean="0"/>
              <a:t>, </a:t>
            </a:r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ресурси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використовувалися</a:t>
            </a:r>
            <a:r>
              <a:rPr lang="ru-RU" b="1" dirty="0" smtClean="0"/>
              <a:t> для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</a:t>
            </a:r>
            <a:r>
              <a:rPr lang="ru-RU" b="1" dirty="0" err="1" smtClean="0"/>
              <a:t>солдатів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офіцерів</a:t>
            </a:r>
            <a:r>
              <a:rPr lang="ru-RU" b="1" dirty="0" smtClean="0"/>
              <a:t> </a:t>
            </a:r>
            <a:r>
              <a:rPr lang="ru-RU" b="1" dirty="0" err="1" smtClean="0"/>
              <a:t>царської</a:t>
            </a:r>
            <a:r>
              <a:rPr lang="ru-RU" b="1" dirty="0" smtClean="0"/>
              <a:t> </a:t>
            </a:r>
            <a:r>
              <a:rPr lang="ru-RU" b="1" dirty="0" err="1" smtClean="0"/>
              <a:t>армії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страждали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хвороб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поранень</a:t>
            </a:r>
            <a:r>
              <a:rPr lang="ru-RU" b="1" dirty="0" smtClean="0"/>
              <a:t>, </a:t>
            </a:r>
            <a:r>
              <a:rPr lang="ru-RU" b="1" dirty="0" err="1" smtClean="0"/>
              <a:t>отриманих</a:t>
            </a:r>
            <a:r>
              <a:rPr lang="ru-RU" b="1" dirty="0" smtClean="0"/>
              <a:t> на фронтах.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>
                <a:solidFill>
                  <a:srgbClr val="7030A0"/>
                </a:solidFill>
              </a:rPr>
              <a:t>другій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половині</a:t>
            </a:r>
            <a:r>
              <a:rPr lang="ru-RU" b="1" dirty="0" smtClean="0">
                <a:solidFill>
                  <a:srgbClr val="7030A0"/>
                </a:solidFill>
              </a:rPr>
              <a:t> 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обстежені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лікувально-кліматичні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 </a:t>
            </a:r>
            <a:r>
              <a:rPr lang="ru-RU" b="1" dirty="0" err="1" smtClean="0"/>
              <a:t>Криму</a:t>
            </a:r>
            <a:r>
              <a:rPr lang="ru-RU" b="1" dirty="0" smtClean="0"/>
              <a:t> - </a:t>
            </a:r>
            <a:r>
              <a:rPr lang="ru-RU" b="1" dirty="0" err="1" smtClean="0"/>
              <a:t>Сакське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Тінакське</a:t>
            </a:r>
            <a:r>
              <a:rPr lang="ru-RU" b="1" dirty="0" smtClean="0"/>
              <a:t> озера, в </a:t>
            </a:r>
            <a:r>
              <a:rPr lang="ru-RU" b="1" dirty="0" err="1" smtClean="0"/>
              <a:t>Сибіру</a:t>
            </a:r>
            <a:r>
              <a:rPr lang="ru-RU" b="1" dirty="0" smtClean="0"/>
              <a:t> - Ямаровка </a:t>
            </a:r>
            <a:r>
              <a:rPr lang="ru-RU" b="1" dirty="0" err="1" smtClean="0"/>
              <a:t>і</a:t>
            </a:r>
            <a:r>
              <a:rPr lang="ru-RU" b="1" dirty="0" smtClean="0"/>
              <a:t> Дарасун, в </a:t>
            </a:r>
            <a:r>
              <a:rPr lang="ru-RU" b="1" dirty="0" err="1" smtClean="0"/>
              <a:t>Середній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 smtClean="0"/>
              <a:t> - </a:t>
            </a:r>
            <a:r>
              <a:rPr lang="ru-RU" b="1" dirty="0" err="1" smtClean="0"/>
              <a:t>Іссик-Куль</a:t>
            </a:r>
            <a:r>
              <a:rPr lang="ru-RU" b="1" dirty="0" smtClean="0"/>
              <a:t>,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Казахстану - </a:t>
            </a:r>
            <a:r>
              <a:rPr lang="ru-RU" b="1" dirty="0" err="1" smtClean="0"/>
              <a:t>Алма-Арасан</a:t>
            </a:r>
            <a:r>
              <a:rPr lang="ru-RU" b="1" dirty="0" smtClean="0"/>
              <a:t>, в </a:t>
            </a:r>
            <a:r>
              <a:rPr lang="ru-RU" b="1" dirty="0" err="1" smtClean="0"/>
              <a:t>Грузії</a:t>
            </a:r>
            <a:r>
              <a:rPr lang="ru-RU" b="1" dirty="0" smtClean="0"/>
              <a:t> - </a:t>
            </a:r>
            <a:r>
              <a:rPr lang="ru-RU" b="1" dirty="0" err="1" smtClean="0"/>
              <a:t>Боржомі</a:t>
            </a:r>
            <a:r>
              <a:rPr lang="ru-RU" b="1" dirty="0" smtClean="0"/>
              <a:t>, Цхалтубо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r>
              <a:rPr lang="ru-RU" b="1" dirty="0" err="1" smtClean="0"/>
              <a:t>Курорти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відкривалися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турботи</a:t>
            </a:r>
            <a:r>
              <a:rPr lang="ru-RU" b="1" dirty="0" smtClean="0"/>
              <a:t> про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впорядкування</a:t>
            </a:r>
            <a:r>
              <a:rPr lang="ru-RU" b="1" dirty="0" smtClean="0"/>
              <a:t> не </a:t>
            </a:r>
            <a:r>
              <a:rPr lang="ru-RU" b="1" dirty="0" err="1" smtClean="0"/>
              <a:t>виявлялося</a:t>
            </a:r>
            <a:r>
              <a:rPr lang="ru-RU" b="1" dirty="0" smtClean="0"/>
              <a:t>. Як правило, </a:t>
            </a:r>
            <a:r>
              <a:rPr lang="ru-RU" b="1" dirty="0" err="1" smtClean="0"/>
              <a:t>лікувальні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 </a:t>
            </a:r>
            <a:r>
              <a:rPr lang="ru-RU" b="1" dirty="0" err="1" smtClean="0"/>
              <a:t>передавалися</a:t>
            </a:r>
            <a:r>
              <a:rPr lang="ru-RU" b="1" dirty="0" smtClean="0"/>
              <a:t> в </a:t>
            </a:r>
            <a:r>
              <a:rPr lang="ru-RU" b="1" dirty="0" err="1" smtClean="0"/>
              <a:t>оренду</a:t>
            </a:r>
            <a:r>
              <a:rPr lang="ru-RU" b="1" dirty="0" smtClean="0"/>
              <a:t> </a:t>
            </a:r>
            <a:r>
              <a:rPr lang="ru-RU" b="1" dirty="0" err="1" smtClean="0"/>
              <a:t>містам</a:t>
            </a:r>
            <a:r>
              <a:rPr lang="ru-RU" b="1" dirty="0" smtClean="0"/>
              <a:t>, земствам, </a:t>
            </a:r>
            <a:r>
              <a:rPr lang="ru-RU" b="1" dirty="0" err="1" smtClean="0"/>
              <a:t>приватним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компаніям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особам </a:t>
            </a:r>
            <a:r>
              <a:rPr lang="ru-RU" b="1" dirty="0" err="1" smtClean="0"/>
              <a:t>царюючого</a:t>
            </a:r>
            <a:r>
              <a:rPr lang="ru-RU" b="1" dirty="0" smtClean="0"/>
              <a:t> </a:t>
            </a:r>
            <a:r>
              <a:rPr lang="ru-RU" b="1" dirty="0" err="1" smtClean="0"/>
              <a:t>будинку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розширюється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переходить через Урал до </a:t>
            </a:r>
            <a:r>
              <a:rPr lang="ru-RU" b="1" dirty="0" err="1" smtClean="0"/>
              <a:t>Сибіру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smtClean="0">
                <a:solidFill>
                  <a:srgbClr val="7030A0"/>
                </a:solidFill>
              </a:rPr>
              <a:t>1868 р.</a:t>
            </a:r>
            <a:r>
              <a:rPr lang="ru-RU" b="1" dirty="0" smtClean="0"/>
              <a:t> </a:t>
            </a:r>
            <a:r>
              <a:rPr lang="ru-RU" b="1" dirty="0" err="1" smtClean="0"/>
              <a:t>дослідник</a:t>
            </a:r>
            <a:r>
              <a:rPr lang="ru-RU" b="1" dirty="0" smtClean="0"/>
              <a:t> </a:t>
            </a:r>
            <a:r>
              <a:rPr lang="ru-RU" b="1" dirty="0" err="1" smtClean="0"/>
              <a:t>Опанас</a:t>
            </a:r>
            <a:r>
              <a:rPr lang="ru-RU" b="1" dirty="0" smtClean="0"/>
              <a:t> </a:t>
            </a:r>
            <a:r>
              <a:rPr lang="ru-RU" b="1" dirty="0" err="1" smtClean="0"/>
              <a:t>Бушуєв</a:t>
            </a:r>
            <a:r>
              <a:rPr lang="ru-RU" b="1" dirty="0" smtClean="0"/>
              <a:t> </a:t>
            </a:r>
            <a:r>
              <a:rPr lang="ru-RU" b="1" dirty="0" err="1" smtClean="0"/>
              <a:t>відкрив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на </a:t>
            </a:r>
            <a:r>
              <a:rPr lang="ru-RU" b="1" dirty="0" err="1" smtClean="0"/>
              <a:t>узбережжі</a:t>
            </a:r>
            <a:r>
              <a:rPr lang="ru-RU" b="1" dirty="0" smtClean="0"/>
              <a:t> </a:t>
            </a:r>
            <a:r>
              <a:rPr lang="ru-RU" b="1" dirty="0" err="1" smtClean="0"/>
              <a:t>Охотського</a:t>
            </a:r>
            <a:r>
              <a:rPr lang="ru-RU" b="1" dirty="0" smtClean="0"/>
              <a:t> моря,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</a:t>
            </a:r>
            <a:r>
              <a:rPr lang="ru-RU" b="1" dirty="0" err="1" smtClean="0"/>
              <a:t>нинішнього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Магадана (курорт Тала).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285728"/>
            <a:ext cx="1143008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Одночасно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грязей </a:t>
            </a:r>
            <a:r>
              <a:rPr lang="ru-RU" sz="2000" b="1" dirty="0" err="1" smtClean="0"/>
              <a:t>виявилася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сприятлива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Південному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березі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Криму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Виявилися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цілющі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кумису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  <a:r>
              <a:rPr lang="ru-RU" sz="2000" b="1" dirty="0" smtClean="0"/>
              <a:t> Мережа </a:t>
            </a:r>
            <a:r>
              <a:rPr lang="ru-RU" sz="2000" b="1" dirty="0" err="1" smtClean="0"/>
              <a:t>здравниць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розширювалася</a:t>
            </a:r>
            <a:r>
              <a:rPr lang="ru-RU" sz="2000" b="1" dirty="0" smtClean="0"/>
              <a:t>. Але </a:t>
            </a:r>
            <a:r>
              <a:rPr lang="ru-RU" sz="2000" b="1" dirty="0" err="1" smtClean="0"/>
              <a:t>наукова</a:t>
            </a:r>
            <a:r>
              <a:rPr lang="ru-RU" sz="2000" b="1" dirty="0" smtClean="0"/>
              <a:t> робота по </a:t>
            </a:r>
            <a:r>
              <a:rPr lang="ru-RU" sz="2000" b="1" dirty="0" err="1" smtClean="0"/>
              <a:t>вивченню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силами </a:t>
            </a:r>
            <a:r>
              <a:rPr lang="ru-RU" sz="2000" b="1" dirty="0" err="1" smtClean="0"/>
              <a:t>ентузіастів</a:t>
            </a:r>
            <a:r>
              <a:rPr lang="ru-RU" sz="2000" b="1" dirty="0" smtClean="0"/>
              <a:t> (</a:t>
            </a:r>
            <a:r>
              <a:rPr lang="ru-RU" sz="2000" b="1" dirty="0" smtClean="0">
                <a:solidFill>
                  <a:srgbClr val="7030A0"/>
                </a:solidFill>
              </a:rPr>
              <a:t>Ф. П. </a:t>
            </a:r>
            <a:r>
              <a:rPr lang="ru-RU" sz="2000" b="1" dirty="0" err="1" smtClean="0">
                <a:solidFill>
                  <a:srgbClr val="7030A0"/>
                </a:solidFill>
              </a:rPr>
              <a:t>Гааз</a:t>
            </a:r>
            <a:r>
              <a:rPr lang="ru-RU" sz="2000" b="1" dirty="0" smtClean="0">
                <a:solidFill>
                  <a:srgbClr val="7030A0"/>
                </a:solidFill>
              </a:rPr>
              <a:t>, Ф. А. </a:t>
            </a:r>
            <a:r>
              <a:rPr lang="ru-RU" sz="2000" b="1" dirty="0" err="1" smtClean="0">
                <a:solidFill>
                  <a:srgbClr val="7030A0"/>
                </a:solidFill>
              </a:rPr>
              <a:t>Баталії</a:t>
            </a:r>
            <a:r>
              <a:rPr lang="ru-RU" sz="2000" b="1" dirty="0" smtClean="0">
                <a:solidFill>
                  <a:srgbClr val="7030A0"/>
                </a:solidFill>
              </a:rPr>
              <a:t>, А. П. </a:t>
            </a:r>
            <a:r>
              <a:rPr lang="ru-RU" sz="2000" b="1" dirty="0" err="1" smtClean="0">
                <a:solidFill>
                  <a:srgbClr val="7030A0"/>
                </a:solidFill>
              </a:rPr>
              <a:t>Нелюбін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.).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smtClean="0">
                <a:solidFill>
                  <a:srgbClr val="7030A0"/>
                </a:solidFill>
              </a:rPr>
              <a:t>XX </a:t>
            </a:r>
            <a:r>
              <a:rPr lang="ru-RU" sz="2000" b="1" dirty="0" err="1" smtClean="0">
                <a:solidFill>
                  <a:srgbClr val="7030A0"/>
                </a:solidFill>
              </a:rPr>
              <a:t>столітті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власники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збільшення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прибутків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пожвавили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роботи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впорядкуванню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лікарень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побудовані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водолікарні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П’ятигорську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Кисловодську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грязелікарня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Єсентуках</a:t>
            </a:r>
            <a:r>
              <a:rPr lang="ru-RU" sz="2000" b="1" dirty="0" smtClean="0"/>
              <a:t>. Але в </a:t>
            </a:r>
            <a:r>
              <a:rPr lang="ru-RU" sz="2000" b="1" dirty="0" err="1" smtClean="0"/>
              <a:t>цілому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зрушення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Вітчизняні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учені</a:t>
            </a:r>
            <a:r>
              <a:rPr lang="ru-RU" sz="2000" b="1" dirty="0" smtClean="0"/>
              <a:t> проявляли </a:t>
            </a:r>
            <a:r>
              <a:rPr lang="ru-RU" sz="2000" b="1" dirty="0" err="1" smtClean="0"/>
              <a:t>ініціативу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вивченні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родовищ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грязей, </a:t>
            </a:r>
            <a:r>
              <a:rPr lang="ru-RU" sz="2000" b="1" dirty="0" err="1" smtClean="0"/>
              <a:t>можливостей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досліджень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мали</a:t>
            </a:r>
            <a:r>
              <a:rPr lang="ru-RU" sz="2000" b="1" dirty="0" smtClean="0"/>
              <a:t> практичного </a:t>
            </a:r>
            <a:r>
              <a:rPr lang="ru-RU" sz="2000" b="1" dirty="0" err="1" smtClean="0"/>
              <a:t>втілення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smtClean="0">
                <a:solidFill>
                  <a:srgbClr val="7030A0"/>
                </a:solidFill>
              </a:rPr>
              <a:t>початку XX в. </a:t>
            </a:r>
            <a:r>
              <a:rPr lang="ru-RU" sz="2000" b="1" dirty="0" err="1" smtClean="0"/>
              <a:t>Росія</a:t>
            </a:r>
            <a:r>
              <a:rPr lang="ru-RU" sz="2000" b="1" dirty="0" smtClean="0"/>
              <a:t> мала 36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кумисолікарень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розвиненими</a:t>
            </a:r>
            <a:r>
              <a:rPr lang="ru-RU" sz="2000" b="1" dirty="0" smtClean="0"/>
              <a:t> у той час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П’ятигорськ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Кисловодськ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Боржомі</a:t>
            </a:r>
            <a:r>
              <a:rPr lang="ru-RU" sz="2000" b="1" dirty="0" smtClean="0">
                <a:solidFill>
                  <a:srgbClr val="7030A0"/>
                </a:solidFill>
              </a:rPr>
              <a:t>, Саки, Стара Русса, </a:t>
            </a:r>
            <a:r>
              <a:rPr lang="ru-RU" sz="2000" b="1" dirty="0" err="1" smtClean="0">
                <a:solidFill>
                  <a:srgbClr val="7030A0"/>
                </a:solidFill>
              </a:rPr>
              <a:t>Сергієвськ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Слов’янок</a:t>
            </a:r>
            <a:r>
              <a:rPr lang="ru-RU" sz="2000" b="1" dirty="0" smtClean="0">
                <a:solidFill>
                  <a:srgbClr val="7030A0"/>
                </a:solidFill>
              </a:rPr>
              <a:t>, Одеса, </a:t>
            </a:r>
            <a:r>
              <a:rPr lang="ru-RU" sz="2000" b="1" dirty="0" err="1" smtClean="0">
                <a:solidFill>
                  <a:srgbClr val="7030A0"/>
                </a:solidFill>
              </a:rPr>
              <a:t>Євпаторія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Перша </a:t>
            </a:r>
            <a:r>
              <a:rPr lang="ru-RU" sz="2000" b="1" dirty="0" err="1" smtClean="0">
                <a:solidFill>
                  <a:srgbClr val="7030A0"/>
                </a:solidFill>
              </a:rPr>
              <a:t>світова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війна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поклала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кінець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скоротила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притік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відпочиваючих</a:t>
            </a:r>
            <a:r>
              <a:rPr lang="ru-RU" sz="2000" b="1" dirty="0" smtClean="0"/>
              <a:t>. Але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роки в </a:t>
            </a:r>
            <a:r>
              <a:rPr lang="ru-RU" sz="2000" b="1" dirty="0" err="1" smtClean="0"/>
              <a:t>прифронтовій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смузі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Новгородщині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організовані</a:t>
            </a:r>
            <a:r>
              <a:rPr lang="ru-RU" sz="2000" b="1" dirty="0" smtClean="0"/>
              <a:t> два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Сольци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Варніци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реабілітаційними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цілями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доліковування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поранених</a:t>
            </a:r>
            <a:r>
              <a:rPr lang="ru-RU" sz="2000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142852"/>
            <a:ext cx="11774626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/>
              <a:t>За </a:t>
            </a:r>
            <a:r>
              <a:rPr lang="ru-RU" sz="1900" b="1" dirty="0" err="1" smtClean="0">
                <a:solidFill>
                  <a:srgbClr val="7030A0"/>
                </a:solidFill>
              </a:rPr>
              <a:t>матеріалами</a:t>
            </a:r>
            <a:r>
              <a:rPr lang="ru-RU" sz="1900" b="1" dirty="0" smtClean="0">
                <a:solidFill>
                  <a:srgbClr val="7030A0"/>
                </a:solidFill>
              </a:rPr>
              <a:t> 3-го </a:t>
            </a:r>
            <a:r>
              <a:rPr lang="ru-RU" sz="1900" b="1" dirty="0" err="1" smtClean="0">
                <a:solidFill>
                  <a:srgbClr val="7030A0"/>
                </a:solidFill>
              </a:rPr>
              <a:t>з’їзду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Російської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Бальнеологічної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спільноти</a:t>
            </a:r>
            <a:r>
              <a:rPr lang="ru-RU" sz="1900" b="1" dirty="0" smtClean="0">
                <a:solidFill>
                  <a:srgbClr val="7030A0"/>
                </a:solidFill>
              </a:rPr>
              <a:t> (1913 </a:t>
            </a:r>
            <a:r>
              <a:rPr lang="ru-RU" sz="1900" b="1" dirty="0" err="1" smtClean="0">
                <a:solidFill>
                  <a:srgbClr val="7030A0"/>
                </a:solidFill>
              </a:rPr>
              <a:t>рік</a:t>
            </a:r>
            <a:r>
              <a:rPr lang="ru-RU" sz="1900" b="1" dirty="0" smtClean="0">
                <a:solidFill>
                  <a:srgbClr val="7030A0"/>
                </a:solidFill>
              </a:rPr>
              <a:t>),</a:t>
            </a:r>
            <a:r>
              <a:rPr lang="ru-RU" sz="1900" b="1" dirty="0" smtClean="0"/>
              <a:t> при </a:t>
            </a:r>
            <a:r>
              <a:rPr lang="ru-RU" sz="1900" b="1" dirty="0" err="1" smtClean="0"/>
              <a:t>наявності</a:t>
            </a:r>
            <a:r>
              <a:rPr lang="ru-RU" sz="1900" b="1" dirty="0" smtClean="0"/>
              <a:t> 500 </a:t>
            </a:r>
            <a:r>
              <a:rPr lang="ru-RU" sz="1900" b="1" dirty="0" err="1" smtClean="0"/>
              <a:t>відомих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джерел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мінеральних</a:t>
            </a:r>
            <a:r>
              <a:rPr lang="ru-RU" sz="1900" b="1" dirty="0" smtClean="0"/>
              <a:t> вод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родовищ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лікувальних</a:t>
            </a:r>
            <a:r>
              <a:rPr lang="ru-RU" sz="1900" b="1" dirty="0" smtClean="0"/>
              <a:t> грязей, </a:t>
            </a:r>
            <a:r>
              <a:rPr lang="ru-RU" sz="1900" b="1" dirty="0" err="1" smtClean="0"/>
              <a:t>було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лише</a:t>
            </a:r>
            <a:r>
              <a:rPr lang="ru-RU" sz="1900" b="1" dirty="0" smtClean="0"/>
              <a:t> 36 </a:t>
            </a:r>
            <a:r>
              <a:rPr lang="ru-RU" sz="1900" b="1" dirty="0" err="1" smtClean="0"/>
              <a:t>курортів</a:t>
            </a:r>
            <a:r>
              <a:rPr lang="ru-RU" sz="1900" b="1" dirty="0" smtClean="0"/>
              <a:t>, де вони </a:t>
            </a:r>
            <a:r>
              <a:rPr lang="ru-RU" sz="1900" b="1" dirty="0" err="1" smtClean="0"/>
              <a:t>використовувалися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Всього</a:t>
            </a:r>
            <a:r>
              <a:rPr lang="ru-RU" sz="1900" b="1" dirty="0" smtClean="0"/>
              <a:t>, за </a:t>
            </a:r>
            <a:r>
              <a:rPr lang="ru-RU" sz="1900" b="1" dirty="0" err="1" smtClean="0"/>
              <a:t>офіційною</a:t>
            </a:r>
            <a:r>
              <a:rPr lang="ru-RU" sz="1900" b="1" dirty="0" smtClean="0"/>
              <a:t> статистикою, </a:t>
            </a:r>
            <a:r>
              <a:rPr lang="ru-RU" sz="1900" b="1" dirty="0" smtClean="0">
                <a:solidFill>
                  <a:srgbClr val="7030A0"/>
                </a:solidFill>
              </a:rPr>
              <a:t>в 1912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в </a:t>
            </a:r>
            <a:r>
              <a:rPr lang="ru-RU" sz="1900" b="1" dirty="0" err="1" smtClean="0">
                <a:solidFill>
                  <a:srgbClr val="7030A0"/>
                </a:solidFill>
              </a:rPr>
              <a:t>Росії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72 </a:t>
            </a:r>
            <a:r>
              <a:rPr lang="ru-RU" sz="1900" b="1" dirty="0" err="1" smtClean="0"/>
              <a:t>курорти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Якої-небудь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системи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санітарної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охорони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місцевостей</a:t>
            </a:r>
            <a:r>
              <a:rPr lang="ru-RU" sz="1900" b="1" dirty="0" smtClean="0"/>
              <a:t> не </a:t>
            </a:r>
            <a:r>
              <a:rPr lang="ru-RU" sz="1900" b="1" dirty="0" err="1" smtClean="0"/>
              <a:t>існувало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Протягом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багатьох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років</a:t>
            </a:r>
            <a:r>
              <a:rPr lang="ru-RU" sz="1900" b="1" dirty="0" smtClean="0"/>
              <a:t> не </a:t>
            </a:r>
            <a:r>
              <a:rPr lang="ru-RU" sz="1900" b="1" dirty="0" err="1" smtClean="0"/>
              <a:t>був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реалізований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проект закону про «</a:t>
            </a:r>
            <a:r>
              <a:rPr lang="ru-RU" sz="1900" b="1" dirty="0" err="1" smtClean="0">
                <a:solidFill>
                  <a:srgbClr val="7030A0"/>
                </a:solidFill>
              </a:rPr>
              <a:t>санітарну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гірську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охорону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лікувальних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місцевостей</a:t>
            </a:r>
            <a:r>
              <a:rPr lang="ru-RU" sz="1900" b="1" dirty="0" smtClean="0">
                <a:solidFill>
                  <a:srgbClr val="7030A0"/>
                </a:solidFill>
              </a:rPr>
              <a:t>», </a:t>
            </a:r>
            <a:r>
              <a:rPr lang="ru-RU" sz="1900" b="1" dirty="0" smtClean="0"/>
              <a:t>до </a:t>
            </a:r>
            <a:r>
              <a:rPr lang="ru-RU" sz="1900" b="1" dirty="0" err="1" smtClean="0"/>
              <a:t>яких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віднесені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місця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джерелами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мінеральних</a:t>
            </a:r>
            <a:r>
              <a:rPr lang="ru-RU" sz="1900" b="1" dirty="0" smtClean="0"/>
              <a:t> вод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лікувальними</a:t>
            </a:r>
            <a:r>
              <a:rPr lang="ru-RU" sz="1900" b="1" dirty="0" smtClean="0"/>
              <a:t> грязями, </a:t>
            </a:r>
            <a:r>
              <a:rPr lang="ru-RU" sz="1900" b="1" dirty="0" err="1" smtClean="0"/>
              <a:t>морськими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купаннями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кумисолікуванням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кліматичні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станції</a:t>
            </a:r>
            <a:r>
              <a:rPr lang="ru-RU" sz="1900" b="1" dirty="0" smtClean="0"/>
              <a:t>. Цей закон </a:t>
            </a:r>
            <a:r>
              <a:rPr lang="ru-RU" sz="1900" b="1" dirty="0" err="1" smtClean="0"/>
              <a:t>був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прийнятий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тільки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в 1914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/>
              <a:t>.</a:t>
            </a:r>
          </a:p>
          <a:p>
            <a:pPr algn="just"/>
            <a:r>
              <a:rPr lang="ru-RU" sz="1900" b="1" dirty="0" smtClean="0"/>
              <a:t>Таким чином, стан </a:t>
            </a:r>
            <a:r>
              <a:rPr lang="ru-RU" sz="1900" b="1" dirty="0" err="1" smtClean="0"/>
              <a:t>курортної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справи</a:t>
            </a:r>
            <a:r>
              <a:rPr lang="ru-RU" sz="1900" b="1" dirty="0" smtClean="0"/>
              <a:t> в </a:t>
            </a:r>
            <a:r>
              <a:rPr lang="ru-RU" sz="1900" b="1" dirty="0" err="1" smtClean="0"/>
              <a:t>царській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Росії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характеризувався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недоступністю</a:t>
            </a:r>
            <a:r>
              <a:rPr lang="ru-RU" sz="1900" b="1" dirty="0" smtClean="0"/>
              <a:t> курортного </a:t>
            </a:r>
            <a:r>
              <a:rPr lang="ru-RU" sz="1900" b="1" dirty="0" err="1" smtClean="0"/>
              <a:t>лікування</a:t>
            </a:r>
            <a:r>
              <a:rPr lang="ru-RU" sz="1900" b="1" dirty="0" smtClean="0"/>
              <a:t> широким </a:t>
            </a:r>
            <a:r>
              <a:rPr lang="ru-RU" sz="1900" b="1" dirty="0" err="1" smtClean="0"/>
              <a:t>масам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населення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низьким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рівнем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організації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роботи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внаслідок</a:t>
            </a:r>
            <a:r>
              <a:rPr lang="ru-RU" sz="1900" b="1" dirty="0" smtClean="0"/>
              <a:t> браку </a:t>
            </a:r>
            <a:r>
              <a:rPr lang="ru-RU" sz="1900" b="1" dirty="0" err="1" smtClean="0"/>
              <a:t>лікувальних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установ</a:t>
            </a:r>
            <a:r>
              <a:rPr lang="ru-RU" sz="1900" b="1" dirty="0" smtClean="0"/>
              <a:t> (особливо </a:t>
            </a:r>
            <a:r>
              <a:rPr lang="ru-RU" sz="1900" b="1" dirty="0" err="1" smtClean="0"/>
              <a:t>дитячих</a:t>
            </a:r>
            <a:r>
              <a:rPr lang="ru-RU" sz="1900" b="1" dirty="0" smtClean="0"/>
              <a:t>), </a:t>
            </a:r>
            <a:r>
              <a:rPr lang="ru-RU" sz="1900" b="1" dirty="0" err="1" smtClean="0"/>
              <a:t>медичних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кадрів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домінуючої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ролі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приватної</a:t>
            </a:r>
            <a:r>
              <a:rPr lang="ru-RU" sz="1900" b="1" dirty="0" smtClean="0"/>
              <a:t> практики.</a:t>
            </a:r>
          </a:p>
          <a:p>
            <a:pPr algn="just"/>
            <a:r>
              <a:rPr lang="ru-RU" sz="1900" b="1" dirty="0" err="1" smtClean="0"/>
              <a:t>З’їзд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питань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поліпшення</a:t>
            </a:r>
            <a:r>
              <a:rPr lang="ru-RU" sz="1900" b="1" dirty="0" smtClean="0"/>
              <a:t> стану </a:t>
            </a:r>
            <a:r>
              <a:rPr lang="ru-RU" sz="1900" b="1" dirty="0" err="1" smtClean="0"/>
              <a:t>вітчизняних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місцевостей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який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відбувся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в 1915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в </a:t>
            </a:r>
            <a:r>
              <a:rPr lang="ru-RU" sz="1900" b="1" dirty="0" err="1" smtClean="0">
                <a:solidFill>
                  <a:srgbClr val="7030A0"/>
                </a:solidFill>
              </a:rPr>
              <a:t>Петрограді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висловився</a:t>
            </a:r>
            <a:r>
              <a:rPr lang="ru-RU" sz="1900" b="1" dirty="0" smtClean="0"/>
              <a:t> за передачу </a:t>
            </a:r>
            <a:r>
              <a:rPr lang="ru-RU" sz="1900" b="1" dirty="0" err="1" smtClean="0"/>
              <a:t>всіх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курортів</a:t>
            </a:r>
            <a:r>
              <a:rPr lang="ru-RU" sz="1900" b="1" dirty="0" smtClean="0"/>
              <a:t> у </a:t>
            </a:r>
            <a:r>
              <a:rPr lang="ru-RU" sz="1900" b="1" dirty="0" err="1" smtClean="0"/>
              <a:t>ведення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земських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міських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установ</a:t>
            </a:r>
            <a:r>
              <a:rPr lang="ru-RU" sz="1900" b="1" dirty="0" smtClean="0"/>
              <a:t>.</a:t>
            </a:r>
          </a:p>
          <a:p>
            <a:pPr algn="just"/>
            <a:r>
              <a:rPr lang="ru-RU" sz="1900" b="1" dirty="0" err="1" smtClean="0">
                <a:solidFill>
                  <a:srgbClr val="7030A0"/>
                </a:solidFill>
              </a:rPr>
              <a:t>Спеціальною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ухвалою</a:t>
            </a:r>
            <a:r>
              <a:rPr lang="ru-RU" sz="1900" b="1" dirty="0" smtClean="0">
                <a:solidFill>
                  <a:srgbClr val="7030A0"/>
                </a:solidFill>
              </a:rPr>
              <a:t> уряду в 1918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/>
              <a:t>всі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існували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території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країни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оголошені</a:t>
            </a:r>
            <a:r>
              <a:rPr lang="ru-RU" sz="1900" b="1" dirty="0" smtClean="0"/>
              <a:t> державною </a:t>
            </a:r>
            <a:r>
              <a:rPr lang="ru-RU" sz="1900" b="1" dirty="0" err="1" smtClean="0"/>
              <a:t>власністю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Управління</a:t>
            </a:r>
            <a:r>
              <a:rPr lang="ru-RU" sz="1900" b="1" dirty="0" smtClean="0"/>
              <a:t> ними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турботу</a:t>
            </a:r>
            <a:r>
              <a:rPr lang="ru-RU" sz="1900" b="1" dirty="0" smtClean="0"/>
              <a:t> про </a:t>
            </a:r>
            <a:r>
              <a:rPr lang="ru-RU" sz="1900" b="1" dirty="0" err="1" smtClean="0"/>
              <a:t>їх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розвиток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було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покладено</a:t>
            </a:r>
            <a:r>
              <a:rPr lang="ru-RU" sz="1900" b="1" dirty="0" smtClean="0"/>
              <a:t> на </a:t>
            </a:r>
            <a:r>
              <a:rPr lang="ru-RU" sz="1900" b="1" dirty="0" err="1" smtClean="0">
                <a:solidFill>
                  <a:srgbClr val="7030A0"/>
                </a:solidFill>
              </a:rPr>
              <a:t>Наркомздрав</a:t>
            </a:r>
            <a:r>
              <a:rPr lang="ru-RU" sz="1900" b="1" dirty="0" smtClean="0">
                <a:solidFill>
                  <a:srgbClr val="7030A0"/>
                </a:solidFill>
              </a:rPr>
              <a:t> РСФСР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якому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в 1919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/>
              <a:t>було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доручено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включити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курортну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допомогу</a:t>
            </a:r>
            <a:r>
              <a:rPr lang="ru-RU" sz="1900" b="1" dirty="0" smtClean="0"/>
              <a:t> в </a:t>
            </a:r>
            <a:r>
              <a:rPr lang="ru-RU" sz="1900" b="1" dirty="0" err="1" smtClean="0"/>
              <a:t>загальний</a:t>
            </a:r>
            <a:r>
              <a:rPr lang="ru-RU" sz="1900" b="1" dirty="0" smtClean="0"/>
              <a:t> план </a:t>
            </a:r>
            <a:r>
              <a:rPr lang="ru-RU" sz="1900" b="1" dirty="0" err="1" smtClean="0"/>
              <a:t>лікувально-профілактичних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заходів</a:t>
            </a:r>
            <a:r>
              <a:rPr lang="ru-RU" sz="1900" b="1" dirty="0" smtClean="0"/>
              <a:t>. До </a:t>
            </a:r>
            <a:r>
              <a:rPr lang="ru-RU" sz="1900" b="1" dirty="0" err="1" smtClean="0"/>
              <a:t>управління</a:t>
            </a:r>
            <a:r>
              <a:rPr lang="ru-RU" sz="1900" b="1" dirty="0" smtClean="0"/>
              <a:t> курортами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залучені</a:t>
            </a:r>
            <a:r>
              <a:rPr lang="ru-RU" sz="1900" b="1" dirty="0" smtClean="0"/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профспілки</a:t>
            </a:r>
            <a:r>
              <a:rPr lang="ru-RU" sz="1900" b="1" dirty="0" smtClean="0"/>
              <a:t>, а до </a:t>
            </a:r>
            <a:r>
              <a:rPr lang="ru-RU" sz="1900" b="1" dirty="0" err="1" smtClean="0"/>
              <a:t>їх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розвитку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науковій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основі</a:t>
            </a:r>
            <a:r>
              <a:rPr lang="ru-RU" sz="1900" b="1" dirty="0" smtClean="0"/>
              <a:t> - </a:t>
            </a:r>
            <a:r>
              <a:rPr lang="ru-RU" sz="1900" b="1" dirty="0" err="1" smtClean="0">
                <a:solidFill>
                  <a:srgbClr val="7030A0"/>
                </a:solidFill>
              </a:rPr>
              <a:t>медичні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наукові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спільноти</a:t>
            </a:r>
            <a:r>
              <a:rPr lang="ru-RU" sz="1900" b="1" dirty="0" smtClean="0"/>
              <a:t>, до </a:t>
            </a:r>
            <a:r>
              <a:rPr lang="ru-RU" sz="1900" b="1" dirty="0" err="1" smtClean="0"/>
              <a:t>охорони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ресурсів</a:t>
            </a:r>
            <a:r>
              <a:rPr lang="ru-RU" sz="1900" b="1" dirty="0" smtClean="0"/>
              <a:t> - </a:t>
            </a:r>
            <a:r>
              <a:rPr lang="ru-RU" sz="1900" b="1" dirty="0" err="1" smtClean="0">
                <a:solidFill>
                  <a:srgbClr val="7030A0"/>
                </a:solidFill>
              </a:rPr>
              <a:t>місцеві</a:t>
            </a:r>
            <a:r>
              <a:rPr lang="ru-RU" sz="1900" b="1" dirty="0" smtClean="0">
                <a:solidFill>
                  <a:srgbClr val="7030A0"/>
                </a:solidFill>
              </a:rPr>
              <a:t> ради </a:t>
            </a:r>
            <a:r>
              <a:rPr lang="ru-RU" sz="1900" b="1" dirty="0" err="1" smtClean="0">
                <a:solidFill>
                  <a:srgbClr val="7030A0"/>
                </a:solidFill>
              </a:rPr>
              <a:t>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спеціальні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комісії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Був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відкритий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також</a:t>
            </a:r>
            <a:r>
              <a:rPr lang="ru-RU" sz="1900" b="1" dirty="0" smtClean="0"/>
              <a:t> ряд </a:t>
            </a:r>
            <a:r>
              <a:rPr lang="ru-RU" sz="1900" b="1" dirty="0" err="1" smtClean="0"/>
              <a:t>профільних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НДІ</a:t>
            </a:r>
            <a:r>
              <a:rPr lang="ru-RU" sz="1900" b="1" dirty="0" smtClean="0"/>
              <a:t>. Таким чином,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закладені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основи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подальшого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розвитку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санаторно-курортної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справи</a:t>
            </a:r>
            <a:r>
              <a:rPr lang="ru-RU" sz="1900" b="1" dirty="0" smtClean="0"/>
              <a:t> в </a:t>
            </a:r>
            <a:r>
              <a:rPr lang="ru-RU" sz="1900" b="1" dirty="0" err="1" smtClean="0"/>
              <a:t>країні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1668</TotalTime>
  <Words>3740</Words>
  <Application>Microsoft Office PowerPoint</Application>
  <PresentationFormat>Широкоэкранный</PresentationFormat>
  <Paragraphs>185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Calibri</vt:lpstr>
      <vt:lpstr>Century Gothic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рекреаційні ресурси та методи їх оцінки</dc:title>
  <dc:subject/>
  <dc:creator>Oxana</dc:creator>
  <dc:description/>
  <cp:lastModifiedBy>User</cp:lastModifiedBy>
  <cp:revision>146</cp:revision>
  <dcterms:created xsi:type="dcterms:W3CDTF">2015-10-12T09:31:29Z</dcterms:created>
  <dcterms:modified xsi:type="dcterms:W3CDTF">2023-09-16T20:40:23Z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