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76" r:id="rId6"/>
    <p:sldId id="262" r:id="rId7"/>
    <p:sldId id="278" r:id="rId8"/>
    <p:sldId id="277" r:id="rId9"/>
    <p:sldId id="280" r:id="rId10"/>
    <p:sldId id="279" r:id="rId11"/>
    <p:sldId id="281" r:id="rId12"/>
    <p:sldId id="282" r:id="rId13"/>
    <p:sldId id="296" r:id="rId14"/>
    <p:sldId id="283" r:id="rId15"/>
    <p:sldId id="284" r:id="rId16"/>
    <p:sldId id="285" r:id="rId17"/>
    <p:sldId id="294" r:id="rId18"/>
    <p:sldId id="286" r:id="rId19"/>
    <p:sldId id="295" r:id="rId20"/>
    <p:sldId id="287" r:id="rId21"/>
    <p:sldId id="288" r:id="rId22"/>
    <p:sldId id="297" r:id="rId23"/>
    <p:sldId id="289" r:id="rId24"/>
    <p:sldId id="290" r:id="rId25"/>
    <p:sldId id="264" r:id="rId26"/>
    <p:sldId id="291" r:id="rId27"/>
    <p:sldId id="292" r:id="rId28"/>
    <p:sldId id="293" r:id="rId29"/>
    <p:sldId id="265" r:id="rId30"/>
    <p:sldId id="266" r:id="rId31"/>
    <p:sldId id="267" r:id="rId32"/>
    <p:sldId id="268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3" autoAdjust="0"/>
    <p:restoredTop sz="94660"/>
  </p:normalViewPr>
  <p:slideViewPr>
    <p:cSldViewPr showGuides="1">
      <p:cViewPr varScale="1">
        <p:scale>
          <a:sx n="86" d="100"/>
          <a:sy n="86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FCDF-B6D0-4840-82E7-57CD0A2A8A78}" type="datetimeFigureOut">
              <a:rPr lang="uk-UA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6139-FBBE-41B7-B5C3-BAA39A9B894A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1EB7-8C71-47E2-939D-C6D5E14D4B1C}" type="datetimeFigureOut">
              <a:rPr lang="uk-UA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3E0B-3429-4326-AA4F-2C23EF14F590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43AB-BEA5-4446-AB5B-FD71FE517BCD}" type="datetimeFigureOut">
              <a:rPr lang="uk-UA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22EA-6F03-48C7-A874-F1FAFAD94E2D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3C5A-0AA5-4116-A632-53EA48C4B7BB}" type="datetimeFigureOut">
              <a:rPr lang="uk-UA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40A5-2EC2-410E-A75B-64271CB2D95F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D8C1-9AFF-47FD-AC0C-18B9533D74CF}" type="datetimeFigureOut">
              <a:rPr lang="uk-UA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71E0-3B0C-4B87-8347-386A54AE75B8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760E-F70E-445B-B060-38EAD9FE15FC}" type="datetimeFigureOut">
              <a:rPr lang="uk-UA"/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8C46-EC65-4B26-BDCA-9FF8544F93A6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3807-1BD2-49F5-8AEB-954B917BDD00}" type="datetimeFigureOut">
              <a:rPr lang="uk-UA"/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009D-0C8A-4875-8EA4-8CC6F1DCEB2F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BAB7-C3C2-4130-9E48-637292540669}" type="datetimeFigureOut">
              <a:rPr lang="uk-UA"/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FA55-B3DE-4A93-9AF2-5CBD91080EDF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0FAB-3B73-4BBB-80C6-12D672B6A4A7}" type="datetimeFigureOut">
              <a:rPr lang="uk-UA"/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8F7C-7FB7-4CEE-8B3A-9652B2F0D527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485A-6EFF-42B8-B5E4-565CA12D351D}" type="datetimeFigureOut">
              <a:rPr lang="uk-UA"/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CD5D-CA97-4761-B3F3-B1CF6FDC851B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5A49-57FB-40A8-BCA1-31EAABDD2C68}" type="datetimeFigureOut">
              <a:rPr lang="uk-UA"/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7257-7894-461B-8159-0EFB6C124704}" type="slidenum">
              <a:rPr lang="uk-UA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E62A21-0556-4AC6-8010-11FF5F2F818B}" type="datetimeFigureOut">
              <a:rPr lang="uk-UA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F95792-8526-4674-92F3-7B00461EE6C1}" type="slidenum">
              <a:rPr lang="uk-UA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hyperlink" Target="https://ru.wikipedia.org/wiki/%D0%9A%D1%8D%D1%80%D1%80%D0%BE%D0%BB%D0%BB_(%D0%BE%D0%BA%D1%80%D1%83%D0%B3,_%D0%9D%D1%8C%D1%8E-%D0%93%D1%8D%D0%BC%D0%BF%D1%88%D0%B8%D1%80)" TargetMode="External"/><Relationship Id="rId6" Type="http://schemas.openxmlformats.org/officeDocument/2006/relationships/hyperlink" Target="https://ru.wikipedia.org/wiki/1910_%D0%B3%D0%BE%D0%B4" TargetMode="External"/><Relationship Id="rId5" Type="http://schemas.openxmlformats.org/officeDocument/2006/relationships/hyperlink" Target="https://ru.wikipedia.org/wiki/26_%D0%B0%D0%B2%D0%B3%D1%83%D1%81%D1%82%D0%B0" TargetMode="External"/><Relationship Id="rId4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3" Type="http://schemas.openxmlformats.org/officeDocument/2006/relationships/hyperlink" Target="https://ru.wikipedia.org/wiki/%D0%9D%D1%8C%D1%8E-%D0%99%D0%BE%D1%80%D0%BA" TargetMode="External"/><Relationship Id="rId2" Type="http://schemas.openxmlformats.org/officeDocument/2006/relationships/hyperlink" Target="https://ru.wikipedia.org/wiki/1842_%D0%B3%D0%BE%D0%B4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s://ru.wikipedia.org/wiki/11_%D1%8F%D0%BD%D0%B2%D0%B0%D1%80%D1%8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C%D0%B5%D1%82%D0%B0%D1%84%D1%96%D0%B7%D0%B8%D0%BA%D0%B0" TargetMode="External"/><Relationship Id="rId3" Type="http://schemas.openxmlformats.org/officeDocument/2006/relationships/hyperlink" Target="http://uk.wikipedia.org/wiki/%D0%A4%D1%96%D0%BB%D0%BE%D1%81%D0%BE%D1%84%D1%96%D1%8F" TargetMode="External"/><Relationship Id="rId2" Type="http://schemas.openxmlformats.org/officeDocument/2006/relationships/hyperlink" Target="http://uk.wikipedia.org/wiki/%D0%9D%D0%B0%D1%83%D0%BA%D0%B0" TargetMode="External"/><Relationship Id="rId1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hyperlink" Target="http://uk.wikipedia.org/wiki/%D0%92%D1%96%D0%BB%D1%8C%D0%B1%D0%BB%D0%B5%D0%B2%D0%B5%D0%BD" TargetMode="External"/><Relationship Id="rId8" Type="http://schemas.openxmlformats.org/officeDocument/2006/relationships/hyperlink" Target="http://uk.wikipedia.org/wiki/1960" TargetMode="External"/><Relationship Id="rId7" Type="http://schemas.openxmlformats.org/officeDocument/2006/relationships/hyperlink" Target="http://uk.wikipedia.org/wiki/4_%D1%81%D1%96%D1%87%D0%BD%D1%8F" TargetMode="External"/><Relationship Id="rId6" Type="http://schemas.openxmlformats.org/officeDocument/2006/relationships/hyperlink" Target="http://uk.wikipedia.org/wiki/%D0%90%D0%BB%D0%B6%D0%B8%D1%80" TargetMode="External"/><Relationship Id="rId5" Type="http://schemas.openxmlformats.org/officeDocument/2006/relationships/hyperlink" Target="http://uk.wikipedia.org/w/index.php?title=%D0%94%D1%80%D0%B5%D0%B0%D0%BD&amp;action=edit&amp;redlink=1" TargetMode="External"/><Relationship Id="rId4" Type="http://schemas.openxmlformats.org/officeDocument/2006/relationships/hyperlink" Target="http://uk.wikipedia.org/w/index.php?title=%D0%9C%D0%BE%D0%BD%D0%B4%D0%BE%D0%B2%D0%B0&amp;action=edit&amp;redlink=1" TargetMode="External"/><Relationship Id="rId3" Type="http://schemas.openxmlformats.org/officeDocument/2006/relationships/hyperlink" Target="http://uk.wikipedia.org/wiki/1913" TargetMode="External"/><Relationship Id="rId20" Type="http://schemas.openxmlformats.org/officeDocument/2006/relationships/slideLayout" Target="../slideLayouts/slideLayout2.xml"/><Relationship Id="rId2" Type="http://schemas.openxmlformats.org/officeDocument/2006/relationships/hyperlink" Target="http://uk.wikipedia.org/wiki/7_%D0%BB%D0%B8%D1%81%D1%82%D0%BE%D0%BF%D0%B0%D0%B4%D0%B0" TargetMode="External"/><Relationship Id="rId19" Type="http://schemas.openxmlformats.org/officeDocument/2006/relationships/image" Target="../media/image13.png"/><Relationship Id="rId18" Type="http://schemas.openxmlformats.org/officeDocument/2006/relationships/image" Target="../media/image12.png"/><Relationship Id="rId17" Type="http://schemas.openxmlformats.org/officeDocument/2006/relationships/image" Target="../media/image11.png"/><Relationship Id="rId16" Type="http://schemas.openxmlformats.org/officeDocument/2006/relationships/image" Target="../media/image10.jpeg"/><Relationship Id="rId15" Type="http://schemas.openxmlformats.org/officeDocument/2006/relationships/hyperlink" Target="http://uk.wikipedia.org/wiki/%D0%9D%D0%BE%D0%B1%D0%B5%D0%BB%D1%96%D0%B2%D1%81%D1%8C%D0%BA%D0%B0_%D0%BF%D1%80%D0%B5%D0%BC%D1%96%D1%8F_%D0%B7_%D0%BB%D1%96%D1%82%D0%B5%D1%80%D0%B0%D1%82%D1%83%D1%80%D0%B8" TargetMode="External"/><Relationship Id="rId14" Type="http://schemas.openxmlformats.org/officeDocument/2006/relationships/hyperlink" Target="http://uk.wikipedia.org/wiki/%D0%90%D1%82%D0%B5%D1%97%D0%B7%D0%BC" TargetMode="External"/><Relationship Id="rId13" Type="http://schemas.openxmlformats.org/officeDocument/2006/relationships/hyperlink" Target="http://uk.wikipedia.org/wiki/%D0%9F%D0%B8%D1%81%D1%8C%D0%BC%D0%B5%D0%BD%D0%BD%D0%B8%D0%BA" TargetMode="External"/><Relationship Id="rId12" Type="http://schemas.openxmlformats.org/officeDocument/2006/relationships/hyperlink" Target="http://uk.wikipedia.org/wiki/%D0%9B%D1%83%D1%80%D0%BC%D0%B0%D1%80%D0%B5%D0%BD" TargetMode="External"/><Relationship Id="rId11" Type="http://schemas.openxmlformats.org/officeDocument/2006/relationships/hyperlink" Target="http://uk.wikipedia.org/wiki/%D0%94%D0%BE%D1%80%D0%BE%D0%B6%D0%BD%D1%8C%D0%BE-%D1%82%D1%80%D0%B0%D0%BD%D1%81%D0%BF%D0%BE%D1%80%D1%82%D0%BD%D0%B0_%D0%BF%D1%80%D0%B8%D0%B3%D0%BE%D0%B4%D0%B0" TargetMode="External"/><Relationship Id="rId10" Type="http://schemas.openxmlformats.org/officeDocument/2006/relationships/hyperlink" Target="http://uk.wikipedia.org/wiki/%D0%A4%D1%80%D0%B0%D0%BD%D1%86%D1%96%D1%8F" TargetMode="External"/><Relationship Id="rId1" Type="http://schemas.openxmlformats.org/officeDocument/2006/relationships/hyperlink" Target="http://uk.wikipedia.org/wiki/1957" TargetMode="Externa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hyperlink" Target="http://uk.wikipedia.org/wiki/%D0%9F'%D1%94%D1%81%D0%B0" TargetMode="External"/><Relationship Id="rId8" Type="http://schemas.openxmlformats.org/officeDocument/2006/relationships/hyperlink" Target="http://uk.wikipedia.org/wiki/1947" TargetMode="External"/><Relationship Id="rId7" Type="http://schemas.openxmlformats.org/officeDocument/2006/relationships/hyperlink" Target="http://uk.wikipedia.org/wiki/%D0%A0%D0%BE%D0%BC%D0%B0%D0%BD_(%D0%B6%D0%B0%D0%BD%D1%80)" TargetMode="External"/><Relationship Id="rId6" Type="http://schemas.openxmlformats.org/officeDocument/2006/relationships/hyperlink" Target="http://uk.wikipedia.org/wiki/%D0%A7%D1%83%D0%BC%D0%B0_(%D1%80%D0%BE%D0%BC%D0%B0%D0%BD)" TargetMode="External"/><Relationship Id="rId5" Type="http://schemas.openxmlformats.org/officeDocument/2006/relationships/hyperlink" Target="http://uk.wikipedia.org/wiki/%D0%95%D1%81%D0%B5" TargetMode="External"/><Relationship Id="rId4" Type="http://schemas.openxmlformats.org/officeDocument/2006/relationships/hyperlink" Target="http://uk.wikipedia.org/w/index.php?title=%D0%9C%D1%96%D1%84_%D0%BF%D1%80%D0%BE_%D0%A1%D1%96%D0%B7%D1%96%D1%84%D0%B0&amp;action=edit&amp;redlink=1" TargetMode="External"/><Relationship Id="rId3" Type="http://schemas.openxmlformats.org/officeDocument/2006/relationships/hyperlink" Target="http://uk.wikipedia.org/wiki/1942" TargetMode="External"/><Relationship Id="rId2" Type="http://schemas.openxmlformats.org/officeDocument/2006/relationships/hyperlink" Target="http://uk.wikipedia.org/wiki/%D0%9F%D0%BE%D0%B2%D1%96%D1%81%D1%82%D1%8C" TargetMode="External"/><Relationship Id="rId16" Type="http://schemas.openxmlformats.org/officeDocument/2006/relationships/slideLayout" Target="../slideLayouts/slideLayout2.xml"/><Relationship Id="rId15" Type="http://schemas.openxmlformats.org/officeDocument/2006/relationships/hyperlink" Target="http://uk.wikipedia.org/wiki/1957" TargetMode="External"/><Relationship Id="rId14" Type="http://schemas.openxmlformats.org/officeDocument/2006/relationships/hyperlink" Target="http://uk.wikipedia.org/wiki/1956" TargetMode="External"/><Relationship Id="rId13" Type="http://schemas.openxmlformats.org/officeDocument/2006/relationships/hyperlink" Target="http://www.biblos.in/dowonload/download.php?ncat=41&amp;nFi=../datas/hudlit/AlKam_Padinnia_UA_BIBLOS.txw&amp;nFiCF=001.dil" TargetMode="External"/><Relationship Id="rId12" Type="http://schemas.openxmlformats.org/officeDocument/2006/relationships/hyperlink" Target="http://uk.wikipedia.org/wiki/1951" TargetMode="External"/><Relationship Id="rId11" Type="http://schemas.openxmlformats.org/officeDocument/2006/relationships/hyperlink" Target="http://uk.wikipedia.org/wiki/%D0%91%D1%83%D0%BD%D1%82%D1%96%D0%B2%D0%BD%D0%B0_%D0%BB%D1%8E%D0%B4%D0%B8%D0%BD%D0%B0" TargetMode="External"/><Relationship Id="rId10" Type="http://schemas.openxmlformats.org/officeDocument/2006/relationships/hyperlink" Target="http://uk.wikipedia.org/wiki/1944" TargetMode="External"/><Relationship Id="rId1" Type="http://schemas.openxmlformats.org/officeDocument/2006/relationships/hyperlink" Target="http://uk.wikipedia.org/wiki/%D0%A1%D1%82%D0%BE%D1%80%D0%BE%D0%BD%D0%BD%D1%96%D0%B9" TargetMode="Externa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uk.wikipedia.org/w/index.php?title=%D0%9E%D1%80%D0%B0%D0%BD%D1%81%D1%8C%D0%BA%D0%B8%D0%B9_%D1%83%D0%BD%D1%96%D0%B2%D0%B5%D1%80%D1%81%D0%B8%D1%82%D0%B5%D1%82&amp;action=edit&amp;redlink=1" TargetMode="External"/><Relationship Id="rId2" Type="http://schemas.openxmlformats.org/officeDocument/2006/relationships/hyperlink" Target="http://uk.wikipedia.org/wiki/%D0%90%D0%BB%D0%B6%D0%B8%D1%80" TargetMode="External"/><Relationship Id="rId1" Type="http://schemas.openxmlformats.org/officeDocument/2006/relationships/hyperlink" Target="http://uk.wikipedia.org/w/index.php?title=%D0%9C%D0%BE%D0%BD%D0%B4%D0%BE%D0%B2%D0%B0&amp;action=edit&amp;redlink=1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hyperlink" Target="http://uk.wikipedia.org/wiki/%D0%9C%D0%B5%D1%82%D0%B0%D1%84%D1%96%D0%B7%D0%B8%D0%BA%D0%B0" TargetMode="External"/><Relationship Id="rId8" Type="http://schemas.openxmlformats.org/officeDocument/2006/relationships/hyperlink" Target="http://uk.wikipedia.org/wiki/%D0%9C%D0%B0%D1%80%D0%BA%D1%81%D0%B8%D0%B7%D0%BC" TargetMode="External"/><Relationship Id="rId7" Type="http://schemas.openxmlformats.org/officeDocument/2006/relationships/hyperlink" Target="http://uk.wikipedia.org/wiki/%D0%95%D0%BA%D0%B7%D0%B8%D1%81%D1%82%D0%B5%D0%BD%D1%86%D1%96%D0%B0%D0%BB%D1%96%D0%B7%D0%BC" TargetMode="External"/><Relationship Id="rId6" Type="http://schemas.openxmlformats.org/officeDocument/2006/relationships/hyperlink" Target="http://uk.wikipedia.org/wiki/1980" TargetMode="External"/><Relationship Id="rId5" Type="http://schemas.openxmlformats.org/officeDocument/2006/relationships/hyperlink" Target="http://uk.wikipedia.org/wiki/15_%D0%BA%D0%B2%D1%96%D1%82%D0%BD%D1%8F" TargetMode="External"/><Relationship Id="rId4" Type="http://schemas.openxmlformats.org/officeDocument/2006/relationships/hyperlink" Target="http://uk.wikipedia.org/wiki/%D0%A4%D1%80%D0%B0%D0%BD%D1%86%D1%96%D1%8F" TargetMode="External"/><Relationship Id="rId34" Type="http://schemas.openxmlformats.org/officeDocument/2006/relationships/slideLayout" Target="../slideLayouts/slideLayout2.xml"/><Relationship Id="rId33" Type="http://schemas.openxmlformats.org/officeDocument/2006/relationships/image" Target="../media/image13.png"/><Relationship Id="rId32" Type="http://schemas.openxmlformats.org/officeDocument/2006/relationships/image" Target="../media/image16.png"/><Relationship Id="rId31" Type="http://schemas.openxmlformats.org/officeDocument/2006/relationships/image" Target="../media/image15.jpeg"/><Relationship Id="rId30" Type="http://schemas.openxmlformats.org/officeDocument/2006/relationships/hyperlink" Target="http://uk.wikipedia.org/wiki/%D0%9D%D0%BE%D0%B1%D0%B5%D0%BB%D1%96%D0%B2%D1%81%D1%8C%D0%BA%D0%B0_%D0%BF%D1%80%D0%B5%D0%BC%D1%96%D1%8F_%D0%B7_%D0%BB%D1%96%D1%82%D0%B5%D1%80%D0%B0%D1%82%D1%83%D1%80%D0%B8" TargetMode="External"/><Relationship Id="rId3" Type="http://schemas.openxmlformats.org/officeDocument/2006/relationships/hyperlink" Target="http://uk.wikipedia.org/wiki/%D0%9F%D0%B0%D1%80%D0%B8%D0%B6" TargetMode="External"/><Relationship Id="rId29" Type="http://schemas.openxmlformats.org/officeDocument/2006/relationships/hyperlink" Target="http://uk.wikipedia.org/wiki/%D0%9C%D0%B5%D1%80%D0%BB%D0%BE-%D0%9F%D0%BE%D0%BD%D1%82%D1%96" TargetMode="External"/><Relationship Id="rId28" Type="http://schemas.openxmlformats.org/officeDocument/2006/relationships/hyperlink" Target="http://uk.wikipedia.org/wiki/%D0%93%D1%8E%D1%81%D1%82%D0%B0%D0%B2_%D0%A4%D0%BB%D0%BE%D0%B1%D0%B5%D1%80" TargetMode="External"/><Relationship Id="rId27" Type="http://schemas.openxmlformats.org/officeDocument/2006/relationships/hyperlink" Target="http://uk.wikipedia.org/wiki/%D0%90%D0%BB%D0%B5%D0%BA%D1%81%D0%B0%D0%BD%D0%B4%D1%80_%D0%9A%D0%BE%D0%B6%D0%B5%D0%B2" TargetMode="External"/><Relationship Id="rId26" Type="http://schemas.openxmlformats.org/officeDocument/2006/relationships/hyperlink" Target="http://uk.wikipedia.org/wiki/%D0%90%D0%BB%D1%8C%D0%B1%D0%B5%D1%80_%D0%9A%D0%B0%D0%BC%D1%8E" TargetMode="External"/><Relationship Id="rId25" Type="http://schemas.openxmlformats.org/officeDocument/2006/relationships/hyperlink" Target="http://uk.wikipedia.org/wiki/%D0%A1%D1%96%D0%BC%D0%BE%D0%BD%D0%B0_%D0%B4%D0%B5_%D0%91%D0%BE%D0%B2%D1%83%D0%B0%D1%80" TargetMode="External"/><Relationship Id="rId24" Type="http://schemas.openxmlformats.org/officeDocument/2006/relationships/hyperlink" Target="http://uk.wikipedia.org/wiki/%D0%AF%D1%81%D0%BF%D0%B5%D1%80%D1%81" TargetMode="External"/><Relationship Id="rId23" Type="http://schemas.openxmlformats.org/officeDocument/2006/relationships/hyperlink" Target="http://uk.wikipedia.org/wiki/%D0%93%D0%B0%D0%B9%D0%B4%D0%B5%D0%B3%D0%B3%D0%B5%D1%80" TargetMode="External"/><Relationship Id="rId22" Type="http://schemas.openxmlformats.org/officeDocument/2006/relationships/hyperlink" Target="http://uk.wikipedia.org/wiki/%D0%93%D1%83%D1%81%D1%81%D0%B5%D1%80%D0%BB%D1%8C" TargetMode="External"/><Relationship Id="rId21" Type="http://schemas.openxmlformats.org/officeDocument/2006/relationships/hyperlink" Target="http://uk.wikipedia.org/wiki/%D0%9D%D1%96%D1%86%D1%88%D0%B5" TargetMode="External"/><Relationship Id="rId20" Type="http://schemas.openxmlformats.org/officeDocument/2006/relationships/hyperlink" Target="http://uk.wikipedia.org/wiki/%D0%9A'%D1%94%D1%80%D0%BA%D0%B5%D0%B3%D0%BE%D1%80" TargetMode="External"/><Relationship Id="rId2" Type="http://schemas.openxmlformats.org/officeDocument/2006/relationships/hyperlink" Target="http://uk.wikipedia.org/wiki/1905" TargetMode="External"/><Relationship Id="rId19" Type="http://schemas.openxmlformats.org/officeDocument/2006/relationships/hyperlink" Target="http://uk.wikipedia.org/wiki/%D0%94%D0%BE%D1%81%D1%82%D0%BE%D1%94%D0%B2%D1%81%D1%8C%D0%BA%D0%B8%D0%B9" TargetMode="External"/><Relationship Id="rId18" Type="http://schemas.openxmlformats.org/officeDocument/2006/relationships/hyperlink" Target="http://uk.wikipedia.org/wiki/%D0%9C%D0%B0%D0%BE_%D0%A6%D0%B7%D0%B5%D0%B4%D1%83%D0%BD" TargetMode="External"/><Relationship Id="rId17" Type="http://schemas.openxmlformats.org/officeDocument/2006/relationships/hyperlink" Target="http://uk.wikipedia.org/wiki/%D0%9A%D0%B0%D1%80%D0%BB_%D0%9C%D0%B0%D1%80%D0%BA%D1%81" TargetMode="External"/><Relationship Id="rId16" Type="http://schemas.openxmlformats.org/officeDocument/2006/relationships/hyperlink" Target="http://uk.wikipedia.org/wiki/%D0%A8%D0%BE%D0%BF%D0%B5%D0%BD%D0%B3%D0%B0%D1%83%D0%B5%D1%80" TargetMode="External"/><Relationship Id="rId15" Type="http://schemas.openxmlformats.org/officeDocument/2006/relationships/hyperlink" Target="http://uk.wikipedia.org/wiki/%D0%93%D0%B5%D0%B3%D0%B5%D0%BB%D1%8C" TargetMode="External"/><Relationship Id="rId14" Type="http://schemas.openxmlformats.org/officeDocument/2006/relationships/hyperlink" Target="http://uk.wikipedia.org/wiki/%D0%A2%D1%80%D0%B0%D0%BD%D1%81%D1%86%D0%B5%D0%BD%D0%B4%D0%B5%D0%BD%D1%82%D0%BD%D1%96%D1%81%D1%82%D1%8C" TargetMode="External"/><Relationship Id="rId13" Type="http://schemas.openxmlformats.org/officeDocument/2006/relationships/hyperlink" Target="http://uk.wikipedia.org/wiki/%D0%9E%D0%BD%D1%82%D0%BE%D0%BB%D0%BE%D0%B3%D1%96%D1%8F" TargetMode="External"/><Relationship Id="rId12" Type="http://schemas.openxmlformats.org/officeDocument/2006/relationships/hyperlink" Target="http://uk.wikipedia.org/wiki/%D0%A4%D0%B5%D0%BD%D0%BE%D0%BC%D0%B5%D0%BD%D0%BE%D0%BB%D0%BE%D0%B3%D1%96%D1%8F" TargetMode="External"/><Relationship Id="rId11" Type="http://schemas.openxmlformats.org/officeDocument/2006/relationships/hyperlink" Target="http://uk.wikipedia.org/wiki/%D0%9F%D0%BE%D0%BB%D1%96%D1%82%D0%B8%D0%BA%D0%B0" TargetMode="External"/><Relationship Id="rId10" Type="http://schemas.openxmlformats.org/officeDocument/2006/relationships/hyperlink" Target="http://uk.wikipedia.org/wiki/%D0%95%D1%82%D0%B8%D0%BA%D0%B0" TargetMode="External"/><Relationship Id="rId1" Type="http://schemas.openxmlformats.org/officeDocument/2006/relationships/hyperlink" Target="http://uk.wikipedia.org/wiki/21_%D1%87%D0%B5%D1%80%D0%B2%D0%BD%D1%8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hyperlink" Target="http://uk.wikipedia.org/wiki/%C3%89cole_normale_superi%C3%A9ure" TargetMode="External"/><Relationship Id="rId8" Type="http://schemas.openxmlformats.org/officeDocument/2006/relationships/hyperlink" Target="http://uk.wikipedia.org/wiki/%D0%92%D0%B8%D1%89%D0%B0_%D0%BD%D0%BE%D1%80%D0%BC%D0%B0%D0%BB%D1%8C%D0%BD%D0%B0_%D1%88%D0%BA%D0%BE%D0%BB%D0%B0_(%D0%9F%D0%B0%D1%80%D0%B8%D0%B6)" TargetMode="External"/><Relationship Id="rId7" Type="http://schemas.openxmlformats.org/officeDocument/2006/relationships/hyperlink" Target="http://uk.wikipedia.org/w/index.php?title=%D0%9B%D0%B0-%D0%A0%D0%BE%D1%88%D0%B5%D0%BB%D1%96&amp;action=edit&amp;redlink=1" TargetMode="External"/><Relationship Id="rId6" Type="http://schemas.openxmlformats.org/officeDocument/2006/relationships/hyperlink" Target="http://uk.wikipedia.org/wiki/%D0%90%D0%BB%D1%8C%D0%B1%D0%B5%D1%80%D1%82_%D0%A8%D0%B2%D0%B5%D0%B9%D1%86%D0%B5%D1%80" TargetMode="External"/><Relationship Id="rId5" Type="http://schemas.openxmlformats.org/officeDocument/2006/relationships/hyperlink" Target="http://uk.wikipedia.org/w/index.php?title=%D0%90%D0%BD%D0%BD%D0%B0-%D0%9C%D0%B0%D1%80%D1%96%D1%8F_%D0%A8%D0%B2%D0%B5%D0%B9%D1%86%D0%B5%D1%80&amp;action=edit&amp;redlink=1" TargetMode="External"/><Relationship Id="rId4" Type="http://schemas.openxmlformats.org/officeDocument/2006/relationships/hyperlink" Target="http://uk.wikipedia.org/wiki/%D0%A4%D1%80%D0%B0%D0%BD%D1%86%D1%96%D1%8F" TargetMode="External"/><Relationship Id="rId3" Type="http://schemas.openxmlformats.org/officeDocument/2006/relationships/hyperlink" Target="http://uk.wikipedia.org/wiki/%D0%9E%D1%84%D1%96%D1%86%D0%B5%D1%80" TargetMode="External"/><Relationship Id="rId29" Type="http://schemas.openxmlformats.org/officeDocument/2006/relationships/slideLayout" Target="../slideLayouts/slideLayout2.xml"/><Relationship Id="rId28" Type="http://schemas.openxmlformats.org/officeDocument/2006/relationships/hyperlink" Target="http://en.wikipedia.org/wiki/World_Peace_Council" TargetMode="External"/><Relationship Id="rId27" Type="http://schemas.openxmlformats.org/officeDocument/2006/relationships/hyperlink" Target="http://uk.wikipedia.org/w/index.php?title=%D0%92%D1%81%D0%B5%D1%81%D0%B2%D1%96%D1%82%D0%BD%D1%8C%D0%BE%D1%97_%D0%A0%D0%B0%D0%B4%D0%B8_%D0%9C%D0%B8%D1%80%D1%83&amp;action=edit&amp;redlink=1" TargetMode="External"/><Relationship Id="rId26" Type="http://schemas.openxmlformats.org/officeDocument/2006/relationships/hyperlink" Target="http://uk.wikipedia.org/wiki/1953" TargetMode="External"/><Relationship Id="rId25" Type="http://schemas.openxmlformats.org/officeDocument/2006/relationships/hyperlink" Target="http://uk.wikipedia.org/wiki/1952" TargetMode="External"/><Relationship Id="rId24" Type="http://schemas.openxmlformats.org/officeDocument/2006/relationships/hyperlink" Target="http://uk.wikipedia.org/w/index.php?title=%D0%92%D1%96%D0%B4%D0%B5%D0%BD%D1%81%D1%8C%D0%BA%D0%B8%D0%B9_%D0%BA%D0%BE%D0%BD%D0%B3%D1%80%D0%B5%D1%81_%D0%BD%D0%B0%D1%80%D0%BE%D0%B4%D1%96%D0%B2&amp;action=edit&amp;redlink=1" TargetMode="External"/><Relationship Id="rId23" Type="http://schemas.openxmlformats.org/officeDocument/2006/relationships/hyperlink" Target="http://en.wikipedia.org/wiki/Les_Temps_modernes" TargetMode="External"/><Relationship Id="rId22" Type="http://schemas.openxmlformats.org/officeDocument/2006/relationships/hyperlink" Target="http://uk.wikipedia.org/w/index.php?title=%C2%AB%D0%9D%D0%BE%D0%B2%D1%96_%D1%87%D0%B0%D1%81%D0%B8%C2%BB&amp;action=edit&amp;redlink=1" TargetMode="External"/><Relationship Id="rId21" Type="http://schemas.openxmlformats.org/officeDocument/2006/relationships/hyperlink" Target="http://en.wikipedia.org/wiki/Maurice_Merleau-Ponty" TargetMode="External"/><Relationship Id="rId20" Type="http://schemas.openxmlformats.org/officeDocument/2006/relationships/hyperlink" Target="http://uk.wikipedia.org/wiki/%D0%9C%D0%BE%D1%80%D1%96%D1%81_%D0%9C%D0%B5%D1%80%D0%BB%D0%BE-%D0%9F%D0%BE%D0%BD%D1%82%D1%96" TargetMode="External"/><Relationship Id="rId2" Type="http://schemas.openxmlformats.org/officeDocument/2006/relationships/hyperlink" Target="http://uk.wikipedia.org/w/index.php?title=%D0%96%D0%B0%D0%BD-%D0%91%D0%B0%D1%82%D0%B8%D1%81%D1%82_%D0%A1%D0%B0%D1%80%D1%82%D1%80&amp;action=edit&amp;redlink=1" TargetMode="External"/><Relationship Id="rId19" Type="http://schemas.openxmlformats.org/officeDocument/2006/relationships/hyperlink" Target="http://uk.wikipedia.org/wiki/1945" TargetMode="External"/><Relationship Id="rId18" Type="http://schemas.openxmlformats.org/officeDocument/2006/relationships/hyperlink" Target="http://uk.wikipedia.org/wiki/%D0%A1%D1%96%D0%BC%D0%BE%D0%BD%D0%B0_%D0%B4%D0%B5_%D0%91%D0%BE%D0%B2%D1%83%D0%B0%D1%80" TargetMode="External"/><Relationship Id="rId17" Type="http://schemas.openxmlformats.org/officeDocument/2006/relationships/hyperlink" Target="http://uk.wikipedia.org/wiki/1944" TargetMode="External"/><Relationship Id="rId16" Type="http://schemas.openxmlformats.org/officeDocument/2006/relationships/hyperlink" Target="http://uk.wikipedia.org/wiki/1941" TargetMode="External"/><Relationship Id="rId15" Type="http://schemas.openxmlformats.org/officeDocument/2006/relationships/hyperlink" Target="http://uk.wikipedia.org/wiki/1939" TargetMode="External"/><Relationship Id="rId14" Type="http://schemas.openxmlformats.org/officeDocument/2006/relationships/hyperlink" Target="http://uk.wikipedia.org/wiki/1929" TargetMode="External"/><Relationship Id="rId13" Type="http://schemas.openxmlformats.org/officeDocument/2006/relationships/hyperlink" Target="http://uk.wikipedia.org/wiki/1934" TargetMode="External"/><Relationship Id="rId12" Type="http://schemas.openxmlformats.org/officeDocument/2006/relationships/hyperlink" Target="http://uk.wikipedia.org/w/index.php?title=%D0%A4%D1%80%D0%B0%D0%BD%D1%86%D1%83%D0%B7%D1%8C%D0%BA%D0%B8%D0%B9_%D1%96%D0%BD%D1%81%D1%82%D0%B8%D1%82%D1%83%D1%82_%D0%B2_%D0%91%D0%B5%D1%80%D0%BB%D1%96%D0%BD%D1%96&amp;action=edit&amp;redlink=1" TargetMode="External"/><Relationship Id="rId11" Type="http://schemas.openxmlformats.org/officeDocument/2006/relationships/hyperlink" Target="http://uk.wikipedia.org/wiki/%D0%A4%D1%96%D0%BB%D0%BE%D1%81%D0%BE%D1%84%D1%96%D1%8F" TargetMode="External"/><Relationship Id="rId10" Type="http://schemas.openxmlformats.org/officeDocument/2006/relationships/hyperlink" Target="http://uk.wikipedia.org/wiki/%D0%9F%D0%B0%D1%80%D0%B8%D0%B6" TargetMode="External"/><Relationship Id="rId1" Type="http://schemas.openxmlformats.org/officeDocument/2006/relationships/hyperlink" Target="http://en.wikipedia.org/wiki/Jean-Paul_Sartr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://uk.wikipedia.org/wiki/%D0%86%D1%81%D0%BF%D0%B0%D0%BD%D1%81%D1%8C%D0%BA%D0%B0_%D0%BC%D0%BE%D0%B2%D0%B0" TargetMode="External"/><Relationship Id="rId7" Type="http://schemas.openxmlformats.org/officeDocument/2006/relationships/hyperlink" Target="http://uk.wikipedia.org/wiki/%D0%86%D1%81%D0%BF%D0%B0%D0%BD%D0%B5%D1%86%D1%8C" TargetMode="External"/><Relationship Id="rId6" Type="http://schemas.openxmlformats.org/officeDocument/2006/relationships/hyperlink" Target="http://uk.wikipedia.org/wiki/1955" TargetMode="External"/><Relationship Id="rId5" Type="http://schemas.openxmlformats.org/officeDocument/2006/relationships/hyperlink" Target="http://uk.wikipedia.org/wiki/18_%D0%B6%D0%BE%D0%B2%D1%82%D0%BD%D1%8F" TargetMode="External"/><Relationship Id="rId4" Type="http://schemas.openxmlformats.org/officeDocument/2006/relationships/hyperlink" Target="http://uk.wikipedia.org/wiki/%D0%9C%D0%B0%D0%BB%D0%B0%D0%B3%D0%B0" TargetMode="External"/><Relationship Id="rId3" Type="http://schemas.openxmlformats.org/officeDocument/2006/relationships/hyperlink" Target="http://uk.wikipedia.org/wiki/1883" TargetMode="External"/><Relationship Id="rId2" Type="http://schemas.openxmlformats.org/officeDocument/2006/relationships/hyperlink" Target="http://uk.wikipedia.org/wiki/9_%D1%82%D1%80%D0%B0%D0%B2%D0%BD%D1%8F" TargetMode="External"/><Relationship Id="rId1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diasporiana.org.ua/politologiya/1950-ortega-i-gasset-h-bunt-mas/" TargetMode="External"/><Relationship Id="rId2" Type="http://schemas.openxmlformats.org/officeDocument/2006/relationships/hyperlink" Target="http://ae-lib.org.ua/texts/ortega-y-gaset__arte__ua.htm" TargetMode="External"/><Relationship Id="rId1" Type="http://schemas.openxmlformats.org/officeDocument/2006/relationships/hyperlink" Target="http://ae-lib.org.ua/texts/ortega-y-gaset__espana__ua.ht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uk.wikipedia.org/wiki/%D0%9C%D0%B0%D0%B4%D1%80%D0%B8%D0%B4%D1%81%D1%8C%D0%BA%D0%B8%D0%B9_%D1%83%D0%BD%D1%96%D0%B2%D0%B5%D1%80%D1%81%D0%B8%D1%82%D0%B5%D1%82" TargetMode="External"/><Relationship Id="rId1" Type="http://schemas.openxmlformats.org/officeDocument/2006/relationships/hyperlink" Target="http://uk.wikipedia.org/wiki/1904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342188" cy="1081088"/>
          </a:xfrm>
        </p:spPr>
        <p:txBody>
          <a:bodyPr/>
          <a:lstStyle/>
          <a:p>
            <a:r>
              <a:rPr lang="ru-RU" sz="3200" dirty="0" err="1" smtClean="0"/>
              <a:t>Лекц</a:t>
            </a:r>
            <a:r>
              <a:rPr lang="uk-UA" sz="3200" dirty="0" err="1" smtClean="0"/>
              <a:t>ія</a:t>
            </a:r>
            <a:r>
              <a:rPr lang="uk-UA" sz="3200" dirty="0" smtClean="0"/>
              <a:t> 7. </a:t>
            </a:r>
            <a:r>
              <a:rPr lang="uk-UA" sz="4000" b="1" u="sng" dirty="0" smtClean="0"/>
              <a:t>Сучасна світова філософія</a:t>
            </a:r>
            <a:endParaRPr lang="uk-UA" sz="4000" b="1" u="sng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268413"/>
            <a:ext cx="8461375" cy="52562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400" dirty="0" smtClean="0">
                <a:solidFill>
                  <a:schemeClr val="tx1"/>
                </a:solidFill>
              </a:rPr>
              <a:t>План</a:t>
            </a:r>
            <a:endParaRPr lang="uk-UA" sz="4400" dirty="0" smtClean="0">
              <a:solidFill>
                <a:schemeClr val="tx1"/>
              </a:solidFill>
            </a:endParaRP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Прагматизм:</a:t>
            </a:r>
            <a:r>
              <a:rPr lang="uk-UA" sz="4400" dirty="0" smtClean="0">
                <a:solidFill>
                  <a:schemeClr val="tx1"/>
                </a:solidFill>
              </a:rPr>
              <a:t> представники, основні ідеї.</a:t>
            </a:r>
            <a:endParaRPr lang="uk-UA" sz="4400" dirty="0" smtClean="0">
              <a:solidFill>
                <a:schemeClr val="tx1"/>
              </a:solidFill>
            </a:endParaRP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Позитивізм</a:t>
            </a:r>
            <a:r>
              <a:rPr lang="uk-UA" sz="4400" dirty="0" smtClean="0">
                <a:solidFill>
                  <a:schemeClr val="tx1"/>
                </a:solidFill>
              </a:rPr>
              <a:t>: основні етапи розвитку, представники, основні ідеї.</a:t>
            </a:r>
            <a:endParaRPr lang="uk-UA" sz="4400" dirty="0" smtClean="0">
              <a:solidFill>
                <a:schemeClr val="tx1"/>
              </a:solidFill>
            </a:endParaRP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uk-UA" sz="4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Екзистенціалізм</a:t>
            </a:r>
            <a:r>
              <a:rPr lang="uk-UA" sz="44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uk-UA" sz="4400" dirty="0">
                <a:solidFill>
                  <a:schemeClr val="tx1"/>
                </a:solidFill>
                <a:cs typeface="Arial" panose="020B0604020202020204" pitchFamily="34" charset="0"/>
              </a:rPr>
              <a:t>напрями, представники, коло проблем</a:t>
            </a:r>
            <a:endParaRPr lang="uk-UA" sz="4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uk-UA" sz="4400" dirty="0" smtClean="0">
              <a:solidFill>
                <a:schemeClr val="tx1"/>
              </a:solidFill>
            </a:endParaRP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18487" cy="706437"/>
          </a:xfrm>
        </p:spPr>
        <p:txBody>
          <a:bodyPr/>
          <a:lstStyle/>
          <a:p>
            <a:r>
              <a:rPr lang="ru-RU" sz="3600" b="1" smtClean="0"/>
              <a:t>Вільям Джеймс</a:t>
            </a:r>
            <a:br>
              <a:rPr lang="ru-RU" sz="3600" b="1" smtClean="0"/>
            </a:br>
            <a:r>
              <a:rPr lang="en-US" sz="2800" smtClean="0"/>
              <a:t>William James</a:t>
            </a:r>
            <a:endParaRPr lang="ru-RU" sz="280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20725" y="4437063"/>
          <a:ext cx="8229600" cy="210343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</a:rPr>
                        <a:t>Дата </a:t>
                      </a:r>
                      <a:r>
                        <a:rPr lang="ru-RU" dirty="0" err="1" smtClean="0">
                          <a:effectLst/>
                        </a:rPr>
                        <a:t>народження</a:t>
                      </a:r>
                      <a:r>
                        <a:rPr lang="ru-RU" dirty="0" smtClean="0">
                          <a:effectLst/>
                        </a:rPr>
                        <a:t>: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" tooltip="11 января"/>
                        </a:rPr>
                        <a:t>11 </a:t>
                      </a:r>
                      <a:r>
                        <a:rPr lang="ru-RU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січня</a:t>
                      </a:r>
                      <a:r>
                        <a:rPr lang="ru-RU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2" tooltip="1842 год"/>
                        </a:rPr>
                        <a:t>1842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 smtClean="0">
                          <a:effectLst/>
                        </a:rPr>
                        <a:t>Місце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народження</a:t>
                      </a:r>
                      <a:r>
                        <a:rPr lang="ru-RU" dirty="0" smtClean="0">
                          <a:effectLst/>
                        </a:rPr>
                        <a:t>: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3" tooltip="Нью-Йорк"/>
                        </a:rPr>
                        <a:t>Нью-Йорк</a:t>
                      </a:r>
                      <a:r>
                        <a:rPr lang="ru-RU">
                          <a:effectLst/>
                        </a:rPr>
                        <a:t>,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4" tooltip="Соединённые Штаты Америки"/>
                        </a:rPr>
                        <a:t>США</a:t>
                      </a:r>
                      <a:endParaRPr lang="ru-RU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Дата </a:t>
                      </a:r>
                      <a:r>
                        <a:rPr lang="ru-RU" dirty="0" err="1" smtClean="0">
                          <a:effectLst/>
                        </a:rPr>
                        <a:t>смерті</a:t>
                      </a:r>
                      <a:r>
                        <a:rPr lang="ru-RU" dirty="0" smtClean="0">
                          <a:effectLst/>
                        </a:rPr>
                        <a:t>: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5" tooltip="26 августа"/>
                        </a:rPr>
                        <a:t>26 </a:t>
                      </a:r>
                      <a:r>
                        <a:rPr lang="ru-RU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серпня</a:t>
                      </a:r>
                      <a:r>
                        <a:rPr lang="ru-RU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r>
                        <a:rPr lang="ru-RU" u="none" strike="noStrike" dirty="0" smtClean="0">
                          <a:solidFill>
                            <a:srgbClr val="0B0080"/>
                          </a:solidFill>
                          <a:effectLst/>
                          <a:hlinkClick r:id="rId6" tooltip="1910 год"/>
                        </a:rPr>
                        <a:t>1910</a:t>
                      </a:r>
                      <a:r>
                        <a:rPr lang="ru-RU" dirty="0">
                          <a:effectLst/>
                        </a:rPr>
                        <a:t> (68 лет)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 smtClean="0">
                          <a:effectLst/>
                        </a:rPr>
                        <a:t>Місце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смерти: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Чокоруа,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7" tooltip="Кэрролл (округ, Нью-Гэмпшир)"/>
                        </a:rPr>
                        <a:t>округ Кэрролл (Нью-Гэмпшир)</a:t>
                      </a:r>
                      <a:r>
                        <a:rPr lang="ru-RU">
                          <a:effectLst/>
                        </a:rPr>
                        <a:t>,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4" tooltip="Соединённые Штаты Америки"/>
                        </a:rPr>
                        <a:t>США</a:t>
                      </a:r>
                      <a:endParaRPr lang="ru-RU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 smtClean="0">
                          <a:effectLst/>
                        </a:rPr>
                        <a:t>Країна</a:t>
                      </a:r>
                      <a:r>
                        <a:rPr lang="ru-RU" dirty="0" smtClean="0">
                          <a:effectLst/>
                        </a:rPr>
                        <a:t>: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4" tooltip="Соединённые Штаты Америки"/>
                        </a:rPr>
                        <a:t>США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2551" name="Picture 1" descr="46 Star US Flag.sv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6308725"/>
            <a:ext cx="1905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220788"/>
            <a:ext cx="2095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3" name="Прямоугольник 5"/>
          <p:cNvSpPr>
            <a:spLocks noChangeArrowheads="1"/>
          </p:cNvSpPr>
          <p:nvPr/>
        </p:nvSpPr>
        <p:spPr bwMode="auto">
          <a:xfrm>
            <a:off x="107950" y="1154113"/>
            <a:ext cx="6264275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ctr"/>
            <a:endParaRPr lang="ru-RU" sz="2800">
              <a:latin typeface="Calibri" panose="020F0502020204030204" pitchFamily="34" charset="0"/>
            </a:endParaRPr>
          </a:p>
          <a:p>
            <a:r>
              <a:rPr lang="ru-RU" sz="2800">
                <a:latin typeface="Calibri" panose="020F0502020204030204" pitchFamily="34" charset="0"/>
              </a:rPr>
              <a:t>американський філософ і психолог, один із засновників і провідний представник прагматизму</a:t>
            </a:r>
            <a:endParaRPr lang="ru-RU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692150"/>
            <a:ext cx="8856662" cy="59404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     </a:t>
            </a:r>
            <a:r>
              <a:rPr lang="ru-RU" sz="2800" dirty="0" err="1"/>
              <a:t>Навчався</a:t>
            </a:r>
            <a:r>
              <a:rPr lang="ru-RU" sz="2800" dirty="0"/>
              <a:t> </a:t>
            </a:r>
            <a:r>
              <a:rPr lang="ru-RU" sz="2800" dirty="0" err="1"/>
              <a:t>медицині</a:t>
            </a:r>
            <a:r>
              <a:rPr lang="ru-RU" sz="2800" dirty="0"/>
              <a:t>, в 1869 </a:t>
            </a:r>
            <a:r>
              <a:rPr lang="ru-RU" sz="2800" dirty="0" err="1"/>
              <a:t>отримав</a:t>
            </a:r>
            <a:r>
              <a:rPr lang="ru-RU" sz="2800" dirty="0"/>
              <a:t> </a:t>
            </a:r>
            <a:r>
              <a:rPr lang="ru-RU" sz="2800" dirty="0" err="1"/>
              <a:t>ступінь</a:t>
            </a:r>
            <a:r>
              <a:rPr lang="ru-RU" sz="2800" dirty="0"/>
              <a:t> доктора, але за станом </a:t>
            </a:r>
            <a:r>
              <a:rPr lang="ru-RU" sz="2800" dirty="0" err="1"/>
              <a:t>здоров'я</a:t>
            </a:r>
            <a:r>
              <a:rPr lang="ru-RU" sz="2800" dirty="0"/>
              <a:t> </a:t>
            </a:r>
            <a:r>
              <a:rPr lang="ru-RU" sz="2800" dirty="0" err="1"/>
              <a:t>відмовився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кар'єри</a:t>
            </a:r>
            <a:r>
              <a:rPr lang="ru-RU" sz="2800" dirty="0"/>
              <a:t> </a:t>
            </a:r>
            <a:r>
              <a:rPr lang="ru-RU" sz="2800" dirty="0" err="1"/>
              <a:t>практикуючого</a:t>
            </a:r>
            <a:r>
              <a:rPr lang="ru-RU" sz="2800" dirty="0"/>
              <a:t> </a:t>
            </a:r>
            <a:r>
              <a:rPr lang="ru-RU" sz="2800" dirty="0" err="1"/>
              <a:t>лікаря</a:t>
            </a:r>
            <a:r>
              <a:rPr lang="ru-RU" sz="2800" dirty="0"/>
              <a:t>. З 1872 - </a:t>
            </a:r>
            <a:r>
              <a:rPr lang="ru-RU" sz="2800" dirty="0" err="1"/>
              <a:t>асистент</a:t>
            </a:r>
            <a:r>
              <a:rPr lang="ru-RU" sz="2800" dirty="0"/>
              <a:t>, з 1885 - </a:t>
            </a:r>
            <a:r>
              <a:rPr lang="ru-RU" sz="2800" dirty="0" err="1"/>
              <a:t>професор</a:t>
            </a:r>
            <a:r>
              <a:rPr lang="ru-RU" sz="2800" dirty="0"/>
              <a:t> </a:t>
            </a:r>
            <a:r>
              <a:rPr lang="ru-RU" sz="2800" dirty="0" err="1"/>
              <a:t>філософії</a:t>
            </a:r>
            <a:r>
              <a:rPr lang="ru-RU" sz="2800" dirty="0"/>
              <a:t>, а в 1889-1907 - </a:t>
            </a:r>
            <a:r>
              <a:rPr lang="ru-RU" sz="2800" dirty="0" err="1"/>
              <a:t>професор</a:t>
            </a:r>
            <a:r>
              <a:rPr lang="ru-RU" sz="2800" dirty="0"/>
              <a:t> </a:t>
            </a:r>
            <a:r>
              <a:rPr lang="ru-RU" sz="2800" dirty="0" err="1"/>
              <a:t>психології</a:t>
            </a:r>
            <a:r>
              <a:rPr lang="ru-RU" sz="2800" dirty="0"/>
              <a:t> </a:t>
            </a:r>
            <a:r>
              <a:rPr lang="ru-RU" sz="2800" dirty="0" err="1"/>
              <a:t>Гарвардського</a:t>
            </a:r>
            <a:r>
              <a:rPr lang="ru-RU" sz="2800" dirty="0"/>
              <a:t> </a:t>
            </a:r>
            <a:r>
              <a:rPr lang="ru-RU" sz="2800" dirty="0" err="1"/>
              <a:t>університету</a:t>
            </a:r>
            <a:r>
              <a:rPr lang="ru-RU" sz="2800" dirty="0"/>
              <a:t>, де в 1892 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/>
              <a:t>організував</a:t>
            </a:r>
            <a:r>
              <a:rPr lang="ru-RU" sz="2800" dirty="0"/>
              <a:t> першу в США </a:t>
            </a:r>
            <a:r>
              <a:rPr lang="ru-RU" sz="2800" dirty="0" err="1"/>
              <a:t>лабораторію</a:t>
            </a:r>
            <a:r>
              <a:rPr lang="ru-RU" sz="2800" dirty="0"/>
              <a:t> </a:t>
            </a:r>
            <a:r>
              <a:rPr lang="ru-RU" sz="2800" dirty="0" err="1"/>
              <a:t>прикладної</a:t>
            </a:r>
            <a:r>
              <a:rPr lang="ru-RU" sz="2800" dirty="0"/>
              <a:t> </a:t>
            </a:r>
            <a:r>
              <a:rPr lang="ru-RU" sz="2800" dirty="0" err="1"/>
              <a:t>психології</a:t>
            </a:r>
            <a:r>
              <a:rPr lang="ru-RU" sz="2800" dirty="0"/>
              <a:t>.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/>
              <a:t>    Активно </a:t>
            </a:r>
            <a:r>
              <a:rPr lang="ru-RU" sz="2800" dirty="0" err="1"/>
              <a:t>займався</a:t>
            </a:r>
            <a:r>
              <a:rPr lang="ru-RU" sz="2800" dirty="0"/>
              <a:t> парапсихологическими </a:t>
            </a:r>
            <a:r>
              <a:rPr lang="ru-RU" sz="2800" dirty="0" err="1"/>
              <a:t>дослідами</a:t>
            </a:r>
            <a:r>
              <a:rPr lang="ru-RU" sz="2800" dirty="0"/>
              <a:t> і </a:t>
            </a:r>
            <a:r>
              <a:rPr lang="ru-RU" sz="2800" dirty="0" err="1"/>
              <a:t>спіритизмом</a:t>
            </a:r>
            <a:r>
              <a:rPr lang="ru-RU" sz="2800" dirty="0"/>
              <a:t>. З 1878 по 1890 </a:t>
            </a:r>
            <a:r>
              <a:rPr lang="ru-RU" sz="2800" dirty="0" err="1"/>
              <a:t>рр</a:t>
            </a:r>
            <a:r>
              <a:rPr lang="ru-RU" sz="2800" dirty="0"/>
              <a:t>. Джемс </a:t>
            </a:r>
            <a:r>
              <a:rPr lang="ru-RU" sz="2800" dirty="0" err="1"/>
              <a:t>пише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«</a:t>
            </a:r>
            <a:r>
              <a:rPr lang="ru-RU" sz="2800" dirty="0" err="1"/>
              <a:t>Принципи</a:t>
            </a:r>
            <a:r>
              <a:rPr lang="ru-RU" sz="2800" dirty="0"/>
              <a:t> </a:t>
            </a:r>
            <a:r>
              <a:rPr lang="ru-RU" sz="2800" dirty="0" err="1"/>
              <a:t>психології</a:t>
            </a:r>
            <a:r>
              <a:rPr lang="ru-RU" sz="2800" dirty="0"/>
              <a:t>», в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відкидає</a:t>
            </a:r>
            <a:r>
              <a:rPr lang="ru-RU" sz="2800" dirty="0"/>
              <a:t> </a:t>
            </a:r>
            <a:r>
              <a:rPr lang="ru-RU" sz="2800" dirty="0" err="1"/>
              <a:t>атомізм</a:t>
            </a:r>
            <a:r>
              <a:rPr lang="ru-RU" sz="2800" dirty="0"/>
              <a:t> </a:t>
            </a:r>
            <a:r>
              <a:rPr lang="ru-RU" sz="2800" dirty="0" err="1"/>
              <a:t>німецької</a:t>
            </a:r>
            <a:r>
              <a:rPr lang="ru-RU" sz="2800" dirty="0"/>
              <a:t> </a:t>
            </a:r>
            <a:r>
              <a:rPr lang="ru-RU" sz="2800" dirty="0" err="1"/>
              <a:t>психології</a:t>
            </a:r>
            <a:r>
              <a:rPr lang="ru-RU" sz="2800" dirty="0"/>
              <a:t> і </a:t>
            </a:r>
            <a:r>
              <a:rPr lang="ru-RU" sz="2800" dirty="0" err="1"/>
              <a:t>висуває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конкретних</a:t>
            </a:r>
            <a:r>
              <a:rPr lang="ru-RU" sz="2800" dirty="0"/>
              <a:t> </a:t>
            </a:r>
            <a:r>
              <a:rPr lang="ru-RU" sz="2800" dirty="0" err="1"/>
              <a:t>фактів</a:t>
            </a:r>
            <a:r>
              <a:rPr lang="ru-RU" sz="2800" dirty="0"/>
              <a:t> і </a:t>
            </a:r>
            <a:r>
              <a:rPr lang="ru-RU" sz="2800" dirty="0" err="1"/>
              <a:t>станів</a:t>
            </a:r>
            <a:r>
              <a:rPr lang="ru-RU" sz="2800" dirty="0"/>
              <a:t> </a:t>
            </a:r>
            <a:r>
              <a:rPr lang="ru-RU" sz="2800" dirty="0" err="1"/>
              <a:t>свідомості</a:t>
            </a:r>
            <a:r>
              <a:rPr lang="ru-RU" sz="2800" dirty="0"/>
              <a:t>, а не </a:t>
            </a:r>
            <a:r>
              <a:rPr lang="ru-RU" sz="2800" dirty="0" err="1"/>
              <a:t>даних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знаходяться</a:t>
            </a:r>
            <a:r>
              <a:rPr lang="ru-RU" sz="2800" dirty="0"/>
              <a:t> «в» </a:t>
            </a:r>
            <a:r>
              <a:rPr lang="ru-RU" sz="2800" dirty="0" err="1"/>
              <a:t>свідомості</a:t>
            </a:r>
            <a:r>
              <a:rPr lang="ru-RU" sz="2800" dirty="0"/>
              <a:t>. Джеймс </a:t>
            </a:r>
            <a:r>
              <a:rPr lang="ru-RU" sz="2800" dirty="0" err="1"/>
              <a:t>розглядав</a:t>
            </a:r>
            <a:r>
              <a:rPr lang="ru-RU" sz="2800" dirty="0"/>
              <a:t> </a:t>
            </a:r>
            <a:r>
              <a:rPr lang="ru-RU" sz="2800" dirty="0" err="1"/>
              <a:t>свідомість</a:t>
            </a:r>
            <a:r>
              <a:rPr lang="ru-RU" sz="2800" dirty="0"/>
              <a:t> як </a:t>
            </a:r>
            <a:r>
              <a:rPr lang="ru-RU" sz="2800" dirty="0" err="1"/>
              <a:t>індивідуальний</a:t>
            </a:r>
            <a:r>
              <a:rPr lang="ru-RU" sz="2800" dirty="0"/>
              <a:t> </a:t>
            </a:r>
            <a:r>
              <a:rPr lang="ru-RU" sz="2800" dirty="0" err="1"/>
              <a:t>потік</a:t>
            </a:r>
            <a:r>
              <a:rPr lang="ru-RU" sz="2800" dirty="0"/>
              <a:t>, в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ніколи</a:t>
            </a:r>
            <a:r>
              <a:rPr lang="ru-RU" sz="2800" dirty="0"/>
              <a:t> не </a:t>
            </a:r>
            <a:r>
              <a:rPr lang="ru-RU" sz="2800" dirty="0" err="1"/>
              <a:t>з'являються</a:t>
            </a:r>
            <a:r>
              <a:rPr lang="ru-RU" sz="2800" dirty="0"/>
              <a:t> </a:t>
            </a:r>
            <a:r>
              <a:rPr lang="ru-RU" sz="2800" dirty="0" err="1"/>
              <a:t>двічі</a:t>
            </a:r>
            <a:r>
              <a:rPr lang="ru-RU" sz="2800" dirty="0"/>
              <a:t> </a:t>
            </a:r>
            <a:r>
              <a:rPr lang="ru-RU" sz="2800" dirty="0" err="1"/>
              <a:t>одні</a:t>
            </a:r>
            <a:r>
              <a:rPr lang="ru-RU" sz="2800" dirty="0"/>
              <a:t> й </a:t>
            </a:r>
            <a:r>
              <a:rPr lang="ru-RU" sz="2800" dirty="0" err="1"/>
              <a:t>ті</a:t>
            </a:r>
            <a:r>
              <a:rPr lang="ru-RU" sz="2800" dirty="0"/>
              <a:t> ж </a:t>
            </a:r>
            <a:r>
              <a:rPr lang="ru-RU" sz="2800" dirty="0" err="1"/>
              <a:t>відчуття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думки. </a:t>
            </a:r>
            <a:r>
              <a:rPr lang="ru-RU" sz="2800" dirty="0" err="1"/>
              <a:t>Однією</a:t>
            </a:r>
            <a:r>
              <a:rPr lang="ru-RU" sz="2800" dirty="0"/>
              <a:t> з </a:t>
            </a:r>
            <a:r>
              <a:rPr lang="ru-RU" sz="2800" dirty="0" err="1"/>
              <a:t>важливих</a:t>
            </a:r>
            <a:r>
              <a:rPr lang="ru-RU" sz="2800" dirty="0"/>
              <a:t> характеристик </a:t>
            </a:r>
            <a:r>
              <a:rPr lang="ru-RU" sz="2800" dirty="0" err="1"/>
              <a:t>свідомості</a:t>
            </a:r>
            <a:r>
              <a:rPr lang="ru-RU" sz="2800" dirty="0"/>
              <a:t> Джеймс </a:t>
            </a:r>
            <a:r>
              <a:rPr lang="ru-RU" sz="2800" dirty="0" err="1"/>
              <a:t>вважав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вибірковість</a:t>
            </a:r>
            <a:r>
              <a:rPr lang="ru-RU" sz="2800" dirty="0"/>
              <a:t>. З </a:t>
            </a:r>
            <a:r>
              <a:rPr lang="ru-RU" sz="2800" dirty="0" err="1"/>
              <a:t>погляду</a:t>
            </a:r>
            <a:r>
              <a:rPr lang="ru-RU" sz="2800" dirty="0"/>
              <a:t> Джеймса, </a:t>
            </a:r>
            <a:r>
              <a:rPr lang="ru-RU" sz="2800" dirty="0" err="1"/>
              <a:t>свідомість</a:t>
            </a:r>
            <a:r>
              <a:rPr lang="ru-RU" sz="2800" dirty="0"/>
              <a:t> є </a:t>
            </a:r>
            <a:r>
              <a:rPr lang="ru-RU" sz="2800" dirty="0" err="1"/>
              <a:t>функцією</a:t>
            </a:r>
            <a:r>
              <a:rPr lang="ru-RU" sz="2800" dirty="0"/>
              <a:t>, яка «</a:t>
            </a:r>
            <a:r>
              <a:rPr lang="ru-RU" sz="2800" dirty="0" err="1"/>
              <a:t>цілком</a:t>
            </a:r>
            <a:r>
              <a:rPr lang="ru-RU" sz="2800" dirty="0"/>
              <a:t> </a:t>
            </a:r>
            <a:r>
              <a:rPr lang="ru-RU" sz="2800" dirty="0" err="1"/>
              <a:t>ймовірно</a:t>
            </a:r>
            <a:r>
              <a:rPr lang="ru-RU" sz="2800" dirty="0"/>
              <a:t>, як і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біологічні</a:t>
            </a:r>
            <a:r>
              <a:rPr lang="ru-RU" sz="2800" dirty="0"/>
              <a:t> </a:t>
            </a:r>
            <a:r>
              <a:rPr lang="ru-RU" sz="2800" dirty="0" err="1"/>
              <a:t>функції</a:t>
            </a:r>
            <a:r>
              <a:rPr lang="ru-RU" sz="2800" dirty="0"/>
              <a:t>, </a:t>
            </a:r>
            <a:r>
              <a:rPr lang="ru-RU" sz="2800" dirty="0" err="1"/>
              <a:t>розвивалася</a:t>
            </a:r>
            <a:r>
              <a:rPr lang="ru-RU" sz="2800" dirty="0"/>
              <a:t> тому, </a:t>
            </a:r>
            <a:r>
              <a:rPr lang="ru-RU" sz="2800" dirty="0" err="1"/>
              <a:t>що</a:t>
            </a:r>
            <a:r>
              <a:rPr lang="ru-RU" sz="2800" dirty="0"/>
              <a:t> вона </a:t>
            </a:r>
            <a:r>
              <a:rPr lang="ru-RU" sz="2800" dirty="0" err="1"/>
              <a:t>корисна</a:t>
            </a:r>
            <a:r>
              <a:rPr lang="ru-RU" sz="2800" dirty="0"/>
              <a:t>».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98107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/>
              <a:t>Вільям Джеймс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070975" cy="5435600"/>
          </a:xfrm>
          <a:solidFill>
            <a:srgbClr val="66FFFF"/>
          </a:solidFill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Виходячи </a:t>
            </a:r>
            <a:r>
              <a:rPr lang="uk-UA" dirty="0"/>
              <a:t>з </a:t>
            </a:r>
            <a:r>
              <a:rPr lang="uk-UA" dirty="0" smtClean="0"/>
              <a:t>пристосувального характеру</a:t>
            </a:r>
            <a:r>
              <a:rPr lang="uk-UA" dirty="0"/>
              <a:t> </a:t>
            </a:r>
            <a:r>
              <a:rPr lang="uk-UA" dirty="0" smtClean="0"/>
              <a:t>свідомості,  </a:t>
            </a:r>
            <a:r>
              <a:rPr lang="uk-UA" dirty="0"/>
              <a:t>відводив важливу </a:t>
            </a:r>
            <a:r>
              <a:rPr lang="uk-UA" b="1" dirty="0" smtClean="0"/>
              <a:t>роль інстинктам </a:t>
            </a:r>
            <a:r>
              <a:rPr lang="uk-UA" b="1" dirty="0"/>
              <a:t>і емоціям</a:t>
            </a:r>
            <a:r>
              <a:rPr lang="uk-UA" dirty="0"/>
              <a:t>, а також індивідуальним фізіологічним </a:t>
            </a:r>
            <a:r>
              <a:rPr lang="uk-UA" dirty="0" smtClean="0"/>
              <a:t>особливостям людини.</a:t>
            </a:r>
            <a:endParaRPr lang="uk-UA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 Широке поширення отримала висунута в 1884 </a:t>
            </a:r>
            <a:r>
              <a:rPr lang="uk-UA" dirty="0" smtClean="0"/>
              <a:t>році </a:t>
            </a:r>
            <a:r>
              <a:rPr lang="uk-UA" dirty="0"/>
              <a:t> </a:t>
            </a:r>
            <a:r>
              <a:rPr lang="uk-UA" b="1" dirty="0"/>
              <a:t>теорія емоцій Джеймса</a:t>
            </a:r>
            <a:r>
              <a:rPr lang="uk-UA" dirty="0" smtClean="0"/>
              <a:t>.</a:t>
            </a:r>
            <a:endParaRPr lang="uk-UA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/>
              <a:t>Теорія </a:t>
            </a:r>
            <a:r>
              <a:rPr lang="uk-UA" b="1" dirty="0"/>
              <a:t>особистості</a:t>
            </a:r>
            <a:r>
              <a:rPr lang="uk-UA" dirty="0"/>
              <a:t>, розвинута ним в одній із глав «Психології», мала значний вплив на формування </a:t>
            </a:r>
            <a:r>
              <a:rPr lang="uk-UA" dirty="0" err="1"/>
              <a:t>персонології</a:t>
            </a:r>
            <a:r>
              <a:rPr lang="uk-UA" dirty="0"/>
              <a:t> в США.</a:t>
            </a:r>
            <a:br>
              <a:rPr lang="uk-UA" dirty="0"/>
            </a:br>
            <a:r>
              <a:rPr lang="uk-UA" dirty="0" smtClean="0"/>
              <a:t> 	В. Джеймс</a:t>
            </a:r>
            <a:r>
              <a:rPr lang="uk-UA" dirty="0"/>
              <a:t> - єдиний психолог, який двічі ставав президентом Американської психологічної асоціації - в 1894 і в 1904 роках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Роботи</a:t>
            </a:r>
            <a:r>
              <a:rPr lang="ru-RU" b="1" dirty="0" smtClean="0"/>
              <a:t> В. Джемса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047163" cy="492918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В. </a:t>
            </a:r>
            <a:r>
              <a:rPr lang="ru-RU" b="1" dirty="0" err="1" smtClean="0"/>
              <a:t>Емоції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У. </a:t>
            </a:r>
            <a:r>
              <a:rPr lang="ru-RU" b="1" dirty="0" err="1" smtClean="0"/>
              <a:t>Увага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</a:t>
            </a:r>
            <a:r>
              <a:rPr lang="ru-RU" b="1" dirty="0" smtClean="0"/>
              <a:t>В. </a:t>
            </a:r>
            <a:r>
              <a:rPr lang="ru-RU" b="1" dirty="0" err="1" smtClean="0"/>
              <a:t>Пам'ять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</a:t>
            </a:r>
            <a:r>
              <a:rPr lang="ru-RU" b="1" dirty="0" err="1" smtClean="0"/>
              <a:t>В.Мислення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В. </a:t>
            </a:r>
            <a:r>
              <a:rPr lang="ru-RU" b="1" dirty="0" smtClean="0"/>
              <a:t>Воля.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</a:t>
            </a:r>
            <a:r>
              <a:rPr lang="ru-RU" b="1" dirty="0" smtClean="0"/>
              <a:t>В. </a:t>
            </a:r>
            <a:r>
              <a:rPr lang="ru-RU" b="1" dirty="0" err="1"/>
              <a:t>Потік</a:t>
            </a:r>
            <a:r>
              <a:rPr lang="ru-RU" b="1" dirty="0"/>
              <a:t> </a:t>
            </a:r>
            <a:r>
              <a:rPr lang="ru-RU" b="1" dirty="0" err="1" smtClean="0"/>
              <a:t>свідомості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В.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таке</a:t>
            </a:r>
            <a:r>
              <a:rPr lang="ru-RU" b="1" dirty="0"/>
              <a:t> прагматизм. 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	Для </a:t>
            </a:r>
            <a:r>
              <a:rPr lang="ru-RU" b="1" dirty="0"/>
              <a:t>Джеймса </a:t>
            </a:r>
            <a:r>
              <a:rPr lang="ru-RU" b="1" dirty="0" err="1"/>
              <a:t>цінність</a:t>
            </a:r>
            <a:r>
              <a:rPr lang="ru-RU" b="1" dirty="0"/>
              <a:t> </a:t>
            </a:r>
            <a:r>
              <a:rPr lang="ru-RU" b="1" dirty="0" err="1"/>
              <a:t>релігії</a:t>
            </a:r>
            <a:r>
              <a:rPr lang="ru-RU" b="1" dirty="0"/>
              <a:t> </a:t>
            </a:r>
            <a:r>
              <a:rPr lang="ru-RU" b="1" dirty="0" err="1"/>
              <a:t>полягала</a:t>
            </a:r>
            <a:r>
              <a:rPr lang="ru-RU" b="1" dirty="0"/>
              <a:t> у </a:t>
            </a:r>
            <a:r>
              <a:rPr lang="ru-RU" b="1" dirty="0" err="1"/>
              <a:t>здатності</a:t>
            </a:r>
            <a:r>
              <a:rPr lang="ru-RU" b="1" dirty="0"/>
              <a:t> </a:t>
            </a:r>
            <a:r>
              <a:rPr lang="ru-RU" b="1" dirty="0" err="1"/>
              <a:t>допомогти</a:t>
            </a:r>
            <a:r>
              <a:rPr lang="ru-RU" b="1" dirty="0"/>
              <a:t> людям </a:t>
            </a:r>
            <a:r>
              <a:rPr lang="ru-RU" b="1" dirty="0" err="1"/>
              <a:t>знайти</a:t>
            </a:r>
            <a:r>
              <a:rPr lang="ru-RU" b="1" dirty="0"/>
              <a:t> </a:t>
            </a:r>
            <a:r>
              <a:rPr lang="ru-RU" b="1" dirty="0" err="1"/>
              <a:t>позитивне</a:t>
            </a:r>
            <a:r>
              <a:rPr lang="ru-RU" b="1" dirty="0"/>
              <a:t> і </a:t>
            </a:r>
            <a:r>
              <a:rPr lang="ru-RU" b="1" dirty="0" err="1"/>
              <a:t>впевнене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до </a:t>
            </a:r>
            <a:r>
              <a:rPr lang="ru-RU" b="1" dirty="0" err="1"/>
              <a:t>життя</a:t>
            </a:r>
            <a:r>
              <a:rPr lang="ru-RU" b="1" dirty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147050" cy="836613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Джон </a:t>
            </a:r>
            <a:r>
              <a:rPr lang="ru-RU" b="1" dirty="0" err="1" smtClean="0"/>
              <a:t>Дьюї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en-US" sz="3100" i="1" dirty="0" smtClean="0"/>
              <a:t>John </a:t>
            </a:r>
            <a:r>
              <a:rPr lang="en-US" sz="3100" i="1" dirty="0"/>
              <a:t>Dewey</a:t>
            </a:r>
            <a:endParaRPr lang="ru-RU" sz="3100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68313" y="908050"/>
            <a:ext cx="8218487" cy="5218113"/>
          </a:xfrm>
          <a:solidFill>
            <a:srgbClr val="92D050"/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600" b="1" smtClean="0"/>
              <a:t>Дата народження:</a:t>
            </a:r>
            <a:endParaRPr lang="ru-RU" sz="26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b="1" smtClean="0"/>
              <a:t>20 жовтня 1859</a:t>
            </a:r>
            <a:endParaRPr lang="ru-RU" sz="26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b="1" smtClean="0"/>
              <a:t>Місце народження:</a:t>
            </a:r>
            <a:endParaRPr lang="ru-RU" sz="26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b="1" smtClean="0"/>
              <a:t>Берлінгтон (Вермонт)</a:t>
            </a:r>
            <a:endParaRPr lang="ru-RU" sz="26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b="1" smtClean="0"/>
              <a:t>Дата смерті:</a:t>
            </a:r>
            <a:endParaRPr lang="ru-RU" sz="26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b="1" smtClean="0"/>
              <a:t>1 червня 1952 (92 роки)</a:t>
            </a:r>
            <a:endParaRPr lang="ru-RU" sz="26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b="1" smtClean="0"/>
              <a:t>Місце смерті: Нью-Йорк</a:t>
            </a:r>
            <a:endParaRPr lang="ru-RU" sz="26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b="1" smtClean="0"/>
              <a:t>Країна: США</a:t>
            </a:r>
            <a:endParaRPr lang="ru-RU" sz="26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b="1" smtClean="0"/>
              <a:t>Напрямок: прагматизм</a:t>
            </a:r>
            <a:endParaRPr lang="ru-RU" b="1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0425" y="1052513"/>
            <a:ext cx="2095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775575" cy="476250"/>
          </a:xfrm>
          <a:solidFill>
            <a:schemeClr val="accent6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dirty="0" smtClean="0"/>
            </a:br>
            <a:r>
              <a:rPr lang="ru-RU" dirty="0" err="1" smtClean="0"/>
              <a:t>Біографія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3" y="692150"/>
            <a:ext cx="9217025" cy="61563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/>
              <a:t>Джон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20 </a:t>
            </a:r>
            <a:r>
              <a:rPr lang="ru-RU" dirty="0" err="1"/>
              <a:t>жовтня</a:t>
            </a:r>
            <a:r>
              <a:rPr lang="ru-RU" dirty="0"/>
              <a:t> 1859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Берлінгтон</a:t>
            </a:r>
            <a:r>
              <a:rPr lang="ru-RU" dirty="0"/>
              <a:t>, в невеликому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штаті</a:t>
            </a:r>
            <a:r>
              <a:rPr lang="ru-RU" dirty="0"/>
              <a:t> Вермонт, у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тютюнового</a:t>
            </a:r>
            <a:r>
              <a:rPr lang="ru-RU" dirty="0"/>
              <a:t> фабриканта.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почав </a:t>
            </a:r>
            <a:r>
              <a:rPr lang="ru-RU" dirty="0" err="1"/>
              <a:t>вчитися</a:t>
            </a:r>
            <a:r>
              <a:rPr lang="ru-RU" dirty="0"/>
              <a:t> в </a:t>
            </a:r>
            <a:r>
              <a:rPr lang="ru-RU" dirty="0" err="1"/>
              <a:t>вермонтського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 за </a:t>
            </a:r>
            <a:r>
              <a:rPr lang="ru-RU" dirty="0" err="1"/>
              <a:t>програмою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. З особливою </a:t>
            </a:r>
            <a:r>
              <a:rPr lang="ru-RU" dirty="0" err="1"/>
              <a:t>пристрастю</a:t>
            </a:r>
            <a:r>
              <a:rPr lang="ru-RU" dirty="0"/>
              <a:t>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філософією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професора</a:t>
            </a:r>
            <a:r>
              <a:rPr lang="ru-RU" dirty="0"/>
              <a:t> </a:t>
            </a:r>
            <a:r>
              <a:rPr lang="ru-RU" dirty="0" err="1"/>
              <a:t>Торі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читав курс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етики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err="1"/>
              <a:t>викладав</a:t>
            </a:r>
            <a:r>
              <a:rPr lang="ru-RU" dirty="0"/>
              <a:t> у 1879-1881 роках у </a:t>
            </a:r>
            <a:r>
              <a:rPr lang="ru-RU" dirty="0" err="1"/>
              <a:t>приватній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в Ойл </a:t>
            </a:r>
            <a:r>
              <a:rPr lang="ru-RU" dirty="0" err="1"/>
              <a:t>Сіті</a:t>
            </a:r>
            <a:r>
              <a:rPr lang="ru-RU" dirty="0"/>
              <a:t> (</a:t>
            </a:r>
            <a:r>
              <a:rPr lang="ru-RU" dirty="0" err="1"/>
              <a:t>Пенсільванія</a:t>
            </a:r>
            <a:r>
              <a:rPr lang="ru-RU" dirty="0"/>
              <a:t>), директором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двоюрідна</a:t>
            </a:r>
            <a:r>
              <a:rPr lang="ru-RU" dirty="0"/>
              <a:t> сестра. </a:t>
            </a:r>
            <a:r>
              <a:rPr lang="ru-RU" dirty="0" err="1"/>
              <a:t>Працюючи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, Джон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інтенсивні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філософією</a:t>
            </a:r>
            <a:r>
              <a:rPr lang="ru-RU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У 1881 </a:t>
            </a:r>
            <a:r>
              <a:rPr lang="ru-RU" dirty="0" err="1"/>
              <a:t>році</a:t>
            </a:r>
            <a:r>
              <a:rPr lang="ru-RU" dirty="0"/>
              <a:t> Джон </a:t>
            </a:r>
            <a:r>
              <a:rPr lang="ru-RU" dirty="0" err="1"/>
              <a:t>Дьюї</a:t>
            </a:r>
            <a:r>
              <a:rPr lang="ru-RU" dirty="0" smtClean="0"/>
              <a:t> </a:t>
            </a:r>
            <a:r>
              <a:rPr lang="ru-RU" dirty="0"/>
              <a:t>направив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свою </a:t>
            </a:r>
            <a:r>
              <a:rPr lang="ru-RU" dirty="0"/>
              <a:t>першу </a:t>
            </a:r>
            <a:r>
              <a:rPr lang="ru-RU" dirty="0" err="1"/>
              <a:t>статтю</a:t>
            </a:r>
            <a:r>
              <a:rPr lang="ru-RU" dirty="0"/>
              <a:t> «</a:t>
            </a:r>
            <a:r>
              <a:rPr lang="ru-RU" dirty="0" err="1"/>
              <a:t>Метафізичне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матеріалізму</a:t>
            </a:r>
            <a:r>
              <a:rPr lang="ru-RU" dirty="0"/>
              <a:t>» в «</a:t>
            </a:r>
            <a:r>
              <a:rPr lang="ru-RU" dirty="0" smtClean="0"/>
              <a:t>Журнал </a:t>
            </a:r>
            <a:r>
              <a:rPr lang="ru-RU" dirty="0" err="1"/>
              <a:t>філософії</a:t>
            </a:r>
            <a:r>
              <a:rPr lang="ru-RU" dirty="0"/>
              <a:t>»,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групувалося</a:t>
            </a:r>
            <a:r>
              <a:rPr lang="ru-RU" dirty="0"/>
              <a:t> </a:t>
            </a:r>
            <a:r>
              <a:rPr lang="ru-RU" dirty="0" err="1"/>
              <a:t>філософське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 </a:t>
            </a:r>
            <a:r>
              <a:rPr lang="ru-RU" dirty="0" err="1"/>
              <a:t>Сент-Луїса</a:t>
            </a:r>
            <a:r>
              <a:rPr lang="ru-RU" dirty="0"/>
              <a:t>. 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прихильно</a:t>
            </a:r>
            <a:r>
              <a:rPr lang="ru-RU" dirty="0"/>
              <a:t> </a:t>
            </a:r>
            <a:r>
              <a:rPr lang="ru-RU" dirty="0" err="1"/>
              <a:t>прийнята</a:t>
            </a:r>
            <a:r>
              <a:rPr lang="ru-RU" dirty="0"/>
              <a:t>, </a:t>
            </a:r>
            <a:r>
              <a:rPr lang="ru-RU" dirty="0" err="1"/>
              <a:t>опублікована</a:t>
            </a:r>
            <a:r>
              <a:rPr lang="ru-RU" dirty="0"/>
              <a:t>, а </a:t>
            </a:r>
            <a:r>
              <a:rPr lang="ru-RU" dirty="0" err="1"/>
              <a:t>її</a:t>
            </a:r>
            <a:r>
              <a:rPr lang="ru-RU" dirty="0"/>
              <a:t> автору </a:t>
            </a:r>
            <a:r>
              <a:rPr lang="ru-RU" dirty="0" err="1"/>
              <a:t>рекомендували</a:t>
            </a:r>
            <a:r>
              <a:rPr lang="ru-RU" dirty="0"/>
              <a:t> </a:t>
            </a:r>
            <a:r>
              <a:rPr lang="ru-RU" dirty="0" err="1"/>
              <a:t>продовжити</a:t>
            </a:r>
            <a:r>
              <a:rPr lang="ru-RU" dirty="0"/>
              <a:t> </a:t>
            </a:r>
            <a:r>
              <a:rPr lang="ru-RU" dirty="0" err="1"/>
              <a:t>філософські</a:t>
            </a:r>
            <a:r>
              <a:rPr lang="ru-RU" dirty="0"/>
              <a:t> </a:t>
            </a:r>
            <a:r>
              <a:rPr lang="ru-RU" dirty="0" err="1"/>
              <a:t>пошуки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визначило</a:t>
            </a:r>
            <a:r>
              <a:rPr lang="ru-RU" dirty="0"/>
              <a:t> </a:t>
            </a:r>
            <a:r>
              <a:rPr lang="ru-RU" dirty="0" err="1"/>
              <a:t>остаточний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шляху -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стати </a:t>
            </a:r>
            <a:r>
              <a:rPr lang="ru-RU" dirty="0" err="1"/>
              <a:t>філософом</a:t>
            </a:r>
            <a:r>
              <a:rPr lang="ru-RU" dirty="0"/>
              <a:t>.</a:t>
            </a:r>
            <a:endParaRPr lang="ru-RU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вермонтський</a:t>
            </a:r>
            <a:r>
              <a:rPr lang="ru-RU" dirty="0" smtClean="0"/>
              <a:t> </a:t>
            </a:r>
            <a:r>
              <a:rPr lang="ru-RU" dirty="0" err="1"/>
              <a:t>університет</a:t>
            </a:r>
            <a:r>
              <a:rPr lang="ru-RU" dirty="0"/>
              <a:t> (1879).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професором</a:t>
            </a:r>
            <a:r>
              <a:rPr lang="ru-RU" dirty="0"/>
              <a:t> </a:t>
            </a:r>
            <a:r>
              <a:rPr lang="ru-RU" dirty="0" err="1"/>
              <a:t>Мічиганського</a:t>
            </a:r>
            <a:r>
              <a:rPr lang="ru-RU" dirty="0"/>
              <a:t>, </a:t>
            </a:r>
            <a:r>
              <a:rPr lang="ru-RU" dirty="0" err="1"/>
              <a:t>Чиказького</a:t>
            </a:r>
            <a:r>
              <a:rPr lang="ru-RU" dirty="0"/>
              <a:t> і </a:t>
            </a:r>
            <a:r>
              <a:rPr lang="ru-RU" dirty="0" err="1"/>
              <a:t>Колумбійського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 (1904-1930). </a:t>
            </a:r>
            <a:endParaRPr lang="ru-RU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/>
              <a:t>1919 </a:t>
            </a:r>
            <a:r>
              <a:rPr lang="ru-RU" dirty="0" err="1"/>
              <a:t>році</a:t>
            </a:r>
            <a:r>
              <a:rPr lang="ru-RU" dirty="0"/>
              <a:t> став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у Нью-Йорку.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5875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/>
              <a:t>Джон </a:t>
            </a:r>
            <a:r>
              <a:rPr lang="ru-RU" b="1" dirty="0" err="1" smtClean="0"/>
              <a:t>Дьюї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783638" cy="53276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sz="3000" smtClean="0"/>
              <a:t> </a:t>
            </a:r>
            <a:r>
              <a:rPr lang="ru-RU" sz="3000" b="1" u="sng" smtClean="0"/>
              <a:t>Розробив новий варіант прагматизму – інструменталізм</a:t>
            </a:r>
            <a:r>
              <a:rPr lang="ru-RU" sz="3000" b="1" smtClean="0"/>
              <a:t>. </a:t>
            </a:r>
            <a:r>
              <a:rPr lang="ru-RU" sz="3000" smtClean="0"/>
              <a:t>Дьюї «відкидав ідею першого поштовху, вважав пошуки першопричин всього сущого безглуздими. </a:t>
            </a:r>
            <a:r>
              <a:rPr lang="ru-RU" sz="3000" u="sng" smtClean="0"/>
              <a:t>Центральне поняття у філософії Дьюї - </a:t>
            </a:r>
            <a:r>
              <a:rPr lang="ru-RU" sz="3000" b="1" u="sng" smtClean="0"/>
              <a:t>поняття досвіду</a:t>
            </a:r>
            <a:r>
              <a:rPr lang="ru-RU" sz="3000" b="1" smtClean="0"/>
              <a:t> </a:t>
            </a:r>
            <a:r>
              <a:rPr lang="ru-RU" sz="3000" smtClean="0"/>
              <a:t>- всього того, що мається в людській свідомості, як вроджене, так і придбане. «Основне завдання філософії не в тому, щоб, правильно використовуючи досвід, домагатися одиничних цілей, а в тому, щоб за допомогою філософії перетворити сам досвід, систематично удосконалювати досвід у всіх сферах людського життя</a:t>
            </a:r>
            <a:endParaRPr lang="ru-RU" sz="30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3600" b="1" u="sng" smtClean="0"/>
              <a:t>Три шляхи вдосконалення досвіду за Дьюї:</a:t>
            </a:r>
            <a:endParaRPr lang="uk-UA" sz="3600" b="1" u="sng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/>
              <a:t>- </a:t>
            </a:r>
            <a:r>
              <a:rPr lang="ru-RU" sz="3600" b="1" dirty="0" err="1"/>
              <a:t>Соціальна</a:t>
            </a:r>
            <a:r>
              <a:rPr lang="ru-RU" sz="3600" b="1" dirty="0"/>
              <a:t> </a:t>
            </a:r>
            <a:r>
              <a:rPr lang="ru-RU" sz="3600" b="1" dirty="0" err="1"/>
              <a:t>реконструкція</a:t>
            </a:r>
            <a:r>
              <a:rPr lang="ru-RU" sz="3600" b="1" dirty="0"/>
              <a:t>;</a:t>
            </a:r>
            <a:endParaRPr lang="ru-RU" sz="36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/>
              <a:t> - </a:t>
            </a:r>
            <a:r>
              <a:rPr lang="ru-RU" sz="3600" b="1" dirty="0" err="1"/>
              <a:t>Застосування</a:t>
            </a:r>
            <a:r>
              <a:rPr lang="ru-RU" sz="3600" b="1" dirty="0"/>
              <a:t> до </a:t>
            </a:r>
            <a:r>
              <a:rPr lang="ru-RU" sz="3600" b="1" dirty="0" err="1"/>
              <a:t>досвіду</a:t>
            </a:r>
            <a:r>
              <a:rPr lang="ru-RU" sz="3600" b="1" dirty="0"/>
              <a:t> </a:t>
            </a:r>
            <a:r>
              <a:rPr lang="ru-RU" sz="3600" b="1" dirty="0" err="1"/>
              <a:t>глибоко</a:t>
            </a:r>
            <a:r>
              <a:rPr lang="ru-RU" sz="3600" b="1" dirty="0"/>
              <a:t> </a:t>
            </a:r>
            <a:r>
              <a:rPr lang="ru-RU" sz="3600" b="1" dirty="0" err="1"/>
              <a:t>розроблених</a:t>
            </a:r>
            <a:r>
              <a:rPr lang="ru-RU" sz="3600" b="1" dirty="0"/>
              <a:t> </a:t>
            </a:r>
            <a:r>
              <a:rPr lang="ru-RU" sz="3600" b="1" dirty="0" err="1"/>
              <a:t>наукових</a:t>
            </a:r>
            <a:r>
              <a:rPr lang="ru-RU" sz="3600" b="1" dirty="0"/>
              <a:t> </a:t>
            </a:r>
            <a:r>
              <a:rPr lang="ru-RU" sz="3600" b="1" dirty="0" err="1"/>
              <a:t>методів</a:t>
            </a:r>
            <a:r>
              <a:rPr lang="ru-RU" sz="3600" b="1" dirty="0"/>
              <a:t> «</a:t>
            </a:r>
            <a:r>
              <a:rPr lang="ru-RU" sz="3600" b="1" dirty="0" err="1"/>
              <a:t>високих</a:t>
            </a:r>
            <a:r>
              <a:rPr lang="ru-RU" sz="3600" b="1" dirty="0"/>
              <a:t> </a:t>
            </a:r>
            <a:r>
              <a:rPr lang="ru-RU" sz="3600" b="1" dirty="0" err="1"/>
              <a:t>технологій</a:t>
            </a:r>
            <a:r>
              <a:rPr lang="ru-RU" sz="3600" b="1" dirty="0"/>
              <a:t>»;</a:t>
            </a:r>
            <a:endParaRPr lang="ru-RU" sz="36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/>
              <a:t>- </a:t>
            </a:r>
            <a:r>
              <a:rPr lang="ru-RU" sz="3600" b="1" dirty="0" err="1"/>
              <a:t>Удосконалення</a:t>
            </a:r>
            <a:r>
              <a:rPr lang="ru-RU" sz="3600" b="1" dirty="0"/>
              <a:t> </a:t>
            </a:r>
            <a:r>
              <a:rPr lang="ru-RU" sz="3600" b="1" dirty="0" err="1"/>
              <a:t>мислення</a:t>
            </a:r>
            <a:r>
              <a:rPr lang="ru-RU" sz="3600" b="1" dirty="0"/>
              <a:t>.</a:t>
            </a:r>
            <a:endParaRPr lang="ru-RU" sz="36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08962" cy="126841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l" fontAlgn="ctr">
              <a:spcAft>
                <a:spcPts val="0"/>
              </a:spcAft>
              <a:defRPr/>
            </a:pPr>
            <a:br>
              <a:rPr lang="ru-RU" sz="2400" dirty="0"/>
            </a:br>
            <a:br>
              <a:rPr lang="ru-RU" sz="2400" b="1" dirty="0"/>
            </a:br>
            <a:r>
              <a:rPr lang="ru-RU" sz="4000" b="1" u="sng" dirty="0" err="1"/>
              <a:t>Соціальна</a:t>
            </a:r>
            <a:r>
              <a:rPr lang="ru-RU" sz="4000" b="1" u="sng" dirty="0"/>
              <a:t> </a:t>
            </a:r>
            <a:r>
              <a:rPr lang="ru-RU" sz="4000" b="1" u="sng" dirty="0" err="1"/>
              <a:t>реконструкція</a:t>
            </a:r>
            <a:r>
              <a:rPr lang="ru-RU" sz="4000" b="1" u="sng" dirty="0"/>
              <a:t> за </a:t>
            </a:r>
            <a:r>
              <a:rPr lang="ru-RU" sz="4000" b="1" u="sng" dirty="0" err="1"/>
              <a:t>Дж.Дьюі</a:t>
            </a:r>
            <a:r>
              <a:rPr lang="ru-RU" sz="4000" b="1" u="sng" dirty="0"/>
              <a:t>  </a:t>
            </a:r>
            <a:r>
              <a:rPr lang="ru-RU" sz="4000" b="1" u="sng" dirty="0" err="1"/>
              <a:t>має</a:t>
            </a:r>
            <a:r>
              <a:rPr lang="ru-RU" sz="4000" b="1" u="sng" dirty="0"/>
              <a:t> на </a:t>
            </a:r>
            <a:r>
              <a:rPr lang="ru-RU" sz="4000" b="1" u="sng" dirty="0" err="1"/>
              <a:t>увазі</a:t>
            </a:r>
            <a:r>
              <a:rPr lang="ru-RU" sz="4000" b="1" u="sng" dirty="0"/>
              <a:t>:</a:t>
            </a:r>
            <a:br>
              <a:rPr lang="ru-RU" sz="2000" b="1" u="sng" dirty="0"/>
            </a:br>
            <a:br>
              <a:rPr lang="ru-RU" sz="2400" dirty="0"/>
            </a:br>
            <a:r>
              <a:rPr lang="ru-RU" sz="2700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964612" cy="5614987"/>
          </a:xfrm>
          <a:blipFill>
            <a:blip r:embed="rId1"/>
            <a:tile tx="0" ty="0" sx="100000" sy="100000" flip="none" algn="tl"/>
          </a:blipFill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 smtClean="0"/>
              <a:t>- </a:t>
            </a:r>
            <a:r>
              <a:rPr lang="ru-RU" u="sng" dirty="0" err="1" smtClean="0"/>
              <a:t>Удосконалення</a:t>
            </a:r>
            <a:r>
              <a:rPr lang="ru-RU" u="sng" dirty="0" smtClean="0"/>
              <a:t> </a:t>
            </a:r>
            <a:r>
              <a:rPr lang="ru-RU" u="sng" dirty="0" err="1"/>
              <a:t>відносин</a:t>
            </a:r>
            <a:r>
              <a:rPr lang="ru-RU" u="sng" dirty="0"/>
              <a:t> </a:t>
            </a:r>
            <a:r>
              <a:rPr lang="ru-RU" u="sng" dirty="0" err="1"/>
              <a:t>власності</a:t>
            </a:r>
            <a:r>
              <a:rPr lang="ru-RU" u="sng" dirty="0"/>
              <a:t>, </a:t>
            </a:r>
            <a:r>
              <a:rPr lang="ru-RU" u="sng" dirty="0" err="1"/>
              <a:t>наділення</a:t>
            </a:r>
            <a:r>
              <a:rPr lang="ru-RU" u="sng" dirty="0"/>
              <a:t> </a:t>
            </a:r>
            <a:r>
              <a:rPr lang="ru-RU" u="sng" dirty="0" err="1"/>
              <a:t>власністю</a:t>
            </a:r>
            <a:r>
              <a:rPr lang="ru-RU" u="sng" dirty="0"/>
              <a:t> </a:t>
            </a:r>
            <a:r>
              <a:rPr lang="ru-RU" u="sng" dirty="0" err="1"/>
              <a:t>якомога</a:t>
            </a:r>
            <a:r>
              <a:rPr lang="ru-RU" u="sng" dirty="0"/>
              <a:t> </a:t>
            </a:r>
            <a:r>
              <a:rPr lang="ru-RU" u="sng" dirty="0" err="1"/>
              <a:t>більшого</a:t>
            </a:r>
            <a:r>
              <a:rPr lang="ru-RU" u="sng" dirty="0"/>
              <a:t> числа людей, </a:t>
            </a:r>
            <a:r>
              <a:rPr lang="ru-RU" u="sng" dirty="0" err="1"/>
              <a:t>акціонування</a:t>
            </a:r>
            <a:r>
              <a:rPr lang="ru-RU" u="sng" dirty="0"/>
              <a:t> </a:t>
            </a:r>
            <a:r>
              <a:rPr lang="ru-RU" u="sng" dirty="0" err="1"/>
              <a:t>власності</a:t>
            </a:r>
            <a:r>
              <a:rPr lang="ru-RU" u="sng" dirty="0"/>
              <a:t> (у </a:t>
            </a:r>
            <a:r>
              <a:rPr lang="ru-RU" u="sng" dirty="0" err="1"/>
              <a:t>відповідь</a:t>
            </a:r>
            <a:r>
              <a:rPr lang="ru-RU" u="sng" dirty="0"/>
              <a:t> на </a:t>
            </a:r>
            <a:r>
              <a:rPr lang="ru-RU" u="sng" dirty="0" err="1"/>
              <a:t>ідеї</a:t>
            </a:r>
            <a:r>
              <a:rPr lang="ru-RU" u="sng" dirty="0"/>
              <a:t> марксизму).</a:t>
            </a:r>
            <a:endParaRPr lang="ru-RU" u="sng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 smtClean="0"/>
              <a:t> - Через </a:t>
            </a:r>
            <a:r>
              <a:rPr lang="ru-RU" u="sng" dirty="0" err="1"/>
              <a:t>вдосконалення</a:t>
            </a:r>
            <a:r>
              <a:rPr lang="ru-RU" u="sng" dirty="0"/>
              <a:t> </a:t>
            </a:r>
            <a:r>
              <a:rPr lang="ru-RU" u="sng" dirty="0" err="1"/>
              <a:t>відносин</a:t>
            </a:r>
            <a:r>
              <a:rPr lang="ru-RU" u="sng" dirty="0"/>
              <a:t> </a:t>
            </a:r>
            <a:r>
              <a:rPr lang="ru-RU" u="sng" dirty="0" err="1"/>
              <a:t>власності</a:t>
            </a:r>
            <a:r>
              <a:rPr lang="ru-RU" u="sng" dirty="0"/>
              <a:t> - </a:t>
            </a:r>
            <a:r>
              <a:rPr lang="ru-RU" u="sng" dirty="0" err="1"/>
              <a:t>наближення</a:t>
            </a:r>
            <a:r>
              <a:rPr lang="ru-RU" u="sng" dirty="0"/>
              <a:t> </a:t>
            </a:r>
            <a:r>
              <a:rPr lang="ru-RU" u="sng" dirty="0" err="1"/>
              <a:t>людини</a:t>
            </a:r>
            <a:r>
              <a:rPr lang="ru-RU" u="sng" dirty="0"/>
              <a:t> до </a:t>
            </a:r>
            <a:r>
              <a:rPr lang="ru-RU" u="sng" dirty="0" err="1" smtClean="0"/>
              <a:t>результатів</a:t>
            </a:r>
            <a:r>
              <a:rPr lang="ru-RU" u="sng" dirty="0" smtClean="0"/>
              <a:t> </a:t>
            </a:r>
            <a:r>
              <a:rPr lang="ru-RU" u="sng" dirty="0" err="1"/>
              <a:t>своєї</a:t>
            </a:r>
            <a:r>
              <a:rPr lang="ru-RU" u="sng" dirty="0"/>
              <a:t> </a:t>
            </a:r>
            <a:r>
              <a:rPr lang="ru-RU" u="sng" dirty="0" err="1"/>
              <a:t>праці</a:t>
            </a:r>
            <a:r>
              <a:rPr lang="ru-RU" u="sng" dirty="0"/>
              <a:t>, </a:t>
            </a:r>
            <a:r>
              <a:rPr lang="ru-RU" u="sng" dirty="0" err="1"/>
              <a:t>скорочення</a:t>
            </a:r>
            <a:r>
              <a:rPr lang="ru-RU" u="sng" dirty="0"/>
              <a:t> </a:t>
            </a:r>
            <a:r>
              <a:rPr lang="ru-RU" u="sng" dirty="0" err="1" smtClean="0"/>
              <a:t>паразитуючого</a:t>
            </a:r>
            <a:r>
              <a:rPr lang="ru-RU" u="sng" dirty="0" smtClean="0"/>
              <a:t> </a:t>
            </a:r>
            <a:r>
              <a:rPr lang="ru-RU" u="sng" dirty="0" err="1"/>
              <a:t>прошарку</a:t>
            </a:r>
            <a:r>
              <a:rPr lang="ru-RU" u="sng" dirty="0"/>
              <a:t>, </a:t>
            </a:r>
            <a:r>
              <a:rPr lang="ru-RU" u="sng" dirty="0" err="1" smtClean="0"/>
              <a:t>який</a:t>
            </a:r>
            <a:r>
              <a:rPr lang="ru-RU" u="sng" dirty="0" smtClean="0"/>
              <a:t> </a:t>
            </a:r>
            <a:r>
              <a:rPr lang="ru-RU" u="sng" dirty="0" err="1" smtClean="0"/>
              <a:t>привласнює</a:t>
            </a:r>
            <a:r>
              <a:rPr lang="ru-RU" u="sng" dirty="0" smtClean="0"/>
              <a:t> </a:t>
            </a:r>
            <a:r>
              <a:rPr lang="ru-RU" u="sng" dirty="0" err="1"/>
              <a:t>результати</a:t>
            </a:r>
            <a:r>
              <a:rPr lang="ru-RU" u="sng" dirty="0"/>
              <a:t> </a:t>
            </a:r>
            <a:r>
              <a:rPr lang="ru-RU" u="sng" dirty="0" err="1"/>
              <a:t>праці</a:t>
            </a:r>
            <a:r>
              <a:rPr lang="ru-RU" u="sng" dirty="0"/>
              <a:t> (</a:t>
            </a:r>
            <a:r>
              <a:rPr lang="ru-RU" u="sng" dirty="0" err="1"/>
              <a:t>великі</a:t>
            </a:r>
            <a:r>
              <a:rPr lang="ru-RU" u="sng" dirty="0"/>
              <a:t> </a:t>
            </a:r>
            <a:r>
              <a:rPr lang="ru-RU" u="sng" dirty="0" err="1"/>
              <a:t>власники</a:t>
            </a:r>
            <a:r>
              <a:rPr lang="ru-RU" u="sng" dirty="0"/>
              <a:t>, </a:t>
            </a:r>
            <a:r>
              <a:rPr lang="ru-RU" u="sng" dirty="0" err="1"/>
              <a:t>монополісти</a:t>
            </a:r>
            <a:r>
              <a:rPr lang="ru-RU" u="sng" dirty="0"/>
              <a:t>).</a:t>
            </a:r>
            <a:endParaRPr lang="ru-RU" u="sng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 smtClean="0"/>
              <a:t> - </a:t>
            </a:r>
            <a:r>
              <a:rPr lang="ru-RU" u="sng" dirty="0" err="1" smtClean="0"/>
              <a:t>Більш</a:t>
            </a:r>
            <a:r>
              <a:rPr lang="ru-RU" u="sng" dirty="0" smtClean="0"/>
              <a:t> </a:t>
            </a:r>
            <a:r>
              <a:rPr lang="ru-RU" u="sng" dirty="0" err="1"/>
              <a:t>справедливий</a:t>
            </a:r>
            <a:r>
              <a:rPr lang="ru-RU" u="sng" dirty="0"/>
              <a:t> </a:t>
            </a:r>
            <a:r>
              <a:rPr lang="ru-RU" u="sng" dirty="0" err="1"/>
              <a:t>розподіл</a:t>
            </a:r>
            <a:r>
              <a:rPr lang="ru-RU" u="sng" dirty="0"/>
              <a:t> </a:t>
            </a:r>
            <a:r>
              <a:rPr lang="ru-RU" u="sng" dirty="0" err="1"/>
              <a:t>матеріальних</a:t>
            </a:r>
            <a:r>
              <a:rPr lang="ru-RU" u="sng" dirty="0"/>
              <a:t> благ.</a:t>
            </a:r>
            <a:endParaRPr lang="ru-RU" u="sng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 smtClean="0"/>
              <a:t> - </a:t>
            </a:r>
            <a:r>
              <a:rPr lang="ru-RU" u="sng" dirty="0" err="1" smtClean="0"/>
              <a:t>Боротьба</a:t>
            </a:r>
            <a:r>
              <a:rPr lang="ru-RU" u="sng" dirty="0" smtClean="0"/>
              <a:t> </a:t>
            </a:r>
            <a:r>
              <a:rPr lang="ru-RU" u="sng" dirty="0"/>
              <a:t>з </a:t>
            </a:r>
            <a:r>
              <a:rPr lang="ru-RU" u="sng" dirty="0" err="1"/>
              <a:t>бідністю</a:t>
            </a:r>
            <a:r>
              <a:rPr lang="ru-RU" u="sng" dirty="0"/>
              <a:t>, </a:t>
            </a:r>
            <a:r>
              <a:rPr lang="ru-RU" u="sng" dirty="0" err="1"/>
              <a:t>постійна</a:t>
            </a:r>
            <a:r>
              <a:rPr lang="ru-RU" u="sng" dirty="0"/>
              <a:t> </a:t>
            </a:r>
            <a:r>
              <a:rPr lang="ru-RU" u="sng" dirty="0" err="1"/>
              <a:t>турбота</a:t>
            </a:r>
            <a:r>
              <a:rPr lang="ru-RU" u="sng" dirty="0"/>
              <a:t> </a:t>
            </a:r>
            <a:r>
              <a:rPr lang="ru-RU" u="sng" dirty="0" err="1"/>
              <a:t>держави</a:t>
            </a:r>
            <a:r>
              <a:rPr lang="ru-RU" u="sng" dirty="0"/>
              <a:t> про </a:t>
            </a:r>
            <a:r>
              <a:rPr lang="ru-RU" u="sng" dirty="0" err="1"/>
              <a:t>поліпшення</a:t>
            </a:r>
            <a:r>
              <a:rPr lang="ru-RU" u="sng" dirty="0"/>
              <a:t> </a:t>
            </a:r>
            <a:r>
              <a:rPr lang="ru-RU" u="sng" dirty="0" err="1"/>
              <a:t>добробуту</a:t>
            </a:r>
            <a:r>
              <a:rPr lang="ru-RU" u="sng" dirty="0"/>
              <a:t> </a:t>
            </a:r>
            <a:r>
              <a:rPr lang="ru-RU" u="sng" dirty="0" err="1"/>
              <a:t>громадян</a:t>
            </a:r>
            <a:r>
              <a:rPr lang="ru-RU" u="sng" dirty="0"/>
              <a:t>.</a:t>
            </a:r>
            <a:endParaRPr lang="ru-RU" u="sng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 smtClean="0"/>
              <a:t> - </a:t>
            </a:r>
            <a:r>
              <a:rPr lang="ru-RU" u="sng" dirty="0" err="1" smtClean="0"/>
              <a:t>Забезпечення</a:t>
            </a:r>
            <a:r>
              <a:rPr lang="ru-RU" u="sng" dirty="0" smtClean="0"/>
              <a:t> </a:t>
            </a:r>
            <a:r>
              <a:rPr lang="ru-RU" u="sng" dirty="0"/>
              <a:t>прав </a:t>
            </a:r>
            <a:r>
              <a:rPr lang="ru-RU" u="sng" dirty="0" err="1"/>
              <a:t>людини</a:t>
            </a:r>
            <a:r>
              <a:rPr lang="ru-RU" u="sng" dirty="0"/>
              <a:t>, </a:t>
            </a:r>
            <a:r>
              <a:rPr lang="ru-RU" u="sng" dirty="0" err="1"/>
              <a:t>вдосконалення</a:t>
            </a:r>
            <a:r>
              <a:rPr lang="ru-RU" u="sng" dirty="0"/>
              <a:t> </a:t>
            </a:r>
            <a:r>
              <a:rPr lang="ru-RU" u="sng" dirty="0" err="1"/>
              <a:t>демократичної</a:t>
            </a:r>
            <a:r>
              <a:rPr lang="ru-RU" u="sng" dirty="0"/>
              <a:t> </a:t>
            </a:r>
            <a:r>
              <a:rPr lang="ru-RU" u="sng" dirty="0" err="1"/>
              <a:t>держави</a:t>
            </a:r>
            <a:r>
              <a:rPr lang="ru-RU" u="sng" dirty="0"/>
              <a:t>.</a:t>
            </a:r>
            <a:endParaRPr lang="ru-RU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11113"/>
            <a:ext cx="8362950" cy="684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4087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1.Грязнов А. Ф. </a:t>
            </a:r>
            <a:r>
              <a:rPr lang="ru-RU" sz="1800" smtClean="0"/>
              <a:t>У истоков прагматизма // Вопр. философии. – 1996. – №12.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2. Джеймс У. </a:t>
            </a:r>
            <a:r>
              <a:rPr lang="ru-RU" sz="1800" smtClean="0"/>
              <a:t>Введение в философию // Джеймс У. Введение в философию. Рассел Б.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smtClean="0"/>
              <a:t>Проблемы философии. – М., 2000. – С. 3 - 152.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smtClean="0"/>
              <a:t>3. </a:t>
            </a:r>
            <a:r>
              <a:rPr lang="ru-RU" sz="1800" b="1" smtClean="0"/>
              <a:t>Джеймс У</a:t>
            </a:r>
            <a:r>
              <a:rPr lang="ru-RU" sz="1800" smtClean="0"/>
              <a:t>. Воля к вере и другие очерки популярной философии // Джеймс У. Воля к вере. – М., 1997. – С.3-206.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4. Джеймс У</a:t>
            </a:r>
            <a:r>
              <a:rPr lang="ru-RU" sz="1800" smtClean="0"/>
              <a:t>. Многообразие религиозного опыта. – М., 1992.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 5. Джеймс У</a:t>
            </a:r>
            <a:r>
              <a:rPr lang="ru-RU" sz="1800" smtClean="0"/>
              <a:t>. Прагматизм. – К., 1995.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6. Джеймс У. </a:t>
            </a:r>
            <a:r>
              <a:rPr lang="ru-RU" sz="1800" smtClean="0"/>
              <a:t>Прагматизм. Новое название для некоторых старых методов мышления // Джеймс У. Воля к вере. – М., 1997. – С.207-324.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7. Джеймс У</a:t>
            </a:r>
            <a:r>
              <a:rPr lang="ru-RU" sz="1800" smtClean="0"/>
              <a:t>. Что такое прагматизм // Вестн. Москов. ун-та. – Сер. фил. – 1993. – №3.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8.  Зотов А. Ф. Мельвиль Ю</a:t>
            </a:r>
            <a:r>
              <a:rPr lang="ru-RU" sz="1800" smtClean="0"/>
              <a:t>. К. Западная философия ХХ века. Учебное пособие. – М., 1998.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9. Мельвиль Ю. </a:t>
            </a:r>
            <a:r>
              <a:rPr lang="ru-RU" sz="1800" smtClean="0"/>
              <a:t>К. Как сделать наши идеи ясными // Мельвиль Ю.К. Пути буржуазной философии ХХ в. – М., 1983.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10. Мельвиль Ю.К</a:t>
            </a:r>
            <a:r>
              <a:rPr lang="ru-RU" sz="1800" smtClean="0"/>
              <a:t>. Чарльз Пирс и прагматизм. – М., 1968.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11. Пирс Ч</a:t>
            </a:r>
            <a:r>
              <a:rPr lang="ru-RU" sz="1800" smtClean="0"/>
              <a:t>. Логические основания теории знаков. – СПб., 2000.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12.  Пирс Ч</a:t>
            </a:r>
            <a:r>
              <a:rPr lang="ru-RU" sz="1800" smtClean="0"/>
              <a:t>. Начала прагматизма. – СПб., 2000.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 13</a:t>
            </a:r>
            <a:r>
              <a:rPr lang="ru-RU" sz="1800" smtClean="0"/>
              <a:t>. </a:t>
            </a:r>
            <a:r>
              <a:rPr lang="ru-RU" sz="1800" b="1" smtClean="0"/>
              <a:t>Пирс Ч. С</a:t>
            </a:r>
            <a:r>
              <a:rPr lang="ru-RU" sz="1800" smtClean="0"/>
              <a:t>. Как сделать наши идеи ясными // Вопр. философии. – 1996. – №12.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smtClean="0"/>
              <a:t> </a:t>
            </a:r>
            <a:r>
              <a:rPr lang="ru-RU" sz="1800" b="1" smtClean="0"/>
              <a:t>14. Пирс Ч. С</a:t>
            </a:r>
            <a:r>
              <a:rPr lang="ru-RU" sz="1800" smtClean="0"/>
              <a:t>. Начала прагматизма. – СПб., 2000. – С. 5 - 287. </a:t>
            </a:r>
            <a:endParaRPr 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smtClean="0"/>
              <a:t>15. Пирс Ч. С</a:t>
            </a:r>
            <a:r>
              <a:rPr lang="ru-RU" sz="1800" smtClean="0"/>
              <a:t>. Прагматизм // Пирс Ч. С. Избранные произведения. – М., 2000. – С. 234 - 341.</a:t>
            </a:r>
            <a:endParaRPr lang="ru-RU" sz="1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740650" cy="1187450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err="1" smtClean="0"/>
              <a:t>Основні</a:t>
            </a:r>
            <a:r>
              <a:rPr lang="ru-RU" b="1" dirty="0"/>
              <a:t> </a:t>
            </a:r>
            <a:r>
              <a:rPr lang="ru-RU" b="1" dirty="0" err="1"/>
              <a:t>проблеми</a:t>
            </a:r>
            <a:r>
              <a:rPr lang="ru-RU" b="1" dirty="0"/>
              <a:t> </a:t>
            </a:r>
            <a:r>
              <a:rPr lang="ru-RU" b="1" dirty="0" err="1"/>
              <a:t>моралі</a:t>
            </a:r>
            <a:r>
              <a:rPr lang="ru-RU" b="1" dirty="0"/>
              <a:t> та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філософії</a:t>
            </a:r>
            <a:r>
              <a:rPr lang="ru-RU" b="1" dirty="0"/>
              <a:t> Дж. </a:t>
            </a:r>
            <a:r>
              <a:rPr lang="ru-RU" b="1" dirty="0" err="1"/>
              <a:t>Дьюї</a:t>
            </a:r>
            <a:r>
              <a:rPr lang="ru-RU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8686800" cy="529113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плюралізм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 благ (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єдино</a:t>
            </a:r>
            <a:r>
              <a:rPr lang="ru-RU" dirty="0"/>
              <a:t> </a:t>
            </a:r>
            <a:r>
              <a:rPr lang="ru-RU" dirty="0" err="1"/>
              <a:t>можливого</a:t>
            </a:r>
            <a:r>
              <a:rPr lang="ru-RU" dirty="0"/>
              <a:t> «</a:t>
            </a:r>
            <a:r>
              <a:rPr lang="ru-RU" dirty="0" err="1"/>
              <a:t>вищого</a:t>
            </a:r>
            <a:r>
              <a:rPr lang="ru-RU" dirty="0"/>
              <a:t> блага»).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Цілі</a:t>
            </a:r>
            <a:r>
              <a:rPr lang="ru-RU" dirty="0"/>
              <a:t> і блага не </a:t>
            </a:r>
            <a:r>
              <a:rPr lang="ru-RU" dirty="0" err="1"/>
              <a:t>абстрактні</a:t>
            </a:r>
            <a:r>
              <a:rPr lang="ru-RU" dirty="0"/>
              <a:t>, але </a:t>
            </a:r>
            <a:r>
              <a:rPr lang="ru-RU" dirty="0" err="1"/>
              <a:t>конкретні</a:t>
            </a:r>
            <a:r>
              <a:rPr lang="ru-RU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Основні</a:t>
            </a:r>
            <a:r>
              <a:rPr lang="ru-RU" dirty="0"/>
              <a:t> блага -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багатство</a:t>
            </a:r>
            <a:r>
              <a:rPr lang="ru-RU" dirty="0"/>
              <a:t>, честь, добре </a:t>
            </a:r>
            <a:r>
              <a:rPr lang="ru-RU" dirty="0" err="1"/>
              <a:t>ім'я</a:t>
            </a:r>
            <a:r>
              <a:rPr lang="ru-RU" dirty="0"/>
              <a:t>, дружба,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суспільна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, </a:t>
            </a:r>
            <a:r>
              <a:rPr lang="ru-RU" dirty="0" err="1"/>
              <a:t>освіченість</a:t>
            </a:r>
            <a:r>
              <a:rPr lang="ru-RU" dirty="0"/>
              <a:t>, </a:t>
            </a:r>
            <a:r>
              <a:rPr lang="ru-RU" dirty="0" err="1"/>
              <a:t>помірність</a:t>
            </a:r>
            <a:r>
              <a:rPr lang="ru-RU" dirty="0"/>
              <a:t>, </a:t>
            </a:r>
            <a:r>
              <a:rPr lang="ru-RU" dirty="0" err="1"/>
              <a:t>справедливість</a:t>
            </a:r>
            <a:r>
              <a:rPr lang="ru-RU" dirty="0"/>
              <a:t>, </a:t>
            </a:r>
            <a:r>
              <a:rPr lang="ru-RU" dirty="0" err="1"/>
              <a:t>доброзичливість</a:t>
            </a:r>
            <a:r>
              <a:rPr lang="ru-RU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Люди </a:t>
            </a:r>
            <a:r>
              <a:rPr lang="ru-RU" dirty="0" err="1"/>
              <a:t>прагнуть</a:t>
            </a:r>
            <a:r>
              <a:rPr lang="ru-RU" dirty="0"/>
              <a:t> не до </a:t>
            </a:r>
            <a:r>
              <a:rPr lang="ru-RU" dirty="0" smtClean="0"/>
              <a:t>самих благ, </a:t>
            </a:r>
            <a:r>
              <a:rPr lang="ru-RU" dirty="0"/>
              <a:t>а до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. </a:t>
            </a:r>
            <a:r>
              <a:rPr lang="ru-RU" dirty="0" err="1"/>
              <a:t>Досягнення</a:t>
            </a:r>
            <a:r>
              <a:rPr lang="ru-RU" dirty="0"/>
              <a:t> блага - </a:t>
            </a:r>
            <a:r>
              <a:rPr lang="ru-RU" dirty="0" err="1"/>
              <a:t>зміна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-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благ </a:t>
            </a:r>
            <a:r>
              <a:rPr lang="ru-RU" dirty="0"/>
              <a:t>є головною моральною метою.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1225" cy="165576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/>
              <a:t>-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Моральні</a:t>
            </a:r>
            <a:r>
              <a:rPr lang="ru-RU" sz="2800" dirty="0" smtClean="0"/>
              <a:t> </a:t>
            </a:r>
            <a:r>
              <a:rPr lang="ru-RU" sz="2800" dirty="0" err="1"/>
              <a:t>заповіді</a:t>
            </a:r>
            <a:r>
              <a:rPr lang="ru-RU" sz="2800" dirty="0"/>
              <a:t> (не </a:t>
            </a:r>
            <a:r>
              <a:rPr lang="ru-RU" sz="2800" dirty="0" err="1"/>
              <a:t>вбий</a:t>
            </a:r>
            <a:r>
              <a:rPr lang="ru-RU" sz="2800" dirty="0"/>
              <a:t>, не </a:t>
            </a:r>
            <a:r>
              <a:rPr lang="ru-RU" sz="2800" dirty="0" err="1"/>
              <a:t>вкради</a:t>
            </a:r>
            <a:r>
              <a:rPr lang="ru-RU" sz="2800" dirty="0"/>
              <a:t>) не </a:t>
            </a:r>
            <a:r>
              <a:rPr lang="ru-RU" sz="2800" dirty="0" err="1"/>
              <a:t>мають</a:t>
            </a:r>
            <a:r>
              <a:rPr lang="ru-RU" sz="2800" dirty="0"/>
              <a:t> абсолютного характеру (</a:t>
            </a:r>
            <a:r>
              <a:rPr lang="ru-RU" sz="2800" dirty="0" err="1"/>
              <a:t>наприклад</a:t>
            </a:r>
            <a:r>
              <a:rPr lang="ru-RU" sz="2800" dirty="0"/>
              <a:t>, на </a:t>
            </a:r>
            <a:r>
              <a:rPr lang="ru-RU" sz="2800" dirty="0" err="1"/>
              <a:t>війні</a:t>
            </a:r>
            <a:r>
              <a:rPr lang="ru-RU" sz="2800" dirty="0"/>
              <a:t> </a:t>
            </a:r>
            <a:r>
              <a:rPr lang="ru-RU" sz="2800" dirty="0" err="1"/>
              <a:t>стосовно</a:t>
            </a:r>
            <a:r>
              <a:rPr lang="ru-RU" sz="2800" dirty="0"/>
              <a:t> ворога) і </a:t>
            </a:r>
            <a:r>
              <a:rPr lang="ru-RU" sz="2800" dirty="0" err="1"/>
              <a:t>справедливі</a:t>
            </a:r>
            <a:r>
              <a:rPr lang="ru-RU" sz="2800" dirty="0"/>
              <a:t> (не є </a:t>
            </a:r>
            <a:r>
              <a:rPr lang="ru-RU" sz="2800" dirty="0" err="1" smtClean="0"/>
              <a:t>справедливими</a:t>
            </a:r>
            <a:r>
              <a:rPr lang="ru-RU" sz="2800" dirty="0"/>
              <a:t>) у кожному конкретному </a:t>
            </a:r>
            <a:r>
              <a:rPr lang="ru-RU" sz="2800" dirty="0" err="1"/>
              <a:t>випадку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smtClean="0"/>
              <a:t> 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8218487" cy="399256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Демократія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найбільш</a:t>
            </a:r>
            <a:r>
              <a:rPr lang="ru-RU" dirty="0"/>
              <a:t> оптимальна форма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співжиття</a:t>
            </a:r>
            <a:r>
              <a:rPr lang="ru-RU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засобам</a:t>
            </a:r>
            <a:r>
              <a:rPr lang="ru-RU" dirty="0"/>
              <a:t>, і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непорядних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(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прийдуть</a:t>
            </a:r>
            <a:r>
              <a:rPr lang="ru-RU" dirty="0"/>
              <a:t> у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).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важіль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реконструкції</a:t>
            </a:r>
            <a:r>
              <a:rPr lang="ru-RU" dirty="0"/>
              <a:t> -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і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в </a:t>
            </a:r>
            <a:r>
              <a:rPr lang="ru-RU" dirty="0" err="1"/>
              <a:t>освіті</a:t>
            </a:r>
            <a:r>
              <a:rPr lang="ru-RU" dirty="0"/>
              <a:t> та </a:t>
            </a:r>
            <a:r>
              <a:rPr lang="ru-RU" dirty="0" err="1"/>
              <a:t>моралі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857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Джон </a:t>
            </a:r>
            <a:r>
              <a:rPr lang="ru-RU" dirty="0" err="1"/>
              <a:t>Дьюї</a:t>
            </a:r>
            <a:r>
              <a:rPr lang="ru-RU" dirty="0"/>
              <a:t> активно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правозахисною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341438"/>
            <a:ext cx="9070975" cy="536257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був</a:t>
            </a:r>
            <a:r>
              <a:rPr lang="ru-RU" dirty="0"/>
              <a:t> членом </a:t>
            </a:r>
            <a:r>
              <a:rPr lang="ru-RU" dirty="0" err="1"/>
              <a:t>Комітету</a:t>
            </a: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/>
              <a:t>робітників-анархістів</a:t>
            </a:r>
            <a:r>
              <a:rPr lang="ru-RU" dirty="0"/>
              <a:t> Сакко і </a:t>
            </a:r>
            <a:r>
              <a:rPr lang="ru-RU" dirty="0" err="1"/>
              <a:t>Ванцетті</a:t>
            </a:r>
            <a:r>
              <a:rPr lang="ru-RU" dirty="0"/>
              <a:t>, </a:t>
            </a:r>
            <a:r>
              <a:rPr lang="ru-RU" dirty="0" err="1"/>
              <a:t>засуджених</a:t>
            </a:r>
            <a:r>
              <a:rPr lang="ru-RU" dirty="0"/>
              <a:t> до </a:t>
            </a:r>
            <a:r>
              <a:rPr lang="ru-RU" dirty="0" err="1"/>
              <a:t>страти</a:t>
            </a:r>
            <a:r>
              <a:rPr lang="ru-RU" dirty="0"/>
              <a:t>. Коли в 1937 р </a:t>
            </a:r>
            <a:r>
              <a:rPr lang="ru-RU" dirty="0" err="1"/>
              <a:t>була</a:t>
            </a:r>
            <a:r>
              <a:rPr lang="ru-RU" dirty="0"/>
              <a:t> створена </a:t>
            </a:r>
            <a:r>
              <a:rPr lang="ru-RU" dirty="0" err="1"/>
              <a:t>комісія</a:t>
            </a:r>
            <a:r>
              <a:rPr lang="ru-RU" dirty="0"/>
              <a:t> з </a:t>
            </a:r>
            <a:r>
              <a:rPr lang="ru-RU" dirty="0" err="1"/>
              <a:t>розслідування</a:t>
            </a:r>
            <a:r>
              <a:rPr lang="ru-RU" dirty="0"/>
              <a:t> </a:t>
            </a:r>
            <a:r>
              <a:rPr lang="ru-RU" dirty="0" err="1"/>
              <a:t>знаменитих</a:t>
            </a:r>
            <a:r>
              <a:rPr lang="ru-RU" dirty="0"/>
              <a:t> </a:t>
            </a:r>
            <a:r>
              <a:rPr lang="ru-RU" dirty="0" err="1"/>
              <a:t>московських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«</a:t>
            </a:r>
            <a:r>
              <a:rPr lang="ru-RU" dirty="0" err="1"/>
              <a:t>ворогів</a:t>
            </a:r>
            <a:r>
              <a:rPr lang="ru-RU" dirty="0"/>
              <a:t> народу» (вона </a:t>
            </a:r>
            <a:r>
              <a:rPr lang="ru-RU" dirty="0" err="1"/>
              <a:t>була</a:t>
            </a:r>
            <a:r>
              <a:rPr lang="ru-RU" dirty="0"/>
              <a:t> створена на </a:t>
            </a:r>
            <a:r>
              <a:rPr lang="ru-RU" dirty="0" err="1"/>
              <a:t>вимогу</a:t>
            </a:r>
            <a:r>
              <a:rPr lang="ru-RU" dirty="0"/>
              <a:t> Л. Д. </a:t>
            </a:r>
            <a:r>
              <a:rPr lang="ru-RU" dirty="0" err="1"/>
              <a:t>Троцького</a:t>
            </a:r>
            <a:r>
              <a:rPr lang="ru-RU" dirty="0"/>
              <a:t>, так як на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обвинувачені</a:t>
            </a:r>
            <a:r>
              <a:rPr lang="ru-RU" dirty="0"/>
              <a:t> </a:t>
            </a:r>
            <a:r>
              <a:rPr lang="ru-RU" dirty="0" err="1"/>
              <a:t>посилалися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той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схиляв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шпигунства</a:t>
            </a:r>
            <a:r>
              <a:rPr lang="ru-RU" dirty="0"/>
              <a:t> і </a:t>
            </a:r>
            <a:r>
              <a:rPr lang="ru-RU" dirty="0" err="1"/>
              <a:t>тероризму</a:t>
            </a:r>
            <a:r>
              <a:rPr lang="ru-RU" dirty="0"/>
              <a:t>),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комісію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Дьюї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80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ніякої</a:t>
            </a:r>
            <a:r>
              <a:rPr lang="ru-RU" dirty="0"/>
              <a:t> </a:t>
            </a:r>
            <a:r>
              <a:rPr lang="ru-RU" dirty="0" err="1"/>
              <a:t>симпатії</a:t>
            </a:r>
            <a:r>
              <a:rPr lang="ru-RU" dirty="0"/>
              <a:t> до </a:t>
            </a:r>
            <a:r>
              <a:rPr lang="ru-RU" dirty="0" err="1"/>
              <a:t>комуністичної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 smtClean="0"/>
              <a:t>відчував</a:t>
            </a:r>
            <a:r>
              <a:rPr lang="ru-RU" dirty="0" smtClean="0"/>
              <a:t>. </a:t>
            </a:r>
            <a:r>
              <a:rPr lang="ru-RU" dirty="0" err="1"/>
              <a:t>Комісія</a:t>
            </a:r>
            <a:r>
              <a:rPr lang="ru-RU" dirty="0"/>
              <a:t> </a:t>
            </a:r>
            <a:r>
              <a:rPr lang="ru-RU" dirty="0" err="1"/>
              <a:t>досліджувала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і </a:t>
            </a:r>
            <a:r>
              <a:rPr lang="ru-RU" dirty="0" err="1"/>
              <a:t>знайшла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звинувачення</a:t>
            </a:r>
            <a:r>
              <a:rPr lang="ru-RU" dirty="0"/>
              <a:t>, </a:t>
            </a:r>
            <a:r>
              <a:rPr lang="ru-RU" dirty="0" err="1"/>
              <a:t>висунуті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Троцького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 Лева </a:t>
            </a:r>
            <a:r>
              <a:rPr lang="ru-RU" dirty="0" err="1"/>
              <a:t>Сєдова</a:t>
            </a:r>
            <a:r>
              <a:rPr lang="ru-RU" dirty="0"/>
              <a:t>, </a:t>
            </a:r>
            <a:r>
              <a:rPr lang="ru-RU" dirty="0" err="1"/>
              <a:t>фальсифіковані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виправдавши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але і </a:t>
            </a:r>
            <a:r>
              <a:rPr lang="ru-RU" dirty="0" err="1"/>
              <a:t>побічно</a:t>
            </a:r>
            <a:r>
              <a:rPr lang="ru-RU" dirty="0"/>
              <a:t> жертв самих </a:t>
            </a:r>
            <a:r>
              <a:rPr lang="ru-RU" dirty="0" err="1"/>
              <a:t>процесів</a:t>
            </a:r>
            <a:r>
              <a:rPr lang="ru-RU" dirty="0"/>
              <a:t>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Участь Дж. </a:t>
            </a:r>
            <a:r>
              <a:rPr lang="ru-RU" dirty="0" err="1"/>
              <a:t>Дьюї</a:t>
            </a:r>
            <a:r>
              <a:rPr lang="ru-RU" dirty="0"/>
              <a:t> в </a:t>
            </a:r>
            <a:r>
              <a:rPr lang="ru-RU" dirty="0" err="1"/>
              <a:t>згаданих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вплинуло</a:t>
            </a:r>
            <a:r>
              <a:rPr lang="ru-RU" dirty="0"/>
              <a:t> на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книг в </a:t>
            </a:r>
            <a:r>
              <a:rPr lang="ru-RU" dirty="0" err="1"/>
              <a:t>Радянській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 20-х роках ХХ ст. (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запрошення</a:t>
            </a:r>
            <a:r>
              <a:rPr lang="ru-RU" dirty="0"/>
              <a:t> наркомом </a:t>
            </a:r>
            <a:r>
              <a:rPr lang="ru-RU" dirty="0" err="1"/>
              <a:t>освіти</a:t>
            </a:r>
            <a:r>
              <a:rPr lang="ru-RU" dirty="0"/>
              <a:t> А. В. </a:t>
            </a:r>
            <a:r>
              <a:rPr lang="ru-RU" dirty="0" err="1"/>
              <a:t>Луначарським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зарубіжного</a:t>
            </a:r>
            <a:r>
              <a:rPr lang="ru-RU" dirty="0"/>
              <a:t> </a:t>
            </a:r>
            <a:r>
              <a:rPr lang="ru-RU" dirty="0" err="1"/>
              <a:t>радника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Н. К. </a:t>
            </a:r>
            <a:r>
              <a:rPr lang="ru-RU" dirty="0" err="1" smtClean="0"/>
              <a:t>Крупської</a:t>
            </a:r>
            <a:r>
              <a:rPr lang="ru-RU" dirty="0" smtClean="0"/>
              <a:t>)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книги </a:t>
            </a:r>
            <a:r>
              <a:rPr lang="ru-RU" dirty="0" err="1"/>
              <a:t>видавалися</a:t>
            </a:r>
            <a:r>
              <a:rPr lang="ru-RU" dirty="0"/>
              <a:t> в СРСР великими </a:t>
            </a:r>
            <a:r>
              <a:rPr lang="ru-RU" dirty="0" err="1"/>
              <a:t>випусками</a:t>
            </a:r>
            <a:r>
              <a:rPr lang="ru-RU" dirty="0"/>
              <a:t> до 9 </a:t>
            </a:r>
            <a:r>
              <a:rPr lang="ru-RU" dirty="0" err="1"/>
              <a:t>разів</a:t>
            </a:r>
            <a:r>
              <a:rPr lang="ru-RU" dirty="0"/>
              <a:t>, то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згаданих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книги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вилучені</a:t>
            </a:r>
            <a:r>
              <a:rPr lang="ru-RU" dirty="0"/>
              <a:t> з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бібліотек</a:t>
            </a:r>
            <a:r>
              <a:rPr lang="ru-RU" dirty="0"/>
              <a:t>, а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згадка</a:t>
            </a:r>
            <a:r>
              <a:rPr lang="ru-RU" dirty="0"/>
              <a:t> про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не </a:t>
            </a:r>
            <a:r>
              <a:rPr lang="ru-RU" dirty="0" err="1"/>
              <a:t>віталося</a:t>
            </a:r>
            <a:r>
              <a:rPr lang="ru-RU" dirty="0"/>
              <a:t>. Книги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стали </a:t>
            </a:r>
            <a:r>
              <a:rPr lang="ru-RU" dirty="0" err="1"/>
              <a:t>доступні</a:t>
            </a:r>
            <a:r>
              <a:rPr lang="ru-RU" dirty="0"/>
              <a:t> широкому </a:t>
            </a:r>
            <a:r>
              <a:rPr lang="ru-RU" dirty="0" err="1"/>
              <a:t>читачеві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1991 </a:t>
            </a:r>
            <a:r>
              <a:rPr lang="ru-RU" dirty="0" smtClean="0"/>
              <a:t>р.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  <a:solidFill>
            <a:srgbClr val="CC99FF"/>
          </a:solidFill>
        </p:spPr>
        <p:txBody>
          <a:bodyPr/>
          <a:lstStyle/>
          <a:p>
            <a:r>
              <a:rPr lang="ru-RU" b="1" smtClean="0"/>
              <a:t>Прагматизм у педагогіці</a:t>
            </a:r>
            <a:endParaRPr lang="ru-RU" smtClean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292725"/>
          </a:xfrm>
          <a:solidFill>
            <a:srgbClr val="FFFF99"/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	Мета виховання, за Дж.Дьюї, - </a:t>
            </a:r>
            <a:r>
              <a:rPr lang="ru-RU" b="1" u="sng" smtClean="0"/>
              <a:t>виховання особистості, яка вміє «пристосуватися до різних ситуацій» в умовах вільного підприємництва</a:t>
            </a:r>
            <a:r>
              <a:rPr lang="ru-RU" smtClean="0"/>
              <a:t>. Дьюї думав, що можна позитивно вплинути на життя кожної людини, піклуючись з дитинства про здоров'я, відпочинок і кар'єру майбутнього сім'янина і члена суспільства. Пропонував зробити дитину предметом інтенсивного впливу різноманітних чинників виховання - економічних, наукових, культурних, етичних та ін.</a:t>
            </a:r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uk-UA" b="1" smtClean="0"/>
              <a:t>2. Позитивізм</a:t>
            </a:r>
            <a:endParaRPr lang="uk-UA" b="1" smtClean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14988"/>
          </a:xfrm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uk-UA" smtClean="0"/>
              <a:t>- це напрям у філософії, представники якого вважали, що філософія не повинна займатися метафізичними проблемами, а повинна займатися мовою науки та розвитком наукового знання. </a:t>
            </a:r>
            <a:endParaRPr lang="ru-RU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smtClean="0"/>
              <a:t>- напрям в філософії,  відповідно до якого позитивне знання може бути отримане як результат суто </a:t>
            </a:r>
            <a:r>
              <a:rPr lang="uk-UA" smtClean="0">
                <a:hlinkClick r:id="rId2" tooltip="Наука"/>
              </a:rPr>
              <a:t>наукового</a:t>
            </a:r>
            <a:r>
              <a:rPr lang="uk-UA" smtClean="0"/>
              <a:t> ( а не </a:t>
            </a:r>
            <a:r>
              <a:rPr lang="uk-UA" smtClean="0">
                <a:hlinkClick r:id="rId3" tooltip="Філософія"/>
              </a:rPr>
              <a:t>філософського</a:t>
            </a:r>
            <a:r>
              <a:rPr lang="uk-UA" smtClean="0"/>
              <a:t>) </a:t>
            </a:r>
            <a:endParaRPr lang="uk-UA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smtClean="0"/>
              <a:t>пізнання. </a:t>
            </a:r>
            <a:endParaRPr lang="uk-UA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smtClean="0"/>
              <a:t>	Позитивізм відмовляється від </a:t>
            </a:r>
            <a:r>
              <a:rPr lang="uk-UA" smtClean="0">
                <a:hlinkClick r:id="rId3" tooltip="Філософія"/>
              </a:rPr>
              <a:t>філософії</a:t>
            </a:r>
            <a:r>
              <a:rPr lang="uk-UA" smtClean="0"/>
              <a:t> (</a:t>
            </a:r>
            <a:r>
              <a:rPr lang="uk-UA" smtClean="0">
                <a:hlinkClick r:id="rId4" tooltip="Метафізика"/>
              </a:rPr>
              <a:t>«метафізики»</a:t>
            </a:r>
            <a:r>
              <a:rPr lang="uk-UA" smtClean="0"/>
              <a:t>) як пізнавальної діяльності.</a:t>
            </a:r>
            <a:endParaRPr lang="uk-UA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/>
              <a:t>Основні ідеї позитивізму:</a:t>
            </a:r>
            <a:br>
              <a:rPr lang="ru-RU" b="1" u="sng" dirty="0"/>
            </a:b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3" y="981075"/>
            <a:ext cx="8893175" cy="5435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1) філософія повинна здійснювати синтез та аналіз знань, отриманих в позитивних, точних науках;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2) єдиним джерелом знань є емпіричні науки;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3) розвиток наукового знання полягає у висуванні сміливих гіпотез та їх спростування;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4) будь-яке знання має гіпотетичний характер;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5) основним завданням філософії виступає відділення наукового знання від ненаукового;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6) для цього необхідні два методи: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а) верифікації, тобто підтвердження теорії фактами;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б) фальсифікації, тобто спростування теорії фактами.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130175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dirty="0" smtClean="0"/>
            </a:br>
            <a:r>
              <a:rPr lang="uk-UA" b="1" u="sng" dirty="0" smtClean="0"/>
              <a:t>До </a:t>
            </a:r>
            <a:r>
              <a:rPr lang="uk-UA" b="1" u="sng" dirty="0"/>
              <a:t>сильних сторін позитивізму потрібно віднести</a:t>
            </a:r>
            <a:r>
              <a:rPr lang="uk-UA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1) вимога суворості, чіткості, ясності </a:t>
            </a:r>
            <a:r>
              <a:rPr lang="uk-UA" dirty="0" smtClean="0"/>
              <a:t>знання, </a:t>
            </a:r>
            <a:r>
              <a:rPr lang="uk-UA" dirty="0"/>
              <a:t>мови;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2) розробка найскладніших проблем математики, формальної логіки, де заслуги неопозитивістів очевидні та загальновизнані;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3) прагнення піддати суворому логічному аналізу ту мову і те знання, які традиційно вважалися гуманітарними. Прагнення математизувати,  формалізувати деякі області гуманітарних наук, </a:t>
            </a:r>
            <a:r>
              <a:rPr lang="uk-UA" dirty="0" err="1"/>
              <a:t>наук</a:t>
            </a:r>
            <a:r>
              <a:rPr lang="uk-UA" dirty="0"/>
              <a:t> про людину і суспільство.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064500" cy="936625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u="sng" dirty="0"/>
              <a:t>До слабких сторін позитивізму потрібно віднести:</a:t>
            </a:r>
            <a:endParaRPr lang="ru-RU" sz="36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18318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1) зведення філософії до логічного аналізу мови науки;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2) ігнорування відбивної природи знання;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3) концентрація уваги на логіко-лінгвістичному аналізі готового знання (цього недоліку прагнуть уникнути постпозитивісти);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4) абсолютизація  "атомізму", </a:t>
            </a:r>
            <a:r>
              <a:rPr lang="uk-UA" dirty="0" err="1"/>
              <a:t>плюральності</a:t>
            </a:r>
            <a:r>
              <a:rPr lang="uk-UA" dirty="0"/>
              <a:t>, дискретності мови і світу.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b="1" u="sng" smtClean="0"/>
              <a:t>Головні етапи позитивізму </a:t>
            </a:r>
            <a:endParaRPr lang="uk-UA" b="1" u="sng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84313"/>
            <a:ext cx="8507412" cy="4641850"/>
          </a:xfrm>
          <a:blipFill>
            <a:blip r:embed="rId2"/>
            <a:tile tx="0" ty="0" sx="100000" sy="100000" flip="none" algn="tl"/>
          </a:blipFill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/>
              <a:t>1.Перший позитивізм</a:t>
            </a:r>
            <a:r>
              <a:rPr lang="uk-UA" dirty="0" smtClean="0"/>
              <a:t>. Зародження позитивізму як реакція на кризу натурфілософії в перших десятиліттях ХІХ ст. </a:t>
            </a:r>
            <a:endParaRPr lang="uk-UA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 smtClean="0"/>
              <a:t>Представники та проблематика</a:t>
            </a:r>
            <a:r>
              <a:rPr lang="uk-UA" dirty="0" smtClean="0"/>
              <a:t>:</a:t>
            </a:r>
            <a:endParaRPr lang="uk-UA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u="sng" dirty="0" smtClean="0"/>
              <a:t>- Огюст </a:t>
            </a:r>
            <a:r>
              <a:rPr lang="uk-UA" b="1" u="sng" dirty="0" err="1" smtClean="0"/>
              <a:t>Конт</a:t>
            </a:r>
            <a:r>
              <a:rPr lang="uk-UA" b="1" u="sng" dirty="0" smtClean="0"/>
              <a:t> (1798-1857). </a:t>
            </a:r>
            <a:r>
              <a:rPr lang="uk-UA" dirty="0" smtClean="0"/>
              <a:t>Програма «позитивної філософії». Закон трьох стадій розвитку суспільства .</a:t>
            </a:r>
            <a:endParaRPr lang="uk-UA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- </a:t>
            </a:r>
            <a:r>
              <a:rPr lang="uk-UA" b="1" u="sng" dirty="0" smtClean="0"/>
              <a:t>Джон Стюарт Міль (1806-1873</a:t>
            </a:r>
            <a:r>
              <a:rPr lang="uk-UA" dirty="0" smtClean="0"/>
              <a:t>) - методологія  позитивного дослідження.</a:t>
            </a:r>
            <a:endParaRPr lang="uk-UA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- </a:t>
            </a:r>
            <a:r>
              <a:rPr lang="uk-UA" b="1" u="sng" dirty="0" err="1" smtClean="0"/>
              <a:t>Герберт</a:t>
            </a:r>
            <a:r>
              <a:rPr lang="uk-UA" b="1" u="sng" dirty="0" smtClean="0"/>
              <a:t> Спенсер (1820-1903  - т</a:t>
            </a:r>
            <a:r>
              <a:rPr lang="uk-UA" dirty="0" smtClean="0"/>
              <a:t>еорія пізнання. Закони зміни соціальних систем. Історична типологія суспільств.</a:t>
            </a:r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7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u="sng" dirty="0" smtClean="0"/>
              <a:t>Другий позитивізм (емпіріокритицизм</a:t>
            </a:r>
            <a:r>
              <a:rPr lang="uk-UA" sz="3600" dirty="0" smtClean="0"/>
              <a:t>).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836613"/>
            <a:ext cx="8891587" cy="615632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sz="3000" smtClean="0"/>
              <a:t>- </a:t>
            </a:r>
            <a:r>
              <a:rPr lang="uk-UA" sz="3000" b="1" i="1" smtClean="0"/>
              <a:t>Радикальний емпіризм Ернста Маха (1836-1916).</a:t>
            </a:r>
            <a:endParaRPr lang="uk-UA" sz="3000" b="1" i="1" smtClean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sz="3000" smtClean="0"/>
              <a:t>Тлумачення понять як символів для позначення комплексів відчуттів. Принцип «економії мислення». Пізнання як описування феноменів. </a:t>
            </a:r>
            <a:endParaRPr lang="uk-UA" sz="3000" smtClean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sz="3000" smtClean="0"/>
              <a:t> </a:t>
            </a:r>
            <a:r>
              <a:rPr lang="uk-UA" sz="3000" b="1" i="1" smtClean="0"/>
              <a:t>- Ідеї «критики чистого досвіду» Ріхарда Авенаріуса (1843-1896</a:t>
            </a:r>
            <a:r>
              <a:rPr lang="uk-UA" sz="3000" smtClean="0"/>
              <a:t>). Психологізм. Досвід – не відображення зовнішнього світу, а внутрішній зміст свідомості, потік відчуттів. </a:t>
            </a:r>
            <a:endParaRPr lang="uk-UA" sz="3000" smtClean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sz="3000" b="1" i="1" smtClean="0"/>
              <a:t>- Конвенціоналізм Анрі Пуанкаре (1854-1912</a:t>
            </a:r>
            <a:r>
              <a:rPr lang="uk-UA" sz="3000" smtClean="0"/>
              <a:t>). Тлумачення наукового знання не як відображення дійсності, а як продукту домовленості, певної моделі, якій щось може відповідати в дійсності. </a:t>
            </a:r>
            <a:endParaRPr lang="uk-UA" sz="3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Прагматизм</a:t>
            </a:r>
            <a:endParaRPr lang="uk-UA" b="1" u="sng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4713288"/>
          </a:xfrm>
          <a:solidFill>
            <a:srgbClr val="FFFF00"/>
          </a:solidFill>
        </p:spPr>
        <p:txBody>
          <a:bodyPr/>
          <a:lstStyle/>
          <a:p>
            <a:pPr algn="just"/>
            <a:r>
              <a:rPr lang="uk-U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суб’єктивно-ідеалістичний напрям  у сучасній філософії</a:t>
            </a:r>
            <a:endParaRPr lang="uk-UA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доктрина, світогляд, що </a:t>
            </a:r>
            <a:r>
              <a:rPr lang="uk-UA" sz="280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судить про значення </a:t>
            </a:r>
            <a:r>
              <a:rPr lang="uk-U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ідей, суджень, гіпотез, теорій  </a:t>
            </a:r>
            <a:r>
              <a:rPr lang="uk-UA" sz="280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їхньої здатності задовольнити людські потреби та інтереси у соціальний спосіб;</a:t>
            </a:r>
            <a:endParaRPr lang="uk-UA" sz="2800" smtClean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напівофіційна ідеологія американського способу життя та світогляду типового американця.</a:t>
            </a:r>
            <a:endParaRPr lang="uk-UA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-242888"/>
            <a:ext cx="8302625" cy="12954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 smtClean="0"/>
              <a:t>Третій позитивізм (неопозитивізм).</a:t>
            </a:r>
            <a:endParaRPr lang="uk-UA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6048375"/>
          </a:xfrm>
          <a:blipFill>
            <a:blip r:embed="rId1"/>
            <a:tile tx="0" ty="0" sx="100000" sy="100000" flip="none" algn="tl"/>
          </a:blipFill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 smtClean="0"/>
              <a:t>- </a:t>
            </a:r>
            <a:r>
              <a:rPr lang="uk-UA" b="1" i="1" dirty="0" err="1" smtClean="0"/>
              <a:t>Ґотліб</a:t>
            </a:r>
            <a:r>
              <a:rPr lang="uk-UA" b="1" i="1" dirty="0" smtClean="0"/>
              <a:t> </a:t>
            </a:r>
            <a:r>
              <a:rPr lang="uk-UA" b="1" i="1" dirty="0" err="1" smtClean="0"/>
              <a:t>Фреге</a:t>
            </a:r>
            <a:r>
              <a:rPr lang="uk-UA" b="1" i="1" dirty="0" smtClean="0"/>
              <a:t> (1848-1925) і Бертран Рассел (1872-1970):</a:t>
            </a:r>
            <a:r>
              <a:rPr lang="uk-UA" dirty="0" smtClean="0"/>
              <a:t> «глибинний» аналіз мови. </a:t>
            </a:r>
            <a:r>
              <a:rPr lang="uk-UA" dirty="0"/>
              <a:t>Поняття аналітичної філософії. </a:t>
            </a:r>
            <a:endParaRPr lang="uk-UA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 smtClean="0"/>
              <a:t>- Людвіг </a:t>
            </a:r>
            <a:r>
              <a:rPr lang="uk-UA" b="1" i="1" dirty="0" err="1" smtClean="0"/>
              <a:t>Вітґенштейн</a:t>
            </a:r>
            <a:r>
              <a:rPr lang="uk-UA" b="1" i="1" dirty="0" smtClean="0"/>
              <a:t> (1889-1951): </a:t>
            </a:r>
            <a:r>
              <a:rPr lang="uk-UA" dirty="0" smtClean="0"/>
              <a:t>філософія як аналіз різних способів вираження дійсності (наука, мистецтво, містичне споглядання). 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 - Продовження традицій аналізу в логічному позитивізмі </a:t>
            </a:r>
            <a:r>
              <a:rPr lang="uk-UA" b="1" u="sng" dirty="0" smtClean="0"/>
              <a:t>«Віденського гуртка»  (</a:t>
            </a:r>
            <a:r>
              <a:rPr lang="uk-UA" b="1" u="sng" dirty="0" err="1" smtClean="0"/>
              <a:t>Моріц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Шлік</a:t>
            </a:r>
            <a:r>
              <a:rPr lang="uk-UA" b="1" u="sng" dirty="0" smtClean="0"/>
              <a:t>(1882-1936) та  Рудольф </a:t>
            </a:r>
            <a:r>
              <a:rPr lang="uk-UA" b="1" u="sng" dirty="0" err="1" smtClean="0"/>
              <a:t>Карнап</a:t>
            </a:r>
            <a:r>
              <a:rPr lang="uk-UA" b="1" u="sng" dirty="0" smtClean="0"/>
              <a:t> (1891-1970). </a:t>
            </a:r>
            <a:r>
              <a:rPr lang="uk-UA" dirty="0" err="1" smtClean="0"/>
              <a:t>Онтологізація</a:t>
            </a:r>
            <a:r>
              <a:rPr lang="uk-UA" dirty="0" smtClean="0"/>
              <a:t> логіки. Структура наукових знань. Протокольні речення та їхня верифікація.</a:t>
            </a:r>
            <a:endParaRPr lang="uk-UA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 </a:t>
            </a:r>
            <a:r>
              <a:rPr lang="uk-UA" dirty="0" err="1" smtClean="0"/>
              <a:t>-«</a:t>
            </a:r>
            <a:r>
              <a:rPr lang="uk-UA" b="1" i="1" dirty="0" err="1" smtClean="0"/>
              <a:t>Лінгвістичний</a:t>
            </a:r>
            <a:r>
              <a:rPr lang="uk-UA" b="1" i="1" dirty="0" smtClean="0"/>
              <a:t> поворот</a:t>
            </a:r>
            <a:r>
              <a:rPr lang="uk-UA" dirty="0" smtClean="0"/>
              <a:t>» у західній філософії: трансформація філософських проблем у сферу аналізу мовних засобів і виразів. Філософія аналізу П. </a:t>
            </a:r>
            <a:r>
              <a:rPr lang="uk-UA" dirty="0" err="1" smtClean="0"/>
              <a:t>Стросона</a:t>
            </a:r>
            <a:r>
              <a:rPr lang="uk-UA" dirty="0" smtClean="0"/>
              <a:t>, Х. </a:t>
            </a:r>
            <a:r>
              <a:rPr lang="uk-UA" dirty="0" err="1" smtClean="0"/>
              <a:t>Патнема</a:t>
            </a:r>
            <a:r>
              <a:rPr lang="uk-UA" dirty="0" smtClean="0"/>
              <a:t>, </a:t>
            </a:r>
            <a:r>
              <a:rPr lang="uk-UA" dirty="0" err="1" smtClean="0"/>
              <a:t>Д.Девідсона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 smtClean="0"/>
              <a:t>Четвертий позитивізм(постпозитивізм)</a:t>
            </a:r>
            <a:endParaRPr lang="uk-UA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28775"/>
            <a:ext cx="8507412" cy="449738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2200" b="1" u="sng" dirty="0" smtClean="0"/>
              <a:t>Проблематика</a:t>
            </a:r>
            <a:r>
              <a:rPr lang="uk-UA" sz="2200" dirty="0" smtClean="0"/>
              <a:t>: Філософія науки. Проблема методологічного ідеалу і критеріїв науковості знань. Аналіз мови науки.</a:t>
            </a:r>
            <a:endParaRPr lang="uk-UA" sz="2200" dirty="0" smtClean="0"/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uk-UA" sz="2200" b="1" i="1" dirty="0" smtClean="0"/>
              <a:t>Критичний раціоналізм Карла Поппера (1902-1994, Австрія, Великобританія</a:t>
            </a:r>
            <a:r>
              <a:rPr lang="uk-UA" sz="2200" dirty="0" smtClean="0"/>
              <a:t>). </a:t>
            </a:r>
            <a:endParaRPr lang="uk-UA" sz="2200" dirty="0" smtClean="0"/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uk-UA" sz="2200" b="1" i="1" dirty="0" smtClean="0"/>
              <a:t>Логіцизм, </a:t>
            </a:r>
            <a:r>
              <a:rPr lang="uk-UA" sz="2200" b="1" i="1" dirty="0" err="1" smtClean="0"/>
              <a:t>історицизм</a:t>
            </a:r>
            <a:r>
              <a:rPr lang="uk-UA" sz="2200" b="1" i="1" dirty="0" smtClean="0"/>
              <a:t>, анархізм в аналізі історії</a:t>
            </a:r>
            <a:endParaRPr lang="uk-UA" sz="2200" b="1" i="1" dirty="0" smtClean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2200" b="1" i="1" dirty="0" smtClean="0"/>
              <a:t>та методології розвитку наукових знань </a:t>
            </a:r>
            <a:r>
              <a:rPr lang="uk-UA" sz="2200" b="1" dirty="0" smtClean="0"/>
              <a:t>(Томас  Кун (1922-1996,США), </a:t>
            </a:r>
            <a:r>
              <a:rPr lang="uk-UA" sz="2200" b="1" dirty="0" err="1" smtClean="0"/>
              <a:t>Імре</a:t>
            </a:r>
            <a:r>
              <a:rPr lang="uk-UA" sz="2200" b="1" dirty="0" smtClean="0"/>
              <a:t> </a:t>
            </a:r>
            <a:r>
              <a:rPr lang="uk-UA" sz="2200" b="1" dirty="0" err="1" smtClean="0"/>
              <a:t>Лакатос</a:t>
            </a:r>
            <a:r>
              <a:rPr lang="uk-UA" sz="2200" b="1" dirty="0" smtClean="0"/>
              <a:t> (1922-1974, Угорщина, Великобританія),  Поль  </a:t>
            </a:r>
            <a:r>
              <a:rPr lang="uk-UA" sz="2200" b="1" dirty="0" err="1" smtClean="0"/>
              <a:t>Фейєрабенд</a:t>
            </a:r>
            <a:r>
              <a:rPr lang="uk-UA" sz="2200" b="1" dirty="0" smtClean="0"/>
              <a:t> (1924-1994, Австрія)). </a:t>
            </a:r>
            <a:r>
              <a:rPr lang="uk-UA" sz="2200" dirty="0" smtClean="0"/>
              <a:t> </a:t>
            </a:r>
            <a:endParaRPr lang="uk-UA" sz="22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u="sng" dirty="0" smtClean="0"/>
              <a:t>(36) </a:t>
            </a:r>
            <a:r>
              <a:rPr lang="uk-UA" sz="3600" b="1" u="sng" dirty="0"/>
              <a:t>Екзистенціалізм: загальна характеристика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/>
              <a:t>Екзистенціалізм</a:t>
            </a:r>
            <a:r>
              <a:rPr lang="uk-UA" dirty="0"/>
              <a:t> - це напрямок у філософії XX-XXI ст., який стверджує, що філософія не повинна вивчати сутність речей, а повинна </a:t>
            </a:r>
            <a:r>
              <a:rPr lang="uk-UA" i="1" u="sng" dirty="0"/>
              <a:t>досліджувати сутність людини</a:t>
            </a:r>
            <a:r>
              <a:rPr lang="uk-UA" dirty="0"/>
              <a:t>.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 </a:t>
            </a:r>
            <a:r>
              <a:rPr lang="uk-UA" dirty="0"/>
              <a:t> </a:t>
            </a:r>
            <a:r>
              <a:rPr lang="uk-UA" dirty="0" smtClean="0"/>
              <a:t>   Існують </a:t>
            </a:r>
            <a:r>
              <a:rPr lang="uk-UA" dirty="0"/>
              <a:t>такі </a:t>
            </a:r>
            <a:r>
              <a:rPr lang="uk-UA" b="1" dirty="0"/>
              <a:t>види екзистенціалізму</a:t>
            </a:r>
            <a:r>
              <a:rPr lang="uk-UA" dirty="0"/>
              <a:t>: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1) </a:t>
            </a:r>
            <a:r>
              <a:rPr lang="uk-UA" i="1" dirty="0"/>
              <a:t>релігійний екзистенціалізм </a:t>
            </a:r>
            <a:r>
              <a:rPr lang="uk-UA" dirty="0" smtClean="0"/>
              <a:t>(Г.Марсель</a:t>
            </a:r>
            <a:r>
              <a:rPr lang="uk-UA" dirty="0"/>
              <a:t>, Н.Бердяєв, </a:t>
            </a:r>
            <a:r>
              <a:rPr lang="uk-UA" dirty="0" smtClean="0"/>
              <a:t>Л.</a:t>
            </a:r>
            <a:r>
              <a:rPr lang="uk-UA" dirty="0" err="1" smtClean="0"/>
              <a:t>Шестов</a:t>
            </a:r>
            <a:r>
              <a:rPr lang="uk-UA" dirty="0" smtClean="0"/>
              <a:t> </a:t>
            </a:r>
            <a:r>
              <a:rPr lang="uk-UA" dirty="0"/>
              <a:t>та ін.);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2) </a:t>
            </a:r>
            <a:r>
              <a:rPr lang="uk-UA" i="1" dirty="0"/>
              <a:t>атеїстичний екзистенціалізм </a:t>
            </a:r>
            <a:r>
              <a:rPr lang="uk-UA" dirty="0" smtClean="0"/>
              <a:t>(Ж.П.Сартр</a:t>
            </a:r>
            <a:r>
              <a:rPr lang="uk-UA" dirty="0"/>
              <a:t>, </a:t>
            </a:r>
            <a:r>
              <a:rPr lang="uk-UA" dirty="0" smtClean="0"/>
              <a:t>А.Камю, Хосе </a:t>
            </a:r>
            <a:r>
              <a:rPr lang="uk-UA" dirty="0" err="1" smtClean="0"/>
              <a:t>Ортега</a:t>
            </a:r>
            <a:r>
              <a:rPr lang="uk-UA" dirty="0" smtClean="0"/>
              <a:t>).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Альбер Камю</a:t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1668463"/>
          <a:ext cx="8291264" cy="4389120"/>
        </p:xfrm>
        <a:graphic>
          <a:graphicData uri="http://schemas.openxmlformats.org/drawingml/2006/table">
            <a:tbl>
              <a:tblPr/>
              <a:tblGrid>
                <a:gridCol w="4176464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endParaRPr lang="uk-UA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Альбер Камю з сигаретою.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1" tooltip="1957"/>
                        </a:rPr>
                        <a:t>1957</a:t>
                      </a:r>
                      <a:r>
                        <a:rPr lang="ru-RU">
                          <a:effectLst/>
                        </a:rPr>
                        <a:t> рік</a:t>
                      </a:r>
                      <a:endParaRPr lang="ru-RU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Народився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2" tooltip="7 листопада"/>
                        </a:rPr>
                        <a:t>7 листопада</a:t>
                      </a:r>
                      <a:r>
                        <a:rPr lang="ru-RU"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3" tooltip="1913"/>
                        </a:rPr>
                        <a:t>1913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 u="none" strike="noStrike">
                          <a:solidFill>
                            <a:srgbClr val="A55858"/>
                          </a:solidFill>
                          <a:effectLst/>
                          <a:hlinkClick r:id="rId4" tooltip="Мондова (ще не написана)"/>
                        </a:rPr>
                        <a:t>Мондова</a:t>
                      </a:r>
                      <a:r>
                        <a:rPr lang="ru-RU">
                          <a:effectLst/>
                        </a:rPr>
                        <a:t> (зараз </a:t>
                      </a:r>
                      <a:r>
                        <a:rPr lang="ru-RU" u="none" strike="noStrike">
                          <a:solidFill>
                            <a:srgbClr val="A55858"/>
                          </a:solidFill>
                          <a:effectLst/>
                          <a:hlinkClick r:id="rId5" tooltip="Дреан (ще не написана)"/>
                        </a:rPr>
                        <a:t>Дреан</a:t>
                      </a:r>
                      <a:r>
                        <a:rPr lang="ru-RU">
                          <a:effectLst/>
                        </a:rPr>
                        <a:t>), 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6" tooltip="Алжир"/>
                        </a:rPr>
                        <a:t>Алжир</a:t>
                      </a:r>
                      <a:endParaRPr lang="ru-RU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Помер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7" tooltip="4 січня"/>
                        </a:rPr>
                        <a:t>4 січня</a:t>
                      </a:r>
                      <a:r>
                        <a:rPr lang="ru-RU"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8" tooltip="1960"/>
                        </a:rPr>
                        <a:t>1960</a:t>
                      </a:r>
                      <a:r>
                        <a:rPr lang="ru-RU">
                          <a:effectLst/>
                        </a:rPr>
                        <a:t> (46 років)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9" tooltip="Вільблевен"/>
                        </a:rPr>
                        <a:t>Вільблевен</a:t>
                      </a:r>
                      <a:r>
                        <a:rPr lang="ru-RU">
                          <a:effectLst/>
                        </a:rPr>
                        <a:t>, 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10" tooltip="Франція"/>
                        </a:rPr>
                        <a:t>Франція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11" tooltip="Дорожньо-транспортна пригода"/>
                        </a:rPr>
                        <a:t>Дорожньо-транспортна пригода</a:t>
                      </a:r>
                      <a:endParaRPr lang="ru-RU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Поховання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12" tooltip="Лурмарен"/>
                        </a:rPr>
                        <a:t>Лурмарен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 dirty="0">
                          <a:effectLst/>
                        </a:rPr>
                        <a:t>Громадянство</a:t>
                      </a:r>
                      <a:endParaRPr lang="uk-UA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10" tooltip="Франція"/>
                        </a:rPr>
                        <a:t>Франція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Діяльність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13" tooltip="Письменник"/>
                        </a:rPr>
                        <a:t>письменник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Конфесія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14" tooltip="Атеїзм"/>
                        </a:rPr>
                        <a:t>атеїзм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Нагороди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hlinkClick r:id="rId15" tooltip="Нобелівська премія з літератури"/>
                        </a:rPr>
                        <a:t>Нобелівська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5" tooltip="Нобелівська премія з літератури"/>
                        </a:rPr>
                        <a:t> 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hlinkClick r:id="rId15" tooltip="Нобелівська премія з літератури"/>
                        </a:rPr>
                        <a:t>премія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5" tooltip="Нобелівська премія з літератури"/>
                        </a:rPr>
                        <a:t> з 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hlinkClick r:id="rId15" tooltip="Нобелівська премія з літератури"/>
                        </a:rPr>
                        <a:t>літератури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5" tooltip="Нобелівська премія з літератури"/>
                        </a:rPr>
                        <a:t> (1957)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8705" name="Picture 2" descr="Albert Camus, gagnant de prix Nobel, portrait en buste, posé au bureau, faisant face à gauche, cigarette de tabagisme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1668463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3" descr="Алжир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7200" y="1668463"/>
            <a:ext cx="1905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7" name="Picture 4" descr="Франція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" y="1668463"/>
            <a:ext cx="1905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8" name="Picture 5" descr="Nobel prize medal.sv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" y="16684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Твори А.Камю</a:t>
            </a:r>
            <a:endParaRPr lang="uk-UA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hlinkClick r:id="rId1" tooltip="Сторонній"/>
              </a:rPr>
              <a:t>«</a:t>
            </a:r>
            <a:r>
              <a:rPr lang="uk-UA" dirty="0">
                <a:hlinkClick r:id="rId1" tooltip="Сторонній"/>
              </a:rPr>
              <a:t>Сторонній»</a:t>
            </a:r>
            <a:r>
              <a:rPr lang="uk-UA" dirty="0"/>
              <a:t> 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uk-UA" dirty="0">
                <a:hlinkClick r:id="rId2" tooltip="Повість"/>
              </a:rPr>
              <a:t>повість</a:t>
            </a:r>
            <a:r>
              <a:rPr lang="uk-UA" dirty="0"/>
              <a:t>) (</a:t>
            </a:r>
            <a:r>
              <a:rPr lang="uk-UA" dirty="0">
                <a:hlinkClick r:id="rId3" tooltip="1942"/>
              </a:rPr>
              <a:t>1942</a:t>
            </a:r>
            <a:r>
              <a:rPr lang="uk-UA" dirty="0"/>
              <a:t>)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600" b="1" dirty="0">
                <a:hlinkClick r:id="rId4" tooltip="Міф про Сізіфа (ще не написана)"/>
              </a:rPr>
              <a:t>«Міф про Сізіфа»</a:t>
            </a:r>
            <a:r>
              <a:rPr lang="uk-UA" sz="3600" b="1" dirty="0"/>
              <a:t> </a:t>
            </a:r>
            <a:r>
              <a:rPr lang="en-US" sz="3600" b="1" dirty="0" smtClean="0"/>
              <a:t>(</a:t>
            </a:r>
            <a:r>
              <a:rPr lang="uk-UA" sz="3600" b="1" dirty="0">
                <a:hlinkClick r:id="rId5" tooltip="Есе"/>
              </a:rPr>
              <a:t>есе</a:t>
            </a:r>
            <a:r>
              <a:rPr lang="uk-UA" sz="3600" b="1" dirty="0"/>
              <a:t>) (</a:t>
            </a:r>
            <a:r>
              <a:rPr lang="uk-UA" sz="3600" b="1" dirty="0">
                <a:hlinkClick r:id="rId3" tooltip="1942"/>
              </a:rPr>
              <a:t>1942</a:t>
            </a:r>
            <a:r>
              <a:rPr lang="uk-UA" sz="3600" b="1" dirty="0"/>
              <a:t>)</a:t>
            </a:r>
            <a:endParaRPr lang="uk-UA" sz="36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hlinkClick r:id="rId6" tooltip="Чума (роман)"/>
              </a:rPr>
              <a:t>«Чума»</a:t>
            </a:r>
            <a:r>
              <a:rPr lang="uk-UA" dirty="0"/>
              <a:t> 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uk-UA" dirty="0">
                <a:hlinkClick r:id="rId7" tooltip="Роман (жанр)"/>
              </a:rPr>
              <a:t>роман</a:t>
            </a:r>
            <a:r>
              <a:rPr lang="uk-UA" dirty="0"/>
              <a:t>) (</a:t>
            </a:r>
            <a:r>
              <a:rPr lang="uk-UA" dirty="0">
                <a:hlinkClick r:id="rId8" tooltip="1947"/>
              </a:rPr>
              <a:t>1947</a:t>
            </a:r>
            <a:r>
              <a:rPr lang="uk-UA" dirty="0"/>
              <a:t>)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«</a:t>
            </a:r>
            <a:r>
              <a:rPr lang="uk-UA" dirty="0" err="1"/>
              <a:t>Каліґула</a:t>
            </a:r>
            <a:r>
              <a:rPr lang="uk-UA" dirty="0" smtClean="0"/>
              <a:t>» (</a:t>
            </a:r>
            <a:r>
              <a:rPr lang="en-US" dirty="0"/>
              <a:t> </a:t>
            </a:r>
            <a:r>
              <a:rPr lang="uk-UA" dirty="0">
                <a:hlinkClick r:id="rId9" tooltip="П'єса"/>
              </a:rPr>
              <a:t>п'єса</a:t>
            </a:r>
            <a:r>
              <a:rPr lang="uk-UA" dirty="0"/>
              <a:t> </a:t>
            </a:r>
            <a:r>
              <a:rPr lang="uk-UA" dirty="0" smtClean="0"/>
              <a:t>)(</a:t>
            </a:r>
            <a:r>
              <a:rPr lang="uk-UA" dirty="0">
                <a:hlinkClick r:id="rId10" tooltip="1944"/>
              </a:rPr>
              <a:t>1944</a:t>
            </a:r>
            <a:r>
              <a:rPr lang="uk-UA" dirty="0"/>
              <a:t>) 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hlinkClick r:id="rId11" tooltip="Бунтівна людина"/>
              </a:rPr>
              <a:t>«</a:t>
            </a:r>
            <a:r>
              <a:rPr lang="uk-UA" dirty="0">
                <a:hlinkClick r:id="rId11" tooltip="Бунтівна людина"/>
              </a:rPr>
              <a:t>Бунтівна людина»</a:t>
            </a:r>
            <a:r>
              <a:rPr lang="uk-UA" dirty="0"/>
              <a:t> 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uk-UA" dirty="0">
                <a:hlinkClick r:id="rId7" tooltip="Роман (жанр)"/>
              </a:rPr>
              <a:t>роман</a:t>
            </a:r>
            <a:r>
              <a:rPr lang="uk-UA" dirty="0"/>
              <a:t>) (</a:t>
            </a:r>
            <a:r>
              <a:rPr lang="uk-UA" dirty="0">
                <a:hlinkClick r:id="rId12" tooltip="1951"/>
              </a:rPr>
              <a:t>1951</a:t>
            </a:r>
            <a:r>
              <a:rPr lang="uk-UA" dirty="0"/>
              <a:t>)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hlinkClick r:id="rId13"/>
              </a:rPr>
              <a:t>«Падіння»</a:t>
            </a:r>
            <a:r>
              <a:rPr lang="uk-UA" dirty="0"/>
              <a:t> 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14" tooltip="1956"/>
              </a:rPr>
              <a:t>1956</a:t>
            </a:r>
            <a:r>
              <a:rPr lang="en-US" dirty="0"/>
              <a:t>)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«</a:t>
            </a:r>
            <a:r>
              <a:rPr lang="uk-UA" dirty="0"/>
              <a:t>Вигнання і царство»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uk-UA" dirty="0">
                <a:hlinkClick r:id="rId5" tooltip="Есе"/>
              </a:rPr>
              <a:t>есе</a:t>
            </a:r>
            <a:r>
              <a:rPr lang="uk-UA" dirty="0"/>
              <a:t>) (</a:t>
            </a:r>
            <a:r>
              <a:rPr lang="uk-UA" dirty="0">
                <a:hlinkClick r:id="rId15" tooltip="1957"/>
              </a:rPr>
              <a:t>1957</a:t>
            </a:r>
            <a:r>
              <a:rPr lang="uk-UA" dirty="0"/>
              <a:t>)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406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Біографія А.Камю</a:t>
            </a:r>
            <a:endParaRPr lang="uk-UA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747125" cy="58674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uk-UA" sz="2400" smtClean="0"/>
              <a:t>Альбер Камю народився 7 листопада 1913 року в містечку </a:t>
            </a:r>
            <a:r>
              <a:rPr lang="uk-UA" sz="2400" smtClean="0">
                <a:hlinkClick r:id="rId1" tooltip="Мондова (ще не написана)"/>
              </a:rPr>
              <a:t>Мондові</a:t>
            </a:r>
            <a:r>
              <a:rPr lang="uk-UA" sz="2400" smtClean="0"/>
              <a:t> в </a:t>
            </a:r>
            <a:r>
              <a:rPr lang="uk-UA" sz="2400" smtClean="0">
                <a:hlinkClick r:id="rId2" tooltip="Алжир"/>
              </a:rPr>
              <a:t>Алжирі</a:t>
            </a:r>
            <a:r>
              <a:rPr lang="uk-UA" sz="2400" smtClean="0"/>
              <a:t>, яке на той час було французькою колонією, у сім'ї найманого сільськогосподарського робітника, що через рік після народження сина помер від поранення на полі бою Першої світової війни. Мати, іспанка за походженням, працювала прибиральницею в багатих сім'ях. Дитина зростала у злиднях. Освіту пощастило здобути тільки завдяки допомозі директора ліцею, який виклопотав для хлопця стипендію. У 1932—1936 рр. під час навчання в </a:t>
            </a:r>
            <a:r>
              <a:rPr lang="uk-UA" sz="2400" smtClean="0">
                <a:hlinkClick r:id="rId3" tooltip="Оранський університет (ще не написана)"/>
              </a:rPr>
              <a:t>Оранському університеті</a:t>
            </a:r>
            <a:r>
              <a:rPr lang="uk-UA" sz="2400" smtClean="0">
                <a:latin typeface="Arial" panose="020B0604020202020204" pitchFamily="34" charset="0"/>
              </a:rPr>
              <a:t> </a:t>
            </a:r>
            <a:r>
              <a:rPr lang="uk-UA" sz="2400" smtClean="0"/>
              <a:t>(Алжир), Альберу доводилося тяжко працювати, що призвело до виснаження організму й він захворів на сухоти. Проте це не завадило йому бути життєрадісним, енергійним, жадібним до знань і розваг, чутливим і до краси середземноморської природи, і до глибин духовної культури.</a:t>
            </a:r>
            <a:endParaRPr lang="uk-UA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Могила Альбера Камю в місті Лурмарен на півдні Франції</a:t>
            </a:r>
            <a:endParaRPr lang="uk-UA" sz="2800" b="1" smtClean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076825" y="1412875"/>
            <a:ext cx="3395663" cy="4525963"/>
          </a:xfrm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179388" y="1341438"/>
            <a:ext cx="4716462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uk-UA" sz="2400" b="1" i="1" dirty="0" err="1">
                <a:latin typeface="Calibri" panose="020F0502020204030204" pitchFamily="34" charset="0"/>
              </a:rPr>
              <a:t>А.Камю</a:t>
            </a:r>
            <a:r>
              <a:rPr lang="uk-UA" sz="2400" i="1" dirty="0">
                <a:latin typeface="Calibri" panose="020F0502020204030204" pitchFamily="34" charset="0"/>
              </a:rPr>
              <a:t>:</a:t>
            </a:r>
            <a:endParaRPr lang="uk-UA" sz="2400" i="1" dirty="0">
              <a:latin typeface="Calibri" panose="020F0502020204030204" pitchFamily="34" charset="0"/>
            </a:endParaRPr>
          </a:p>
          <a:p>
            <a:pPr algn="just"/>
            <a:r>
              <a:rPr lang="uk-UA" sz="2400" i="1" dirty="0">
                <a:latin typeface="Calibri" panose="020F0502020204030204" pitchFamily="34" charset="0"/>
              </a:rPr>
              <a:t> «Я був десь на півдорозі між злиднями і сонцем.  Злидні не дозволяли мені повірити, </a:t>
            </a:r>
            <a:endParaRPr lang="uk-UA" sz="2400" i="1" dirty="0">
              <a:latin typeface="Calibri" panose="020F0502020204030204" pitchFamily="34" charset="0"/>
            </a:endParaRPr>
          </a:p>
          <a:p>
            <a:pPr algn="just"/>
            <a:r>
              <a:rPr lang="uk-UA" sz="2400" i="1" dirty="0">
                <a:latin typeface="Calibri" panose="020F0502020204030204" pitchFamily="34" charset="0"/>
              </a:rPr>
              <a:t>нібито все гаразд в історії та під сонцем; </a:t>
            </a:r>
            <a:r>
              <a:rPr lang="uk-UA" sz="2400" i="1" dirty="0" smtClean="0">
                <a:latin typeface="Calibri" panose="020F0502020204030204" pitchFamily="34" charset="0"/>
              </a:rPr>
              <a:t>сонце </a:t>
            </a:r>
            <a:r>
              <a:rPr lang="uk-UA" sz="2400" i="1" dirty="0">
                <a:latin typeface="Calibri" panose="020F0502020204030204" pitchFamily="34" charset="0"/>
              </a:rPr>
              <a:t>навчало мене, що історія — це ще не все.  Змінити життя — так, </a:t>
            </a:r>
            <a:r>
              <a:rPr lang="uk-UA" sz="2400" i="1" dirty="0" smtClean="0">
                <a:latin typeface="Calibri" panose="020F0502020204030204" pitchFamily="34" charset="0"/>
              </a:rPr>
              <a:t>але </a:t>
            </a:r>
            <a:r>
              <a:rPr lang="uk-UA" sz="2400" i="1" dirty="0">
                <a:latin typeface="Calibri" panose="020F0502020204030204" pitchFamily="34" charset="0"/>
              </a:rPr>
              <a:t>тільки не світ, який я обожнював».</a:t>
            </a:r>
            <a:endParaRPr lang="uk-UA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503237"/>
          </a:xfrm>
        </p:spPr>
        <p:txBody>
          <a:bodyPr/>
          <a:lstStyle/>
          <a:p>
            <a:r>
              <a:rPr lang="uk-UA" sz="3200" b="1" smtClean="0"/>
              <a:t>Жан-Поль Сартр</a:t>
            </a:r>
            <a:endParaRPr lang="uk-UA" sz="32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14550" y="925513"/>
          <a:ext cx="6921896" cy="5697859"/>
        </p:xfrm>
        <a:graphic>
          <a:graphicData uri="http://schemas.openxmlformats.org/drawingml/2006/table">
            <a:tbl>
              <a:tblPr/>
              <a:tblGrid>
                <a:gridCol w="3359235"/>
                <a:gridCol w="3562661"/>
              </a:tblGrid>
              <a:tr h="279549">
                <a:tc gridSpan="2">
                  <a:txBody>
                    <a:bodyPr/>
                    <a:lstStyle/>
                    <a:p>
                      <a:pPr algn="ctr" fontAlgn="t"/>
                      <a:endParaRPr lang="uk-UA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cPr/>
                </a:tc>
              </a:tr>
              <a:tr h="48921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Народився</a:t>
                      </a:r>
                      <a:endParaRPr lang="uk-UA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1" tooltip="21 червня"/>
                        </a:rPr>
                        <a:t>21 червня</a:t>
                      </a:r>
                      <a:r>
                        <a:rPr lang="ru-RU" sz="1400">
                          <a:effectLst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2" tooltip="1905"/>
                        </a:rPr>
                        <a:t>1905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3" tooltip="Париж"/>
                        </a:rPr>
                        <a:t>Париж</a:t>
                      </a:r>
                      <a:r>
                        <a:rPr lang="ru-RU" sz="1400">
                          <a:effectLst/>
                        </a:rPr>
                        <a:t>,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4" tooltip="Франція"/>
                        </a:rPr>
                        <a:t>Франція</a:t>
                      </a:r>
                      <a:endParaRPr lang="ru-RU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98873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Помер</a:t>
                      </a:r>
                      <a:endParaRPr lang="uk-UA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5" tooltip="15 квітня"/>
                        </a:rPr>
                        <a:t>15 квітня</a:t>
                      </a:r>
                      <a:r>
                        <a:rPr lang="ru-RU" sz="1400">
                          <a:effectLst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6" tooltip="1980"/>
                        </a:rPr>
                        <a:t>1980</a:t>
                      </a:r>
                      <a:r>
                        <a:rPr lang="ru-RU" sz="1400">
                          <a:effectLst/>
                        </a:rPr>
                        <a:t> (74 роки)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3" tooltip="Париж"/>
                        </a:rPr>
                        <a:t>Париж</a:t>
                      </a:r>
                      <a:r>
                        <a:rPr lang="ru-RU" sz="1400">
                          <a:effectLst/>
                        </a:rPr>
                        <a:t>,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4" tooltip="Франція"/>
                        </a:rPr>
                        <a:t>Франція</a:t>
                      </a:r>
                      <a:br>
                        <a:rPr lang="ru-RU" sz="1400">
                          <a:effectLst/>
                        </a:rPr>
                      </a:br>
                      <a:endParaRPr lang="ru-RU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9549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Школа/Традиція</a:t>
                      </a:r>
                      <a:endParaRPr lang="uk-UA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400" u="none" strike="noStrike">
                          <a:solidFill>
                            <a:srgbClr val="0B0080"/>
                          </a:solidFill>
                          <a:effectLst/>
                          <a:hlinkClick r:id="rId7" tooltip="Екзистенціалізм"/>
                        </a:rPr>
                        <a:t>екзистенціалізм</a:t>
                      </a:r>
                      <a:r>
                        <a:rPr lang="uk-UA" sz="1400">
                          <a:effectLst/>
                        </a:rPr>
                        <a:t>, </a:t>
                      </a:r>
                      <a:r>
                        <a:rPr lang="uk-UA" sz="1400" u="none" strike="noStrike">
                          <a:solidFill>
                            <a:srgbClr val="0B0080"/>
                          </a:solidFill>
                          <a:effectLst/>
                          <a:hlinkClick r:id="rId8" tooltip="Марксизм"/>
                        </a:rPr>
                        <a:t>марксизм</a:t>
                      </a:r>
                      <a:endParaRPr lang="uk-UA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921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Основні інтереси</a:t>
                      </a:r>
                      <a:endParaRPr lang="uk-UA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9" tooltip="Метафізика"/>
                        </a:rPr>
                        <a:t>метафізика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 smtClean="0">
                          <a:solidFill>
                            <a:srgbClr val="0B0080"/>
                          </a:solidFill>
                          <a:effectLst/>
                          <a:hlinkClick r:id="rId10" tooltip="Етика"/>
                        </a:rPr>
                        <a:t>етика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1" tooltip="Політика"/>
                        </a:rPr>
                        <a:t>політика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2" tooltip="Феноменологія"/>
                        </a:rPr>
                        <a:t>феноменологія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3" tooltip="Онтологія"/>
                        </a:rPr>
                        <a:t>онтологія</a:t>
                      </a:r>
                      <a:endParaRPr lang="uk-UA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921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Значні ідеї</a:t>
                      </a:r>
                      <a:endParaRPr lang="uk-UA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400" dirty="0">
                          <a:effectLst/>
                        </a:rPr>
                        <a:t>свобода вибору,</a:t>
                      </a:r>
                      <a:r>
                        <a:rPr lang="uk-UA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14" tooltip="Трансцендентність"/>
                        </a:rPr>
                        <a:t>тра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4" tooltip="Трансцендентність"/>
                        </a:rPr>
                        <a:t>нсцендентність</a:t>
                      </a:r>
                      <a:r>
                        <a:rPr lang="uk-UA" sz="1400" dirty="0">
                          <a:effectLst/>
                        </a:rPr>
                        <a:t> его, </a:t>
                      </a:r>
                      <a:r>
                        <a:rPr lang="uk-UA" sz="1400" dirty="0" smtClean="0">
                          <a:effectLst/>
                        </a:rPr>
                        <a:t>буття</a:t>
                      </a:r>
                      <a:endParaRPr lang="en-US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786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Вплинули на нього</a:t>
                      </a:r>
                      <a:endParaRPr lang="uk-UA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5" tooltip="Гегель"/>
                        </a:rPr>
                        <a:t>Гегель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uk-UA" sz="1400" dirty="0" err="1">
                          <a:effectLst/>
                        </a:rPr>
                        <a:t> </a:t>
                      </a:r>
                      <a:r>
                        <a:rPr lang="uk-UA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16" tooltip="Шопенгауер"/>
                        </a:rPr>
                        <a:t>Шопенгауе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6" tooltip="Шопенгауер"/>
                        </a:rPr>
                        <a:t>р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7" tooltip="Карл Маркс"/>
                        </a:rPr>
                        <a:t>Карл Маркс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8" tooltip="Мао Цзедун"/>
                        </a:rPr>
                        <a:t>Мао Цзедун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9" tooltip="Достоєвський"/>
                        </a:rPr>
                        <a:t>Достоєвський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0" tooltip="К'єркегор"/>
                        </a:rPr>
                        <a:t>К'єркегор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1" tooltip="Ніцше"/>
                        </a:rPr>
                        <a:t>Ніцше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2" tooltip="Гуссерль"/>
                        </a:rPr>
                        <a:t>Гуссерль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3" tooltip="Гайдеггер"/>
                        </a:rPr>
                        <a:t>Гайдеггер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4" tooltip="Ясперс"/>
                        </a:rPr>
                        <a:t>Ясперс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5" tooltip="Сімона де Бовуар"/>
                        </a:rPr>
                        <a:t>Сімона де Бовуар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6" tooltip="Альбер Камю"/>
                        </a:rPr>
                        <a:t>Альбер Камю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7" tooltip="Александр Кожев"/>
                        </a:rPr>
                        <a:t>Александр Кожев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8" tooltip="Гюстав Флобер"/>
                        </a:rPr>
                        <a:t>Гюстав Флобер</a:t>
                      </a:r>
                      <a:r>
                        <a:rPr lang="uk-UA" sz="1400" dirty="0">
                          <a:effectLst/>
                        </a:rPr>
                        <a:t>,  </a:t>
                      </a:r>
                      <a:r>
                        <a:rPr lang="uk-UA" sz="1400" u="none" strike="noStrike" dirty="0" smtClean="0">
                          <a:solidFill>
                            <a:srgbClr val="0B0080"/>
                          </a:solidFill>
                          <a:effectLst/>
                          <a:hlinkClick r:id="rId29" tooltip="Мерло-Понті"/>
                        </a:rPr>
                        <a:t>Мерло-Понті</a:t>
                      </a:r>
                      <a:endParaRPr lang="uk-UA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2786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 smtClean="0">
                          <a:effectLst/>
                        </a:rPr>
                        <a:t>Підпис</a:t>
                      </a:r>
                      <a:endParaRPr lang="uk-UA" sz="1400" dirty="0" smtClean="0">
                        <a:effectLst/>
                      </a:endParaRPr>
                    </a:p>
                    <a:p>
                      <a:pPr algn="l" fontAlgn="t"/>
                      <a:endParaRPr lang="uk-UA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uk-UA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9549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dirty="0">
                          <a:effectLst/>
                        </a:rPr>
                        <a:t>Нагороди</a:t>
                      </a:r>
                      <a:endParaRPr lang="uk-UA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30" tooltip="Нобелівська премія з літератури"/>
                        </a:rPr>
                        <a:t>Нобелівська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30" tooltip="Нобелівська премія з літератури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30" tooltip="Нобелівська премія з літератури"/>
                        </a:rPr>
                        <a:t>премія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30" tooltip="Нобелівська премія з літератури"/>
                        </a:rPr>
                        <a:t> з 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30" tooltip="Нобелівська премія з літератури"/>
                        </a:rPr>
                        <a:t>літератури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30" tooltip="Нобелівська премія з літератури"/>
                        </a:rPr>
                        <a:t> (1964)</a:t>
                      </a:r>
                      <a:endParaRPr lang="ru-RU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32802" name="Picture 2" descr="Jean-Paul Sartre FP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09550" y="188913"/>
            <a:ext cx="1905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3" name="Picture 3" descr="Jean-Paul Sartre signature.sv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867400" y="54102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4" name="Picture 4" descr="Nobel prize medal.sv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971550" y="79057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Твори Ж-П. Сартра</a:t>
            </a:r>
            <a:br>
              <a:rPr lang="uk-UA" dirty="0" smtClean="0"/>
            </a:br>
            <a:r>
              <a:rPr lang="uk-UA" sz="3100" dirty="0"/>
              <a:t>Переклади українською</a:t>
            </a:r>
            <a:br>
              <a:rPr lang="uk-UA" sz="3100" dirty="0"/>
            </a:br>
            <a:endParaRPr lang="uk-UA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Сартр Ж-П. </a:t>
            </a:r>
            <a:r>
              <a:rPr lang="uk-UA" b="1" dirty="0" err="1"/>
              <a:t>Нудота.Мур.Слова</a:t>
            </a:r>
            <a:r>
              <a:rPr lang="uk-UA" dirty="0"/>
              <a:t>. – К.: Вид-во Соломії Павличко "Основи", 1993. – 464 с.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Сартр Ж-П. </a:t>
            </a:r>
            <a:r>
              <a:rPr lang="uk-UA" b="1" dirty="0"/>
              <a:t>Буття і ніщо:</a:t>
            </a:r>
            <a:r>
              <a:rPr lang="uk-UA" dirty="0"/>
              <a:t> нарис феноменологічної онтології. – К.: Вид-во Соломії Павличко "Основи", 2001. – 855 с.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u="sng" dirty="0"/>
              <a:t>Сартр Ж-П. Нудота: роман, п'єси. – Х. : Фоліо, 2006. – 351 с.</a:t>
            </a:r>
            <a:endParaRPr lang="uk-UA" b="1" u="sng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Сартр Ж-П. </a:t>
            </a:r>
            <a:r>
              <a:rPr lang="uk-UA" b="1" dirty="0"/>
              <a:t>Шляхи свободи</a:t>
            </a:r>
            <a:r>
              <a:rPr lang="uk-UA" dirty="0"/>
              <a:t>. Трилогія. – Ч. 1: Зрілий вік. – К. : </a:t>
            </a:r>
            <a:r>
              <a:rPr lang="uk-UA" dirty="0" err="1"/>
              <a:t>Юніверс</a:t>
            </a:r>
            <a:r>
              <a:rPr lang="uk-UA" dirty="0"/>
              <a:t>, 2006. – 384 с.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Сартр Ж-П. </a:t>
            </a:r>
            <a:r>
              <a:rPr lang="uk-UA" b="1" dirty="0"/>
              <a:t>Шляхи свободи</a:t>
            </a:r>
            <a:r>
              <a:rPr lang="uk-UA" dirty="0"/>
              <a:t>. Трилогія. – Ч. 2: Відстрочення. – К. : </a:t>
            </a:r>
            <a:r>
              <a:rPr lang="uk-UA" dirty="0" err="1"/>
              <a:t>Юніверс</a:t>
            </a:r>
            <a:r>
              <a:rPr lang="uk-UA" dirty="0"/>
              <a:t>, 2008. – 448 с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757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Біографія Жан-Поль Сартра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8856663" cy="5832475"/>
          </a:xfrm>
        </p:spPr>
        <p:txBody>
          <a:bodyPr rtlCol="0">
            <a:normAutofit fontScale="5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400" dirty="0" smtClean="0"/>
              <a:t>	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Жан-Поль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Сартр (англ.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" tooltip="en:Jean-Paul Sartre"/>
              </a:rPr>
              <a:t>Jean-Paul Sartre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був єдиною дитиною в сім'ї. Його батько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Жан-Батист Сартр (ще не написана)"/>
              </a:rPr>
              <a:t>Жан-Батист Сартр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Офіцер"/>
              </a:rPr>
              <a:t>офіцер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військово-морськи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сил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Франція"/>
              </a:rPr>
              <a:t>Франції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мати -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Анна-Марія Швейцер (ще не написана)"/>
              </a:rPr>
              <a:t>Анна-Марія Швейцер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материнській лінії Жан-Поль був двоюрідним племінником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Альберт Швейцер"/>
              </a:rPr>
              <a:t>Альберта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Альберт Швейцер"/>
              </a:rPr>
              <a:t>Швейцера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 Жан-Полю було лише 15 місяців, коли у нього помер батько. Родина перебралася в рідну домівку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Медо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Освіту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Сартр отримав в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ліцеї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Ла-Рошелі (ще не написана)"/>
              </a:rPr>
              <a:t>Ла-Рошелі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закінчив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Вища нормальна школа (Париж)"/>
              </a:rPr>
              <a:t>Вищу нормальну школу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École normale superiéure"/>
              </a:rPr>
              <a:t>École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École normale superiéure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École normale superiéure"/>
              </a:rPr>
              <a:t>normale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École normale superiéure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École normale superiéure"/>
              </a:rPr>
              <a:t>supérieure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Париж"/>
              </a:rPr>
              <a:t>Парижі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дисертацією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Філософія"/>
              </a:rPr>
              <a:t>філософії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стажувався у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Французький інститут в Берліні (ще не написана)"/>
              </a:rPr>
              <a:t>Французькому інституті в Берліні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1934"/>
              </a:rPr>
              <a:t>1934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Викладав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Філософія"/>
              </a:rPr>
              <a:t>фі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Філософія"/>
              </a:rPr>
              <a:t>лософію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різних ліцеях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Франція"/>
              </a:rPr>
              <a:t>Франції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1929"/>
              </a:rPr>
              <a:t>1929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1939"/>
              </a:rPr>
              <a:t>1939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1941"/>
              </a:rPr>
              <a:t>1941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1944"/>
              </a:rPr>
              <a:t>1944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з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1944"/>
              </a:rPr>
              <a:t>1944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року цілком присвятив себе літературній праці. Ще в студентські роки познайомився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8" tooltip="Сімона де Бовуар"/>
              </a:rPr>
              <a:t>Сімон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Сімона де Бовуар"/>
              </a:rPr>
              <a:t>ою де Бовуар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стала не просто супутницею його життя, але ще й автором-однодумцем.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1929"/>
              </a:rPr>
              <a:t>1929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році він закінчив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Вища нормальна школа (Париж)"/>
              </a:rPr>
              <a:t>Вищу нормальну школу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й упродовж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1941"/>
              </a:rPr>
              <a:t>1941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 tooltip="1945"/>
              </a:rPr>
              <a:t>1945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років викладав у різних ліцеях (йому довелося зробити короткочасну перерву в зв’язку із службою в Збройних силах і перебуванням у військовому полоні).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Разом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8" tooltip="Сімона де Бовуар"/>
              </a:rPr>
              <a:t>Сімон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Сімона де Бовуар"/>
              </a:rPr>
              <a:t>ою де Бовуар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 tooltip="Моріс Мерло-Понті"/>
              </a:rPr>
              <a:t>Морісом Мерло-Понті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(англ.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1" tooltip="en:Maurice Merleau-Ponty"/>
              </a:rPr>
              <a:t>Maurice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1" tooltip="en:Maurice Merleau-Ponty"/>
              </a:rPr>
              <a:t>Merleau-Ponty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заснував журнал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2" tooltip="«Нові часи» (ще не написана)"/>
              </a:rPr>
              <a:t>«Нові часи»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3" tooltip="en:Les Temps modernes"/>
              </a:rPr>
              <a:t>Les Temps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3" tooltip="en:Les Temps modernes"/>
              </a:rPr>
              <a:t>modernes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Виступав як прихильник миру на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4" tooltip="Віденський конгрес народів (ще не написана)"/>
              </a:rPr>
              <a:t>Віденському конгресі народів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5" tooltip="1952"/>
              </a:rPr>
              <a:t>1952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році, в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6" tooltip="1953"/>
              </a:rPr>
              <a:t>1953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році був обраний членом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7" tooltip="Всесвітньої Ради Миру (ще не написана)"/>
              </a:rPr>
              <a:t>Всесвітньої Ради Миру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(англ.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8" tooltip="en:World Peace Council"/>
              </a:rPr>
              <a:t>World Peace Council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252525"/>
                </a:solidFill>
                <a:latin typeface="Arial" panose="020B0604020202020204"/>
              </a:rPr>
              <a:t>Прагматик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solidFill>
                  <a:srgbClr val="252525"/>
                </a:solidFill>
                <a:latin typeface="Arial" panose="020B0604020202020204"/>
              </a:rPr>
              <a:t> — </a:t>
            </a:r>
            <a:r>
              <a:rPr lang="uk-UA" sz="3600" dirty="0">
                <a:solidFill>
                  <a:srgbClr val="252525"/>
                </a:solidFill>
                <a:latin typeface="Arial" panose="020B0604020202020204"/>
              </a:rPr>
              <a:t>послідовник, прихильник прагматизму як філософської системи. </a:t>
            </a:r>
            <a:r>
              <a:rPr lang="uk-UA" sz="3600" dirty="0" smtClean="0">
                <a:solidFill>
                  <a:srgbClr val="252525"/>
                </a:solidFill>
                <a:latin typeface="Arial" panose="020B0604020202020204"/>
              </a:rPr>
              <a:t>В </a:t>
            </a:r>
            <a:r>
              <a:rPr lang="uk-UA" sz="3600" dirty="0">
                <a:solidFill>
                  <a:srgbClr val="252525"/>
                </a:solidFill>
                <a:latin typeface="Arial" panose="020B0604020202020204"/>
              </a:rPr>
              <a:t>побутовому сенсі, це людина, яка все робить тільки з точки зору доцільності, вигоди</a:t>
            </a:r>
            <a:r>
              <a:rPr lang="uk-UA" sz="3600" dirty="0" smtClean="0">
                <a:solidFill>
                  <a:srgbClr val="252525"/>
                </a:solidFill>
                <a:latin typeface="Arial" panose="020B0604020202020204"/>
              </a:rPr>
              <a:t>, прибутку </a:t>
            </a:r>
            <a:r>
              <a:rPr lang="uk-UA" sz="3600" dirty="0">
                <a:solidFill>
                  <a:srgbClr val="252525"/>
                </a:solidFill>
                <a:latin typeface="Arial" panose="020B0604020202020204"/>
              </a:rPr>
              <a:t>та якій не притаманні бездумні витівки.</a:t>
            </a:r>
            <a:endParaRPr lang="uk-UA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39750" y="115888"/>
          <a:ext cx="8301608" cy="1122040"/>
        </p:xfrm>
        <a:graphic>
          <a:graphicData uri="http://schemas.openxmlformats.org/drawingml/2006/table">
            <a:tbl>
              <a:tblPr/>
              <a:tblGrid>
                <a:gridCol w="8301608"/>
              </a:tblGrid>
              <a:tr h="58346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Хосе </a:t>
                      </a:r>
                      <a:r>
                        <a:rPr lang="uk-UA" sz="20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Ортеґа-і-Ґассет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DE8"/>
                    </a:solidFill>
                  </a:tcPr>
                </a:tc>
              </a:tr>
              <a:tr h="538579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José Ortega y </a:t>
                      </a:r>
                      <a:r>
                        <a:rPr lang="en-US" dirty="0" err="1">
                          <a:effectLst/>
                        </a:rPr>
                        <a:t>Gasset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35851" name="Picture 2" descr="Jose Ortega y Gasse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03575" y="1306513"/>
            <a:ext cx="1905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3860800"/>
          <a:ext cx="8363272" cy="2194560"/>
        </p:xfrm>
        <a:graphic>
          <a:graphicData uri="http://schemas.openxmlformats.org/drawingml/2006/table">
            <a:tbl>
              <a:tblPr/>
              <a:tblGrid>
                <a:gridCol w="4181636"/>
                <a:gridCol w="4181636"/>
              </a:tblGrid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 dirty="0">
                          <a:effectLst/>
                        </a:rPr>
                        <a:t>Дата народження</a:t>
                      </a:r>
                      <a:endParaRPr lang="uk-UA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2" tooltip="9 травня"/>
                        </a:rPr>
                        <a:t>9 травня</a:t>
                      </a:r>
                      <a:r>
                        <a:rPr lang="uk-UA">
                          <a:effectLst/>
                        </a:rPr>
                        <a:t> </a:t>
                      </a:r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3" tooltip="1883"/>
                        </a:rPr>
                        <a:t>1883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 dirty="0">
                          <a:effectLst/>
                        </a:rPr>
                        <a:t>Місце народження</a:t>
                      </a:r>
                      <a:endParaRPr lang="uk-UA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4" tooltip="Малага"/>
                        </a:rPr>
                        <a:t>Малага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effectLst/>
                        </a:rPr>
                        <a:t>Дата смерті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5" tooltip="18 жовтня"/>
                        </a:rPr>
                        <a:t>18 жовтня</a:t>
                      </a:r>
                      <a:r>
                        <a:rPr lang="ru-RU"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6" tooltip="1955"/>
                        </a:rPr>
                        <a:t>1955</a:t>
                      </a:r>
                      <a:r>
                        <a:rPr lang="ru-RU">
                          <a:effectLst/>
                        </a:rPr>
                        <a:t> (72 роки)</a:t>
                      </a:r>
                      <a:endParaRPr lang="ru-RU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effectLst/>
                        </a:rPr>
                        <a:t>Національність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7" tooltip="Іспанець"/>
                        </a:rPr>
                        <a:t>іспанець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effectLst/>
                        </a:rPr>
                        <a:t>Мова творів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8" tooltip="Іспанська мова"/>
                        </a:rPr>
                        <a:t>іспанська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effectLst/>
                        </a:rPr>
                        <a:t>Рід діяльності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dirty="0">
                          <a:effectLst/>
                        </a:rPr>
                        <a:t>філософ</a:t>
                      </a:r>
                      <a:endParaRPr lang="uk-UA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Твори </a:t>
            </a:r>
            <a:r>
              <a:rPr lang="uk-UA" b="1" dirty="0"/>
              <a:t>Хосе </a:t>
            </a:r>
            <a:r>
              <a:rPr lang="uk-UA" b="1" dirty="0" err="1" smtClean="0"/>
              <a:t>Ортеґа-і-Ґассета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100" dirty="0"/>
              <a:t>Роздуми про Дона Кіхота (1914)</a:t>
            </a:r>
            <a:endParaRPr lang="uk-UA" sz="31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100" dirty="0"/>
              <a:t>Тема нашого часу (1921–1923)</a:t>
            </a:r>
            <a:endParaRPr lang="uk-UA" sz="31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100" dirty="0"/>
              <a:t> </a:t>
            </a:r>
            <a:r>
              <a:rPr lang="uk-UA" sz="3100" dirty="0">
                <a:hlinkClick r:id="rId1"/>
              </a:rPr>
              <a:t>Безхребетна Іспанія (1921) (укр.)</a:t>
            </a:r>
            <a:endParaRPr lang="uk-UA" sz="31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100" dirty="0"/>
              <a:t> </a:t>
            </a:r>
            <a:r>
              <a:rPr lang="uk-UA" sz="3100" dirty="0">
                <a:hlinkClick r:id="rId2"/>
              </a:rPr>
              <a:t>Дегуманізація мистецтва (1929) (укр.)</a:t>
            </a:r>
            <a:endParaRPr lang="uk-UA" sz="31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600" u="sng" dirty="0">
                <a:solidFill>
                  <a:srgbClr val="0070C0"/>
                </a:solidFill>
              </a:rPr>
              <a:t> Що таке філософія</a:t>
            </a:r>
            <a:r>
              <a:rPr lang="uk-UA" sz="3600" b="1" u="sng" dirty="0"/>
              <a:t>? </a:t>
            </a:r>
            <a:r>
              <a:rPr lang="uk-UA" sz="3600" dirty="0"/>
              <a:t>(1929; опубліковано у 1957)</a:t>
            </a:r>
            <a:endParaRPr lang="uk-UA" sz="36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600" dirty="0" smtClean="0">
                <a:hlinkClick r:id="rId3"/>
              </a:rPr>
              <a:t>Бунт мас.</a:t>
            </a:r>
            <a:r>
              <a:rPr lang="uk-UA" sz="3600" dirty="0"/>
              <a:t> (1930)</a:t>
            </a:r>
            <a:endParaRPr lang="uk-UA" sz="36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Положення </a:t>
            </a:r>
            <a:r>
              <a:rPr lang="uk-UA" dirty="0"/>
              <a:t>науки та історичний розум (1934–1935)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Роздум </a:t>
            </a:r>
            <a:r>
              <a:rPr lang="uk-UA" dirty="0"/>
              <a:t>про техніку(1939)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Історія </a:t>
            </a:r>
            <a:r>
              <a:rPr lang="uk-UA" dirty="0"/>
              <a:t>як система (1941)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Ідея </a:t>
            </a:r>
            <a:r>
              <a:rPr lang="uk-UA" dirty="0"/>
              <a:t>начала у </a:t>
            </a:r>
            <a:r>
              <a:rPr lang="uk-UA" dirty="0" err="1"/>
              <a:t>Лейбніца</a:t>
            </a:r>
            <a:r>
              <a:rPr lang="uk-UA" dirty="0"/>
              <a:t> та еволюція дедуктивної теорії (1947)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 </a:t>
            </a:r>
            <a:r>
              <a:rPr lang="uk-UA" dirty="0"/>
              <a:t>Людина та люди (1956).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148638" cy="539750"/>
          </a:xfrm>
        </p:spPr>
        <p:txBody>
          <a:bodyPr/>
          <a:lstStyle/>
          <a:p>
            <a:br>
              <a:rPr lang="uk-UA" sz="3200" smtClean="0"/>
            </a:br>
            <a:br>
              <a:rPr lang="uk-UA" sz="3200" smtClean="0"/>
            </a:br>
            <a:r>
              <a:rPr lang="uk-UA" sz="3200" smtClean="0"/>
              <a:t>Біографія </a:t>
            </a:r>
            <a:r>
              <a:rPr lang="uk-UA" sz="3200" b="1" smtClean="0"/>
              <a:t>Хосе Ортеґа-і-Ґассета</a:t>
            </a:r>
            <a:br>
              <a:rPr lang="uk-UA" sz="3200" smtClean="0"/>
            </a:br>
            <a:br>
              <a:rPr lang="uk-UA" sz="3200" smtClean="0"/>
            </a:br>
            <a:endParaRPr lang="uk-UA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765175"/>
            <a:ext cx="9107488" cy="61912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Народився у Мадриді, в сім'ї головного редактора газети «Ель </a:t>
            </a:r>
            <a:r>
              <a:rPr lang="uk-UA" dirty="0" err="1"/>
              <a:t>імпарсіаль</a:t>
            </a:r>
            <a:r>
              <a:rPr lang="uk-UA" dirty="0"/>
              <a:t>» («Неупереджений»). Навчаючись в коледжі </a:t>
            </a:r>
            <a:r>
              <a:rPr lang="uk-UA" dirty="0" err="1"/>
              <a:t>отців-ієзуїтів</a:t>
            </a:r>
            <a:r>
              <a:rPr lang="uk-UA" dirty="0"/>
              <a:t> «</a:t>
            </a:r>
            <a:r>
              <a:rPr lang="en-US" dirty="0" err="1"/>
              <a:t>Miraflores</a:t>
            </a:r>
            <a:r>
              <a:rPr lang="en-US" dirty="0"/>
              <a:t> del Palo» </a:t>
            </a:r>
            <a:r>
              <a:rPr lang="uk-UA" dirty="0"/>
              <a:t>в місті  </a:t>
            </a:r>
            <a:r>
              <a:rPr lang="uk-UA" dirty="0" smtClean="0"/>
              <a:t>Малага, </a:t>
            </a:r>
            <a:r>
              <a:rPr lang="uk-UA" dirty="0"/>
              <a:t>Ортега бездоганно </a:t>
            </a:r>
            <a:r>
              <a:rPr lang="uk-UA" dirty="0" err="1"/>
              <a:t>засвоїв </a:t>
            </a:r>
            <a:r>
              <a:rPr lang="uk-UA" dirty="0" err="1" smtClean="0"/>
              <a:t>латинь</a:t>
            </a:r>
            <a:r>
              <a:rPr lang="uk-UA" dirty="0" err="1"/>
              <a:t> та </a:t>
            </a:r>
            <a:r>
              <a:rPr lang="uk-UA" dirty="0" err="1" smtClean="0"/>
              <a:t>давнь</a:t>
            </a:r>
            <a:r>
              <a:rPr lang="uk-UA" dirty="0" smtClean="0"/>
              <a:t>огрецьку мову.</a:t>
            </a:r>
            <a:r>
              <a:rPr lang="uk-UA" dirty="0"/>
              <a:t> </a:t>
            </a:r>
            <a:r>
              <a:rPr lang="uk-UA" dirty="0" smtClean="0"/>
              <a:t> В </a:t>
            </a:r>
            <a:r>
              <a:rPr lang="uk-UA" dirty="0" smtClean="0">
                <a:hlinkClick r:id="rId1" tooltip="1904"/>
              </a:rPr>
              <a:t>1904</a:t>
            </a:r>
            <a:r>
              <a:rPr lang="uk-UA" dirty="0"/>
              <a:t> </a:t>
            </a:r>
            <a:r>
              <a:rPr lang="uk-UA" dirty="0" smtClean="0"/>
              <a:t>році </a:t>
            </a:r>
            <a:r>
              <a:rPr lang="uk-UA" dirty="0"/>
              <a:t>закінчив </a:t>
            </a:r>
            <a:r>
              <a:rPr lang="uk-UA" dirty="0">
                <a:hlinkClick r:id="rId2" tooltip="Мадридський університет"/>
              </a:rPr>
              <a:t>Мадридський університет </a:t>
            </a:r>
            <a:r>
              <a:rPr lang="uk-UA" dirty="0" err="1">
                <a:hlinkClick r:id="rId2" tooltip="Мадридський університет"/>
              </a:rPr>
              <a:t>Комплутенсе</a:t>
            </a:r>
            <a:r>
              <a:rPr lang="uk-UA" dirty="0"/>
              <a:t>, захистивши при цьому докторські тези «</a:t>
            </a:r>
            <a:r>
              <a:rPr lang="en-US" dirty="0"/>
              <a:t>El </a:t>
            </a:r>
            <a:r>
              <a:rPr lang="en-US" dirty="0" err="1"/>
              <a:t>Milenario</a:t>
            </a:r>
            <a:r>
              <a:rPr lang="en-US" dirty="0"/>
              <a:t>» («</a:t>
            </a:r>
            <a:r>
              <a:rPr lang="uk-UA" dirty="0"/>
              <a:t>Тисячолітній»). Потім сім років провів в універистетах </a:t>
            </a:r>
            <a:r>
              <a:rPr lang="uk-UA" dirty="0" smtClean="0"/>
              <a:t> Німеччини.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	Повернувшись </a:t>
            </a:r>
            <a:r>
              <a:rPr lang="uk-UA" dirty="0"/>
              <a:t>до </a:t>
            </a:r>
            <a:r>
              <a:rPr lang="uk-UA" dirty="0" smtClean="0"/>
              <a:t>Іспанії, отримав </a:t>
            </a:r>
            <a:r>
              <a:rPr lang="uk-UA" dirty="0"/>
              <a:t>призначення в </a:t>
            </a:r>
            <a:r>
              <a:rPr lang="uk-UA" dirty="0" smtClean="0"/>
              <a:t>Мадридський університет</a:t>
            </a:r>
            <a:r>
              <a:rPr lang="uk-UA" dirty="0"/>
              <a:t>  Комплутенсе, де викладав до 1936 року, коли </a:t>
            </a:r>
            <a:r>
              <a:rPr lang="uk-UA" dirty="0" smtClean="0"/>
              <a:t>почалася громадянська війна.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748000" cy="5397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uk-UA" dirty="0"/>
            </a:br>
            <a:r>
              <a:rPr lang="uk-UA" sz="3600" b="1" u="sng" dirty="0" smtClean="0"/>
              <a:t>Екзистенціалізм </a:t>
            </a:r>
            <a:r>
              <a:rPr lang="uk-UA" sz="3600" b="1" u="sng" dirty="0"/>
              <a:t>ґрунтується на такій програмі:</a:t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250825" y="836613"/>
            <a:ext cx="8702675" cy="583247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uk-UA" dirty="0" smtClean="0"/>
              <a:t> </a:t>
            </a:r>
            <a:r>
              <a:rPr lang="uk-UA" sz="3600" dirty="0" smtClean="0"/>
              <a:t>- </a:t>
            </a:r>
            <a:r>
              <a:rPr lang="uk-UA" sz="3600" b="1" dirty="0" smtClean="0"/>
              <a:t>замінити класичну  "філософію сутностей" філософією людського існування (екзистенції). </a:t>
            </a:r>
            <a:r>
              <a:rPr lang="uk-UA" sz="3600" dirty="0" smtClean="0"/>
              <a:t>Відчуження є загальною характеристикою буття людини в суспільстві. І філософія повинна допомогти людині, охопленій почуттям страху, тривоги, заклопотаності, знайти своє "Я", знайти сенс життя в самих безвихідних ситуаціях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sz="3600" dirty="0" smtClean="0"/>
            </a:br>
            <a:r>
              <a:rPr lang="uk-UA" sz="3600" b="1" dirty="0" smtClean="0"/>
              <a:t>Основні </a:t>
            </a:r>
            <a:r>
              <a:rPr lang="uk-UA" sz="3600" b="1" dirty="0"/>
              <a:t>ідеї екзистенціалізму:</a:t>
            </a:r>
            <a:br>
              <a:rPr lang="uk-UA" sz="3600" b="1" dirty="0"/>
            </a:b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604250" cy="55800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1) </a:t>
            </a:r>
            <a:r>
              <a:rPr lang="uk-UA" i="1" dirty="0"/>
              <a:t>відчуження людини </a:t>
            </a:r>
            <a:r>
              <a:rPr lang="uk-UA" dirty="0"/>
              <a:t>від суспільства є фундаментальною характеристикою людського буття;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2) </a:t>
            </a:r>
            <a:r>
              <a:rPr lang="uk-UA" i="1" dirty="0" smtClean="0"/>
              <a:t>людина формує свою </a:t>
            </a:r>
            <a:r>
              <a:rPr lang="uk-UA" i="1" dirty="0"/>
              <a:t>сутність </a:t>
            </a:r>
            <a:r>
              <a:rPr lang="uk-UA" dirty="0"/>
              <a:t>власними вчинками та </a:t>
            </a:r>
            <a:r>
              <a:rPr lang="uk-UA" dirty="0" smtClean="0"/>
              <a:t>справами; </a:t>
            </a:r>
            <a:r>
              <a:rPr lang="uk-UA" dirty="0"/>
              <a:t>людина може </a:t>
            </a:r>
            <a:r>
              <a:rPr lang="uk-UA" dirty="0" smtClean="0"/>
              <a:t>бути і </a:t>
            </a:r>
            <a:r>
              <a:rPr lang="uk-UA" dirty="0"/>
              <a:t>ангелом </a:t>
            </a:r>
            <a:r>
              <a:rPr lang="uk-UA" dirty="0" smtClean="0"/>
              <a:t>і злочинцем (тобто, людина </a:t>
            </a:r>
            <a:r>
              <a:rPr lang="uk-UA" dirty="0"/>
              <a:t>створює себе сама);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3) свобода розуміється </a:t>
            </a:r>
            <a:r>
              <a:rPr lang="uk-UA" dirty="0"/>
              <a:t>як </a:t>
            </a:r>
            <a:r>
              <a:rPr lang="uk-UA" i="1" dirty="0"/>
              <a:t>наявність вибору</a:t>
            </a:r>
            <a:r>
              <a:rPr lang="uk-UA" dirty="0"/>
              <a:t>, </a:t>
            </a:r>
            <a:r>
              <a:rPr lang="uk-UA" dirty="0" smtClean="0"/>
              <a:t>і обираючи, </a:t>
            </a:r>
            <a:r>
              <a:rPr lang="uk-UA" dirty="0"/>
              <a:t>людина несе відповідальність за свій вибір;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4) </a:t>
            </a:r>
            <a:r>
              <a:rPr lang="uk-UA" dirty="0"/>
              <a:t>пізнавати свою сутність людина може лише </a:t>
            </a:r>
            <a:r>
              <a:rPr lang="uk-UA" dirty="0" smtClean="0"/>
              <a:t>у </a:t>
            </a:r>
            <a:r>
              <a:rPr lang="uk-UA" i="1" dirty="0" smtClean="0"/>
              <a:t>межовій (прикордонній)  ситуації ( наприклад, </a:t>
            </a:r>
            <a:r>
              <a:rPr lang="uk-UA" dirty="0" smtClean="0"/>
              <a:t>перед </a:t>
            </a:r>
            <a:r>
              <a:rPr lang="uk-UA" dirty="0"/>
              <a:t>обличчям смерті, у разі втрати </a:t>
            </a:r>
            <a:r>
              <a:rPr lang="uk-UA" dirty="0" smtClean="0"/>
              <a:t> чогось важливого для неї, ( наприклад, соціального статусу тощо), боротьби за суспільні блага тощо).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dirty="0" smtClean="0"/>
            </a:br>
            <a:r>
              <a:rPr lang="uk-UA" dirty="0"/>
              <a:t>Основні поняття екзистенціалізму:</a:t>
            </a:r>
            <a:br>
              <a:rPr lang="uk-UA" dirty="0"/>
            </a:br>
            <a:endParaRPr lang="uk-UA" dirty="0"/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468313" y="836613"/>
            <a:ext cx="8567737" cy="55435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1) </a:t>
            </a:r>
            <a:r>
              <a:rPr lang="uk-UA" i="1" u="sng" dirty="0" smtClean="0"/>
              <a:t>стурбованість</a:t>
            </a:r>
            <a:r>
              <a:rPr lang="uk-UA" dirty="0" smtClean="0"/>
              <a:t> (М. </a:t>
            </a:r>
            <a:r>
              <a:rPr lang="uk-UA" dirty="0" err="1" smtClean="0"/>
              <a:t>Хайдеггер</a:t>
            </a:r>
            <a:r>
              <a:rPr lang="uk-UA" dirty="0" smtClean="0"/>
              <a:t>: людина постійно про щось турбується, метушиться);</a:t>
            </a:r>
            <a:endParaRPr lang="uk-UA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2) </a:t>
            </a:r>
            <a:r>
              <a:rPr lang="uk-UA" i="1" u="sng" dirty="0" smtClean="0"/>
              <a:t>нудьга</a:t>
            </a:r>
            <a:r>
              <a:rPr lang="uk-UA" dirty="0" smtClean="0"/>
              <a:t> (А. Камю: досягаючи вершин, людина шукає пригод від нудьги, від відсутності подій в своєму житті);</a:t>
            </a:r>
            <a:endParaRPr lang="uk-UA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3) </a:t>
            </a:r>
            <a:r>
              <a:rPr lang="uk-UA" i="1" u="sng" dirty="0" smtClean="0"/>
              <a:t>нудота </a:t>
            </a:r>
            <a:r>
              <a:rPr lang="uk-UA" dirty="0" smtClean="0"/>
              <a:t>(Ж.-П. Сартр);</a:t>
            </a:r>
            <a:endParaRPr lang="uk-UA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4) с</a:t>
            </a:r>
            <a:r>
              <a:rPr lang="uk-UA" i="1" u="sng" dirty="0" smtClean="0"/>
              <a:t>трах</a:t>
            </a:r>
            <a:r>
              <a:rPr lang="uk-UA" i="1" dirty="0" smtClean="0"/>
              <a:t>.</a:t>
            </a:r>
            <a:endParaRPr lang="uk-UA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sz="3200" b="1" dirty="0" smtClean="0"/>
            </a:br>
            <a:r>
              <a:rPr lang="uk-UA" sz="3200" b="1" u="sng" dirty="0" smtClean="0"/>
              <a:t>ЕКЗИСТЕНЦІАЛІЗМУ вважає</a:t>
            </a:r>
            <a:r>
              <a:rPr lang="uk-UA" sz="3200" b="1" dirty="0" smtClean="0"/>
              <a:t>:</a:t>
            </a:r>
            <a:br>
              <a:rPr lang="uk-UA" sz="3200" dirty="0"/>
            </a:br>
            <a:r>
              <a:rPr lang="uk-UA" sz="3200" dirty="0"/>
              <a:t> </a:t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3950"/>
            <a:ext cx="8604250" cy="52927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dirty="0"/>
              <a:t>- </a:t>
            </a:r>
            <a:r>
              <a:rPr lang="uk-UA" dirty="0" smtClean="0"/>
              <a:t> </a:t>
            </a:r>
            <a:r>
              <a:rPr lang="uk-UA" dirty="0"/>
              <a:t>особистість має протидіяти суспільству, державі, середовищу, ворожому «іншому», адже всі вони нав'язують їй свою волю, мораль, свої інтереси й ідеали;</a:t>
            </a:r>
            <a:endParaRPr lang="uk-UA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dirty="0"/>
              <a:t>- </a:t>
            </a:r>
            <a:r>
              <a:rPr lang="uk-UA" dirty="0" smtClean="0"/>
              <a:t> </a:t>
            </a:r>
            <a:r>
              <a:rPr lang="uk-UA" dirty="0"/>
              <a:t>вищу життєву цінність </a:t>
            </a:r>
            <a:r>
              <a:rPr lang="uk-UA" dirty="0" smtClean="0"/>
              <a:t>вбачає у </a:t>
            </a:r>
            <a:r>
              <a:rPr lang="uk-UA" dirty="0"/>
              <a:t>свободі особистості;</a:t>
            </a:r>
            <a:endParaRPr lang="uk-UA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dirty="0" smtClean="0"/>
              <a:t>- </a:t>
            </a:r>
            <a:r>
              <a:rPr lang="uk-UA" u="sng" dirty="0" smtClean="0"/>
              <a:t>існування </a:t>
            </a:r>
            <a:r>
              <a:rPr lang="uk-UA" u="sng" dirty="0"/>
              <a:t>людини тлумачиться як драма </a:t>
            </a:r>
            <a:r>
              <a:rPr lang="uk-UA" u="sng" dirty="0" smtClean="0"/>
              <a:t>свободи.</a:t>
            </a:r>
            <a:endParaRPr lang="uk-UA" u="sng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/>
              <a:t>Екзистенціалізм підкреслює:</a:t>
            </a:r>
            <a:endParaRPr lang="uk-UA" b="1" u="sng" dirty="0" smtClean="0"/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- людина відповідає за свої дії лише тоді, коли діє вільно, має свободу волі, вибору і засобів їхньої реалізації</a:t>
            </a:r>
            <a:r>
              <a:rPr lang="uk-UA" dirty="0"/>
              <a:t>;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-</a:t>
            </a:r>
            <a:r>
              <a:rPr lang="uk-UA" dirty="0" smtClean="0"/>
              <a:t> формами прояву людської свободи є </a:t>
            </a:r>
            <a:r>
              <a:rPr lang="uk-UA" i="1" dirty="0" smtClean="0"/>
              <a:t>творчість, ризик</a:t>
            </a:r>
            <a:r>
              <a:rPr lang="uk-UA" i="1" dirty="0"/>
              <a:t>, </a:t>
            </a:r>
            <a:r>
              <a:rPr lang="uk-UA" i="1" dirty="0" smtClean="0"/>
              <a:t>гра, пошук сенсу життя </a:t>
            </a:r>
            <a:r>
              <a:rPr lang="uk-UA" dirty="0" smtClean="0"/>
              <a:t>та інше.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Представники екзистенціалізму вважали, що центром філософії повинна  стати людина та її екзистенція (існування). </a:t>
            </a:r>
            <a:endParaRPr lang="uk-UA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Адже сама людина є буттям, притому буттям особливим. Отже, шлях, який вибирають представники екзистенціалізму, не шлях від світу як буття до людини, а зворотний шлях - від людського буття до буття світу.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прагматизму:</a:t>
            </a:r>
            <a:br>
              <a:rPr lang="uk-UA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783637" cy="57245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1) вивчати і робити лише те, що дає практичний результат;</a:t>
            </a:r>
            <a:endParaRPr lang="uk-UA" b="1" dirty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2) істина - це те, що приносить прибуток або дає душевний комфорт;</a:t>
            </a:r>
            <a:endParaRPr lang="uk-UA" b="1" dirty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3) кожна людина для досягнення своєї мети, може використовувати будь-які доступні їй правові засоби;</a:t>
            </a:r>
            <a:endParaRPr lang="uk-UA" b="1" dirty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4) пропагує культ індивідуалізму;  </a:t>
            </a:r>
            <a:endParaRPr lang="uk-UA" b="1" dirty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5) виступає проти революції;   </a:t>
            </a:r>
            <a:endParaRPr lang="uk-UA" b="1" dirty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6)  пропагує поступові, часткові реформи;</a:t>
            </a:r>
            <a:endParaRPr lang="uk-UA" b="1" dirty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7) заперечує значення загальної теорії при вирішенні будь-якої конкретної проблеми, оскільки завжди існує оригінальне вирішення цієї проблеми;</a:t>
            </a:r>
            <a:endParaRPr lang="uk-UA" b="1" dirty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8) будь-яка соціальна проблема - це тимчасовий період, фаза, яка безперервно росте у соціальному досвіді.</a:t>
            </a:r>
            <a:endParaRPr lang="uk-UA" b="1" dirty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417638"/>
          </a:xfrm>
        </p:spPr>
        <p:txBody>
          <a:bodyPr/>
          <a:lstStyle/>
          <a:p>
            <a:r>
              <a:rPr lang="uk-UA" sz="3600" b="1" smtClean="0"/>
              <a:t>Представники прагматизму</a:t>
            </a:r>
            <a:endParaRPr lang="uk-UA" sz="3600" b="1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496300" cy="50006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smtClean="0">
                <a:solidFill>
                  <a:srgbClr val="252525"/>
                </a:solidFill>
                <a:latin typeface="Arial" panose="020B0604020202020204" pitchFamily="34" charset="0"/>
              </a:rPr>
              <a:t>1. </a:t>
            </a:r>
            <a:r>
              <a:rPr lang="ru-RU" b="1" smtClean="0"/>
              <a:t>Чарльз Сандерс Пірс</a:t>
            </a:r>
            <a:r>
              <a:rPr lang="en-US" b="1" smtClean="0"/>
              <a:t> </a:t>
            </a:r>
            <a:r>
              <a:rPr lang="ru-RU" b="1" smtClean="0"/>
              <a:t>(10.09.1839-19.04.1914) - </a:t>
            </a:r>
            <a:r>
              <a:rPr lang="ru-RU" smtClean="0"/>
              <a:t>американський філософ, логік, математик, основоположник прагматизму і семіотики.</a:t>
            </a:r>
            <a:endParaRPr lang="ru-RU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mtClean="0"/>
              <a:t>Запропонував концепцію </a:t>
            </a:r>
            <a:r>
              <a:rPr lang="ru-RU" b="1" i="1" u="sng" smtClean="0"/>
              <a:t>тихізму</a:t>
            </a:r>
            <a:r>
              <a:rPr lang="ru-RU" smtClean="0"/>
              <a:t> (тихізм від</a:t>
            </a:r>
            <a:endParaRPr lang="ru-RU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mtClean="0"/>
              <a:t>грец. </a:t>
            </a:r>
            <a:r>
              <a:rPr lang="el-GR" smtClean="0"/>
              <a:t>τύχη, «</a:t>
            </a:r>
            <a:r>
              <a:rPr lang="ru-RU" smtClean="0"/>
              <a:t>випадок») - вчення про панування</a:t>
            </a:r>
            <a:endParaRPr lang="ru-RU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mtClean="0"/>
              <a:t>випадку у Всесвіті. Тихізм відкидає «механічну» концепцію законів природи.</a:t>
            </a:r>
            <a:endParaRPr lang="ru-RU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mtClean="0"/>
              <a:t> </a:t>
            </a:r>
            <a:r>
              <a:rPr lang="uk-UA" smtClean="0"/>
              <a:t>Ч.</a:t>
            </a:r>
            <a:r>
              <a:rPr lang="ru-RU" smtClean="0"/>
              <a:t>Пірса називали «Кантом американської філософії».</a:t>
            </a:r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працях Ч.Пірса,  В. Джемса  та Дж. Дьюї</a:t>
            </a:r>
            <a:endParaRPr lang="uk-UA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прагматизм формулюється як метод вирішення філософських спорів шляхом порівняння „практичних наслідків”, які випливають з тієї чи іншої теорії та як теорія істини.</a:t>
            </a:r>
            <a:endParaRPr lang="uk-UA" sz="25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Суб’єктивне розуміння практики та істини призводить прагматизм до визначення поняття (ідеї) як „інструмента” дії (Дьюі), а пізнання - як сукупності суб’єктивних істин. Під практичною корисністю прагматизм розуміє те, що задовольняє суб’єктивні інтереси індивіда.</a:t>
            </a:r>
            <a:endParaRPr lang="uk-UA" sz="25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Об’єктивна реальність ототожнюється у прагматизмі з досвідом, а розділення суб’єкта і об’єкта пізнання здійснюється лише всередині досвіду.</a:t>
            </a:r>
            <a:endParaRPr lang="uk-UA" sz="25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</a:pPr>
            <a:endParaRPr lang="uk-UA" sz="25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3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/>
              <a:t>Чарльз </a:t>
            </a:r>
            <a:r>
              <a:rPr lang="ru-RU" b="1" u="sng" dirty="0" err="1"/>
              <a:t>Сандерс</a:t>
            </a:r>
            <a:r>
              <a:rPr lang="ru-RU" b="1" u="sng" dirty="0"/>
              <a:t> </a:t>
            </a:r>
            <a:r>
              <a:rPr lang="ru-RU" b="1" u="sng" dirty="0" smtClean="0"/>
              <a:t>Пирс</a:t>
            </a:r>
            <a:endParaRPr lang="ru-RU" b="1" u="sng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51050" y="777875"/>
            <a:ext cx="3792538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Біографія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8675687" cy="54006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err="1"/>
              <a:t>Народився</a:t>
            </a:r>
            <a:r>
              <a:rPr lang="ru-RU" sz="2800" dirty="0"/>
              <a:t> в </a:t>
            </a:r>
            <a:r>
              <a:rPr lang="ru-RU" sz="2800" dirty="0" err="1"/>
              <a:t>Кембриджі</a:t>
            </a:r>
            <a:r>
              <a:rPr lang="ru-RU" sz="2800" dirty="0"/>
              <a:t> (Массачусетс), </a:t>
            </a:r>
            <a:r>
              <a:rPr lang="ru-RU" sz="2800" dirty="0" err="1"/>
              <a:t>син</a:t>
            </a:r>
            <a:r>
              <a:rPr lang="ru-RU" sz="2800" dirty="0"/>
              <a:t> </a:t>
            </a:r>
            <a:r>
              <a:rPr lang="ru-RU" sz="2800" dirty="0" err="1"/>
              <a:t>Бенджаміна</a:t>
            </a:r>
            <a:r>
              <a:rPr lang="ru-RU" sz="2800" dirty="0"/>
              <a:t> </a:t>
            </a:r>
            <a:r>
              <a:rPr lang="ru-RU" sz="2800" dirty="0" err="1"/>
              <a:t>Пірса</a:t>
            </a:r>
            <a:r>
              <a:rPr lang="ru-RU" sz="2800" dirty="0"/>
              <a:t>, </a:t>
            </a:r>
            <a:r>
              <a:rPr lang="ru-RU" sz="2800" dirty="0" err="1"/>
              <a:t>професора</a:t>
            </a:r>
            <a:r>
              <a:rPr lang="ru-RU" sz="2800" dirty="0"/>
              <a:t> </a:t>
            </a:r>
            <a:r>
              <a:rPr lang="ru-RU" sz="2800" dirty="0" err="1"/>
              <a:t>астрономії</a:t>
            </a:r>
            <a:r>
              <a:rPr lang="ru-RU" sz="2800" dirty="0"/>
              <a:t> та математики в </a:t>
            </a:r>
            <a:r>
              <a:rPr lang="ru-RU" sz="2800" dirty="0" err="1"/>
              <a:t>Гарвардському</a:t>
            </a:r>
            <a:r>
              <a:rPr lang="ru-RU" sz="2800" dirty="0"/>
              <a:t> </a:t>
            </a:r>
            <a:r>
              <a:rPr lang="ru-RU" sz="2800" dirty="0" err="1"/>
              <a:t>університеті</a:t>
            </a:r>
            <a:r>
              <a:rPr lang="ru-RU" sz="2800" dirty="0" smtClean="0"/>
              <a:t>. У </a:t>
            </a:r>
            <a:r>
              <a:rPr lang="ru-RU" sz="2800" dirty="0"/>
              <a:t>1863 </a:t>
            </a:r>
            <a:r>
              <a:rPr lang="ru-RU" sz="2800" dirty="0" err="1"/>
              <a:t>отримав</a:t>
            </a:r>
            <a:r>
              <a:rPr lang="ru-RU" sz="2800" dirty="0"/>
              <a:t> </a:t>
            </a:r>
            <a:r>
              <a:rPr lang="ru-RU" sz="2800" dirty="0" err="1"/>
              <a:t>ступінь</a:t>
            </a:r>
            <a:r>
              <a:rPr lang="ru-RU" sz="2800" dirty="0"/>
              <a:t> </a:t>
            </a:r>
            <a:r>
              <a:rPr lang="ru-RU" sz="2800" dirty="0" err="1"/>
              <a:t>магістра</a:t>
            </a:r>
            <a:r>
              <a:rPr lang="ru-RU" sz="2800" dirty="0"/>
              <a:t> з </a:t>
            </a:r>
            <a:r>
              <a:rPr lang="ru-RU" sz="2800" dirty="0" err="1"/>
              <a:t>хімії</a:t>
            </a:r>
            <a:r>
              <a:rPr lang="ru-RU" sz="2800" dirty="0"/>
              <a:t>.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	Все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страждав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лицьової</a:t>
            </a:r>
            <a:r>
              <a:rPr lang="ru-RU" sz="2800" dirty="0"/>
              <a:t> </a:t>
            </a:r>
            <a:r>
              <a:rPr lang="ru-RU" sz="2800" dirty="0" err="1"/>
              <a:t>невралгії</a:t>
            </a:r>
            <a:r>
              <a:rPr lang="ru-RU" sz="2800" dirty="0"/>
              <a:t>, негативно </a:t>
            </a:r>
            <a:r>
              <a:rPr lang="ru-RU" sz="2800" dirty="0" err="1"/>
              <a:t>впливала</a:t>
            </a:r>
            <a:r>
              <a:rPr lang="ru-RU" sz="2800" dirty="0"/>
              <a:t> на </a:t>
            </a:r>
            <a:r>
              <a:rPr lang="ru-RU" sz="2800" dirty="0" err="1"/>
              <a:t>врівноваженість</a:t>
            </a:r>
            <a:r>
              <a:rPr lang="ru-RU" sz="2800" dirty="0"/>
              <a:t> характеру і </a:t>
            </a:r>
            <a:r>
              <a:rPr lang="ru-RU" sz="2800" dirty="0" err="1"/>
              <a:t>товариськість</a:t>
            </a:r>
            <a:r>
              <a:rPr lang="ru-RU" sz="2800" dirty="0"/>
              <a:t>, </a:t>
            </a:r>
            <a:r>
              <a:rPr lang="ru-RU" sz="2800" dirty="0" err="1"/>
              <a:t>проте</a:t>
            </a:r>
            <a:r>
              <a:rPr lang="ru-RU" sz="2800" dirty="0"/>
              <a:t> з часу </a:t>
            </a:r>
            <a:r>
              <a:rPr lang="ru-RU" sz="2800" dirty="0" err="1"/>
              <a:t>навчання</a:t>
            </a:r>
            <a:r>
              <a:rPr lang="ru-RU" sz="2800" dirty="0"/>
              <a:t> в </a:t>
            </a:r>
            <a:r>
              <a:rPr lang="ru-RU" sz="2800" dirty="0" err="1"/>
              <a:t>Гарварді</a:t>
            </a:r>
            <a:r>
              <a:rPr lang="ru-RU" sz="2800" dirty="0"/>
              <a:t> коло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друзів</a:t>
            </a:r>
            <a:r>
              <a:rPr lang="ru-RU" sz="2800" dirty="0"/>
              <a:t> входили </a:t>
            </a:r>
            <a:r>
              <a:rPr lang="ru-RU" sz="2800" dirty="0" err="1"/>
              <a:t>Френсіс</a:t>
            </a:r>
            <a:r>
              <a:rPr lang="ru-RU" sz="2800" dirty="0"/>
              <a:t> </a:t>
            </a:r>
            <a:r>
              <a:rPr lang="ru-RU" sz="2800" dirty="0" err="1"/>
              <a:t>Еббот</a:t>
            </a:r>
            <a:r>
              <a:rPr lang="ru-RU" sz="2800" dirty="0"/>
              <a:t>, </a:t>
            </a:r>
            <a:r>
              <a:rPr lang="ru-RU" sz="2800" dirty="0" err="1"/>
              <a:t>Вільям</a:t>
            </a:r>
            <a:r>
              <a:rPr lang="ru-RU" sz="2800" dirty="0"/>
              <a:t> Джемс і </a:t>
            </a:r>
            <a:r>
              <a:rPr lang="ru-RU" sz="2800" dirty="0" err="1"/>
              <a:t>Ченсі</a:t>
            </a:r>
            <a:r>
              <a:rPr lang="ru-RU" sz="2800" dirty="0"/>
              <a:t> Райт. Разом вони </a:t>
            </a:r>
            <a:r>
              <a:rPr lang="ru-RU" sz="2800" dirty="0" err="1"/>
              <a:t>склали</a:t>
            </a:r>
            <a:r>
              <a:rPr lang="ru-RU" sz="2800" dirty="0"/>
              <a:t> так званий </a:t>
            </a:r>
            <a:r>
              <a:rPr lang="ru-RU" sz="2800" dirty="0" err="1"/>
              <a:t>Метафізичний</a:t>
            </a:r>
            <a:r>
              <a:rPr lang="ru-RU" sz="2800" dirty="0"/>
              <a:t> клуб.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	З </a:t>
            </a:r>
            <a:r>
              <a:rPr lang="ru-RU" sz="2800" dirty="0"/>
              <a:t>1867 року - член </a:t>
            </a:r>
            <a:r>
              <a:rPr lang="ru-RU" sz="2800" dirty="0" err="1"/>
              <a:t>Американської</a:t>
            </a:r>
            <a:r>
              <a:rPr lang="ru-RU" sz="2800" dirty="0"/>
              <a:t> </a:t>
            </a:r>
            <a:r>
              <a:rPr lang="ru-RU" sz="2800" dirty="0" err="1"/>
              <a:t>академії</a:t>
            </a:r>
            <a:r>
              <a:rPr lang="ru-RU" sz="2800" dirty="0"/>
              <a:t> </a:t>
            </a:r>
            <a:r>
              <a:rPr lang="ru-RU" sz="2800" dirty="0" err="1"/>
              <a:t>мистецтв</a:t>
            </a:r>
            <a:r>
              <a:rPr lang="ru-RU" sz="2800" dirty="0"/>
              <a:t> і наук, з 1877 - член </a:t>
            </a:r>
            <a:r>
              <a:rPr lang="ru-RU" sz="2800" dirty="0" err="1"/>
              <a:t>Національної</a:t>
            </a:r>
            <a:r>
              <a:rPr lang="ru-RU" sz="2800" dirty="0"/>
              <a:t> </a:t>
            </a:r>
            <a:r>
              <a:rPr lang="ru-RU" sz="2800" dirty="0" err="1"/>
              <a:t>академії</a:t>
            </a:r>
            <a:r>
              <a:rPr lang="ru-RU" sz="2800" dirty="0"/>
              <a:t> наук США.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	У </a:t>
            </a:r>
            <a:r>
              <a:rPr lang="ru-RU" sz="2800" dirty="0"/>
              <a:t>1879 </a:t>
            </a:r>
            <a:r>
              <a:rPr lang="ru-RU" sz="2800" dirty="0" err="1"/>
              <a:t>призначений</a:t>
            </a:r>
            <a:r>
              <a:rPr lang="ru-RU" sz="2800" dirty="0"/>
              <a:t> </a:t>
            </a:r>
            <a:r>
              <a:rPr lang="ru-RU" sz="2800" dirty="0" err="1"/>
              <a:t>викладачем</a:t>
            </a:r>
            <a:r>
              <a:rPr lang="ru-RU" sz="2800" dirty="0"/>
              <a:t> </a:t>
            </a:r>
            <a:r>
              <a:rPr lang="ru-RU" sz="2800" dirty="0" err="1"/>
              <a:t>логіки</a:t>
            </a:r>
            <a:r>
              <a:rPr lang="ru-RU" sz="2800" dirty="0"/>
              <a:t> в </a:t>
            </a:r>
            <a:r>
              <a:rPr lang="ru-RU" sz="2800" dirty="0" err="1"/>
              <a:t>університеті</a:t>
            </a:r>
            <a:r>
              <a:rPr lang="ru-RU" sz="2800" dirty="0"/>
              <a:t> Джонса </a:t>
            </a:r>
            <a:r>
              <a:rPr lang="ru-RU" sz="2800" dirty="0" err="1"/>
              <a:t>Хопкінса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єдиний</a:t>
            </a:r>
            <a:r>
              <a:rPr lang="ru-RU" sz="2800" dirty="0"/>
              <a:t> </a:t>
            </a:r>
            <a:r>
              <a:rPr lang="ru-RU" sz="2800" dirty="0" err="1"/>
              <a:t>академічний</a:t>
            </a:r>
            <a:r>
              <a:rPr lang="ru-RU" sz="2800" dirty="0"/>
              <a:t> пост в </a:t>
            </a:r>
            <a:r>
              <a:rPr lang="ru-RU" sz="2800" dirty="0" err="1"/>
              <a:t>житті</a:t>
            </a:r>
            <a:r>
              <a:rPr lang="ru-RU" sz="2800" dirty="0"/>
              <a:t> </a:t>
            </a:r>
            <a:r>
              <a:rPr lang="ru-RU" sz="2800" dirty="0" err="1"/>
              <a:t>вченого</a:t>
            </a:r>
            <a:r>
              <a:rPr lang="ru-RU" sz="2800" dirty="0"/>
              <a:t>.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i="1" dirty="0"/>
              <a:t>Помер у </a:t>
            </a:r>
            <a:r>
              <a:rPr lang="ru-RU" sz="2800" i="1" dirty="0" err="1"/>
              <a:t>злиднях</a:t>
            </a:r>
            <a:r>
              <a:rPr lang="ru-RU" sz="2800" dirty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22779</Words>
  <Application>WPS Presentation</Application>
  <PresentationFormat>Экран (4:3)</PresentationFormat>
  <Paragraphs>448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8" baseType="lpstr">
      <vt:lpstr>Arial</vt:lpstr>
      <vt:lpstr>SimSun</vt:lpstr>
      <vt:lpstr>Wingdings</vt:lpstr>
      <vt:lpstr>Calibri</vt:lpstr>
      <vt:lpstr>Times New Roman</vt:lpstr>
      <vt:lpstr>Arial</vt:lpstr>
      <vt:lpstr>Times New Roman</vt:lpstr>
      <vt:lpstr>Microsoft YaHei</vt:lpstr>
      <vt:lpstr>Arial Unicode MS</vt:lpstr>
      <vt:lpstr>Тема Office</vt:lpstr>
      <vt:lpstr>Лекція 12. Сучасна світова філософія</vt:lpstr>
      <vt:lpstr>Література</vt:lpstr>
      <vt:lpstr>1. Прагматизм</vt:lpstr>
      <vt:lpstr>Прагматик</vt:lpstr>
      <vt:lpstr>Основні ідеї прагматизму: </vt:lpstr>
      <vt:lpstr>Представники прагматизму</vt:lpstr>
      <vt:lpstr>У працях Ч.Пірса,  В. Джемса  та Дж. Дьюї</vt:lpstr>
      <vt:lpstr>Чарльз Сандерс Пирс</vt:lpstr>
      <vt:lpstr>Біографія</vt:lpstr>
      <vt:lpstr>Вільям Джеймс William James</vt:lpstr>
      <vt:lpstr>Біографія</vt:lpstr>
      <vt:lpstr>Вільям Джеймс</vt:lpstr>
      <vt:lpstr>Роботи В. Джемса</vt:lpstr>
      <vt:lpstr>Джон Дьюї  John Dewey</vt:lpstr>
      <vt:lpstr> Біографія </vt:lpstr>
      <vt:lpstr>У 1881 році Джон Дьюї направив</vt:lpstr>
      <vt:lpstr> Джон Дьюї</vt:lpstr>
      <vt:lpstr>Три шляхи вдосконалення досвіду за Дьюї:</vt:lpstr>
      <vt:lpstr>  Соціальна реконструкція за Дж.Дьюі  має на увазі:  . </vt:lpstr>
      <vt:lpstr>Основні проблеми моралі та соціальної філософії Дж. Дьюї:</vt:lpstr>
      <vt:lpstr>-  Моральні заповіді (не вбий, не вкради) не мають абсолютного характеру (наприклад, на війні стосовно ворога) і справедливі (не є справедливими) у кожному конкретному випадку.  </vt:lpstr>
      <vt:lpstr>Джон Дьюї активно займався правозахисною діяльністю,</vt:lpstr>
      <vt:lpstr>Прагматизм у педагогіці</vt:lpstr>
      <vt:lpstr>2. Позитивізм</vt:lpstr>
      <vt:lpstr>Основні ідеї позитивізму: </vt:lpstr>
      <vt:lpstr> До сильних сторін позитивізму потрібно віднести: </vt:lpstr>
      <vt:lpstr>До слабких сторін позитивізму потрібно віднести:</vt:lpstr>
      <vt:lpstr>Головні етапи позитивізму </vt:lpstr>
      <vt:lpstr>Другий позитивізм (емпіріокритицизм).</vt:lpstr>
      <vt:lpstr>Третій позитивізм (неопозитивізм).</vt:lpstr>
      <vt:lpstr>Четвертий позитивізм(постпозитивізм)</vt:lpstr>
      <vt:lpstr>(36) Екзистенціалізм: загальна характеристика</vt:lpstr>
      <vt:lpstr>Альбер Камю </vt:lpstr>
      <vt:lpstr>Твори А.Камю</vt:lpstr>
      <vt:lpstr>Біографія А.Камю</vt:lpstr>
      <vt:lpstr>Могила Альбера Камю в місті Лурмарен на півдні Франції</vt:lpstr>
      <vt:lpstr>Жан-Поль Сартр</vt:lpstr>
      <vt:lpstr>Твори Ж-П. Сартра Переклади українською </vt:lpstr>
      <vt:lpstr>Біографія Жан-Поль Сартра </vt:lpstr>
      <vt:lpstr>PowerPoint 演示文稿</vt:lpstr>
      <vt:lpstr>Твори Хосе Ортеґа-і-Ґассета </vt:lpstr>
      <vt:lpstr>  Біографія Хосе Ортеґа-і-Ґассета  </vt:lpstr>
      <vt:lpstr> Екзистенціалізм ґрунтується на такій програмі: </vt:lpstr>
      <vt:lpstr> Основні ідеї екзистенціалізму: </vt:lpstr>
      <vt:lpstr> Основні поняття екзистенціалізму: </vt:lpstr>
      <vt:lpstr> ЕКЗИСТЕНЦІАЛІЗМУ вважає:   </vt:lpstr>
      <vt:lpstr>Екзистенціалізм підкреслює:</vt:lpstr>
      <vt:lpstr>Представники екзистенціалізму вважали, що центром філософії повинна  стати людина та її екзистенція (існування).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13. Прагматизм.Позитивізм</dc:title>
  <dc:creator>Админ</dc:creator>
  <cp:lastModifiedBy>User</cp:lastModifiedBy>
  <cp:revision>57</cp:revision>
  <dcterms:created xsi:type="dcterms:W3CDTF">2014-12-13T13:48:00Z</dcterms:created>
  <dcterms:modified xsi:type="dcterms:W3CDTF">2023-09-08T19:03:05Z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22E76478BC6E4C7A84C258B73490AF68_12</vt:lpwstr>
  </property>
  <property fmtid="{D5CDD505-2E9C-101B-9397-08002B2CF9AE}" pid="3" name="KSOProductBuildVer">
    <vt:lpwstr>1033-12.2.0.13201</vt:lpwstr>
  </property>
</Properties>
</file>