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7" r:id="rId4"/>
    <p:sldId id="259" r:id="rId5"/>
    <p:sldId id="260" r:id="rId6"/>
    <p:sldId id="270" r:id="rId7"/>
    <p:sldId id="271" r:id="rId8"/>
    <p:sldId id="263" r:id="rId9"/>
    <p:sldId id="268" r:id="rId10"/>
    <p:sldId id="272" r:id="rId11"/>
    <p:sldId id="273" r:id="rId12"/>
    <p:sldId id="274" r:id="rId13"/>
    <p:sldId id="27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3"/>
  </p:normalViewPr>
  <p:slideViewPr>
    <p:cSldViewPr snapToGrid="0">
      <p:cViewPr varScale="1">
        <p:scale>
          <a:sx n="100" d="100"/>
          <a:sy n="100" d="100"/>
        </p:scale>
        <p:origin x="10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DFE7EE4-69FD-4FB9-B395-562275C2FAC5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758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7EE4-69FD-4FB9-B395-562275C2FAC5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16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7EE4-69FD-4FB9-B395-562275C2FAC5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777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7EE4-69FD-4FB9-B395-562275C2FAC5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696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7EE4-69FD-4FB9-B395-562275C2FAC5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968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7EE4-69FD-4FB9-B395-562275C2FAC5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973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7EE4-69FD-4FB9-B395-562275C2FAC5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052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7EE4-69FD-4FB9-B395-562275C2FAC5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035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7EE4-69FD-4FB9-B395-562275C2FAC5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44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7EE4-69FD-4FB9-B395-562275C2FAC5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67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7EE4-69FD-4FB9-B395-562275C2FAC5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7EE4-69FD-4FB9-B395-562275C2FAC5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82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7EE4-69FD-4FB9-B395-562275C2FAC5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242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7EE4-69FD-4FB9-B395-562275C2FAC5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31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7EE4-69FD-4FB9-B395-562275C2FAC5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48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7EE4-69FD-4FB9-B395-562275C2FAC5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38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E7EE4-69FD-4FB9-B395-562275C2FAC5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11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FE7EE4-69FD-4FB9-B395-562275C2FAC5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8A6B73-7C6D-49EB-ABD3-A09F68E5B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33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38.emf"/><Relationship Id="rId7" Type="http://schemas.openxmlformats.org/officeDocument/2006/relationships/image" Target="../media/image40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42.emf"/><Relationship Id="rId5" Type="http://schemas.openxmlformats.org/officeDocument/2006/relationships/image" Target="../media/image39.e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48.emf"/><Relationship Id="rId3" Type="http://schemas.openxmlformats.org/officeDocument/2006/relationships/image" Target="../media/image43.emf"/><Relationship Id="rId7" Type="http://schemas.openxmlformats.org/officeDocument/2006/relationships/image" Target="../media/image45.emf"/><Relationship Id="rId12" Type="http://schemas.openxmlformats.org/officeDocument/2006/relationships/oleObject" Target="../embeddings/oleObject21.bin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47.emf"/><Relationship Id="rId5" Type="http://schemas.openxmlformats.org/officeDocument/2006/relationships/image" Target="../media/image44.emf"/><Relationship Id="rId15" Type="http://schemas.openxmlformats.org/officeDocument/2006/relationships/image" Target="../media/image49.e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46.emf"/><Relationship Id="rId14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1.e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3.emf"/><Relationship Id="rId5" Type="http://schemas.openxmlformats.org/officeDocument/2006/relationships/image" Target="../media/image20.emf"/><Relationship Id="rId15" Type="http://schemas.openxmlformats.org/officeDocument/2006/relationships/image" Target="../media/image25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2.emf"/><Relationship Id="rId1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emf"/><Relationship Id="rId7" Type="http://schemas.openxmlformats.org/officeDocument/2006/relationships/image" Target="../media/image29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37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10B3B-2BBD-0436-C682-39170E56F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2095501"/>
            <a:ext cx="8077200" cy="2065864"/>
          </a:xfrm>
        </p:spPr>
        <p:txBody>
          <a:bodyPr/>
          <a:lstStyle/>
          <a:p>
            <a:r>
              <a:rPr lang="uk-UA" sz="4400" b="1" dirty="0">
                <a:solidFill>
                  <a:srgbClr val="0000FF"/>
                </a:solidFill>
                <a:latin typeface="Times New Roman" pitchFamily="18" charset="0"/>
              </a:rPr>
              <a:t>Методи визначення питомого опору та питомого поверхневого опору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3840124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165963-B1E4-993D-5133-F7D2D045EFC6}"/>
              </a:ext>
            </a:extLst>
          </p:cNvPr>
          <p:cNvSpPr txBox="1"/>
          <p:nvPr/>
        </p:nvSpPr>
        <p:spPr>
          <a:xfrm>
            <a:off x="1202531" y="1149251"/>
            <a:ext cx="978693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UA" sz="2000" dirty="0"/>
              <a:t>Реалізується при вимірюванні поверхневого опору тонких напівпровідникових пластин та провідних (напівпровідникових та металевих) шарів, ізольованих від провідних підкладок.</a:t>
            </a:r>
          </a:p>
          <a:p>
            <a:pPr algn="just"/>
            <a:r>
              <a:rPr lang="ru-UA" sz="2000" dirty="0"/>
              <a:t>У тонкому зразку розподіл струму і потенціалу по товщині шару можна вважати однорідним і циліндричною симетрією, що характеризується. Радіальна частина потенціалу виходить із рішення рівняння Лапласа.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3EFD7E-9B74-0FF8-9DD7-9A6DB24FFD94}"/>
              </a:ext>
            </a:extLst>
          </p:cNvPr>
          <p:cNvSpPr txBox="1"/>
          <p:nvPr/>
        </p:nvSpPr>
        <p:spPr>
          <a:xfrm>
            <a:off x="1202530" y="3896023"/>
            <a:ext cx="97869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UA" sz="2000" dirty="0"/>
              <a:t>С</a:t>
            </a:r>
            <a:r>
              <a:rPr lang="ru-UA" sz="2000" baseline="-25000" dirty="0"/>
              <a:t>2</a:t>
            </a:r>
            <a:r>
              <a:rPr lang="ru-UA" sz="2000" dirty="0"/>
              <a:t>=0, так як інтерес представляє лише різницю потенціалів у точках 2 і 3. С</a:t>
            </a:r>
            <a:r>
              <a:rPr lang="ru-UA" sz="2000" baseline="-25000" dirty="0"/>
              <a:t>1 </a:t>
            </a:r>
            <a:r>
              <a:rPr lang="ru-UA" sz="2000" dirty="0"/>
              <a:t>знаходимо з того, що сила струму, що протікає через циліндричну поверхню, дорівнює: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F00B08E-3A60-863E-B31B-402BDAE18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0" y="2898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724ADB97-4BA8-C9D6-E708-2C3FD9A57F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889373"/>
              </p:ext>
            </p:extLst>
          </p:nvPr>
        </p:nvGraphicFramePr>
        <p:xfrm>
          <a:off x="5175250" y="2898775"/>
          <a:ext cx="1841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2181800" imgH="9944100" progId="Equation.3">
                  <p:embed/>
                </p:oleObj>
              </mc:Choice>
              <mc:Fallback>
                <p:oleObj r:id="rId2" imgW="32181800" imgH="9944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0" y="2898775"/>
                        <a:ext cx="18415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B13B06AA-F956-0029-CEBB-278C4C0C4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0" y="36594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1AEBF99F-4545-1026-268C-0FF776CB08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802640"/>
              </p:ext>
            </p:extLst>
          </p:nvPr>
        </p:nvGraphicFramePr>
        <p:xfrm>
          <a:off x="5556250" y="3659486"/>
          <a:ext cx="146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6327100" imgH="4978400" progId="Equation.3">
                  <p:embed/>
                </p:oleObj>
              </mc:Choice>
              <mc:Fallback>
                <p:oleObj r:id="rId4" imgW="26327100" imgH="4978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0" y="3659486"/>
                        <a:ext cx="1460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5">
            <a:extLst>
              <a:ext uri="{FF2B5EF4-FFF2-40B4-BE49-F238E27FC236}">
                <a16:creationId xmlns:a16="http://schemas.microsoft.com/office/drawing/2014/main" id="{53AF89DC-05B7-970E-BFD3-1F98C0403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0" y="39388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1342D3A0-D081-E68C-C764-E2BF47970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3355" y="47750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7000A090-7A31-2336-E7E2-7E3908138C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438665"/>
              </p:ext>
            </p:extLst>
          </p:nvPr>
        </p:nvGraphicFramePr>
        <p:xfrm>
          <a:off x="2285603" y="4775043"/>
          <a:ext cx="1384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4574500" imgH="9652000" progId="Equation.3">
                  <p:embed/>
                </p:oleObj>
              </mc:Choice>
              <mc:Fallback>
                <p:oleObj r:id="rId6" imgW="24574500" imgH="9652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603" y="4775043"/>
                        <a:ext cx="13843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9">
            <a:extLst>
              <a:ext uri="{FF2B5EF4-FFF2-40B4-BE49-F238E27FC236}">
                <a16:creationId xmlns:a16="http://schemas.microsoft.com/office/drawing/2014/main" id="{47DE7567-0501-FE74-3842-E20FC66AB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337" y="47679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1AEB1431-3005-C4D2-B608-5B12B4406F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398377"/>
              </p:ext>
            </p:extLst>
          </p:nvPr>
        </p:nvGraphicFramePr>
        <p:xfrm>
          <a:off x="7016750" y="4695125"/>
          <a:ext cx="1562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7495500" imgH="9067800" progId="Equation.3">
                  <p:embed/>
                </p:oleObj>
              </mc:Choice>
              <mc:Fallback>
                <p:oleObj r:id="rId8" imgW="27495500" imgH="9067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0" y="4695125"/>
                        <a:ext cx="15621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E04351F1-07DA-6006-7C66-801EE9805749}"/>
              </a:ext>
            </a:extLst>
          </p:cNvPr>
          <p:cNvSpPr txBox="1"/>
          <p:nvPr/>
        </p:nvSpPr>
        <p:spPr>
          <a:xfrm>
            <a:off x="4919664" y="4833793"/>
            <a:ext cx="960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1800" dirty="0"/>
              <a:t>звідки</a:t>
            </a:r>
            <a:endParaRPr lang="ru-UA" dirty="0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A9EDCC22-CFEE-A5E9-8E5A-742E72056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9C503C3B-9A36-6A5B-237A-C09B09E1EA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81747"/>
              </p:ext>
            </p:extLst>
          </p:nvPr>
        </p:nvGraphicFramePr>
        <p:xfrm>
          <a:off x="1853803" y="5343467"/>
          <a:ext cx="660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1112500" imgH="9067800" progId="Equation.3">
                  <p:embed/>
                </p:oleObj>
              </mc:Choice>
              <mc:Fallback>
                <p:oleObj r:id="rId10" imgW="11112500" imgH="9067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3803" y="5343467"/>
                        <a:ext cx="6604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2">
            <a:extLst>
              <a:ext uri="{FF2B5EF4-FFF2-40B4-BE49-F238E27FC236}">
                <a16:creationId xmlns:a16="http://schemas.microsoft.com/office/drawing/2014/main" id="{4C00484E-3955-01BC-9C13-6B6FDDB0F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F240AE-D6CD-A374-B815-8CC15CDF141E}"/>
              </a:ext>
            </a:extLst>
          </p:cNvPr>
          <p:cNvSpPr txBox="1"/>
          <p:nvPr/>
        </p:nvSpPr>
        <p:spPr>
          <a:xfrm>
            <a:off x="1202530" y="5416490"/>
            <a:ext cx="960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1800" dirty="0"/>
              <a:t>де</a:t>
            </a:r>
            <a:endParaRPr lang="ru-UA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5ADDD5-56BA-61FD-AD06-091517E217E5}"/>
              </a:ext>
            </a:extLst>
          </p:cNvPr>
          <p:cNvSpPr txBox="1"/>
          <p:nvPr/>
        </p:nvSpPr>
        <p:spPr>
          <a:xfrm>
            <a:off x="2685256" y="5425501"/>
            <a:ext cx="3194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1800" dirty="0"/>
              <a:t>-поверхневий опір.</a:t>
            </a:r>
            <a:endParaRPr lang="ru-UA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E79491-17F7-41E0-49CD-4779C3214617}"/>
              </a:ext>
            </a:extLst>
          </p:cNvPr>
          <p:cNvSpPr txBox="1"/>
          <p:nvPr/>
        </p:nvSpPr>
        <p:spPr>
          <a:xfrm>
            <a:off x="4740275" y="713364"/>
            <a:ext cx="6115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altLang="ru-RU" sz="2400" b="1" dirty="0">
                <a:solidFill>
                  <a:srgbClr val="007FDE"/>
                </a:solidFill>
                <a:latin typeface="Times New Roman" panose="02020603050405020304" pitchFamily="18" charset="0"/>
              </a:rPr>
              <a:t>Тонкий зразок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573800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326A665-1C68-FA3C-961D-BB657F811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5F149624-FB15-1A29-9157-8640A55467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060887"/>
              </p:ext>
            </p:extLst>
          </p:nvPr>
        </p:nvGraphicFramePr>
        <p:xfrm>
          <a:off x="5257800" y="871538"/>
          <a:ext cx="838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922500" imgH="8483600" progId="Equation.3">
                  <p:embed/>
                </p:oleObj>
              </mc:Choice>
              <mc:Fallback>
                <p:oleObj r:id="rId2" imgW="14922500" imgH="8483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871538"/>
                        <a:ext cx="8382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id="{14A3FC7E-1E87-558E-82BE-EC4AB1FCE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570583C-BFA3-50DE-DE49-D277A3A566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077262"/>
              </p:ext>
            </p:extLst>
          </p:nvPr>
        </p:nvGraphicFramePr>
        <p:xfrm>
          <a:off x="5003800" y="1717675"/>
          <a:ext cx="1346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3698200" imgH="9067800" progId="Equation.3">
                  <p:embed/>
                </p:oleObj>
              </mc:Choice>
              <mc:Fallback>
                <p:oleObj r:id="rId4" imgW="23698200" imgH="9067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717675"/>
                        <a:ext cx="13462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CB498F1-9186-0975-817C-F62FD15F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8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B276407-0FA9-D10B-8CB4-FE90E6AFE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1788" y="25923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A2509DD5-757F-6050-89E1-2F8FD7C3EA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539073"/>
              </p:ext>
            </p:extLst>
          </p:nvPr>
        </p:nvGraphicFramePr>
        <p:xfrm>
          <a:off x="2871788" y="2592387"/>
          <a:ext cx="62103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09423200" imgH="9067800" progId="Equation.3">
                  <p:embed/>
                </p:oleObj>
              </mc:Choice>
              <mc:Fallback>
                <p:oleObj r:id="rId6" imgW="109423200" imgH="9067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788" y="2592387"/>
                        <a:ext cx="62103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9">
            <a:extLst>
              <a:ext uri="{FF2B5EF4-FFF2-40B4-BE49-F238E27FC236}">
                <a16:creationId xmlns:a16="http://schemas.microsoft.com/office/drawing/2014/main" id="{F9683210-4BE1-07E4-8314-53ECFE29E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6275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814BF259-176E-97B6-3A41-7ADE01A310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537820"/>
              </p:ext>
            </p:extLst>
          </p:nvPr>
        </p:nvGraphicFramePr>
        <p:xfrm>
          <a:off x="4486275" y="3429000"/>
          <a:ext cx="2108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37160200" imgH="9067800" progId="Equation.3">
                  <p:embed/>
                </p:oleObj>
              </mc:Choice>
              <mc:Fallback>
                <p:oleObj r:id="rId8" imgW="37160200" imgH="9067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3429000"/>
                        <a:ext cx="21082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19E2478-B11C-69CC-5292-C453254E85B9}"/>
              </a:ext>
            </a:extLst>
          </p:cNvPr>
          <p:cNvSpPr txBox="1"/>
          <p:nvPr/>
        </p:nvSpPr>
        <p:spPr>
          <a:xfrm>
            <a:off x="1428750" y="1702965"/>
            <a:ext cx="6115050" cy="458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 hangingPunct="0">
              <a:lnSpc>
                <a:spcPct val="150000"/>
              </a:lnSpc>
              <a:spcAft>
                <a:spcPts val="6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тоді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C9EBC0-7594-C385-5C09-B1870485C816}"/>
              </a:ext>
            </a:extLst>
          </p:cNvPr>
          <p:cNvSpPr txBox="1"/>
          <p:nvPr/>
        </p:nvSpPr>
        <p:spPr>
          <a:xfrm>
            <a:off x="2200275" y="3431769"/>
            <a:ext cx="6115050" cy="458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just" hangingPunct="0">
              <a:lnSpc>
                <a:spcPct val="150000"/>
              </a:lnSpc>
              <a:spcAft>
                <a:spcPts val="600"/>
              </a:spcAf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звідки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569E0C-3A7E-AC7D-F5AD-2A5A059AD682}"/>
              </a:ext>
            </a:extLst>
          </p:cNvPr>
          <p:cNvSpPr txBox="1"/>
          <p:nvPr/>
        </p:nvSpPr>
        <p:spPr>
          <a:xfrm>
            <a:off x="1014414" y="3950087"/>
            <a:ext cx="103727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UA" sz="2000" dirty="0"/>
              <a:t>Коефіцієнт розтікання k для нескінченної пластини складає                          зонди в лінію і                                 		зонди по вершинах квадрата. Ці значення справедливі, якщо відстань від зондової головки до краю зразка l більша від межзондової відстані s у десять і більше разів.</a:t>
            </a:r>
          </a:p>
          <a:p>
            <a:pPr algn="just"/>
            <a:r>
              <a:rPr lang="ru-UA" sz="2000" dirty="0"/>
              <a:t>Питомий опір металевих, однорідно легованих напівпровідникових шарів або тонких пластин, товщина яких принаймні в 3 рази менше відстані s, розраховується за наступною формулою.</a:t>
            </a: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05879549-3347-B061-C704-3948EC88B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4C0A0FEF-2E93-952D-90B9-ABA24D9E03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699221"/>
              </p:ext>
            </p:extLst>
          </p:nvPr>
        </p:nvGraphicFramePr>
        <p:xfrm>
          <a:off x="7775576" y="3910417"/>
          <a:ext cx="1447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25742900" imgH="9067800" progId="Equation.3">
                  <p:embed/>
                </p:oleObj>
              </mc:Choice>
              <mc:Fallback>
                <p:oleObj r:id="rId10" imgW="25742900" imgH="90678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6" y="3910417"/>
                        <a:ext cx="14478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8">
            <a:extLst>
              <a:ext uri="{FF2B5EF4-FFF2-40B4-BE49-F238E27FC236}">
                <a16:creationId xmlns:a16="http://schemas.microsoft.com/office/drawing/2014/main" id="{0E98440B-1F5D-1178-8AD1-01F7F589B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25" name="Объект 24">
            <a:extLst>
              <a:ext uri="{FF2B5EF4-FFF2-40B4-BE49-F238E27FC236}">
                <a16:creationId xmlns:a16="http://schemas.microsoft.com/office/drawing/2014/main" id="{35D6B149-0159-3FF9-2053-DF9F87BE42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691686"/>
              </p:ext>
            </p:extLst>
          </p:nvPr>
        </p:nvGraphicFramePr>
        <p:xfrm>
          <a:off x="1428750" y="4225146"/>
          <a:ext cx="1409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24866600" imgH="9067800" progId="Equation.3">
                  <p:embed/>
                </p:oleObj>
              </mc:Choice>
              <mc:Fallback>
                <p:oleObj r:id="rId12" imgW="24866600" imgH="90678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4225146"/>
                        <a:ext cx="14097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0">
            <a:extLst>
              <a:ext uri="{FF2B5EF4-FFF2-40B4-BE49-F238E27FC236}">
                <a16:creationId xmlns:a16="http://schemas.microsoft.com/office/drawing/2014/main" id="{7BA1356A-7D1F-4775-17CA-7F871AB9D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7650" y="56177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27" name="Объект 26">
            <a:extLst>
              <a:ext uri="{FF2B5EF4-FFF2-40B4-BE49-F238E27FC236}">
                <a16:creationId xmlns:a16="http://schemas.microsoft.com/office/drawing/2014/main" id="{F5B04D41-3A49-0812-B321-DBF7CF6A44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470219"/>
              </p:ext>
            </p:extLst>
          </p:nvPr>
        </p:nvGraphicFramePr>
        <p:xfrm>
          <a:off x="4057650" y="5617781"/>
          <a:ext cx="3225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56756300" imgH="9067800" progId="Equation.3">
                  <p:embed/>
                </p:oleObj>
              </mc:Choice>
              <mc:Fallback>
                <p:oleObj r:id="rId14" imgW="56756300" imgH="90678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7650" y="5617781"/>
                        <a:ext cx="32258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3B531D63-EF25-1AEC-BB15-079D929C1FAB}"/>
              </a:ext>
            </a:extLst>
          </p:cNvPr>
          <p:cNvSpPr txBox="1"/>
          <p:nvPr/>
        </p:nvSpPr>
        <p:spPr>
          <a:xfrm>
            <a:off x="971551" y="754746"/>
            <a:ext cx="6115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007FDE"/>
                </a:solidFill>
                <a:latin typeface="Times New Roman" panose="02020603050405020304" pitchFamily="18" charset="0"/>
              </a:rPr>
              <a:t>Тонкий </a:t>
            </a:r>
            <a:r>
              <a:rPr lang="ru-RU" altLang="ru-RU" sz="2400" b="1" dirty="0" err="1">
                <a:solidFill>
                  <a:srgbClr val="007FDE"/>
                </a:solidFill>
                <a:latin typeface="Times New Roman" panose="02020603050405020304" pitchFamily="18" charset="0"/>
              </a:rPr>
              <a:t>зразок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2337222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093D1A-A28C-D3B4-AD73-E649BC25BB6D}"/>
              </a:ext>
            </a:extLst>
          </p:cNvPr>
          <p:cNvSpPr txBox="1"/>
          <p:nvPr/>
        </p:nvSpPr>
        <p:spPr>
          <a:xfrm>
            <a:off x="1100137" y="1204635"/>
            <a:ext cx="102298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UA" sz="2000" dirty="0"/>
              <a:t>Якщо d порівняно c s, слід ввести поправочний коефіцієнт f, що залежить від відношення </a:t>
            </a:r>
          </a:p>
          <a:p>
            <a:pPr algn="just"/>
            <a:endParaRPr lang="ru-UA" sz="2000" dirty="0"/>
          </a:p>
          <a:p>
            <a:pPr algn="just"/>
            <a:r>
              <a:rPr lang="ru-UA" sz="2000" dirty="0"/>
              <a:t>товщини пластини до міжзондовій відстані 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318C912-F54F-5D21-4174-48E23FE57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FDF2A57-DD18-37EB-8CDB-95B3278851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019713"/>
              </p:ext>
            </p:extLst>
          </p:nvPr>
        </p:nvGraphicFramePr>
        <p:xfrm>
          <a:off x="5883274" y="1695188"/>
          <a:ext cx="1054099" cy="662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r:id="rId3" imgW="15506700" imgH="9944100" progId="Equation.3">
                  <p:embed/>
                </p:oleObj>
              </mc:Choice>
              <mc:Fallback>
                <p:oleObj r:id="rId3" imgW="15506700" imgH="9944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274" y="1695188"/>
                        <a:ext cx="1054099" cy="6625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8569FC3C-B562-C6A9-5716-9479EF4E6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8A263147-9287-9370-AA23-9CC9945E9E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880429"/>
              </p:ext>
            </p:extLst>
          </p:nvPr>
        </p:nvGraphicFramePr>
        <p:xfrm>
          <a:off x="5041899" y="2513796"/>
          <a:ext cx="1341135" cy="646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r:id="rId5" imgW="18719800" imgH="9067800" progId="Equation.3">
                  <p:embed/>
                </p:oleObj>
              </mc:Choice>
              <mc:Fallback>
                <p:oleObj r:id="rId5" imgW="18719800" imgH="9067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899" y="2513796"/>
                        <a:ext cx="1341135" cy="6463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BEFAF69-329D-173E-3C1F-951764F196DF}"/>
              </a:ext>
            </a:extLst>
          </p:cNvPr>
          <p:cNvSpPr txBox="1"/>
          <p:nvPr/>
        </p:nvSpPr>
        <p:spPr>
          <a:xfrm>
            <a:off x="1100137" y="3051544"/>
            <a:ext cx="96726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2000" dirty="0"/>
              <a:t>Значення поправочного коефіцієнта f залежно від відношення товщини пластини d до міжзондової відстані 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00CDAB-5193-D320-F45A-C16EC440EB8D}"/>
              </a:ext>
            </a:extLst>
          </p:cNvPr>
          <p:cNvSpPr txBox="1"/>
          <p:nvPr/>
        </p:nvSpPr>
        <p:spPr>
          <a:xfrm>
            <a:off x="1100137" y="5162812"/>
            <a:ext cx="10229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UA" sz="2000" dirty="0"/>
              <a:t>На представлена залежність поправочного коефіцієнта f від відношення товщини напівпровідникової пластини (шару) d до відстані між сусідніми зондами s</a:t>
            </a:r>
          </a:p>
        </p:txBody>
      </p:sp>
      <p:pic>
        <p:nvPicPr>
          <p:cNvPr id="16" name="Рисунок 15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5D7214C3-EC02-61EA-A154-053288C9F6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23" y="3626112"/>
            <a:ext cx="6311900" cy="15367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8665CDA-628C-0398-869D-E621B5B9F83C}"/>
              </a:ext>
            </a:extLst>
          </p:cNvPr>
          <p:cNvSpPr txBox="1"/>
          <p:nvPr/>
        </p:nvSpPr>
        <p:spPr>
          <a:xfrm>
            <a:off x="4908547" y="714915"/>
            <a:ext cx="6115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altLang="ru-RU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Тонкий зразок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087314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4B00A7-ACAC-4E52-F2A9-9F30B0FEC12F}"/>
              </a:ext>
            </a:extLst>
          </p:cNvPr>
          <p:cNvSpPr txBox="1"/>
          <p:nvPr/>
        </p:nvSpPr>
        <p:spPr>
          <a:xfrm>
            <a:off x="1243013" y="5734077"/>
            <a:ext cx="99440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sz="2000" dirty="0"/>
              <a:t>Навіть за             шар вважається тонким, оскільки відмінність f від 1 становить менше 0.5 %.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C6B9D38-AC16-F8FA-5121-0614D1062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187" y="4657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4AE8B42-8142-2718-B031-E811775AA8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192711"/>
              </p:ext>
            </p:extLst>
          </p:nvPr>
        </p:nvGraphicFramePr>
        <p:xfrm>
          <a:off x="2312987" y="5734077"/>
          <a:ext cx="660400" cy="484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696700" imgH="9067800" progId="Equation.3">
                  <p:embed/>
                </p:oleObj>
              </mc:Choice>
              <mc:Fallback>
                <p:oleObj r:id="rId2" imgW="11696700" imgH="9067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987" y="5734077"/>
                        <a:ext cx="660400" cy="4848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D7E3F4-6BBF-2E35-C65F-B91239A72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655" y="712848"/>
            <a:ext cx="5754689" cy="42749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B60A61-B5D6-EFD1-C59B-40F07CD83BC7}"/>
              </a:ext>
            </a:extLst>
          </p:cNvPr>
          <p:cNvSpPr txBox="1"/>
          <p:nvPr/>
        </p:nvSpPr>
        <p:spPr>
          <a:xfrm>
            <a:off x="1076326" y="5037753"/>
            <a:ext cx="104965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Залежність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поправкового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коефіцієнта  </a:t>
            </a:r>
            <a:r>
              <a:rPr lang="uk-UA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від співвідношення товщини пластини d і відстані між сусідніми зондами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endParaRPr lang="uk-U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96FF43-7127-2072-8A4C-AC44C8D4F0C3}"/>
              </a:ext>
            </a:extLst>
          </p:cNvPr>
          <p:cNvSpPr txBox="1"/>
          <p:nvPr/>
        </p:nvSpPr>
        <p:spPr>
          <a:xfrm>
            <a:off x="1044970" y="989250"/>
            <a:ext cx="18859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altLang="ru-RU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Тонкий зразок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46030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21922" y="539771"/>
            <a:ext cx="8416925" cy="938212"/>
          </a:xfrm>
          <a:noFill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078" b="1" dirty="0" err="1">
                <a:solidFill>
                  <a:srgbClr val="0000FF"/>
                </a:solidFill>
                <a:latin typeface="Times New Roman" pitchFamily="18" charset="0"/>
              </a:rPr>
              <a:t>Питомий</a:t>
            </a:r>
            <a:r>
              <a:rPr lang="ru-RU" sz="3078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3078" b="1" dirty="0" err="1">
                <a:solidFill>
                  <a:srgbClr val="0000FF"/>
                </a:solidFill>
                <a:latin typeface="Times New Roman" pitchFamily="18" charset="0"/>
              </a:rPr>
              <a:t>опір</a:t>
            </a:r>
            <a:r>
              <a:rPr lang="ru-RU" sz="3078" b="1" dirty="0">
                <a:solidFill>
                  <a:srgbClr val="0000FF"/>
                </a:solidFill>
                <a:latin typeface="Times New Roman" pitchFamily="18" charset="0"/>
              </a:rPr>
              <a:t> та </a:t>
            </a:r>
            <a:r>
              <a:rPr lang="ru-RU" sz="3078" b="1" dirty="0" err="1">
                <a:solidFill>
                  <a:srgbClr val="0000FF"/>
                </a:solidFill>
                <a:latin typeface="Times New Roman" pitchFamily="18" charset="0"/>
              </a:rPr>
              <a:t>питомий</a:t>
            </a:r>
            <a:r>
              <a:rPr lang="ru-RU" sz="3078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3078" b="1" dirty="0" err="1">
                <a:solidFill>
                  <a:srgbClr val="0000FF"/>
                </a:solidFill>
                <a:latin typeface="Times New Roman" pitchFamily="18" charset="0"/>
              </a:rPr>
              <a:t>поверхневий</a:t>
            </a:r>
            <a:r>
              <a:rPr lang="ru-RU" sz="3078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sz="3078" b="1" dirty="0" err="1">
                <a:solidFill>
                  <a:srgbClr val="0000FF"/>
                </a:solidFill>
                <a:latin typeface="Times New Roman" pitchFamily="18" charset="0"/>
              </a:rPr>
              <a:t>опір</a:t>
            </a:r>
            <a:endParaRPr lang="ru-RU" sz="3078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735E2F-68FD-B40E-7787-5FFDB925B7B6}"/>
              </a:ext>
            </a:extLst>
          </p:cNvPr>
          <p:cNvSpPr txBox="1"/>
          <p:nvPr/>
        </p:nvSpPr>
        <p:spPr>
          <a:xfrm>
            <a:off x="2092323" y="1330737"/>
            <a:ext cx="880427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Питомий опір напівпровідника         що має і електрони і дірки:</a:t>
            </a:r>
          </a:p>
          <a:p>
            <a:endParaRPr lang="uk-UA" dirty="0">
              <a:solidFill>
                <a:schemeClr val="tx2"/>
              </a:solidFill>
              <a:latin typeface="Times New Roman" pitchFamily="18" charset="0"/>
            </a:endParaRPr>
          </a:p>
          <a:p>
            <a:endParaRPr lang="uk-UA" dirty="0">
              <a:solidFill>
                <a:schemeClr val="tx2"/>
              </a:solidFill>
              <a:latin typeface="Times New Roman" pitchFamily="18" charset="0"/>
            </a:endParaRPr>
          </a:p>
          <a:p>
            <a:endParaRPr lang="uk-UA" dirty="0">
              <a:solidFill>
                <a:schemeClr val="tx2"/>
              </a:solidFill>
              <a:latin typeface="Times New Roman" pitchFamily="18" charset="0"/>
            </a:endParaRPr>
          </a:p>
          <a:p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де                                       -абсолютне значення заряду електрона,             - концентрація електронів та дірок,                 -рухливість електронів та дірок.</a:t>
            </a:r>
          </a:p>
          <a:p>
            <a:endParaRPr lang="uk-UA" dirty="0">
              <a:solidFill>
                <a:schemeClr val="tx2"/>
              </a:solidFill>
              <a:latin typeface="Times New Roman" pitchFamily="18" charset="0"/>
            </a:endParaRPr>
          </a:p>
          <a:p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У напівпровіднику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n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-типу та </a:t>
            </a:r>
            <a:r>
              <a:rPr lang="uk-UA" dirty="0" err="1">
                <a:solidFill>
                  <a:schemeClr val="tx2"/>
                </a:solidFill>
                <a:latin typeface="Times New Roman" pitchFamily="18" charset="0"/>
              </a:rPr>
              <a:t>р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-типу провідності питомий опір дорівнює відповідно:</a:t>
            </a:r>
          </a:p>
          <a:p>
            <a:endParaRPr lang="uk-UA" dirty="0">
              <a:solidFill>
                <a:schemeClr val="tx2"/>
              </a:solidFill>
              <a:latin typeface="Times New Roman" pitchFamily="18" charset="0"/>
            </a:endParaRPr>
          </a:p>
          <a:p>
            <a:endParaRPr lang="uk-UA" dirty="0">
              <a:solidFill>
                <a:schemeClr val="tx2"/>
              </a:solidFill>
              <a:latin typeface="Times New Roman" pitchFamily="18" charset="0"/>
            </a:endParaRPr>
          </a:p>
          <a:p>
            <a:endParaRPr lang="uk-UA" dirty="0">
              <a:solidFill>
                <a:schemeClr val="tx2"/>
              </a:solidFill>
              <a:latin typeface="Times New Roman" pitchFamily="18" charset="0"/>
            </a:endParaRPr>
          </a:p>
          <a:p>
            <a:endParaRPr lang="uk-UA" dirty="0">
              <a:solidFill>
                <a:schemeClr val="tx2"/>
              </a:solidFill>
              <a:latin typeface="Times New Roman" pitchFamily="18" charset="0"/>
            </a:endParaRPr>
          </a:p>
          <a:p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У невироджених напівпровідниках на ділянці виснаження </a:t>
            </a:r>
            <a:r>
              <a:rPr lang="uk-UA" dirty="0" err="1">
                <a:solidFill>
                  <a:schemeClr val="tx2"/>
                </a:solidFill>
                <a:latin typeface="Times New Roman" pitchFamily="18" charset="0"/>
              </a:rPr>
              <a:t>донорної</a:t>
            </a:r>
            <a:r>
              <a:rPr lang="uk-UA" dirty="0">
                <a:solidFill>
                  <a:schemeClr val="tx2"/>
                </a:solidFill>
                <a:latin typeface="Times New Roman" pitchFamily="18" charset="0"/>
              </a:rPr>
              <a:t> та акцепторної домішки</a:t>
            </a:r>
            <a:endParaRPr lang="uk-UA" dirty="0">
              <a:solidFill>
                <a:schemeClr val="tx2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44CDC7-D585-9CB9-3E02-A425F93C8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1409843"/>
            <a:ext cx="393700" cy="2413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CE2A54-875B-AA44-65C7-98E900A76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1697515"/>
            <a:ext cx="2184400" cy="7366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0FE5BA-6B07-4269-A077-888718A29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762" y="2340353"/>
            <a:ext cx="2006600" cy="4699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5F5571D-F69D-4A42-58F4-163EC7DC16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174" y="2454653"/>
            <a:ext cx="635000" cy="3556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B2388C1-CF54-DD3E-61DA-B589DAACDA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62" y="2781557"/>
            <a:ext cx="838200" cy="35560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15E0374-6F48-D8D6-BF49-968F8EFDD2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62" y="3767375"/>
            <a:ext cx="3505200" cy="762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0C40F8E-DFDC-F8FA-6325-AD5F7AEA16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284" y="5414770"/>
            <a:ext cx="3378200" cy="5715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52AB127-D8C0-E47E-BA16-14F49EF1FA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462" y="4907063"/>
            <a:ext cx="13589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13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644" indent="-274863"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9452" indent="-219890"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9232" indent="-219890"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9013" indent="-219890"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18794" indent="-21989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8574" indent="-21989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8355" indent="-21989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38136" indent="-21989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DCB9350-F4F1-46E6-AC93-6D6CC61BECE9}" type="slidenum">
              <a:rPr lang="ru-RU" altLang="ru-RU" sz="1347" b="0">
                <a:latin typeface="Arial" panose="020B0604020202020204" pitchFamily="34" charset="0"/>
              </a:rPr>
              <a:pPr eaLnBrk="1" hangingPunct="1"/>
              <a:t>3</a:t>
            </a:fld>
            <a:endParaRPr lang="ru-RU" altLang="ru-RU" sz="1347" b="0">
              <a:latin typeface="Arial" panose="020B0604020202020204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745673" y="697139"/>
            <a:ext cx="8416925" cy="936625"/>
          </a:xfrm>
          <a:noFill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078" b="1" dirty="0" err="1">
                <a:solidFill>
                  <a:srgbClr val="007FDE"/>
                </a:solidFill>
                <a:latin typeface="Times New Roman" pitchFamily="18" charset="0"/>
              </a:rPr>
              <a:t>Питомий</a:t>
            </a:r>
            <a:r>
              <a:rPr lang="ru-RU" sz="3078" b="1" dirty="0">
                <a:solidFill>
                  <a:srgbClr val="007FDE"/>
                </a:solidFill>
                <a:latin typeface="Times New Roman" pitchFamily="18" charset="0"/>
              </a:rPr>
              <a:t> </a:t>
            </a:r>
            <a:r>
              <a:rPr lang="ru-RU" sz="3078" b="1" dirty="0" err="1">
                <a:solidFill>
                  <a:srgbClr val="007FDE"/>
                </a:solidFill>
                <a:latin typeface="Times New Roman" pitchFamily="18" charset="0"/>
              </a:rPr>
              <a:t>опір</a:t>
            </a:r>
            <a:r>
              <a:rPr lang="ru-RU" sz="3078" b="1" dirty="0">
                <a:solidFill>
                  <a:srgbClr val="007FDE"/>
                </a:solidFill>
                <a:latin typeface="Times New Roman" pitchFamily="18" charset="0"/>
              </a:rPr>
              <a:t> та </a:t>
            </a:r>
            <a:r>
              <a:rPr lang="ru-RU" sz="3078" b="1" dirty="0" err="1">
                <a:solidFill>
                  <a:srgbClr val="007FDE"/>
                </a:solidFill>
                <a:latin typeface="Times New Roman" pitchFamily="18" charset="0"/>
              </a:rPr>
              <a:t>питомий</a:t>
            </a:r>
            <a:r>
              <a:rPr lang="ru-RU" sz="3078" b="1" dirty="0">
                <a:solidFill>
                  <a:srgbClr val="007FDE"/>
                </a:solidFill>
                <a:latin typeface="Times New Roman" pitchFamily="18" charset="0"/>
              </a:rPr>
              <a:t> </a:t>
            </a:r>
            <a:r>
              <a:rPr lang="ru-RU" sz="3078" b="1" dirty="0" err="1">
                <a:solidFill>
                  <a:srgbClr val="007FDE"/>
                </a:solidFill>
                <a:latin typeface="Times New Roman" pitchFamily="18" charset="0"/>
              </a:rPr>
              <a:t>поверхневий</a:t>
            </a:r>
            <a:r>
              <a:rPr lang="ru-RU" sz="3078" b="1" dirty="0">
                <a:solidFill>
                  <a:srgbClr val="007FDE"/>
                </a:solidFill>
                <a:latin typeface="Times New Roman" pitchFamily="18" charset="0"/>
              </a:rPr>
              <a:t> </a:t>
            </a:r>
            <a:r>
              <a:rPr lang="ru-RU" sz="3078" b="1" dirty="0" err="1">
                <a:solidFill>
                  <a:srgbClr val="007FDE"/>
                </a:solidFill>
                <a:latin typeface="Times New Roman" pitchFamily="18" charset="0"/>
              </a:rPr>
              <a:t>опір</a:t>
            </a:r>
            <a:endParaRPr lang="ru-RU" sz="3078" b="1" dirty="0">
              <a:solidFill>
                <a:srgbClr val="007FDE"/>
              </a:solidFill>
              <a:latin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8EAA11-DA0F-96B3-15CD-6E288C01F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837" y="2608913"/>
            <a:ext cx="6036595" cy="2390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47A5D88-EFFA-CDDA-051F-33C6CF9CFFE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887537" y="1585769"/>
                <a:ext cx="8416925" cy="936625"/>
              </a:xfrm>
              <a:prstGeom prst="rect">
                <a:avLst/>
              </a:prstGeom>
              <a:noFill/>
              <a:effectLst/>
            </p:spPr>
            <p:txBody>
              <a:bodyPr vert="horz" lIns="91440" tIns="45720" rIns="91440" bIns="45720" rtlCol="0" anchor="ctr">
                <a:normAutofit fontScale="70000" lnSpcReduction="20000"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4400" kern="1200" cap="none">
                    <a:ln w="3175" cmpd="sng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  <a:lvl2pPr eaLnBrk="1" hangingPunct="1">
                  <a:defRPr>
                    <a:solidFill>
                      <a:schemeClr val="tx2"/>
                    </a:solidFill>
                  </a:defRPr>
                </a:lvl2pPr>
                <a:lvl3pPr eaLnBrk="1" hangingPunct="1">
                  <a:defRPr>
                    <a:solidFill>
                      <a:schemeClr val="tx2"/>
                    </a:solidFill>
                  </a:defRPr>
                </a:lvl3pPr>
                <a:lvl4pPr eaLnBrk="1" hangingPunct="1">
                  <a:defRPr>
                    <a:solidFill>
                      <a:schemeClr val="tx2"/>
                    </a:solidFill>
                  </a:defRPr>
                </a:lvl4pPr>
                <a:lvl5pPr eaLnBrk="1" hangingPunct="1">
                  <a:defRPr>
                    <a:solidFill>
                      <a:schemeClr val="tx2"/>
                    </a:solidFill>
                  </a:defRPr>
                </a:lvl5pPr>
                <a:lvl6pPr eaLnBrk="1" hangingPunct="1">
                  <a:defRPr>
                    <a:solidFill>
                      <a:schemeClr val="tx2"/>
                    </a:solidFill>
                  </a:defRPr>
                </a:lvl6pPr>
                <a:lvl7pPr eaLnBrk="1" hangingPunct="1">
                  <a:defRPr>
                    <a:solidFill>
                      <a:schemeClr val="tx2"/>
                    </a:solidFill>
                  </a:defRPr>
                </a:lvl7pPr>
                <a:lvl8pPr eaLnBrk="1" hangingPunct="1">
                  <a:defRPr>
                    <a:solidFill>
                      <a:schemeClr val="tx2"/>
                    </a:solidFill>
                  </a:defRPr>
                </a:lvl8pPr>
                <a:lvl9pPr eaLnBrk="1" hangingPunct="1">
                  <a:defRPr>
                    <a:solidFill>
                      <a:schemeClr val="tx2"/>
                    </a:solidFill>
                  </a:defRPr>
                </a:lvl9pPr>
              </a:lstStyle>
              <a:p>
                <a:pPr algn="just">
                  <a:defRPr/>
                </a:pPr>
                <a:r>
                  <a:rPr lang="uk-UA" sz="3078" dirty="0">
                    <a:solidFill>
                      <a:schemeClr val="tx1"/>
                    </a:solidFill>
                    <a:latin typeface="Times New Roman" pitchFamily="18" charset="0"/>
                  </a:rPr>
                  <a:t>Опір </a:t>
                </a:r>
                <a:r>
                  <a:rPr lang="uk-UA" sz="3078" dirty="0" err="1">
                    <a:solidFill>
                      <a:schemeClr val="tx1"/>
                    </a:solidFill>
                    <a:latin typeface="Times New Roman" pitchFamily="18" charset="0"/>
                  </a:rPr>
                  <a:t>R</a:t>
                </a:r>
                <a:r>
                  <a:rPr lang="en-US" sz="3078" dirty="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  <a:r>
                  <a:rPr lang="uk-UA" sz="3078" dirty="0" err="1">
                    <a:solidFill>
                      <a:schemeClr val="tx1"/>
                    </a:solidFill>
                    <a:latin typeface="Times New Roman" pitchFamily="18" charset="0"/>
                  </a:rPr>
                  <a:t>однорідно</a:t>
                </a:r>
                <a:r>
                  <a:rPr lang="uk-UA" sz="3078" dirty="0">
                    <a:solidFill>
                      <a:schemeClr val="tx1"/>
                    </a:solidFill>
                    <a:latin typeface="Times New Roman" pitchFamily="18" charset="0"/>
                  </a:rPr>
                  <a:t> легованого напівпровідникового прямокутного паралелепіпеда може бути визначений, як що відомо питомий опір матеріалу </a:t>
                </a:r>
                <a14:m>
                  <m:oMath xmlns:m="http://schemas.openxmlformats.org/officeDocument/2006/math">
                    <m:r>
                      <a:rPr lang="uk-UA" sz="3078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uk-UA" sz="3078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довжину </m:t>
                    </m:r>
                    <m:r>
                      <a:rPr lang="uk-UA" sz="3078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uk-UA" sz="3078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,ширину </m:t>
                    </m:r>
                    <m:r>
                      <a:rPr lang="uk-UA" sz="3078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uk-UA" sz="3078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та товшину зразка </m:t>
                    </m:r>
                    <m:r>
                      <a:rPr lang="uk-UA" sz="3078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uk-UA" sz="3078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uk-UA" sz="3078" dirty="0">
                  <a:solidFill>
                    <a:schemeClr val="tx1"/>
                  </a:solidFill>
                  <a:latin typeface="Times New Roman" pitchFamily="18" charset="0"/>
                </a:endParaRPr>
              </a:p>
              <a:p>
                <a:pPr algn="just">
                  <a:defRPr/>
                </a:pPr>
                <a:endParaRPr lang="uk-UA" sz="3078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47A5D88-EFFA-CDDA-051F-33C6CF9CF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537" y="1585769"/>
                <a:ext cx="8416925" cy="936625"/>
              </a:xfrm>
              <a:prstGeom prst="rect">
                <a:avLst/>
              </a:prstGeom>
              <a:blipFill>
                <a:blip r:embed="rId3"/>
                <a:stretch>
                  <a:fillRect l="-904" t="-22667" r="-904"/>
                </a:stretch>
              </a:blipFill>
              <a:effectLst/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4">
            <a:extLst>
              <a:ext uri="{FF2B5EF4-FFF2-40B4-BE49-F238E27FC236}">
                <a16:creationId xmlns:a16="http://schemas.microsoft.com/office/drawing/2014/main" id="{D02453BE-FA5B-CE37-C124-613CCAE0708D}"/>
              </a:ext>
            </a:extLst>
          </p:cNvPr>
          <p:cNvSpPr txBox="1">
            <a:spLocks noChangeArrowheads="1"/>
          </p:cNvSpPr>
          <p:nvPr/>
        </p:nvSpPr>
        <p:spPr>
          <a:xfrm>
            <a:off x="4203483" y="5172075"/>
            <a:ext cx="3988017" cy="93662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defRPr/>
            </a:pPr>
            <a:r>
              <a:rPr lang="uk-UA" sz="1800" dirty="0">
                <a:solidFill>
                  <a:schemeClr val="tx1"/>
                </a:solidFill>
                <a:latin typeface="Times New Roman" pitchFamily="18" charset="0"/>
              </a:rPr>
              <a:t>Напівпровідниковий зразок у вигляді</a:t>
            </a:r>
          </a:p>
          <a:p>
            <a:pPr algn="just">
              <a:defRPr/>
            </a:pPr>
            <a:r>
              <a:rPr lang="uk-UA" sz="1800" dirty="0">
                <a:solidFill>
                  <a:schemeClr val="tx1"/>
                </a:solidFill>
                <a:latin typeface="Times New Roman" pitchFamily="18" charset="0"/>
              </a:rPr>
              <a:t>прямокутного паралелепіпеда</a:t>
            </a:r>
          </a:p>
          <a:p>
            <a:pPr algn="just">
              <a:defRPr/>
            </a:pPr>
            <a:endParaRPr lang="uk-UA" sz="3078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39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644" indent="-274863"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9452" indent="-219890"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9232" indent="-219890"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9013" indent="-219890"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18794" indent="-21989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8574" indent="-21989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8355" indent="-21989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38136" indent="-21989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4763EF7-F93A-4AA1-B980-3C5B878AA7EC}" type="slidenum">
              <a:rPr lang="ru-RU" altLang="ru-RU" sz="1347" b="0">
                <a:latin typeface="Arial" panose="020B0604020202020204" pitchFamily="34" charset="0"/>
              </a:rPr>
              <a:pPr eaLnBrk="1" hangingPunct="1"/>
              <a:t>4</a:t>
            </a:fld>
            <a:endParaRPr lang="ru-RU" altLang="ru-RU" sz="1347" b="0">
              <a:latin typeface="Arial" panose="020B0604020202020204" pitchFamily="34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3800" y="340448"/>
            <a:ext cx="9982200" cy="1568389"/>
          </a:xfrm>
          <a:noFill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2800" b="1" dirty="0">
                <a:solidFill>
                  <a:srgbClr val="007FDE"/>
                </a:solidFill>
                <a:latin typeface="Times New Roman" pitchFamily="18" charset="0"/>
              </a:rPr>
              <a:t>Залежність рухливості та питомого опору кремнію від концентрації легуючої домішки при кімнатній температурі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37BC4F-1C92-D571-916E-CF13A83E1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827255"/>
            <a:ext cx="8458199" cy="3121909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02E2796-D287-ECEF-87A7-D638199FDFE4}"/>
              </a:ext>
            </a:extLst>
          </p:cNvPr>
          <p:cNvSpPr txBox="1">
            <a:spLocks noChangeArrowheads="1"/>
          </p:cNvSpPr>
          <p:nvPr/>
        </p:nvSpPr>
        <p:spPr>
          <a:xfrm>
            <a:off x="1246188" y="4761588"/>
            <a:ext cx="4786313" cy="1568389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uk-UA" sz="1800" dirty="0">
                <a:solidFill>
                  <a:schemeClr val="tx1"/>
                </a:solidFill>
                <a:latin typeface="Times New Roman" pitchFamily="18" charset="0"/>
              </a:rPr>
              <a:t>Залежність дрейфових </a:t>
            </a:r>
            <a:r>
              <a:rPr lang="uk-UA" sz="1800" dirty="0" err="1">
                <a:solidFill>
                  <a:schemeClr val="tx1"/>
                </a:solidFill>
                <a:latin typeface="Times New Roman" pitchFamily="18" charset="0"/>
              </a:rPr>
              <a:t>рухливостей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</a:rPr>
              <a:t> електронів та дірок у кремнії від концентрації легуючої домішки при кімнатній температурі</a:t>
            </a:r>
          </a:p>
          <a:p>
            <a:pPr>
              <a:defRPr/>
            </a:pPr>
            <a:endParaRPr lang="uk-UA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32B994-2204-9050-98DD-555A09738888}"/>
              </a:ext>
            </a:extLst>
          </p:cNvPr>
          <p:cNvSpPr txBox="1"/>
          <p:nvPr/>
        </p:nvSpPr>
        <p:spPr>
          <a:xfrm>
            <a:off x="6388100" y="4908371"/>
            <a:ext cx="45084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1800" dirty="0">
                <a:solidFill>
                  <a:schemeClr val="tx1"/>
                </a:solidFill>
                <a:latin typeface="Times New Roman" pitchFamily="18" charset="0"/>
              </a:rPr>
              <a:t>Залежність питомого опору електронного та діркового кремнію від концентрації легуючої домішки при кімнатній температурі</a:t>
            </a:r>
          </a:p>
        </p:txBody>
      </p:sp>
    </p:spTree>
    <p:extLst>
      <p:ext uri="{BB962C8B-B14F-4D97-AF65-F5344CB8AC3E}">
        <p14:creationId xmlns:p14="http://schemas.microsoft.com/office/powerpoint/2010/main" val="1052737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8" name="Group 4137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4139" name="Picture 4138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140" name="Rectangle 4139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41" name="Picture 4140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4142" name="Picture 4141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4144" name="Straight Connector 4143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146" name="Rectangle 4145">
            <a:extLst>
              <a:ext uri="{FF2B5EF4-FFF2-40B4-BE49-F238E27FC236}">
                <a16:creationId xmlns:a16="http://schemas.microsoft.com/office/drawing/2014/main" id="{575E71FA-50BD-43F8-8C98-04339283A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48" name="Group 4147">
            <a:extLst>
              <a:ext uri="{FF2B5EF4-FFF2-40B4-BE49-F238E27FC236}">
                <a16:creationId xmlns:a16="http://schemas.microsoft.com/office/drawing/2014/main" id="{CF1AA7F6-A589-4BC8-BC72-2CA6DC908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149" name="Picture 4148">
              <a:extLst>
                <a:ext uri="{FF2B5EF4-FFF2-40B4-BE49-F238E27FC236}">
                  <a16:creationId xmlns:a16="http://schemas.microsoft.com/office/drawing/2014/main" id="{53F5243F-7E41-439E-8991-C4F246D88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150" name="Rectangle 4149">
              <a:extLst>
                <a:ext uri="{FF2B5EF4-FFF2-40B4-BE49-F238E27FC236}">
                  <a16:creationId xmlns:a16="http://schemas.microsoft.com/office/drawing/2014/main" id="{401A6B5F-1CF1-43AD-9E85-94E187210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4151" name="Picture 4150">
              <a:extLst>
                <a:ext uri="{FF2B5EF4-FFF2-40B4-BE49-F238E27FC236}">
                  <a16:creationId xmlns:a16="http://schemas.microsoft.com/office/drawing/2014/main" id="{2F682A59-7E20-407C-A7F8-582295AC6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152" name="Picture 4151">
              <a:extLst>
                <a:ext uri="{FF2B5EF4-FFF2-40B4-BE49-F238E27FC236}">
                  <a16:creationId xmlns:a16="http://schemas.microsoft.com/office/drawing/2014/main" id="{5E4AC24E-0670-406E-822F-AAA6DA201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1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013290" y="1041401"/>
            <a:ext cx="3079006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2800" b="1">
                <a:solidFill>
                  <a:srgbClr val="262626"/>
                </a:solidFill>
              </a:rPr>
              <a:t>Чотиризондовий метод</a:t>
            </a:r>
          </a:p>
        </p:txBody>
      </p:sp>
      <p:sp>
        <p:nvSpPr>
          <p:cNvPr id="4154" name="Rectangle 4153">
            <a:extLst>
              <a:ext uri="{FF2B5EF4-FFF2-40B4-BE49-F238E27FC236}">
                <a16:creationId xmlns:a16="http://schemas.microsoft.com/office/drawing/2014/main" id="{E89B1776-F953-4C0F-8E85-E9C66B1EF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6432130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7512FC-2CBE-1E56-81EE-89A7CFC8CA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2683" y="1654984"/>
            <a:ext cx="5784083" cy="3369228"/>
          </a:xfrm>
          <a:prstGeom prst="rect">
            <a:avLst/>
          </a:prstGeom>
        </p:spPr>
      </p:pic>
      <p:cxnSp>
        <p:nvCxnSpPr>
          <p:cNvPr id="4156" name="Straight Connector 4155">
            <a:extLst>
              <a:ext uri="{FF2B5EF4-FFF2-40B4-BE49-F238E27FC236}">
                <a16:creationId xmlns:a16="http://schemas.microsoft.com/office/drawing/2014/main" id="{997356D0-D934-42B9-8291-DF34A3AC0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9431" y="3509772"/>
            <a:ext cx="3074977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351008" y="5907024"/>
            <a:ext cx="551167" cy="279400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644" indent="-274863"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9452" indent="-219890"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9232" indent="-219890"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9013" indent="-219890"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18794" indent="-21989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8574" indent="-21989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8355" indent="-21989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38136" indent="-21989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DFF3E6AE-F1D1-43CD-A53A-D950FA459432}" type="slidenum">
              <a:rPr lang="en-US" altLang="ru-RU" sz="1000" b="0">
                <a:solidFill>
                  <a:srgbClr val="000000"/>
                </a:solidFill>
                <a:latin typeface="+mn-lt"/>
              </a:rPr>
              <a:pPr eaLnBrk="1" hangingPunct="1">
                <a:spcAft>
                  <a:spcPts val="600"/>
                </a:spcAft>
              </a:pPr>
              <a:t>5</a:t>
            </a:fld>
            <a:endParaRPr lang="en-US" altLang="ru-RU" sz="1000" b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8373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C18390-02E8-8FDB-7E29-4A74147CF176}"/>
              </a:ext>
            </a:extLst>
          </p:cNvPr>
          <p:cNvSpPr txBox="1"/>
          <p:nvPr/>
        </p:nvSpPr>
        <p:spPr>
          <a:xfrm>
            <a:off x="3526229" y="1037868"/>
            <a:ext cx="766127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dirty="0"/>
              <a:t>Розподіл потенціалу V(r) при розтіканні струму від металевого точкового контакту з напівнескінченним напівпровідниковим зразком має сферичну симетрію і визначається рівнянням Лапласа в сферичних координатах.</a:t>
            </a:r>
          </a:p>
          <a:p>
            <a:endParaRPr lang="ru-UA" dirty="0"/>
          </a:p>
          <a:p>
            <a:endParaRPr lang="ru-UA" dirty="0"/>
          </a:p>
          <a:p>
            <a:endParaRPr lang="ru-UA" dirty="0"/>
          </a:p>
          <a:p>
            <a:r>
              <a:rPr lang="ru-UA" dirty="0"/>
              <a:t>Рішення рівняння, що задовольняє граничній умові               , має вигляд.</a:t>
            </a:r>
          </a:p>
          <a:p>
            <a:endParaRPr lang="ru-UA" dirty="0"/>
          </a:p>
          <a:p>
            <a:r>
              <a:rPr lang="ru-UA" dirty="0"/>
              <a:t>  </a:t>
            </a:r>
          </a:p>
          <a:p>
            <a:r>
              <a:rPr lang="ru-UA" dirty="0"/>
              <a:t>Константу C визначаємо з умови, що напруженість електричного поля E при r=r</a:t>
            </a:r>
            <a:r>
              <a:rPr lang="ru-UA" baseline="-25000" dirty="0"/>
              <a:t>0</a:t>
            </a:r>
            <a:r>
              <a:rPr lang="ru-UA" dirty="0"/>
              <a:t> дорівнює </a:t>
            </a:r>
          </a:p>
          <a:p>
            <a:endParaRPr lang="ru-UA" dirty="0"/>
          </a:p>
          <a:p>
            <a:r>
              <a:rPr lang="ru-UA" dirty="0"/>
              <a:t>  </a:t>
            </a:r>
          </a:p>
          <a:p>
            <a:r>
              <a:rPr lang="ru-UA" dirty="0"/>
              <a:t>Напруженість електричного поля E пов'язана зі струмом I, що розтікається поверхнею півсфери площею           , законом Ома.</a:t>
            </a:r>
          </a:p>
          <a:p>
            <a:r>
              <a:rPr lang="ru-UA" dirty="0"/>
              <a:t>  </a:t>
            </a:r>
          </a:p>
          <a:p>
            <a:endParaRPr lang="ru-UA" dirty="0"/>
          </a:p>
          <a:p>
            <a:r>
              <a:rPr lang="ru-UA" dirty="0"/>
              <a:t>Таким чином,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A50F1F9-F4F3-9F53-4D88-BEC0FFF34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152400"/>
            <a:ext cx="1527481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6064D2B-5CF6-3A7E-173F-EDBB92EECD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720795"/>
              </p:ext>
            </p:extLst>
          </p:nvPr>
        </p:nvGraphicFramePr>
        <p:xfrm>
          <a:off x="6556767" y="2057192"/>
          <a:ext cx="1893441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6619200" imgH="9944100" progId="Equation.3">
                  <p:embed/>
                </p:oleObj>
              </mc:Choice>
              <mc:Fallback>
                <p:oleObj r:id="rId2" imgW="26619200" imgH="9944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767" y="2057192"/>
                        <a:ext cx="1893441" cy="558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021A7884-974A-78BB-E2A0-4FC872BDA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4200" y="-38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8122279D-3FA9-E0F5-62DB-E0B2196678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178284"/>
              </p:ext>
            </p:extLst>
          </p:nvPr>
        </p:nvGraphicFramePr>
        <p:xfrm>
          <a:off x="8590924" y="2749550"/>
          <a:ext cx="698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2293600" imgH="4686300" progId="Equation.3">
                  <p:embed/>
                </p:oleObj>
              </mc:Choice>
              <mc:Fallback>
                <p:oleObj r:id="rId4" imgW="12293600" imgH="4686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0924" y="2749550"/>
                        <a:ext cx="6985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74D57EF9-F354-7B4F-9BA9-B06D42412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863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19FD7E23-0B3C-D889-43F9-86733D2924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585214"/>
              </p:ext>
            </p:extLst>
          </p:nvPr>
        </p:nvGraphicFramePr>
        <p:xfrm>
          <a:off x="6827838" y="3127316"/>
          <a:ext cx="800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4046200" imgH="9067800" progId="Equation.3">
                  <p:embed/>
                </p:oleObj>
              </mc:Choice>
              <mc:Fallback>
                <p:oleObj r:id="rId6" imgW="14046200" imgH="9067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7838" y="3127316"/>
                        <a:ext cx="8001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>
            <a:extLst>
              <a:ext uri="{FF2B5EF4-FFF2-40B4-BE49-F238E27FC236}">
                <a16:creationId xmlns:a16="http://schemas.microsoft.com/office/drawing/2014/main" id="{BCFD6F63-B51E-F963-4969-172FBE22A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863" y="38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C77326F2-1A1B-B359-BAE9-B19A461561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111042"/>
              </p:ext>
            </p:extLst>
          </p:nvPr>
        </p:nvGraphicFramePr>
        <p:xfrm>
          <a:off x="6229350" y="3987136"/>
          <a:ext cx="1943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34518600" imgH="9944100" progId="Equation.3">
                  <p:embed/>
                </p:oleObj>
              </mc:Choice>
              <mc:Fallback>
                <p:oleObj r:id="rId8" imgW="34518600" imgH="9944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350" y="3987136"/>
                        <a:ext cx="19431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>
            <a:extLst>
              <a:ext uri="{FF2B5EF4-FFF2-40B4-BE49-F238E27FC236}">
                <a16:creationId xmlns:a16="http://schemas.microsoft.com/office/drawing/2014/main" id="{85F2C39D-AC94-7A3B-919A-64B506650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471C31F6-12ED-C769-D633-33BC5DE36F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81027"/>
              </p:ext>
            </p:extLst>
          </p:nvPr>
        </p:nvGraphicFramePr>
        <p:xfrm>
          <a:off x="6541284" y="4927323"/>
          <a:ext cx="431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7607300" imgH="5270500" progId="Equation.3">
                  <p:embed/>
                </p:oleObj>
              </mc:Choice>
              <mc:Fallback>
                <p:oleObj r:id="rId10" imgW="7607300" imgH="52705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1284" y="4927323"/>
                        <a:ext cx="431800" cy="304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2">
            <a:extLst>
              <a:ext uri="{FF2B5EF4-FFF2-40B4-BE49-F238E27FC236}">
                <a16:creationId xmlns:a16="http://schemas.microsoft.com/office/drawing/2014/main" id="{BC0F4318-15DA-9202-67FA-32287901A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:a16="http://schemas.microsoft.com/office/drawing/2014/main" id="{2BEB3A17-CE14-9436-FCFC-4A2E3D0138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683524"/>
              </p:ext>
            </p:extLst>
          </p:nvPr>
        </p:nvGraphicFramePr>
        <p:xfrm>
          <a:off x="5988834" y="5206553"/>
          <a:ext cx="1968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34810700" imgH="9944100" progId="Equation.3">
                  <p:embed/>
                </p:oleObj>
              </mc:Choice>
              <mc:Fallback>
                <p:oleObj r:id="rId12" imgW="34810700" imgH="99441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834" y="5206553"/>
                        <a:ext cx="19685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4">
            <a:extLst>
              <a:ext uri="{FF2B5EF4-FFF2-40B4-BE49-F238E27FC236}">
                <a16:creationId xmlns:a16="http://schemas.microsoft.com/office/drawing/2014/main" id="{F5A1A2EC-9BC8-30ED-2A7E-EA373388E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1588" y="568676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D5459B1C-A5B5-0188-2928-8DBCA443E5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8348916"/>
              </p:ext>
            </p:extLst>
          </p:nvPr>
        </p:nvGraphicFramePr>
        <p:xfrm>
          <a:off x="6351588" y="5686767"/>
          <a:ext cx="952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16967200" imgH="9067800" progId="Equation.3">
                  <p:embed/>
                </p:oleObj>
              </mc:Choice>
              <mc:Fallback>
                <p:oleObj r:id="rId14" imgW="16967200" imgH="90678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1588" y="5686767"/>
                        <a:ext cx="9525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Рисунок 1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5DD2D7E-32D8-6E9F-97E7-154963120F5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77" y="1842423"/>
            <a:ext cx="2997200" cy="1955800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25D85A8-214B-D796-D8C9-521D1B2A8691}"/>
              </a:ext>
            </a:extLst>
          </p:cNvPr>
          <p:cNvSpPr/>
          <p:nvPr/>
        </p:nvSpPr>
        <p:spPr>
          <a:xfrm>
            <a:off x="893321" y="3987136"/>
            <a:ext cx="2562695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Розтікання струму від точкового контакту </a:t>
            </a:r>
          </a:p>
          <a:p>
            <a:pPr algn="ctr"/>
            <a:r>
              <a:rPr lang="ru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напівнескінченому зразк</a:t>
            </a:r>
            <a:r>
              <a:rPr lang="ru-UA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901E63-CE8E-3659-16E8-08FC2869693D}"/>
              </a:ext>
            </a:extLst>
          </p:cNvPr>
          <p:cNvSpPr txBox="1"/>
          <p:nvPr/>
        </p:nvSpPr>
        <p:spPr>
          <a:xfrm>
            <a:off x="812800" y="659249"/>
            <a:ext cx="6115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altLang="ru-RU" sz="2400" b="1" dirty="0" err="1">
                <a:solidFill>
                  <a:srgbClr val="007FDE"/>
                </a:solidFill>
                <a:latin typeface="Times New Roman" panose="02020603050405020304" pitchFamily="18" charset="0"/>
              </a:rPr>
              <a:t>Напівнескінчений</a:t>
            </a:r>
            <a:r>
              <a:rPr lang="uk-UA" altLang="ru-RU" sz="2400" b="1" dirty="0">
                <a:solidFill>
                  <a:srgbClr val="007FDE"/>
                </a:solidFill>
                <a:latin typeface="Times New Roman" panose="02020603050405020304" pitchFamily="18" charset="0"/>
              </a:rPr>
              <a:t> зразок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3636418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6850AA-532C-5BA7-0F01-6370D7BF6D46}"/>
              </a:ext>
            </a:extLst>
          </p:cNvPr>
          <p:cNvSpPr txBox="1"/>
          <p:nvPr/>
        </p:nvSpPr>
        <p:spPr>
          <a:xfrm>
            <a:off x="4743450" y="1261586"/>
            <a:ext cx="61150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UA" dirty="0"/>
              <a:t>Залежність V(r) така сама і при напівсферичній формі контакту. Потенціал V зменшується досить швидко при збільшенні r, тому струм I визначатиметься головним чином опором приконтактної області, розміри якої тим менші, чим менше радіус контакту.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D86F2-DC8F-23BF-2704-BDBE7926E5C2}"/>
              </a:ext>
            </a:extLst>
          </p:cNvPr>
          <p:cNvSpPr txBox="1"/>
          <p:nvPr/>
        </p:nvSpPr>
        <p:spPr>
          <a:xfrm>
            <a:off x="4743450" y="2988052"/>
            <a:ext cx="611505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UA" dirty="0"/>
              <a:t>Потенціал у точці 2 знайдемо як суму потенціалів, що створюється струмом I, який витікає з точки 1, і струмом, що втікає в точку 4. Потенціал має позитивний знак для струму, що втікає в зразок, і негативний – для струму, що випливає зі зразка. Тому потенціали в точках 2 та 3 будуть відповідно дорівнювати: </a:t>
            </a:r>
          </a:p>
          <a:p>
            <a:pPr algn="just"/>
            <a:endParaRPr lang="ru-UA" dirty="0"/>
          </a:p>
          <a:p>
            <a:pPr algn="just"/>
            <a:endParaRPr lang="ru-UA" dirty="0"/>
          </a:p>
          <a:p>
            <a:pPr algn="just"/>
            <a:endParaRPr lang="ru-UA" dirty="0"/>
          </a:p>
          <a:p>
            <a:pPr algn="just"/>
            <a:r>
              <a:rPr lang="ru-UA" dirty="0"/>
              <a:t>де s – відстань між зондами.</a:t>
            </a:r>
          </a:p>
          <a:p>
            <a:pPr algn="just"/>
            <a:r>
              <a:rPr lang="ru-UA" dirty="0"/>
              <a:t>звідки питомий опір </a:t>
            </a:r>
          </a:p>
          <a:p>
            <a:r>
              <a:rPr lang="ru-UA" dirty="0"/>
              <a:t> 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0C4FA2-6570-6E74-32F9-2F7E6DDF9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3CAE389-C216-5701-CB52-4DCEFB1C5D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736493"/>
              </p:ext>
            </p:extLst>
          </p:nvPr>
        </p:nvGraphicFramePr>
        <p:xfrm>
          <a:off x="5054600" y="4837113"/>
          <a:ext cx="2082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6576000" imgH="9944100" progId="Equation.3">
                  <p:embed/>
                </p:oleObj>
              </mc:Choice>
              <mc:Fallback>
                <p:oleObj r:id="rId2" imgW="36576000" imgH="99441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0" y="4837113"/>
                        <a:ext cx="20828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6E29E667-0A0D-DA67-E809-920EB8E22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2475" y="45577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814DB2E6-F3E3-9A27-9B8D-6F59A77768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444512"/>
              </p:ext>
            </p:extLst>
          </p:nvPr>
        </p:nvGraphicFramePr>
        <p:xfrm>
          <a:off x="8372475" y="4837113"/>
          <a:ext cx="2095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6868100" imgH="9944100" progId="Equation.3">
                  <p:embed/>
                </p:oleObj>
              </mc:Choice>
              <mc:Fallback>
                <p:oleObj r:id="rId4" imgW="36868100" imgH="9944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2475" y="4837113"/>
                        <a:ext cx="20955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>
            <a:extLst>
              <a:ext uri="{FF2B5EF4-FFF2-40B4-BE49-F238E27FC236}">
                <a16:creationId xmlns:a16="http://schemas.microsoft.com/office/drawing/2014/main" id="{EBD996A6-E659-E3A6-6082-261DDDB92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7275" y="57274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UA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ECC85693-0169-5EED-929D-F30AD3E9A8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279013"/>
              </p:ext>
            </p:extLst>
          </p:nvPr>
        </p:nvGraphicFramePr>
        <p:xfrm>
          <a:off x="7889875" y="5619650"/>
          <a:ext cx="965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6967200" imgH="9067800" progId="Equation.3">
                  <p:embed/>
                </p:oleObj>
              </mc:Choice>
              <mc:Fallback>
                <p:oleObj r:id="rId6" imgW="16967200" imgH="9067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75" y="5619650"/>
                        <a:ext cx="9652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E313EE5-2A6B-1F15-AB86-9636257E83B8}"/>
              </a:ext>
            </a:extLst>
          </p:cNvPr>
          <p:cNvSpPr txBox="1"/>
          <p:nvPr/>
        </p:nvSpPr>
        <p:spPr>
          <a:xfrm>
            <a:off x="1022350" y="767685"/>
            <a:ext cx="61150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altLang="ru-RU" sz="2000" b="1" dirty="0" err="1">
                <a:solidFill>
                  <a:srgbClr val="007FDE"/>
                </a:solidFill>
                <a:latin typeface="Times New Roman" panose="02020603050405020304" pitchFamily="18" charset="0"/>
              </a:rPr>
              <a:t>Напівнескінчений</a:t>
            </a:r>
            <a:r>
              <a:rPr lang="uk-UA" altLang="ru-RU" sz="2000" b="1" dirty="0">
                <a:solidFill>
                  <a:srgbClr val="007FDE"/>
                </a:solidFill>
                <a:latin typeface="Times New Roman" panose="02020603050405020304" pitchFamily="18" charset="0"/>
              </a:rPr>
              <a:t> зразок</a:t>
            </a:r>
            <a:endParaRPr lang="ru-UA" sz="2000" dirty="0"/>
          </a:p>
        </p:txBody>
      </p:sp>
      <p:pic>
        <p:nvPicPr>
          <p:cNvPr id="16" name="Рисунок 15" descr="Изображение выглядит как текст,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3E35445D-8014-107C-76D3-264DA1A73A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75" y="1816100"/>
            <a:ext cx="3505200" cy="3225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78656AD-3E80-A2E2-189A-554FBC5D88B7}"/>
              </a:ext>
            </a:extLst>
          </p:cNvPr>
          <p:cNvSpPr txBox="1"/>
          <p:nvPr/>
        </p:nvSpPr>
        <p:spPr>
          <a:xfrm>
            <a:off x="-642938" y="5000306"/>
            <a:ext cx="6115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0385" algn="ctr" hangingPunct="0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Розтікання струму при </a:t>
            </a:r>
          </a:p>
          <a:p>
            <a:pPr indent="540385" algn="ctr" hangingPunct="0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вимірюванні питомого опору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430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644" indent="-274863"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9452" indent="-219890"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9232" indent="-219890"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9013" indent="-219890" eaLnBrk="0" hangingPunct="0"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18794" indent="-21989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58574" indent="-21989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98355" indent="-21989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38136" indent="-21989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78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D460112-A727-4257-BD77-6844354154D9}" type="slidenum">
              <a:rPr lang="ru-RU" altLang="ru-RU" sz="1347" b="0">
                <a:latin typeface="Arial" panose="020B0604020202020204" pitchFamily="34" charset="0"/>
              </a:rPr>
              <a:pPr eaLnBrk="1" hangingPunct="1"/>
              <a:t>8</a:t>
            </a:fld>
            <a:endParaRPr lang="ru-RU" altLang="ru-RU" sz="1347" b="0">
              <a:latin typeface="Arial" panose="020B0604020202020204" pitchFamily="34" charset="0"/>
            </a:endParaRPr>
          </a:p>
        </p:txBody>
      </p:sp>
      <p:pic>
        <p:nvPicPr>
          <p:cNvPr id="6149" name="Picture 5" descr="https://pandia.ru/text/77/469/images/image017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022" y="2215798"/>
            <a:ext cx="6126654" cy="284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07857" y="907308"/>
            <a:ext cx="6870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0" i="0" dirty="0">
                <a:solidFill>
                  <a:srgbClr val="007FD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Принципова схема компенсаційного методу</a:t>
            </a:r>
            <a:endParaRPr lang="uk-UA" sz="2800" dirty="0">
              <a:solidFill>
                <a:srgbClr val="007FD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484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3766" y="861399"/>
            <a:ext cx="110440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sz="2800" b="1" i="0" dirty="0">
                <a:solidFill>
                  <a:srgbClr val="007FD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методу до зразків різної геометричної форми</a:t>
            </a:r>
            <a:endParaRPr lang="uk-UA" sz="2800" b="0" i="0" dirty="0">
              <a:solidFill>
                <a:srgbClr val="007FD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pandia.ru/text/77/469/images/image018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07" y="2156546"/>
            <a:ext cx="5529185" cy="226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4080" y="512397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uk-UA" sz="1600" b="0" i="0" dirty="0">
                <a:solidFill>
                  <a:srgbClr val="000000"/>
                </a:solidFill>
                <a:effectLst/>
                <a:latin typeface="Helvetica Neue"/>
              </a:rPr>
              <a:t>Розташування дійсних та уявних джерел.</a:t>
            </a:r>
          </a:p>
          <a:p>
            <a:pPr algn="ctr" fontAlgn="base"/>
            <a:r>
              <a:rPr lang="uk-UA" sz="1600" b="0" i="0" dirty="0">
                <a:solidFill>
                  <a:srgbClr val="000000"/>
                </a:solidFill>
                <a:effectLst/>
                <a:latin typeface="Helvetica Neue"/>
              </a:rPr>
              <a:t>Вид </a:t>
            </a:r>
            <a:r>
              <a:rPr lang="uk-UA" sz="1600" dirty="0">
                <a:solidFill>
                  <a:srgbClr val="000000"/>
                </a:solidFill>
                <a:latin typeface="Helvetica Neue"/>
              </a:rPr>
              <a:t>з</a:t>
            </a:r>
            <a:r>
              <a:rPr lang="uk-UA" sz="1600" b="0" i="0" dirty="0">
                <a:solidFill>
                  <a:srgbClr val="000000"/>
                </a:solidFill>
                <a:effectLst/>
                <a:latin typeface="Helvetica Neue"/>
              </a:rPr>
              <a:t>верху.</a:t>
            </a:r>
          </a:p>
        </p:txBody>
      </p:sp>
      <p:pic>
        <p:nvPicPr>
          <p:cNvPr id="12292" name="Picture 4" descr="https://pandia.ru/text/77/469/images/image019_2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16" y="2536193"/>
            <a:ext cx="42767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pandia.ru/text/77/469/images/image022_2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980" y="3812768"/>
            <a:ext cx="182880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pandia.ru/text/77/469/images/image021_2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092" y="3184265"/>
            <a:ext cx="231457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s://pandia.ru/text/77/469/images/image023_2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080" y="4174424"/>
            <a:ext cx="40386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742092" y="4812971"/>
            <a:ext cx="2705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0" i="0" dirty="0">
                <a:solidFill>
                  <a:srgbClr val="000000"/>
                </a:solidFill>
                <a:effectLst/>
                <a:latin typeface="Helvetica Neue"/>
              </a:rPr>
              <a:t>Не провідна межа</a:t>
            </a:r>
            <a:endParaRPr lang="uk-UA" dirty="0"/>
          </a:p>
        </p:txBody>
      </p:sp>
      <p:pic>
        <p:nvPicPr>
          <p:cNvPr id="12302" name="Picture 14" descr="https://pandia.ru/text/77/469/images/image025_20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889" y="5416361"/>
            <a:ext cx="176212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742092" y="1927103"/>
            <a:ext cx="1835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0" i="0" dirty="0">
                <a:solidFill>
                  <a:srgbClr val="000000"/>
                </a:solidFill>
                <a:effectLst/>
                <a:latin typeface="Helvetica Neue"/>
              </a:rPr>
              <a:t>Провідна межа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450324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165</TotalTime>
  <Words>648</Words>
  <Application>Microsoft Macintosh PowerPoint</Application>
  <PresentationFormat>Широкоэкранный</PresentationFormat>
  <Paragraphs>81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Cambria Math</vt:lpstr>
      <vt:lpstr>Garamond</vt:lpstr>
      <vt:lpstr>Helvetica Neue</vt:lpstr>
      <vt:lpstr>Times New Roman</vt:lpstr>
      <vt:lpstr>Натуральные материалы</vt:lpstr>
      <vt:lpstr>Equation.3</vt:lpstr>
      <vt:lpstr>Методи визначення питомого опору та питомого поверхневого опору</vt:lpstr>
      <vt:lpstr>Питомий опір та питомий поверхневий опір</vt:lpstr>
      <vt:lpstr>Питомий опір та питомий поверхневий опір</vt:lpstr>
      <vt:lpstr>Залежність рухливості та питомого опору кремнію від концентрації легуючої домішки при кімнатній температурі</vt:lpstr>
      <vt:lpstr>Чотиризондовий метод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Удельное сопротивление и удельное поверхностное сопротивление</dc:title>
  <dc:creator>User</dc:creator>
  <cp:lastModifiedBy>ivanovvl</cp:lastModifiedBy>
  <cp:revision>7</cp:revision>
  <dcterms:created xsi:type="dcterms:W3CDTF">2019-09-08T10:33:41Z</dcterms:created>
  <dcterms:modified xsi:type="dcterms:W3CDTF">2023-02-18T14:00:47Z</dcterms:modified>
</cp:coreProperties>
</file>