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handoutMasterIdLst>
    <p:handoutMasterId r:id="rId10"/>
  </p:handout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91" r:id="rId9"/>
  </p:sldIdLst>
  <p:sldSz cx="12192000" cy="6858000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F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59" autoAdjust="0"/>
    <p:restoredTop sz="94643"/>
  </p:normalViewPr>
  <p:slideViewPr>
    <p:cSldViewPr snapToGrid="0">
      <p:cViewPr varScale="1">
        <p:scale>
          <a:sx n="100" d="100"/>
          <a:sy n="100" d="100"/>
        </p:scale>
        <p:origin x="11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B1C651-F9E2-4989-98D7-CDEA1FAA3C7F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BC474-3400-482C-93F4-E0922FB3A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526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7EE4-69FD-4FB9-B395-562275C2FAC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6B73-7C6D-49EB-ABD3-A09F68E5B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471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7EE4-69FD-4FB9-B395-562275C2FAC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6B73-7C6D-49EB-ABD3-A09F68E5B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95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7EE4-69FD-4FB9-B395-562275C2FAC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6B73-7C6D-49EB-ABD3-A09F68E5B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283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7EE4-69FD-4FB9-B395-562275C2FAC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6B73-7C6D-49EB-ABD3-A09F68E5B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079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7EE4-69FD-4FB9-B395-562275C2FAC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6B73-7C6D-49EB-ABD3-A09F68E5B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079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7EE4-69FD-4FB9-B395-562275C2FAC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6B73-7C6D-49EB-ABD3-A09F68E5B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556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7EE4-69FD-4FB9-B395-562275C2FAC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6B73-7C6D-49EB-ABD3-A09F68E5B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319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7EE4-69FD-4FB9-B395-562275C2FAC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6B73-7C6D-49EB-ABD3-A09F68E5B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253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7EE4-69FD-4FB9-B395-562275C2FAC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6B73-7C6D-49EB-ABD3-A09F68E5B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719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7EE4-69FD-4FB9-B395-562275C2FAC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6B73-7C6D-49EB-ABD3-A09F68E5B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878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7EE4-69FD-4FB9-B395-562275C2FAC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6B73-7C6D-49EB-ABD3-A09F68E5B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463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E7EE4-69FD-4FB9-B395-562275C2FAC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A6B73-7C6D-49EB-ABD3-A09F68E5B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78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1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7.bin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5.bin"/><Relationship Id="rId1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16.bin"/><Relationship Id="rId3" Type="http://schemas.openxmlformats.org/officeDocument/2006/relationships/image" Target="../media/image11.wmf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4.wmf"/><Relationship Id="rId17" Type="http://schemas.openxmlformats.org/officeDocument/2006/relationships/image" Target="../media/image16.wmf"/><Relationship Id="rId2" Type="http://schemas.openxmlformats.org/officeDocument/2006/relationships/oleObject" Target="../embeddings/oleObject10.bin"/><Relationship Id="rId16" Type="http://schemas.openxmlformats.org/officeDocument/2006/relationships/oleObject" Target="../embeddings/oleObject18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13.wmf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2598" y="1121356"/>
            <a:ext cx="9375493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68313" algn="l"/>
              </a:tabLst>
            </a:pPr>
            <a:r>
              <a:rPr kumimoji="0" lang="uk-UA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Ефект </a:t>
            </a:r>
            <a:r>
              <a:rPr kumimoji="0" lang="uk-UA" altLang="ru-RU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Холла</a:t>
            </a:r>
            <a:r>
              <a:rPr kumimoji="0" lang="uk-UA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це виникнення в напівпровіднику з електричним струмом </a:t>
            </a:r>
            <a:r>
              <a:rPr kumimoji="0" lang="uk-UA" alt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перетинаючого</a:t>
            </a:r>
            <a:r>
              <a:rPr kumimoji="0" lang="uk-UA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електричного поля під дією магнітного поля;</a:t>
            </a:r>
            <a:endParaRPr kumimoji="0" lang="uk-UA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68313" algn="l"/>
              </a:tabLst>
            </a:pPr>
            <a:r>
              <a:rPr kumimoji="0" lang="uk-UA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Ефект Гауса </a:t>
            </a:r>
            <a:r>
              <a:rPr kumimoji="0" lang="uk-UA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зміна опору речовини в магнітному полі;</a:t>
            </a:r>
            <a:endParaRPr kumimoji="0" lang="uk-UA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68313" algn="l"/>
              </a:tabLst>
            </a:pPr>
            <a:r>
              <a:rPr kumimoji="0" lang="uk-UA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Ефект </a:t>
            </a:r>
            <a:r>
              <a:rPr kumimoji="0" lang="uk-UA" altLang="ru-RU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Еттінгсгаузена</a:t>
            </a:r>
            <a:r>
              <a:rPr kumimoji="0" lang="uk-UA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виникнення поперечного градієнта температури;</a:t>
            </a:r>
            <a:endParaRPr kumimoji="0" lang="uk-UA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68313" algn="l"/>
              </a:tabLst>
            </a:pPr>
            <a:r>
              <a:rPr kumimoji="0" lang="uk-UA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Ефекту </a:t>
            </a:r>
            <a:r>
              <a:rPr kumimoji="0" lang="uk-UA" altLang="ru-RU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Нернста</a:t>
            </a:r>
            <a:r>
              <a:rPr kumimoji="0" lang="uk-UA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виникнення поздовжнього градієнта температури.</a:t>
            </a:r>
            <a:endParaRPr kumimoji="0" lang="uk-UA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09287" y="60955"/>
            <a:ext cx="1156310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66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Ефекти (явища), що виникають у речовині при одночасному впливі на нього </a:t>
            </a:r>
            <a:r>
              <a:rPr lang="uk-UA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електричного  Е й магнітного (Н або В) полів, називаються </a:t>
            </a:r>
            <a:r>
              <a:rPr lang="uk-UA" alt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гальваномагнітними.	</a:t>
            </a:r>
          </a:p>
          <a:p>
            <a:pPr indent="266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них</a:t>
            </a:r>
            <a:r>
              <a:rPr lang="en-US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відносяться</a:t>
            </a:r>
            <a:r>
              <a:rPr lang="en-US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3579" name="Picture 27" descr="img115_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69" y="3293614"/>
            <a:ext cx="3953438" cy="273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5202967" y="3244334"/>
            <a:ext cx="1786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F</a:t>
            </a:r>
            <a:r>
              <a:rPr lang="ru-RU" baseline="-25000" dirty="0">
                <a:latin typeface="arial" panose="020B0604020202020204" pitchFamily="34" charset="0"/>
              </a:rPr>
              <a:t>л</a:t>
            </a:r>
            <a:r>
              <a:rPr lang="ru-RU" dirty="0">
                <a:latin typeface="arial" panose="020B0604020202020204" pitchFamily="34" charset="0"/>
              </a:rPr>
              <a:t> = </a:t>
            </a:r>
            <a:r>
              <a:rPr lang="en-US" dirty="0" err="1">
                <a:latin typeface="arial" panose="020B0604020202020204" pitchFamily="34" charset="0"/>
              </a:rPr>
              <a:t>q·V·B·sin</a:t>
            </a:r>
            <a:r>
              <a:rPr lang="en-US" dirty="0" err="1">
                <a:latin typeface="Symbol" panose="05050102010706020507" pitchFamily="18" charset="2"/>
              </a:rPr>
              <a:t>a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780344" y="4478608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 </a:t>
            </a:r>
            <a:r>
              <a:rPr lang="uk-UA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uk-UA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величина рухомого заряду;</a:t>
            </a:r>
            <a:br>
              <a:rPr lang="uk-UA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 </a:t>
            </a:r>
            <a:r>
              <a:rPr lang="uk-UA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модуль його швидкості;</a:t>
            </a:r>
            <a:br>
              <a:rPr lang="uk-UA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uk-UA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модуль вектору індукції магнітного поля;</a:t>
            </a:r>
            <a:br>
              <a:rPr lang="uk-UA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C00000"/>
                </a:solidFill>
                <a:latin typeface="Symbol" panose="05050102010706020507" pitchFamily="18" charset="2"/>
              </a:rPr>
              <a:t>a</a:t>
            </a:r>
            <a:r>
              <a:rPr lang="uk-UA" dirty="0">
                <a:latin typeface="Symbol" panose="05050102010706020507" pitchFamily="18" charset="2"/>
              </a:rPr>
              <a:t> </a:t>
            </a:r>
            <a:r>
              <a:rPr lang="uk-UA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кут між вектором швидкості заряду и вектором магнітної індукції.</a:t>
            </a:r>
            <a:br>
              <a:rPr lang="uk-UA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ru-RU" dirty="0"/>
            </a:br>
            <a:endParaRPr lang="ru-RU" dirty="0"/>
          </a:p>
        </p:txBody>
      </p:sp>
      <p:pic>
        <p:nvPicPr>
          <p:cNvPr id="23581" name="Picture 29" descr="https://sites.google.com/site/fizikaelektromagnitnaaidnukcia/_/rsrc/1482399492573/sila-lorenca/pic1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035" y="2307218"/>
            <a:ext cx="24384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455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43327" y="92597"/>
            <a:ext cx="2716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>
              <a:spcAft>
                <a:spcPts val="0"/>
              </a:spcAft>
              <a:buSzPts val="1400"/>
              <a:tabLst>
                <a:tab pos="2831465" algn="l"/>
              </a:tabLst>
            </a:pP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Ефект</a:t>
            </a:r>
            <a:r>
              <a:rPr lang="en-US" sz="20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Холла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001" y="551403"/>
            <a:ext cx="7887585" cy="37375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63615" y="4663251"/>
            <a:ext cx="6096000" cy="11798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87630" marR="260985" algn="ctr">
              <a:spcBef>
                <a:spcPts val="790"/>
              </a:spcBef>
              <a:spcAft>
                <a:spcPts val="0"/>
              </a:spcAft>
            </a:pP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АВ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квіпотенціальна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поверхня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Схема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спостереження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ефекту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Холла</a:t>
            </a:r>
          </a:p>
          <a:p>
            <a:pPr marL="87630" marR="262255" algn="ctr">
              <a:spcBef>
                <a:spcPts val="800"/>
              </a:spcBef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відхилення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траєкторії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носіїв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заряду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під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дією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сили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Лоренца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16688" y="4823985"/>
            <a:ext cx="6096000" cy="5975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72390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коефіцієнт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Холу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72390">
              <a:spcBef>
                <a:spcPts val="115"/>
              </a:spcBef>
              <a:spcAft>
                <a:spcPts val="0"/>
              </a:spcAft>
            </a:pP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магнітна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індукція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прикладеного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поля;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8422929" y="233003"/>
            <a:ext cx="1527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ru-RU" i="1" spc="-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¢</a:t>
            </a:r>
            <a:r>
              <a:rPr lang="ru-RU" spc="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pc="-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ru-RU" i="1" spc="-1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ru-RU" spc="-1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ru-RU" sz="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Холла</a:t>
            </a:r>
            <a:r>
              <a:rPr lang="ru-RU" sz="800" i="1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8589986" y="661954"/>
            <a:ext cx="984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 </a:t>
            </a:r>
            <a:r>
              <a:rPr lang="ru-RU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8299301" y="1031286"/>
            <a:ext cx="26335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eE</a:t>
            </a:r>
            <a:r>
              <a:rPr lang="ru-RU" sz="1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Холла</a:t>
            </a:r>
            <a:r>
              <a:rPr lang="ru-RU" sz="1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1600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1600" spc="-1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i="1" spc="-3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ru-RU" sz="1600" spc="-3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ru-RU" sz="1600" i="1" spc="-3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sz="1600" i="1" spc="-1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6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8510196" y="1400618"/>
            <a:ext cx="11948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ru-RU" sz="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Холла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ru-RU" sz="1600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1600" spc="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spc="-2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ru-RU" sz="1600" i="1" spc="-2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sz="1600" i="1" spc="-1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7790578" y="1836517"/>
            <a:ext cx="29697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ru-RU" sz="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Холла </a:t>
            </a:r>
            <a:r>
              <a:rPr lang="ru-RU" sz="1600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1600" spc="-1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u-RU" sz="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Холла</a:t>
            </a:r>
            <a:r>
              <a:rPr lang="ru-RU" sz="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1600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 </a:t>
            </a:r>
            <a:r>
              <a:rPr lang="ru-RU" sz="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Холла</a:t>
            </a:r>
            <a:r>
              <a:rPr lang="ru-RU" sz="1600" spc="45" dirty="0" err="1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ru-RU" sz="1600" i="1" spc="4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sz="1600" i="1" spc="-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1600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ru-RU" sz="1600" spc="-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spc="45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ru-RU" sz="1600" i="1" spc="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sz="1600" i="1" spc="-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ru-RU" sz="1600" spc="-1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sz="1600" i="1" spc="-1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8589986" y="2300864"/>
            <a:ext cx="866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j </a:t>
            </a:r>
            <a:r>
              <a:rPr lang="ru-RU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en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ru-RU" dirty="0"/>
          </a:p>
        </p:txBody>
      </p:sp>
      <p:sp>
        <p:nvSpPr>
          <p:cNvPr id="24576" name="Прямоугольник 24575"/>
          <p:cNvSpPr/>
          <p:nvPr/>
        </p:nvSpPr>
        <p:spPr>
          <a:xfrm>
            <a:off x="8277586" y="2779198"/>
            <a:ext cx="1777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3665">
              <a:spcBef>
                <a:spcPts val="860"/>
              </a:spcBef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ru-RU" dirty="0">
                <a:latin typeface="Symbol" panose="05050102010706020507" pitchFamily="18" charset="2"/>
                <a:ea typeface="Times New Roman" panose="02020603050405020304" pitchFamily="18" charset="0"/>
              </a:rPr>
              <a:t>=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jbd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Symbol" panose="05050102010706020507" pitchFamily="18" charset="2"/>
                <a:ea typeface="Times New Roman" panose="02020603050405020304" pitchFamily="18" charset="0"/>
              </a:rPr>
              <a:t>=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en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bd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80" name="Прямоугольник 24579"/>
          <p:cNvSpPr/>
          <p:nvPr/>
        </p:nvSpPr>
        <p:spPr>
          <a:xfrm>
            <a:off x="8467992" y="3262413"/>
            <a:ext cx="1436894" cy="831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4490" indent="-250825">
              <a:lnSpc>
                <a:spcPct val="67000"/>
              </a:lnSpc>
              <a:spcBef>
                <a:spcPts val="1135"/>
              </a:spcBef>
              <a:spcAft>
                <a:spcPts val="0"/>
              </a:spcAft>
              <a:tabLst>
                <a:tab pos="489585" algn="l"/>
              </a:tabLst>
            </a:pP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pc="5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>
                <a:latin typeface="Symbol" panose="05050102010706020507" pitchFamily="18" charset="2"/>
                <a:ea typeface="Times New Roman" panose="02020603050405020304" pitchFamily="18" charset="0"/>
              </a:rPr>
              <a:t>=</a:t>
            </a: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i="1"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en-US" i="1" spc="-20">
                <a:latin typeface="Times New Roman" panose="02020603050405020304" pitchFamily="18" charset="0"/>
                <a:ea typeface="Times New Roman" panose="02020603050405020304" pitchFamily="18" charset="0"/>
              </a:rPr>
              <a:t>enbd</a:t>
            </a:r>
            <a:endParaRPr lang="ru-RU" sz="16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5"/>
              </a:spcBef>
              <a:spcAft>
                <a:spcPts val="0"/>
              </a:spcAft>
            </a:pPr>
            <a:br>
              <a:rPr lang="en-US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86" name="Прямоугольник 24585"/>
          <p:cNvSpPr/>
          <p:nvPr/>
        </p:nvSpPr>
        <p:spPr>
          <a:xfrm>
            <a:off x="8333764" y="3691101"/>
            <a:ext cx="1746669" cy="831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8275" indent="-133985">
              <a:lnSpc>
                <a:spcPct val="78000"/>
              </a:lnSpc>
              <a:spcBef>
                <a:spcPts val="515"/>
              </a:spcBef>
              <a:spcAft>
                <a:spcPts val="0"/>
              </a:spcAft>
            </a:pPr>
            <a:r>
              <a:rPr lang="ru-RU" sz="1600" i="1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ru-RU" sz="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Холла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Symbol" panose="05050102010706020507" pitchFamily="18" charset="2"/>
                <a:ea typeface="Times New Roman" panose="02020603050405020304" pitchFamily="18" charset="0"/>
              </a:rPr>
              <a:t>=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IB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i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end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b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24590" name="Прямоугольник 24589"/>
          <p:cNvSpPr/>
          <p:nvPr/>
        </p:nvSpPr>
        <p:spPr>
          <a:xfrm>
            <a:off x="8032712" y="4117382"/>
            <a:ext cx="1672363" cy="1005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095"/>
              </a:lnSpc>
              <a:spcBef>
                <a:spcPts val="1205"/>
              </a:spcBef>
              <a:spcAft>
                <a:spcPts val="0"/>
              </a:spcAft>
              <a:tabLst>
                <a:tab pos="425450" algn="l"/>
              </a:tabLst>
            </a:pPr>
            <a:r>
              <a:rPr lang="ru-RU" sz="1600" i="1" dirty="0">
                <a:latin typeface="Symbol" panose="05050102010706020507" pitchFamily="18" charset="2"/>
                <a:ea typeface="Times New Roman" panose="02020603050405020304" pitchFamily="18" charset="0"/>
              </a:rPr>
              <a:t>e</a:t>
            </a:r>
            <a:r>
              <a:rPr lang="ru-RU" sz="1600" i="1" spc="-3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Symbol" panose="05050102010706020507" pitchFamily="18" charset="2"/>
                <a:ea typeface="Times New Roman" panose="02020603050405020304" pitchFamily="18" charset="0"/>
              </a:rPr>
              <a:t>*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600" dirty="0">
                <a:latin typeface="Symbol" panose="05050102010706020507" pitchFamily="18" charset="2"/>
                <a:ea typeface="Times New Roman" panose="02020603050405020304" pitchFamily="18" charset="0"/>
              </a:rPr>
              <a:t>=</a:t>
            </a:r>
            <a:r>
              <a:rPr lang="ru-RU" sz="1600" spc="-1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RB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 marR="439420" algn="r">
              <a:lnSpc>
                <a:spcPts val="685"/>
              </a:lnSpc>
              <a:spcAft>
                <a:spcPts val="0"/>
              </a:spcAft>
            </a:pPr>
            <a:r>
              <a:rPr lang="ru-RU" sz="105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Холла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35"/>
              </a:spcBef>
              <a:spcAft>
                <a:spcPts val="0"/>
              </a:spcAft>
            </a:pP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96" name="Прямоугольник 24595"/>
          <p:cNvSpPr/>
          <p:nvPr/>
        </p:nvSpPr>
        <p:spPr>
          <a:xfrm>
            <a:off x="8346308" y="5531986"/>
            <a:ext cx="1354324" cy="335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5880" algn="r">
              <a:lnSpc>
                <a:spcPts val="191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ru-RU" dirty="0">
                <a:latin typeface="Symbol" panose="05050102010706020507" pitchFamily="18" charset="2"/>
                <a:ea typeface="Times New Roman" panose="02020603050405020304" pitchFamily="18" charset="0"/>
              </a:rPr>
              <a:t>=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en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651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472" y="124114"/>
            <a:ext cx="11887200" cy="1610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Aft>
                <a:spcPts val="0"/>
              </a:spcAft>
              <a:buSzPts val="1400"/>
              <a:tabLst>
                <a:tab pos="2444750" algn="l"/>
              </a:tabLst>
            </a:pP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Датчик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Холла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ДХТ 0,5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2390" marR="472440" indent="276225" algn="just">
              <a:lnSpc>
                <a:spcPct val="150000"/>
              </a:lnSpc>
              <a:spcBef>
                <a:spcPts val="790"/>
              </a:spcBef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Датчик </a:t>
            </a:r>
            <a:r>
              <a:rPr lang="uk-UA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Холла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ДХК-0.5А призначений для перетворення магнітної індукції у вихідну напругу і є </a:t>
            </a:r>
            <a:r>
              <a:rPr lang="uk-UA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знакочутливим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як стосовно напрямку магнітної індукції, так і стосовно полярності керуючого струму. Датчик виконаний на основі </a:t>
            </a:r>
            <a:r>
              <a:rPr lang="uk-UA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планарної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топологічної структури, сформованої на поверхні кремнієвого кристала.</a:t>
            </a:r>
            <a:endParaRPr lang="uk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8488" y="1819426"/>
            <a:ext cx="6423386" cy="469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15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898278"/>
              </p:ext>
            </p:extLst>
          </p:nvPr>
        </p:nvGraphicFramePr>
        <p:xfrm>
          <a:off x="416689" y="439838"/>
          <a:ext cx="4386263" cy="564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4402020" imgH="5659256" progId="Word.Document.8">
                  <p:embed/>
                </p:oleObj>
              </mc:Choice>
              <mc:Fallback>
                <p:oleObj name="Document" r:id="rId2" imgW="4402020" imgH="5659256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689" y="439838"/>
                        <a:ext cx="4386263" cy="564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173883" y="714239"/>
            <a:ext cx="607670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Температурні залежності коефіцієнта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Холла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невироджених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домішкових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напівпровідників n-типу провідності і p-типу провідності різні. В електронному напівпровіднику знак коефіцієнта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Холла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 (T) від'ємний у всьому діапазоні температур, і зменшується з ростом температури.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дірковому напівпровіднику знак R (T)&gt; 0 аж до температур, що відповідають переходу в область власної провідності, коли коефіцієнт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Холла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продовжуючи зменшуватися, проходить через нуль і змінює знак. Тому по експериментальній кривій R(T) в відповідному інтервалі температур можна визначити тип провідності напівпровідника.</a:t>
            </a:r>
          </a:p>
        </p:txBody>
      </p:sp>
    </p:spTree>
    <p:extLst>
      <p:ext uri="{BB962C8B-B14F-4D97-AF65-F5344CB8AC3E}">
        <p14:creationId xmlns:p14="http://schemas.microsoft.com/office/powerpoint/2010/main" val="1672041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158" y="416464"/>
            <a:ext cx="503498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 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Еттінсгаузена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поперечний термогальваномагнітний ефект. Магнітне поле     діє на електрони з більшою енергією 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("швидкі") з більшою силою, ніж на електрони з меншою енергією ("повільні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").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носіїв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енергіях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гратами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градієнт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ЕРС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baseline="-25000" dirty="0"/>
              <a:t>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призводить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такого ж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знака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ЕРС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baseline="-25000" dirty="0"/>
              <a:t>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ЕРС Холла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baseline="-25000" dirty="0"/>
              <a:t>H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вимірювань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градієнт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вздовж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недосконалістю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нагрівача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неоднорідним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виділенням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джоулева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тепла при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проходженні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струму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з'являються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ЕРС.</a:t>
            </a:r>
          </a:p>
        </p:txBody>
      </p:sp>
      <p:pic>
        <p:nvPicPr>
          <p:cNvPr id="26626" name="Picture 2" descr="Ð¤Ð°Ð¹Ð»:ÐÐ»Ð»ÑÑÑÑÐ°ÑÐ¸Ñ Ðº ÑÑÑÐµÐºÑÑ ÐÐµÑÐ½ÑÑÐ° â Ð­ÑÑÐ¸Ð½Ð³ÑÐ³Ð°ÑÐ·ÐµÐ½Ð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677" y="3079696"/>
            <a:ext cx="4566138" cy="196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930096" y="416464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 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Нернста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Еттінсгаузена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термогальванічний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ефект. Якщо є градієнт температури   , виникає дифузний потік електронів, який відхиляться магнітним полем В так само, як в ефекті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Холла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відхиляється дрейфовий потік. При цьому з'являється ЕРС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уздовж осі z. Знак ЕРС залежить від напрямку      і не залежить від напрямку    .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2458420"/>
              </p:ext>
            </p:extLst>
          </p:nvPr>
        </p:nvGraphicFramePr>
        <p:xfrm>
          <a:off x="1006998" y="1084886"/>
          <a:ext cx="2286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2202" imgH="177569" progId="Equation.3">
                  <p:embed/>
                </p:oleObj>
              </mc:Choice>
              <mc:Fallback>
                <p:oleObj name="Equation" r:id="rId3" imgW="152202" imgH="17756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6998" y="1084886"/>
                        <a:ext cx="2286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024630"/>
              </p:ext>
            </p:extLst>
          </p:nvPr>
        </p:nvGraphicFramePr>
        <p:xfrm>
          <a:off x="1906931" y="2625187"/>
          <a:ext cx="457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304140" imgH="202760" progId="Unknown">
                  <p:embed/>
                </p:oleObj>
              </mc:Choice>
              <mc:Fallback>
                <p:oleObj r:id="rId5" imgW="304140" imgH="202760" progId="Unknown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6931" y="2625187"/>
                        <a:ext cx="4572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-1333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1870885"/>
              </p:ext>
            </p:extLst>
          </p:nvPr>
        </p:nvGraphicFramePr>
        <p:xfrm>
          <a:off x="2249831" y="2929987"/>
          <a:ext cx="2286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151873" imgH="177185" progId="Unknown">
                  <p:embed/>
                </p:oleObj>
              </mc:Choice>
              <mc:Fallback>
                <p:oleObj r:id="rId7" imgW="151873" imgH="177185" progId="Unknown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9831" y="2929987"/>
                        <a:ext cx="2286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5245822"/>
              </p:ext>
            </p:extLst>
          </p:nvPr>
        </p:nvGraphicFramePr>
        <p:xfrm>
          <a:off x="3345083" y="2929987"/>
          <a:ext cx="1905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6725" imgH="177415" progId="Equation.3">
                  <p:embed/>
                </p:oleObj>
              </mc:Choice>
              <mc:Fallback>
                <p:oleObj name="Equation" r:id="rId9" imgW="126725" imgH="177415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5083" y="2929987"/>
                        <a:ext cx="1905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7144024"/>
              </p:ext>
            </p:extLst>
          </p:nvPr>
        </p:nvGraphicFramePr>
        <p:xfrm>
          <a:off x="2922607" y="4165531"/>
          <a:ext cx="457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304140" imgH="202760" progId="Unknown">
                  <p:embed/>
                </p:oleObj>
              </mc:Choice>
              <mc:Fallback>
                <p:oleObj r:id="rId11" imgW="304140" imgH="202760" progId="Unknown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2607" y="4165531"/>
                        <a:ext cx="4572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10336194" y="7769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9554805"/>
              </p:ext>
            </p:extLst>
          </p:nvPr>
        </p:nvGraphicFramePr>
        <p:xfrm>
          <a:off x="10336194" y="776952"/>
          <a:ext cx="457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304140" imgH="202760" progId="Unknown">
                  <p:embed/>
                </p:oleObj>
              </mc:Choice>
              <mc:Fallback>
                <p:oleObj r:id="rId12" imgW="304140" imgH="202760" progId="Unknown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36194" y="776952"/>
                        <a:ext cx="4572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037407" y="23584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2567564"/>
              </p:ext>
            </p:extLst>
          </p:nvPr>
        </p:nvGraphicFramePr>
        <p:xfrm>
          <a:off x="7138687" y="2338323"/>
          <a:ext cx="2286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4" imgW="151873" imgH="177185" progId="Unknown">
                  <p:embed/>
                </p:oleObj>
              </mc:Choice>
              <mc:Fallback>
                <p:oleObj r:id="rId14" imgW="151873" imgH="177185" progId="Unknown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8687" y="2338323"/>
                        <a:ext cx="2286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10405400" y="233832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3754809"/>
              </p:ext>
            </p:extLst>
          </p:nvPr>
        </p:nvGraphicFramePr>
        <p:xfrm>
          <a:off x="10405400" y="2338323"/>
          <a:ext cx="1905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26725" imgH="177415" progId="Equation.3">
                  <p:embed/>
                </p:oleObj>
              </mc:Choice>
              <mc:Fallback>
                <p:oleObj name="Equation" r:id="rId15" imgW="126725" imgH="177415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05400" y="2338323"/>
                        <a:ext cx="1905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7314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6375" y="294774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Риги -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Ледюка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термомагнітний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аналогічний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Еттінсгаузена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носіїв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дифузійного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струму,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обумовленого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і "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носіїв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ЕРС    . Знак ЕРС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полярності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поля      і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знака струму   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353178"/>
              </p:ext>
            </p:extLst>
          </p:nvPr>
        </p:nvGraphicFramePr>
        <p:xfrm>
          <a:off x="5046562" y="959470"/>
          <a:ext cx="457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04140" imgH="202760" progId="Unknown">
                  <p:embed/>
                </p:oleObj>
              </mc:Choice>
              <mc:Fallback>
                <p:oleObj r:id="rId2" imgW="304140" imgH="202760" progId="Unknown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6562" y="959470"/>
                        <a:ext cx="4572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8817407"/>
              </p:ext>
            </p:extLst>
          </p:nvPr>
        </p:nvGraphicFramePr>
        <p:xfrm>
          <a:off x="5729468" y="1264270"/>
          <a:ext cx="457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304140" imgH="202760" progId="Unknown">
                  <p:embed/>
                </p:oleObj>
              </mc:Choice>
              <mc:Fallback>
                <p:oleObj r:id="rId4" imgW="304140" imgH="202760" progId="Unknown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9468" y="1264270"/>
                        <a:ext cx="4572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253114"/>
              </p:ext>
            </p:extLst>
          </p:nvPr>
        </p:nvGraphicFramePr>
        <p:xfrm>
          <a:off x="3067291" y="156907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253450" imgH="202760" progId="Unknown">
                  <p:embed/>
                </p:oleObj>
              </mc:Choice>
              <mc:Fallback>
                <p:oleObj r:id="rId5" imgW="253450" imgH="202760" progId="Unknown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7291" y="1569070"/>
                        <a:ext cx="3810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2481419"/>
              </p:ext>
            </p:extLst>
          </p:nvPr>
        </p:nvGraphicFramePr>
        <p:xfrm>
          <a:off x="2245489" y="1890703"/>
          <a:ext cx="21907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151873" imgH="177185" progId="Unknown">
                  <p:embed/>
                </p:oleObj>
              </mc:Choice>
              <mc:Fallback>
                <p:oleObj r:id="rId7" imgW="151873" imgH="177185" progId="Unknown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5489" y="1890703"/>
                        <a:ext cx="219075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051367"/>
              </p:ext>
            </p:extLst>
          </p:nvPr>
        </p:nvGraphicFramePr>
        <p:xfrm>
          <a:off x="5888982" y="1863843"/>
          <a:ext cx="18097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6720" imgH="190440" progId="Equation.3">
                  <p:embed/>
                </p:oleObj>
              </mc:Choice>
              <mc:Fallback>
                <p:oleObj name="Equation" r:id="rId9" imgW="126720" imgH="1904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8982" y="1863843"/>
                        <a:ext cx="180975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400291" y="3402623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Додаткова різниця потенціалів    на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холлівських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контактах може виникати, якщо вони дещо зміщені відносно один одного вздовж осі х. При вимірі полярності струму ЕРС   змінює знак, а від полярності поля      не залежить.</a:t>
            </a: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-6717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1398617"/>
              </p:ext>
            </p:extLst>
          </p:nvPr>
        </p:nvGraphicFramePr>
        <p:xfrm>
          <a:off x="4132162" y="3402623"/>
          <a:ext cx="4095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79360" imgH="241200" progId="Equation.3">
                  <p:embed/>
                </p:oleObj>
              </mc:Choice>
              <mc:Fallback>
                <p:oleObj name="Equation" r:id="rId11" imgW="279360" imgH="2412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2162" y="3402623"/>
                        <a:ext cx="409575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3321935" y="437523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62994"/>
              </p:ext>
            </p:extLst>
          </p:nvPr>
        </p:nvGraphicFramePr>
        <p:xfrm>
          <a:off x="3448291" y="4375230"/>
          <a:ext cx="4191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79279" imgH="241195" progId="Equation.3">
                  <p:embed/>
                </p:oleObj>
              </mc:Choice>
              <mc:Fallback>
                <p:oleObj name="Equation" r:id="rId13" imgW="279279" imgH="241195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8291" y="4375230"/>
                        <a:ext cx="41910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2350264" y="467703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5523149"/>
              </p:ext>
            </p:extLst>
          </p:nvPr>
        </p:nvGraphicFramePr>
        <p:xfrm>
          <a:off x="2350264" y="4677034"/>
          <a:ext cx="2286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5" imgW="151873" imgH="177185" progId="Unknown">
                  <p:embed/>
                </p:oleObj>
              </mc:Choice>
              <mc:Fallback>
                <p:oleObj r:id="rId15" imgW="151873" imgH="177185" progId="Unknown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0264" y="4677034"/>
                        <a:ext cx="2286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6369935" y="961896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 напрямку струму I і магнітного поля B </a:t>
            </a:r>
          </a:p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знак поперечних ЕРС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485397"/>
              </p:ext>
            </p:extLst>
          </p:nvPr>
        </p:nvGraphicFramePr>
        <p:xfrm>
          <a:off x="6877653" y="2067184"/>
          <a:ext cx="4881622" cy="27043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3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7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74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74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74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09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584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noProof="0" dirty="0">
                          <a:effectLst/>
                        </a:rPr>
                        <a:t>Полярність струму і поля </a:t>
                      </a:r>
                      <a:endParaRPr lang="uk-UA" sz="14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V</a:t>
                      </a:r>
                      <a:r>
                        <a:rPr lang="en-US" sz="1800" baseline="-25000">
                          <a:effectLst/>
                        </a:rPr>
                        <a:t>H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V</a:t>
                      </a:r>
                      <a:r>
                        <a:rPr lang="en-US" sz="1800" baseline="-25000">
                          <a:effectLst/>
                        </a:rPr>
                        <a:t>E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</a:t>
                      </a:r>
                      <a:r>
                        <a:rPr lang="en-US" sz="1800" baseline="-25000" dirty="0">
                          <a:effectLst/>
                        </a:rPr>
                        <a:t>NE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V</a:t>
                      </a:r>
                      <a:r>
                        <a:rPr lang="en-US" sz="1800" baseline="-25000">
                          <a:effectLst/>
                        </a:rPr>
                        <a:t>RL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Δ</a:t>
                      </a:r>
                      <a:r>
                        <a:rPr lang="en-US" sz="1800">
                          <a:effectLst/>
                        </a:rPr>
                        <a:t>V</a:t>
                      </a:r>
                      <a:r>
                        <a:rPr lang="en-US" sz="1800" baseline="-25000">
                          <a:effectLst/>
                        </a:rPr>
                        <a:t>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noProof="0" dirty="0">
                          <a:effectLst/>
                        </a:rPr>
                        <a:t>Напруга, що вимірюється</a:t>
                      </a:r>
                      <a:endParaRPr lang="uk-UA" sz="12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601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kern="0">
                          <a:effectLst/>
                        </a:rPr>
                        <a:t>I, B</a:t>
                      </a:r>
                      <a:endParaRPr lang="ru-RU" sz="1000" b="1" ker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V</a:t>
                      </a:r>
                      <a:r>
                        <a:rPr lang="en-US" sz="1800" baseline="-25000">
                          <a:effectLst/>
                        </a:rPr>
                        <a:t>H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V</a:t>
                      </a:r>
                      <a:r>
                        <a:rPr lang="en-US" sz="1800" baseline="-25000">
                          <a:effectLst/>
                        </a:rPr>
                        <a:t>E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V</a:t>
                      </a:r>
                      <a:r>
                        <a:rPr lang="en-US" sz="1800" baseline="-25000">
                          <a:effectLst/>
                        </a:rPr>
                        <a:t>NE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V</a:t>
                      </a:r>
                      <a:r>
                        <a:rPr lang="en-US" sz="1800" baseline="-25000">
                          <a:effectLst/>
                        </a:rPr>
                        <a:t>RL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Δ</a:t>
                      </a:r>
                      <a:r>
                        <a:rPr lang="en-US" sz="1800">
                          <a:effectLst/>
                        </a:rPr>
                        <a:t>V</a:t>
                      </a:r>
                      <a:r>
                        <a:rPr lang="en-US" sz="1800" baseline="-25000">
                          <a:effectLst/>
                        </a:rPr>
                        <a:t>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V</a:t>
                      </a:r>
                      <a:r>
                        <a:rPr lang="en-US" sz="1800" baseline="-250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6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–I, B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–V</a:t>
                      </a:r>
                      <a:r>
                        <a:rPr lang="en-US" sz="1800" baseline="-25000">
                          <a:effectLst/>
                        </a:rPr>
                        <a:t>H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–V</a:t>
                      </a:r>
                      <a:r>
                        <a:rPr lang="en-US" sz="1800" baseline="-25000">
                          <a:effectLst/>
                        </a:rPr>
                        <a:t>E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V</a:t>
                      </a:r>
                      <a:r>
                        <a:rPr lang="en-US" sz="1800" baseline="-25000">
                          <a:effectLst/>
                        </a:rPr>
                        <a:t>NE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V</a:t>
                      </a:r>
                      <a:r>
                        <a:rPr lang="en-US" sz="1800" baseline="-25000">
                          <a:effectLst/>
                        </a:rPr>
                        <a:t>RL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–</a:t>
                      </a:r>
                      <a:r>
                        <a:rPr lang="ru-RU" sz="1800">
                          <a:effectLst/>
                        </a:rPr>
                        <a:t>Δ</a:t>
                      </a:r>
                      <a:r>
                        <a:rPr lang="en-US" sz="1800">
                          <a:effectLst/>
                        </a:rPr>
                        <a:t>V</a:t>
                      </a:r>
                      <a:r>
                        <a:rPr lang="en-US" sz="1800" baseline="-25000">
                          <a:effectLst/>
                        </a:rPr>
                        <a:t>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V</a:t>
                      </a:r>
                      <a:r>
                        <a:rPr lang="en-US" sz="1800" baseline="-250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6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I, –B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–V</a:t>
                      </a:r>
                      <a:r>
                        <a:rPr lang="en-US" sz="1800" baseline="-25000">
                          <a:effectLst/>
                        </a:rPr>
                        <a:t>H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–V</a:t>
                      </a:r>
                      <a:r>
                        <a:rPr lang="en-US" sz="1800" baseline="-25000">
                          <a:effectLst/>
                        </a:rPr>
                        <a:t>E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–V</a:t>
                      </a:r>
                      <a:r>
                        <a:rPr lang="en-US" sz="1800" baseline="-25000">
                          <a:effectLst/>
                        </a:rPr>
                        <a:t>NE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–V</a:t>
                      </a:r>
                      <a:r>
                        <a:rPr lang="en-US" sz="1800" baseline="-25000">
                          <a:effectLst/>
                        </a:rPr>
                        <a:t>RL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Δ</a:t>
                      </a:r>
                      <a:r>
                        <a:rPr lang="en-US" sz="1800">
                          <a:effectLst/>
                        </a:rPr>
                        <a:t>V</a:t>
                      </a:r>
                      <a:r>
                        <a:rPr lang="en-US" sz="1800" baseline="-25000">
                          <a:effectLst/>
                        </a:rPr>
                        <a:t>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V</a:t>
                      </a:r>
                      <a:r>
                        <a:rPr lang="en-US" sz="1800" baseline="-250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6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–I, –B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V</a:t>
                      </a:r>
                      <a:r>
                        <a:rPr lang="en-US" sz="1800" baseline="-25000">
                          <a:effectLst/>
                        </a:rPr>
                        <a:t>H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V</a:t>
                      </a:r>
                      <a:r>
                        <a:rPr lang="en-US" sz="1800" baseline="-25000">
                          <a:effectLst/>
                        </a:rPr>
                        <a:t>E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–V</a:t>
                      </a:r>
                      <a:r>
                        <a:rPr lang="en-US" sz="1800" baseline="-25000">
                          <a:effectLst/>
                        </a:rPr>
                        <a:t>NE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–V</a:t>
                      </a:r>
                      <a:r>
                        <a:rPr lang="en-US" sz="1800" baseline="-25000">
                          <a:effectLst/>
                        </a:rPr>
                        <a:t>RL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–</a:t>
                      </a:r>
                      <a:r>
                        <a:rPr lang="ru-RU" sz="1800">
                          <a:effectLst/>
                        </a:rPr>
                        <a:t>Δ</a:t>
                      </a:r>
                      <a:r>
                        <a:rPr lang="en-US" sz="1800">
                          <a:effectLst/>
                        </a:rPr>
                        <a:t>V</a:t>
                      </a:r>
                      <a:r>
                        <a:rPr lang="en-US" sz="1800" baseline="-25000">
                          <a:effectLst/>
                        </a:rPr>
                        <a:t>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</a:t>
                      </a:r>
                      <a:r>
                        <a:rPr lang="en-US" sz="1800" baseline="-25000" dirty="0">
                          <a:effectLst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819391" y="549481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Щоб виділити ЕРС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Холла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треба зробити чотири виміри, тоді для V</a:t>
            </a:r>
            <a:r>
              <a:rPr lang="uk-UA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V</a:t>
            </a:r>
            <a:r>
              <a:rPr lang="uk-UA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отримаємо:</a:t>
            </a:r>
          </a:p>
        </p:txBody>
      </p:sp>
      <p:sp>
        <p:nvSpPr>
          <p:cNvPr id="23" name="Rectangle 26"/>
          <p:cNvSpPr>
            <a:spLocks noChangeArrowheads="1"/>
          </p:cNvSpPr>
          <p:nvPr/>
        </p:nvSpPr>
        <p:spPr bwMode="auto">
          <a:xfrm>
            <a:off x="7766613" y="56375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246093"/>
              </p:ext>
            </p:extLst>
          </p:nvPr>
        </p:nvGraphicFramePr>
        <p:xfrm>
          <a:off x="7627716" y="5495144"/>
          <a:ext cx="24574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651000" imgH="393700" progId="Equation.3">
                  <p:embed/>
                </p:oleObj>
              </mc:Choice>
              <mc:Fallback>
                <p:oleObj name="Equation" r:id="rId16" imgW="1651000" imgH="3937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7716" y="5495144"/>
                        <a:ext cx="2457450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584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3346" y="881103"/>
            <a:ext cx="4989926" cy="5295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dirty="0"/>
              <a:t>Ван дер </a:t>
            </a:r>
            <a:r>
              <a:rPr lang="uk-UA" dirty="0" err="1"/>
              <a:t>Пау</a:t>
            </a:r>
            <a:r>
              <a:rPr lang="uk-UA" dirty="0"/>
              <a:t> показав, що в умовах довільного розтікання струму за зразком для точного обчислення опору зразка необхідно провести два виміри.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dirty="0"/>
              <a:t>1. На першій стадії вимірювань струм, що пропускається між контактами 1 і 2 а напруга вимірюється на контактах 3 і 4.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dirty="0"/>
              <a:t>2. На другій стадії струм пропускається через контакти 2 і 3 а вимірюється напруга на контактах 4 і 1.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dirty="0"/>
              <a:t>3. Для вимірювання ефекту </a:t>
            </a:r>
            <a:r>
              <a:rPr lang="uk-UA" dirty="0" err="1"/>
              <a:t>Холла</a:t>
            </a:r>
            <a:r>
              <a:rPr lang="uk-UA" dirty="0"/>
              <a:t> струм пропускається через контакти 1 і 3  при включеному магнітному полі В вимірюється напруга на навхрест лежачих контактах 2 та 4.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dirty="0"/>
              <a:t>У всіх випадках величина струму через зразок залишається незмінною і дорівнює </a:t>
            </a:r>
            <a:r>
              <a:rPr lang="uk-UA" i="1" dirty="0"/>
              <a:t>I</a:t>
            </a:r>
            <a:r>
              <a:rPr lang="uk-UA" dirty="0"/>
              <a:t>.</a:t>
            </a:r>
          </a:p>
        </p:txBody>
      </p:sp>
      <p:sp>
        <p:nvSpPr>
          <p:cNvPr id="28683" name="Rectangle 28682">
            <a:extLst>
              <a:ext uri="{FF2B5EF4-FFF2-40B4-BE49-F238E27FC236}">
                <a16:creationId xmlns:a16="http://schemas.microsoft.com/office/drawing/2014/main" id="{003713C1-2FB2-413B-BF91-3AE41726F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0991" y="3474720"/>
            <a:ext cx="6100914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85" name="Rectangle 28684">
            <a:extLst>
              <a:ext uri="{FF2B5EF4-FFF2-40B4-BE49-F238E27FC236}">
                <a16:creationId xmlns:a16="http://schemas.microsoft.com/office/drawing/2014/main" id="{90795B4D-5022-4A7F-A01D-8D880B7CD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9584" y="0"/>
            <a:ext cx="6192415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87" name="Rectangle 28686">
            <a:extLst>
              <a:ext uri="{FF2B5EF4-FFF2-40B4-BE49-F238E27FC236}">
                <a16:creationId xmlns:a16="http://schemas.microsoft.com/office/drawing/2014/main" id="{AFD19018-DE7C-4796-ADF2-AD2EB0FC0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676" name="Picture 4" descr="https://studref.com/htm/img/39/8502/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0908" y="881102"/>
            <a:ext cx="2364317" cy="162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9" name="Rectangle 28688">
            <a:extLst>
              <a:ext uri="{FF2B5EF4-FFF2-40B4-BE49-F238E27FC236}">
                <a16:creationId xmlns:a16="http://schemas.microsoft.com/office/drawing/2014/main" id="{B1A0A2C2-4F85-44AF-8708-8DCA4B550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9624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678" name="Picture 6" descr="Ð¤ÑÐ½ÐºÑÐ¸Ñ/Ð¾Ñ Ð¾ÑÐ½Ð¾ÑÐµÐ½Ð¸Ñ V/VÐ ÑÐ»ÑÑÐ°Ðµ, ÐµÑÐ»Ð¸ F &lt; F, Ð±ÐµÑÐµÑÑÑ Ð·Ð½Ð°ÑÐµÐ½Ð¸Ðµ Ð¾ÑÐ½Ð¾ÑÐµÐ½Ð¸Ñ F / 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02775" y="928888"/>
            <a:ext cx="2364317" cy="152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Ð Ð°ÑÐ¿Ð¾Ð»Ð¾Ð¶ÐµÐ½Ð¸Ðµ Ð¸ Ð½ÑÐ¼ÐµÑÐ°ÑÐ¸Ñ ÐºÐ¾Ð½ÑÐ°ÐºÑÐ¾Ð² Ð² Ð¾Ð±ÑÐ°Ð·ÑÐµ Ð´Ð»Ñ Ð¼ÐµÑÐ¾Ð´Ð° ÐÐ°Ð½ Ð´ÐµÑ ÐÐ°Ñ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0908" y="4052630"/>
            <a:ext cx="5446184" cy="204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731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3517E0-BB6E-D1BE-8073-06B06C21C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382" y="187037"/>
            <a:ext cx="8769927" cy="6577446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032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</TotalTime>
  <Words>820</Words>
  <Application>Microsoft Macintosh PowerPoint</Application>
  <PresentationFormat>Широкоэкранный</PresentationFormat>
  <Paragraphs>84</Paragraphs>
  <Slides>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arial</vt:lpstr>
      <vt:lpstr>arial</vt:lpstr>
      <vt:lpstr>Calibri</vt:lpstr>
      <vt:lpstr>Calibri Light</vt:lpstr>
      <vt:lpstr>Symbol</vt:lpstr>
      <vt:lpstr>Times New Roman</vt:lpstr>
      <vt:lpstr>Тема Office</vt:lpstr>
      <vt:lpstr>Document</vt:lpstr>
      <vt:lpstr>Equation</vt:lpstr>
      <vt:lpstr>Unknown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Удельное сопротивление и удельное поверхностное сопротивление</dc:title>
  <dc:creator>User</dc:creator>
  <cp:lastModifiedBy>ivanovvl</cp:lastModifiedBy>
  <cp:revision>32</cp:revision>
  <cp:lastPrinted>2019-09-22T08:46:14Z</cp:lastPrinted>
  <dcterms:created xsi:type="dcterms:W3CDTF">2019-09-08T10:33:41Z</dcterms:created>
  <dcterms:modified xsi:type="dcterms:W3CDTF">2023-03-05T09:08:01Z</dcterms:modified>
</cp:coreProperties>
</file>