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69" r:id="rId14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1CE7B91-92A6-4DC6-8074-CA56500EF3B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C75EBB4-4923-4772-BB27-685BF30A2D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2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7B91-92A6-4DC6-8074-CA56500EF3B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BB4-4923-4772-BB27-685BF30A2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25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7B91-92A6-4DC6-8074-CA56500EF3B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BB4-4923-4772-BB27-685BF30A2D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34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7B91-92A6-4DC6-8074-CA56500EF3B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BB4-4923-4772-BB27-685BF30A2D0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06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7B91-92A6-4DC6-8074-CA56500EF3B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BB4-4923-4772-BB27-685BF30A2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7B91-92A6-4DC6-8074-CA56500EF3B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BB4-4923-4772-BB27-685BF30A2D0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684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7B91-92A6-4DC6-8074-CA56500EF3B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BB4-4923-4772-BB27-685BF30A2D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6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7B91-92A6-4DC6-8074-CA56500EF3B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BB4-4923-4772-BB27-685BF30A2D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29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7B91-92A6-4DC6-8074-CA56500EF3B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BB4-4923-4772-BB27-685BF30A2D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87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7B91-92A6-4DC6-8074-CA56500EF3B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BB4-4923-4772-BB27-685BF30A2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6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7B91-92A6-4DC6-8074-CA56500EF3B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BB4-4923-4772-BB27-685BF30A2D0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90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7B91-92A6-4DC6-8074-CA56500EF3B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BB4-4923-4772-BB27-685BF30A2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0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7B91-92A6-4DC6-8074-CA56500EF3B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BB4-4923-4772-BB27-685BF30A2D0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77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7B91-92A6-4DC6-8074-CA56500EF3B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BB4-4923-4772-BB27-685BF30A2D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47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7B91-92A6-4DC6-8074-CA56500EF3B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BB4-4923-4772-BB27-685BF30A2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6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7B91-92A6-4DC6-8074-CA56500EF3B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BB4-4923-4772-BB27-685BF30A2D0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1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7B91-92A6-4DC6-8074-CA56500EF3B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BB4-4923-4772-BB27-685BF30A2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9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CE7B91-92A6-4DC6-8074-CA56500EF3B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75EBB4-4923-4772-BB27-685BF30A2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6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wmf"/><Relationship Id="rId18" Type="http://schemas.openxmlformats.org/officeDocument/2006/relationships/image" Target="../media/image17.emf"/><Relationship Id="rId3" Type="http://schemas.openxmlformats.org/officeDocument/2006/relationships/image" Target="../media/image16.jp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7" y="1597998"/>
            <a:ext cx="6815669" cy="1515533"/>
          </a:xfrm>
        </p:spPr>
        <p:txBody>
          <a:bodyPr/>
          <a:lstStyle/>
          <a:p>
            <a:r>
              <a:rPr lang="uk-UA" sz="7200" dirty="0" smtClean="0"/>
              <a:t>Тема 3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5567" y="3208534"/>
            <a:ext cx="7109328" cy="2516831"/>
          </a:xfrm>
        </p:spPr>
        <p:txBody>
          <a:bodyPr>
            <a:noAutofit/>
          </a:bodyPr>
          <a:lstStyle/>
          <a:p>
            <a:r>
              <a:rPr lang="uk-UA" sz="5400" dirty="0" smtClean="0"/>
              <a:t> </a:t>
            </a:r>
            <a:r>
              <a:rPr lang="uk-UA" sz="3800" b="1" dirty="0" smtClean="0">
                <a:solidFill>
                  <a:schemeClr val="accent5">
                    <a:lumMod val="75000"/>
                  </a:schemeClr>
                </a:solidFill>
              </a:rPr>
              <a:t>Модуляція. </a:t>
            </a:r>
            <a:endParaRPr lang="uk-UA" sz="3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3800" b="1" dirty="0" smtClean="0">
                <a:solidFill>
                  <a:schemeClr val="accent5">
                    <a:lumMod val="75000"/>
                  </a:schemeClr>
                </a:solidFill>
              </a:rPr>
              <a:t>Амплітудна, частотна та фазова модуляції сигналів</a:t>
            </a:r>
            <a:endParaRPr lang="ru-RU" sz="3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888" y="635855"/>
            <a:ext cx="6721434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45"/>
              </a:spcBef>
              <a:spcAft>
                <a:spcPts val="0"/>
              </a:spcAft>
            </a:pPr>
            <a:r>
              <a:rPr lang="uk-UA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Частотна модуляція </a:t>
            </a:r>
          </a:p>
          <a:p>
            <a:pPr>
              <a:spcBef>
                <a:spcPts val="845"/>
              </a:spcBef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Частоту</a:t>
            </a:r>
            <a:r>
              <a:rPr lang="uk-UA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r>
              <a:rPr lang="uk-UA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синусоподібних</a:t>
            </a:r>
            <a:r>
              <a:rPr lang="uk-UA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 коливань змінюють в часі відносно його центрального значення ω</a:t>
            </a:r>
            <a:r>
              <a:rPr lang="uk-UA" sz="900" dirty="0">
                <a:solidFill>
                  <a:srgbClr val="000000"/>
                </a:solidFill>
                <a:ea typeface="Times New Roman" panose="02020603050405020304" pitchFamily="18" charset="0"/>
              </a:rPr>
              <a:t>0</a:t>
            </a:r>
            <a:r>
              <a:rPr lang="uk-UA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 за законом </a:t>
            </a:r>
            <a:r>
              <a:rPr lang="uk-UA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модулюючого</a:t>
            </a:r>
            <a:r>
              <a:rPr lang="uk-UA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 сигналу, амплітуда коливань при цьому лишається незмінною: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28564" y="2449625"/>
            <a:ext cx="3049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000000"/>
                </a:solidFill>
                <a:ea typeface="Times New Roman" panose="02020603050405020304" pitchFamily="18" charset="0"/>
              </a:rPr>
              <a:t> ω (t) = 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ω</a:t>
            </a:r>
            <a:r>
              <a:rPr lang="uk-UA" sz="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0</a:t>
            </a:r>
            <a:r>
              <a:rPr lang="uk-UA" dirty="0">
                <a:solidFill>
                  <a:srgbClr val="000000"/>
                </a:solidFill>
                <a:ea typeface="Times New Roman" panose="02020603050405020304" pitchFamily="18" charset="0"/>
              </a:rPr>
              <a:t>   + ∆ω </a:t>
            </a:r>
            <a:r>
              <a:rPr lang="uk-UA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sin</a:t>
            </a:r>
            <a:r>
              <a:rPr lang="uk-UA" dirty="0">
                <a:solidFill>
                  <a:srgbClr val="000000"/>
                </a:solidFill>
                <a:ea typeface="Times New Roman" panose="02020603050405020304" pitchFamily="18" charset="0"/>
              </a:rPr>
              <a:t> Ω t ,   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(1)</a:t>
            </a:r>
            <a:r>
              <a:rPr lang="uk-UA" dirty="0">
                <a:solidFill>
                  <a:srgbClr val="000000"/>
                </a:solidFill>
                <a:ea typeface="Times New Roman" panose="02020603050405020304" pitchFamily="18" charset="0"/>
              </a:rPr>
              <a:t> 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0551" y="3957338"/>
            <a:ext cx="6292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880"/>
              </a:spcBef>
            </a:pPr>
            <a:r>
              <a:rPr lang="uk-UA" dirty="0">
                <a:solidFill>
                  <a:srgbClr val="000000"/>
                </a:solidFill>
                <a:ea typeface="Times New Roman" panose="02020603050405020304" pitchFamily="18" charset="0"/>
              </a:rPr>
              <a:t>∆ω   = k 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U</a:t>
            </a:r>
            <a:r>
              <a:rPr lang="uk-UA" sz="9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Ω</a:t>
            </a:r>
            <a:r>
              <a:rPr lang="uk-UA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(2) – 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пропорційна амплітуді </a:t>
            </a:r>
            <a:r>
              <a:rPr lang="uk-UA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модулюючого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сигналу</a:t>
            </a:r>
            <a:r>
              <a:rPr lang="uk-UA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endParaRPr lang="uk-UA" dirty="0"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3364" y="2993655"/>
            <a:ext cx="8761595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85"/>
              </a:spcBef>
            </a:pPr>
            <a:r>
              <a:rPr lang="uk-UA" dirty="0">
                <a:solidFill>
                  <a:srgbClr val="000000"/>
                </a:solidFill>
                <a:ea typeface="Times New Roman" panose="02020603050405020304" pitchFamily="18" charset="0"/>
              </a:rPr>
              <a:t>∆ω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- </a:t>
            </a:r>
            <a:r>
              <a:rPr lang="uk-UA" b="1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девіація</a:t>
            </a:r>
            <a:r>
              <a:rPr lang="uk-UA" b="1" dirty="0">
                <a:solidFill>
                  <a:srgbClr val="000000"/>
                </a:solidFill>
                <a:ea typeface="Times New Roman" panose="02020603050405020304" pitchFamily="18" charset="0"/>
              </a:rPr>
              <a:t> частоти </a:t>
            </a:r>
            <a:r>
              <a:rPr lang="uk-UA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ea typeface="Times New Roman" panose="02020603050405020304" pitchFamily="18" charset="0"/>
              </a:rPr>
              <a:t>максимальне значення відхилення частоти </a:t>
            </a:r>
            <a:endParaRPr lang="uk-UA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985"/>
              </a:spcBef>
            </a:pP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від</a:t>
            </a:r>
            <a:r>
              <a:rPr lang="uk-UA" dirty="0">
                <a:solidFill>
                  <a:srgbClr val="000000"/>
                </a:solidFill>
                <a:ea typeface="Times New Roman" panose="02020603050405020304" pitchFamily="18" charset="0"/>
              </a:rPr>
              <a:t> її 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середнього значення.</a:t>
            </a:r>
            <a:r>
              <a:rPr lang="uk-UA" dirty="0">
                <a:solidFill>
                  <a:srgbClr val="000000"/>
                </a:solidFill>
                <a:ea typeface="Times New Roman" panose="02020603050405020304" pitchFamily="18" charset="0"/>
              </a:rPr>
              <a:t>   </a:t>
            </a:r>
            <a:endParaRPr lang="uk-UA" dirty="0"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98" y="4870700"/>
            <a:ext cx="3372321" cy="543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29441" y="4395063"/>
            <a:ext cx="323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880"/>
              </a:spcBef>
            </a:pPr>
            <a:r>
              <a:rPr lang="uk-UA" dirty="0">
                <a:solidFill>
                  <a:srgbClr val="000000"/>
                </a:solidFill>
                <a:ea typeface="Times New Roman" panose="02020603050405020304" pitchFamily="18" charset="0"/>
              </a:rPr>
              <a:t>k – коефіцієнт пропорційності. </a:t>
            </a:r>
            <a:endParaRPr lang="uk-UA" dirty="0"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9465" y="5550355"/>
            <a:ext cx="3696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(3) –рівняння результуючого сигналу</a:t>
            </a:r>
            <a:endParaRPr lang="ru-RU" dirty="0"/>
          </a:p>
        </p:txBody>
      </p:sp>
      <p:pic>
        <p:nvPicPr>
          <p:cNvPr id="10" name="Picture 5" descr="image7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22" y="1248324"/>
            <a:ext cx="4070275" cy="257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337322" y="4337664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а-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</a:rPr>
              <a:t>несучий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 сигнал;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б-</a:t>
            </a:r>
            <a:r>
              <a:rPr lang="ru-RU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звуковий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 сигнал, 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</a:rPr>
              <a:t>модулюється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; 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 – частотно – 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</a:rPr>
              <a:t>промодульований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 сигнал.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41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8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24" y="1053790"/>
            <a:ext cx="4916385" cy="337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7" name="Picture 3" descr="image9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70" y="1053790"/>
            <a:ext cx="5156864" cy="340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4394" y="688306"/>
            <a:ext cx="6096000" cy="7309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45"/>
              </a:lnSpc>
              <a:spcBef>
                <a:spcPts val="630"/>
              </a:spcBef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Схема для дослідження частотної модуляції</a:t>
            </a:r>
            <a:r>
              <a:rPr lang="uk-UA" sz="20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endParaRPr lang="uk-UA" sz="2000" b="1" dirty="0" smtClean="0">
              <a:ea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13751" y="550352"/>
            <a:ext cx="5299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Осцилограма </a:t>
            </a:r>
            <a:r>
              <a:rPr lang="uk-UA" sz="20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частотно</a:t>
            </a:r>
            <a:r>
              <a:rPr lang="uk-UA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- модульованого сигналу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01215" y="4785844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R="94615" indent="444500" algn="just">
              <a:lnSpc>
                <a:spcPct val="130000"/>
              </a:lnSpc>
              <a:spcAft>
                <a:spcPts val="0"/>
              </a:spcAft>
            </a:pPr>
            <a:r>
              <a:rPr lang="uk-UA" sz="2000" b="1" dirty="0">
                <a:ea typeface="Times New Roman" panose="02020603050405020304" pitchFamily="18" charset="0"/>
              </a:rPr>
              <a:t>Переваги частотної модуляції</a:t>
            </a:r>
          </a:p>
          <a:p>
            <a:pPr marL="342900" marR="94615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ea typeface="Times New Roman" panose="02020603050405020304" pitchFamily="18" charset="0"/>
              </a:rPr>
              <a:t>висока </a:t>
            </a:r>
            <a:r>
              <a:rPr lang="uk-UA" dirty="0" err="1">
                <a:ea typeface="Times New Roman" panose="02020603050405020304" pitchFamily="18" charset="0"/>
              </a:rPr>
              <a:t>завадозахищеність</a:t>
            </a:r>
            <a:r>
              <a:rPr lang="uk-UA" dirty="0">
                <a:ea typeface="Times New Roman" panose="02020603050405020304" pitchFamily="18" charset="0"/>
              </a:rPr>
              <a:t>,</a:t>
            </a:r>
          </a:p>
          <a:p>
            <a:pPr marL="342900" marR="94615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ea typeface="Times New Roman" panose="02020603050405020304" pitchFamily="18" charset="0"/>
              </a:rPr>
              <a:t>проста реалізація.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73776" y="4847399"/>
            <a:ext cx="4854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4615" indent="444500" algn="just">
              <a:spcAft>
                <a:spcPts val="0"/>
              </a:spcAft>
            </a:pPr>
            <a:r>
              <a:rPr lang="uk-UA" sz="2000" b="1" dirty="0" smtClean="0">
                <a:ea typeface="Times New Roman" panose="02020603050405020304" pitchFamily="18" charset="0"/>
              </a:rPr>
              <a:t>Недоліки </a:t>
            </a:r>
            <a:r>
              <a:rPr lang="uk-UA" sz="2000" b="1" dirty="0">
                <a:ea typeface="Times New Roman" panose="02020603050405020304" pitchFamily="18" charset="0"/>
              </a:rPr>
              <a:t>частотної модуляції</a:t>
            </a:r>
          </a:p>
          <a:p>
            <a:pPr marL="342900" marR="94615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ea typeface="Times New Roman" panose="02020603050405020304" pitchFamily="18" charset="0"/>
              </a:rPr>
              <a:t>широкий частотний спектр при інтенсивному </a:t>
            </a:r>
            <a:r>
              <a:rPr lang="uk-UA" dirty="0" err="1" smtClean="0">
                <a:ea typeface="Times New Roman" panose="02020603050405020304" pitchFamily="18" charset="0"/>
              </a:rPr>
              <a:t>модулюючому</a:t>
            </a:r>
            <a:r>
              <a:rPr lang="uk-UA" dirty="0" smtClean="0">
                <a:ea typeface="Times New Roman" panose="02020603050405020304" pitchFamily="18" charset="0"/>
              </a:rPr>
              <a:t> сигналі.</a:t>
            </a:r>
            <a:endParaRPr lang="uk-UA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7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0339" y="561705"/>
            <a:ext cx="3180038" cy="5388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94615" indent="444500" algn="just">
              <a:lnSpc>
                <a:spcPct val="130000"/>
              </a:lnSpc>
              <a:spcAft>
                <a:spcPts val="0"/>
              </a:spcAft>
            </a:pPr>
            <a:r>
              <a:rPr lang="uk-UA" sz="2400" b="1" dirty="0">
                <a:ea typeface="Times New Roman" panose="02020603050405020304" pitchFamily="18" charset="0"/>
              </a:rPr>
              <a:t>Фазова модуляція</a:t>
            </a:r>
            <a:endParaRPr lang="ru-RU" sz="24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71896" y="21333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1896" y="1210023"/>
            <a:ext cx="1077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45"/>
              </a:spcBef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При фазовій модуляції повідомлення, що передається, змінює значення фази згідно з сигналом – носієм:</a:t>
            </a:r>
            <a:endParaRPr lang="uk-UA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04056" y="1687077"/>
            <a:ext cx="316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φ = 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+ ∆φ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Ω t +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(4),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1896" y="2059952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∆φ = ω   t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+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φ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19717" y="2028942"/>
            <a:ext cx="48529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величина максимального відхилення  фази коливань від початкового  значення, що має назву і</a:t>
            </a:r>
            <a:r>
              <a:rPr lang="uk-UA" sz="20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ндекс модуляції</a:t>
            </a:r>
            <a:r>
              <a:rPr lang="uk-UA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 і є прямо пропорційною силі звукового сигналу (амплітуді напруги, що модулює) : </a:t>
            </a:r>
            <a:endParaRPr lang="uk-UA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3790" y="3660158"/>
            <a:ext cx="56071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70"/>
              </a:lnSpc>
              <a:spcBef>
                <a:spcPts val="885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∆φ = k U 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(5)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   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2193" y="3983323"/>
            <a:ext cx="10331532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45"/>
              </a:lnSpc>
              <a:spcBef>
                <a:spcPts val="840"/>
              </a:spcBef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де </a:t>
            </a:r>
            <a:r>
              <a:rPr lang="uk-UA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k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 - коефіцієнт пропорційності. </a:t>
            </a:r>
            <a:endParaRPr lang="uk-UA" sz="1100" dirty="0" smtClean="0">
              <a:ea typeface="Times New Roman" panose="02020603050405020304" pitchFamily="18" charset="0"/>
            </a:endParaRPr>
          </a:p>
          <a:p>
            <a:pPr>
              <a:lnSpc>
                <a:spcPts val="1545"/>
              </a:lnSpc>
              <a:spcBef>
                <a:spcPts val="865"/>
              </a:spcBef>
              <a:spcAft>
                <a:spcPts val="0"/>
              </a:spcAft>
            </a:pPr>
            <a:r>
              <a:rPr lang="uk-UA" sz="1100" dirty="0" smtClean="0">
                <a:ea typeface="Times New Roman" panose="02020603050405020304" pitchFamily="18" charset="0"/>
              </a:rPr>
              <a:t/>
            </a:r>
            <a:br>
              <a:rPr lang="uk-UA" sz="1100" dirty="0" smtClean="0">
                <a:ea typeface="Times New Roman" panose="02020603050405020304" pitchFamily="18" charset="0"/>
              </a:rPr>
            </a:br>
            <a:endParaRPr lang="uk-UA" sz="1100" dirty="0" smtClean="0">
              <a:ea typeface="Times New Roman" panose="02020603050405020304" pitchFamily="18" charset="0"/>
            </a:endParaRPr>
          </a:p>
          <a:p>
            <a:pPr>
              <a:lnSpc>
                <a:spcPts val="1545"/>
              </a:lnSpc>
              <a:spcBef>
                <a:spcPts val="865"/>
              </a:spcBef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</a:rPr>
              <a:t>Ф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азо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 – модульовані коливання мають 3 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складові </a:t>
            </a:r>
            <a:r>
              <a:rPr lang="uk-UA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(6)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 : </a:t>
            </a:r>
            <a:endParaRPr lang="uk-UA" sz="1100" dirty="0" smtClean="0">
              <a:ea typeface="Times New Roman" panose="02020603050405020304" pitchFamily="18" charset="0"/>
            </a:endParaRPr>
          </a:p>
          <a:p>
            <a:pPr>
              <a:lnSpc>
                <a:spcPts val="1770"/>
              </a:lnSpc>
              <a:spcBef>
                <a:spcPts val="885"/>
              </a:spcBef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a typeface="Arial" panose="020B0604020202020204" pitchFamily="34" charset="0"/>
              </a:rPr>
              <a:t>• 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перша змінюється з постійною швидкістю </a:t>
            </a:r>
            <a:r>
              <a:rPr lang="uk-UA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ω</a:t>
            </a:r>
            <a:r>
              <a:rPr lang="uk-UA" sz="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0</a:t>
            </a:r>
            <a:r>
              <a:rPr lang="uk-UA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  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 ,  </a:t>
            </a:r>
            <a:endParaRPr lang="uk-UA" sz="1100" dirty="0" smtClean="0">
              <a:ea typeface="Times New Roman" panose="02020603050405020304" pitchFamily="18" charset="0"/>
            </a:endParaRPr>
          </a:p>
          <a:p>
            <a:pPr>
              <a:lnSpc>
                <a:spcPts val="1710"/>
              </a:lnSpc>
              <a:spcBef>
                <a:spcPts val="915"/>
              </a:spcBef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a typeface="Arial" panose="020B0604020202020204" pitchFamily="34" charset="0"/>
              </a:rPr>
              <a:t>• 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 друга змінюється по синусоїдальному закону,  </a:t>
            </a:r>
            <a:endParaRPr lang="uk-UA" sz="1100" dirty="0" smtClean="0">
              <a:ea typeface="Times New Roman" panose="02020603050405020304" pitchFamily="18" charset="0"/>
            </a:endParaRPr>
          </a:p>
          <a:p>
            <a:pPr>
              <a:lnSpc>
                <a:spcPts val="1770"/>
              </a:lnSpc>
              <a:spcBef>
                <a:spcPts val="875"/>
              </a:spcBef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a typeface="Arial" panose="020B0604020202020204" pitchFamily="34" charset="0"/>
              </a:rPr>
              <a:t>• 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 третя має постійну складову  </a:t>
            </a:r>
            <a:r>
              <a:rPr lang="uk-UA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φ</a:t>
            </a:r>
            <a:r>
              <a:rPr lang="uk-UA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  </a:t>
            </a:r>
            <a:endParaRPr lang="uk-UA" sz="1100" dirty="0" smtClean="0">
              <a:ea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3" name="Picture 3" descr="image10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56" y="1879138"/>
            <a:ext cx="3857369" cy="288570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lumMod val="50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606548" y="4950874"/>
            <a:ext cx="7872536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95"/>
              </a:spcBef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а – </a:t>
            </a:r>
            <a:r>
              <a:rPr lang="uk-UA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модулюючий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 сигнал; </a:t>
            </a:r>
            <a:endParaRPr lang="uk-UA" dirty="0" smtClean="0">
              <a:ea typeface="Times New Roman" panose="02020603050405020304" pitchFamily="18" charset="0"/>
            </a:endParaRPr>
          </a:p>
          <a:p>
            <a:pPr>
              <a:spcBef>
                <a:spcPts val="865"/>
              </a:spcBef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б – модульований сигнал; </a:t>
            </a:r>
            <a:endParaRPr lang="uk-UA" dirty="0" smtClean="0">
              <a:ea typeface="Times New Roman" panose="02020603050405020304" pitchFamily="18" charset="0"/>
            </a:endParaRPr>
          </a:p>
          <a:p>
            <a:pPr>
              <a:spcBef>
                <a:spcPts val="470"/>
              </a:spcBef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 Вигляд фазової модуляції сигналу </a:t>
            </a:r>
            <a:endParaRPr lang="uk-UA" dirty="0" smtClean="0">
              <a:ea typeface="Times New Roman" panose="02020603050405020304" pitchFamily="18" charset="0"/>
            </a:endParaRPr>
          </a:p>
          <a:p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903" y="4261428"/>
            <a:ext cx="461074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3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32161" y="649590"/>
            <a:ext cx="7415171" cy="5388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94615" indent="444500" algn="just">
              <a:lnSpc>
                <a:spcPct val="130000"/>
              </a:lnSpc>
              <a:spcAft>
                <a:spcPts val="0"/>
              </a:spcAft>
            </a:pPr>
            <a:r>
              <a:rPr lang="uk-UA" sz="2400" b="1" dirty="0" smtClean="0">
                <a:ea typeface="Times New Roman" panose="02020603050405020304" pitchFamily="18" charset="0"/>
              </a:rPr>
              <a:t>Зв’язок між фазовою та частотною модуляціями</a:t>
            </a:r>
            <a:endParaRPr lang="ru-RU" sz="2400" b="1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868073" y="1132362"/>
                <a:ext cx="3781933" cy="593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94615" indent="444500" algn="just">
                  <a:lnSpc>
                    <a:spcPct val="13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dt</m:t>
                        </m:r>
                        <m:r>
                          <m:rPr>
                            <m:nor/>
                          </m:rPr>
                          <a:rPr lang="ru-RU" dirty="0">
                            <a:ea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ea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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cos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+0       (7)</m:t>
                        </m:r>
                      </m:e>
                    </m:func>
                  </m:oMath>
                </a14:m>
                <a:endParaRPr lang="ru-RU" dirty="0"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73" y="1132362"/>
                <a:ext cx="3781933" cy="593432"/>
              </a:xfrm>
              <a:prstGeom prst="rect">
                <a:avLst/>
              </a:prstGeom>
              <a:blipFill rotWithShape="0">
                <a:blip r:embed="rId2"/>
                <a:stretch>
                  <a:fillRect b="-72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229199" y="1781814"/>
                <a:ext cx="5566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880"/>
                  </a:spcBef>
                </a:pPr>
                <a:r>
                  <a:rPr lang="uk-UA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∆ω   = 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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(8)</a:t>
                </a:r>
                <a:r>
                  <a:rPr lang="en-US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– </a:t>
                </a:r>
                <a:r>
                  <a:rPr lang="uk-UA" dirty="0" err="1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девіація</a:t>
                </a:r>
                <a:r>
                  <a:rPr lang="uk-UA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частоти при фазовій модуляції</a:t>
                </a:r>
                <a:endParaRPr lang="uk-UA" dirty="0"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99" y="1781814"/>
                <a:ext cx="556607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86" t="-6557" r="-76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350854" y="2291594"/>
                <a:ext cx="19976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880"/>
                  </a:spcBef>
                </a:pPr>
                <a:r>
                  <a:rPr lang="uk-UA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∆ω   = 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</m:t>
                    </m:r>
                  </m:oMath>
                </a14:m>
                <a:r>
                  <a:rPr lang="uk-UA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uk-UA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k </a:t>
                </a:r>
                <a:r>
                  <a:rPr lang="uk-UA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U</a:t>
                </a:r>
                <a:r>
                  <a:rPr lang="uk-UA" sz="900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Ω</a:t>
                </a:r>
                <a:r>
                  <a:rPr lang="uk-UA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 </a:t>
                </a:r>
                <a:r>
                  <a:rPr lang="en-US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(</a:t>
                </a:r>
                <a:r>
                  <a:rPr lang="uk-UA" b="1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9</a:t>
                </a:r>
                <a:r>
                  <a:rPr lang="en-US" b="1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) </a:t>
                </a:r>
                <a:r>
                  <a:rPr lang="uk-UA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 </a:t>
                </a:r>
                <a:endParaRPr lang="uk-UA" dirty="0"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54" y="2291594"/>
                <a:ext cx="199766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446" t="-819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350854" y="2712765"/>
                <a:ext cx="1949701" cy="533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ru-RU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uk-UA" dirty="0">
                            <a:solidFill>
                              <a:srgbClr val="000000"/>
                            </a:solidFill>
                            <a:ea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uk-UA" dirty="0">
                            <a:solidFill>
                              <a:srgbClr val="000000"/>
                            </a:solidFill>
                            <a:ea typeface="Times New Roman" panose="02020603050405020304" pitchFamily="18" charset="0"/>
                          </a:rPr>
                          <m:t>ω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</m:t>
                        </m:r>
                      </m:den>
                    </m:f>
                  </m:oMath>
                </a14:m>
                <a:r>
                  <a:rPr lang="ru-RU" dirty="0" smtClean="0"/>
                  <a:t>=</a:t>
                </a:r>
                <a:r>
                  <a:rPr lang="ru-RU" dirty="0" smtClean="0">
                    <a:sym typeface="Symbol" panose="05050102010706020507" pitchFamily="18" charset="2"/>
                  </a:rPr>
                  <a:t>       </a:t>
                </a:r>
                <a:r>
                  <a:rPr lang="ru-RU" b="1" dirty="0" smtClean="0">
                    <a:sym typeface="Symbol" panose="05050102010706020507" pitchFamily="18" charset="2"/>
                  </a:rPr>
                  <a:t>(10)</a:t>
                </a:r>
                <a:endParaRPr lang="ru-RU" b="1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54" y="2712765"/>
                <a:ext cx="1949701" cy="533800"/>
              </a:xfrm>
              <a:prstGeom prst="rect">
                <a:avLst/>
              </a:prstGeom>
              <a:blipFill rotWithShape="0">
                <a:blip r:embed="rId5"/>
                <a:stretch>
                  <a:fillRect r="-2508" b="-7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709933" y="3443524"/>
                <a:ext cx="1077025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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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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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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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     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33" y="3443524"/>
                <a:ext cx="10770256" cy="646331"/>
              </a:xfrm>
              <a:prstGeom prst="rect">
                <a:avLst/>
              </a:prstGeom>
              <a:blipFill rotWithShape="0"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564181" y="4286814"/>
                <a:ext cx="10681751" cy="2252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94615" indent="444500"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uk-UA" dirty="0">
                    <a:ea typeface="Times New Roman" panose="02020603050405020304" pitchFamily="18" charset="0"/>
                  </a:rPr>
                  <a:t>Якщо </a:t>
                </a:r>
                <a:r>
                  <a:rPr lang="uk-UA" b="1" i="1" dirty="0" smtClean="0">
                    <a:ea typeface="Times New Roman" panose="02020603050405020304" pitchFamily="18" charset="0"/>
                  </a:rPr>
                  <a:t>m </a:t>
                </a:r>
                <a:r>
                  <a:rPr lang="uk-UA" b="1" dirty="0">
                    <a:ea typeface="Times New Roman" panose="02020603050405020304" pitchFamily="18" charset="0"/>
                  </a:rPr>
                  <a:t>&lt;&lt; </a:t>
                </a:r>
                <a:r>
                  <a:rPr lang="uk-UA" b="1" dirty="0" smtClean="0">
                    <a:ea typeface="Times New Roman" panose="02020603050405020304" pitchFamily="18" charset="0"/>
                  </a:rPr>
                  <a:t>1</a:t>
                </a:r>
                <a:r>
                  <a:rPr lang="en-US" b="1" dirty="0" smtClean="0"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m:rPr>
                        <m:nor/>
                      </m:rPr>
                      <a:rPr lang="uk-UA" b="1" dirty="0">
                        <a:ea typeface="Times New Roman" panose="02020603050405020304" pitchFamily="18" charset="0"/>
                      </a:rPr>
                      <m:t>&lt;&lt;</m:t>
                    </m:r>
                  </m:oMath>
                </a14:m>
                <a:r>
                  <a:rPr lang="en-US" b="1" dirty="0" smtClean="0">
                    <a:ea typeface="Times New Roman" panose="02020603050405020304" pitchFamily="18" charset="0"/>
                  </a:rPr>
                  <a:t>1)</a:t>
                </a:r>
                <a:r>
                  <a:rPr lang="uk-UA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uk-UA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таку</a:t>
                </a:r>
                <a:r>
                  <a:rPr lang="uk-UA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 </a:t>
                </a:r>
                <a:r>
                  <a:rPr lang="uk-UA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частотну</a:t>
                </a:r>
                <a:r>
                  <a:rPr lang="en-US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uk-UA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чи фазову</a:t>
                </a:r>
                <a:r>
                  <a:rPr lang="uk-UA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 </a:t>
                </a:r>
                <a:r>
                  <a:rPr lang="uk-UA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модуляції</a:t>
                </a:r>
                <a:r>
                  <a:rPr lang="uk-UA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 називають </a:t>
                </a:r>
                <a:r>
                  <a:rPr lang="uk-UA" b="1" dirty="0" err="1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вузькосмуговою</a:t>
                </a:r>
                <a:r>
                  <a:rPr lang="uk-UA" dirty="0" smtClean="0">
                    <a:ea typeface="Times New Roman" panose="02020603050405020304" pitchFamily="18" charset="0"/>
                  </a:rPr>
                  <a:t>. Спектр </a:t>
                </a:r>
                <a:r>
                  <a:rPr lang="uk-UA" dirty="0">
                    <a:ea typeface="Times New Roman" panose="02020603050405020304" pitchFamily="18" charset="0"/>
                  </a:rPr>
                  <a:t>сигналу складається з частоти-носія та двох бічних частот. </a:t>
                </a:r>
                <a:r>
                  <a:rPr lang="uk-UA" dirty="0" smtClean="0">
                    <a:ea typeface="Times New Roman" panose="02020603050405020304" pitchFamily="18" charset="0"/>
                  </a:rPr>
                  <a:t>Ширина діапазону коливань </a:t>
                </a:r>
                <a:r>
                  <a:rPr lang="uk-UA" b="1" dirty="0" smtClean="0">
                    <a:ea typeface="Times New Roman" panose="02020603050405020304" pitchFamily="18" charset="0"/>
                  </a:rPr>
                  <a:t>2</a:t>
                </a:r>
                <a:r>
                  <a:rPr lang="en-US" b="1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</m:t>
                    </m:r>
                  </m:oMath>
                </a14:m>
                <a:r>
                  <a:rPr lang="uk-UA" b="1" dirty="0" smtClean="0">
                    <a:ea typeface="Times New Roman" panose="02020603050405020304" pitchFamily="18" charset="0"/>
                  </a:rPr>
                  <a:t>.</a:t>
                </a:r>
              </a:p>
              <a:p>
                <a:pPr marR="94615" indent="444500" algn="just">
                  <a:lnSpc>
                    <a:spcPct val="130000"/>
                  </a:lnSpc>
                </a:pPr>
                <a:r>
                  <a:rPr lang="uk-UA" dirty="0" smtClean="0">
                    <a:ea typeface="Times New Roman" panose="02020603050405020304" pitchFamily="18" charset="0"/>
                  </a:rPr>
                  <a:t>У </a:t>
                </a:r>
                <a:r>
                  <a:rPr lang="uk-UA" dirty="0">
                    <a:ea typeface="Times New Roman" panose="02020603050405020304" pitchFamily="18" charset="0"/>
                  </a:rPr>
                  <a:t>випадку </a:t>
                </a:r>
                <a:r>
                  <a:rPr lang="uk-UA" i="1" dirty="0" smtClean="0">
                    <a:ea typeface="Times New Roman" panose="02020603050405020304" pitchFamily="18" charset="0"/>
                  </a:rPr>
                  <a:t>m </a:t>
                </a:r>
                <a:r>
                  <a:rPr lang="uk-UA" dirty="0">
                    <a:ea typeface="Times New Roman" panose="02020603050405020304" pitchFamily="18" charset="0"/>
                  </a:rPr>
                  <a:t>&gt;&gt; 1 </a:t>
                </a:r>
                <a:r>
                  <a:rPr lang="en-US" b="1" dirty="0" smtClean="0"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m:rPr>
                        <m:nor/>
                      </m:rPr>
                      <a:rPr lang="uk-UA" dirty="0">
                        <a:ea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b="1" dirty="0">
                    <a:ea typeface="Times New Roman" panose="02020603050405020304" pitchFamily="18" charset="0"/>
                  </a:rPr>
                  <a:t>1</a:t>
                </a:r>
                <a:r>
                  <a:rPr lang="en-US" b="1" dirty="0" smtClean="0">
                    <a:ea typeface="Times New Roman" panose="02020603050405020304" pitchFamily="18" charset="0"/>
                  </a:rPr>
                  <a:t>)</a:t>
                </a:r>
                <a:r>
                  <a:rPr lang="uk-UA" b="1" dirty="0" smtClean="0">
                    <a:ea typeface="Times New Roman" panose="02020603050405020304" pitchFamily="18" charset="0"/>
                  </a:rPr>
                  <a:t> –</a:t>
                </a:r>
                <a:r>
                  <a:rPr lang="uk-UA" b="1" dirty="0" err="1" smtClean="0">
                    <a:ea typeface="Times New Roman" panose="02020603050405020304" pitchFamily="18" charset="0"/>
                  </a:rPr>
                  <a:t>широкочастотна</a:t>
                </a:r>
                <a:r>
                  <a:rPr lang="uk-UA" b="1" dirty="0" smtClean="0">
                    <a:ea typeface="Times New Roman" panose="02020603050405020304" pitchFamily="18" charset="0"/>
                  </a:rPr>
                  <a:t> фазна модуляція. </a:t>
                </a:r>
                <a:r>
                  <a:rPr lang="uk-UA" b="1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uk-UA" dirty="0" smtClean="0">
                    <a:ea typeface="Times New Roman" panose="02020603050405020304" pitchFamily="18" charset="0"/>
                  </a:rPr>
                  <a:t>Спектри </a:t>
                </a:r>
                <a:r>
                  <a:rPr lang="uk-UA" dirty="0">
                    <a:ea typeface="Times New Roman" panose="02020603050405020304" pitchFamily="18" charset="0"/>
                  </a:rPr>
                  <a:t>фазової та частотної модуляції схожі з урахуванням того, що бічні частоти не залежать від частоти повідомлення. Ширина діапазону коливань </a:t>
                </a:r>
                <a:r>
                  <a:rPr lang="uk-UA" b="1" dirty="0" smtClean="0">
                    <a:ea typeface="Times New Roman" panose="02020603050405020304" pitchFamily="18" charset="0"/>
                  </a:rPr>
                  <a:t>2</a:t>
                </a:r>
                <a:r>
                  <a:rPr lang="uk-UA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∆</a:t>
                </a:r>
                <a:r>
                  <a:rPr lang="uk-UA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ω (</a:t>
                </a:r>
                <a:r>
                  <a:rPr lang="uk-UA" dirty="0" err="1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подвоєнна</a:t>
                </a:r>
                <a:r>
                  <a:rPr lang="uk-UA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uk-UA" dirty="0" err="1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девіація</a:t>
                </a:r>
                <a:r>
                  <a:rPr lang="uk-UA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частоти) та </a:t>
                </a:r>
                <a:r>
                  <a:rPr lang="uk-UA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∆</a:t>
                </a:r>
                <a:r>
                  <a:rPr lang="uk-UA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ω</a:t>
                </a:r>
                <a:r>
                  <a:rPr lang="uk-UA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uk-UA" dirty="0">
                        <a:ea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b="1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</m:t>
                    </m:r>
                  </m:oMath>
                </a14:m>
                <a:r>
                  <a:rPr lang="uk-UA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uk-UA" b="1" dirty="0" smtClean="0">
                    <a:ea typeface="Times New Roman" panose="02020603050405020304" pitchFamily="18" charset="0"/>
                  </a:rPr>
                  <a:t>.</a:t>
                </a:r>
                <a:endParaRPr lang="uk-UA" b="1" dirty="0">
                  <a:ea typeface="Times New Roman" panose="02020603050405020304" pitchFamily="18" charset="0"/>
                </a:endParaRPr>
              </a:p>
              <a:p>
                <a:pPr marR="94615" indent="444500" algn="just">
                  <a:lnSpc>
                    <a:spcPct val="130000"/>
                  </a:lnSpc>
                  <a:spcAft>
                    <a:spcPts val="0"/>
                  </a:spcAft>
                </a:pPr>
                <a:endParaRPr lang="uk-UA" dirty="0"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81" y="4286814"/>
                <a:ext cx="10681751" cy="2252924"/>
              </a:xfrm>
              <a:prstGeom prst="rect">
                <a:avLst/>
              </a:prstGeom>
              <a:blipFill rotWithShape="0">
                <a:blip r:embed="rId7"/>
                <a:stretch>
                  <a:fillRect l="-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23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5019" y="712601"/>
            <a:ext cx="92839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Будь-які відхилення фізичного тіла або параметра його стану, в один, чи в інший бік від положення (становища) рівноваги називається коливальним рухом або просто </a:t>
            </a:r>
            <a:r>
              <a:rPr lang="uk-UA" sz="2400" b="1" dirty="0" smtClean="0"/>
              <a:t>коливанням</a:t>
            </a:r>
            <a:r>
              <a:rPr lang="uk-UA" sz="2400" dirty="0" smtClean="0"/>
              <a:t>.</a:t>
            </a:r>
            <a:endParaRPr lang="uk-UA" sz="2400" dirty="0"/>
          </a:p>
          <a:p>
            <a:pPr algn="just"/>
            <a:r>
              <a:rPr lang="ru-RU" sz="2400" dirty="0"/>
              <a:t> </a:t>
            </a:r>
            <a:r>
              <a:rPr lang="uk-UA" sz="2400" dirty="0" smtClean="0"/>
              <a:t>Коливальний </a:t>
            </a:r>
            <a:r>
              <a:rPr lang="uk-UA" sz="2400" dirty="0"/>
              <a:t>рух називається </a:t>
            </a:r>
            <a:r>
              <a:rPr lang="uk-UA" sz="2400" b="1" dirty="0"/>
              <a:t>періодичним</a:t>
            </a:r>
            <a:r>
              <a:rPr lang="uk-UA" sz="2400" dirty="0"/>
              <a:t>, якщо значення фізичних величин, що змінюються в процесі коливань, повторюються через рівні проміжки часу.</a:t>
            </a:r>
            <a:endParaRPr lang="ru-RU" sz="2400" dirty="0"/>
          </a:p>
          <a:p>
            <a:pPr algn="just"/>
            <a:r>
              <a:rPr lang="uk-UA" sz="2400" b="1" dirty="0" smtClean="0"/>
              <a:t>Гармонійними</a:t>
            </a:r>
            <a:r>
              <a:rPr lang="uk-UA" sz="2400" dirty="0" smtClean="0"/>
              <a:t> </a:t>
            </a:r>
            <a:r>
              <a:rPr lang="uk-UA" sz="2400" dirty="0"/>
              <a:t>називаються коливання, що здійснюються за законом </a:t>
            </a:r>
            <a:r>
              <a:rPr lang="uk-UA" sz="2400" dirty="0" err="1"/>
              <a:t>sin</a:t>
            </a:r>
            <a:r>
              <a:rPr lang="uk-UA" sz="2400" dirty="0"/>
              <a:t> або </a:t>
            </a:r>
            <a:r>
              <a:rPr lang="uk-UA" sz="2400" dirty="0" err="1" smtClean="0"/>
              <a:t>cos</a:t>
            </a:r>
            <a:r>
              <a:rPr lang="uk-UA" sz="2400" dirty="0" smtClean="0"/>
              <a:t>: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613219"/>
              </p:ext>
            </p:extLst>
          </p:nvPr>
        </p:nvGraphicFramePr>
        <p:xfrm>
          <a:off x="3410158" y="3470079"/>
          <a:ext cx="4561968" cy="57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3021289" imgH="317362" progId="Equation.3">
                  <p:embed/>
                </p:oleObj>
              </mc:Choice>
              <mc:Fallback>
                <p:oleObj name="Equation" r:id="rId3" imgW="3021289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0158" y="3470079"/>
                        <a:ext cx="4561968" cy="5790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6" name="Picture 2" descr="https://upload.wikimedia.org/wikipedia/commons/9/9d/Simple_harmonic_oscillato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575" y="934698"/>
            <a:ext cx="1104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9810" y="4193752"/>
            <a:ext cx="105396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k-UA" sz="2400" dirty="0">
                <a:ea typeface="Times New Roman" panose="02020603050405020304" pitchFamily="18" charset="0"/>
              </a:rPr>
              <a:t>Більшість коливальних </a:t>
            </a:r>
            <a:r>
              <a:rPr lang="uk-UA" sz="2400" dirty="0" smtClean="0">
                <a:ea typeface="Times New Roman" panose="02020603050405020304" pitchFamily="18" charset="0"/>
              </a:rPr>
              <a:t>процесів є </a:t>
            </a:r>
            <a:r>
              <a:rPr lang="uk-UA" sz="2400" dirty="0">
                <a:ea typeface="Times New Roman" panose="02020603050405020304" pitchFamily="18" charset="0"/>
              </a:rPr>
              <a:t>не гармонійними, а складними. </a:t>
            </a:r>
            <a:endParaRPr lang="uk-UA" sz="2400" dirty="0" smtClean="0"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sz="2400" dirty="0" smtClean="0">
                <a:ea typeface="Times New Roman" panose="02020603050405020304" pitchFamily="18" charset="0"/>
              </a:rPr>
              <a:t>Будь-яке </a:t>
            </a:r>
            <a:r>
              <a:rPr lang="uk-UA" sz="2400" dirty="0">
                <a:ea typeface="Times New Roman" panose="02020603050405020304" pitchFamily="18" charset="0"/>
              </a:rPr>
              <a:t>складне коливання можна </a:t>
            </a:r>
            <a:r>
              <a:rPr lang="uk-UA" sz="2400" dirty="0" smtClean="0">
                <a:ea typeface="Times New Roman" panose="02020603050405020304" pitchFamily="18" charset="0"/>
              </a:rPr>
              <a:t>представити </a:t>
            </a:r>
            <a:r>
              <a:rPr lang="uk-UA" sz="2400" dirty="0">
                <a:ea typeface="Times New Roman" panose="02020603050405020304" pitchFamily="18" charset="0"/>
              </a:rPr>
              <a:t>у вигляді суми гармонійних</a:t>
            </a:r>
            <a:r>
              <a:rPr lang="uk-UA" sz="2400" dirty="0" smtClean="0">
                <a:ea typeface="Times New Roman" panose="02020603050405020304" pitchFamily="18" charset="0"/>
              </a:rPr>
              <a:t>.— </a:t>
            </a:r>
            <a:r>
              <a:rPr lang="uk-UA" sz="2400" b="1" dirty="0">
                <a:ea typeface="Times New Roman" panose="02020603050405020304" pitchFamily="18" charset="0"/>
              </a:rPr>
              <a:t>спектральний аналіз.</a:t>
            </a:r>
            <a:endParaRPr lang="ru-RU" sz="2400" b="1" dirty="0"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sz="2400" dirty="0">
                <a:ea typeface="Times New Roman" panose="02020603050405020304" pitchFamily="18" charset="0"/>
              </a:rPr>
              <a:t>Складне коливання являє собою сукупність гармонійних складових, яке називається </a:t>
            </a:r>
            <a:r>
              <a:rPr lang="uk-UA" sz="2400" b="1" dirty="0">
                <a:ea typeface="Times New Roman" panose="02020603050405020304" pitchFamily="18" charset="0"/>
              </a:rPr>
              <a:t>гармонійним спектром цього коливання.</a:t>
            </a:r>
            <a:endParaRPr lang="ru-RU" sz="24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68" y="1744217"/>
            <a:ext cx="3133725" cy="147637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582779" y="426993"/>
            <a:ext cx="7555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uk-UA" sz="2800" b="1" dirty="0" smtClean="0">
                <a:latin typeface="+mj-lt"/>
                <a:ea typeface="Times New Roman" panose="02020603050405020304" pitchFamily="18" charset="0"/>
              </a:rPr>
              <a:t>Основні параметри коливального процесу</a:t>
            </a:r>
          </a:p>
        </p:txBody>
      </p:sp>
      <p:graphicFrame>
        <p:nvGraphicFramePr>
          <p:cNvPr id="65" name="Объект 64"/>
          <p:cNvGraphicFramePr>
            <a:graphicFrameLocks noChangeAspect="1"/>
          </p:cNvGraphicFramePr>
          <p:nvPr>
            <p:extLst/>
          </p:nvPr>
        </p:nvGraphicFramePr>
        <p:xfrm>
          <a:off x="703658" y="1227212"/>
          <a:ext cx="420824" cy="420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4" imgW="228600" imgH="228600" progId="Equation.3">
                  <p:embed/>
                </p:oleObj>
              </mc:Choice>
              <mc:Fallback>
                <p:oleObj name="Equation" r:id="rId4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658" y="1227212"/>
                        <a:ext cx="420824" cy="420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1158555" y="1193794"/>
            <a:ext cx="99889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Зсув — це відстань відхилення системи, що коливається, в даний момент часу від положення рівноваги.</a:t>
            </a:r>
          </a:p>
        </p:txBody>
      </p:sp>
      <p:graphicFrame>
        <p:nvGraphicFramePr>
          <p:cNvPr id="67" name="Объект 66"/>
          <p:cNvGraphicFramePr>
            <a:graphicFrameLocks noChangeAspect="1"/>
          </p:cNvGraphicFramePr>
          <p:nvPr>
            <p:extLst/>
          </p:nvPr>
        </p:nvGraphicFramePr>
        <p:xfrm>
          <a:off x="632812" y="1974649"/>
          <a:ext cx="525743" cy="4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6" imgW="266700" imgH="228600" progId="Equation.3">
                  <p:embed/>
                </p:oleObj>
              </mc:Choice>
              <mc:Fallback>
                <p:oleObj name="Equation" r:id="rId6" imgW="266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812" y="1974649"/>
                        <a:ext cx="525743" cy="450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13"/>
          <p:cNvSpPr>
            <a:spLocks noChangeArrowheads="1"/>
          </p:cNvSpPr>
          <p:nvPr/>
        </p:nvSpPr>
        <p:spPr bwMode="auto">
          <a:xfrm>
            <a:off x="1158555" y="2027431"/>
            <a:ext cx="75185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Амплітуда — максимальний зсув.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kumimoji="0" lang="uk-UA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9" name="Объект 68"/>
          <p:cNvGraphicFramePr>
            <a:graphicFrameLocks noChangeAspect="1"/>
          </p:cNvGraphicFramePr>
          <p:nvPr>
            <p:extLst/>
          </p:nvPr>
        </p:nvGraphicFramePr>
        <p:xfrm>
          <a:off x="631053" y="2591305"/>
          <a:ext cx="623287" cy="534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8" imgW="266700" imgH="228600" progId="Equation.3">
                  <p:embed/>
                </p:oleObj>
              </mc:Choice>
              <mc:Fallback>
                <p:oleObj name="Equation" r:id="rId8" imgW="266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53" y="2591305"/>
                        <a:ext cx="623287" cy="534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Прямоугольник 69"/>
          <p:cNvSpPr/>
          <p:nvPr/>
        </p:nvSpPr>
        <p:spPr>
          <a:xfrm>
            <a:off x="1254340" y="2639290"/>
            <a:ext cx="5489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ea typeface="Times New Roman" panose="02020603050405020304" pitchFamily="18" charset="0"/>
              </a:rPr>
              <a:t>Період -час </a:t>
            </a:r>
            <a:r>
              <a:rPr lang="uk-UA" sz="2400" dirty="0">
                <a:ea typeface="Times New Roman" panose="02020603050405020304" pitchFamily="18" charset="0"/>
              </a:rPr>
              <a:t>одного </a:t>
            </a:r>
            <a:r>
              <a:rPr lang="uk-UA" sz="2400" dirty="0" smtClean="0">
                <a:ea typeface="Times New Roman" panose="02020603050405020304" pitchFamily="18" charset="0"/>
              </a:rPr>
              <a:t>повного коливання, с.</a:t>
            </a:r>
            <a:endParaRPr lang="ru-RU" sz="2400" dirty="0"/>
          </a:p>
        </p:txBody>
      </p:sp>
      <p:graphicFrame>
        <p:nvGraphicFramePr>
          <p:cNvPr id="71" name="Объект 70"/>
          <p:cNvGraphicFramePr>
            <a:graphicFrameLocks noChangeAspect="1"/>
          </p:cNvGraphicFramePr>
          <p:nvPr>
            <p:extLst/>
          </p:nvPr>
        </p:nvGraphicFramePr>
        <p:xfrm>
          <a:off x="868863" y="3316042"/>
          <a:ext cx="1271114" cy="55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10" imgW="545626" imgH="241091" progId="Equation.3">
                  <p:embed/>
                </p:oleObj>
              </mc:Choice>
              <mc:Fallback>
                <p:oleObj name="Equation" r:id="rId10" imgW="54562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63" y="3316042"/>
                        <a:ext cx="1271114" cy="5575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2138073" y="3316042"/>
            <a:ext cx="8101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ea typeface="Times New Roman" panose="02020603050405020304" pitchFamily="18" charset="0"/>
              </a:rPr>
              <a:t>Лінійна частота -це </a:t>
            </a:r>
            <a:r>
              <a:rPr lang="uk-UA" sz="2400" dirty="0">
                <a:ea typeface="Times New Roman" panose="02020603050405020304" pitchFamily="18" charset="0"/>
              </a:rPr>
              <a:t>кількість коливань за одиницю часу, </a:t>
            </a:r>
            <a:r>
              <a:rPr lang="uk-UA" sz="2400" dirty="0" err="1" smtClean="0">
                <a:ea typeface="Times New Roman" panose="02020603050405020304" pitchFamily="18" charset="0"/>
              </a:rPr>
              <a:t>Гц</a:t>
            </a:r>
            <a:r>
              <a:rPr lang="uk-UA" sz="2400" dirty="0" smtClean="0">
                <a:ea typeface="Times New Roman" panose="02020603050405020304" pitchFamily="18" charset="0"/>
              </a:rPr>
              <a:t>. </a:t>
            </a:r>
            <a:endParaRPr lang="ru-RU" sz="2400" dirty="0"/>
          </a:p>
        </p:txBody>
      </p:sp>
      <p:graphicFrame>
        <p:nvGraphicFramePr>
          <p:cNvPr id="73" name="Объект 72"/>
          <p:cNvGraphicFramePr>
            <a:graphicFrameLocks noChangeAspect="1"/>
          </p:cNvGraphicFramePr>
          <p:nvPr>
            <p:extLst/>
          </p:nvPr>
        </p:nvGraphicFramePr>
        <p:xfrm>
          <a:off x="858085" y="4023385"/>
          <a:ext cx="1279988" cy="438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12" imgW="634449" imgH="190335" progId="Equation.3">
                  <p:embed/>
                </p:oleObj>
              </mc:Choice>
              <mc:Fallback>
                <p:oleObj name="Equation" r:id="rId12" imgW="634449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85" y="4023385"/>
                        <a:ext cx="1279988" cy="438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2271114" y="4023385"/>
            <a:ext cx="4089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ea typeface="Times New Roman" panose="02020603050405020304" pitchFamily="18" charset="0"/>
              </a:rPr>
              <a:t>Циклічна або кругова </a:t>
            </a:r>
            <a:r>
              <a:rPr lang="uk-UA" sz="2400" dirty="0" smtClean="0">
                <a:ea typeface="Times New Roman" panose="02020603050405020304" pitchFamily="18" charset="0"/>
              </a:rPr>
              <a:t>частота. </a:t>
            </a:r>
            <a:endParaRPr lang="ru-RU" sz="2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2582779" y="4703605"/>
            <a:ext cx="6962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ea typeface="Times New Roman" panose="02020603050405020304" pitchFamily="18" charset="0"/>
              </a:rPr>
              <a:t>Фаза - характеризує </a:t>
            </a:r>
            <a:r>
              <a:rPr lang="uk-UA" sz="2400" dirty="0">
                <a:ea typeface="Times New Roman" panose="02020603050405020304" pitchFamily="18" charset="0"/>
              </a:rPr>
              <a:t>систему </a:t>
            </a:r>
            <a:r>
              <a:rPr lang="uk-UA" sz="2400" dirty="0" smtClean="0">
                <a:ea typeface="Times New Roman" panose="02020603050405020304" pitchFamily="18" charset="0"/>
              </a:rPr>
              <a:t>в </a:t>
            </a:r>
            <a:r>
              <a:rPr lang="uk-UA" sz="2400" dirty="0">
                <a:ea typeface="Times New Roman" panose="02020603050405020304" pitchFamily="18" charset="0"/>
              </a:rPr>
              <a:t>будь-який момент </a:t>
            </a:r>
            <a:r>
              <a:rPr lang="uk-UA" sz="2400" dirty="0" smtClean="0">
                <a:ea typeface="Times New Roman" panose="02020603050405020304" pitchFamily="18" charset="0"/>
              </a:rPr>
              <a:t>часу.</a:t>
            </a:r>
            <a:endParaRPr lang="ru-RU" sz="2400" dirty="0"/>
          </a:p>
        </p:txBody>
      </p:sp>
      <p:graphicFrame>
        <p:nvGraphicFramePr>
          <p:cNvPr id="76" name="Объект 75"/>
          <p:cNvGraphicFramePr>
            <a:graphicFrameLocks noChangeAspect="1"/>
          </p:cNvGraphicFramePr>
          <p:nvPr>
            <p:extLst/>
          </p:nvPr>
        </p:nvGraphicFramePr>
        <p:xfrm>
          <a:off x="858085" y="4470089"/>
          <a:ext cx="1603132" cy="661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14" imgW="952087" imgH="317362" progId="Equation.3">
                  <p:embed/>
                </p:oleObj>
              </mc:Choice>
              <mc:Fallback>
                <p:oleObj name="Equation" r:id="rId14" imgW="952087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85" y="4470089"/>
                        <a:ext cx="1603132" cy="6612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Объект 76"/>
          <p:cNvGraphicFramePr>
            <a:graphicFrameLocks noChangeAspect="1"/>
          </p:cNvGraphicFramePr>
          <p:nvPr>
            <p:extLst/>
          </p:nvPr>
        </p:nvGraphicFramePr>
        <p:xfrm>
          <a:off x="699331" y="5373630"/>
          <a:ext cx="459224" cy="49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16" imgW="228600" imgH="241300" progId="Equation.3">
                  <p:embed/>
                </p:oleObj>
              </mc:Choice>
              <mc:Fallback>
                <p:oleObj name="Equation" r:id="rId16" imgW="228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331" y="5373630"/>
                        <a:ext cx="459224" cy="499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Прямоугольник 77"/>
          <p:cNvSpPr/>
          <p:nvPr/>
        </p:nvSpPr>
        <p:spPr>
          <a:xfrm>
            <a:off x="1254340" y="5497089"/>
            <a:ext cx="3669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ea typeface="Times New Roman" panose="02020603050405020304" pitchFamily="18" charset="0"/>
              </a:rPr>
              <a:t>Початкова </a:t>
            </a:r>
            <a:r>
              <a:rPr lang="uk-UA" sz="2400" dirty="0">
                <a:ea typeface="Times New Roman" panose="02020603050405020304" pitchFamily="18" charset="0"/>
              </a:rPr>
              <a:t>фаза коливання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12358" name="Picture 70" descr="1-1-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054" y="4254217"/>
            <a:ext cx="2104769" cy="167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0" descr="{\frac  {d^{2}x}{dt^{2}}}+\omega ^{2}x=0."/>
          <p:cNvSpPr>
            <a:spLocks noChangeAspect="1" noChangeArrowheads="1"/>
          </p:cNvSpPr>
          <p:nvPr/>
        </p:nvSpPr>
        <p:spPr bwMode="auto">
          <a:xfrm>
            <a:off x="6355310" y="4198619"/>
            <a:ext cx="78444" cy="7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7" name="Picture 19" descr="https://studfiles.net/html/2706/463/html_N3vUZDUQWF.aWGy/img-uKoAZz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10" y="5131381"/>
            <a:ext cx="2115539" cy="9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70021" y="579358"/>
            <a:ext cx="1070008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ea typeface="Times New Roman" panose="02020603050405020304" pitchFamily="18" charset="0"/>
              </a:rPr>
              <a:t>Види коливань</a:t>
            </a:r>
          </a:p>
          <a:p>
            <a:pPr algn="ctr"/>
            <a:endParaRPr lang="uk-UA" sz="2400" b="1" dirty="0" smtClean="0">
              <a:ea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ea typeface="Times New Roman" panose="02020603050405020304" pitchFamily="18" charset="0"/>
              </a:rPr>
              <a:t>Вільні </a:t>
            </a:r>
            <a:r>
              <a:rPr lang="uk-UA" sz="2400" dirty="0">
                <a:ea typeface="Times New Roman" panose="02020603050405020304" pitchFamily="18" charset="0"/>
              </a:rPr>
              <a:t>— це ідеальні коливання, які не існують у природі, </a:t>
            </a:r>
            <a:r>
              <a:rPr lang="uk-UA" sz="2400" dirty="0" smtClean="0">
                <a:ea typeface="Times New Roman" panose="02020603050405020304" pitchFamily="18" charset="0"/>
              </a:rPr>
              <a:t>але </a:t>
            </a:r>
            <a:r>
              <a:rPr lang="uk-UA" sz="2400" dirty="0">
                <a:ea typeface="Times New Roman" panose="02020603050405020304" pitchFamily="18" charset="0"/>
              </a:rPr>
              <a:t>допомагають зрозуміти </a:t>
            </a:r>
            <a:r>
              <a:rPr lang="uk-UA" sz="2400" dirty="0" smtClean="0">
                <a:ea typeface="Times New Roman" panose="02020603050405020304" pitchFamily="18" charset="0"/>
              </a:rPr>
              <a:t>сутність </a:t>
            </a:r>
            <a:r>
              <a:rPr lang="uk-UA" sz="2400" dirty="0">
                <a:ea typeface="Times New Roman" panose="02020603050405020304" pitchFamily="18" charset="0"/>
              </a:rPr>
              <a:t>інших видів коливань та визначити властивості реальної коливальної системи. </a:t>
            </a:r>
            <a:endParaRPr lang="uk-UA" sz="2400" dirty="0" smtClean="0">
              <a:ea typeface="Times New Roman" panose="02020603050405020304" pitchFamily="18" charset="0"/>
            </a:endParaRPr>
          </a:p>
          <a:p>
            <a:pPr algn="just"/>
            <a:r>
              <a:rPr lang="uk-UA" sz="2400" b="1" dirty="0" smtClean="0"/>
              <a:t>Затухаючі </a:t>
            </a:r>
            <a:r>
              <a:rPr lang="uk-UA" sz="2400" dirty="0"/>
              <a:t>— це коливання, амплітуда яких з </a:t>
            </a:r>
            <a:r>
              <a:rPr lang="uk-UA" sz="2400" dirty="0" smtClean="0"/>
              <a:t>часом зменшується</a:t>
            </a:r>
            <a:r>
              <a:rPr lang="uk-UA" sz="2400" dirty="0"/>
              <a:t>, а частота не змінюється і близька до власної. Енергія в систему подається один раз. </a:t>
            </a:r>
            <a:endParaRPr lang="uk-UA" sz="2400" dirty="0" smtClean="0"/>
          </a:p>
          <a:p>
            <a:pPr algn="just"/>
            <a:r>
              <a:rPr lang="uk-UA" sz="2400" b="1" dirty="0" smtClean="0"/>
              <a:t>Вимушені</a:t>
            </a:r>
            <a:r>
              <a:rPr lang="uk-UA" sz="2400" dirty="0" smtClean="0"/>
              <a:t>— </a:t>
            </a:r>
            <a:r>
              <a:rPr lang="uk-UA" sz="2400" dirty="0"/>
              <a:t>це коливання, які </a:t>
            </a:r>
            <a:r>
              <a:rPr lang="uk-UA" sz="2400" dirty="0" smtClean="0"/>
              <a:t>здійснюються під </a:t>
            </a:r>
            <a:r>
              <a:rPr lang="uk-UA" sz="2400" dirty="0"/>
              <a:t>дією зовнішньої сили, що періодично змінюється. Вони </a:t>
            </a:r>
            <a:r>
              <a:rPr lang="uk-UA" sz="2400" dirty="0" smtClean="0"/>
              <a:t>здійснюються з частотою </a:t>
            </a:r>
            <a:r>
              <a:rPr lang="uk-UA" sz="2400" dirty="0" err="1"/>
              <a:t>змушуючої</a:t>
            </a:r>
            <a:r>
              <a:rPr lang="uk-UA" sz="2400" dirty="0"/>
              <a:t> </a:t>
            </a:r>
            <a:r>
              <a:rPr lang="uk-UA" sz="2400" dirty="0" smtClean="0"/>
              <a:t>сили. </a:t>
            </a:r>
            <a:r>
              <a:rPr lang="uk-UA" sz="2400" dirty="0"/>
              <a:t>Явище різкого збільшення амплітуди коливань при наближенні частоти </a:t>
            </a:r>
            <a:r>
              <a:rPr lang="uk-UA" sz="2400" dirty="0" err="1"/>
              <a:t>змушуючої</a:t>
            </a:r>
            <a:r>
              <a:rPr lang="uk-UA" sz="2400" dirty="0"/>
              <a:t> сили до власної частоти системи називається </a:t>
            </a:r>
            <a:r>
              <a:rPr lang="uk-UA" sz="2400" b="1" dirty="0"/>
              <a:t>резонансом</a:t>
            </a:r>
            <a:r>
              <a:rPr lang="uk-UA" sz="2400" dirty="0" smtClean="0"/>
              <a:t>.</a:t>
            </a:r>
          </a:p>
          <a:p>
            <a:pPr algn="just"/>
            <a:r>
              <a:rPr lang="uk-UA" sz="2400" b="1" dirty="0" smtClean="0"/>
              <a:t>Автоколиваннями </a:t>
            </a:r>
            <a:r>
              <a:rPr lang="uk-UA" sz="2400" dirty="0"/>
              <a:t>називаються незгасаючі коливання, що </a:t>
            </a:r>
            <a:r>
              <a:rPr lang="uk-UA" sz="2400" dirty="0" smtClean="0"/>
              <a:t>існують </a:t>
            </a:r>
            <a:r>
              <a:rPr lang="uk-UA" sz="2400" dirty="0"/>
              <a:t>у якій-небудь системі за відсутності змінної зовнішньої </a:t>
            </a:r>
            <a:r>
              <a:rPr lang="uk-UA" sz="2400" dirty="0" smtClean="0"/>
              <a:t>дії. </a:t>
            </a:r>
            <a:r>
              <a:rPr lang="uk-UA" sz="2400" dirty="0"/>
              <a:t>Амплітуда і частота автоколивань| залежать від властивостей самої автоколивальної системи. </a:t>
            </a:r>
            <a:endParaRPr lang="uk-UA" sz="2400" dirty="0" smtClean="0">
              <a:ea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8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232" y="481264"/>
            <a:ext cx="105316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latin typeface="+mj-lt"/>
                <a:ea typeface="Times New Roman" panose="02020603050405020304" pitchFamily="18" charset="0"/>
              </a:rPr>
              <a:t>Модуляція</a:t>
            </a:r>
            <a:r>
              <a:rPr lang="uk-UA" sz="2400" dirty="0" smtClean="0">
                <a:latin typeface="+mj-lt"/>
                <a:ea typeface="Times New Roman" panose="02020603050405020304" pitchFamily="18" charset="0"/>
              </a:rPr>
              <a:t> процес зміни одного або декількох параметрів несучого(високочастотного) сигналу за законом (низькочастотного) інформаційного сигналу.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latin typeface="+mj-lt"/>
                <a:ea typeface="Times New Roman" panose="02020603050405020304" pitchFamily="18" charset="0"/>
              </a:rPr>
              <a:t>Зворотні </a:t>
            </a:r>
            <a:r>
              <a:rPr lang="uk-UA" sz="2400" dirty="0">
                <a:latin typeface="+mj-lt"/>
                <a:ea typeface="Times New Roman" panose="02020603050405020304" pitchFamily="18" charset="0"/>
              </a:rPr>
              <a:t>операції відновлення величин, що спричинили зміну параметрів при модуляції, називають </a:t>
            </a:r>
            <a:r>
              <a:rPr lang="uk-UA" sz="2400" b="1" dirty="0" smtClean="0">
                <a:latin typeface="+mj-lt"/>
                <a:ea typeface="Times New Roman" panose="02020603050405020304" pitchFamily="18" charset="0"/>
              </a:rPr>
              <a:t>демодуляцією.</a:t>
            </a:r>
            <a:endParaRPr lang="ru-RU" sz="2400" b="1" dirty="0"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400" dirty="0">
                <a:latin typeface="+mj-lt"/>
                <a:ea typeface="Times New Roman" panose="02020603050405020304" pitchFamily="18" charset="0"/>
              </a:rPr>
              <a:t>Модуляція полягає в тому, що змінюється один або декілька параметрів носія відповідно до інформації, що передається. Ці параметри називають </a:t>
            </a:r>
            <a:r>
              <a:rPr lang="uk-UA" sz="2400" b="1" dirty="0">
                <a:latin typeface="+mj-lt"/>
                <a:ea typeface="Times New Roman" panose="02020603050405020304" pitchFamily="18" charset="0"/>
              </a:rPr>
              <a:t>інформаційними. </a:t>
            </a:r>
            <a:endParaRPr lang="ru-RU" sz="24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685" y="4785478"/>
            <a:ext cx="10740188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4615" indent="444500" algn="just">
              <a:lnSpc>
                <a:spcPct val="130000"/>
              </a:lnSpc>
              <a:spcAft>
                <a:spcPts val="0"/>
              </a:spcAft>
            </a:pPr>
            <a:r>
              <a:rPr lang="uk-UA" sz="2400" dirty="0">
                <a:latin typeface="+mj-lt"/>
                <a:ea typeface="Times New Roman" panose="02020603050405020304" pitchFamily="18" charset="0"/>
              </a:rPr>
              <a:t>Якщо повідомлення </a:t>
            </a:r>
            <a:r>
              <a:rPr lang="uk-UA" sz="2400" dirty="0" smtClean="0">
                <a:latin typeface="+mj-lt"/>
                <a:ea typeface="Times New Roman" panose="02020603050405020304" pitchFamily="18" charset="0"/>
              </a:rPr>
              <a:t>безперервні</a:t>
            </a:r>
            <a:r>
              <a:rPr lang="uk-UA" sz="2400" dirty="0">
                <a:latin typeface="+mj-lt"/>
                <a:ea typeface="Times New Roman" panose="02020603050405020304" pitchFamily="18" charset="0"/>
              </a:rPr>
              <a:t>, а коливання </a:t>
            </a:r>
            <a:r>
              <a:rPr lang="uk-UA" sz="2400" dirty="0" err="1">
                <a:latin typeface="+mj-lt"/>
                <a:ea typeface="Times New Roman" panose="02020603050405020304" pitchFamily="18" charset="0"/>
              </a:rPr>
              <a:t>синусоподібні</a:t>
            </a:r>
            <a:r>
              <a:rPr lang="uk-UA" sz="2400" dirty="0">
                <a:latin typeface="+mj-lt"/>
                <a:ea typeface="Times New Roman" panose="02020603050405020304" pitchFamily="18" charset="0"/>
              </a:rPr>
              <a:t>, то в залежності від модульованого параметра розрізняють </a:t>
            </a:r>
            <a:r>
              <a:rPr lang="uk-UA" sz="2400" b="1" dirty="0">
                <a:latin typeface="+mj-lt"/>
                <a:ea typeface="Times New Roman" panose="02020603050405020304" pitchFamily="18" charset="0"/>
              </a:rPr>
              <a:t>амплітудну, частотну та фазову модуляцію. </a:t>
            </a:r>
            <a:endParaRPr lang="ru-RU" sz="2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1672" y="676978"/>
            <a:ext cx="3667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+mj-lt"/>
                <a:ea typeface="Times New Roman" panose="02020603050405020304" pitchFamily="18" charset="0"/>
              </a:rPr>
              <a:t>Амплітудна</a:t>
            </a:r>
            <a:r>
              <a:rPr lang="uk-UA" sz="2400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+mj-lt"/>
                <a:ea typeface="Times New Roman" panose="02020603050405020304" pitchFamily="18" charset="0"/>
              </a:rPr>
              <a:t>модуляція</a:t>
            </a:r>
            <a:endParaRPr lang="uk-UA" sz="28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9026" y="3947351"/>
            <a:ext cx="10556273" cy="89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457200" algn="just">
              <a:lnSpc>
                <a:spcPct val="136000"/>
              </a:lnSpc>
            </a:pPr>
            <a:r>
              <a:rPr lang="uk-UA" sz="2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Несуча </a:t>
            </a:r>
            <a:r>
              <a:rPr lang="uk-UA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uk-UA" sz="2000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гармонійний сигнал певної частоти з низьким коефіцієнтом</a:t>
            </a:r>
            <a:r>
              <a:rPr lang="uk-UA" sz="2000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загасання для даного середовища передачі, що модулюється корисним сигналом.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0" y="1121411"/>
            <a:ext cx="8902495" cy="259005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301672" y="3080523"/>
            <a:ext cx="10480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ru-RU" sz="2400" dirty="0" smtClean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</a:t>
            </a:r>
            <a:r>
              <a:rPr lang="ru-RU" sz="2400" dirty="0" smtClean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 W</a:t>
            </a:r>
          </a:p>
          <a:p>
            <a:r>
              <a:rPr lang="uk-UA" sz="11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ВЧ         НЧ</a:t>
            </a:r>
            <a:endParaRPr lang="ru-RU" sz="1100" dirty="0" smtClean="0"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9026" y="4844200"/>
            <a:ext cx="40775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457200" algn="just">
              <a:spcAft>
                <a:spcPts val="0"/>
              </a:spcAft>
            </a:pPr>
            <a:r>
              <a:rPr lang="uk-UA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Основними сигналами переносниками є гармонійні сигнали, які представляють у загальному вигляді:</a:t>
            </a:r>
            <a:endParaRPr lang="uk-UA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01672" y="5080086"/>
            <a:ext cx="5137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27300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lang="ru-RU" dirty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=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зв</a:t>
            </a:r>
            <a:r>
              <a:rPr lang="ru-RU" dirty="0" smtClean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×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</a:t>
            </a:r>
            <a:r>
              <a:rPr lang="ru-RU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(1)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68329" y="5505919"/>
            <a:ext cx="50321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0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де </a:t>
            </a:r>
            <a:r>
              <a:rPr lang="ru-RU" sz="2000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1400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ru-RU" sz="2000" baseline="-250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зв</a:t>
            </a:r>
            <a:r>
              <a:rPr 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uk-UA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амплітуда звукового сигналу</a:t>
            </a:r>
            <a:r>
              <a:rPr 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165100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– </a:t>
            </a:r>
            <a:r>
              <a:rPr lang="uk-UA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час</a:t>
            </a:r>
            <a:r>
              <a:rPr 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ea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</a:t>
            </a:r>
            <a:r>
              <a:rPr 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– частота </a:t>
            </a:r>
            <a:r>
              <a:rPr lang="ru-RU" sz="20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модулюємого</a:t>
            </a:r>
            <a:r>
              <a:rPr 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сигналу.</a:t>
            </a:r>
            <a:endParaRPr lang="ru-RU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5339" y="1992778"/>
            <a:ext cx="4249240" cy="464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94615" indent="444500" algn="just">
              <a:lnSpc>
                <a:spcPct val="130000"/>
              </a:lnSpc>
              <a:spcAft>
                <a:spcPts val="0"/>
              </a:spcAft>
            </a:pPr>
            <a:r>
              <a:rPr lang="uk-UA" sz="2000" b="1" dirty="0" smtClean="0">
                <a:latin typeface="+mj-lt"/>
                <a:ea typeface="Times New Roman" panose="02020603050405020304" pitchFamily="18" charset="0"/>
              </a:rPr>
              <a:t>Глибина амплітудної модуляції</a:t>
            </a:r>
            <a:endParaRPr lang="uk-UA" sz="2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88598" y="3013032"/>
            <a:ext cx="2699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min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 U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·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1–</a:t>
            </a:r>
            <a:r>
              <a:rPr lang="en-US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(6)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71618" y="3035508"/>
            <a:ext cx="27158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max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 U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·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(5)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81424" y="739806"/>
            <a:ext cx="42417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lang="ru-RU" sz="2000" b="1" dirty="0" smtClean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=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</a:t>
            </a:r>
            <a:r>
              <a:rPr lang="ru-RU" sz="20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+ U</a:t>
            </a:r>
            <a:r>
              <a:rPr lang="ru-RU" sz="20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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ru-RU" sz="20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(2)</a:t>
            </a:r>
          </a:p>
          <a:p>
            <a:endParaRPr lang="uk-UA" sz="2000" b="1" dirty="0">
              <a:latin typeface="Times New Roman" panose="02020603050405020304" pitchFamily="18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lang="ru-RU" sz="2000" b="1" dirty="0" smtClean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=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</a:t>
            </a:r>
            <a:r>
              <a:rPr lang="ru-RU" sz="20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(1+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(U</a:t>
            </a:r>
            <a:r>
              <a:rPr lang="ru-RU" sz="20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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/ U</a:t>
            </a:r>
            <a:r>
              <a:rPr lang="ru-RU" sz="20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)</a:t>
            </a:r>
            <a:r>
              <a:rPr lang="en-US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ru-RU" sz="20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))  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(3)</a:t>
            </a:r>
          </a:p>
          <a:p>
            <a:endParaRPr lang="uk-UA" sz="2000" b="1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(4)</a:t>
            </a:r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900" y="1932075"/>
            <a:ext cx="1256753" cy="88222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545111" y="4950120"/>
            <a:ext cx="4602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lang="ru-RU" sz="2000" b="1" dirty="0" smtClean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=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</a:t>
            </a:r>
            <a:r>
              <a:rPr lang="ru-RU" sz="20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×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+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×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ru-RU" sz="20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)×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</a:t>
            </a:r>
            <a:r>
              <a:rPr lang="en-US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(10)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b="1" dirty="0" smtClean="0">
              <a:latin typeface="Symbol" panose="05050102010706020507" pitchFamily="18" charset="2"/>
              <a:ea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44682" y="2839891"/>
            <a:ext cx="3029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½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max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min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(7)</a:t>
            </a:r>
            <a:endParaRPr lang="ru-RU" sz="2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656" y="3744780"/>
            <a:ext cx="1944770" cy="8634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620" y="3673478"/>
            <a:ext cx="2005257" cy="80808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354439" y="3881695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(8)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369187" y="386071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(9)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361131" y="575549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(11)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522" y="5452019"/>
            <a:ext cx="7259063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7948" y="986309"/>
            <a:ext cx="4694712" cy="279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45"/>
              </a:lnSpc>
              <a:spcBef>
                <a:spcPts val="865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Переваги амплітудної модуляції </a:t>
            </a:r>
            <a:endParaRPr lang="uk-UA" sz="2400" b="1" dirty="0" smtClean="0">
              <a:ea typeface="Times New Roman" panose="02020603050405020304" pitchFamily="18" charset="0"/>
            </a:endParaRPr>
          </a:p>
          <a:p>
            <a:pPr marL="342900" indent="-342900">
              <a:spcBef>
                <a:spcPts val="81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смуги частот, які займає амплітудно-модульований сигнал досить вузькі, тобто займають менший частотний діапазон; </a:t>
            </a:r>
            <a:endParaRPr lang="uk-UA" sz="2000" dirty="0" smtClean="0">
              <a:ea typeface="Times New Roman" panose="02020603050405020304" pitchFamily="18" charset="0"/>
            </a:endParaRPr>
          </a:p>
          <a:p>
            <a:pPr marL="342900" indent="-342900">
              <a:spcBef>
                <a:spcPts val="965"/>
              </a:spcBef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реалізація пристроїв </a:t>
            </a:r>
            <a:r>
              <a:rPr lang="uk-UA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нескладна;</a:t>
            </a:r>
            <a:r>
              <a:rPr lang="uk-UA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endParaRPr lang="uk-UA" sz="2000" dirty="0">
              <a:ea typeface="Times New Roman" panose="02020603050405020304" pitchFamily="18" charset="0"/>
            </a:endParaRPr>
          </a:p>
          <a:p>
            <a:pPr marL="342900" indent="-342900">
              <a:spcBef>
                <a:spcPts val="965"/>
              </a:spcBef>
              <a:buFont typeface="Wingdings" panose="05000000000000000000" pitchFamily="2" charset="2"/>
              <a:buChar char="§"/>
            </a:pPr>
            <a:r>
              <a:rPr lang="uk-UA" sz="2000" dirty="0" smtClean="0"/>
              <a:t>простота приймачів, їх дешевизна і маленькі розміри.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59532" y="772554"/>
            <a:ext cx="5486401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4615" indent="444500" algn="ctr">
              <a:lnSpc>
                <a:spcPct val="130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Недоліки</a:t>
            </a:r>
            <a:r>
              <a:rPr lang="uk-UA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 амплітудної </a:t>
            </a:r>
            <a:r>
              <a:rPr lang="uk-UA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модуляції</a:t>
            </a:r>
            <a:endParaRPr lang="ru-RU" sz="2400" dirty="0" smtClean="0">
              <a:ea typeface="Times New Roman" panose="02020603050405020304" pitchFamily="18" charset="0"/>
            </a:endParaRPr>
          </a:p>
          <a:p>
            <a:pPr marL="285750" marR="94615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000" dirty="0" smtClean="0">
                <a:ea typeface="Times New Roman" panose="02020603050405020304" pitchFamily="18" charset="0"/>
              </a:rPr>
              <a:t>середня потужність сигналу набагато менша за пікову, тобто апаратура використовується не на повну потужність.</a:t>
            </a:r>
            <a:endParaRPr lang="uk-UA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7413" name="Picture 5" descr="image4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740" y="3784511"/>
            <a:ext cx="5773820" cy="154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16937" y="5679055"/>
            <a:ext cx="4647426" cy="308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545"/>
              </a:lnSpc>
              <a:spcBef>
                <a:spcPts val="730"/>
              </a:spcBef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Схема дослідження амплітудної модуляції </a:t>
            </a:r>
            <a:endParaRPr lang="uk-UA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401" y="559308"/>
            <a:ext cx="8466594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4615" indent="444500" algn="just">
              <a:lnSpc>
                <a:spcPct val="130000"/>
              </a:lnSpc>
              <a:spcAft>
                <a:spcPts val="0"/>
              </a:spcAft>
            </a:pPr>
            <a:r>
              <a:rPr lang="uk-UA" sz="2400" b="1" dirty="0" smtClean="0">
                <a:ea typeface="Times New Roman" panose="02020603050405020304" pitchFamily="18" charset="0"/>
              </a:rPr>
              <a:t>Спектральне представлення сигналу</a:t>
            </a:r>
          </a:p>
          <a:p>
            <a:pPr marR="94615" indent="444500" algn="just">
              <a:lnSpc>
                <a:spcPct val="130000"/>
              </a:lnSpc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</a:rPr>
              <a:t>Математичний опис сигналу не в часі, а по частоті або амплітуді.</a:t>
            </a:r>
          </a:p>
          <a:p>
            <a:pPr marR="94615" indent="444500" algn="just">
              <a:lnSpc>
                <a:spcPct val="130000"/>
              </a:lnSpc>
              <a:spcAft>
                <a:spcPts val="0"/>
              </a:spcAft>
            </a:pPr>
            <a:r>
              <a:rPr lang="uk-UA" dirty="0" smtClean="0">
                <a:effectLst/>
                <a:ea typeface="Times New Roman" panose="02020603050405020304" pitchFamily="18" charset="0"/>
              </a:rPr>
              <a:t>АЧС –залежність амплітуди від частоти</a:t>
            </a:r>
          </a:p>
          <a:p>
            <a:pPr marR="94615" indent="444500" algn="just">
              <a:lnSpc>
                <a:spcPct val="130000"/>
              </a:lnSpc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</a:rPr>
              <a:t>ФЧС –залежність фази від частоти</a:t>
            </a:r>
            <a:endParaRPr lang="uk-UA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://conture.by/wp-content/uploads/2011/12/mri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15" y="1886216"/>
            <a:ext cx="50482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95" y="2212069"/>
            <a:ext cx="5119648" cy="399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847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244</TotalTime>
  <Words>664</Words>
  <Application>Microsoft Office PowerPoint</Application>
  <PresentationFormat>Широкоэкранный</PresentationFormat>
  <Paragraphs>106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Garamond</vt:lpstr>
      <vt:lpstr>Symbol</vt:lpstr>
      <vt:lpstr>Times New Roman</vt:lpstr>
      <vt:lpstr>Wingdings</vt:lpstr>
      <vt:lpstr>Натуральные материалы</vt:lpstr>
      <vt:lpstr>Equation</vt:lpstr>
      <vt:lpstr>Тема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</dc:title>
  <dc:creator>User</dc:creator>
  <cp:lastModifiedBy>User</cp:lastModifiedBy>
  <cp:revision>23</cp:revision>
  <cp:lastPrinted>2019-09-24T08:42:25Z</cp:lastPrinted>
  <dcterms:created xsi:type="dcterms:W3CDTF">2019-09-17T07:07:43Z</dcterms:created>
  <dcterms:modified xsi:type="dcterms:W3CDTF">2019-09-24T08:43:35Z</dcterms:modified>
</cp:coreProperties>
</file>