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1"/>
  </p:notesMasterIdLst>
  <p:sldIdLst>
    <p:sldId id="256" r:id="rId2"/>
    <p:sldId id="288" r:id="rId3"/>
    <p:sldId id="307" r:id="rId4"/>
    <p:sldId id="308" r:id="rId5"/>
    <p:sldId id="305" r:id="rId6"/>
    <p:sldId id="295" r:id="rId7"/>
    <p:sldId id="296" r:id="rId8"/>
    <p:sldId id="297" r:id="rId9"/>
    <p:sldId id="306" r:id="rId10"/>
    <p:sldId id="317" r:id="rId11"/>
    <p:sldId id="298" r:id="rId12"/>
    <p:sldId id="299" r:id="rId13"/>
    <p:sldId id="300" r:id="rId14"/>
    <p:sldId id="301" r:id="rId15"/>
    <p:sldId id="302" r:id="rId16"/>
    <p:sldId id="303" r:id="rId17"/>
    <p:sldId id="290" r:id="rId18"/>
    <p:sldId id="289" r:id="rId19"/>
    <p:sldId id="291" r:id="rId20"/>
    <p:sldId id="292" r:id="rId21"/>
    <p:sldId id="293" r:id="rId22"/>
    <p:sldId id="294" r:id="rId23"/>
    <p:sldId id="304" r:id="rId24"/>
    <p:sldId id="309" r:id="rId25"/>
    <p:sldId id="313" r:id="rId26"/>
    <p:sldId id="314" r:id="rId27"/>
    <p:sldId id="311" r:id="rId28"/>
    <p:sldId id="315" r:id="rId29"/>
    <p:sldId id="278" r:id="rId30"/>
    <p:sldId id="316" r:id="rId31"/>
    <p:sldId id="259" r:id="rId32"/>
    <p:sldId id="319" r:id="rId33"/>
    <p:sldId id="320" r:id="rId34"/>
    <p:sldId id="318" r:id="rId35"/>
    <p:sldId id="321" r:id="rId36"/>
    <p:sldId id="258" r:id="rId37"/>
    <p:sldId id="279" r:id="rId38"/>
    <p:sldId id="263" r:id="rId39"/>
    <p:sldId id="26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35"/>
    <a:srgbClr val="B17ED8"/>
    <a:srgbClr val="4A206A"/>
    <a:srgbClr val="004620"/>
    <a:srgbClr val="C45C5C"/>
    <a:srgbClr val="9A0000"/>
    <a:srgbClr val="4F22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5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cat>
            <c:strRef>
              <c:f>Sheet1!$A$2:$A$4</c:f>
              <c:strCache>
                <c:ptCount val="3"/>
                <c:pt idx="0">
                  <c:v>1st Qtr</c:v>
                </c:pt>
                <c:pt idx="1">
                  <c:v>2nd Qtr</c:v>
                </c:pt>
                <c:pt idx="2">
                  <c:v>3rd Qtr</c:v>
                </c:pt>
              </c:strCache>
            </c:strRef>
          </c:cat>
          <c:val>
            <c:numRef>
              <c:f>Sheet1!$B$2:$B$4</c:f>
              <c:numCache>
                <c:formatCode>General</c:formatCode>
                <c:ptCount val="3"/>
                <c:pt idx="0">
                  <c:v>1</c:v>
                </c:pt>
                <c:pt idx="1">
                  <c:v>1</c:v>
                </c:pt>
                <c:pt idx="2">
                  <c:v>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uk-UA"/>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D8D048-CEFA-439E-8A5E-B8DEB94D6CD7}" type="doc">
      <dgm:prSet loTypeId="urn:microsoft.com/office/officeart/2005/8/layout/chevron2" loCatId="list" qsTypeId="urn:microsoft.com/office/officeart/2005/8/quickstyle/simple1" qsCatId="simple" csTypeId="urn:microsoft.com/office/officeart/2005/8/colors/accent0_3" csCatId="mainScheme" phldr="1"/>
      <dgm:spPr/>
      <dgm:t>
        <a:bodyPr/>
        <a:lstStyle/>
        <a:p>
          <a:endParaRPr lang="en-US"/>
        </a:p>
      </dgm:t>
    </dgm:pt>
    <dgm:pt modelId="{0A35AC55-1268-4751-94D5-4A1FADB8EDB7}">
      <dgm:prSet phldrT="[Text]" custT="1"/>
      <dgm:spPr/>
      <dgm:t>
        <a:bodyPr/>
        <a:lstStyle/>
        <a:p>
          <a:r>
            <a:rPr lang="uk-UA" sz="1600" b="1" dirty="0" smtClean="0">
              <a:latin typeface="Arial" pitchFamily="34" charset="0"/>
              <a:cs typeface="Arial" pitchFamily="34" charset="0"/>
            </a:rPr>
            <a:t>Як процес</a:t>
          </a:r>
          <a:endParaRPr lang="en-US" sz="1600" b="1" dirty="0">
            <a:latin typeface="Arial" pitchFamily="34" charset="0"/>
            <a:cs typeface="Arial" pitchFamily="34" charset="0"/>
          </a:endParaRPr>
        </a:p>
      </dgm:t>
    </dgm:pt>
    <dgm:pt modelId="{0EC2440A-98D8-4E94-B51E-09B877D38826}" type="parTrans" cxnId="{709C5E16-9141-4879-A7F7-C3541F743E01}">
      <dgm:prSet/>
      <dgm:spPr/>
      <dgm:t>
        <a:bodyPr/>
        <a:lstStyle/>
        <a:p>
          <a:endParaRPr lang="en-US"/>
        </a:p>
      </dgm:t>
    </dgm:pt>
    <dgm:pt modelId="{CA0351DC-9C2D-4E10-9CDC-4973C35D4A6E}" type="sibTrans" cxnId="{709C5E16-9141-4879-A7F7-C3541F743E01}">
      <dgm:prSet/>
      <dgm:spPr/>
      <dgm:t>
        <a:bodyPr/>
        <a:lstStyle/>
        <a:p>
          <a:endParaRPr lang="en-US"/>
        </a:p>
      </dgm:t>
    </dgm:pt>
    <dgm:pt modelId="{4DA9AC11-654E-44C1-8C3D-B5633AFDC6F5}">
      <dgm:prSet phldrT="[Text]"/>
      <dgm:spPr/>
      <dgm:t>
        <a:bodyPr/>
        <a:lstStyle/>
        <a:p>
          <a:r>
            <a:rPr lang="uk-UA" dirty="0" smtClean="0"/>
            <a:t>Процес нововведення як</a:t>
          </a:r>
          <a:r>
            <a:rPr lang="en-US" dirty="0" smtClean="0"/>
            <a:t> </a:t>
          </a:r>
          <a:r>
            <a:rPr lang="uk-UA" dirty="0" smtClean="0"/>
            <a:t>передача наукового або</a:t>
          </a:r>
          <a:r>
            <a:rPr lang="en-US" dirty="0" smtClean="0"/>
            <a:t> </a:t>
          </a:r>
          <a:r>
            <a:rPr lang="uk-UA" dirty="0" smtClean="0"/>
            <a:t>технічного знання</a:t>
          </a:r>
          <a:r>
            <a:rPr lang="en-US" dirty="0" smtClean="0"/>
            <a:t> </a:t>
          </a:r>
          <a:r>
            <a:rPr lang="uk-UA" dirty="0" smtClean="0"/>
            <a:t>“безпосередньо у сферу</a:t>
          </a:r>
          <a:r>
            <a:rPr lang="en-US" dirty="0" smtClean="0"/>
            <a:t> </a:t>
          </a:r>
          <a:r>
            <a:rPr lang="uk-UA" dirty="0" smtClean="0"/>
            <a:t>потреб споживача;</a:t>
          </a:r>
          <a:r>
            <a:rPr lang="en-US" dirty="0" smtClean="0"/>
            <a:t> </a:t>
          </a:r>
          <a:r>
            <a:rPr lang="uk-UA" dirty="0" smtClean="0"/>
            <a:t>продукт при цьому</a:t>
          </a:r>
          <a:r>
            <a:rPr lang="en-US" dirty="0" smtClean="0"/>
            <a:t> </a:t>
          </a:r>
          <a:r>
            <a:rPr lang="uk-UA" dirty="0" smtClean="0"/>
            <a:t>перетворюється у носія</a:t>
          </a:r>
          <a:r>
            <a:rPr lang="en-US" dirty="0" smtClean="0"/>
            <a:t> </a:t>
          </a:r>
          <a:r>
            <a:rPr lang="uk-UA" dirty="0" smtClean="0"/>
            <a:t>технології”</a:t>
          </a:r>
          <a:r>
            <a:rPr lang="en-US" dirty="0" smtClean="0"/>
            <a:t> (</a:t>
          </a:r>
          <a:r>
            <a:rPr lang="uk-UA" dirty="0" smtClean="0"/>
            <a:t>Б. </a:t>
          </a:r>
          <a:r>
            <a:rPr lang="uk-UA" dirty="0" err="1" smtClean="0"/>
            <a:t>Твісс</a:t>
          </a:r>
          <a:r>
            <a:rPr lang="en-US" dirty="0" smtClean="0"/>
            <a:t>)</a:t>
          </a:r>
          <a:endParaRPr lang="en-US" dirty="0"/>
        </a:p>
      </dgm:t>
    </dgm:pt>
    <dgm:pt modelId="{BECC755E-5CF4-4D38-BEB2-1488BA010FA5}" type="parTrans" cxnId="{0743908C-410F-480F-BA3C-06ED4F1ED286}">
      <dgm:prSet/>
      <dgm:spPr/>
      <dgm:t>
        <a:bodyPr/>
        <a:lstStyle/>
        <a:p>
          <a:endParaRPr lang="en-US"/>
        </a:p>
      </dgm:t>
    </dgm:pt>
    <dgm:pt modelId="{EA107599-BE92-4498-B613-3B08DF8AEF55}" type="sibTrans" cxnId="{0743908C-410F-480F-BA3C-06ED4F1ED286}">
      <dgm:prSet/>
      <dgm:spPr/>
      <dgm:t>
        <a:bodyPr/>
        <a:lstStyle/>
        <a:p>
          <a:endParaRPr lang="en-US"/>
        </a:p>
      </dgm:t>
    </dgm:pt>
    <dgm:pt modelId="{D1CF54C9-1434-45AD-8044-4BC7DBC84919}">
      <dgm:prSet phldrT="[Text]" custT="1"/>
      <dgm:spPr/>
      <dgm:t>
        <a:bodyPr/>
        <a:lstStyle/>
        <a:p>
          <a:r>
            <a:rPr lang="uk-UA" sz="1600" b="1" dirty="0" smtClean="0">
              <a:latin typeface="Arial" pitchFamily="34" charset="0"/>
              <a:cs typeface="Arial" pitchFamily="34" charset="0"/>
            </a:rPr>
            <a:t>Як система</a:t>
          </a:r>
          <a:endParaRPr lang="en-US" sz="1600" b="1" dirty="0">
            <a:latin typeface="Arial" pitchFamily="34" charset="0"/>
            <a:cs typeface="Arial" pitchFamily="34" charset="0"/>
          </a:endParaRPr>
        </a:p>
      </dgm:t>
    </dgm:pt>
    <dgm:pt modelId="{660BB5AE-F74C-4E1E-896C-9B94FADDBA07}" type="parTrans" cxnId="{5662CF3E-F59D-4193-8292-2C598A3B1B4B}">
      <dgm:prSet/>
      <dgm:spPr/>
      <dgm:t>
        <a:bodyPr/>
        <a:lstStyle/>
        <a:p>
          <a:endParaRPr lang="en-US"/>
        </a:p>
      </dgm:t>
    </dgm:pt>
    <dgm:pt modelId="{397B5541-A376-4E53-9ECD-E77C6757CB07}" type="sibTrans" cxnId="{5662CF3E-F59D-4193-8292-2C598A3B1B4B}">
      <dgm:prSet/>
      <dgm:spPr/>
      <dgm:t>
        <a:bodyPr/>
        <a:lstStyle/>
        <a:p>
          <a:endParaRPr lang="en-US"/>
        </a:p>
      </dgm:t>
    </dgm:pt>
    <dgm:pt modelId="{5C89BF6F-C9E9-4B31-ABCC-7C1FF8FE0FE7}">
      <dgm:prSet phldrT="[Text]"/>
      <dgm:spPr/>
      <dgm:t>
        <a:bodyPr/>
        <a:lstStyle/>
        <a:p>
          <a:r>
            <a:rPr lang="ru-RU" dirty="0" err="1" smtClean="0"/>
            <a:t>Зміни</a:t>
          </a:r>
          <a:r>
            <a:rPr lang="ru-RU" dirty="0" smtClean="0"/>
            <a:t> з метою </a:t>
          </a:r>
          <a:r>
            <a:rPr lang="ru-RU" dirty="0" err="1" smtClean="0"/>
            <a:t>впровадження</a:t>
          </a:r>
          <a:r>
            <a:rPr lang="ru-RU" dirty="0" smtClean="0"/>
            <a:t> і</a:t>
          </a:r>
          <a:r>
            <a:rPr lang="en-US" dirty="0" smtClean="0"/>
            <a:t> </a:t>
          </a:r>
          <a:r>
            <a:rPr lang="uk-UA" dirty="0" smtClean="0"/>
            <a:t>використання нових видів</a:t>
          </a:r>
          <a:r>
            <a:rPr lang="en-US" dirty="0" smtClean="0"/>
            <a:t> </a:t>
          </a:r>
          <a:r>
            <a:rPr lang="uk-UA" dirty="0" smtClean="0"/>
            <a:t>товарів споживання, нових</a:t>
          </a:r>
          <a:r>
            <a:rPr lang="en-US" dirty="0" smtClean="0"/>
            <a:t> </a:t>
          </a:r>
          <a:r>
            <a:rPr lang="uk-UA" dirty="0" smtClean="0"/>
            <a:t>виробничих і транспортних</a:t>
          </a:r>
          <a:r>
            <a:rPr lang="en-US" dirty="0" smtClean="0"/>
            <a:t> </a:t>
          </a:r>
          <a:r>
            <a:rPr lang="uk-UA" dirty="0" smtClean="0"/>
            <a:t>засобів, ринків та форм</a:t>
          </a:r>
          <a:r>
            <a:rPr lang="en-US" dirty="0" smtClean="0"/>
            <a:t> </a:t>
          </a:r>
          <a:r>
            <a:rPr lang="uk-UA" dirty="0" smtClean="0"/>
            <a:t>організації в промисловості</a:t>
          </a:r>
          <a:r>
            <a:rPr lang="en-US" dirty="0" smtClean="0"/>
            <a:t> (</a:t>
          </a:r>
          <a:r>
            <a:rPr lang="uk-UA" dirty="0" smtClean="0"/>
            <a:t>Й. </a:t>
          </a:r>
          <a:r>
            <a:rPr lang="uk-UA" dirty="0" err="1" smtClean="0"/>
            <a:t>Шумпетер</a:t>
          </a:r>
          <a:r>
            <a:rPr lang="en-US" dirty="0" smtClean="0"/>
            <a:t>)</a:t>
          </a:r>
          <a:endParaRPr lang="en-US" dirty="0"/>
        </a:p>
      </dgm:t>
    </dgm:pt>
    <dgm:pt modelId="{B6AF9E79-BCAE-4D5E-98EF-4EA5EC1E2864}" type="parTrans" cxnId="{59D5A098-BA56-4C98-8FE0-DE2BC7A4EF40}">
      <dgm:prSet/>
      <dgm:spPr/>
      <dgm:t>
        <a:bodyPr/>
        <a:lstStyle/>
        <a:p>
          <a:endParaRPr lang="en-US"/>
        </a:p>
      </dgm:t>
    </dgm:pt>
    <dgm:pt modelId="{9BF0B974-5124-4C9A-AC80-EED253D48D63}" type="sibTrans" cxnId="{59D5A098-BA56-4C98-8FE0-DE2BC7A4EF40}">
      <dgm:prSet/>
      <dgm:spPr/>
      <dgm:t>
        <a:bodyPr/>
        <a:lstStyle/>
        <a:p>
          <a:endParaRPr lang="en-US"/>
        </a:p>
      </dgm:t>
    </dgm:pt>
    <dgm:pt modelId="{B94ACD0E-03E5-43D0-BDDA-2D14AF128D4C}">
      <dgm:prSet phldrT="[Text]"/>
      <dgm:spPr/>
      <dgm:t>
        <a:bodyPr/>
        <a:lstStyle/>
        <a:p>
          <a:r>
            <a:rPr lang="uk-UA" dirty="0" smtClean="0"/>
            <a:t>Конструювання нових способів</a:t>
          </a:r>
          <a:r>
            <a:rPr lang="en-US" dirty="0" smtClean="0"/>
            <a:t> </a:t>
          </a:r>
          <a:r>
            <a:rPr lang="uk-UA" dirty="0" smtClean="0"/>
            <a:t>та продуктів...</a:t>
          </a:r>
          <a:r>
            <a:rPr lang="en-US" dirty="0" smtClean="0"/>
            <a:t> (</a:t>
          </a:r>
          <a:r>
            <a:rPr lang="uk-UA" dirty="0" smtClean="0"/>
            <a:t>М. Лапін</a:t>
          </a:r>
          <a:r>
            <a:rPr lang="en-US" dirty="0" smtClean="0"/>
            <a:t>)</a:t>
          </a:r>
          <a:endParaRPr lang="en-US" dirty="0"/>
        </a:p>
      </dgm:t>
    </dgm:pt>
    <dgm:pt modelId="{576FC639-B6EF-4AA5-A962-9F8A8A5A6DB6}" type="parTrans" cxnId="{CFCFA165-5892-4F7B-9142-D76EADC79DA8}">
      <dgm:prSet/>
      <dgm:spPr/>
      <dgm:t>
        <a:bodyPr/>
        <a:lstStyle/>
        <a:p>
          <a:endParaRPr lang="en-US"/>
        </a:p>
      </dgm:t>
    </dgm:pt>
    <dgm:pt modelId="{05BAD436-4BC3-4913-B036-3F63C398F4E4}" type="sibTrans" cxnId="{CFCFA165-5892-4F7B-9142-D76EADC79DA8}">
      <dgm:prSet/>
      <dgm:spPr/>
      <dgm:t>
        <a:bodyPr/>
        <a:lstStyle/>
        <a:p>
          <a:endParaRPr lang="en-US"/>
        </a:p>
      </dgm:t>
    </dgm:pt>
    <dgm:pt modelId="{748A198B-0F63-41D6-985F-784C9BE71199}">
      <dgm:prSet phldrT="[Text]" custT="1"/>
      <dgm:spPr/>
      <dgm:t>
        <a:bodyPr/>
        <a:lstStyle/>
        <a:p>
          <a:r>
            <a:rPr lang="uk-UA" sz="1600" b="1" dirty="0" smtClean="0">
              <a:latin typeface="Arial" pitchFamily="34" charset="0"/>
              <a:cs typeface="Arial" pitchFamily="34" charset="0"/>
            </a:rPr>
            <a:t>Як зміна</a:t>
          </a:r>
          <a:endParaRPr lang="en-US" sz="1600" b="1" dirty="0">
            <a:latin typeface="Arial" pitchFamily="34" charset="0"/>
            <a:cs typeface="Arial" pitchFamily="34" charset="0"/>
          </a:endParaRPr>
        </a:p>
      </dgm:t>
    </dgm:pt>
    <dgm:pt modelId="{1983A602-BCB0-49BC-9303-E4ACE13FAC8B}" type="parTrans" cxnId="{899395F8-1A48-490C-876F-9F939DF4CA5D}">
      <dgm:prSet/>
      <dgm:spPr/>
      <dgm:t>
        <a:bodyPr/>
        <a:lstStyle/>
        <a:p>
          <a:endParaRPr lang="en-US"/>
        </a:p>
      </dgm:t>
    </dgm:pt>
    <dgm:pt modelId="{273E15B9-BB32-4502-82AE-706C3F1B9567}" type="sibTrans" cxnId="{899395F8-1A48-490C-876F-9F939DF4CA5D}">
      <dgm:prSet/>
      <dgm:spPr/>
      <dgm:t>
        <a:bodyPr/>
        <a:lstStyle/>
        <a:p>
          <a:endParaRPr lang="en-US"/>
        </a:p>
      </dgm:t>
    </dgm:pt>
    <dgm:pt modelId="{879AD598-C88F-46AB-952B-8DB113FDF95B}">
      <dgm:prSet phldrT="[Text]"/>
      <dgm:spPr/>
      <dgm:t>
        <a:bodyPr/>
        <a:lstStyle/>
        <a:p>
          <a:r>
            <a:rPr lang="uk-UA" dirty="0" smtClean="0"/>
            <a:t>Результат, підсумок</a:t>
          </a:r>
          <a:r>
            <a:rPr lang="en-US" dirty="0" smtClean="0"/>
            <a:t> </a:t>
          </a:r>
          <a:r>
            <a:rPr lang="uk-UA" dirty="0" smtClean="0"/>
            <a:t>попередньо проведеної</a:t>
          </a:r>
          <a:r>
            <a:rPr lang="en-US" dirty="0" smtClean="0"/>
            <a:t> </a:t>
          </a:r>
          <a:r>
            <a:rPr lang="uk-UA" dirty="0" smtClean="0"/>
            <a:t>наукової, практичної,</a:t>
          </a:r>
          <a:r>
            <a:rPr lang="en-US" dirty="0" smtClean="0"/>
            <a:t> </a:t>
          </a:r>
          <a:r>
            <a:rPr lang="uk-UA" dirty="0" smtClean="0"/>
            <a:t>організаційної роботи</a:t>
          </a:r>
          <a:r>
            <a:rPr lang="en-US" dirty="0" smtClean="0"/>
            <a:t> (</a:t>
          </a:r>
          <a:r>
            <a:rPr lang="uk-UA" dirty="0" smtClean="0"/>
            <a:t>А. </a:t>
          </a:r>
          <a:r>
            <a:rPr lang="uk-UA" dirty="0" err="1" smtClean="0"/>
            <a:t>Левінсон</a:t>
          </a:r>
          <a:r>
            <a:rPr lang="en-US" dirty="0" smtClean="0"/>
            <a:t>)</a:t>
          </a:r>
          <a:endParaRPr lang="en-US" dirty="0"/>
        </a:p>
      </dgm:t>
    </dgm:pt>
    <dgm:pt modelId="{95802080-2BA4-4ABE-8E7C-28EED38200A7}" type="parTrans" cxnId="{BED1B878-5132-4E05-AEFD-A1DCF1217CD3}">
      <dgm:prSet/>
      <dgm:spPr/>
      <dgm:t>
        <a:bodyPr/>
        <a:lstStyle/>
        <a:p>
          <a:endParaRPr lang="en-US"/>
        </a:p>
      </dgm:t>
    </dgm:pt>
    <dgm:pt modelId="{E7FD7ECA-6ED6-4BC7-9BB8-E650696DB3D4}" type="sibTrans" cxnId="{BED1B878-5132-4E05-AEFD-A1DCF1217CD3}">
      <dgm:prSet/>
      <dgm:spPr/>
      <dgm:t>
        <a:bodyPr/>
        <a:lstStyle/>
        <a:p>
          <a:endParaRPr lang="en-US"/>
        </a:p>
      </dgm:t>
    </dgm:pt>
    <dgm:pt modelId="{6976A585-EDFB-435B-8DEA-B02EDBF93CD3}">
      <dgm:prSet phldrT="[Text]" custT="1"/>
      <dgm:spPr/>
      <dgm:t>
        <a:bodyPr/>
        <a:lstStyle/>
        <a:p>
          <a:r>
            <a:rPr lang="uk-UA" sz="1600" b="1" dirty="0" smtClean="0">
              <a:latin typeface="Arial" pitchFamily="34" charset="0"/>
              <a:cs typeface="Arial" pitchFamily="34" charset="0"/>
            </a:rPr>
            <a:t>Як результат</a:t>
          </a:r>
          <a:endParaRPr lang="en-US" sz="1600" b="1" dirty="0">
            <a:latin typeface="Arial" pitchFamily="34" charset="0"/>
            <a:cs typeface="Arial" pitchFamily="34" charset="0"/>
          </a:endParaRPr>
        </a:p>
      </dgm:t>
    </dgm:pt>
    <dgm:pt modelId="{6E514031-27ED-4B84-82E0-0B37659296A9}" type="parTrans" cxnId="{72316FEA-BC41-4FFA-B8F4-1303DED83A39}">
      <dgm:prSet/>
      <dgm:spPr/>
      <dgm:t>
        <a:bodyPr/>
        <a:lstStyle/>
        <a:p>
          <a:endParaRPr lang="en-US"/>
        </a:p>
      </dgm:t>
    </dgm:pt>
    <dgm:pt modelId="{7B4AE4EA-EB4C-4561-A054-781B3C82839C}" type="sibTrans" cxnId="{72316FEA-BC41-4FFA-B8F4-1303DED83A39}">
      <dgm:prSet/>
      <dgm:spPr/>
      <dgm:t>
        <a:bodyPr/>
        <a:lstStyle/>
        <a:p>
          <a:endParaRPr lang="en-US"/>
        </a:p>
      </dgm:t>
    </dgm:pt>
    <dgm:pt modelId="{EB094348-3E06-4BC2-870B-D0C58BEB745A}">
      <dgm:prSet phldrT="[Text]"/>
      <dgm:spPr/>
      <dgm:t>
        <a:bodyPr/>
        <a:lstStyle/>
        <a:p>
          <a:r>
            <a:rPr lang="uk-UA" dirty="0" smtClean="0"/>
            <a:t>Цільова зміна у функціонуванні</a:t>
          </a:r>
          <a:r>
            <a:rPr lang="en-US" dirty="0" smtClean="0"/>
            <a:t> </a:t>
          </a:r>
          <a:r>
            <a:rPr lang="uk-UA" dirty="0" smtClean="0"/>
            <a:t>підприємства як системи</a:t>
          </a:r>
          <a:r>
            <a:rPr lang="en-US" dirty="0" smtClean="0"/>
            <a:t> </a:t>
          </a:r>
          <a:r>
            <a:rPr lang="uk-UA" dirty="0" smtClean="0"/>
            <a:t>(кількісна, якісна, в будь-якій</a:t>
          </a:r>
          <a:r>
            <a:rPr lang="en-US" dirty="0" smtClean="0"/>
            <a:t> </a:t>
          </a:r>
          <a:r>
            <a:rPr lang="uk-UA" dirty="0" smtClean="0"/>
            <a:t>сфері діяльності підприємства)</a:t>
          </a:r>
          <a:r>
            <a:rPr lang="en-US" dirty="0" smtClean="0"/>
            <a:t> (</a:t>
          </a:r>
          <a:r>
            <a:rPr lang="uk-UA" dirty="0" smtClean="0"/>
            <a:t>Л. </a:t>
          </a:r>
          <a:r>
            <a:rPr lang="uk-UA" dirty="0" err="1" smtClean="0"/>
            <a:t>Водачек</a:t>
          </a:r>
          <a:r>
            <a:rPr lang="en-US" dirty="0" smtClean="0"/>
            <a:t>)</a:t>
          </a:r>
          <a:endParaRPr lang="en-US" dirty="0"/>
        </a:p>
      </dgm:t>
    </dgm:pt>
    <dgm:pt modelId="{B6F2F1B2-3E48-4856-9231-535869E440A0}" type="parTrans" cxnId="{D0A48481-3950-4188-A322-3294509C3772}">
      <dgm:prSet/>
      <dgm:spPr/>
      <dgm:t>
        <a:bodyPr/>
        <a:lstStyle/>
        <a:p>
          <a:endParaRPr lang="en-US"/>
        </a:p>
      </dgm:t>
    </dgm:pt>
    <dgm:pt modelId="{2DA622AE-84D4-41C4-80DD-15B86842232F}" type="sibTrans" cxnId="{D0A48481-3950-4188-A322-3294509C3772}">
      <dgm:prSet/>
      <dgm:spPr/>
      <dgm:t>
        <a:bodyPr/>
        <a:lstStyle/>
        <a:p>
          <a:endParaRPr lang="en-US"/>
        </a:p>
      </dgm:t>
    </dgm:pt>
    <dgm:pt modelId="{C6BBBE8A-AB01-4881-B746-73C26CD22755}">
      <dgm:prSet phldrT="[Text]"/>
      <dgm:spPr/>
      <dgm:t>
        <a:bodyPr/>
        <a:lstStyle/>
        <a:p>
          <a:r>
            <a:rPr lang="uk-UA" dirty="0" smtClean="0"/>
            <a:t>Впровадження в</a:t>
          </a:r>
          <a:r>
            <a:rPr lang="en-US" dirty="0" smtClean="0"/>
            <a:t> </a:t>
          </a:r>
          <a:r>
            <a:rPr lang="uk-UA" dirty="0" smtClean="0"/>
            <a:t>практику, здійснення та</a:t>
          </a:r>
          <a:r>
            <a:rPr lang="en-US" dirty="0" smtClean="0"/>
            <a:t> </a:t>
          </a:r>
          <a:r>
            <a:rPr lang="uk-UA" dirty="0" smtClean="0"/>
            <a:t>використання ідеї,</a:t>
          </a:r>
          <a:r>
            <a:rPr lang="en-US" dirty="0" smtClean="0"/>
            <a:t> </a:t>
          </a:r>
          <a:r>
            <a:rPr lang="uk-UA" dirty="0" smtClean="0"/>
            <a:t>пропозиції, науково-дослідного рішення,</a:t>
          </a:r>
          <a:r>
            <a:rPr lang="en-US" dirty="0" smtClean="0"/>
            <a:t> </a:t>
          </a:r>
          <a:r>
            <a:rPr lang="uk-UA" dirty="0" smtClean="0"/>
            <a:t>моделі</a:t>
          </a:r>
          <a:r>
            <a:rPr lang="en-US" dirty="0" smtClean="0"/>
            <a:t> (</a:t>
          </a:r>
          <a:r>
            <a:rPr lang="uk-UA" dirty="0" smtClean="0"/>
            <a:t>Х. </a:t>
          </a:r>
          <a:r>
            <a:rPr lang="uk-UA" dirty="0" err="1" smtClean="0"/>
            <a:t>Хауштайн</a:t>
          </a:r>
          <a:r>
            <a:rPr lang="en-US" dirty="0" smtClean="0"/>
            <a:t>)</a:t>
          </a:r>
          <a:endParaRPr lang="en-US" dirty="0"/>
        </a:p>
      </dgm:t>
    </dgm:pt>
    <dgm:pt modelId="{9BA039D4-5EFD-4ABA-846D-1B723649E615}" type="parTrans" cxnId="{864D35FD-70DD-4F7F-943E-0687185B799E}">
      <dgm:prSet/>
      <dgm:spPr/>
      <dgm:t>
        <a:bodyPr/>
        <a:lstStyle/>
        <a:p>
          <a:endParaRPr lang="en-US"/>
        </a:p>
      </dgm:t>
    </dgm:pt>
    <dgm:pt modelId="{FE66C06A-C4B7-40E1-AAA0-BAD4E3921E59}" type="sibTrans" cxnId="{864D35FD-70DD-4F7F-943E-0687185B799E}">
      <dgm:prSet/>
      <dgm:spPr/>
      <dgm:t>
        <a:bodyPr/>
        <a:lstStyle/>
        <a:p>
          <a:endParaRPr lang="en-US"/>
        </a:p>
      </dgm:t>
    </dgm:pt>
    <dgm:pt modelId="{D4E92A99-0CBD-41A0-98FA-17D400EBC779}">
      <dgm:prSet phldrT="[Text]"/>
      <dgm:spPr/>
      <dgm:t>
        <a:bodyPr/>
        <a:lstStyle/>
        <a:p>
          <a:r>
            <a:rPr lang="ru-RU" dirty="0" err="1" smtClean="0"/>
            <a:t>Якісні</a:t>
          </a:r>
          <a:r>
            <a:rPr lang="ru-RU" dirty="0" smtClean="0"/>
            <a:t> </a:t>
          </a:r>
          <a:r>
            <a:rPr lang="ru-RU" dirty="0" err="1" smtClean="0"/>
            <a:t>зміни</a:t>
          </a:r>
          <a:r>
            <a:rPr lang="ru-RU" dirty="0" smtClean="0"/>
            <a:t> у </a:t>
          </a:r>
          <a:r>
            <a:rPr lang="ru-RU" dirty="0" err="1" smtClean="0"/>
            <a:t>виробництві</a:t>
          </a:r>
          <a:r>
            <a:rPr lang="ru-RU" dirty="0" smtClean="0"/>
            <a:t>, </a:t>
          </a:r>
          <a:r>
            <a:rPr lang="ru-RU" dirty="0" err="1" smtClean="0"/>
            <a:t>які</a:t>
          </a:r>
          <a:r>
            <a:rPr lang="en-US" dirty="0" smtClean="0"/>
            <a:t> </a:t>
          </a:r>
          <a:r>
            <a:rPr lang="ru-RU" dirty="0" err="1" smtClean="0"/>
            <a:t>можуть</a:t>
          </a:r>
          <a:r>
            <a:rPr lang="ru-RU" dirty="0" smtClean="0"/>
            <a:t> </a:t>
          </a:r>
          <a:r>
            <a:rPr lang="ru-RU" dirty="0" err="1" smtClean="0"/>
            <a:t>належати</a:t>
          </a:r>
          <a:r>
            <a:rPr lang="ru-RU" dirty="0" smtClean="0"/>
            <a:t> як до </a:t>
          </a:r>
          <a:r>
            <a:rPr lang="ru-RU" dirty="0" err="1" smtClean="0"/>
            <a:t>техніки</a:t>
          </a:r>
          <a:r>
            <a:rPr lang="ru-RU" dirty="0" smtClean="0"/>
            <a:t> і</a:t>
          </a:r>
          <a:r>
            <a:rPr lang="en-US" dirty="0" smtClean="0"/>
            <a:t> </a:t>
          </a:r>
          <a:r>
            <a:rPr lang="ru-RU" dirty="0" err="1" smtClean="0"/>
            <a:t>технології</a:t>
          </a:r>
          <a:r>
            <a:rPr lang="ru-RU" dirty="0" smtClean="0"/>
            <a:t>, так і до форм</a:t>
          </a:r>
          <a:r>
            <a:rPr lang="en-US" dirty="0" smtClean="0"/>
            <a:t> </a:t>
          </a:r>
          <a:r>
            <a:rPr lang="uk-UA" dirty="0" smtClean="0"/>
            <a:t>організації виробництва і</a:t>
          </a:r>
          <a:r>
            <a:rPr lang="en-US" dirty="0" smtClean="0"/>
            <a:t> </a:t>
          </a:r>
          <a:r>
            <a:rPr lang="uk-UA" dirty="0" smtClean="0"/>
            <a:t>управління</a:t>
          </a:r>
          <a:r>
            <a:rPr lang="en-US" dirty="0" smtClean="0"/>
            <a:t> (</a:t>
          </a:r>
          <a:r>
            <a:rPr lang="uk-UA" dirty="0" smtClean="0"/>
            <a:t>Ю. </a:t>
          </a:r>
          <a:r>
            <a:rPr lang="uk-UA" dirty="0" err="1" smtClean="0"/>
            <a:t>Яковець</a:t>
          </a:r>
          <a:r>
            <a:rPr lang="en-US" dirty="0" smtClean="0"/>
            <a:t>)</a:t>
          </a:r>
          <a:endParaRPr lang="en-US" dirty="0"/>
        </a:p>
      </dgm:t>
    </dgm:pt>
    <dgm:pt modelId="{E6DB3C48-416C-4A61-B405-25DC44F81A63}" type="parTrans" cxnId="{479BAF22-A9EB-46C6-AB9F-C51C800885C0}">
      <dgm:prSet/>
      <dgm:spPr/>
      <dgm:t>
        <a:bodyPr/>
        <a:lstStyle/>
        <a:p>
          <a:endParaRPr lang="en-US"/>
        </a:p>
      </dgm:t>
    </dgm:pt>
    <dgm:pt modelId="{9D529BF3-0454-4820-B88F-C9888096F785}" type="sibTrans" cxnId="{479BAF22-A9EB-46C6-AB9F-C51C800885C0}">
      <dgm:prSet/>
      <dgm:spPr/>
      <dgm:t>
        <a:bodyPr/>
        <a:lstStyle/>
        <a:p>
          <a:endParaRPr lang="en-US"/>
        </a:p>
      </dgm:t>
    </dgm:pt>
    <dgm:pt modelId="{2846BB46-5167-42AF-9607-DD5F35134CA7}">
      <dgm:prSet phldrT="[Text]"/>
      <dgm:spPr/>
      <dgm:t>
        <a:bodyPr/>
        <a:lstStyle/>
        <a:p>
          <a:r>
            <a:rPr lang="uk-UA" dirty="0" smtClean="0"/>
            <a:t>Кінцевий результат</a:t>
          </a:r>
          <a:r>
            <a:rPr lang="en-US" dirty="0" smtClean="0"/>
            <a:t> </a:t>
          </a:r>
          <a:r>
            <a:rPr lang="uk-UA" dirty="0" smtClean="0"/>
            <a:t>діяльності зі створення і</a:t>
          </a:r>
          <a:r>
            <a:rPr lang="en-US" dirty="0" smtClean="0"/>
            <a:t> </a:t>
          </a:r>
          <a:r>
            <a:rPr lang="uk-UA" dirty="0" smtClean="0"/>
            <a:t>використання нововведень,</a:t>
          </a:r>
          <a:r>
            <a:rPr lang="en-US" dirty="0" smtClean="0"/>
            <a:t> </a:t>
          </a:r>
          <a:r>
            <a:rPr lang="uk-UA" dirty="0" smtClean="0"/>
            <a:t>втілених у вигляді</a:t>
          </a:r>
          <a:r>
            <a:rPr lang="en-US" dirty="0" smtClean="0"/>
            <a:t> </a:t>
          </a:r>
          <a:r>
            <a:rPr lang="uk-UA" dirty="0" smtClean="0"/>
            <a:t>удосконалених або нових</a:t>
          </a:r>
          <a:r>
            <a:rPr lang="en-US" dirty="0" smtClean="0"/>
            <a:t> </a:t>
          </a:r>
          <a:r>
            <a:rPr lang="uk-UA" dirty="0" smtClean="0"/>
            <a:t>товарів</a:t>
          </a:r>
          <a:r>
            <a:rPr lang="en-US" dirty="0" smtClean="0"/>
            <a:t> (</a:t>
          </a:r>
          <a:r>
            <a:rPr lang="uk-UA" dirty="0" smtClean="0"/>
            <a:t>С. </a:t>
          </a:r>
          <a:r>
            <a:rPr lang="uk-UA" dirty="0" err="1" smtClean="0"/>
            <a:t>Ілляшенко</a:t>
          </a:r>
          <a:r>
            <a:rPr lang="en-US" dirty="0" smtClean="0"/>
            <a:t>)</a:t>
          </a:r>
          <a:endParaRPr lang="en-US" dirty="0"/>
        </a:p>
      </dgm:t>
    </dgm:pt>
    <dgm:pt modelId="{F9D13BBC-117B-4B40-AAC8-DC2583BF6F85}" type="parTrans" cxnId="{FADC2FC1-F52C-4CD6-8359-DC4F67C8AB2E}">
      <dgm:prSet/>
      <dgm:spPr/>
      <dgm:t>
        <a:bodyPr/>
        <a:lstStyle/>
        <a:p>
          <a:endParaRPr lang="en-US"/>
        </a:p>
      </dgm:t>
    </dgm:pt>
    <dgm:pt modelId="{0F5D43B8-F8A5-46C4-9685-6DF834D9DB29}" type="sibTrans" cxnId="{FADC2FC1-F52C-4CD6-8359-DC4F67C8AB2E}">
      <dgm:prSet/>
      <dgm:spPr/>
      <dgm:t>
        <a:bodyPr/>
        <a:lstStyle/>
        <a:p>
          <a:endParaRPr lang="en-US"/>
        </a:p>
      </dgm:t>
    </dgm:pt>
    <dgm:pt modelId="{732C3922-9C70-475E-9708-18390B922453}" type="pres">
      <dgm:prSet presAssocID="{8ED8D048-CEFA-439E-8A5E-B8DEB94D6CD7}" presName="linearFlow" presStyleCnt="0">
        <dgm:presLayoutVars>
          <dgm:dir/>
          <dgm:animLvl val="lvl"/>
          <dgm:resizeHandles val="exact"/>
        </dgm:presLayoutVars>
      </dgm:prSet>
      <dgm:spPr/>
      <dgm:t>
        <a:bodyPr/>
        <a:lstStyle/>
        <a:p>
          <a:endParaRPr lang="en-US"/>
        </a:p>
      </dgm:t>
    </dgm:pt>
    <dgm:pt modelId="{C2B878D9-BB34-4D34-B486-FB998643440B}" type="pres">
      <dgm:prSet presAssocID="{748A198B-0F63-41D6-985F-784C9BE71199}" presName="composite" presStyleCnt="0"/>
      <dgm:spPr/>
      <dgm:t>
        <a:bodyPr/>
        <a:lstStyle/>
        <a:p>
          <a:endParaRPr lang="en-US"/>
        </a:p>
      </dgm:t>
    </dgm:pt>
    <dgm:pt modelId="{99400F0E-CFF2-4046-982D-F2F4C743945E}" type="pres">
      <dgm:prSet presAssocID="{748A198B-0F63-41D6-985F-784C9BE71199}" presName="parentText" presStyleLbl="alignNode1" presStyleIdx="0" presStyleCnt="4">
        <dgm:presLayoutVars>
          <dgm:chMax val="1"/>
          <dgm:bulletEnabled val="1"/>
        </dgm:presLayoutVars>
      </dgm:prSet>
      <dgm:spPr/>
      <dgm:t>
        <a:bodyPr/>
        <a:lstStyle/>
        <a:p>
          <a:endParaRPr lang="en-US"/>
        </a:p>
      </dgm:t>
    </dgm:pt>
    <dgm:pt modelId="{AF9A1E43-9F8F-4647-87BA-7534D0DA3EFC}" type="pres">
      <dgm:prSet presAssocID="{748A198B-0F63-41D6-985F-784C9BE71199}" presName="descendantText" presStyleLbl="alignAcc1" presStyleIdx="0" presStyleCnt="4">
        <dgm:presLayoutVars>
          <dgm:bulletEnabled val="1"/>
        </dgm:presLayoutVars>
      </dgm:prSet>
      <dgm:spPr/>
      <dgm:t>
        <a:bodyPr/>
        <a:lstStyle/>
        <a:p>
          <a:endParaRPr lang="en-US"/>
        </a:p>
      </dgm:t>
    </dgm:pt>
    <dgm:pt modelId="{32BCB891-B55F-49EE-8E54-4E05212B419F}" type="pres">
      <dgm:prSet presAssocID="{273E15B9-BB32-4502-82AE-706C3F1B9567}" presName="sp" presStyleCnt="0"/>
      <dgm:spPr/>
      <dgm:t>
        <a:bodyPr/>
        <a:lstStyle/>
        <a:p>
          <a:endParaRPr lang="en-US"/>
        </a:p>
      </dgm:t>
    </dgm:pt>
    <dgm:pt modelId="{1F3CBD61-48A0-4B22-9D0E-811A6052A26F}" type="pres">
      <dgm:prSet presAssocID="{0A35AC55-1268-4751-94D5-4A1FADB8EDB7}" presName="composite" presStyleCnt="0"/>
      <dgm:spPr/>
      <dgm:t>
        <a:bodyPr/>
        <a:lstStyle/>
        <a:p>
          <a:endParaRPr lang="en-US"/>
        </a:p>
      </dgm:t>
    </dgm:pt>
    <dgm:pt modelId="{4C3DD0D5-AA62-4FDA-8110-BA0A07749F3E}" type="pres">
      <dgm:prSet presAssocID="{0A35AC55-1268-4751-94D5-4A1FADB8EDB7}" presName="parentText" presStyleLbl="alignNode1" presStyleIdx="1" presStyleCnt="4">
        <dgm:presLayoutVars>
          <dgm:chMax val="1"/>
          <dgm:bulletEnabled val="1"/>
        </dgm:presLayoutVars>
      </dgm:prSet>
      <dgm:spPr/>
      <dgm:t>
        <a:bodyPr/>
        <a:lstStyle/>
        <a:p>
          <a:endParaRPr lang="en-US"/>
        </a:p>
      </dgm:t>
    </dgm:pt>
    <dgm:pt modelId="{FA0F0C0A-6392-4B7F-9B88-980499A2114D}" type="pres">
      <dgm:prSet presAssocID="{0A35AC55-1268-4751-94D5-4A1FADB8EDB7}" presName="descendantText" presStyleLbl="alignAcc1" presStyleIdx="1" presStyleCnt="4">
        <dgm:presLayoutVars>
          <dgm:bulletEnabled val="1"/>
        </dgm:presLayoutVars>
      </dgm:prSet>
      <dgm:spPr/>
      <dgm:t>
        <a:bodyPr/>
        <a:lstStyle/>
        <a:p>
          <a:endParaRPr lang="en-US"/>
        </a:p>
      </dgm:t>
    </dgm:pt>
    <dgm:pt modelId="{ACB1A114-0A2B-455E-BFC8-7EA9BBEC8EDD}" type="pres">
      <dgm:prSet presAssocID="{CA0351DC-9C2D-4E10-9CDC-4973C35D4A6E}" presName="sp" presStyleCnt="0"/>
      <dgm:spPr/>
      <dgm:t>
        <a:bodyPr/>
        <a:lstStyle/>
        <a:p>
          <a:endParaRPr lang="en-US"/>
        </a:p>
      </dgm:t>
    </dgm:pt>
    <dgm:pt modelId="{BD66CA88-E00B-47D7-B189-4C17AA36AD27}" type="pres">
      <dgm:prSet presAssocID="{D1CF54C9-1434-45AD-8044-4BC7DBC84919}" presName="composite" presStyleCnt="0"/>
      <dgm:spPr/>
      <dgm:t>
        <a:bodyPr/>
        <a:lstStyle/>
        <a:p>
          <a:endParaRPr lang="en-US"/>
        </a:p>
      </dgm:t>
    </dgm:pt>
    <dgm:pt modelId="{ECFF902F-D0E3-4826-A69C-C009F5B8466D}" type="pres">
      <dgm:prSet presAssocID="{D1CF54C9-1434-45AD-8044-4BC7DBC84919}" presName="parentText" presStyleLbl="alignNode1" presStyleIdx="2" presStyleCnt="4">
        <dgm:presLayoutVars>
          <dgm:chMax val="1"/>
          <dgm:bulletEnabled val="1"/>
        </dgm:presLayoutVars>
      </dgm:prSet>
      <dgm:spPr/>
      <dgm:t>
        <a:bodyPr/>
        <a:lstStyle/>
        <a:p>
          <a:endParaRPr lang="en-US"/>
        </a:p>
      </dgm:t>
    </dgm:pt>
    <dgm:pt modelId="{5C917A1C-D292-49BB-B797-F42616C3CAF9}" type="pres">
      <dgm:prSet presAssocID="{D1CF54C9-1434-45AD-8044-4BC7DBC84919}" presName="descendantText" presStyleLbl="alignAcc1" presStyleIdx="2" presStyleCnt="4">
        <dgm:presLayoutVars>
          <dgm:bulletEnabled val="1"/>
        </dgm:presLayoutVars>
      </dgm:prSet>
      <dgm:spPr/>
      <dgm:t>
        <a:bodyPr/>
        <a:lstStyle/>
        <a:p>
          <a:endParaRPr lang="en-US"/>
        </a:p>
      </dgm:t>
    </dgm:pt>
    <dgm:pt modelId="{41D320FA-8831-4576-BAA0-94FFB1131D81}" type="pres">
      <dgm:prSet presAssocID="{397B5541-A376-4E53-9ECD-E77C6757CB07}" presName="sp" presStyleCnt="0"/>
      <dgm:spPr/>
      <dgm:t>
        <a:bodyPr/>
        <a:lstStyle/>
        <a:p>
          <a:endParaRPr lang="en-US"/>
        </a:p>
      </dgm:t>
    </dgm:pt>
    <dgm:pt modelId="{EC009407-5A34-469B-B0F9-009784240446}" type="pres">
      <dgm:prSet presAssocID="{6976A585-EDFB-435B-8DEA-B02EDBF93CD3}" presName="composite" presStyleCnt="0"/>
      <dgm:spPr/>
      <dgm:t>
        <a:bodyPr/>
        <a:lstStyle/>
        <a:p>
          <a:endParaRPr lang="en-US"/>
        </a:p>
      </dgm:t>
    </dgm:pt>
    <dgm:pt modelId="{DA56D669-FC40-4F0C-A858-5B8098D465BA}" type="pres">
      <dgm:prSet presAssocID="{6976A585-EDFB-435B-8DEA-B02EDBF93CD3}" presName="parentText" presStyleLbl="alignNode1" presStyleIdx="3" presStyleCnt="4">
        <dgm:presLayoutVars>
          <dgm:chMax val="1"/>
          <dgm:bulletEnabled val="1"/>
        </dgm:presLayoutVars>
      </dgm:prSet>
      <dgm:spPr/>
      <dgm:t>
        <a:bodyPr/>
        <a:lstStyle/>
        <a:p>
          <a:endParaRPr lang="en-US"/>
        </a:p>
      </dgm:t>
    </dgm:pt>
    <dgm:pt modelId="{CB06DCBB-363F-4EDC-8183-6EDF8C220844}" type="pres">
      <dgm:prSet presAssocID="{6976A585-EDFB-435B-8DEA-B02EDBF93CD3}" presName="descendantText" presStyleLbl="alignAcc1" presStyleIdx="3" presStyleCnt="4">
        <dgm:presLayoutVars>
          <dgm:bulletEnabled val="1"/>
        </dgm:presLayoutVars>
      </dgm:prSet>
      <dgm:spPr/>
      <dgm:t>
        <a:bodyPr/>
        <a:lstStyle/>
        <a:p>
          <a:endParaRPr lang="en-US"/>
        </a:p>
      </dgm:t>
    </dgm:pt>
  </dgm:ptLst>
  <dgm:cxnLst>
    <dgm:cxn modelId="{899395F8-1A48-490C-876F-9F939DF4CA5D}" srcId="{8ED8D048-CEFA-439E-8A5E-B8DEB94D6CD7}" destId="{748A198B-0F63-41D6-985F-784C9BE71199}" srcOrd="0" destOrd="0" parTransId="{1983A602-BCB0-49BC-9303-E4ACE13FAC8B}" sibTransId="{273E15B9-BB32-4502-82AE-706C3F1B9567}"/>
    <dgm:cxn modelId="{6A9177D1-F478-4778-9405-9DC70F32F9D8}" type="presOf" srcId="{6976A585-EDFB-435B-8DEA-B02EDBF93CD3}" destId="{DA56D669-FC40-4F0C-A858-5B8098D465BA}" srcOrd="0" destOrd="0" presId="urn:microsoft.com/office/officeart/2005/8/layout/chevron2"/>
    <dgm:cxn modelId="{FADC2FC1-F52C-4CD6-8359-DC4F67C8AB2E}" srcId="{6976A585-EDFB-435B-8DEA-B02EDBF93CD3}" destId="{2846BB46-5167-42AF-9607-DD5F35134CA7}" srcOrd="1" destOrd="0" parTransId="{F9D13BBC-117B-4B40-AAC8-DC2583BF6F85}" sibTransId="{0F5D43B8-F8A5-46C4-9685-6DF834D9DB29}"/>
    <dgm:cxn modelId="{72D058B6-1F42-485A-8A78-5354D7ECD19D}" type="presOf" srcId="{8ED8D048-CEFA-439E-8A5E-B8DEB94D6CD7}" destId="{732C3922-9C70-475E-9708-18390B922453}" srcOrd="0" destOrd="0" presId="urn:microsoft.com/office/officeart/2005/8/layout/chevron2"/>
    <dgm:cxn modelId="{74CBCDC4-FF23-4EF1-8A1B-DEC42A77CA55}" type="presOf" srcId="{EB094348-3E06-4BC2-870B-D0C58BEB745A}" destId="{AF9A1E43-9F8F-4647-87BA-7534D0DA3EFC}" srcOrd="0" destOrd="0" presId="urn:microsoft.com/office/officeart/2005/8/layout/chevron2"/>
    <dgm:cxn modelId="{BED1B878-5132-4E05-AEFD-A1DCF1217CD3}" srcId="{6976A585-EDFB-435B-8DEA-B02EDBF93CD3}" destId="{879AD598-C88F-46AB-952B-8DB113FDF95B}" srcOrd="0" destOrd="0" parTransId="{95802080-2BA4-4ABE-8E7C-28EED38200A7}" sibTransId="{E7FD7ECA-6ED6-4BC7-9BB8-E650696DB3D4}"/>
    <dgm:cxn modelId="{59D5A098-BA56-4C98-8FE0-DE2BC7A4EF40}" srcId="{D1CF54C9-1434-45AD-8044-4BC7DBC84919}" destId="{5C89BF6F-C9E9-4B31-ABCC-7C1FF8FE0FE7}" srcOrd="0" destOrd="0" parTransId="{B6AF9E79-BCAE-4D5E-98EF-4EA5EC1E2864}" sibTransId="{9BF0B974-5124-4C9A-AC80-EED253D48D63}"/>
    <dgm:cxn modelId="{D0A48481-3950-4188-A322-3294509C3772}" srcId="{748A198B-0F63-41D6-985F-784C9BE71199}" destId="{EB094348-3E06-4BC2-870B-D0C58BEB745A}" srcOrd="0" destOrd="0" parTransId="{B6F2F1B2-3E48-4856-9231-535869E440A0}" sibTransId="{2DA622AE-84D4-41C4-80DD-15B86842232F}"/>
    <dgm:cxn modelId="{CCCBB14C-7E46-46E0-ACD6-2BE2517C0BFF}" type="presOf" srcId="{0A35AC55-1268-4751-94D5-4A1FADB8EDB7}" destId="{4C3DD0D5-AA62-4FDA-8110-BA0A07749F3E}" srcOrd="0" destOrd="0" presId="urn:microsoft.com/office/officeart/2005/8/layout/chevron2"/>
    <dgm:cxn modelId="{0743908C-410F-480F-BA3C-06ED4F1ED286}" srcId="{0A35AC55-1268-4751-94D5-4A1FADB8EDB7}" destId="{4DA9AC11-654E-44C1-8C3D-B5633AFDC6F5}" srcOrd="0" destOrd="0" parTransId="{BECC755E-5CF4-4D38-BEB2-1488BA010FA5}" sibTransId="{EA107599-BE92-4498-B613-3B08DF8AEF55}"/>
    <dgm:cxn modelId="{A495053C-B492-41EA-9736-E9D6559D587F}" type="presOf" srcId="{D4E92A99-0CBD-41A0-98FA-17D400EBC779}" destId="{AF9A1E43-9F8F-4647-87BA-7534D0DA3EFC}" srcOrd="0" destOrd="1" presId="urn:microsoft.com/office/officeart/2005/8/layout/chevron2"/>
    <dgm:cxn modelId="{C3A206AE-8B99-4C87-B2BE-FA043210392A}" type="presOf" srcId="{879AD598-C88F-46AB-952B-8DB113FDF95B}" destId="{CB06DCBB-363F-4EDC-8183-6EDF8C220844}" srcOrd="0" destOrd="0" presId="urn:microsoft.com/office/officeart/2005/8/layout/chevron2"/>
    <dgm:cxn modelId="{62C61CF4-67CD-489B-86DF-922F08068512}" type="presOf" srcId="{C6BBBE8A-AB01-4881-B746-73C26CD22755}" destId="{FA0F0C0A-6392-4B7F-9B88-980499A2114D}" srcOrd="0" destOrd="1" presId="urn:microsoft.com/office/officeart/2005/8/layout/chevron2"/>
    <dgm:cxn modelId="{CFCFA165-5892-4F7B-9142-D76EADC79DA8}" srcId="{D1CF54C9-1434-45AD-8044-4BC7DBC84919}" destId="{B94ACD0E-03E5-43D0-BDDA-2D14AF128D4C}" srcOrd="1" destOrd="0" parTransId="{576FC639-B6EF-4AA5-A962-9F8A8A5A6DB6}" sibTransId="{05BAD436-4BC3-4913-B036-3F63C398F4E4}"/>
    <dgm:cxn modelId="{72316FEA-BC41-4FFA-B8F4-1303DED83A39}" srcId="{8ED8D048-CEFA-439E-8A5E-B8DEB94D6CD7}" destId="{6976A585-EDFB-435B-8DEA-B02EDBF93CD3}" srcOrd="3" destOrd="0" parTransId="{6E514031-27ED-4B84-82E0-0B37659296A9}" sibTransId="{7B4AE4EA-EB4C-4561-A054-781B3C82839C}"/>
    <dgm:cxn modelId="{864D35FD-70DD-4F7F-943E-0687185B799E}" srcId="{0A35AC55-1268-4751-94D5-4A1FADB8EDB7}" destId="{C6BBBE8A-AB01-4881-B746-73C26CD22755}" srcOrd="1" destOrd="0" parTransId="{9BA039D4-5EFD-4ABA-846D-1B723649E615}" sibTransId="{FE66C06A-C4B7-40E1-AAA0-BAD4E3921E59}"/>
    <dgm:cxn modelId="{5B42C6C8-0A93-48CA-997A-1B65981C1B93}" type="presOf" srcId="{4DA9AC11-654E-44C1-8C3D-B5633AFDC6F5}" destId="{FA0F0C0A-6392-4B7F-9B88-980499A2114D}" srcOrd="0" destOrd="0" presId="urn:microsoft.com/office/officeart/2005/8/layout/chevron2"/>
    <dgm:cxn modelId="{F9B9004D-D027-423C-994A-DA9CE3F8EA3B}" type="presOf" srcId="{D1CF54C9-1434-45AD-8044-4BC7DBC84919}" destId="{ECFF902F-D0E3-4826-A69C-C009F5B8466D}" srcOrd="0" destOrd="0" presId="urn:microsoft.com/office/officeart/2005/8/layout/chevron2"/>
    <dgm:cxn modelId="{0CA32A74-78BC-4E03-AAAD-A766931296EE}" type="presOf" srcId="{2846BB46-5167-42AF-9607-DD5F35134CA7}" destId="{CB06DCBB-363F-4EDC-8183-6EDF8C220844}" srcOrd="0" destOrd="1" presId="urn:microsoft.com/office/officeart/2005/8/layout/chevron2"/>
    <dgm:cxn modelId="{8B09424F-C4D9-41E9-A7F2-578E786523B5}" type="presOf" srcId="{748A198B-0F63-41D6-985F-784C9BE71199}" destId="{99400F0E-CFF2-4046-982D-F2F4C743945E}" srcOrd="0" destOrd="0" presId="urn:microsoft.com/office/officeart/2005/8/layout/chevron2"/>
    <dgm:cxn modelId="{EC1CE8FC-D5CD-4F4D-9AF1-8AAFF05EAAE0}" type="presOf" srcId="{B94ACD0E-03E5-43D0-BDDA-2D14AF128D4C}" destId="{5C917A1C-D292-49BB-B797-F42616C3CAF9}" srcOrd="0" destOrd="1" presId="urn:microsoft.com/office/officeart/2005/8/layout/chevron2"/>
    <dgm:cxn modelId="{709C5E16-9141-4879-A7F7-C3541F743E01}" srcId="{8ED8D048-CEFA-439E-8A5E-B8DEB94D6CD7}" destId="{0A35AC55-1268-4751-94D5-4A1FADB8EDB7}" srcOrd="1" destOrd="0" parTransId="{0EC2440A-98D8-4E94-B51E-09B877D38826}" sibTransId="{CA0351DC-9C2D-4E10-9CDC-4973C35D4A6E}"/>
    <dgm:cxn modelId="{479BAF22-A9EB-46C6-AB9F-C51C800885C0}" srcId="{748A198B-0F63-41D6-985F-784C9BE71199}" destId="{D4E92A99-0CBD-41A0-98FA-17D400EBC779}" srcOrd="1" destOrd="0" parTransId="{E6DB3C48-416C-4A61-B405-25DC44F81A63}" sibTransId="{9D529BF3-0454-4820-B88F-C9888096F785}"/>
    <dgm:cxn modelId="{7DEE8A92-5CB8-4CF9-8BBD-1164DBFA3118}" type="presOf" srcId="{5C89BF6F-C9E9-4B31-ABCC-7C1FF8FE0FE7}" destId="{5C917A1C-D292-49BB-B797-F42616C3CAF9}" srcOrd="0" destOrd="0" presId="urn:microsoft.com/office/officeart/2005/8/layout/chevron2"/>
    <dgm:cxn modelId="{5662CF3E-F59D-4193-8292-2C598A3B1B4B}" srcId="{8ED8D048-CEFA-439E-8A5E-B8DEB94D6CD7}" destId="{D1CF54C9-1434-45AD-8044-4BC7DBC84919}" srcOrd="2" destOrd="0" parTransId="{660BB5AE-F74C-4E1E-896C-9B94FADDBA07}" sibTransId="{397B5541-A376-4E53-9ECD-E77C6757CB07}"/>
    <dgm:cxn modelId="{F51615EB-10AE-4A30-88D4-65E6BF586D2F}" type="presParOf" srcId="{732C3922-9C70-475E-9708-18390B922453}" destId="{C2B878D9-BB34-4D34-B486-FB998643440B}" srcOrd="0" destOrd="0" presId="urn:microsoft.com/office/officeart/2005/8/layout/chevron2"/>
    <dgm:cxn modelId="{CE0791A4-5E90-4720-91F8-CF7FCACB944D}" type="presParOf" srcId="{C2B878D9-BB34-4D34-B486-FB998643440B}" destId="{99400F0E-CFF2-4046-982D-F2F4C743945E}" srcOrd="0" destOrd="0" presId="urn:microsoft.com/office/officeart/2005/8/layout/chevron2"/>
    <dgm:cxn modelId="{22F82473-CDDE-475A-90FF-13326FE1C0EA}" type="presParOf" srcId="{C2B878D9-BB34-4D34-B486-FB998643440B}" destId="{AF9A1E43-9F8F-4647-87BA-7534D0DA3EFC}" srcOrd="1" destOrd="0" presId="urn:microsoft.com/office/officeart/2005/8/layout/chevron2"/>
    <dgm:cxn modelId="{0D0D65AA-061D-4BDA-AB4D-937A671079BB}" type="presParOf" srcId="{732C3922-9C70-475E-9708-18390B922453}" destId="{32BCB891-B55F-49EE-8E54-4E05212B419F}" srcOrd="1" destOrd="0" presId="urn:microsoft.com/office/officeart/2005/8/layout/chevron2"/>
    <dgm:cxn modelId="{FB609B03-6023-4DC5-AD43-A1CE9C37133B}" type="presParOf" srcId="{732C3922-9C70-475E-9708-18390B922453}" destId="{1F3CBD61-48A0-4B22-9D0E-811A6052A26F}" srcOrd="2" destOrd="0" presId="urn:microsoft.com/office/officeart/2005/8/layout/chevron2"/>
    <dgm:cxn modelId="{605060CA-C258-497C-AAFA-9C4E3EEDECAC}" type="presParOf" srcId="{1F3CBD61-48A0-4B22-9D0E-811A6052A26F}" destId="{4C3DD0D5-AA62-4FDA-8110-BA0A07749F3E}" srcOrd="0" destOrd="0" presId="urn:microsoft.com/office/officeart/2005/8/layout/chevron2"/>
    <dgm:cxn modelId="{EFCADBE1-2ADC-4E38-AA14-6A6502FF9FB6}" type="presParOf" srcId="{1F3CBD61-48A0-4B22-9D0E-811A6052A26F}" destId="{FA0F0C0A-6392-4B7F-9B88-980499A2114D}" srcOrd="1" destOrd="0" presId="urn:microsoft.com/office/officeart/2005/8/layout/chevron2"/>
    <dgm:cxn modelId="{988F237E-3B67-483E-ADC2-EC8FADA36A5A}" type="presParOf" srcId="{732C3922-9C70-475E-9708-18390B922453}" destId="{ACB1A114-0A2B-455E-BFC8-7EA9BBEC8EDD}" srcOrd="3" destOrd="0" presId="urn:microsoft.com/office/officeart/2005/8/layout/chevron2"/>
    <dgm:cxn modelId="{F613BA81-B3F0-437D-A02D-C7F04D861387}" type="presParOf" srcId="{732C3922-9C70-475E-9708-18390B922453}" destId="{BD66CA88-E00B-47D7-B189-4C17AA36AD27}" srcOrd="4" destOrd="0" presId="urn:microsoft.com/office/officeart/2005/8/layout/chevron2"/>
    <dgm:cxn modelId="{29428198-0367-4BF7-8DAB-6A1968F9EE38}" type="presParOf" srcId="{BD66CA88-E00B-47D7-B189-4C17AA36AD27}" destId="{ECFF902F-D0E3-4826-A69C-C009F5B8466D}" srcOrd="0" destOrd="0" presId="urn:microsoft.com/office/officeart/2005/8/layout/chevron2"/>
    <dgm:cxn modelId="{553D6403-8CFA-4DDA-8969-311B0F87ECE4}" type="presParOf" srcId="{BD66CA88-E00B-47D7-B189-4C17AA36AD27}" destId="{5C917A1C-D292-49BB-B797-F42616C3CAF9}" srcOrd="1" destOrd="0" presId="urn:microsoft.com/office/officeart/2005/8/layout/chevron2"/>
    <dgm:cxn modelId="{A8069991-E888-45D4-BE4D-1E627C7A8261}" type="presParOf" srcId="{732C3922-9C70-475E-9708-18390B922453}" destId="{41D320FA-8831-4576-BAA0-94FFB1131D81}" srcOrd="5" destOrd="0" presId="urn:microsoft.com/office/officeart/2005/8/layout/chevron2"/>
    <dgm:cxn modelId="{716AE767-6CA7-4FCF-82EF-29EE30C9FA76}" type="presParOf" srcId="{732C3922-9C70-475E-9708-18390B922453}" destId="{EC009407-5A34-469B-B0F9-009784240446}" srcOrd="6" destOrd="0" presId="urn:microsoft.com/office/officeart/2005/8/layout/chevron2"/>
    <dgm:cxn modelId="{4DC99A71-A278-4B68-BD35-3F3299694855}" type="presParOf" srcId="{EC009407-5A34-469B-B0F9-009784240446}" destId="{DA56D669-FC40-4F0C-A858-5B8098D465BA}" srcOrd="0" destOrd="0" presId="urn:microsoft.com/office/officeart/2005/8/layout/chevron2"/>
    <dgm:cxn modelId="{E56DEF47-E8EE-4C1A-AACE-19774A3356F0}" type="presParOf" srcId="{EC009407-5A34-469B-B0F9-009784240446}" destId="{CB06DCBB-363F-4EDC-8183-6EDF8C22084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D73AA24-8882-4642-8515-53E80C0BDE03}" type="doc">
      <dgm:prSet loTypeId="urn:microsoft.com/office/officeart/2005/8/layout/cycle6" loCatId="relationship" qsTypeId="urn:microsoft.com/office/officeart/2005/8/quickstyle/3d1" qsCatId="3D" csTypeId="urn:microsoft.com/office/officeart/2005/8/colors/colorful1" csCatId="colorful" phldr="1"/>
      <dgm:spPr/>
      <dgm:t>
        <a:bodyPr/>
        <a:lstStyle/>
        <a:p>
          <a:endParaRPr lang="en-US"/>
        </a:p>
      </dgm:t>
    </dgm:pt>
    <dgm:pt modelId="{8EA7071F-98B3-40DA-B945-75DD71341D1F}">
      <dgm:prSet phldrT="[Text]"/>
      <dgm:spPr/>
      <dgm:t>
        <a:bodyPr/>
        <a:lstStyle/>
        <a:p>
          <a:r>
            <a:rPr lang="uk-UA" dirty="0" smtClean="0"/>
            <a:t>Інновація</a:t>
          </a:r>
          <a:endParaRPr lang="en-US" dirty="0"/>
        </a:p>
      </dgm:t>
    </dgm:pt>
    <dgm:pt modelId="{79518E8E-45AD-48B6-8FB7-CBEFD41C2F8D}" type="parTrans" cxnId="{B034D57F-28C2-458A-AC74-5A2E92216221}">
      <dgm:prSet/>
      <dgm:spPr/>
      <dgm:t>
        <a:bodyPr/>
        <a:lstStyle/>
        <a:p>
          <a:endParaRPr lang="en-US"/>
        </a:p>
      </dgm:t>
    </dgm:pt>
    <dgm:pt modelId="{BF837448-C6B4-4F54-9A7F-823E7EE27781}" type="sibTrans" cxnId="{B034D57F-28C2-458A-AC74-5A2E92216221}">
      <dgm:prSet/>
      <dgm:spPr>
        <a:ln w="25400">
          <a:solidFill>
            <a:schemeClr val="accent1">
              <a:lumMod val="50000"/>
            </a:schemeClr>
          </a:solidFill>
          <a:headEnd type="triangle" w="lg" len="lg"/>
          <a:tailEnd type="triangle" w="lg" len="lg"/>
        </a:ln>
      </dgm:spPr>
      <dgm:t>
        <a:bodyPr/>
        <a:lstStyle/>
        <a:p>
          <a:endParaRPr lang="en-US"/>
        </a:p>
      </dgm:t>
    </dgm:pt>
    <dgm:pt modelId="{73C168F4-C6F4-46AF-AB15-BC69B2B0915B}">
      <dgm:prSet phldrT="[Text]"/>
      <dgm:spPr/>
      <dgm:t>
        <a:bodyPr/>
        <a:lstStyle/>
        <a:p>
          <a:r>
            <a:rPr lang="uk-UA" dirty="0" smtClean="0"/>
            <a:t>Новація</a:t>
          </a:r>
          <a:endParaRPr lang="en-US" dirty="0"/>
        </a:p>
      </dgm:t>
    </dgm:pt>
    <dgm:pt modelId="{88296561-7FE1-4AF7-9135-ABBAA10FD426}" type="parTrans" cxnId="{106A7047-FCB0-4615-863A-0344548351C8}">
      <dgm:prSet/>
      <dgm:spPr/>
      <dgm:t>
        <a:bodyPr/>
        <a:lstStyle/>
        <a:p>
          <a:endParaRPr lang="en-US"/>
        </a:p>
      </dgm:t>
    </dgm:pt>
    <dgm:pt modelId="{6A76BD93-49C1-4F0A-B3F1-8D0D4F5F35EE}" type="sibTrans" cxnId="{106A7047-FCB0-4615-863A-0344548351C8}">
      <dgm:prSet/>
      <dgm:spPr>
        <a:ln w="25400">
          <a:solidFill>
            <a:schemeClr val="accent2">
              <a:lumMod val="50000"/>
            </a:schemeClr>
          </a:solidFill>
          <a:headEnd type="triangle" w="lg" len="lg"/>
          <a:tailEnd type="triangle" w="lg" len="lg"/>
        </a:ln>
      </dgm:spPr>
      <dgm:t>
        <a:bodyPr/>
        <a:lstStyle/>
        <a:p>
          <a:endParaRPr lang="en-US"/>
        </a:p>
      </dgm:t>
    </dgm:pt>
    <dgm:pt modelId="{7A181863-6195-495C-8327-76DB053D45F8}">
      <dgm:prSet phldrT="[Text]"/>
      <dgm:spPr/>
      <dgm:t>
        <a:bodyPr/>
        <a:lstStyle/>
        <a:p>
          <a:r>
            <a:rPr lang="uk-UA" dirty="0" smtClean="0"/>
            <a:t>Нововведення</a:t>
          </a:r>
          <a:endParaRPr lang="en-US" dirty="0"/>
        </a:p>
      </dgm:t>
    </dgm:pt>
    <dgm:pt modelId="{694E227C-D2D2-45FB-8967-C86D39739140}" type="parTrans" cxnId="{A1F93970-EA64-4C74-8B96-AF010BACFF39}">
      <dgm:prSet/>
      <dgm:spPr/>
      <dgm:t>
        <a:bodyPr/>
        <a:lstStyle/>
        <a:p>
          <a:endParaRPr lang="en-US"/>
        </a:p>
      </dgm:t>
    </dgm:pt>
    <dgm:pt modelId="{3555B757-500A-4DEA-813D-BC50173FF122}" type="sibTrans" cxnId="{A1F93970-EA64-4C74-8B96-AF010BACFF39}">
      <dgm:prSet/>
      <dgm:spPr>
        <a:ln w="25400" cap="sq">
          <a:solidFill>
            <a:schemeClr val="accent2">
              <a:lumMod val="75000"/>
            </a:schemeClr>
          </a:solidFill>
          <a:headEnd type="triangle" w="lg" len="lg"/>
          <a:tailEnd type="triangle" w="lg" len="lg"/>
        </a:ln>
      </dgm:spPr>
      <dgm:t>
        <a:bodyPr/>
        <a:lstStyle/>
        <a:p>
          <a:endParaRPr lang="en-US"/>
        </a:p>
      </dgm:t>
    </dgm:pt>
    <dgm:pt modelId="{3A0FB8B7-A366-4F4E-94DB-706AEA0CD661}" type="pres">
      <dgm:prSet presAssocID="{3D73AA24-8882-4642-8515-53E80C0BDE03}" presName="cycle" presStyleCnt="0">
        <dgm:presLayoutVars>
          <dgm:dir/>
          <dgm:resizeHandles val="exact"/>
        </dgm:presLayoutVars>
      </dgm:prSet>
      <dgm:spPr/>
      <dgm:t>
        <a:bodyPr/>
        <a:lstStyle/>
        <a:p>
          <a:endParaRPr lang="en-US"/>
        </a:p>
      </dgm:t>
    </dgm:pt>
    <dgm:pt modelId="{2CAEB24D-5DDD-47D8-9FC5-358FBF5CD9FF}" type="pres">
      <dgm:prSet presAssocID="{8EA7071F-98B3-40DA-B945-75DD71341D1F}" presName="node" presStyleLbl="node1" presStyleIdx="0" presStyleCnt="3">
        <dgm:presLayoutVars>
          <dgm:bulletEnabled val="1"/>
        </dgm:presLayoutVars>
      </dgm:prSet>
      <dgm:spPr/>
      <dgm:t>
        <a:bodyPr/>
        <a:lstStyle/>
        <a:p>
          <a:endParaRPr lang="en-US"/>
        </a:p>
      </dgm:t>
    </dgm:pt>
    <dgm:pt modelId="{CD2641B5-A241-47D3-8F6D-8532C6A25088}" type="pres">
      <dgm:prSet presAssocID="{8EA7071F-98B3-40DA-B945-75DD71341D1F}" presName="spNode" presStyleCnt="0"/>
      <dgm:spPr/>
    </dgm:pt>
    <dgm:pt modelId="{F7C5B7E7-87A9-48E2-A2A0-69EF516D32FD}" type="pres">
      <dgm:prSet presAssocID="{BF837448-C6B4-4F54-9A7F-823E7EE27781}" presName="sibTrans" presStyleLbl="sibTrans1D1" presStyleIdx="0" presStyleCnt="3"/>
      <dgm:spPr/>
      <dgm:t>
        <a:bodyPr/>
        <a:lstStyle/>
        <a:p>
          <a:endParaRPr lang="en-US"/>
        </a:p>
      </dgm:t>
    </dgm:pt>
    <dgm:pt modelId="{C3D5B64F-F9CE-4275-ACB8-BC05A47C05B2}" type="pres">
      <dgm:prSet presAssocID="{7A181863-6195-495C-8327-76DB053D45F8}" presName="node" presStyleLbl="node1" presStyleIdx="1" presStyleCnt="3">
        <dgm:presLayoutVars>
          <dgm:bulletEnabled val="1"/>
        </dgm:presLayoutVars>
      </dgm:prSet>
      <dgm:spPr/>
      <dgm:t>
        <a:bodyPr/>
        <a:lstStyle/>
        <a:p>
          <a:endParaRPr lang="en-US"/>
        </a:p>
      </dgm:t>
    </dgm:pt>
    <dgm:pt modelId="{1DACFDFC-959A-4C71-B81C-F1D362083233}" type="pres">
      <dgm:prSet presAssocID="{7A181863-6195-495C-8327-76DB053D45F8}" presName="spNode" presStyleCnt="0"/>
      <dgm:spPr/>
    </dgm:pt>
    <dgm:pt modelId="{5C013867-A516-4555-A05F-2D8EECC09E1A}" type="pres">
      <dgm:prSet presAssocID="{3555B757-500A-4DEA-813D-BC50173FF122}" presName="sibTrans" presStyleLbl="sibTrans1D1" presStyleIdx="1" presStyleCnt="3"/>
      <dgm:spPr/>
      <dgm:t>
        <a:bodyPr/>
        <a:lstStyle/>
        <a:p>
          <a:endParaRPr lang="en-US"/>
        </a:p>
      </dgm:t>
    </dgm:pt>
    <dgm:pt modelId="{A850E0A8-0845-4E04-B008-19706938DED8}" type="pres">
      <dgm:prSet presAssocID="{73C168F4-C6F4-46AF-AB15-BC69B2B0915B}" presName="node" presStyleLbl="node1" presStyleIdx="2" presStyleCnt="3">
        <dgm:presLayoutVars>
          <dgm:bulletEnabled val="1"/>
        </dgm:presLayoutVars>
      </dgm:prSet>
      <dgm:spPr/>
      <dgm:t>
        <a:bodyPr/>
        <a:lstStyle/>
        <a:p>
          <a:endParaRPr lang="en-US"/>
        </a:p>
      </dgm:t>
    </dgm:pt>
    <dgm:pt modelId="{5DEB63A4-9706-48FB-A4F8-50E2BC20540A}" type="pres">
      <dgm:prSet presAssocID="{73C168F4-C6F4-46AF-AB15-BC69B2B0915B}" presName="spNode" presStyleCnt="0"/>
      <dgm:spPr/>
    </dgm:pt>
    <dgm:pt modelId="{4AE5436A-E89C-4C84-AAC6-A10059572561}" type="pres">
      <dgm:prSet presAssocID="{6A76BD93-49C1-4F0A-B3F1-8D0D4F5F35EE}" presName="sibTrans" presStyleLbl="sibTrans1D1" presStyleIdx="2" presStyleCnt="3"/>
      <dgm:spPr/>
      <dgm:t>
        <a:bodyPr/>
        <a:lstStyle/>
        <a:p>
          <a:endParaRPr lang="en-US"/>
        </a:p>
      </dgm:t>
    </dgm:pt>
  </dgm:ptLst>
  <dgm:cxnLst>
    <dgm:cxn modelId="{E3EBBCD4-A0F4-4555-8926-17F1205F6767}" type="presOf" srcId="{73C168F4-C6F4-46AF-AB15-BC69B2B0915B}" destId="{A850E0A8-0845-4E04-B008-19706938DED8}" srcOrd="0" destOrd="0" presId="urn:microsoft.com/office/officeart/2005/8/layout/cycle6"/>
    <dgm:cxn modelId="{E58A6137-25F7-4346-8821-EE1A3697A981}" type="presOf" srcId="{BF837448-C6B4-4F54-9A7F-823E7EE27781}" destId="{F7C5B7E7-87A9-48E2-A2A0-69EF516D32FD}" srcOrd="0" destOrd="0" presId="urn:microsoft.com/office/officeart/2005/8/layout/cycle6"/>
    <dgm:cxn modelId="{23F70E47-DCDA-4B5D-B4A7-D22BCC7A3845}" type="presOf" srcId="{7A181863-6195-495C-8327-76DB053D45F8}" destId="{C3D5B64F-F9CE-4275-ACB8-BC05A47C05B2}" srcOrd="0" destOrd="0" presId="urn:microsoft.com/office/officeart/2005/8/layout/cycle6"/>
    <dgm:cxn modelId="{7518EF58-435B-4220-96DE-E8F0F99A99FA}" type="presOf" srcId="{3D73AA24-8882-4642-8515-53E80C0BDE03}" destId="{3A0FB8B7-A366-4F4E-94DB-706AEA0CD661}" srcOrd="0" destOrd="0" presId="urn:microsoft.com/office/officeart/2005/8/layout/cycle6"/>
    <dgm:cxn modelId="{BDB60C20-7879-47C0-958C-174FFDF0B23F}" type="presOf" srcId="{3555B757-500A-4DEA-813D-BC50173FF122}" destId="{5C013867-A516-4555-A05F-2D8EECC09E1A}" srcOrd="0" destOrd="0" presId="urn:microsoft.com/office/officeart/2005/8/layout/cycle6"/>
    <dgm:cxn modelId="{1B92CB91-45EC-4F1A-B67E-7508DA44BBF9}" type="presOf" srcId="{6A76BD93-49C1-4F0A-B3F1-8D0D4F5F35EE}" destId="{4AE5436A-E89C-4C84-AAC6-A10059572561}" srcOrd="0" destOrd="0" presId="urn:microsoft.com/office/officeart/2005/8/layout/cycle6"/>
    <dgm:cxn modelId="{106A7047-FCB0-4615-863A-0344548351C8}" srcId="{3D73AA24-8882-4642-8515-53E80C0BDE03}" destId="{73C168F4-C6F4-46AF-AB15-BC69B2B0915B}" srcOrd="2" destOrd="0" parTransId="{88296561-7FE1-4AF7-9135-ABBAA10FD426}" sibTransId="{6A76BD93-49C1-4F0A-B3F1-8D0D4F5F35EE}"/>
    <dgm:cxn modelId="{A1F93970-EA64-4C74-8B96-AF010BACFF39}" srcId="{3D73AA24-8882-4642-8515-53E80C0BDE03}" destId="{7A181863-6195-495C-8327-76DB053D45F8}" srcOrd="1" destOrd="0" parTransId="{694E227C-D2D2-45FB-8967-C86D39739140}" sibTransId="{3555B757-500A-4DEA-813D-BC50173FF122}"/>
    <dgm:cxn modelId="{B034D57F-28C2-458A-AC74-5A2E92216221}" srcId="{3D73AA24-8882-4642-8515-53E80C0BDE03}" destId="{8EA7071F-98B3-40DA-B945-75DD71341D1F}" srcOrd="0" destOrd="0" parTransId="{79518E8E-45AD-48B6-8FB7-CBEFD41C2F8D}" sibTransId="{BF837448-C6B4-4F54-9A7F-823E7EE27781}"/>
    <dgm:cxn modelId="{974DE03A-282F-4BC9-A706-2C037F63CCF2}" type="presOf" srcId="{8EA7071F-98B3-40DA-B945-75DD71341D1F}" destId="{2CAEB24D-5DDD-47D8-9FC5-358FBF5CD9FF}" srcOrd="0" destOrd="0" presId="urn:microsoft.com/office/officeart/2005/8/layout/cycle6"/>
    <dgm:cxn modelId="{0894ED9C-1EF9-4BB8-A77F-1E75D2CA7C2A}" type="presParOf" srcId="{3A0FB8B7-A366-4F4E-94DB-706AEA0CD661}" destId="{2CAEB24D-5DDD-47D8-9FC5-358FBF5CD9FF}" srcOrd="0" destOrd="0" presId="urn:microsoft.com/office/officeart/2005/8/layout/cycle6"/>
    <dgm:cxn modelId="{0784E1DD-3511-49A1-865E-5AE388B90372}" type="presParOf" srcId="{3A0FB8B7-A366-4F4E-94DB-706AEA0CD661}" destId="{CD2641B5-A241-47D3-8F6D-8532C6A25088}" srcOrd="1" destOrd="0" presId="urn:microsoft.com/office/officeart/2005/8/layout/cycle6"/>
    <dgm:cxn modelId="{8828F3D1-7F39-4A1E-B015-AF1177C27696}" type="presParOf" srcId="{3A0FB8B7-A366-4F4E-94DB-706AEA0CD661}" destId="{F7C5B7E7-87A9-48E2-A2A0-69EF516D32FD}" srcOrd="2" destOrd="0" presId="urn:microsoft.com/office/officeart/2005/8/layout/cycle6"/>
    <dgm:cxn modelId="{F61CEAC6-37E7-480F-AD88-45F40AD0A35F}" type="presParOf" srcId="{3A0FB8B7-A366-4F4E-94DB-706AEA0CD661}" destId="{C3D5B64F-F9CE-4275-ACB8-BC05A47C05B2}" srcOrd="3" destOrd="0" presId="urn:microsoft.com/office/officeart/2005/8/layout/cycle6"/>
    <dgm:cxn modelId="{E858BA53-0353-43A7-8992-933A0A00FF5E}" type="presParOf" srcId="{3A0FB8B7-A366-4F4E-94DB-706AEA0CD661}" destId="{1DACFDFC-959A-4C71-B81C-F1D362083233}" srcOrd="4" destOrd="0" presId="urn:microsoft.com/office/officeart/2005/8/layout/cycle6"/>
    <dgm:cxn modelId="{E0640B5B-D0DE-4ED2-9381-656B03B93424}" type="presParOf" srcId="{3A0FB8B7-A366-4F4E-94DB-706AEA0CD661}" destId="{5C013867-A516-4555-A05F-2D8EECC09E1A}" srcOrd="5" destOrd="0" presId="urn:microsoft.com/office/officeart/2005/8/layout/cycle6"/>
    <dgm:cxn modelId="{FF20A9A7-E627-4959-AD37-C8A191D4698F}" type="presParOf" srcId="{3A0FB8B7-A366-4F4E-94DB-706AEA0CD661}" destId="{A850E0A8-0845-4E04-B008-19706938DED8}" srcOrd="6" destOrd="0" presId="urn:microsoft.com/office/officeart/2005/8/layout/cycle6"/>
    <dgm:cxn modelId="{76344314-68EE-40CB-B5CC-2C056D098A72}" type="presParOf" srcId="{3A0FB8B7-A366-4F4E-94DB-706AEA0CD661}" destId="{5DEB63A4-9706-48FB-A4F8-50E2BC20540A}" srcOrd="7" destOrd="0" presId="urn:microsoft.com/office/officeart/2005/8/layout/cycle6"/>
    <dgm:cxn modelId="{4742581A-06FF-4A2B-80FB-3169C55564C5}" type="presParOf" srcId="{3A0FB8B7-A366-4F4E-94DB-706AEA0CD661}" destId="{4AE5436A-E89C-4C84-AAC6-A10059572561}"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00F0E-CFF2-4046-982D-F2F4C743945E}">
      <dsp:nvSpPr>
        <dsp:cNvPr id="0" name=""/>
        <dsp:cNvSpPr/>
      </dsp:nvSpPr>
      <dsp:spPr>
        <a:xfrm rot="5400000">
          <a:off x="-222302" y="224091"/>
          <a:ext cx="1482018" cy="1037413"/>
        </a:xfrm>
        <a:prstGeom prst="chevron">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uk-UA" sz="1600" b="1" kern="1200" dirty="0" smtClean="0">
              <a:latin typeface="Arial" pitchFamily="34" charset="0"/>
              <a:cs typeface="Arial" pitchFamily="34" charset="0"/>
            </a:rPr>
            <a:t>Як зміна</a:t>
          </a:r>
          <a:endParaRPr lang="en-US" sz="1600" b="1" kern="1200" dirty="0">
            <a:latin typeface="Arial" pitchFamily="34" charset="0"/>
            <a:cs typeface="Arial" pitchFamily="34" charset="0"/>
          </a:endParaRPr>
        </a:p>
      </dsp:txBody>
      <dsp:txXfrm rot="-5400000">
        <a:off x="1" y="520496"/>
        <a:ext cx="1037413" cy="444605"/>
      </dsp:txXfrm>
    </dsp:sp>
    <dsp:sp modelId="{AF9A1E43-9F8F-4647-87BA-7534D0DA3EFC}">
      <dsp:nvSpPr>
        <dsp:cNvPr id="0" name=""/>
        <dsp:cNvSpPr/>
      </dsp:nvSpPr>
      <dsp:spPr>
        <a:xfrm rot="5400000">
          <a:off x="4406383" y="-3367181"/>
          <a:ext cx="963312" cy="770125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uk-UA" sz="1500" kern="1200" dirty="0" smtClean="0"/>
            <a:t>Цільова зміна у функціонуванні</a:t>
          </a:r>
          <a:r>
            <a:rPr lang="en-US" sz="1500" kern="1200" dirty="0" smtClean="0"/>
            <a:t> </a:t>
          </a:r>
          <a:r>
            <a:rPr lang="uk-UA" sz="1500" kern="1200" dirty="0" smtClean="0"/>
            <a:t>підприємства як системи</a:t>
          </a:r>
          <a:r>
            <a:rPr lang="en-US" sz="1500" kern="1200" dirty="0" smtClean="0"/>
            <a:t> </a:t>
          </a:r>
          <a:r>
            <a:rPr lang="uk-UA" sz="1500" kern="1200" dirty="0" smtClean="0"/>
            <a:t>(кількісна, якісна, в будь-якій</a:t>
          </a:r>
          <a:r>
            <a:rPr lang="en-US" sz="1500" kern="1200" dirty="0" smtClean="0"/>
            <a:t> </a:t>
          </a:r>
          <a:r>
            <a:rPr lang="uk-UA" sz="1500" kern="1200" dirty="0" smtClean="0"/>
            <a:t>сфері діяльності підприємства)</a:t>
          </a:r>
          <a:r>
            <a:rPr lang="en-US" sz="1500" kern="1200" dirty="0" smtClean="0"/>
            <a:t> (</a:t>
          </a:r>
          <a:r>
            <a:rPr lang="uk-UA" sz="1500" kern="1200" dirty="0" smtClean="0"/>
            <a:t>Л. </a:t>
          </a:r>
          <a:r>
            <a:rPr lang="uk-UA" sz="1500" kern="1200" dirty="0" err="1" smtClean="0"/>
            <a:t>Водачек</a:t>
          </a:r>
          <a:r>
            <a:rPr lang="en-US" sz="1500" kern="1200" dirty="0" smtClean="0"/>
            <a:t>)</a:t>
          </a:r>
          <a:endParaRPr lang="en-US" sz="1500" kern="1200" dirty="0"/>
        </a:p>
        <a:p>
          <a:pPr marL="114300" lvl="1" indent="-114300" algn="l" defTabSz="666750">
            <a:lnSpc>
              <a:spcPct val="90000"/>
            </a:lnSpc>
            <a:spcBef>
              <a:spcPct val="0"/>
            </a:spcBef>
            <a:spcAft>
              <a:spcPct val="15000"/>
            </a:spcAft>
            <a:buChar char="••"/>
          </a:pPr>
          <a:r>
            <a:rPr lang="ru-RU" sz="1500" kern="1200" dirty="0" err="1" smtClean="0"/>
            <a:t>Якісні</a:t>
          </a:r>
          <a:r>
            <a:rPr lang="ru-RU" sz="1500" kern="1200" dirty="0" smtClean="0"/>
            <a:t> </a:t>
          </a:r>
          <a:r>
            <a:rPr lang="ru-RU" sz="1500" kern="1200" dirty="0" err="1" smtClean="0"/>
            <a:t>зміни</a:t>
          </a:r>
          <a:r>
            <a:rPr lang="ru-RU" sz="1500" kern="1200" dirty="0" smtClean="0"/>
            <a:t> у </a:t>
          </a:r>
          <a:r>
            <a:rPr lang="ru-RU" sz="1500" kern="1200" dirty="0" err="1" smtClean="0"/>
            <a:t>виробництві</a:t>
          </a:r>
          <a:r>
            <a:rPr lang="ru-RU" sz="1500" kern="1200" dirty="0" smtClean="0"/>
            <a:t>, </a:t>
          </a:r>
          <a:r>
            <a:rPr lang="ru-RU" sz="1500" kern="1200" dirty="0" err="1" smtClean="0"/>
            <a:t>які</a:t>
          </a:r>
          <a:r>
            <a:rPr lang="en-US" sz="1500" kern="1200" dirty="0" smtClean="0"/>
            <a:t> </a:t>
          </a:r>
          <a:r>
            <a:rPr lang="ru-RU" sz="1500" kern="1200" dirty="0" err="1" smtClean="0"/>
            <a:t>можуть</a:t>
          </a:r>
          <a:r>
            <a:rPr lang="ru-RU" sz="1500" kern="1200" dirty="0" smtClean="0"/>
            <a:t> </a:t>
          </a:r>
          <a:r>
            <a:rPr lang="ru-RU" sz="1500" kern="1200" dirty="0" err="1" smtClean="0"/>
            <a:t>належати</a:t>
          </a:r>
          <a:r>
            <a:rPr lang="ru-RU" sz="1500" kern="1200" dirty="0" smtClean="0"/>
            <a:t> як до </a:t>
          </a:r>
          <a:r>
            <a:rPr lang="ru-RU" sz="1500" kern="1200" dirty="0" err="1" smtClean="0"/>
            <a:t>техніки</a:t>
          </a:r>
          <a:r>
            <a:rPr lang="ru-RU" sz="1500" kern="1200" dirty="0" smtClean="0"/>
            <a:t> і</a:t>
          </a:r>
          <a:r>
            <a:rPr lang="en-US" sz="1500" kern="1200" dirty="0" smtClean="0"/>
            <a:t> </a:t>
          </a:r>
          <a:r>
            <a:rPr lang="ru-RU" sz="1500" kern="1200" dirty="0" err="1" smtClean="0"/>
            <a:t>технології</a:t>
          </a:r>
          <a:r>
            <a:rPr lang="ru-RU" sz="1500" kern="1200" dirty="0" smtClean="0"/>
            <a:t>, так і до форм</a:t>
          </a:r>
          <a:r>
            <a:rPr lang="en-US" sz="1500" kern="1200" dirty="0" smtClean="0"/>
            <a:t> </a:t>
          </a:r>
          <a:r>
            <a:rPr lang="uk-UA" sz="1500" kern="1200" dirty="0" smtClean="0"/>
            <a:t>організації виробництва і</a:t>
          </a:r>
          <a:r>
            <a:rPr lang="en-US" sz="1500" kern="1200" dirty="0" smtClean="0"/>
            <a:t> </a:t>
          </a:r>
          <a:r>
            <a:rPr lang="uk-UA" sz="1500" kern="1200" dirty="0" smtClean="0"/>
            <a:t>управління</a:t>
          </a:r>
          <a:r>
            <a:rPr lang="en-US" sz="1500" kern="1200" dirty="0" smtClean="0"/>
            <a:t> (</a:t>
          </a:r>
          <a:r>
            <a:rPr lang="uk-UA" sz="1500" kern="1200" dirty="0" smtClean="0"/>
            <a:t>Ю. </a:t>
          </a:r>
          <a:r>
            <a:rPr lang="uk-UA" sz="1500" kern="1200" dirty="0" err="1" smtClean="0"/>
            <a:t>Яковець</a:t>
          </a:r>
          <a:r>
            <a:rPr lang="en-US" sz="1500" kern="1200" dirty="0" smtClean="0"/>
            <a:t>)</a:t>
          </a:r>
          <a:endParaRPr lang="en-US" sz="1500" kern="1200" dirty="0"/>
        </a:p>
      </dsp:txBody>
      <dsp:txXfrm rot="-5400000">
        <a:off x="1037414" y="48813"/>
        <a:ext cx="7654227" cy="869262"/>
      </dsp:txXfrm>
    </dsp:sp>
    <dsp:sp modelId="{4C3DD0D5-AA62-4FDA-8110-BA0A07749F3E}">
      <dsp:nvSpPr>
        <dsp:cNvPr id="0" name=""/>
        <dsp:cNvSpPr/>
      </dsp:nvSpPr>
      <dsp:spPr>
        <a:xfrm rot="5400000">
          <a:off x="-222302" y="1561727"/>
          <a:ext cx="1482018" cy="1037413"/>
        </a:xfrm>
        <a:prstGeom prst="chevron">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uk-UA" sz="1600" b="1" kern="1200" dirty="0" smtClean="0">
              <a:latin typeface="Arial" pitchFamily="34" charset="0"/>
              <a:cs typeface="Arial" pitchFamily="34" charset="0"/>
            </a:rPr>
            <a:t>Як процес</a:t>
          </a:r>
          <a:endParaRPr lang="en-US" sz="1600" b="1" kern="1200" dirty="0">
            <a:latin typeface="Arial" pitchFamily="34" charset="0"/>
            <a:cs typeface="Arial" pitchFamily="34" charset="0"/>
          </a:endParaRPr>
        </a:p>
      </dsp:txBody>
      <dsp:txXfrm rot="-5400000">
        <a:off x="1" y="1858132"/>
        <a:ext cx="1037413" cy="444605"/>
      </dsp:txXfrm>
    </dsp:sp>
    <dsp:sp modelId="{FA0F0C0A-6392-4B7F-9B88-980499A2114D}">
      <dsp:nvSpPr>
        <dsp:cNvPr id="0" name=""/>
        <dsp:cNvSpPr/>
      </dsp:nvSpPr>
      <dsp:spPr>
        <a:xfrm rot="5400000">
          <a:off x="4406383" y="-2029545"/>
          <a:ext cx="963312" cy="770125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uk-UA" sz="1500" kern="1200" dirty="0" smtClean="0"/>
            <a:t>Процес нововведення як</a:t>
          </a:r>
          <a:r>
            <a:rPr lang="en-US" sz="1500" kern="1200" dirty="0" smtClean="0"/>
            <a:t> </a:t>
          </a:r>
          <a:r>
            <a:rPr lang="uk-UA" sz="1500" kern="1200" dirty="0" smtClean="0"/>
            <a:t>передача наукового або</a:t>
          </a:r>
          <a:r>
            <a:rPr lang="en-US" sz="1500" kern="1200" dirty="0" smtClean="0"/>
            <a:t> </a:t>
          </a:r>
          <a:r>
            <a:rPr lang="uk-UA" sz="1500" kern="1200" dirty="0" smtClean="0"/>
            <a:t>технічного знання</a:t>
          </a:r>
          <a:r>
            <a:rPr lang="en-US" sz="1500" kern="1200" dirty="0" smtClean="0"/>
            <a:t> </a:t>
          </a:r>
          <a:r>
            <a:rPr lang="uk-UA" sz="1500" kern="1200" dirty="0" smtClean="0"/>
            <a:t>“безпосередньо у сферу</a:t>
          </a:r>
          <a:r>
            <a:rPr lang="en-US" sz="1500" kern="1200" dirty="0" smtClean="0"/>
            <a:t> </a:t>
          </a:r>
          <a:r>
            <a:rPr lang="uk-UA" sz="1500" kern="1200" dirty="0" smtClean="0"/>
            <a:t>потреб споживача;</a:t>
          </a:r>
          <a:r>
            <a:rPr lang="en-US" sz="1500" kern="1200" dirty="0" smtClean="0"/>
            <a:t> </a:t>
          </a:r>
          <a:r>
            <a:rPr lang="uk-UA" sz="1500" kern="1200" dirty="0" smtClean="0"/>
            <a:t>продукт при цьому</a:t>
          </a:r>
          <a:r>
            <a:rPr lang="en-US" sz="1500" kern="1200" dirty="0" smtClean="0"/>
            <a:t> </a:t>
          </a:r>
          <a:r>
            <a:rPr lang="uk-UA" sz="1500" kern="1200" dirty="0" smtClean="0"/>
            <a:t>перетворюється у носія</a:t>
          </a:r>
          <a:r>
            <a:rPr lang="en-US" sz="1500" kern="1200" dirty="0" smtClean="0"/>
            <a:t> </a:t>
          </a:r>
          <a:r>
            <a:rPr lang="uk-UA" sz="1500" kern="1200" dirty="0" smtClean="0"/>
            <a:t>технології”</a:t>
          </a:r>
          <a:r>
            <a:rPr lang="en-US" sz="1500" kern="1200" dirty="0" smtClean="0"/>
            <a:t> (</a:t>
          </a:r>
          <a:r>
            <a:rPr lang="uk-UA" sz="1500" kern="1200" dirty="0" smtClean="0"/>
            <a:t>Б. </a:t>
          </a:r>
          <a:r>
            <a:rPr lang="uk-UA" sz="1500" kern="1200" dirty="0" err="1" smtClean="0"/>
            <a:t>Твісс</a:t>
          </a:r>
          <a:r>
            <a:rPr lang="en-US" sz="1500" kern="1200" dirty="0" smtClean="0"/>
            <a:t>)</a:t>
          </a:r>
          <a:endParaRPr lang="en-US" sz="1500" kern="1200" dirty="0"/>
        </a:p>
        <a:p>
          <a:pPr marL="114300" lvl="1" indent="-114300" algn="l" defTabSz="666750">
            <a:lnSpc>
              <a:spcPct val="90000"/>
            </a:lnSpc>
            <a:spcBef>
              <a:spcPct val="0"/>
            </a:spcBef>
            <a:spcAft>
              <a:spcPct val="15000"/>
            </a:spcAft>
            <a:buChar char="••"/>
          </a:pPr>
          <a:r>
            <a:rPr lang="uk-UA" sz="1500" kern="1200" dirty="0" smtClean="0"/>
            <a:t>Впровадження в</a:t>
          </a:r>
          <a:r>
            <a:rPr lang="en-US" sz="1500" kern="1200" dirty="0" smtClean="0"/>
            <a:t> </a:t>
          </a:r>
          <a:r>
            <a:rPr lang="uk-UA" sz="1500" kern="1200" dirty="0" smtClean="0"/>
            <a:t>практику, здійснення та</a:t>
          </a:r>
          <a:r>
            <a:rPr lang="en-US" sz="1500" kern="1200" dirty="0" smtClean="0"/>
            <a:t> </a:t>
          </a:r>
          <a:r>
            <a:rPr lang="uk-UA" sz="1500" kern="1200" dirty="0" smtClean="0"/>
            <a:t>використання ідеї,</a:t>
          </a:r>
          <a:r>
            <a:rPr lang="en-US" sz="1500" kern="1200" dirty="0" smtClean="0"/>
            <a:t> </a:t>
          </a:r>
          <a:r>
            <a:rPr lang="uk-UA" sz="1500" kern="1200" dirty="0" smtClean="0"/>
            <a:t>пропозиції, науково-дослідного рішення,</a:t>
          </a:r>
          <a:r>
            <a:rPr lang="en-US" sz="1500" kern="1200" dirty="0" smtClean="0"/>
            <a:t> </a:t>
          </a:r>
          <a:r>
            <a:rPr lang="uk-UA" sz="1500" kern="1200" dirty="0" smtClean="0"/>
            <a:t>моделі</a:t>
          </a:r>
          <a:r>
            <a:rPr lang="en-US" sz="1500" kern="1200" dirty="0" smtClean="0"/>
            <a:t> (</a:t>
          </a:r>
          <a:r>
            <a:rPr lang="uk-UA" sz="1500" kern="1200" dirty="0" smtClean="0"/>
            <a:t>Х. </a:t>
          </a:r>
          <a:r>
            <a:rPr lang="uk-UA" sz="1500" kern="1200" dirty="0" err="1" smtClean="0"/>
            <a:t>Хауштайн</a:t>
          </a:r>
          <a:r>
            <a:rPr lang="en-US" sz="1500" kern="1200" dirty="0" smtClean="0"/>
            <a:t>)</a:t>
          </a:r>
          <a:endParaRPr lang="en-US" sz="1500" kern="1200" dirty="0"/>
        </a:p>
      </dsp:txBody>
      <dsp:txXfrm rot="-5400000">
        <a:off x="1037414" y="1386449"/>
        <a:ext cx="7654227" cy="869262"/>
      </dsp:txXfrm>
    </dsp:sp>
    <dsp:sp modelId="{ECFF902F-D0E3-4826-A69C-C009F5B8466D}">
      <dsp:nvSpPr>
        <dsp:cNvPr id="0" name=""/>
        <dsp:cNvSpPr/>
      </dsp:nvSpPr>
      <dsp:spPr>
        <a:xfrm rot="5400000">
          <a:off x="-222302" y="2899363"/>
          <a:ext cx="1482018" cy="1037413"/>
        </a:xfrm>
        <a:prstGeom prst="chevron">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uk-UA" sz="1600" b="1" kern="1200" dirty="0" smtClean="0">
              <a:latin typeface="Arial" pitchFamily="34" charset="0"/>
              <a:cs typeface="Arial" pitchFamily="34" charset="0"/>
            </a:rPr>
            <a:t>Як система</a:t>
          </a:r>
          <a:endParaRPr lang="en-US" sz="1600" b="1" kern="1200" dirty="0">
            <a:latin typeface="Arial" pitchFamily="34" charset="0"/>
            <a:cs typeface="Arial" pitchFamily="34" charset="0"/>
          </a:endParaRPr>
        </a:p>
      </dsp:txBody>
      <dsp:txXfrm rot="-5400000">
        <a:off x="1" y="3195768"/>
        <a:ext cx="1037413" cy="444605"/>
      </dsp:txXfrm>
    </dsp:sp>
    <dsp:sp modelId="{5C917A1C-D292-49BB-B797-F42616C3CAF9}">
      <dsp:nvSpPr>
        <dsp:cNvPr id="0" name=""/>
        <dsp:cNvSpPr/>
      </dsp:nvSpPr>
      <dsp:spPr>
        <a:xfrm rot="5400000">
          <a:off x="4406383" y="-691909"/>
          <a:ext cx="963312" cy="770125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ru-RU" sz="1500" kern="1200" dirty="0" err="1" smtClean="0"/>
            <a:t>Зміни</a:t>
          </a:r>
          <a:r>
            <a:rPr lang="ru-RU" sz="1500" kern="1200" dirty="0" smtClean="0"/>
            <a:t> з метою </a:t>
          </a:r>
          <a:r>
            <a:rPr lang="ru-RU" sz="1500" kern="1200" dirty="0" err="1" smtClean="0"/>
            <a:t>впровадження</a:t>
          </a:r>
          <a:r>
            <a:rPr lang="ru-RU" sz="1500" kern="1200" dirty="0" smtClean="0"/>
            <a:t> і</a:t>
          </a:r>
          <a:r>
            <a:rPr lang="en-US" sz="1500" kern="1200" dirty="0" smtClean="0"/>
            <a:t> </a:t>
          </a:r>
          <a:r>
            <a:rPr lang="uk-UA" sz="1500" kern="1200" dirty="0" smtClean="0"/>
            <a:t>використання нових видів</a:t>
          </a:r>
          <a:r>
            <a:rPr lang="en-US" sz="1500" kern="1200" dirty="0" smtClean="0"/>
            <a:t> </a:t>
          </a:r>
          <a:r>
            <a:rPr lang="uk-UA" sz="1500" kern="1200" dirty="0" smtClean="0"/>
            <a:t>товарів споживання, нових</a:t>
          </a:r>
          <a:r>
            <a:rPr lang="en-US" sz="1500" kern="1200" dirty="0" smtClean="0"/>
            <a:t> </a:t>
          </a:r>
          <a:r>
            <a:rPr lang="uk-UA" sz="1500" kern="1200" dirty="0" smtClean="0"/>
            <a:t>виробничих і транспортних</a:t>
          </a:r>
          <a:r>
            <a:rPr lang="en-US" sz="1500" kern="1200" dirty="0" smtClean="0"/>
            <a:t> </a:t>
          </a:r>
          <a:r>
            <a:rPr lang="uk-UA" sz="1500" kern="1200" dirty="0" smtClean="0"/>
            <a:t>засобів, ринків та форм</a:t>
          </a:r>
          <a:r>
            <a:rPr lang="en-US" sz="1500" kern="1200" dirty="0" smtClean="0"/>
            <a:t> </a:t>
          </a:r>
          <a:r>
            <a:rPr lang="uk-UA" sz="1500" kern="1200" dirty="0" smtClean="0"/>
            <a:t>організації в промисловості</a:t>
          </a:r>
          <a:r>
            <a:rPr lang="en-US" sz="1500" kern="1200" dirty="0" smtClean="0"/>
            <a:t> (</a:t>
          </a:r>
          <a:r>
            <a:rPr lang="uk-UA" sz="1500" kern="1200" dirty="0" smtClean="0"/>
            <a:t>Й. </a:t>
          </a:r>
          <a:r>
            <a:rPr lang="uk-UA" sz="1500" kern="1200" dirty="0" err="1" smtClean="0"/>
            <a:t>Шумпетер</a:t>
          </a:r>
          <a:r>
            <a:rPr lang="en-US" sz="1500" kern="1200" dirty="0" smtClean="0"/>
            <a:t>)</a:t>
          </a:r>
          <a:endParaRPr lang="en-US" sz="1500" kern="1200" dirty="0"/>
        </a:p>
        <a:p>
          <a:pPr marL="114300" lvl="1" indent="-114300" algn="l" defTabSz="666750">
            <a:lnSpc>
              <a:spcPct val="90000"/>
            </a:lnSpc>
            <a:spcBef>
              <a:spcPct val="0"/>
            </a:spcBef>
            <a:spcAft>
              <a:spcPct val="15000"/>
            </a:spcAft>
            <a:buChar char="••"/>
          </a:pPr>
          <a:r>
            <a:rPr lang="uk-UA" sz="1500" kern="1200" dirty="0" smtClean="0"/>
            <a:t>Конструювання нових способів</a:t>
          </a:r>
          <a:r>
            <a:rPr lang="en-US" sz="1500" kern="1200" dirty="0" smtClean="0"/>
            <a:t> </a:t>
          </a:r>
          <a:r>
            <a:rPr lang="uk-UA" sz="1500" kern="1200" dirty="0" smtClean="0"/>
            <a:t>та продуктів...</a:t>
          </a:r>
          <a:r>
            <a:rPr lang="en-US" sz="1500" kern="1200" dirty="0" smtClean="0"/>
            <a:t> (</a:t>
          </a:r>
          <a:r>
            <a:rPr lang="uk-UA" sz="1500" kern="1200" dirty="0" smtClean="0"/>
            <a:t>М. Лапін</a:t>
          </a:r>
          <a:r>
            <a:rPr lang="en-US" sz="1500" kern="1200" dirty="0" smtClean="0"/>
            <a:t>)</a:t>
          </a:r>
          <a:endParaRPr lang="en-US" sz="1500" kern="1200" dirty="0"/>
        </a:p>
      </dsp:txBody>
      <dsp:txXfrm rot="-5400000">
        <a:off x="1037414" y="2724085"/>
        <a:ext cx="7654227" cy="869262"/>
      </dsp:txXfrm>
    </dsp:sp>
    <dsp:sp modelId="{DA56D669-FC40-4F0C-A858-5B8098D465BA}">
      <dsp:nvSpPr>
        <dsp:cNvPr id="0" name=""/>
        <dsp:cNvSpPr/>
      </dsp:nvSpPr>
      <dsp:spPr>
        <a:xfrm rot="5400000">
          <a:off x="-222302" y="4236999"/>
          <a:ext cx="1482018" cy="1037413"/>
        </a:xfrm>
        <a:prstGeom prst="chevron">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uk-UA" sz="1600" b="1" kern="1200" dirty="0" smtClean="0">
              <a:latin typeface="Arial" pitchFamily="34" charset="0"/>
              <a:cs typeface="Arial" pitchFamily="34" charset="0"/>
            </a:rPr>
            <a:t>Як результат</a:t>
          </a:r>
          <a:endParaRPr lang="en-US" sz="1600" b="1" kern="1200" dirty="0">
            <a:latin typeface="Arial" pitchFamily="34" charset="0"/>
            <a:cs typeface="Arial" pitchFamily="34" charset="0"/>
          </a:endParaRPr>
        </a:p>
      </dsp:txBody>
      <dsp:txXfrm rot="-5400000">
        <a:off x="1" y="4533404"/>
        <a:ext cx="1037413" cy="444605"/>
      </dsp:txXfrm>
    </dsp:sp>
    <dsp:sp modelId="{CB06DCBB-363F-4EDC-8183-6EDF8C220844}">
      <dsp:nvSpPr>
        <dsp:cNvPr id="0" name=""/>
        <dsp:cNvSpPr/>
      </dsp:nvSpPr>
      <dsp:spPr>
        <a:xfrm rot="5400000">
          <a:off x="4406383" y="645726"/>
          <a:ext cx="963312" cy="7701252"/>
        </a:xfrm>
        <a:prstGeom prst="round2Same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uk-UA" sz="1500" kern="1200" dirty="0" smtClean="0"/>
            <a:t>Результат, підсумок</a:t>
          </a:r>
          <a:r>
            <a:rPr lang="en-US" sz="1500" kern="1200" dirty="0" smtClean="0"/>
            <a:t> </a:t>
          </a:r>
          <a:r>
            <a:rPr lang="uk-UA" sz="1500" kern="1200" dirty="0" smtClean="0"/>
            <a:t>попередньо проведеної</a:t>
          </a:r>
          <a:r>
            <a:rPr lang="en-US" sz="1500" kern="1200" dirty="0" smtClean="0"/>
            <a:t> </a:t>
          </a:r>
          <a:r>
            <a:rPr lang="uk-UA" sz="1500" kern="1200" dirty="0" smtClean="0"/>
            <a:t>наукової, практичної,</a:t>
          </a:r>
          <a:r>
            <a:rPr lang="en-US" sz="1500" kern="1200" dirty="0" smtClean="0"/>
            <a:t> </a:t>
          </a:r>
          <a:r>
            <a:rPr lang="uk-UA" sz="1500" kern="1200" dirty="0" smtClean="0"/>
            <a:t>організаційної роботи</a:t>
          </a:r>
          <a:r>
            <a:rPr lang="en-US" sz="1500" kern="1200" dirty="0" smtClean="0"/>
            <a:t> (</a:t>
          </a:r>
          <a:r>
            <a:rPr lang="uk-UA" sz="1500" kern="1200" dirty="0" smtClean="0"/>
            <a:t>А. </a:t>
          </a:r>
          <a:r>
            <a:rPr lang="uk-UA" sz="1500" kern="1200" dirty="0" err="1" smtClean="0"/>
            <a:t>Левінсон</a:t>
          </a:r>
          <a:r>
            <a:rPr lang="en-US" sz="1500" kern="1200" dirty="0" smtClean="0"/>
            <a:t>)</a:t>
          </a:r>
          <a:endParaRPr lang="en-US" sz="1500" kern="1200" dirty="0"/>
        </a:p>
        <a:p>
          <a:pPr marL="114300" lvl="1" indent="-114300" algn="l" defTabSz="666750">
            <a:lnSpc>
              <a:spcPct val="90000"/>
            </a:lnSpc>
            <a:spcBef>
              <a:spcPct val="0"/>
            </a:spcBef>
            <a:spcAft>
              <a:spcPct val="15000"/>
            </a:spcAft>
            <a:buChar char="••"/>
          </a:pPr>
          <a:r>
            <a:rPr lang="uk-UA" sz="1500" kern="1200" dirty="0" smtClean="0"/>
            <a:t>Кінцевий результат</a:t>
          </a:r>
          <a:r>
            <a:rPr lang="en-US" sz="1500" kern="1200" dirty="0" smtClean="0"/>
            <a:t> </a:t>
          </a:r>
          <a:r>
            <a:rPr lang="uk-UA" sz="1500" kern="1200" dirty="0" smtClean="0"/>
            <a:t>діяльності зі створення і</a:t>
          </a:r>
          <a:r>
            <a:rPr lang="en-US" sz="1500" kern="1200" dirty="0" smtClean="0"/>
            <a:t> </a:t>
          </a:r>
          <a:r>
            <a:rPr lang="uk-UA" sz="1500" kern="1200" dirty="0" smtClean="0"/>
            <a:t>використання нововведень,</a:t>
          </a:r>
          <a:r>
            <a:rPr lang="en-US" sz="1500" kern="1200" dirty="0" smtClean="0"/>
            <a:t> </a:t>
          </a:r>
          <a:r>
            <a:rPr lang="uk-UA" sz="1500" kern="1200" dirty="0" smtClean="0"/>
            <a:t>втілених у вигляді</a:t>
          </a:r>
          <a:r>
            <a:rPr lang="en-US" sz="1500" kern="1200" dirty="0" smtClean="0"/>
            <a:t> </a:t>
          </a:r>
          <a:r>
            <a:rPr lang="uk-UA" sz="1500" kern="1200" dirty="0" smtClean="0"/>
            <a:t>удосконалених або нових</a:t>
          </a:r>
          <a:r>
            <a:rPr lang="en-US" sz="1500" kern="1200" dirty="0" smtClean="0"/>
            <a:t> </a:t>
          </a:r>
          <a:r>
            <a:rPr lang="uk-UA" sz="1500" kern="1200" dirty="0" smtClean="0"/>
            <a:t>товарів</a:t>
          </a:r>
          <a:r>
            <a:rPr lang="en-US" sz="1500" kern="1200" dirty="0" smtClean="0"/>
            <a:t> (</a:t>
          </a:r>
          <a:r>
            <a:rPr lang="uk-UA" sz="1500" kern="1200" dirty="0" smtClean="0"/>
            <a:t>С. </a:t>
          </a:r>
          <a:r>
            <a:rPr lang="uk-UA" sz="1500" kern="1200" dirty="0" err="1" smtClean="0"/>
            <a:t>Ілляшенко</a:t>
          </a:r>
          <a:r>
            <a:rPr lang="en-US" sz="1500" kern="1200" dirty="0" smtClean="0"/>
            <a:t>)</a:t>
          </a:r>
          <a:endParaRPr lang="en-US" sz="1500" kern="1200" dirty="0"/>
        </a:p>
      </dsp:txBody>
      <dsp:txXfrm rot="-5400000">
        <a:off x="1037414" y="4061721"/>
        <a:ext cx="7654227" cy="8692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AEB24D-5DDD-47D8-9FC5-358FBF5CD9FF}">
      <dsp:nvSpPr>
        <dsp:cNvPr id="0" name=""/>
        <dsp:cNvSpPr/>
      </dsp:nvSpPr>
      <dsp:spPr>
        <a:xfrm>
          <a:off x="2332384" y="627"/>
          <a:ext cx="2247999" cy="1461199"/>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uk-UA" sz="2300" kern="1200" dirty="0" smtClean="0"/>
            <a:t>Інновація</a:t>
          </a:r>
          <a:endParaRPr lang="en-US" sz="2300" kern="1200" dirty="0"/>
        </a:p>
      </dsp:txBody>
      <dsp:txXfrm>
        <a:off x="2403714" y="71957"/>
        <a:ext cx="2105339" cy="1318539"/>
      </dsp:txXfrm>
    </dsp:sp>
    <dsp:sp modelId="{F7C5B7E7-87A9-48E2-A2A0-69EF516D32FD}">
      <dsp:nvSpPr>
        <dsp:cNvPr id="0" name=""/>
        <dsp:cNvSpPr/>
      </dsp:nvSpPr>
      <dsp:spPr>
        <a:xfrm>
          <a:off x="1508919" y="731227"/>
          <a:ext cx="3894929" cy="3894929"/>
        </a:xfrm>
        <a:custGeom>
          <a:avLst/>
          <a:gdLst/>
          <a:ahLst/>
          <a:cxnLst/>
          <a:rect l="0" t="0" r="0" b="0"/>
          <a:pathLst>
            <a:path>
              <a:moveTo>
                <a:pt x="3087768" y="368753"/>
              </a:moveTo>
              <a:arcTo wR="1947464" hR="1947464" stAng="18350435" swAng="3644505"/>
            </a:path>
          </a:pathLst>
        </a:custGeom>
        <a:noFill/>
        <a:ln w="25400" cap="flat" cmpd="sng" algn="ctr">
          <a:solidFill>
            <a:schemeClr val="accent1">
              <a:lumMod val="50000"/>
            </a:schemeClr>
          </a:solidFill>
          <a:prstDash val="solid"/>
          <a:headEnd type="triangle" w="lg" len="lg"/>
          <a:tailEnd type="triangle" w="lg" len="lg"/>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C3D5B64F-F9CE-4275-ACB8-BC05A47C05B2}">
      <dsp:nvSpPr>
        <dsp:cNvPr id="0" name=""/>
        <dsp:cNvSpPr/>
      </dsp:nvSpPr>
      <dsp:spPr>
        <a:xfrm>
          <a:off x="4018938" y="2921824"/>
          <a:ext cx="2247999" cy="1461199"/>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uk-UA" sz="2300" kern="1200" dirty="0" smtClean="0"/>
            <a:t>Нововведення</a:t>
          </a:r>
          <a:endParaRPr lang="en-US" sz="2300" kern="1200" dirty="0"/>
        </a:p>
      </dsp:txBody>
      <dsp:txXfrm>
        <a:off x="4090268" y="2993154"/>
        <a:ext cx="2105339" cy="1318539"/>
      </dsp:txXfrm>
    </dsp:sp>
    <dsp:sp modelId="{5C013867-A516-4555-A05F-2D8EECC09E1A}">
      <dsp:nvSpPr>
        <dsp:cNvPr id="0" name=""/>
        <dsp:cNvSpPr/>
      </dsp:nvSpPr>
      <dsp:spPr>
        <a:xfrm>
          <a:off x="1508919" y="731227"/>
          <a:ext cx="3894929" cy="3894929"/>
        </a:xfrm>
        <a:custGeom>
          <a:avLst/>
          <a:gdLst/>
          <a:ahLst/>
          <a:cxnLst/>
          <a:rect l="0" t="0" r="0" b="0"/>
          <a:pathLst>
            <a:path>
              <a:moveTo>
                <a:pt x="2873197" y="3660835"/>
              </a:moveTo>
              <a:arcTo wR="1947464" hR="1947464" stAng="3697061" swAng="3405877"/>
            </a:path>
          </a:pathLst>
        </a:custGeom>
        <a:noFill/>
        <a:ln w="25400" cap="sq" cmpd="sng" algn="ctr">
          <a:solidFill>
            <a:schemeClr val="accent2">
              <a:lumMod val="75000"/>
            </a:schemeClr>
          </a:solidFill>
          <a:prstDash val="solid"/>
          <a:headEnd type="triangle" w="lg" len="lg"/>
          <a:tailEnd type="triangle" w="lg" len="lg"/>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A850E0A8-0845-4E04-B008-19706938DED8}">
      <dsp:nvSpPr>
        <dsp:cNvPr id="0" name=""/>
        <dsp:cNvSpPr/>
      </dsp:nvSpPr>
      <dsp:spPr>
        <a:xfrm>
          <a:off x="645830" y="2921824"/>
          <a:ext cx="2247999" cy="1461199"/>
        </a:xfrm>
        <a:prstGeom prst="roundRect">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uk-UA" sz="2300" kern="1200" dirty="0" smtClean="0"/>
            <a:t>Новація</a:t>
          </a:r>
          <a:endParaRPr lang="en-US" sz="2300" kern="1200" dirty="0"/>
        </a:p>
      </dsp:txBody>
      <dsp:txXfrm>
        <a:off x="717160" y="2993154"/>
        <a:ext cx="2105339" cy="1318539"/>
      </dsp:txXfrm>
    </dsp:sp>
    <dsp:sp modelId="{4AE5436A-E89C-4C84-AAC6-A10059572561}">
      <dsp:nvSpPr>
        <dsp:cNvPr id="0" name=""/>
        <dsp:cNvSpPr/>
      </dsp:nvSpPr>
      <dsp:spPr>
        <a:xfrm>
          <a:off x="1508919" y="731227"/>
          <a:ext cx="3894929" cy="3894929"/>
        </a:xfrm>
        <a:custGeom>
          <a:avLst/>
          <a:gdLst/>
          <a:ahLst/>
          <a:cxnLst/>
          <a:rect l="0" t="0" r="0" b="0"/>
          <a:pathLst>
            <a:path>
              <a:moveTo>
                <a:pt x="12837" y="2170704"/>
              </a:moveTo>
              <a:arcTo wR="1947464" hR="1947464" stAng="10405060" swAng="3644505"/>
            </a:path>
          </a:pathLst>
        </a:custGeom>
        <a:noFill/>
        <a:ln w="25400" cap="flat" cmpd="sng" algn="ctr">
          <a:solidFill>
            <a:schemeClr val="accent2">
              <a:lumMod val="50000"/>
            </a:schemeClr>
          </a:solidFill>
          <a:prstDash val="solid"/>
          <a:headEnd type="triangle" w="lg" len="lg"/>
          <a:tailEnd type="triangle" w="lg" len="lg"/>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AFF2F7-5583-4EAF-ABAF-77A12F624B63}" type="datetimeFigureOut">
              <a:rPr lang="en-US" smtClean="0"/>
              <a:t>9/14/2020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985191-B0A5-43B7-A986-F50F38B77441}" type="slidenum">
              <a:rPr lang="en-US" smtClean="0"/>
              <a:t>‹#›</a:t>
            </a:fld>
            <a:endParaRPr lang="en-US"/>
          </a:p>
        </p:txBody>
      </p:sp>
    </p:spTree>
    <p:extLst>
      <p:ext uri="{BB962C8B-B14F-4D97-AF65-F5344CB8AC3E}">
        <p14:creationId xmlns:p14="http://schemas.microsoft.com/office/powerpoint/2010/main" val="861233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985191-B0A5-43B7-A986-F50F38B77441}" type="slidenum">
              <a:rPr lang="en-US" smtClean="0"/>
              <a:t>14</a:t>
            </a:fld>
            <a:endParaRPr lang="en-US"/>
          </a:p>
        </p:txBody>
      </p:sp>
    </p:spTree>
    <p:extLst>
      <p:ext uri="{BB962C8B-B14F-4D97-AF65-F5344CB8AC3E}">
        <p14:creationId xmlns:p14="http://schemas.microsoft.com/office/powerpoint/2010/main" val="3224277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F84B1A8-4732-4CC0-B338-1F101CCE550F}" type="datetimeFigureOut">
              <a:rPr lang="en-US" smtClean="0"/>
              <a:t>9/14/2020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4307E2B6-E7C7-4A5F-9D3E-CC909FD2AD2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84B1A8-4732-4CC0-B338-1F101CCE550F}"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7E2B6-E7C7-4A5F-9D3E-CC909FD2AD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84B1A8-4732-4CC0-B338-1F101CCE550F}"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7E2B6-E7C7-4A5F-9D3E-CC909FD2AD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F84B1A8-4732-4CC0-B338-1F101CCE550F}" type="datetimeFigureOut">
              <a:rPr lang="en-US" smtClean="0"/>
              <a:t>9/14/2020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4307E2B6-E7C7-4A5F-9D3E-CC909FD2AD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F84B1A8-4732-4CC0-B338-1F101CCE550F}" type="datetimeFigureOut">
              <a:rPr lang="en-US" smtClean="0"/>
              <a:t>9/14/2020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4307E2B6-E7C7-4A5F-9D3E-CC909FD2AD27}"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F84B1A8-4732-4CC0-B338-1F101CCE550F}" type="datetimeFigureOut">
              <a:rPr lang="en-US" smtClean="0"/>
              <a:t>9/14/2020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307E2B6-E7C7-4A5F-9D3E-CC909FD2AD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F84B1A8-4732-4CC0-B338-1F101CCE550F}"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4307E2B6-E7C7-4A5F-9D3E-CC909FD2AD27}"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F84B1A8-4732-4CC0-B338-1F101CCE550F}" type="datetimeFigureOut">
              <a:rPr lang="en-US" smtClean="0"/>
              <a:t>9/14/2020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7E2B6-E7C7-4A5F-9D3E-CC909FD2AD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F84B1A8-4732-4CC0-B338-1F101CCE550F}" type="datetimeFigureOut">
              <a:rPr lang="en-US" smtClean="0"/>
              <a:t>9/14/2020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07E2B6-E7C7-4A5F-9D3E-CC909FD2AD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F84B1A8-4732-4CC0-B338-1F101CCE550F}" type="datetimeFigureOut">
              <a:rPr lang="en-US" smtClean="0"/>
              <a:t>9/14/2020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07E2B6-E7C7-4A5F-9D3E-CC909FD2AD2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F84B1A8-4732-4CC0-B338-1F101CCE550F}"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307E2B6-E7C7-4A5F-9D3E-CC909FD2AD27}"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F84B1A8-4732-4CC0-B338-1F101CCE550F}" type="datetimeFigureOut">
              <a:rPr lang="en-US" smtClean="0"/>
              <a:t>9/14/2020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307E2B6-E7C7-4A5F-9D3E-CC909FD2AD27}"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uk.wikipedia.org/wiki/%D0%9C%D0%B0%D1%82%D0%B5%D1%80%D1%96%D1%8F_(%D1%84%D1%96%D0%BB%D0%BE%D1%81%D0%BE%D1%84%D1%96%D1%8F)" TargetMode="External"/><Relationship Id="rId2" Type="http://schemas.openxmlformats.org/officeDocument/2006/relationships/hyperlink" Target="https://uk.wikipedia.org/wiki/%D0%A0%D0%BE%D0%B7%D0%B2%D0%B8%D1%82%D0%BE%D0%BA" TargetMode="External"/><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hyperlink" Target="https://uk.wikipedia.org/wiki/%D0%9E%D0%B1'%D1%94%D0%BA%D1%82" TargetMode="External"/><Relationship Id="rId4" Type="http://schemas.openxmlformats.org/officeDocument/2006/relationships/hyperlink" Target="https://uk.wikipedia.org/wiki/%D0%86%D0%B4%D0%B5%D0%B0%D0%BB_(%D1%84%D1%96%D0%BB%D0%BE%D1%81%D0%BE%D1%84%D1%96%D1%8F)"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hyperlink" Target="https://uk.wikipedia.org/wiki/%D0%86%D0%BD%D1%84%D0%BE%D1%80%D0%BC%D0%B0%D1%86%D1%96%D0%B9%D0%BD%D1%96_%D1%82%D0%B5%D1%85%D0%BD%D0%BE%D0%BB%D0%BE%D0%B3%D1%96%D1%97" TargetMode="External"/><Relationship Id="rId2" Type="http://schemas.openxmlformats.org/officeDocument/2006/relationships/hyperlink" Target="https://uk.wikipedia.org/wiki/%D0%A1%D0%B8%D1%81%D1%82%D0%B5%D0%BC%D0%BD%D0%B8%D0%B9_%D0%BF%D1%96%D0%B4%D1%85%D1%96%D0%B4" TargetMode="External"/><Relationship Id="rId1" Type="http://schemas.openxmlformats.org/officeDocument/2006/relationships/slideLayout" Target="../slideLayouts/slideLayout3.xml"/><Relationship Id="rId4" Type="http://schemas.openxmlformats.org/officeDocument/2006/relationships/hyperlink" Target="https://uk.wikipedia.org/wiki/%D0%9C%D0%BE%D0%B4%D0%B5%D0%BB%D1%8E%D0%B2%D0%B0%D0%BD%D0%BD%D1%8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335846"/>
            <a:ext cx="8424936" cy="5262979"/>
          </a:xfrm>
          <a:prstGeom prst="rect">
            <a:avLst/>
          </a:prstGeom>
          <a:effectLst>
            <a:glow rad="63500">
              <a:schemeClr val="accent1">
                <a:satMod val="175000"/>
                <a:alpha val="40000"/>
              </a:schemeClr>
            </a:glow>
          </a:effectLst>
        </p:spPr>
        <p:txBody>
          <a:bodyPr wrap="square">
            <a:spAutoFit/>
          </a:bodyPr>
          <a:lstStyle/>
          <a:p>
            <a:pPr marL="987425" indent="-987425" algn="ctr"/>
            <a:r>
              <a:rPr lang="uk-UA" sz="4000" b="1" cap="all" dirty="0" smtClean="0">
                <a:solidFill>
                  <a:srgbClr val="4F2270"/>
                </a:solidFill>
                <a:effectLst>
                  <a:reflection blurRad="12700" stA="28000" endPos="45000" dist="1003" dir="5400000" sy="-100000" algn="bl"/>
                </a:effectLst>
              </a:rPr>
              <a:t>Тема </a:t>
            </a:r>
            <a:r>
              <a:rPr lang="en-US" sz="4000" b="1" cap="all" dirty="0" smtClean="0">
                <a:solidFill>
                  <a:srgbClr val="4F2270"/>
                </a:solidFill>
                <a:effectLst>
                  <a:reflection blurRad="12700" stA="28000" endPos="45000" dist="1003" dir="5400000" sy="-100000" algn="bl"/>
                </a:effectLst>
              </a:rPr>
              <a:t>1</a:t>
            </a:r>
            <a:r>
              <a:rPr lang="uk-UA" sz="4000" b="1" cap="all" dirty="0" smtClean="0">
                <a:solidFill>
                  <a:srgbClr val="4F2270"/>
                </a:solidFill>
                <a:effectLst>
                  <a:reflection blurRad="12700" stA="28000" endPos="45000" dist="1003" dir="5400000" sy="-100000" algn="bl"/>
                </a:effectLst>
              </a:rPr>
              <a:t>.	</a:t>
            </a:r>
            <a:endParaRPr lang="uk-UA" sz="4000" b="1" cap="all" dirty="0" smtClean="0">
              <a:solidFill>
                <a:srgbClr val="4F2270"/>
              </a:solidFill>
              <a:effectLst>
                <a:reflection blurRad="12700" stA="28000" endPos="45000" dist="1003" dir="5400000" sy="-100000" algn="bl"/>
              </a:effectLst>
            </a:endParaRPr>
          </a:p>
          <a:p>
            <a:pPr marL="987425" indent="-987425" algn="ctr"/>
            <a:r>
              <a:rPr lang="uk-UA" sz="4000" b="1" dirty="0" smtClean="0"/>
              <a:t>Су</a:t>
            </a:r>
            <a:r>
              <a:rPr lang="ru-RU" sz="4000" b="1" dirty="0" err="1"/>
              <a:t>тність</a:t>
            </a:r>
            <a:r>
              <a:rPr lang="ru-RU" sz="4000" b="1" dirty="0"/>
              <a:t> понять </a:t>
            </a:r>
            <a:r>
              <a:rPr lang="ru-RU" sz="4000" b="1" dirty="0" err="1"/>
              <a:t>управління</a:t>
            </a:r>
            <a:r>
              <a:rPr lang="ru-RU" sz="4000" b="1" dirty="0"/>
              <a:t> </a:t>
            </a:r>
            <a:r>
              <a:rPr lang="ru-RU" sz="4000" b="1" dirty="0" err="1"/>
              <a:t>інноваціями</a:t>
            </a:r>
            <a:r>
              <a:rPr lang="uk-UA" sz="4000" b="1" cap="all" dirty="0">
                <a:effectLst>
                  <a:reflection blurRad="12700" stA="28000" endPos="45000" dist="1003" dir="5400000" sy="-100000" algn="bl"/>
                </a:effectLst>
              </a:rPr>
              <a:t> </a:t>
            </a:r>
            <a:endParaRPr lang="en-US" sz="4000" b="1" dirty="0"/>
          </a:p>
          <a:p>
            <a:pPr marL="265113" lvl="0" indent="-265113">
              <a:buFont typeface="+mj-lt"/>
              <a:buAutoNum type="arabicPeriod"/>
            </a:pPr>
            <a:r>
              <a:rPr lang="uk-UA" sz="2000" b="1" dirty="0" smtClean="0">
                <a:effectLst>
                  <a:reflection blurRad="12700" stA="28000" endPos="45000" dist="1003" dir="5400000" sy="-100000" algn="bl"/>
                </a:effectLst>
              </a:rPr>
              <a:t>Інновації: економічна суть, класифікація, типи.</a:t>
            </a:r>
          </a:p>
          <a:p>
            <a:pPr marL="265113" lvl="0" indent="-265113">
              <a:buFont typeface="+mj-lt"/>
              <a:buAutoNum type="arabicPeriod"/>
            </a:pPr>
            <a:r>
              <a:rPr lang="uk-UA" sz="2000" b="1" dirty="0">
                <a:effectLst>
                  <a:reflection blurRad="12700" stA="28000" endPos="45000" dist="1003" dir="5400000" sy="-100000" algn="bl"/>
                </a:effectLst>
              </a:rPr>
              <a:t>Сутність інноваційної </a:t>
            </a:r>
            <a:r>
              <a:rPr lang="uk-UA" sz="2000" b="1" dirty="0" smtClean="0">
                <a:effectLst>
                  <a:reflection blurRad="12700" stA="28000" endPos="45000" dist="1003" dir="5400000" sy="-100000" algn="bl"/>
                </a:effectLst>
              </a:rPr>
              <a:t>діяльності та інноваційного процесу</a:t>
            </a:r>
            <a:r>
              <a:rPr lang="uk-UA" sz="2000" b="1" dirty="0" smtClean="0">
                <a:effectLst>
                  <a:reflection blurRad="12700" stA="28000" endPos="45000" dist="1003" dir="5400000" sy="-100000" algn="bl"/>
                </a:effectLst>
              </a:rPr>
              <a:t>.</a:t>
            </a:r>
          </a:p>
          <a:p>
            <a:pPr marL="265113" indent="-265113">
              <a:buFont typeface="+mj-lt"/>
              <a:buAutoNum type="arabicPeriod"/>
            </a:pPr>
            <a:r>
              <a:rPr lang="uk-UA" sz="2000" b="1" dirty="0">
                <a:effectLst>
                  <a:reflection blurRad="12700" stA="28000" endPos="45000" dist="1003" dir="5400000" sy="-100000" algn="bl"/>
                </a:effectLst>
              </a:rPr>
              <a:t>Сутність інноваційного розвитку.</a:t>
            </a:r>
            <a:endParaRPr lang="en-US" sz="2000" dirty="0"/>
          </a:p>
          <a:p>
            <a:pPr marL="265113" indent="-265113">
              <a:buFont typeface="+mj-lt"/>
              <a:buAutoNum type="arabicPeriod"/>
            </a:pPr>
            <a:r>
              <a:rPr lang="ru-RU" sz="2000" b="1" dirty="0" err="1"/>
              <a:t>Становлення</a:t>
            </a:r>
            <a:r>
              <a:rPr lang="ru-RU" sz="2000" b="1" dirty="0"/>
              <a:t> </a:t>
            </a:r>
            <a:r>
              <a:rPr lang="ru-RU" sz="2000" b="1" dirty="0" err="1"/>
              <a:t>теорії</a:t>
            </a:r>
            <a:r>
              <a:rPr lang="ru-RU" sz="2000" b="1" dirty="0"/>
              <a:t> </a:t>
            </a:r>
            <a:r>
              <a:rPr lang="ru-RU" sz="2000" b="1" dirty="0" err="1"/>
              <a:t>інноватики</a:t>
            </a:r>
            <a:r>
              <a:rPr lang="ru-RU" sz="2000" b="1" dirty="0"/>
              <a:t> та </a:t>
            </a:r>
            <a:r>
              <a:rPr lang="ru-RU" sz="2000" b="1" dirty="0" err="1"/>
              <a:t>її</a:t>
            </a:r>
            <a:r>
              <a:rPr lang="ru-RU" sz="2000" b="1" dirty="0"/>
              <a:t> </a:t>
            </a:r>
            <a:r>
              <a:rPr lang="ru-RU" sz="2000" b="1" dirty="0" err="1"/>
              <a:t>сучасні</a:t>
            </a:r>
            <a:r>
              <a:rPr lang="ru-RU" sz="2000" b="1" dirty="0"/>
              <a:t> </a:t>
            </a:r>
            <a:r>
              <a:rPr lang="ru-RU" sz="2000" b="1" dirty="0" err="1"/>
              <a:t>концепції</a:t>
            </a:r>
            <a:r>
              <a:rPr lang="ru-RU" sz="2000" b="1" dirty="0"/>
              <a:t>. </a:t>
            </a:r>
            <a:endParaRPr lang="uk-UA" sz="2000" b="1" dirty="0"/>
          </a:p>
          <a:p>
            <a:pPr lvl="0"/>
            <a:endParaRPr lang="en-US" sz="2000" dirty="0" smtClean="0">
              <a:solidFill>
                <a:srgbClr val="4F2270"/>
              </a:solidFill>
            </a:endParaRPr>
          </a:p>
          <a:p>
            <a:r>
              <a:rPr lang="uk-UA" sz="2000" b="1" dirty="0" smtClean="0">
                <a:solidFill>
                  <a:srgbClr val="4F2270"/>
                </a:solidFill>
                <a:effectLst>
                  <a:reflection blurRad="12700" stA="28000" endPos="45000" dist="1003" dir="5400000" sy="-100000" algn="bl"/>
                </a:effectLst>
              </a:rPr>
              <a:t>Основна </a:t>
            </a:r>
            <a:r>
              <a:rPr lang="uk-UA" sz="2000" b="1" dirty="0">
                <a:solidFill>
                  <a:srgbClr val="4F2270"/>
                </a:solidFill>
                <a:effectLst>
                  <a:reflection blurRad="12700" stA="28000" endPos="45000" dist="1003" dir="5400000" sy="-100000" algn="bl"/>
                </a:effectLst>
              </a:rPr>
              <a:t>література</a:t>
            </a:r>
            <a:endParaRPr lang="en-US" sz="2000" dirty="0">
              <a:solidFill>
                <a:srgbClr val="4F2270"/>
              </a:solidFill>
            </a:endParaRPr>
          </a:p>
          <a:p>
            <a:pPr marL="265113" lvl="0" indent="-265113">
              <a:buFont typeface="+mj-lt"/>
              <a:buAutoNum type="arabicPeriod"/>
            </a:pPr>
            <a:r>
              <a:rPr lang="uk-UA" sz="1600" dirty="0"/>
              <a:t>Конспект лекцій з дисципліни «Управління інноваційним розвитком» / Укладачі: С. М. </a:t>
            </a:r>
            <a:r>
              <a:rPr lang="uk-UA" sz="1600" dirty="0" err="1"/>
              <a:t>Ілляшенко</a:t>
            </a:r>
            <a:r>
              <a:rPr lang="uk-UA" sz="1600" dirty="0"/>
              <a:t>, О. А. Біловодська. – Суми: Вид-во </a:t>
            </a:r>
            <a:r>
              <a:rPr lang="uk-UA" sz="1600" dirty="0" err="1"/>
              <a:t>СумДУ</a:t>
            </a:r>
            <a:r>
              <a:rPr lang="uk-UA" sz="1600" dirty="0"/>
              <a:t>, 2006. – 129 </a:t>
            </a:r>
            <a:r>
              <a:rPr lang="uk-UA" sz="1600" dirty="0" smtClean="0"/>
              <a:t>с.</a:t>
            </a:r>
          </a:p>
          <a:p>
            <a:pPr marL="265113" lvl="0" indent="-265113">
              <a:buFont typeface="+mj-lt"/>
              <a:buAutoNum type="arabicPeriod"/>
            </a:pPr>
            <a:r>
              <a:rPr lang="ru-RU" sz="1600" dirty="0" err="1" smtClean="0"/>
              <a:t>Інноваційний</a:t>
            </a:r>
            <a:r>
              <a:rPr lang="ru-RU" sz="1600" dirty="0" smtClean="0"/>
              <a:t> </a:t>
            </a:r>
            <a:r>
              <a:rPr lang="ru-RU" sz="1600" dirty="0" err="1"/>
              <a:t>розвиток</a:t>
            </a:r>
            <a:r>
              <a:rPr lang="ru-RU" sz="1600" dirty="0"/>
              <a:t> </a:t>
            </a:r>
            <a:r>
              <a:rPr lang="ru-RU" sz="1600" dirty="0" err="1" smtClean="0"/>
              <a:t>підприємства</a:t>
            </a:r>
            <a:r>
              <a:rPr lang="ru-RU" sz="1600" dirty="0" smtClean="0"/>
              <a:t> : </a:t>
            </a:r>
            <a:r>
              <a:rPr lang="ru-RU" sz="1600" dirty="0" err="1" smtClean="0"/>
              <a:t>навч</a:t>
            </a:r>
            <a:r>
              <a:rPr lang="ru-RU" sz="1600" dirty="0" smtClean="0"/>
              <a:t>. </a:t>
            </a:r>
            <a:r>
              <a:rPr lang="ru-RU" sz="1600" dirty="0" err="1" smtClean="0"/>
              <a:t>посіб</a:t>
            </a:r>
            <a:r>
              <a:rPr lang="ru-RU" sz="1600" dirty="0" smtClean="0"/>
              <a:t>. / </a:t>
            </a:r>
            <a:r>
              <a:rPr lang="en-US" sz="1600" dirty="0" smtClean="0"/>
              <a:t>[</a:t>
            </a:r>
            <a:r>
              <a:rPr lang="ru-RU" sz="1600" dirty="0" smtClean="0"/>
              <a:t>П</a:t>
            </a:r>
            <a:r>
              <a:rPr lang="ru-RU" sz="1600" dirty="0"/>
              <a:t>. </a:t>
            </a:r>
            <a:r>
              <a:rPr lang="ru-RU" sz="1600" dirty="0" smtClean="0"/>
              <a:t>П</a:t>
            </a:r>
            <a:r>
              <a:rPr lang="uk-UA" sz="1600" dirty="0" smtClean="0"/>
              <a:t>. </a:t>
            </a:r>
            <a:r>
              <a:rPr lang="ru-RU" sz="1600" dirty="0" err="1" smtClean="0"/>
              <a:t>Микитюк</a:t>
            </a:r>
            <a:r>
              <a:rPr lang="ru-RU" sz="1600" dirty="0" smtClean="0"/>
              <a:t>, Ж</a:t>
            </a:r>
            <a:r>
              <a:rPr lang="ru-RU" sz="1600" dirty="0"/>
              <a:t>. Л</a:t>
            </a:r>
            <a:r>
              <a:rPr lang="ru-RU" sz="1600" dirty="0" smtClean="0"/>
              <a:t>.</a:t>
            </a:r>
            <a:r>
              <a:rPr lang="ru-RU" sz="1600" dirty="0"/>
              <a:t> </a:t>
            </a:r>
            <a:r>
              <a:rPr lang="ru-RU" sz="1600" dirty="0" err="1" smtClean="0"/>
              <a:t>Крисько</a:t>
            </a:r>
            <a:r>
              <a:rPr lang="ru-RU" sz="1600" dirty="0" smtClean="0"/>
              <a:t>, О</a:t>
            </a:r>
            <a:r>
              <a:rPr lang="ru-RU" sz="1600" dirty="0"/>
              <a:t>. Ф</a:t>
            </a:r>
            <a:r>
              <a:rPr lang="ru-RU" sz="1600" dirty="0" smtClean="0"/>
              <a:t>.</a:t>
            </a:r>
            <a:r>
              <a:rPr lang="ru-RU" sz="1600" dirty="0"/>
              <a:t> </a:t>
            </a:r>
            <a:r>
              <a:rPr lang="ru-RU" sz="1600" dirty="0" err="1"/>
              <a:t>Овсянюк-Бердадіна</a:t>
            </a:r>
            <a:r>
              <a:rPr lang="ru-RU" sz="1600" dirty="0" smtClean="0"/>
              <a:t>, С</a:t>
            </a:r>
            <a:r>
              <a:rPr lang="ru-RU" sz="1600" dirty="0"/>
              <a:t>. М</a:t>
            </a:r>
            <a:r>
              <a:rPr lang="ru-RU" sz="1600" dirty="0" smtClean="0"/>
              <a:t>.</a:t>
            </a:r>
            <a:r>
              <a:rPr lang="ru-RU" sz="1600" dirty="0"/>
              <a:t> </a:t>
            </a:r>
            <a:r>
              <a:rPr lang="ru-RU" sz="1600" dirty="0" err="1" smtClean="0"/>
              <a:t>Скочиляс</a:t>
            </a:r>
            <a:r>
              <a:rPr lang="en-US" sz="1600" dirty="0" smtClean="0"/>
              <a:t>]</a:t>
            </a:r>
            <a:r>
              <a:rPr lang="uk-UA" sz="1600" dirty="0" smtClean="0"/>
              <a:t>.</a:t>
            </a:r>
            <a:r>
              <a:rPr lang="ru-RU" sz="1600" dirty="0" smtClean="0"/>
              <a:t>  </a:t>
            </a:r>
            <a:r>
              <a:rPr lang="ru-RU" sz="1600" dirty="0"/>
              <a:t>– </a:t>
            </a:r>
            <a:r>
              <a:rPr lang="ru-RU" sz="1600" dirty="0" err="1" smtClean="0"/>
              <a:t>Тернопіль</a:t>
            </a:r>
            <a:r>
              <a:rPr lang="ru-RU" sz="1600" dirty="0" smtClean="0"/>
              <a:t>: ПП </a:t>
            </a:r>
            <a:r>
              <a:rPr lang="ru-RU" sz="1600" dirty="0"/>
              <a:t>«Принтер </a:t>
            </a:r>
            <a:r>
              <a:rPr lang="ru-RU" sz="1600" dirty="0" err="1"/>
              <a:t>Інформ</a:t>
            </a:r>
            <a:r>
              <a:rPr lang="ru-RU" sz="1600" dirty="0"/>
              <a:t>», 2015. – 224 с.</a:t>
            </a:r>
            <a:endParaRPr lang="en-US" sz="1600" dirty="0"/>
          </a:p>
          <a:p>
            <a:pPr marL="265113" lvl="0" indent="-265113">
              <a:buFont typeface="+mj-lt"/>
              <a:buAutoNum type="arabicPeriod"/>
            </a:pPr>
            <a:r>
              <a:rPr lang="ru-RU" sz="1600" dirty="0" err="1" smtClean="0"/>
              <a:t>Сутнісна</a:t>
            </a:r>
            <a:r>
              <a:rPr lang="ru-RU" sz="1600" dirty="0" smtClean="0"/>
              <a:t> характеристика </a:t>
            </a:r>
            <a:r>
              <a:rPr lang="ru-RU" sz="1600" dirty="0" err="1" smtClean="0"/>
              <a:t>інновацій</a:t>
            </a:r>
            <a:r>
              <a:rPr lang="ru-RU" sz="1600" dirty="0" smtClean="0"/>
              <a:t> та </a:t>
            </a:r>
            <a:r>
              <a:rPr lang="ru-RU" sz="1600" dirty="0" err="1" smtClean="0"/>
              <a:t>інноваційних</a:t>
            </a:r>
            <a:r>
              <a:rPr lang="ru-RU" sz="1600" dirty="0" smtClean="0"/>
              <a:t> </a:t>
            </a:r>
            <a:r>
              <a:rPr lang="ru-RU" sz="1600" dirty="0" err="1" smtClean="0"/>
              <a:t>процесів</a:t>
            </a:r>
            <a:r>
              <a:rPr lang="en-US" sz="1600" dirty="0" smtClean="0"/>
              <a:t> [</a:t>
            </a:r>
            <a:r>
              <a:rPr lang="uk-UA" sz="1600" dirty="0" smtClean="0"/>
              <a:t>електронний ресурс</a:t>
            </a:r>
            <a:r>
              <a:rPr lang="en-US" sz="1600" dirty="0" smtClean="0"/>
              <a:t>]</a:t>
            </a:r>
            <a:r>
              <a:rPr lang="uk-UA" sz="1600" dirty="0" smtClean="0"/>
              <a:t>. – Режим доступу:</a:t>
            </a:r>
            <a:r>
              <a:rPr lang="en-US" sz="1600" dirty="0" smtClean="0"/>
              <a:t> http</a:t>
            </a:r>
            <a:r>
              <a:rPr lang="en-US" sz="1600" dirty="0"/>
              <a:t>://elib.lutsk-ntu.com.ua/book/fb/pesp/2012/12-40/page5.html</a:t>
            </a:r>
            <a:r>
              <a:rPr lang="uk-UA" sz="1600" dirty="0" smtClean="0"/>
              <a:t>.</a:t>
            </a:r>
          </a:p>
        </p:txBody>
      </p:sp>
    </p:spTree>
    <p:extLst>
      <p:ext uri="{BB962C8B-B14F-4D97-AF65-F5344CB8AC3E}">
        <p14:creationId xmlns:p14="http://schemas.microsoft.com/office/powerpoint/2010/main" val="121373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defRPr/>
            </a:pPr>
            <a:r>
              <a:rPr lang="uk-UA" sz="3200" dirty="0"/>
              <a:t>функції інновацій</a:t>
            </a:r>
          </a:p>
        </p:txBody>
      </p:sp>
      <p:sp>
        <p:nvSpPr>
          <p:cNvPr id="13" name="AutoShape 4" descr="перетворюючу функцію, суть якої полягає в тому, що інновація дозволяє з'єднати теорію з практикою у визначеній предметній області; матеріалізувати наукові знання; використати їх з користю для суспільства. Вдале нововведення в разі широкого поширення здатне змінити господарський уклад та напрямок економічного розвитку в окремій країні, групі країн одного технологічного рівня або в світі в цілому"/>
          <p:cNvSpPr>
            <a:spLocks noChangeArrowheads="1"/>
          </p:cNvSpPr>
          <p:nvPr/>
        </p:nvSpPr>
        <p:spPr bwMode="gray">
          <a:xfrm>
            <a:off x="413058" y="1058572"/>
            <a:ext cx="8335406" cy="64569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dirty="0">
              <a:latin typeface="Arial" pitchFamily="34" charset="0"/>
            </a:endParaRPr>
          </a:p>
        </p:txBody>
      </p:sp>
      <p:sp>
        <p:nvSpPr>
          <p:cNvPr id="15" name="Text Box 9"/>
          <p:cNvSpPr txBox="1">
            <a:spLocks noChangeArrowheads="1"/>
          </p:cNvSpPr>
          <p:nvPr/>
        </p:nvSpPr>
        <p:spPr bwMode="gray">
          <a:xfrm>
            <a:off x="553002" y="1196752"/>
            <a:ext cx="812526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uk-UA" sz="1800" b="1" i="1" dirty="0"/>
              <a:t>П</a:t>
            </a:r>
            <a:r>
              <a:rPr lang="uk-UA" sz="1800" b="1" i="1" dirty="0" smtClean="0"/>
              <a:t>еретворююча функція</a:t>
            </a:r>
            <a:endParaRPr lang="en-US" altLang="ru-RU" sz="1800" dirty="0">
              <a:solidFill>
                <a:srgbClr val="000000"/>
              </a:solidFill>
              <a:latin typeface="Arial" pitchFamily="34" charset="0"/>
            </a:endParaRPr>
          </a:p>
        </p:txBody>
      </p:sp>
      <p:sp>
        <p:nvSpPr>
          <p:cNvPr id="9" name="AutoShape 4" descr="стимулюючу функцію, яка полягає в тому, що інновація дає поштовх до розвитку людського капіталу і науки в країні через матеріальну зацікавленість всіх учасників інноваційного процесу"/>
          <p:cNvSpPr>
            <a:spLocks noChangeArrowheads="1"/>
          </p:cNvSpPr>
          <p:nvPr/>
        </p:nvSpPr>
        <p:spPr bwMode="gray">
          <a:xfrm>
            <a:off x="438154" y="1988840"/>
            <a:ext cx="8335406" cy="64569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dirty="0">
              <a:latin typeface="Arial" pitchFamily="34" charset="0"/>
            </a:endParaRPr>
          </a:p>
        </p:txBody>
      </p:sp>
      <p:sp>
        <p:nvSpPr>
          <p:cNvPr id="10" name="Text Box 9"/>
          <p:cNvSpPr txBox="1">
            <a:spLocks noChangeArrowheads="1"/>
          </p:cNvSpPr>
          <p:nvPr/>
        </p:nvSpPr>
        <p:spPr bwMode="gray">
          <a:xfrm>
            <a:off x="578098" y="2127020"/>
            <a:ext cx="812526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uk-UA" sz="1800" b="1" i="1" dirty="0" smtClean="0"/>
              <a:t>Стимулююча функція</a:t>
            </a:r>
            <a:endParaRPr lang="en-US" altLang="ru-RU" sz="1800" dirty="0">
              <a:solidFill>
                <a:srgbClr val="000000"/>
              </a:solidFill>
              <a:latin typeface="Arial" pitchFamily="34" charset="0"/>
            </a:endParaRPr>
          </a:p>
        </p:txBody>
      </p:sp>
      <p:sp>
        <p:nvSpPr>
          <p:cNvPr id="12" name="AutoShape 4" descr="відтворювальну функцію, яка полягає в тому, що інновація служить джерелом економічного зростання і змінює структуру валового внутрішнього продукту країни на користь його більшої наукомісткості. Відбувається це за рахунок збільшення частки (питомої ваги) високотехнологічних галузей;"/>
          <p:cNvSpPr>
            <a:spLocks noChangeArrowheads="1"/>
          </p:cNvSpPr>
          <p:nvPr/>
        </p:nvSpPr>
        <p:spPr bwMode="gray">
          <a:xfrm>
            <a:off x="438154" y="2924944"/>
            <a:ext cx="8335406" cy="64569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dirty="0">
              <a:latin typeface="Arial" pitchFamily="34" charset="0"/>
            </a:endParaRPr>
          </a:p>
        </p:txBody>
      </p:sp>
      <p:sp>
        <p:nvSpPr>
          <p:cNvPr id="14" name="Text Box 9"/>
          <p:cNvSpPr txBox="1">
            <a:spLocks noChangeArrowheads="1"/>
          </p:cNvSpPr>
          <p:nvPr/>
        </p:nvSpPr>
        <p:spPr bwMode="gray">
          <a:xfrm>
            <a:off x="578098" y="3063124"/>
            <a:ext cx="812526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uk-UA" sz="1800" b="1" i="1" dirty="0" smtClean="0"/>
              <a:t>Відтворювальна функція</a:t>
            </a:r>
            <a:endParaRPr lang="en-US" altLang="ru-RU" sz="1800" dirty="0">
              <a:solidFill>
                <a:srgbClr val="000000"/>
              </a:solidFill>
              <a:latin typeface="Arial" pitchFamily="34" charset="0"/>
            </a:endParaRPr>
          </a:p>
        </p:txBody>
      </p:sp>
      <p:sp>
        <p:nvSpPr>
          <p:cNvPr id="16" name="AutoShape 4" descr="соціальну функцію, що підтверджує нерозривність двостороннього зв'язку економічних процесів і факторів суспільного життя. Інновації сприяють насиченню ринку якісними товарами і послугами, що важливо, бо більшість потреб сучасної людини лежить поки ще в матеріальній площині. За допомогою інновацій у бік підвищення комфортності змінюється середовище проживання і підвищується якість життя. Необхідною умовою визнання успіху інноваційного рішення в даний час розглядається його екологічна чистота."/>
          <p:cNvSpPr>
            <a:spLocks noChangeArrowheads="1"/>
          </p:cNvSpPr>
          <p:nvPr/>
        </p:nvSpPr>
        <p:spPr bwMode="gray">
          <a:xfrm>
            <a:off x="430580" y="3861048"/>
            <a:ext cx="8335406" cy="64569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dirty="0">
              <a:latin typeface="Arial" pitchFamily="34" charset="0"/>
            </a:endParaRPr>
          </a:p>
        </p:txBody>
      </p:sp>
      <p:sp>
        <p:nvSpPr>
          <p:cNvPr id="17" name="Text Box 9"/>
          <p:cNvSpPr txBox="1">
            <a:spLocks noChangeArrowheads="1"/>
          </p:cNvSpPr>
          <p:nvPr/>
        </p:nvSpPr>
        <p:spPr bwMode="gray">
          <a:xfrm>
            <a:off x="570524" y="3999228"/>
            <a:ext cx="812526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uk-UA" sz="1800" b="1" i="1" dirty="0" smtClean="0"/>
              <a:t>Соціальна функція</a:t>
            </a:r>
            <a:endParaRPr lang="en-US" altLang="ru-RU" sz="1800" dirty="0">
              <a:solidFill>
                <a:srgbClr val="000000"/>
              </a:solidFill>
              <a:latin typeface="Arial" pitchFamily="34" charset="0"/>
            </a:endParaRPr>
          </a:p>
        </p:txBody>
      </p:sp>
    </p:spTree>
    <p:extLst>
      <p:ext uri="{BB962C8B-B14F-4D97-AF65-F5344CB8AC3E}">
        <p14:creationId xmlns:p14="http://schemas.microsoft.com/office/powerpoint/2010/main" val="1935118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65"/>
          <p:cNvSpPr>
            <a:spLocks noChangeArrowheads="1"/>
          </p:cNvSpPr>
          <p:nvPr/>
        </p:nvSpPr>
        <p:spPr bwMode="auto">
          <a:xfrm rot="5400000">
            <a:off x="2209007" y="3664744"/>
            <a:ext cx="4697412" cy="139700"/>
          </a:xfrm>
          <a:prstGeom prst="ellipse">
            <a:avLst/>
          </a:prstGeom>
          <a:gradFill rotWithShape="1">
            <a:gsLst>
              <a:gs pos="0">
                <a:sysClr val="windowText" lastClr="000000">
                  <a:lumMod val="75000"/>
                  <a:lumOff val="25000"/>
                </a:sysClr>
              </a:gs>
              <a:gs pos="100000">
                <a:srgbClr val="EEECE1">
                  <a:alpha val="0"/>
                </a:srgbClr>
              </a:gs>
            </a:gsLst>
            <a:path path="shape">
              <a:fillToRect l="50000" t="50000" r="50000" b="50000"/>
            </a:path>
          </a:gradFill>
          <a:ln w="9525">
            <a:noFill/>
            <a:round/>
            <a:headEnd/>
            <a:tailEnd/>
          </a:ln>
          <a:effectLst/>
        </p:spPr>
        <p:txBody>
          <a:bodyPr wrap="none" anchor="ctr"/>
          <a:lstStyle/>
          <a:p>
            <a:pPr>
              <a:defRPr/>
            </a:pPr>
            <a:endParaRPr lang="zh-CN" altLang="en-US" sz="1350" kern="0">
              <a:solidFill>
                <a:sysClr val="windowText" lastClr="000000"/>
              </a:solidFill>
              <a:latin typeface="Arial" pitchFamily="34" charset="0"/>
              <a:ea typeface="宋体"/>
            </a:endParaRPr>
          </a:p>
        </p:txBody>
      </p:sp>
      <p:grpSp>
        <p:nvGrpSpPr>
          <p:cNvPr id="8" name="Group 39"/>
          <p:cNvGrpSpPr/>
          <p:nvPr/>
        </p:nvGrpSpPr>
        <p:grpSpPr>
          <a:xfrm>
            <a:off x="4534384" y="3371455"/>
            <a:ext cx="2864114" cy="1434044"/>
            <a:chOff x="6045842" y="3352271"/>
            <a:chExt cx="3465985" cy="1912058"/>
          </a:xfrm>
          <a:solidFill>
            <a:srgbClr val="0070C0"/>
          </a:solidFill>
        </p:grpSpPr>
        <p:sp>
          <p:nvSpPr>
            <p:cNvPr id="9" name="圆角矩形 2"/>
            <p:cNvSpPr/>
            <p:nvPr/>
          </p:nvSpPr>
          <p:spPr>
            <a:xfrm>
              <a:off x="6064032" y="3454492"/>
              <a:ext cx="3447795" cy="1809837"/>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07316" h="2261022">
                  <a:moveTo>
                    <a:pt x="58844" y="756084"/>
                  </a:moveTo>
                  <a:cubicBezTo>
                    <a:pt x="84312" y="379247"/>
                    <a:pt x="397354" y="0"/>
                    <a:pt x="814928" y="0"/>
                  </a:cubicBezTo>
                  <a:lnTo>
                    <a:pt x="3551232" y="0"/>
                  </a:lnTo>
                  <a:cubicBezTo>
                    <a:pt x="3968806" y="0"/>
                    <a:pt x="4307316" y="338510"/>
                    <a:pt x="4307316" y="756084"/>
                  </a:cubicBezTo>
                  <a:lnTo>
                    <a:pt x="4307316" y="756084"/>
                  </a:lnTo>
                  <a:cubicBezTo>
                    <a:pt x="4307316" y="1173658"/>
                    <a:pt x="3968806" y="1512168"/>
                    <a:pt x="3551232" y="1512168"/>
                  </a:cubicBezTo>
                  <a:lnTo>
                    <a:pt x="814928" y="1512168"/>
                  </a:lnTo>
                  <a:cubicBezTo>
                    <a:pt x="272449" y="1484577"/>
                    <a:pt x="56611" y="2237407"/>
                    <a:pt x="63601" y="2261022"/>
                  </a:cubicBezTo>
                  <a:cubicBezTo>
                    <a:pt x="-62413" y="2135008"/>
                    <a:pt x="33376" y="1132921"/>
                    <a:pt x="58844" y="756084"/>
                  </a:cubicBezTo>
                  <a:close/>
                </a:path>
              </a:pathLst>
            </a:custGeom>
            <a:grpFill/>
            <a:ln w="25400" cap="flat" cmpd="sng" algn="ctr">
              <a:noFill/>
              <a:prstDash val="solid"/>
            </a:ln>
            <a:effectLst>
              <a:outerShdw blurRad="228600" dist="63500" dir="5400000" algn="t" rotWithShape="0">
                <a:prstClr val="black">
                  <a:alpha val="40000"/>
                </a:prstClr>
              </a:outerShdw>
            </a:effectLst>
          </p:spPr>
          <p:txBody>
            <a:bodyPr anchor="ctr"/>
            <a:lstStyle/>
            <a:p>
              <a:pPr algn="ctr">
                <a:defRPr/>
              </a:pPr>
              <a:endParaRPr lang="zh-CN" altLang="en-US" sz="1350" kern="0">
                <a:solidFill>
                  <a:sysClr val="window" lastClr="FFFFFF"/>
                </a:solidFill>
                <a:latin typeface="Calibri"/>
                <a:ea typeface="宋体"/>
              </a:endParaRPr>
            </a:p>
          </p:txBody>
        </p:sp>
        <p:sp>
          <p:nvSpPr>
            <p:cNvPr id="10" name="圆角矩形 2"/>
            <p:cNvSpPr/>
            <p:nvPr/>
          </p:nvSpPr>
          <p:spPr>
            <a:xfrm>
              <a:off x="6045842" y="3352271"/>
              <a:ext cx="3465984" cy="1899916"/>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 name="connsiteX0" fmla="*/ 23866 w 4272338"/>
                <a:gd name="connsiteY0" fmla="*/ 756084 h 2261022"/>
                <a:gd name="connsiteX1" fmla="*/ 779950 w 4272338"/>
                <a:gd name="connsiteY1" fmla="*/ 0 h 2261022"/>
                <a:gd name="connsiteX2" fmla="*/ 3516254 w 4272338"/>
                <a:gd name="connsiteY2" fmla="*/ 0 h 2261022"/>
                <a:gd name="connsiteX3" fmla="*/ 4272338 w 4272338"/>
                <a:gd name="connsiteY3" fmla="*/ 756084 h 2261022"/>
                <a:gd name="connsiteX4" fmla="*/ 4272338 w 4272338"/>
                <a:gd name="connsiteY4" fmla="*/ 756084 h 2261022"/>
                <a:gd name="connsiteX5" fmla="*/ 3516254 w 4272338"/>
                <a:gd name="connsiteY5" fmla="*/ 1512168 h 2261022"/>
                <a:gd name="connsiteX6" fmla="*/ 779950 w 4272338"/>
                <a:gd name="connsiteY6" fmla="*/ 1512168 h 2261022"/>
                <a:gd name="connsiteX7" fmla="*/ 28623 w 4272338"/>
                <a:gd name="connsiteY7" fmla="*/ 2261022 h 2261022"/>
                <a:gd name="connsiteX8" fmla="*/ 23866 w 4272338"/>
                <a:gd name="connsiteY8" fmla="*/ 756084 h 2261022"/>
                <a:gd name="connsiteX0" fmla="*/ 65222 w 4313694"/>
                <a:gd name="connsiteY0" fmla="*/ 756084 h 2397356"/>
                <a:gd name="connsiteX1" fmla="*/ 821306 w 4313694"/>
                <a:gd name="connsiteY1" fmla="*/ 0 h 2397356"/>
                <a:gd name="connsiteX2" fmla="*/ 3557610 w 4313694"/>
                <a:gd name="connsiteY2" fmla="*/ 0 h 2397356"/>
                <a:gd name="connsiteX3" fmla="*/ 4313694 w 4313694"/>
                <a:gd name="connsiteY3" fmla="*/ 756084 h 2397356"/>
                <a:gd name="connsiteX4" fmla="*/ 4313694 w 4313694"/>
                <a:gd name="connsiteY4" fmla="*/ 756084 h 2397356"/>
                <a:gd name="connsiteX5" fmla="*/ 3557610 w 4313694"/>
                <a:gd name="connsiteY5" fmla="*/ 1512168 h 2397356"/>
                <a:gd name="connsiteX6" fmla="*/ 821306 w 4313694"/>
                <a:gd name="connsiteY6" fmla="*/ 1512168 h 2397356"/>
                <a:gd name="connsiteX7" fmla="*/ 69978 w 4313694"/>
                <a:gd name="connsiteY7" fmla="*/ 2397356 h 2397356"/>
                <a:gd name="connsiteX8" fmla="*/ 65222 w 4313694"/>
                <a:gd name="connsiteY8" fmla="*/ 756084 h 2397356"/>
                <a:gd name="connsiteX0" fmla="*/ 81568 w 4330040"/>
                <a:gd name="connsiteY0" fmla="*/ 756084 h 2373557"/>
                <a:gd name="connsiteX1" fmla="*/ 837652 w 4330040"/>
                <a:gd name="connsiteY1" fmla="*/ 0 h 2373557"/>
                <a:gd name="connsiteX2" fmla="*/ 3573956 w 4330040"/>
                <a:gd name="connsiteY2" fmla="*/ 0 h 2373557"/>
                <a:gd name="connsiteX3" fmla="*/ 4330040 w 4330040"/>
                <a:gd name="connsiteY3" fmla="*/ 756084 h 2373557"/>
                <a:gd name="connsiteX4" fmla="*/ 4330040 w 4330040"/>
                <a:gd name="connsiteY4" fmla="*/ 756084 h 2373557"/>
                <a:gd name="connsiteX5" fmla="*/ 3573956 w 4330040"/>
                <a:gd name="connsiteY5" fmla="*/ 1512168 h 2373557"/>
                <a:gd name="connsiteX6" fmla="*/ 837652 w 4330040"/>
                <a:gd name="connsiteY6" fmla="*/ 1512168 h 2373557"/>
                <a:gd name="connsiteX7" fmla="*/ 50625 w 4330040"/>
                <a:gd name="connsiteY7" fmla="*/ 2373557 h 2373557"/>
                <a:gd name="connsiteX8" fmla="*/ 81568 w 4330040"/>
                <a:gd name="connsiteY8" fmla="*/ 756084 h 2373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grpFill/>
            <a:ln w="25400" cap="flat" cmpd="sng" algn="ctr">
              <a:noFill/>
              <a:prstDash val="solid"/>
            </a:ln>
            <a:effectLst/>
          </p:spPr>
          <p:txBody>
            <a:bodyPr anchor="ctr"/>
            <a:lstStyle/>
            <a:p>
              <a:pPr algn="ctr">
                <a:defRPr/>
              </a:pPr>
              <a:endParaRPr lang="zh-CN" altLang="en-US" sz="1350" kern="0">
                <a:solidFill>
                  <a:sysClr val="window" lastClr="FFFFFF"/>
                </a:solidFill>
                <a:latin typeface="Calibri"/>
                <a:ea typeface="宋体"/>
              </a:endParaRPr>
            </a:p>
          </p:txBody>
        </p:sp>
        <p:sp>
          <p:nvSpPr>
            <p:cNvPr id="11" name="TextBox 10"/>
            <p:cNvSpPr txBox="1"/>
            <p:nvPr/>
          </p:nvSpPr>
          <p:spPr>
            <a:xfrm>
              <a:off x="8403204" y="3740299"/>
              <a:ext cx="936104" cy="714041"/>
            </a:xfrm>
            <a:prstGeom prst="rect">
              <a:avLst/>
            </a:prstGeom>
            <a:grpFill/>
          </p:spPr>
          <p:txBody>
            <a:bodyPr>
              <a:spAutoFit/>
            </a:bodyPr>
            <a:lstStyle>
              <a:defPPr>
                <a:defRPr lang="en-US"/>
              </a:defPPr>
              <a:lvl1pPr lvl="0">
                <a:lnSpc>
                  <a:spcPct val="80000"/>
                </a:lnSpc>
                <a:defRPr sz="4400" b="1" kern="0">
                  <a:ln w="18415" cmpd="sng">
                    <a:noFill/>
                    <a:prstDash val="solid"/>
                  </a:ln>
                  <a:solidFill>
                    <a:srgbClr val="FFC000"/>
                  </a:solidFill>
                  <a:latin typeface="Agency FB" pitchFamily="34" charset="0"/>
                  <a:ea typeface="微软雅黑" pitchFamily="34" charset="-122"/>
                </a:defRPr>
              </a:lvl1pPr>
            </a:lstStyle>
            <a:p>
              <a:pPr algn="ctr">
                <a:defRPr/>
              </a:pPr>
              <a:endParaRPr lang="zh-CN" altLang="en-US" sz="3600" dirty="0">
                <a:solidFill>
                  <a:sysClr val="window" lastClr="FFFFFF"/>
                </a:solidFill>
                <a:latin typeface="+mn-lt"/>
              </a:endParaRPr>
            </a:p>
          </p:txBody>
        </p:sp>
        <p:sp>
          <p:nvSpPr>
            <p:cNvPr id="12" name="TextBox 11"/>
            <p:cNvSpPr txBox="1"/>
            <p:nvPr/>
          </p:nvSpPr>
          <p:spPr>
            <a:xfrm>
              <a:off x="6213289" y="3625662"/>
              <a:ext cx="3015109" cy="1009506"/>
            </a:xfrm>
            <a:prstGeom prst="rect">
              <a:avLst/>
            </a:prstGeom>
            <a:grpFill/>
          </p:spPr>
          <p:txBody>
            <a:bodyPr wrap="square">
              <a:spAutoFit/>
            </a:bodyPr>
            <a:lstStyle/>
            <a:p>
              <a:pPr algn="r">
                <a:lnSpc>
                  <a:spcPct val="80000"/>
                </a:lnSpc>
                <a:defRPr/>
              </a:pPr>
              <a:r>
                <a:rPr lang="uk-UA" dirty="0" smtClean="0">
                  <a:solidFill>
                    <a:schemeClr val="bg1"/>
                  </a:solidFill>
                </a:rPr>
                <a:t>Введення нових принципів організації діяльності фірми</a:t>
              </a:r>
              <a:endParaRPr lang="en-GB" dirty="0">
                <a:solidFill>
                  <a:schemeClr val="bg1"/>
                </a:solidFill>
              </a:endParaRPr>
            </a:p>
          </p:txBody>
        </p:sp>
      </p:grpSp>
      <p:sp>
        <p:nvSpPr>
          <p:cNvPr id="14" name="圆角矩形 2"/>
          <p:cNvSpPr/>
          <p:nvPr/>
        </p:nvSpPr>
        <p:spPr>
          <a:xfrm flipH="1">
            <a:off x="1898338" y="3872058"/>
            <a:ext cx="2666000" cy="13441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07316" h="2261022">
                <a:moveTo>
                  <a:pt x="58844" y="756084"/>
                </a:moveTo>
                <a:cubicBezTo>
                  <a:pt x="84312" y="379247"/>
                  <a:pt x="397354" y="0"/>
                  <a:pt x="814928" y="0"/>
                </a:cubicBezTo>
                <a:lnTo>
                  <a:pt x="3551232" y="0"/>
                </a:lnTo>
                <a:cubicBezTo>
                  <a:pt x="3968806" y="0"/>
                  <a:pt x="4307316" y="338510"/>
                  <a:pt x="4307316" y="756084"/>
                </a:cubicBezTo>
                <a:lnTo>
                  <a:pt x="4307316" y="756084"/>
                </a:lnTo>
                <a:cubicBezTo>
                  <a:pt x="4307316" y="1173658"/>
                  <a:pt x="3968806" y="1512168"/>
                  <a:pt x="3551232" y="1512168"/>
                </a:cubicBezTo>
                <a:lnTo>
                  <a:pt x="814928" y="1512168"/>
                </a:lnTo>
                <a:cubicBezTo>
                  <a:pt x="272449" y="1484577"/>
                  <a:pt x="56611" y="2237407"/>
                  <a:pt x="63601" y="2261022"/>
                </a:cubicBezTo>
                <a:cubicBezTo>
                  <a:pt x="-62413" y="2135008"/>
                  <a:pt x="33376" y="1132921"/>
                  <a:pt x="58844" y="756084"/>
                </a:cubicBezTo>
                <a:close/>
              </a:path>
            </a:pathLst>
          </a:custGeom>
          <a:solidFill>
            <a:srgbClr val="006600"/>
          </a:solidFill>
          <a:ln w="25400" cap="flat" cmpd="sng" algn="ctr">
            <a:noFill/>
            <a:prstDash val="solid"/>
          </a:ln>
          <a:effectLst>
            <a:outerShdw blurRad="228600" dist="63500" dir="5400000" algn="t" rotWithShape="0">
              <a:prstClr val="black">
                <a:alpha val="40000"/>
              </a:prstClr>
            </a:outerShdw>
          </a:effectLst>
        </p:spPr>
        <p:txBody>
          <a:bodyPr anchor="ctr"/>
          <a:lstStyle/>
          <a:p>
            <a:pPr algn="ctr">
              <a:defRPr/>
            </a:pPr>
            <a:endParaRPr lang="zh-CN" altLang="en-US" sz="1350" kern="0">
              <a:solidFill>
                <a:sysClr val="window" lastClr="FFFFFF"/>
              </a:solidFill>
              <a:latin typeface="Calibri"/>
              <a:ea typeface="宋体"/>
            </a:endParaRPr>
          </a:p>
        </p:txBody>
      </p:sp>
      <p:sp>
        <p:nvSpPr>
          <p:cNvPr id="15" name="圆角矩形 2"/>
          <p:cNvSpPr/>
          <p:nvPr/>
        </p:nvSpPr>
        <p:spPr>
          <a:xfrm flipH="1">
            <a:off x="1898338" y="3796142"/>
            <a:ext cx="2677208" cy="14330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 name="connsiteX0" fmla="*/ 23866 w 4272338"/>
              <a:gd name="connsiteY0" fmla="*/ 756084 h 2261022"/>
              <a:gd name="connsiteX1" fmla="*/ 779950 w 4272338"/>
              <a:gd name="connsiteY1" fmla="*/ 0 h 2261022"/>
              <a:gd name="connsiteX2" fmla="*/ 3516254 w 4272338"/>
              <a:gd name="connsiteY2" fmla="*/ 0 h 2261022"/>
              <a:gd name="connsiteX3" fmla="*/ 4272338 w 4272338"/>
              <a:gd name="connsiteY3" fmla="*/ 756084 h 2261022"/>
              <a:gd name="connsiteX4" fmla="*/ 4272338 w 4272338"/>
              <a:gd name="connsiteY4" fmla="*/ 756084 h 2261022"/>
              <a:gd name="connsiteX5" fmla="*/ 3516254 w 4272338"/>
              <a:gd name="connsiteY5" fmla="*/ 1512168 h 2261022"/>
              <a:gd name="connsiteX6" fmla="*/ 779950 w 4272338"/>
              <a:gd name="connsiteY6" fmla="*/ 1512168 h 2261022"/>
              <a:gd name="connsiteX7" fmla="*/ 28623 w 4272338"/>
              <a:gd name="connsiteY7" fmla="*/ 2261022 h 2261022"/>
              <a:gd name="connsiteX8" fmla="*/ 23866 w 4272338"/>
              <a:gd name="connsiteY8" fmla="*/ 756084 h 2261022"/>
              <a:gd name="connsiteX0" fmla="*/ 65222 w 4313694"/>
              <a:gd name="connsiteY0" fmla="*/ 756084 h 2397356"/>
              <a:gd name="connsiteX1" fmla="*/ 821306 w 4313694"/>
              <a:gd name="connsiteY1" fmla="*/ 0 h 2397356"/>
              <a:gd name="connsiteX2" fmla="*/ 3557610 w 4313694"/>
              <a:gd name="connsiteY2" fmla="*/ 0 h 2397356"/>
              <a:gd name="connsiteX3" fmla="*/ 4313694 w 4313694"/>
              <a:gd name="connsiteY3" fmla="*/ 756084 h 2397356"/>
              <a:gd name="connsiteX4" fmla="*/ 4313694 w 4313694"/>
              <a:gd name="connsiteY4" fmla="*/ 756084 h 2397356"/>
              <a:gd name="connsiteX5" fmla="*/ 3557610 w 4313694"/>
              <a:gd name="connsiteY5" fmla="*/ 1512168 h 2397356"/>
              <a:gd name="connsiteX6" fmla="*/ 821306 w 4313694"/>
              <a:gd name="connsiteY6" fmla="*/ 1512168 h 2397356"/>
              <a:gd name="connsiteX7" fmla="*/ 69978 w 4313694"/>
              <a:gd name="connsiteY7" fmla="*/ 2397356 h 2397356"/>
              <a:gd name="connsiteX8" fmla="*/ 65222 w 4313694"/>
              <a:gd name="connsiteY8" fmla="*/ 756084 h 2397356"/>
              <a:gd name="connsiteX0" fmla="*/ 76953 w 4325425"/>
              <a:gd name="connsiteY0" fmla="*/ 756084 h 2410587"/>
              <a:gd name="connsiteX1" fmla="*/ 833037 w 4325425"/>
              <a:gd name="connsiteY1" fmla="*/ 0 h 2410587"/>
              <a:gd name="connsiteX2" fmla="*/ 3569341 w 4325425"/>
              <a:gd name="connsiteY2" fmla="*/ 0 h 2410587"/>
              <a:gd name="connsiteX3" fmla="*/ 4325425 w 4325425"/>
              <a:gd name="connsiteY3" fmla="*/ 756084 h 2410587"/>
              <a:gd name="connsiteX4" fmla="*/ 4325425 w 4325425"/>
              <a:gd name="connsiteY4" fmla="*/ 756084 h 2410587"/>
              <a:gd name="connsiteX5" fmla="*/ 3569341 w 4325425"/>
              <a:gd name="connsiteY5" fmla="*/ 1512168 h 2410587"/>
              <a:gd name="connsiteX6" fmla="*/ 833037 w 4325425"/>
              <a:gd name="connsiteY6" fmla="*/ 1512168 h 2410587"/>
              <a:gd name="connsiteX7" fmla="*/ 55248 w 4325425"/>
              <a:gd name="connsiteY7" fmla="*/ 2410587 h 2410587"/>
              <a:gd name="connsiteX8" fmla="*/ 76953 w 4325425"/>
              <a:gd name="connsiteY8" fmla="*/ 756084 h 2410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006600"/>
          </a:solidFill>
          <a:ln w="25400" cap="flat" cmpd="sng" algn="ctr">
            <a:noFill/>
            <a:prstDash val="solid"/>
          </a:ln>
          <a:effectLst/>
        </p:spPr>
        <p:txBody>
          <a:bodyPr anchor="ctr"/>
          <a:lstStyle/>
          <a:p>
            <a:pPr algn="ctr">
              <a:defRPr/>
            </a:pPr>
            <a:endParaRPr lang="zh-CN" altLang="en-US" sz="1350" kern="0">
              <a:solidFill>
                <a:sysClr val="window" lastClr="FFFFFF"/>
              </a:solidFill>
              <a:latin typeface="Calibri"/>
              <a:ea typeface="宋体"/>
            </a:endParaRPr>
          </a:p>
        </p:txBody>
      </p:sp>
      <p:sp>
        <p:nvSpPr>
          <p:cNvPr id="16" name="TextBox 15"/>
          <p:cNvSpPr txBox="1"/>
          <p:nvPr/>
        </p:nvSpPr>
        <p:spPr>
          <a:xfrm>
            <a:off x="2005061" y="3983669"/>
            <a:ext cx="804821" cy="589639"/>
          </a:xfrm>
          <a:prstGeom prst="rect">
            <a:avLst/>
          </a:prstGeom>
          <a:solidFill>
            <a:srgbClr val="006600"/>
          </a:solidFill>
        </p:spPr>
        <p:txBody>
          <a:bodyPr>
            <a:spAutoFit/>
          </a:bodyPr>
          <a:lstStyle>
            <a:defPPr>
              <a:defRPr lang="en-US"/>
            </a:defPPr>
            <a:lvl1pPr lvl="0">
              <a:lnSpc>
                <a:spcPct val="80000"/>
              </a:lnSpc>
              <a:defRPr sz="4400" b="1" kern="0">
                <a:ln w="18415" cmpd="sng">
                  <a:noFill/>
                  <a:prstDash val="solid"/>
                </a:ln>
                <a:solidFill>
                  <a:srgbClr val="FFC000"/>
                </a:solidFill>
                <a:latin typeface="Agency FB" pitchFamily="34" charset="0"/>
                <a:ea typeface="微软雅黑" pitchFamily="34" charset="-122"/>
              </a:defRPr>
            </a:lvl1pPr>
          </a:lstStyle>
          <a:p>
            <a:pPr algn="ctr">
              <a:defRPr/>
            </a:pPr>
            <a:endParaRPr lang="zh-CN" altLang="en-US" sz="3600" dirty="0">
              <a:solidFill>
                <a:sysClr val="window" lastClr="FFFFFF"/>
              </a:solidFill>
              <a:latin typeface="+mn-lt"/>
            </a:endParaRPr>
          </a:p>
        </p:txBody>
      </p:sp>
      <p:sp>
        <p:nvSpPr>
          <p:cNvPr id="17" name="TextBox 16"/>
          <p:cNvSpPr txBox="1"/>
          <p:nvPr/>
        </p:nvSpPr>
        <p:spPr>
          <a:xfrm>
            <a:off x="2097440" y="3906768"/>
            <a:ext cx="2358565" cy="757130"/>
          </a:xfrm>
          <a:prstGeom prst="rect">
            <a:avLst/>
          </a:prstGeom>
          <a:solidFill>
            <a:srgbClr val="006600"/>
          </a:solidFill>
        </p:spPr>
        <p:txBody>
          <a:bodyPr wrap="square">
            <a:spAutoFit/>
          </a:bodyPr>
          <a:lstStyle/>
          <a:p>
            <a:pPr>
              <a:lnSpc>
                <a:spcPct val="80000"/>
              </a:lnSpc>
              <a:defRPr/>
            </a:pPr>
            <a:r>
              <a:rPr lang="uk-UA" dirty="0" smtClean="0">
                <a:solidFill>
                  <a:schemeClr val="bg1"/>
                </a:solidFill>
              </a:rPr>
              <a:t>Застосування нового джерела чи виду сировини, енергії</a:t>
            </a:r>
            <a:endParaRPr lang="uk-UA" dirty="0">
              <a:solidFill>
                <a:schemeClr val="bg1"/>
              </a:solidFill>
            </a:endParaRPr>
          </a:p>
        </p:txBody>
      </p:sp>
      <p:grpSp>
        <p:nvGrpSpPr>
          <p:cNvPr id="18" name="Group 25"/>
          <p:cNvGrpSpPr>
            <a:grpSpLocks/>
          </p:cNvGrpSpPr>
          <p:nvPr/>
        </p:nvGrpSpPr>
        <p:grpSpPr bwMode="auto">
          <a:xfrm>
            <a:off x="1439454" y="2878138"/>
            <a:ext cx="3113496" cy="1400175"/>
            <a:chOff x="2711314" y="2695275"/>
            <a:chExt cx="3359436" cy="1867022"/>
          </a:xfrm>
        </p:grpSpPr>
        <p:sp>
          <p:nvSpPr>
            <p:cNvPr id="19" name="圆角矩形 2"/>
            <p:cNvSpPr/>
            <p:nvPr/>
          </p:nvSpPr>
          <p:spPr>
            <a:xfrm flipH="1">
              <a:off x="2711314" y="2794764"/>
              <a:ext cx="3355202" cy="1761182"/>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07316" h="2261022">
                  <a:moveTo>
                    <a:pt x="58844" y="756084"/>
                  </a:moveTo>
                  <a:cubicBezTo>
                    <a:pt x="84312" y="379247"/>
                    <a:pt x="397354" y="0"/>
                    <a:pt x="814928" y="0"/>
                  </a:cubicBezTo>
                  <a:lnTo>
                    <a:pt x="3551232" y="0"/>
                  </a:lnTo>
                  <a:cubicBezTo>
                    <a:pt x="3968806" y="0"/>
                    <a:pt x="4307316" y="338510"/>
                    <a:pt x="4307316" y="756084"/>
                  </a:cubicBezTo>
                  <a:lnTo>
                    <a:pt x="4307316" y="756084"/>
                  </a:lnTo>
                  <a:cubicBezTo>
                    <a:pt x="4307316" y="1173658"/>
                    <a:pt x="3968806" y="1512168"/>
                    <a:pt x="3551232" y="1512168"/>
                  </a:cubicBezTo>
                  <a:lnTo>
                    <a:pt x="814928" y="1512168"/>
                  </a:lnTo>
                  <a:cubicBezTo>
                    <a:pt x="272449" y="1484577"/>
                    <a:pt x="56611" y="2237407"/>
                    <a:pt x="63601" y="2261022"/>
                  </a:cubicBezTo>
                  <a:cubicBezTo>
                    <a:pt x="-62413" y="2135008"/>
                    <a:pt x="33376" y="1132921"/>
                    <a:pt x="58844" y="756084"/>
                  </a:cubicBezTo>
                  <a:close/>
                </a:path>
              </a:pathLst>
            </a:custGeom>
            <a:gradFill flip="none" rotWithShape="1">
              <a:gsLst>
                <a:gs pos="29000">
                  <a:sysClr val="window" lastClr="FFFFFF">
                    <a:lumMod val="50000"/>
                  </a:sysClr>
                </a:gs>
                <a:gs pos="81000">
                  <a:sysClr val="windowText" lastClr="000000">
                    <a:lumMod val="50000"/>
                    <a:lumOff val="50000"/>
                  </a:sysClr>
                </a:gs>
                <a:gs pos="0">
                  <a:sysClr val="window" lastClr="FFFFFF">
                    <a:lumMod val="85000"/>
                  </a:sysClr>
                </a:gs>
                <a:gs pos="100000">
                  <a:sysClr val="window" lastClr="FFFFFF">
                    <a:lumMod val="75000"/>
                  </a:sysClr>
                </a:gs>
              </a:gsLst>
              <a:lin ang="0" scaled="1"/>
              <a:tileRect/>
            </a:gradFill>
            <a:ln w="25400" cap="flat" cmpd="sng" algn="ctr">
              <a:noFill/>
              <a:prstDash val="solid"/>
            </a:ln>
            <a:effectLst>
              <a:outerShdw blurRad="228600" dist="63500" dir="5400000" algn="t" rotWithShape="0">
                <a:prstClr val="black">
                  <a:alpha val="40000"/>
                </a:prstClr>
              </a:outerShdw>
            </a:effectLst>
          </p:spPr>
          <p:txBody>
            <a:bodyPr anchor="ctr"/>
            <a:lstStyle/>
            <a:p>
              <a:pPr algn="ctr">
                <a:defRPr/>
              </a:pPr>
              <a:endParaRPr lang="zh-CN" altLang="en-US" sz="1350" kern="0">
                <a:solidFill>
                  <a:sysClr val="window" lastClr="FFFFFF"/>
                </a:solidFill>
                <a:latin typeface="Calibri"/>
                <a:ea typeface="宋体"/>
              </a:endParaRPr>
            </a:p>
          </p:txBody>
        </p:sp>
        <p:sp>
          <p:nvSpPr>
            <p:cNvPr id="20" name="圆角矩形 2"/>
            <p:cNvSpPr/>
            <p:nvPr/>
          </p:nvSpPr>
          <p:spPr>
            <a:xfrm flipH="1">
              <a:off x="2711314" y="2695275"/>
              <a:ext cx="3359436" cy="1867022"/>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 name="connsiteX0" fmla="*/ 23866 w 4272338"/>
                <a:gd name="connsiteY0" fmla="*/ 756084 h 2261022"/>
                <a:gd name="connsiteX1" fmla="*/ 779950 w 4272338"/>
                <a:gd name="connsiteY1" fmla="*/ 0 h 2261022"/>
                <a:gd name="connsiteX2" fmla="*/ 3516254 w 4272338"/>
                <a:gd name="connsiteY2" fmla="*/ 0 h 2261022"/>
                <a:gd name="connsiteX3" fmla="*/ 4272338 w 4272338"/>
                <a:gd name="connsiteY3" fmla="*/ 756084 h 2261022"/>
                <a:gd name="connsiteX4" fmla="*/ 4272338 w 4272338"/>
                <a:gd name="connsiteY4" fmla="*/ 756084 h 2261022"/>
                <a:gd name="connsiteX5" fmla="*/ 3516254 w 4272338"/>
                <a:gd name="connsiteY5" fmla="*/ 1512168 h 2261022"/>
                <a:gd name="connsiteX6" fmla="*/ 779950 w 4272338"/>
                <a:gd name="connsiteY6" fmla="*/ 1512168 h 2261022"/>
                <a:gd name="connsiteX7" fmla="*/ 28623 w 4272338"/>
                <a:gd name="connsiteY7" fmla="*/ 2261022 h 2261022"/>
                <a:gd name="connsiteX8" fmla="*/ 23866 w 4272338"/>
                <a:gd name="connsiteY8" fmla="*/ 756084 h 2261022"/>
                <a:gd name="connsiteX0" fmla="*/ 65222 w 4313694"/>
                <a:gd name="connsiteY0" fmla="*/ 756084 h 2397356"/>
                <a:gd name="connsiteX1" fmla="*/ 821306 w 4313694"/>
                <a:gd name="connsiteY1" fmla="*/ 0 h 2397356"/>
                <a:gd name="connsiteX2" fmla="*/ 3557610 w 4313694"/>
                <a:gd name="connsiteY2" fmla="*/ 0 h 2397356"/>
                <a:gd name="connsiteX3" fmla="*/ 4313694 w 4313694"/>
                <a:gd name="connsiteY3" fmla="*/ 756084 h 2397356"/>
                <a:gd name="connsiteX4" fmla="*/ 4313694 w 4313694"/>
                <a:gd name="connsiteY4" fmla="*/ 756084 h 2397356"/>
                <a:gd name="connsiteX5" fmla="*/ 3557610 w 4313694"/>
                <a:gd name="connsiteY5" fmla="*/ 1512168 h 2397356"/>
                <a:gd name="connsiteX6" fmla="*/ 821306 w 4313694"/>
                <a:gd name="connsiteY6" fmla="*/ 1512168 h 2397356"/>
                <a:gd name="connsiteX7" fmla="*/ 69978 w 4313694"/>
                <a:gd name="connsiteY7" fmla="*/ 2397356 h 2397356"/>
                <a:gd name="connsiteX8" fmla="*/ 65222 w 4313694"/>
                <a:gd name="connsiteY8" fmla="*/ 756084 h 2397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13694" h="2397356">
                  <a:moveTo>
                    <a:pt x="65222" y="756084"/>
                  </a:moveTo>
                  <a:cubicBezTo>
                    <a:pt x="190443" y="356525"/>
                    <a:pt x="403732" y="0"/>
                    <a:pt x="821306" y="0"/>
                  </a:cubicBezTo>
                  <a:lnTo>
                    <a:pt x="3557610" y="0"/>
                  </a:lnTo>
                  <a:cubicBezTo>
                    <a:pt x="3975184" y="0"/>
                    <a:pt x="4313694" y="338510"/>
                    <a:pt x="4313694" y="756084"/>
                  </a:cubicBezTo>
                  <a:lnTo>
                    <a:pt x="4313694" y="756084"/>
                  </a:lnTo>
                  <a:cubicBezTo>
                    <a:pt x="4313694" y="1173658"/>
                    <a:pt x="3975184" y="1512168"/>
                    <a:pt x="3557610" y="1512168"/>
                  </a:cubicBezTo>
                  <a:lnTo>
                    <a:pt x="821306" y="1512168"/>
                  </a:lnTo>
                  <a:cubicBezTo>
                    <a:pt x="278827" y="1484577"/>
                    <a:pt x="62988" y="2373741"/>
                    <a:pt x="69978" y="2397356"/>
                  </a:cubicBezTo>
                  <a:cubicBezTo>
                    <a:pt x="25763" y="2257709"/>
                    <a:pt x="-59999" y="1155643"/>
                    <a:pt x="65222" y="756084"/>
                  </a:cubicBezTo>
                  <a:close/>
                </a:path>
              </a:pathLst>
            </a:custGeom>
            <a:gradFill flip="none" rotWithShape="1">
              <a:gsLst>
                <a:gs pos="0">
                  <a:sysClr val="window" lastClr="FFFFFF">
                    <a:lumMod val="85000"/>
                  </a:sysClr>
                </a:gs>
                <a:gs pos="100000">
                  <a:sysClr val="window" lastClr="FFFFFF">
                    <a:lumMod val="85000"/>
                  </a:sysClr>
                </a:gs>
                <a:gs pos="50000">
                  <a:sysClr val="window" lastClr="FFFFFF">
                    <a:lumMod val="85000"/>
                  </a:sysClr>
                </a:gs>
                <a:gs pos="25000">
                  <a:sysClr val="window" lastClr="FFFFFF"/>
                </a:gs>
                <a:gs pos="78000">
                  <a:sysClr val="window" lastClr="FFFFFF"/>
                </a:gs>
              </a:gsLst>
              <a:lin ang="0" scaled="1"/>
              <a:tileRect/>
            </a:gradFill>
            <a:ln w="25400" cap="flat" cmpd="sng" algn="ctr">
              <a:noFill/>
              <a:prstDash val="solid"/>
            </a:ln>
            <a:effectLst/>
          </p:spPr>
          <p:txBody>
            <a:bodyPr anchor="ctr"/>
            <a:lstStyle/>
            <a:p>
              <a:pPr algn="ctr">
                <a:defRPr/>
              </a:pPr>
              <a:endParaRPr lang="zh-CN" altLang="en-US" sz="1350" kern="0">
                <a:solidFill>
                  <a:sysClr val="window" lastClr="FFFFFF"/>
                </a:solidFill>
                <a:latin typeface="Calibri"/>
                <a:ea typeface="宋体"/>
              </a:endParaRPr>
            </a:p>
          </p:txBody>
        </p:sp>
        <p:sp>
          <p:nvSpPr>
            <p:cNvPr id="21" name="TextBox 20"/>
            <p:cNvSpPr txBox="1"/>
            <p:nvPr/>
          </p:nvSpPr>
          <p:spPr>
            <a:xfrm>
              <a:off x="2897597" y="3002211"/>
              <a:ext cx="937763" cy="715480"/>
            </a:xfrm>
            <a:prstGeom prst="rect">
              <a:avLst/>
            </a:prstGeom>
            <a:noFill/>
          </p:spPr>
          <p:txBody>
            <a:bodyPr>
              <a:spAutoFit/>
            </a:bodyPr>
            <a:lstStyle>
              <a:defPPr>
                <a:defRPr lang="en-US"/>
              </a:defPPr>
              <a:lvl1pPr lvl="0">
                <a:lnSpc>
                  <a:spcPct val="80000"/>
                </a:lnSpc>
                <a:defRPr sz="4400" b="1" kern="0">
                  <a:ln w="18415" cmpd="sng">
                    <a:noFill/>
                    <a:prstDash val="solid"/>
                  </a:ln>
                  <a:solidFill>
                    <a:srgbClr val="FFC000"/>
                  </a:solidFill>
                  <a:latin typeface="Agency FB" pitchFamily="34" charset="0"/>
                  <a:ea typeface="微软雅黑" pitchFamily="34" charset="-122"/>
                </a:defRPr>
              </a:lvl1pPr>
            </a:lstStyle>
            <a:p>
              <a:pPr algn="ctr">
                <a:defRPr/>
              </a:pPr>
              <a:endParaRPr lang="zh-CN" altLang="en-US" sz="3600" dirty="0">
                <a:solidFill>
                  <a:schemeClr val="tx1">
                    <a:lumMod val="50000"/>
                    <a:lumOff val="50000"/>
                  </a:schemeClr>
                </a:solidFill>
                <a:latin typeface="+mn-lt"/>
              </a:endParaRPr>
            </a:p>
          </p:txBody>
        </p:sp>
        <p:sp>
          <p:nvSpPr>
            <p:cNvPr id="22" name="TextBox 21"/>
            <p:cNvSpPr txBox="1"/>
            <p:nvPr/>
          </p:nvSpPr>
          <p:spPr>
            <a:xfrm>
              <a:off x="2897597" y="2818896"/>
              <a:ext cx="3107532" cy="861831"/>
            </a:xfrm>
            <a:prstGeom prst="rect">
              <a:avLst/>
            </a:prstGeom>
            <a:noFill/>
          </p:spPr>
          <p:txBody>
            <a:bodyPr wrap="square">
              <a:spAutoFit/>
            </a:bodyPr>
            <a:lstStyle/>
            <a:p>
              <a:pPr>
                <a:defRPr/>
              </a:pPr>
              <a:r>
                <a:rPr lang="uk-UA" b="1" dirty="0" smtClean="0">
                  <a:solidFill>
                    <a:schemeClr val="tx1">
                      <a:lumMod val="95000"/>
                      <a:lumOff val="5000"/>
                    </a:schemeClr>
                  </a:solidFill>
                  <a:latin typeface="Century Gothic" pitchFamily="34" charset="0"/>
                </a:rPr>
                <a:t>Створення нового способу виробництва</a:t>
              </a:r>
              <a:endParaRPr lang="uk-UA" b="1" dirty="0">
                <a:solidFill>
                  <a:schemeClr val="tx1">
                    <a:lumMod val="95000"/>
                    <a:lumOff val="5000"/>
                  </a:schemeClr>
                </a:solidFill>
                <a:latin typeface="Century Gothic" pitchFamily="34" charset="0"/>
              </a:endParaRPr>
            </a:p>
          </p:txBody>
        </p:sp>
      </p:grpSp>
      <p:grpSp>
        <p:nvGrpSpPr>
          <p:cNvPr id="23" name="Group 22"/>
          <p:cNvGrpSpPr>
            <a:grpSpLocks/>
          </p:cNvGrpSpPr>
          <p:nvPr/>
        </p:nvGrpSpPr>
        <p:grpSpPr bwMode="auto">
          <a:xfrm>
            <a:off x="899592" y="1898650"/>
            <a:ext cx="3656533" cy="1625600"/>
            <a:chOff x="2347865" y="1389294"/>
            <a:chExt cx="3727253" cy="2166222"/>
          </a:xfrm>
        </p:grpSpPr>
        <p:sp>
          <p:nvSpPr>
            <p:cNvPr id="24" name="圆角矩形 2"/>
            <p:cNvSpPr/>
            <p:nvPr/>
          </p:nvSpPr>
          <p:spPr>
            <a:xfrm flipH="1">
              <a:off x="2347865" y="1499297"/>
              <a:ext cx="3703972" cy="1944100"/>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07316" h="2261022">
                  <a:moveTo>
                    <a:pt x="58844" y="756084"/>
                  </a:moveTo>
                  <a:cubicBezTo>
                    <a:pt x="84312" y="379247"/>
                    <a:pt x="397354" y="0"/>
                    <a:pt x="814928" y="0"/>
                  </a:cubicBezTo>
                  <a:lnTo>
                    <a:pt x="3551232" y="0"/>
                  </a:lnTo>
                  <a:cubicBezTo>
                    <a:pt x="3968806" y="0"/>
                    <a:pt x="4307316" y="338510"/>
                    <a:pt x="4307316" y="756084"/>
                  </a:cubicBezTo>
                  <a:lnTo>
                    <a:pt x="4307316" y="756084"/>
                  </a:lnTo>
                  <a:cubicBezTo>
                    <a:pt x="4307316" y="1173658"/>
                    <a:pt x="3968806" y="1512168"/>
                    <a:pt x="3551232" y="1512168"/>
                  </a:cubicBezTo>
                  <a:lnTo>
                    <a:pt x="814928" y="1512168"/>
                  </a:lnTo>
                  <a:cubicBezTo>
                    <a:pt x="272449" y="1484577"/>
                    <a:pt x="56611" y="2237407"/>
                    <a:pt x="63601" y="2261022"/>
                  </a:cubicBezTo>
                  <a:cubicBezTo>
                    <a:pt x="-62413" y="2135008"/>
                    <a:pt x="33376" y="1132921"/>
                    <a:pt x="58844" y="756084"/>
                  </a:cubicBezTo>
                  <a:close/>
                </a:path>
              </a:pathLst>
            </a:custGeom>
            <a:gradFill flip="none" rotWithShape="1">
              <a:gsLst>
                <a:gs pos="29000">
                  <a:schemeClr val="accent5"/>
                </a:gs>
                <a:gs pos="81000">
                  <a:schemeClr val="accent5"/>
                </a:gs>
                <a:gs pos="0">
                  <a:schemeClr val="accent5">
                    <a:lumMod val="60000"/>
                    <a:lumOff val="40000"/>
                  </a:schemeClr>
                </a:gs>
                <a:gs pos="100000">
                  <a:schemeClr val="accent5">
                    <a:lumMod val="60000"/>
                    <a:lumOff val="40000"/>
                  </a:schemeClr>
                </a:gs>
              </a:gsLst>
              <a:lin ang="0" scaled="1"/>
              <a:tileRect/>
            </a:gradFill>
            <a:ln w="25400" cap="flat" cmpd="sng" algn="ctr">
              <a:noFill/>
              <a:prstDash val="solid"/>
            </a:ln>
            <a:effectLst>
              <a:outerShdw blurRad="228600" dist="63500" dir="5400000" algn="t" rotWithShape="0">
                <a:prstClr val="black">
                  <a:alpha val="40000"/>
                </a:prstClr>
              </a:outerShdw>
            </a:effectLst>
          </p:spPr>
          <p:txBody>
            <a:bodyPr anchor="ctr"/>
            <a:lstStyle/>
            <a:p>
              <a:pPr algn="ctr">
                <a:defRPr/>
              </a:pPr>
              <a:endParaRPr lang="zh-CN" altLang="en-US" sz="1350" kern="0">
                <a:solidFill>
                  <a:sysClr val="window" lastClr="FFFFFF"/>
                </a:solidFill>
                <a:latin typeface="Calibri"/>
                <a:ea typeface="宋体"/>
              </a:endParaRPr>
            </a:p>
          </p:txBody>
        </p:sp>
        <p:sp>
          <p:nvSpPr>
            <p:cNvPr id="25" name="圆角矩形 2"/>
            <p:cNvSpPr/>
            <p:nvPr/>
          </p:nvSpPr>
          <p:spPr>
            <a:xfrm flipH="1">
              <a:off x="2347865" y="1389294"/>
              <a:ext cx="3727253" cy="2166222"/>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 name="connsiteX0" fmla="*/ 23866 w 4272338"/>
                <a:gd name="connsiteY0" fmla="*/ 756084 h 2261022"/>
                <a:gd name="connsiteX1" fmla="*/ 779950 w 4272338"/>
                <a:gd name="connsiteY1" fmla="*/ 0 h 2261022"/>
                <a:gd name="connsiteX2" fmla="*/ 3516254 w 4272338"/>
                <a:gd name="connsiteY2" fmla="*/ 0 h 2261022"/>
                <a:gd name="connsiteX3" fmla="*/ 4272338 w 4272338"/>
                <a:gd name="connsiteY3" fmla="*/ 756084 h 2261022"/>
                <a:gd name="connsiteX4" fmla="*/ 4272338 w 4272338"/>
                <a:gd name="connsiteY4" fmla="*/ 756084 h 2261022"/>
                <a:gd name="connsiteX5" fmla="*/ 3516254 w 4272338"/>
                <a:gd name="connsiteY5" fmla="*/ 1512168 h 2261022"/>
                <a:gd name="connsiteX6" fmla="*/ 779950 w 4272338"/>
                <a:gd name="connsiteY6" fmla="*/ 1512168 h 2261022"/>
                <a:gd name="connsiteX7" fmla="*/ 28623 w 4272338"/>
                <a:gd name="connsiteY7" fmla="*/ 2261022 h 2261022"/>
                <a:gd name="connsiteX8" fmla="*/ 23866 w 4272338"/>
                <a:gd name="connsiteY8" fmla="*/ 756084 h 2261022"/>
                <a:gd name="connsiteX0" fmla="*/ 65222 w 4313694"/>
                <a:gd name="connsiteY0" fmla="*/ 756084 h 2397356"/>
                <a:gd name="connsiteX1" fmla="*/ 821306 w 4313694"/>
                <a:gd name="connsiteY1" fmla="*/ 0 h 2397356"/>
                <a:gd name="connsiteX2" fmla="*/ 3557610 w 4313694"/>
                <a:gd name="connsiteY2" fmla="*/ 0 h 2397356"/>
                <a:gd name="connsiteX3" fmla="*/ 4313694 w 4313694"/>
                <a:gd name="connsiteY3" fmla="*/ 756084 h 2397356"/>
                <a:gd name="connsiteX4" fmla="*/ 4313694 w 4313694"/>
                <a:gd name="connsiteY4" fmla="*/ 756084 h 2397356"/>
                <a:gd name="connsiteX5" fmla="*/ 3557610 w 4313694"/>
                <a:gd name="connsiteY5" fmla="*/ 1512168 h 2397356"/>
                <a:gd name="connsiteX6" fmla="*/ 821306 w 4313694"/>
                <a:gd name="connsiteY6" fmla="*/ 1512168 h 2397356"/>
                <a:gd name="connsiteX7" fmla="*/ 69978 w 4313694"/>
                <a:gd name="connsiteY7" fmla="*/ 2397356 h 2397356"/>
                <a:gd name="connsiteX8" fmla="*/ 65222 w 4313694"/>
                <a:gd name="connsiteY8" fmla="*/ 756084 h 2397356"/>
                <a:gd name="connsiteX0" fmla="*/ 86129 w 4334601"/>
                <a:gd name="connsiteY0" fmla="*/ 756084 h 2397356"/>
                <a:gd name="connsiteX1" fmla="*/ 842213 w 4334601"/>
                <a:gd name="connsiteY1" fmla="*/ 0 h 2397356"/>
                <a:gd name="connsiteX2" fmla="*/ 3578517 w 4334601"/>
                <a:gd name="connsiteY2" fmla="*/ 0 h 2397356"/>
                <a:gd name="connsiteX3" fmla="*/ 4334601 w 4334601"/>
                <a:gd name="connsiteY3" fmla="*/ 756084 h 2397356"/>
                <a:gd name="connsiteX4" fmla="*/ 4334601 w 4334601"/>
                <a:gd name="connsiteY4" fmla="*/ 756084 h 2397356"/>
                <a:gd name="connsiteX5" fmla="*/ 3578517 w 4334601"/>
                <a:gd name="connsiteY5" fmla="*/ 1512168 h 2397356"/>
                <a:gd name="connsiteX6" fmla="*/ 842213 w 4334601"/>
                <a:gd name="connsiteY6" fmla="*/ 1512168 h 2397356"/>
                <a:gd name="connsiteX7" fmla="*/ 46577 w 4334601"/>
                <a:gd name="connsiteY7" fmla="*/ 2397356 h 2397356"/>
                <a:gd name="connsiteX8" fmla="*/ 86129 w 4334601"/>
                <a:gd name="connsiteY8" fmla="*/ 756084 h 2397356"/>
                <a:gd name="connsiteX0" fmla="*/ 86129 w 4334601"/>
                <a:gd name="connsiteY0" fmla="*/ 756084 h 2519204"/>
                <a:gd name="connsiteX1" fmla="*/ 842213 w 4334601"/>
                <a:gd name="connsiteY1" fmla="*/ 0 h 2519204"/>
                <a:gd name="connsiteX2" fmla="*/ 3578517 w 4334601"/>
                <a:gd name="connsiteY2" fmla="*/ 0 h 2519204"/>
                <a:gd name="connsiteX3" fmla="*/ 4334601 w 4334601"/>
                <a:gd name="connsiteY3" fmla="*/ 756084 h 2519204"/>
                <a:gd name="connsiteX4" fmla="*/ 4334601 w 4334601"/>
                <a:gd name="connsiteY4" fmla="*/ 756084 h 2519204"/>
                <a:gd name="connsiteX5" fmla="*/ 3578517 w 4334601"/>
                <a:gd name="connsiteY5" fmla="*/ 1512168 h 2519204"/>
                <a:gd name="connsiteX6" fmla="*/ 842213 w 4334601"/>
                <a:gd name="connsiteY6" fmla="*/ 1512168 h 2519204"/>
                <a:gd name="connsiteX7" fmla="*/ 46577 w 4334601"/>
                <a:gd name="connsiteY7" fmla="*/ 2519204 h 2519204"/>
                <a:gd name="connsiteX8" fmla="*/ 86129 w 4334601"/>
                <a:gd name="connsiteY8" fmla="*/ 756084 h 2519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34601" h="2519204">
                  <a:moveTo>
                    <a:pt x="86129" y="756084"/>
                  </a:moveTo>
                  <a:cubicBezTo>
                    <a:pt x="218735" y="336217"/>
                    <a:pt x="424639" y="0"/>
                    <a:pt x="842213" y="0"/>
                  </a:cubicBezTo>
                  <a:lnTo>
                    <a:pt x="3578517" y="0"/>
                  </a:lnTo>
                  <a:cubicBezTo>
                    <a:pt x="3996091" y="0"/>
                    <a:pt x="4334601" y="338510"/>
                    <a:pt x="4334601" y="756084"/>
                  </a:cubicBezTo>
                  <a:lnTo>
                    <a:pt x="4334601" y="756084"/>
                  </a:lnTo>
                  <a:cubicBezTo>
                    <a:pt x="4334601" y="1173658"/>
                    <a:pt x="3996091" y="1512168"/>
                    <a:pt x="3578517" y="1512168"/>
                  </a:cubicBezTo>
                  <a:lnTo>
                    <a:pt x="842213" y="1512168"/>
                  </a:lnTo>
                  <a:cubicBezTo>
                    <a:pt x="299734" y="1484577"/>
                    <a:pt x="39587" y="2495589"/>
                    <a:pt x="46577" y="2519204"/>
                  </a:cubicBezTo>
                  <a:cubicBezTo>
                    <a:pt x="2362" y="2379557"/>
                    <a:pt x="-46477" y="1175951"/>
                    <a:pt x="86129" y="756084"/>
                  </a:cubicBezTo>
                  <a:close/>
                </a:path>
              </a:pathLst>
            </a:custGeom>
            <a:solidFill>
              <a:schemeClr val="accent3">
                <a:lumMod val="50000"/>
              </a:schemeClr>
            </a:solidFill>
            <a:ln/>
          </p:spPr>
          <p:style>
            <a:lnRef idx="3">
              <a:schemeClr val="lt1"/>
            </a:lnRef>
            <a:fillRef idx="1">
              <a:schemeClr val="accent6"/>
            </a:fillRef>
            <a:effectRef idx="1">
              <a:schemeClr val="accent6"/>
            </a:effectRef>
            <a:fontRef idx="minor">
              <a:schemeClr val="lt1"/>
            </a:fontRef>
          </p:style>
          <p:txBody>
            <a:bodyPr anchor="ctr"/>
            <a:lstStyle/>
            <a:p>
              <a:pPr algn="ctr">
                <a:defRPr/>
              </a:pPr>
              <a:endParaRPr lang="zh-CN" altLang="en-US" sz="1350" kern="0">
                <a:solidFill>
                  <a:sysClr val="window" lastClr="FFFFFF"/>
                </a:solidFill>
                <a:latin typeface="Calibri"/>
                <a:ea typeface="宋体"/>
              </a:endParaRPr>
            </a:p>
          </p:txBody>
        </p:sp>
        <p:sp>
          <p:nvSpPr>
            <p:cNvPr id="26" name="TextBox 25"/>
            <p:cNvSpPr txBox="1"/>
            <p:nvPr/>
          </p:nvSpPr>
          <p:spPr>
            <a:xfrm>
              <a:off x="2430410" y="1736228"/>
              <a:ext cx="935517" cy="712908"/>
            </a:xfrm>
            <a:prstGeom prst="rect">
              <a:avLst/>
            </a:prstGeom>
            <a:noFill/>
          </p:spPr>
          <p:txBody>
            <a:bodyPr>
              <a:spAutoFit/>
            </a:bodyPr>
            <a:lstStyle>
              <a:defPPr>
                <a:defRPr lang="en-US"/>
              </a:defPPr>
              <a:lvl1pPr lvl="0">
                <a:lnSpc>
                  <a:spcPct val="80000"/>
                </a:lnSpc>
                <a:defRPr sz="4400" b="1" kern="0">
                  <a:ln w="18415" cmpd="sng">
                    <a:noFill/>
                    <a:prstDash val="solid"/>
                  </a:ln>
                  <a:solidFill>
                    <a:srgbClr val="FFC000"/>
                  </a:solidFill>
                  <a:latin typeface="Agency FB" pitchFamily="34" charset="0"/>
                  <a:ea typeface="微软雅黑" pitchFamily="34" charset="-122"/>
                </a:defRPr>
              </a:lvl1pPr>
            </a:lstStyle>
            <a:p>
              <a:pPr algn="ctr">
                <a:defRPr/>
              </a:pPr>
              <a:endParaRPr lang="zh-CN" altLang="en-US" sz="3600" dirty="0">
                <a:solidFill>
                  <a:sysClr val="window" lastClr="FFFFFF"/>
                </a:solidFill>
                <a:latin typeface="+mn-lt"/>
              </a:endParaRPr>
            </a:p>
          </p:txBody>
        </p:sp>
        <p:sp>
          <p:nvSpPr>
            <p:cNvPr id="27" name="TextBox 30"/>
            <p:cNvSpPr txBox="1">
              <a:spLocks noChangeArrowheads="1"/>
            </p:cNvSpPr>
            <p:nvPr/>
          </p:nvSpPr>
          <p:spPr bwMode="auto">
            <a:xfrm>
              <a:off x="2711912" y="1525837"/>
              <a:ext cx="3208512" cy="943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sz="2000" dirty="0" smtClean="0">
                  <a:solidFill>
                    <a:schemeClr val="bg1"/>
                  </a:solidFill>
                </a:rPr>
                <a:t>Створення нового продукту (послуги)</a:t>
              </a:r>
              <a:endParaRPr lang="uk-UA" sz="2000" dirty="0">
                <a:solidFill>
                  <a:schemeClr val="bg1"/>
                </a:solidFill>
              </a:endParaRPr>
            </a:p>
          </p:txBody>
        </p:sp>
      </p:grpSp>
      <p:grpSp>
        <p:nvGrpSpPr>
          <p:cNvPr id="28" name="Group 40"/>
          <p:cNvGrpSpPr>
            <a:grpSpLocks/>
          </p:cNvGrpSpPr>
          <p:nvPr/>
        </p:nvGrpSpPr>
        <p:grpSpPr bwMode="auto">
          <a:xfrm>
            <a:off x="4511676" y="2360613"/>
            <a:ext cx="3660724" cy="1546225"/>
            <a:chOff x="6014789" y="2005491"/>
            <a:chExt cx="3825750" cy="2061447"/>
          </a:xfrm>
        </p:grpSpPr>
        <p:sp>
          <p:nvSpPr>
            <p:cNvPr id="29" name="圆角矩形 2"/>
            <p:cNvSpPr/>
            <p:nvPr/>
          </p:nvSpPr>
          <p:spPr>
            <a:xfrm>
              <a:off x="6021141" y="2115548"/>
              <a:ext cx="3702923" cy="194292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07316" h="2261022">
                  <a:moveTo>
                    <a:pt x="58844" y="756084"/>
                  </a:moveTo>
                  <a:cubicBezTo>
                    <a:pt x="84312" y="379247"/>
                    <a:pt x="397354" y="0"/>
                    <a:pt x="814928" y="0"/>
                  </a:cubicBezTo>
                  <a:lnTo>
                    <a:pt x="3551232" y="0"/>
                  </a:lnTo>
                  <a:cubicBezTo>
                    <a:pt x="3968806" y="0"/>
                    <a:pt x="4307316" y="338510"/>
                    <a:pt x="4307316" y="756084"/>
                  </a:cubicBezTo>
                  <a:lnTo>
                    <a:pt x="4307316" y="756084"/>
                  </a:lnTo>
                  <a:cubicBezTo>
                    <a:pt x="4307316" y="1173658"/>
                    <a:pt x="3968806" y="1512168"/>
                    <a:pt x="3551232" y="1512168"/>
                  </a:cubicBezTo>
                  <a:lnTo>
                    <a:pt x="814928" y="1512168"/>
                  </a:lnTo>
                  <a:cubicBezTo>
                    <a:pt x="272449" y="1484577"/>
                    <a:pt x="56611" y="2237407"/>
                    <a:pt x="63601" y="2261022"/>
                  </a:cubicBezTo>
                  <a:cubicBezTo>
                    <a:pt x="-62413" y="2135008"/>
                    <a:pt x="33376" y="1132921"/>
                    <a:pt x="58844" y="756084"/>
                  </a:cubicBezTo>
                  <a:close/>
                </a:path>
              </a:pathLst>
            </a:custGeom>
            <a:gradFill flip="none" rotWithShape="1">
              <a:gsLst>
                <a:gs pos="29000">
                  <a:schemeClr val="accent6"/>
                </a:gs>
                <a:gs pos="81000">
                  <a:schemeClr val="accent6"/>
                </a:gs>
                <a:gs pos="0">
                  <a:schemeClr val="accent6">
                    <a:lumMod val="60000"/>
                    <a:lumOff val="40000"/>
                  </a:schemeClr>
                </a:gs>
                <a:gs pos="100000">
                  <a:schemeClr val="accent6">
                    <a:lumMod val="60000"/>
                    <a:lumOff val="40000"/>
                  </a:schemeClr>
                </a:gs>
              </a:gsLst>
              <a:lin ang="0" scaled="1"/>
              <a:tileRect/>
            </a:gradFill>
            <a:ln w="25400" cap="flat" cmpd="sng" algn="ctr">
              <a:noFill/>
              <a:prstDash val="solid"/>
            </a:ln>
            <a:effectLst>
              <a:outerShdw blurRad="228600" dist="63500" dir="5400000" algn="t" rotWithShape="0">
                <a:prstClr val="black">
                  <a:alpha val="40000"/>
                </a:prstClr>
              </a:outerShdw>
            </a:effectLst>
          </p:spPr>
          <p:txBody>
            <a:bodyPr anchor="ctr"/>
            <a:lstStyle/>
            <a:p>
              <a:pPr algn="ctr">
                <a:defRPr/>
              </a:pPr>
              <a:endParaRPr lang="zh-CN" altLang="en-US" sz="1350" kern="0">
                <a:solidFill>
                  <a:sysClr val="window" lastClr="FFFFFF"/>
                </a:solidFill>
                <a:latin typeface="Calibri"/>
                <a:ea typeface="宋体"/>
              </a:endParaRPr>
            </a:p>
          </p:txBody>
        </p:sp>
        <p:sp>
          <p:nvSpPr>
            <p:cNvPr id="30" name="圆角矩形 2"/>
            <p:cNvSpPr/>
            <p:nvPr/>
          </p:nvSpPr>
          <p:spPr>
            <a:xfrm>
              <a:off x="6014789" y="2005491"/>
              <a:ext cx="3709275" cy="2061447"/>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 fmla="*/ 21174 w 4269646"/>
                <a:gd name="connsiteY0" fmla="*/ 756084 h 1512168"/>
                <a:gd name="connsiteX1" fmla="*/ 777258 w 4269646"/>
                <a:gd name="connsiteY1" fmla="*/ 0 h 1512168"/>
                <a:gd name="connsiteX2" fmla="*/ 3513562 w 4269646"/>
                <a:gd name="connsiteY2" fmla="*/ 0 h 1512168"/>
                <a:gd name="connsiteX3" fmla="*/ 4269646 w 4269646"/>
                <a:gd name="connsiteY3" fmla="*/ 756084 h 1512168"/>
                <a:gd name="connsiteX4" fmla="*/ 4269646 w 4269646"/>
                <a:gd name="connsiteY4" fmla="*/ 756084 h 1512168"/>
                <a:gd name="connsiteX5" fmla="*/ 3513562 w 4269646"/>
                <a:gd name="connsiteY5" fmla="*/ 1512168 h 1512168"/>
                <a:gd name="connsiteX6" fmla="*/ 777258 w 4269646"/>
                <a:gd name="connsiteY6" fmla="*/ 1512168 h 1512168"/>
                <a:gd name="connsiteX7" fmla="*/ 258688 w 4269646"/>
                <a:gd name="connsiteY7" fmla="*/ 1346622 h 1512168"/>
                <a:gd name="connsiteX8" fmla="*/ 21174 w 4269646"/>
                <a:gd name="connsiteY8" fmla="*/ 756084 h 1512168"/>
                <a:gd name="connsiteX0" fmla="*/ 91863 w 4340335"/>
                <a:gd name="connsiteY0" fmla="*/ 756084 h 2273096"/>
                <a:gd name="connsiteX1" fmla="*/ 847947 w 4340335"/>
                <a:gd name="connsiteY1" fmla="*/ 0 h 2273096"/>
                <a:gd name="connsiteX2" fmla="*/ 3584251 w 4340335"/>
                <a:gd name="connsiteY2" fmla="*/ 0 h 2273096"/>
                <a:gd name="connsiteX3" fmla="*/ 4340335 w 4340335"/>
                <a:gd name="connsiteY3" fmla="*/ 756084 h 2273096"/>
                <a:gd name="connsiteX4" fmla="*/ 4340335 w 4340335"/>
                <a:gd name="connsiteY4" fmla="*/ 756084 h 2273096"/>
                <a:gd name="connsiteX5" fmla="*/ 3584251 w 4340335"/>
                <a:gd name="connsiteY5" fmla="*/ 1512168 h 2273096"/>
                <a:gd name="connsiteX6" fmla="*/ 847947 w 4340335"/>
                <a:gd name="connsiteY6" fmla="*/ 1512168 h 2273096"/>
                <a:gd name="connsiteX7" fmla="*/ 96620 w 4340335"/>
                <a:gd name="connsiteY7" fmla="*/ 2261022 h 2273096"/>
                <a:gd name="connsiteX8" fmla="*/ 91863 w 4340335"/>
                <a:gd name="connsiteY8" fmla="*/ 756084 h 2273096"/>
                <a:gd name="connsiteX0" fmla="*/ 44127 w 4292599"/>
                <a:gd name="connsiteY0" fmla="*/ 756084 h 2273096"/>
                <a:gd name="connsiteX1" fmla="*/ 800211 w 4292599"/>
                <a:gd name="connsiteY1" fmla="*/ 0 h 2273096"/>
                <a:gd name="connsiteX2" fmla="*/ 3536515 w 4292599"/>
                <a:gd name="connsiteY2" fmla="*/ 0 h 2273096"/>
                <a:gd name="connsiteX3" fmla="*/ 4292599 w 4292599"/>
                <a:gd name="connsiteY3" fmla="*/ 756084 h 2273096"/>
                <a:gd name="connsiteX4" fmla="*/ 4292599 w 4292599"/>
                <a:gd name="connsiteY4" fmla="*/ 756084 h 2273096"/>
                <a:gd name="connsiteX5" fmla="*/ 3536515 w 4292599"/>
                <a:gd name="connsiteY5" fmla="*/ 1512168 h 2273096"/>
                <a:gd name="connsiteX6" fmla="*/ 800211 w 4292599"/>
                <a:gd name="connsiteY6" fmla="*/ 1512168 h 2273096"/>
                <a:gd name="connsiteX7" fmla="*/ 48884 w 4292599"/>
                <a:gd name="connsiteY7" fmla="*/ 2261022 h 2273096"/>
                <a:gd name="connsiteX8" fmla="*/ 44127 w 4292599"/>
                <a:gd name="connsiteY8" fmla="*/ 756084 h 2273096"/>
                <a:gd name="connsiteX0" fmla="*/ 44127 w 4292599"/>
                <a:gd name="connsiteY0" fmla="*/ 756084 h 2261022"/>
                <a:gd name="connsiteX1" fmla="*/ 800211 w 4292599"/>
                <a:gd name="connsiteY1" fmla="*/ 0 h 2261022"/>
                <a:gd name="connsiteX2" fmla="*/ 3536515 w 4292599"/>
                <a:gd name="connsiteY2" fmla="*/ 0 h 2261022"/>
                <a:gd name="connsiteX3" fmla="*/ 4292599 w 4292599"/>
                <a:gd name="connsiteY3" fmla="*/ 756084 h 2261022"/>
                <a:gd name="connsiteX4" fmla="*/ 4292599 w 4292599"/>
                <a:gd name="connsiteY4" fmla="*/ 756084 h 2261022"/>
                <a:gd name="connsiteX5" fmla="*/ 3536515 w 4292599"/>
                <a:gd name="connsiteY5" fmla="*/ 1512168 h 2261022"/>
                <a:gd name="connsiteX6" fmla="*/ 800211 w 4292599"/>
                <a:gd name="connsiteY6" fmla="*/ 1512168 h 2261022"/>
                <a:gd name="connsiteX7" fmla="*/ 48884 w 4292599"/>
                <a:gd name="connsiteY7" fmla="*/ 2261022 h 2261022"/>
                <a:gd name="connsiteX8" fmla="*/ 44127 w 4292599"/>
                <a:gd name="connsiteY8" fmla="*/ 756084 h 2261022"/>
                <a:gd name="connsiteX0" fmla="*/ 58844 w 4307316"/>
                <a:gd name="connsiteY0" fmla="*/ 756084 h 2261022"/>
                <a:gd name="connsiteX1" fmla="*/ 814928 w 4307316"/>
                <a:gd name="connsiteY1" fmla="*/ 0 h 2261022"/>
                <a:gd name="connsiteX2" fmla="*/ 3551232 w 4307316"/>
                <a:gd name="connsiteY2" fmla="*/ 0 h 2261022"/>
                <a:gd name="connsiteX3" fmla="*/ 4307316 w 4307316"/>
                <a:gd name="connsiteY3" fmla="*/ 756084 h 2261022"/>
                <a:gd name="connsiteX4" fmla="*/ 4307316 w 4307316"/>
                <a:gd name="connsiteY4" fmla="*/ 756084 h 2261022"/>
                <a:gd name="connsiteX5" fmla="*/ 3551232 w 4307316"/>
                <a:gd name="connsiteY5" fmla="*/ 1512168 h 2261022"/>
                <a:gd name="connsiteX6" fmla="*/ 814928 w 4307316"/>
                <a:gd name="connsiteY6" fmla="*/ 1512168 h 2261022"/>
                <a:gd name="connsiteX7" fmla="*/ 63601 w 4307316"/>
                <a:gd name="connsiteY7" fmla="*/ 2261022 h 2261022"/>
                <a:gd name="connsiteX8" fmla="*/ 58844 w 4307316"/>
                <a:gd name="connsiteY8" fmla="*/ 756084 h 2261022"/>
                <a:gd name="connsiteX0" fmla="*/ 23866 w 4272338"/>
                <a:gd name="connsiteY0" fmla="*/ 756084 h 2261022"/>
                <a:gd name="connsiteX1" fmla="*/ 779950 w 4272338"/>
                <a:gd name="connsiteY1" fmla="*/ 0 h 2261022"/>
                <a:gd name="connsiteX2" fmla="*/ 3516254 w 4272338"/>
                <a:gd name="connsiteY2" fmla="*/ 0 h 2261022"/>
                <a:gd name="connsiteX3" fmla="*/ 4272338 w 4272338"/>
                <a:gd name="connsiteY3" fmla="*/ 756084 h 2261022"/>
                <a:gd name="connsiteX4" fmla="*/ 4272338 w 4272338"/>
                <a:gd name="connsiteY4" fmla="*/ 756084 h 2261022"/>
                <a:gd name="connsiteX5" fmla="*/ 3516254 w 4272338"/>
                <a:gd name="connsiteY5" fmla="*/ 1512168 h 2261022"/>
                <a:gd name="connsiteX6" fmla="*/ 779950 w 4272338"/>
                <a:gd name="connsiteY6" fmla="*/ 1512168 h 2261022"/>
                <a:gd name="connsiteX7" fmla="*/ 28623 w 4272338"/>
                <a:gd name="connsiteY7" fmla="*/ 2261022 h 2261022"/>
                <a:gd name="connsiteX8" fmla="*/ 23866 w 4272338"/>
                <a:gd name="connsiteY8" fmla="*/ 756084 h 2261022"/>
                <a:gd name="connsiteX0" fmla="*/ 65222 w 4313694"/>
                <a:gd name="connsiteY0" fmla="*/ 756084 h 2397356"/>
                <a:gd name="connsiteX1" fmla="*/ 821306 w 4313694"/>
                <a:gd name="connsiteY1" fmla="*/ 0 h 2397356"/>
                <a:gd name="connsiteX2" fmla="*/ 3557610 w 4313694"/>
                <a:gd name="connsiteY2" fmla="*/ 0 h 2397356"/>
                <a:gd name="connsiteX3" fmla="*/ 4313694 w 4313694"/>
                <a:gd name="connsiteY3" fmla="*/ 756084 h 2397356"/>
                <a:gd name="connsiteX4" fmla="*/ 4313694 w 4313694"/>
                <a:gd name="connsiteY4" fmla="*/ 756084 h 2397356"/>
                <a:gd name="connsiteX5" fmla="*/ 3557610 w 4313694"/>
                <a:gd name="connsiteY5" fmla="*/ 1512168 h 2397356"/>
                <a:gd name="connsiteX6" fmla="*/ 821306 w 4313694"/>
                <a:gd name="connsiteY6" fmla="*/ 1512168 h 2397356"/>
                <a:gd name="connsiteX7" fmla="*/ 69978 w 4313694"/>
                <a:gd name="connsiteY7" fmla="*/ 2397356 h 2397356"/>
                <a:gd name="connsiteX8" fmla="*/ 65222 w 4313694"/>
                <a:gd name="connsiteY8" fmla="*/ 756084 h 2397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13694" h="2397356">
                  <a:moveTo>
                    <a:pt x="65222" y="756084"/>
                  </a:moveTo>
                  <a:cubicBezTo>
                    <a:pt x="190443" y="356525"/>
                    <a:pt x="403732" y="0"/>
                    <a:pt x="821306" y="0"/>
                  </a:cubicBezTo>
                  <a:lnTo>
                    <a:pt x="3557610" y="0"/>
                  </a:lnTo>
                  <a:cubicBezTo>
                    <a:pt x="3975184" y="0"/>
                    <a:pt x="4313694" y="338510"/>
                    <a:pt x="4313694" y="756084"/>
                  </a:cubicBezTo>
                  <a:lnTo>
                    <a:pt x="4313694" y="756084"/>
                  </a:lnTo>
                  <a:cubicBezTo>
                    <a:pt x="4313694" y="1173658"/>
                    <a:pt x="3975184" y="1512168"/>
                    <a:pt x="3557610" y="1512168"/>
                  </a:cubicBezTo>
                  <a:lnTo>
                    <a:pt x="821306" y="1512168"/>
                  </a:lnTo>
                  <a:cubicBezTo>
                    <a:pt x="278827" y="1484577"/>
                    <a:pt x="62988" y="2373741"/>
                    <a:pt x="69978" y="2397356"/>
                  </a:cubicBezTo>
                  <a:cubicBezTo>
                    <a:pt x="25763" y="2257709"/>
                    <a:pt x="-59999" y="1155643"/>
                    <a:pt x="65222" y="756084"/>
                  </a:cubicBezTo>
                  <a:close/>
                </a:path>
              </a:pathLst>
            </a:custGeom>
            <a:solidFill>
              <a:srgbClr val="8D3333"/>
            </a:solidFill>
            <a:ln w="25400" cap="flat" cmpd="sng" algn="ctr">
              <a:noFill/>
              <a:prstDash val="solid"/>
            </a:ln>
            <a:effectLst/>
          </p:spPr>
          <p:txBody>
            <a:bodyPr anchor="ctr"/>
            <a:lstStyle/>
            <a:p>
              <a:pPr algn="ctr">
                <a:defRPr/>
              </a:pPr>
              <a:endParaRPr lang="zh-CN" altLang="en-US" sz="1350" kern="0">
                <a:solidFill>
                  <a:sysClr val="window" lastClr="FFFFFF"/>
                </a:solidFill>
                <a:latin typeface="Calibri"/>
                <a:ea typeface="宋体"/>
              </a:endParaRPr>
            </a:p>
          </p:txBody>
        </p:sp>
        <p:sp>
          <p:nvSpPr>
            <p:cNvPr id="31" name="TextBox 30"/>
            <p:cNvSpPr txBox="1"/>
            <p:nvPr/>
          </p:nvSpPr>
          <p:spPr>
            <a:xfrm>
              <a:off x="8563857" y="2401271"/>
              <a:ext cx="935787" cy="713253"/>
            </a:xfrm>
            <a:prstGeom prst="rect">
              <a:avLst/>
            </a:prstGeom>
            <a:noFill/>
          </p:spPr>
          <p:txBody>
            <a:bodyPr>
              <a:spAutoFit/>
            </a:bodyPr>
            <a:lstStyle>
              <a:defPPr>
                <a:defRPr lang="en-US"/>
              </a:defPPr>
              <a:lvl1pPr lvl="0">
                <a:lnSpc>
                  <a:spcPct val="80000"/>
                </a:lnSpc>
                <a:defRPr sz="4400" b="1" kern="0">
                  <a:ln w="18415" cmpd="sng">
                    <a:noFill/>
                    <a:prstDash val="solid"/>
                  </a:ln>
                  <a:solidFill>
                    <a:srgbClr val="FFC000"/>
                  </a:solidFill>
                  <a:latin typeface="Agency FB" pitchFamily="34" charset="0"/>
                  <a:ea typeface="微软雅黑" pitchFamily="34" charset="-122"/>
                </a:defRPr>
              </a:lvl1pPr>
            </a:lstStyle>
            <a:p>
              <a:pPr algn="ctr">
                <a:defRPr/>
              </a:pPr>
              <a:endParaRPr lang="zh-CN" altLang="en-US" sz="3600" dirty="0">
                <a:solidFill>
                  <a:sysClr val="window" lastClr="FFFFFF"/>
                </a:solidFill>
                <a:latin typeface="+mn-lt"/>
              </a:endParaRPr>
            </a:p>
          </p:txBody>
        </p:sp>
        <p:sp>
          <p:nvSpPr>
            <p:cNvPr id="32" name="TextBox 35"/>
            <p:cNvSpPr txBox="1">
              <a:spLocks noChangeArrowheads="1"/>
            </p:cNvSpPr>
            <p:nvPr/>
          </p:nvSpPr>
          <p:spPr bwMode="auto">
            <a:xfrm>
              <a:off x="6206854" y="2289528"/>
              <a:ext cx="3633685" cy="779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pPr>
                <a:lnSpc>
                  <a:spcPct val="80000"/>
                </a:lnSpc>
                <a:defRPr/>
              </a:pPr>
              <a:r>
                <a:rPr lang="uk-UA" sz="2000" dirty="0" smtClean="0">
                  <a:solidFill>
                    <a:schemeClr val="bg1"/>
                  </a:solidFill>
                </a:rPr>
                <a:t>Створення нових </a:t>
              </a:r>
            </a:p>
            <a:p>
              <a:pPr>
                <a:lnSpc>
                  <a:spcPct val="80000"/>
                </a:lnSpc>
                <a:defRPr/>
              </a:pPr>
              <a:r>
                <a:rPr lang="uk-UA" sz="2000" dirty="0" smtClean="0">
                  <a:solidFill>
                    <a:schemeClr val="bg1"/>
                  </a:solidFill>
                </a:rPr>
                <a:t>засобів виробництва</a:t>
              </a:r>
              <a:endParaRPr lang="uk-UA" sz="2000" dirty="0">
                <a:solidFill>
                  <a:schemeClr val="bg1"/>
                </a:solidFill>
              </a:endParaRPr>
            </a:p>
          </p:txBody>
        </p:sp>
      </p:grpSp>
      <p:sp>
        <p:nvSpPr>
          <p:cNvPr id="33"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Різновиди нововведень</a:t>
            </a:r>
            <a:endParaRPr lang="uk-UA" sz="3200" dirty="0"/>
          </a:p>
        </p:txBody>
      </p:sp>
    </p:spTree>
    <p:extLst>
      <p:ext uri="{BB962C8B-B14F-4D97-AF65-F5344CB8AC3E}">
        <p14:creationId xmlns:p14="http://schemas.microsoft.com/office/powerpoint/2010/main" val="8897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1" fill="hold" nodeType="afterEffect">
                                  <p:stCondLst>
                                    <p:cond delay="0"/>
                                  </p:stCondLst>
                                  <p:childTnLst>
                                    <p:set>
                                      <p:cBhvr>
                                        <p:cTn id="15" dur="1" fill="hold">
                                          <p:stCondLst>
                                            <p:cond delay="0"/>
                                          </p:stCondLst>
                                        </p:cTn>
                                        <p:tgtEl>
                                          <p:spTgt spid="23"/>
                                        </p:tgtEl>
                                        <p:attrNameLst>
                                          <p:attrName>style.visibility</p:attrName>
                                        </p:attrNameLst>
                                      </p:cBhvr>
                                      <p:to>
                                        <p:strVal val="visible"/>
                                      </p:to>
                                    </p:set>
                                    <p:anim calcmode="lin" valueType="num">
                                      <p:cBhvr additive="base">
                                        <p:cTn id="16" dur="500" fill="hold"/>
                                        <p:tgtEl>
                                          <p:spTgt spid="23"/>
                                        </p:tgtEl>
                                        <p:attrNameLst>
                                          <p:attrName>ppt_x</p:attrName>
                                        </p:attrNameLst>
                                      </p:cBhvr>
                                      <p:tavLst>
                                        <p:tav tm="0">
                                          <p:val>
                                            <p:strVal val="#ppt_x"/>
                                          </p:val>
                                        </p:tav>
                                        <p:tav tm="100000">
                                          <p:val>
                                            <p:strVal val="#ppt_x"/>
                                          </p:val>
                                        </p:tav>
                                      </p:tavLst>
                                    </p:anim>
                                    <p:anim calcmode="lin" valueType="num">
                                      <p:cBhvr additive="base">
                                        <p:cTn id="17" dur="500" fill="hold"/>
                                        <p:tgtEl>
                                          <p:spTgt spid="23"/>
                                        </p:tgtEl>
                                        <p:attrNameLst>
                                          <p:attrName>ppt_y</p:attrName>
                                        </p:attrNameLst>
                                      </p:cBhvr>
                                      <p:tavLst>
                                        <p:tav tm="0">
                                          <p:val>
                                            <p:strVal val="0-#ppt_h/2"/>
                                          </p:val>
                                        </p:tav>
                                        <p:tav tm="100000">
                                          <p:val>
                                            <p:strVal val="#ppt_y"/>
                                          </p:val>
                                        </p:tav>
                                      </p:tavLst>
                                    </p:anim>
                                  </p:childTnLst>
                                </p:cTn>
                              </p:par>
                            </p:childTnLst>
                          </p:cTn>
                        </p:par>
                        <p:par>
                          <p:cTn id="18" fill="hold">
                            <p:stCondLst>
                              <p:cond delay="1500"/>
                            </p:stCondLst>
                            <p:childTnLst>
                              <p:par>
                                <p:cTn id="19" presetID="2" presetClass="entr" presetSubtype="1" fill="hold" nodeType="after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0-#ppt_h/2"/>
                                          </p:val>
                                        </p:tav>
                                        <p:tav tm="100000">
                                          <p:val>
                                            <p:strVal val="#ppt_y"/>
                                          </p:val>
                                        </p:tav>
                                      </p:tavLst>
                                    </p:anim>
                                  </p:childTnLst>
                                </p:cTn>
                              </p:par>
                            </p:childTnLst>
                          </p:cTn>
                        </p:par>
                        <p:par>
                          <p:cTn id="23" fill="hold">
                            <p:stCondLst>
                              <p:cond delay="2000"/>
                            </p:stCondLst>
                            <p:childTnLst>
                              <p:par>
                                <p:cTn id="24" presetID="2" presetClass="entr" presetSubtype="1" fill="hold" nodeType="afterEffect">
                                  <p:stCondLst>
                                    <p:cond delay="0"/>
                                  </p:stCondLst>
                                  <p:childTnLst>
                                    <p:set>
                                      <p:cBhvr>
                                        <p:cTn id="25" dur="1" fill="hold">
                                          <p:stCondLst>
                                            <p:cond delay="0"/>
                                          </p:stCondLst>
                                        </p:cTn>
                                        <p:tgtEl>
                                          <p:spTgt spid="28"/>
                                        </p:tgtEl>
                                        <p:attrNameLst>
                                          <p:attrName>style.visibility</p:attrName>
                                        </p:attrNameLst>
                                      </p:cBhvr>
                                      <p:to>
                                        <p:strVal val="visible"/>
                                      </p:to>
                                    </p:set>
                                    <p:anim calcmode="lin" valueType="num">
                                      <p:cBhvr additive="base">
                                        <p:cTn id="26" dur="500" fill="hold"/>
                                        <p:tgtEl>
                                          <p:spTgt spid="28"/>
                                        </p:tgtEl>
                                        <p:attrNameLst>
                                          <p:attrName>ppt_x</p:attrName>
                                        </p:attrNameLst>
                                      </p:cBhvr>
                                      <p:tavLst>
                                        <p:tav tm="0">
                                          <p:val>
                                            <p:strVal val="#ppt_x"/>
                                          </p:val>
                                        </p:tav>
                                        <p:tav tm="100000">
                                          <p:val>
                                            <p:strVal val="#ppt_x"/>
                                          </p:val>
                                        </p:tav>
                                      </p:tavLst>
                                    </p:anim>
                                    <p:anim calcmode="lin" valueType="num">
                                      <p:cBhvr additive="base">
                                        <p:cTn id="27" dur="500" fill="hold"/>
                                        <p:tgtEl>
                                          <p:spTgt spid="2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bwMode="auto">
          <a:xfrm>
            <a:off x="1584904" y="2321448"/>
            <a:ext cx="6981386" cy="923330"/>
          </a:xfrm>
          <a:prstGeom prst="rect">
            <a:avLst/>
          </a:prstGeom>
          <a:gradFill>
            <a:gsLst>
              <a:gs pos="0">
                <a:schemeClr val="hlink">
                  <a:gamma/>
                  <a:tint val="72549"/>
                  <a:invGamma/>
                </a:schemeClr>
              </a:gs>
              <a:gs pos="100000">
                <a:schemeClr val="hlink"/>
              </a:gs>
            </a:gsLst>
            <a:lin ang="5400000" scaled="1"/>
          </a:gradFill>
        </p:spPr>
        <p:txBody>
          <a:bodyPr wrap="square">
            <a:spAutoFit/>
          </a:bodyPr>
          <a:lstStyle/>
          <a:p>
            <a:pPr>
              <a:defRPr/>
            </a:pPr>
            <a:r>
              <a:rPr lang="uk-UA" b="1" dirty="0" smtClean="0">
                <a:solidFill>
                  <a:schemeClr val="tx1">
                    <a:lumMod val="95000"/>
                    <a:lumOff val="5000"/>
                  </a:schemeClr>
                </a:solidFill>
                <a:latin typeface="Century Gothic" pitchFamily="34" charset="0"/>
              </a:rPr>
              <a:t>Впровадження нового засобу виробництва, в основу якого покладено нове наукове відкриття або новий підхід до комерційного використання продукції </a:t>
            </a:r>
            <a:endParaRPr lang="uk-UA" b="1" dirty="0">
              <a:solidFill>
                <a:schemeClr val="tx1">
                  <a:lumMod val="95000"/>
                  <a:lumOff val="5000"/>
                </a:schemeClr>
              </a:solidFill>
              <a:latin typeface="Century Gothic" pitchFamily="34" charset="0"/>
            </a:endParaRPr>
          </a:p>
        </p:txBody>
      </p:sp>
      <p:sp>
        <p:nvSpPr>
          <p:cNvPr id="27" name="TextBox 30"/>
          <p:cNvSpPr txBox="1">
            <a:spLocks noChangeArrowheads="1"/>
          </p:cNvSpPr>
          <p:nvPr/>
        </p:nvSpPr>
        <p:spPr bwMode="auto">
          <a:xfrm>
            <a:off x="1585851" y="1196752"/>
            <a:ext cx="6980438" cy="1015663"/>
          </a:xfrm>
          <a:prstGeom prst="rect">
            <a:avLst/>
          </a:prstGeom>
          <a:solidFill>
            <a:schemeClr val="accent2">
              <a:lumMod val="50000"/>
            </a:schemeClr>
          </a:solidFill>
          <a:ln>
            <a:no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sz="2000" dirty="0" smtClean="0">
                <a:solidFill>
                  <a:schemeClr val="bg1"/>
                </a:solidFill>
              </a:rPr>
              <a:t>Виробництво невідомого споживачам нового продукту або продукту з якісно новими властивостями</a:t>
            </a:r>
            <a:endParaRPr lang="uk-UA" sz="2000" dirty="0">
              <a:solidFill>
                <a:schemeClr val="bg1"/>
              </a:solidFill>
            </a:endParaRPr>
          </a:p>
        </p:txBody>
      </p:sp>
      <p:sp>
        <p:nvSpPr>
          <p:cNvPr id="33"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інновацій </a:t>
            </a:r>
            <a:r>
              <a:rPr lang="uk-UA" sz="2000" dirty="0" smtClean="0"/>
              <a:t>(за Й. </a:t>
            </a:r>
            <a:r>
              <a:rPr lang="uk-UA" sz="2000" dirty="0" err="1" smtClean="0"/>
              <a:t>Шумпетером</a:t>
            </a:r>
            <a:r>
              <a:rPr lang="uk-UA" sz="2000" dirty="0" smtClean="0"/>
              <a:t>)</a:t>
            </a:r>
            <a:endParaRPr lang="uk-UA" sz="2000" dirty="0"/>
          </a:p>
        </p:txBody>
      </p:sp>
      <p:grpSp>
        <p:nvGrpSpPr>
          <p:cNvPr id="40" name="Group 5"/>
          <p:cNvGrpSpPr>
            <a:grpSpLocks/>
          </p:cNvGrpSpPr>
          <p:nvPr/>
        </p:nvGrpSpPr>
        <p:grpSpPr bwMode="auto">
          <a:xfrm>
            <a:off x="475407" y="1231203"/>
            <a:ext cx="894742" cy="883727"/>
            <a:chOff x="999" y="1094"/>
            <a:chExt cx="763" cy="744"/>
          </a:xfrm>
        </p:grpSpPr>
        <p:sp>
          <p:nvSpPr>
            <p:cNvPr id="41" name="AutoShape 6"/>
            <p:cNvSpPr>
              <a:spLocks noChangeArrowheads="1"/>
            </p:cNvSpPr>
            <p:nvPr/>
          </p:nvSpPr>
          <p:spPr bwMode="gray">
            <a:xfrm>
              <a:off x="999" y="1094"/>
              <a:ext cx="763" cy="744"/>
            </a:xfrm>
            <a:prstGeom prst="roundRect">
              <a:avLst>
                <a:gd name="adj" fmla="val 11921"/>
              </a:avLst>
            </a:prstGeom>
            <a:gradFill rotWithShape="1">
              <a:gsLst>
                <a:gs pos="95422">
                  <a:schemeClr val="accent6">
                    <a:lumMod val="75000"/>
                  </a:schemeClr>
                </a:gs>
                <a:gs pos="87000">
                  <a:schemeClr val="accent6">
                    <a:lumMod val="60000"/>
                    <a:lumOff val="40000"/>
                  </a:schemeClr>
                </a:gs>
                <a:gs pos="50800">
                  <a:schemeClr val="accent6">
                    <a:lumMod val="75000"/>
                  </a:schemeClr>
                </a:gs>
                <a:gs pos="4000">
                  <a:schemeClr val="accent6">
                    <a:lumMod val="81000"/>
                  </a:schemeClr>
                </a:gs>
                <a:gs pos="17000">
                  <a:schemeClr val="accent6">
                    <a:lumMod val="11000"/>
                  </a:schemeClr>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42" name="Freeform 7"/>
            <p:cNvSpPr>
              <a:spLocks/>
            </p:cNvSpPr>
            <p:nvPr/>
          </p:nvSpPr>
          <p:spPr bwMode="gray">
            <a:xfrm>
              <a:off x="1048" y="1142"/>
              <a:ext cx="381"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6">
                    <a:lumMod val="20000"/>
                    <a:lumOff val="80000"/>
                  </a:schemeClr>
                </a:gs>
                <a:gs pos="50000">
                  <a:schemeClr val="accent6">
                    <a:lumMod val="60000"/>
                    <a:lumOff val="40000"/>
                  </a:schemeClr>
                </a:gs>
                <a:gs pos="100000">
                  <a:schemeClr val="accent6">
                    <a:lumMod val="7500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43" name="Text Box 8"/>
            <p:cNvSpPr txBox="1">
              <a:spLocks noChangeArrowheads="1"/>
            </p:cNvSpPr>
            <p:nvPr/>
          </p:nvSpPr>
          <p:spPr bwMode="gray">
            <a:xfrm>
              <a:off x="1244" y="1215"/>
              <a:ext cx="26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1</a:t>
              </a:r>
              <a:endParaRPr lang="en-US" sz="2800" b="1" dirty="0">
                <a:solidFill>
                  <a:srgbClr val="FFFFFF"/>
                </a:solidFill>
                <a:effectLst>
                  <a:outerShdw blurRad="38100" dist="38100" dir="2700000" algn="tl">
                    <a:srgbClr val="C0C0C0"/>
                  </a:outerShdw>
                </a:effectLst>
              </a:endParaRPr>
            </a:p>
          </p:txBody>
        </p:sp>
      </p:grpSp>
      <p:grpSp>
        <p:nvGrpSpPr>
          <p:cNvPr id="44" name="Group 12"/>
          <p:cNvGrpSpPr>
            <a:grpSpLocks/>
          </p:cNvGrpSpPr>
          <p:nvPr/>
        </p:nvGrpSpPr>
        <p:grpSpPr bwMode="auto">
          <a:xfrm>
            <a:off x="487440" y="2355445"/>
            <a:ext cx="916208" cy="883819"/>
            <a:chOff x="999" y="2101"/>
            <a:chExt cx="767" cy="745"/>
          </a:xfrm>
        </p:grpSpPr>
        <p:sp>
          <p:nvSpPr>
            <p:cNvPr id="45" name="AutoShape 13"/>
            <p:cNvSpPr>
              <a:spLocks noChangeArrowheads="1"/>
            </p:cNvSpPr>
            <p:nvPr/>
          </p:nvSpPr>
          <p:spPr bwMode="gray">
            <a:xfrm>
              <a:off x="999" y="2101"/>
              <a:ext cx="767" cy="745"/>
            </a:xfrm>
            <a:prstGeom prst="roundRect">
              <a:avLst>
                <a:gd name="adj" fmla="val 11921"/>
              </a:avLst>
            </a:prstGeom>
            <a:gradFill rotWithShape="1">
              <a:gsLst>
                <a:gs pos="0">
                  <a:schemeClr val="hlink">
                    <a:gamma/>
                    <a:tint val="72549"/>
                    <a:invGamma/>
                  </a:schemeClr>
                </a:gs>
                <a:gs pos="100000">
                  <a:schemeClr val="hlink"/>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46" name="Freeform 14"/>
            <p:cNvSpPr>
              <a:spLocks/>
            </p:cNvSpPr>
            <p:nvPr/>
          </p:nvSpPr>
          <p:spPr bwMode="gray">
            <a:xfrm>
              <a:off x="1050" y="2148"/>
              <a:ext cx="384"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2353"/>
                    <a:invGamma/>
                  </a:schemeClr>
                </a:gs>
                <a:gs pos="100000">
                  <a:schemeClr val="hlink">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47" name="Text Box 15"/>
            <p:cNvSpPr txBox="1">
              <a:spLocks noChangeArrowheads="1"/>
            </p:cNvSpPr>
            <p:nvPr/>
          </p:nvSpPr>
          <p:spPr bwMode="gray">
            <a:xfrm>
              <a:off x="1260" y="2230"/>
              <a:ext cx="263" cy="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2</a:t>
              </a:r>
              <a:endParaRPr lang="en-US" sz="2800" b="1" dirty="0">
                <a:solidFill>
                  <a:srgbClr val="FFFFFF"/>
                </a:solidFill>
                <a:effectLst>
                  <a:outerShdw blurRad="38100" dist="38100" dir="2700000" algn="tl">
                    <a:srgbClr val="C0C0C0"/>
                  </a:outerShdw>
                </a:effectLst>
              </a:endParaRPr>
            </a:p>
          </p:txBody>
        </p:sp>
      </p:grpSp>
      <p:grpSp>
        <p:nvGrpSpPr>
          <p:cNvPr id="48" name="Group 19"/>
          <p:cNvGrpSpPr>
            <a:grpSpLocks/>
          </p:cNvGrpSpPr>
          <p:nvPr/>
        </p:nvGrpSpPr>
        <p:grpSpPr bwMode="auto">
          <a:xfrm>
            <a:off x="499317" y="3410712"/>
            <a:ext cx="886246" cy="911727"/>
            <a:chOff x="999" y="3121"/>
            <a:chExt cx="677" cy="745"/>
          </a:xfrm>
        </p:grpSpPr>
        <p:sp>
          <p:nvSpPr>
            <p:cNvPr id="49" name="AutoShape 20"/>
            <p:cNvSpPr>
              <a:spLocks noChangeArrowheads="1"/>
            </p:cNvSpPr>
            <p:nvPr/>
          </p:nvSpPr>
          <p:spPr bwMode="gray">
            <a:xfrm>
              <a:off x="999" y="3121"/>
              <a:ext cx="677" cy="745"/>
            </a:xfrm>
            <a:prstGeom prst="roundRect">
              <a:avLst>
                <a:gd name="adj" fmla="val 11921"/>
              </a:avLst>
            </a:prstGeom>
            <a:gradFill rotWithShape="1">
              <a:gsLst>
                <a:gs pos="0">
                  <a:srgbClr val="008000"/>
                </a:gs>
                <a:gs pos="100000">
                  <a:srgbClr val="004620"/>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ru-RU" altLang="ru-RU">
                <a:latin typeface="Arial" pitchFamily="34" charset="0"/>
              </a:endParaRPr>
            </a:p>
          </p:txBody>
        </p:sp>
        <p:sp>
          <p:nvSpPr>
            <p:cNvPr id="50" name="Freeform 21"/>
            <p:cNvSpPr>
              <a:spLocks/>
            </p:cNvSpPr>
            <p:nvPr/>
          </p:nvSpPr>
          <p:spPr bwMode="gray">
            <a:xfrm>
              <a:off x="1048" y="3166"/>
              <a:ext cx="383" cy="375"/>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folHlink">
                    <a:gamma/>
                    <a:tint val="48627"/>
                    <a:invGamma/>
                  </a:schemeClr>
                </a:gs>
                <a:gs pos="100000">
                  <a:schemeClr val="folHlink">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51" name="Text Box 22"/>
            <p:cNvSpPr txBox="1">
              <a:spLocks noChangeArrowheads="1"/>
            </p:cNvSpPr>
            <p:nvPr/>
          </p:nvSpPr>
          <p:spPr bwMode="gray">
            <a:xfrm>
              <a:off x="1209" y="3246"/>
              <a:ext cx="261" cy="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3</a:t>
              </a:r>
              <a:endParaRPr lang="en-US" sz="2800" b="1" dirty="0">
                <a:solidFill>
                  <a:srgbClr val="FFFFFF"/>
                </a:solidFill>
                <a:effectLst>
                  <a:outerShdw blurRad="38100" dist="38100" dir="2700000" algn="tl">
                    <a:srgbClr val="C0C0C0"/>
                  </a:outerShdw>
                </a:effectLst>
              </a:endParaRPr>
            </a:p>
          </p:txBody>
        </p:sp>
      </p:grpSp>
      <p:grpSp>
        <p:nvGrpSpPr>
          <p:cNvPr id="52" name="Group 5"/>
          <p:cNvGrpSpPr>
            <a:grpSpLocks/>
          </p:cNvGrpSpPr>
          <p:nvPr/>
        </p:nvGrpSpPr>
        <p:grpSpPr bwMode="auto">
          <a:xfrm>
            <a:off x="503154" y="4470256"/>
            <a:ext cx="854978" cy="882980"/>
            <a:chOff x="928" y="1091"/>
            <a:chExt cx="799" cy="745"/>
          </a:xfrm>
        </p:grpSpPr>
        <p:sp>
          <p:nvSpPr>
            <p:cNvPr id="53" name="AutoShape 6"/>
            <p:cNvSpPr>
              <a:spLocks noChangeArrowheads="1"/>
            </p:cNvSpPr>
            <p:nvPr/>
          </p:nvSpPr>
          <p:spPr bwMode="gray">
            <a:xfrm>
              <a:off x="928" y="1091"/>
              <a:ext cx="799" cy="745"/>
            </a:xfrm>
            <a:prstGeom prst="roundRect">
              <a:avLst>
                <a:gd name="adj" fmla="val 11921"/>
              </a:avLst>
            </a:prstGeom>
            <a:gradFill rotWithShape="1">
              <a:gsLst>
                <a:gs pos="95422">
                  <a:srgbClr val="7030A0"/>
                </a:gs>
                <a:gs pos="87000">
                  <a:schemeClr val="accent6">
                    <a:lumMod val="60000"/>
                    <a:lumOff val="40000"/>
                  </a:schemeClr>
                </a:gs>
                <a:gs pos="50800">
                  <a:schemeClr val="accent6">
                    <a:lumMod val="75000"/>
                  </a:schemeClr>
                </a:gs>
                <a:gs pos="0">
                  <a:srgbClr val="D31EE6"/>
                </a:gs>
                <a:gs pos="17000">
                  <a:srgbClr val="7030A0"/>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54" name="Freeform 7"/>
            <p:cNvSpPr>
              <a:spLocks/>
            </p:cNvSpPr>
            <p:nvPr/>
          </p:nvSpPr>
          <p:spPr bwMode="gray">
            <a:xfrm>
              <a:off x="986" y="1139"/>
              <a:ext cx="472" cy="384"/>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6">
                    <a:lumMod val="20000"/>
                    <a:lumOff val="80000"/>
                  </a:schemeClr>
                </a:gs>
                <a:gs pos="50000">
                  <a:schemeClr val="accent6">
                    <a:lumMod val="60000"/>
                    <a:lumOff val="40000"/>
                  </a:schemeClr>
                </a:gs>
                <a:gs pos="100000">
                  <a:schemeClr val="accent6">
                    <a:lumMod val="7500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55" name="Text Box 8"/>
            <p:cNvSpPr txBox="1">
              <a:spLocks noChangeArrowheads="1"/>
            </p:cNvSpPr>
            <p:nvPr/>
          </p:nvSpPr>
          <p:spPr bwMode="gray">
            <a:xfrm>
              <a:off x="1152" y="1190"/>
              <a:ext cx="361"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4</a:t>
              </a:r>
              <a:endParaRPr lang="en-US" sz="2800" b="1" dirty="0">
                <a:solidFill>
                  <a:srgbClr val="FFFFFF"/>
                </a:solidFill>
                <a:effectLst>
                  <a:outerShdw blurRad="38100" dist="38100" dir="2700000" algn="tl">
                    <a:srgbClr val="C0C0C0"/>
                  </a:outerShdw>
                </a:effectLst>
              </a:endParaRPr>
            </a:p>
          </p:txBody>
        </p:sp>
      </p:grpSp>
      <p:sp>
        <p:nvSpPr>
          <p:cNvPr id="56" name="TextBox 55"/>
          <p:cNvSpPr txBox="1"/>
          <p:nvPr/>
        </p:nvSpPr>
        <p:spPr bwMode="auto">
          <a:xfrm>
            <a:off x="1578063" y="3386491"/>
            <a:ext cx="6981386" cy="923330"/>
          </a:xfrm>
          <a:prstGeom prst="rect">
            <a:avLst/>
          </a:prstGeom>
          <a:gradFill>
            <a:gsLst>
              <a:gs pos="0">
                <a:srgbClr val="00B050"/>
              </a:gs>
              <a:gs pos="100000">
                <a:srgbClr val="007635"/>
              </a:gs>
            </a:gsLst>
            <a:lin ang="5400000" scaled="1"/>
          </a:gradFill>
        </p:spPr>
        <p:txBody>
          <a:bodyPr wrap="square">
            <a:spAutoFit/>
          </a:bodyPr>
          <a:lstStyle/>
          <a:p>
            <a:pPr>
              <a:defRPr/>
            </a:pPr>
            <a:r>
              <a:rPr lang="uk-UA" b="1" dirty="0" smtClean="0">
                <a:solidFill>
                  <a:schemeClr val="tx1">
                    <a:lumMod val="95000"/>
                    <a:lumOff val="5000"/>
                  </a:schemeClr>
                </a:solidFill>
                <a:latin typeface="Century Gothic" pitchFamily="34" charset="0"/>
              </a:rPr>
              <a:t>Освоєння нового ринку збуту первинною галуззю промисловості країни, незважаючи на те, існував цей ринок раніше чи ні</a:t>
            </a:r>
            <a:endParaRPr lang="uk-UA" b="1" dirty="0">
              <a:solidFill>
                <a:schemeClr val="tx1">
                  <a:lumMod val="95000"/>
                  <a:lumOff val="5000"/>
                </a:schemeClr>
              </a:solidFill>
              <a:latin typeface="Century Gothic" pitchFamily="34" charset="0"/>
            </a:endParaRPr>
          </a:p>
        </p:txBody>
      </p:sp>
      <p:sp>
        <p:nvSpPr>
          <p:cNvPr id="57" name="TextBox 56"/>
          <p:cNvSpPr txBox="1"/>
          <p:nvPr/>
        </p:nvSpPr>
        <p:spPr bwMode="auto">
          <a:xfrm>
            <a:off x="1578063" y="4446953"/>
            <a:ext cx="6981386" cy="923330"/>
          </a:xfrm>
          <a:prstGeom prst="rect">
            <a:avLst/>
          </a:prstGeom>
          <a:gradFill>
            <a:gsLst>
              <a:gs pos="0">
                <a:srgbClr val="B17ED8"/>
              </a:gs>
              <a:gs pos="100000">
                <a:srgbClr val="4A206A"/>
              </a:gs>
            </a:gsLst>
            <a:lin ang="5400000" scaled="1"/>
          </a:gradFill>
        </p:spPr>
        <p:txBody>
          <a:bodyPr wrap="square">
            <a:spAutoFit/>
          </a:bodyPr>
          <a:lstStyle/>
          <a:p>
            <a:pPr>
              <a:defRPr/>
            </a:pPr>
            <a:r>
              <a:rPr lang="uk-UA" b="1" dirty="0" smtClean="0">
                <a:solidFill>
                  <a:schemeClr val="tx1">
                    <a:lumMod val="95000"/>
                    <a:lumOff val="5000"/>
                  </a:schemeClr>
                </a:solidFill>
                <a:latin typeface="Century Gothic" pitchFamily="34" charset="0"/>
              </a:rPr>
              <a:t>Залучення нових джерел сировини та </a:t>
            </a:r>
          </a:p>
          <a:p>
            <a:pPr>
              <a:defRPr/>
            </a:pPr>
            <a:r>
              <a:rPr lang="uk-UA" b="1" dirty="0" smtClean="0">
                <a:solidFill>
                  <a:schemeClr val="tx1">
                    <a:lumMod val="95000"/>
                    <a:lumOff val="5000"/>
                  </a:schemeClr>
                </a:solidFill>
                <a:latin typeface="Century Gothic" pitchFamily="34" charset="0"/>
              </a:rPr>
              <a:t>напівфабрикатів, незалежно від того, існували ці джерела раніше чи ні</a:t>
            </a:r>
            <a:endParaRPr lang="uk-UA" b="1" dirty="0">
              <a:solidFill>
                <a:schemeClr val="tx1">
                  <a:lumMod val="95000"/>
                  <a:lumOff val="5000"/>
                </a:schemeClr>
              </a:solidFill>
              <a:latin typeface="Century Gothic" pitchFamily="34" charset="0"/>
            </a:endParaRPr>
          </a:p>
        </p:txBody>
      </p:sp>
      <p:grpSp>
        <p:nvGrpSpPr>
          <p:cNvPr id="58" name="Group 19"/>
          <p:cNvGrpSpPr>
            <a:grpSpLocks/>
          </p:cNvGrpSpPr>
          <p:nvPr/>
        </p:nvGrpSpPr>
        <p:grpSpPr bwMode="auto">
          <a:xfrm>
            <a:off x="498596" y="5539321"/>
            <a:ext cx="886246" cy="911727"/>
            <a:chOff x="999" y="3121"/>
            <a:chExt cx="677" cy="745"/>
          </a:xfrm>
        </p:grpSpPr>
        <p:sp>
          <p:nvSpPr>
            <p:cNvPr id="59" name="AutoShape 20"/>
            <p:cNvSpPr>
              <a:spLocks noChangeArrowheads="1"/>
            </p:cNvSpPr>
            <p:nvPr/>
          </p:nvSpPr>
          <p:spPr bwMode="gray">
            <a:xfrm>
              <a:off x="999" y="3121"/>
              <a:ext cx="677" cy="745"/>
            </a:xfrm>
            <a:prstGeom prst="roundRect">
              <a:avLst>
                <a:gd name="adj" fmla="val 11921"/>
              </a:avLst>
            </a:prstGeom>
            <a:gradFill rotWithShape="1">
              <a:gsLst>
                <a:gs pos="0">
                  <a:srgbClr val="008000"/>
                </a:gs>
                <a:gs pos="100000">
                  <a:srgbClr val="004620"/>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ru-RU" altLang="ru-RU">
                <a:latin typeface="Arial" pitchFamily="34" charset="0"/>
              </a:endParaRPr>
            </a:p>
          </p:txBody>
        </p:sp>
        <p:sp>
          <p:nvSpPr>
            <p:cNvPr id="60" name="Freeform 21"/>
            <p:cNvSpPr>
              <a:spLocks/>
            </p:cNvSpPr>
            <p:nvPr/>
          </p:nvSpPr>
          <p:spPr bwMode="gray">
            <a:xfrm>
              <a:off x="1048" y="3166"/>
              <a:ext cx="383" cy="375"/>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folHlink">
                    <a:gamma/>
                    <a:tint val="48627"/>
                    <a:invGamma/>
                  </a:schemeClr>
                </a:gs>
                <a:gs pos="100000">
                  <a:schemeClr val="folHlink">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61" name="Text Box 22"/>
            <p:cNvSpPr txBox="1">
              <a:spLocks noChangeArrowheads="1"/>
            </p:cNvSpPr>
            <p:nvPr/>
          </p:nvSpPr>
          <p:spPr bwMode="gray">
            <a:xfrm>
              <a:off x="1192" y="3246"/>
              <a:ext cx="294" cy="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5</a:t>
              </a:r>
              <a:endParaRPr lang="en-US" sz="2800" b="1" dirty="0">
                <a:solidFill>
                  <a:srgbClr val="FFFFFF"/>
                </a:solidFill>
                <a:effectLst>
                  <a:outerShdw blurRad="38100" dist="38100" dir="2700000" algn="tl">
                    <a:srgbClr val="C0C0C0"/>
                  </a:outerShdw>
                </a:effectLst>
              </a:endParaRPr>
            </a:p>
          </p:txBody>
        </p:sp>
      </p:grpSp>
      <p:sp>
        <p:nvSpPr>
          <p:cNvPr id="62" name="TextBox 61"/>
          <p:cNvSpPr txBox="1"/>
          <p:nvPr/>
        </p:nvSpPr>
        <p:spPr bwMode="auto">
          <a:xfrm>
            <a:off x="1577342" y="5515100"/>
            <a:ext cx="6981386" cy="923330"/>
          </a:xfrm>
          <a:prstGeom prst="rect">
            <a:avLst/>
          </a:prstGeom>
          <a:gradFill>
            <a:gsLst>
              <a:gs pos="0">
                <a:srgbClr val="00B050"/>
              </a:gs>
              <a:gs pos="100000">
                <a:srgbClr val="007635"/>
              </a:gs>
            </a:gsLst>
            <a:lin ang="5400000" scaled="1"/>
          </a:gradFill>
        </p:spPr>
        <p:txBody>
          <a:bodyPr wrap="square">
            <a:spAutoFit/>
          </a:bodyPr>
          <a:lstStyle/>
          <a:p>
            <a:pPr>
              <a:defRPr/>
            </a:pPr>
            <a:endParaRPr lang="uk-UA" b="1" dirty="0" smtClean="0">
              <a:solidFill>
                <a:schemeClr val="tx1">
                  <a:lumMod val="95000"/>
                  <a:lumOff val="5000"/>
                </a:schemeClr>
              </a:solidFill>
              <a:latin typeface="Century Gothic" pitchFamily="34" charset="0"/>
            </a:endParaRPr>
          </a:p>
          <a:p>
            <a:pPr>
              <a:defRPr/>
            </a:pPr>
            <a:r>
              <a:rPr lang="uk-UA" b="1" dirty="0" smtClean="0">
                <a:solidFill>
                  <a:schemeClr val="tx1">
                    <a:lumMod val="95000"/>
                    <a:lumOff val="5000"/>
                  </a:schemeClr>
                </a:solidFill>
                <a:latin typeface="Century Gothic" pitchFamily="34" charset="0"/>
              </a:rPr>
              <a:t>Впровадження нових організаційних форм</a:t>
            </a:r>
          </a:p>
          <a:p>
            <a:pPr>
              <a:defRPr/>
            </a:pPr>
            <a:endParaRPr lang="uk-UA" b="1" dirty="0">
              <a:solidFill>
                <a:schemeClr val="tx1">
                  <a:lumMod val="95000"/>
                  <a:lumOff val="5000"/>
                </a:schemeClr>
              </a:solidFill>
              <a:latin typeface="Century Gothic" pitchFamily="34" charset="0"/>
            </a:endParaRPr>
          </a:p>
        </p:txBody>
      </p:sp>
    </p:spTree>
    <p:extLst>
      <p:ext uri="{BB962C8B-B14F-4D97-AF65-F5344CB8AC3E}">
        <p14:creationId xmlns:p14="http://schemas.microsoft.com/office/powerpoint/2010/main" val="9930849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bwMode="auto">
          <a:xfrm>
            <a:off x="611560" y="1596862"/>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Інновації процесу (технологічні інновації)</a:t>
            </a:r>
            <a:endParaRPr lang="uk-UA" b="1" dirty="0">
              <a:latin typeface="Century Gothic" pitchFamily="34" charset="0"/>
            </a:endParaRPr>
          </a:p>
        </p:txBody>
      </p:sp>
      <p:sp>
        <p:nvSpPr>
          <p:cNvPr id="27" name="TextBox 30"/>
          <p:cNvSpPr txBox="1">
            <a:spLocks noChangeArrowheads="1"/>
          </p:cNvSpPr>
          <p:nvPr/>
        </p:nvSpPr>
        <p:spPr bwMode="auto">
          <a:xfrm>
            <a:off x="611561" y="1223997"/>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a:cs typeface="+mn-cs"/>
              </a:rPr>
              <a:t>Продуктові (товарні) інновації</a:t>
            </a:r>
          </a:p>
        </p:txBody>
      </p:sp>
      <p:sp>
        <p:nvSpPr>
          <p:cNvPr id="33"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змістом</a:t>
            </a:r>
            <a:endParaRPr lang="uk-UA" sz="2000" dirty="0"/>
          </a:p>
        </p:txBody>
      </p:sp>
      <p:sp>
        <p:nvSpPr>
          <p:cNvPr id="56" name="TextBox 55"/>
          <p:cNvSpPr txBox="1"/>
          <p:nvPr/>
        </p:nvSpPr>
        <p:spPr bwMode="auto">
          <a:xfrm>
            <a:off x="612281" y="1966194"/>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Організаційні (управлінські) інновації</a:t>
            </a:r>
            <a:endParaRPr lang="uk-UA" b="1" dirty="0">
              <a:latin typeface="Century Gothic" pitchFamily="34" charset="0"/>
            </a:endParaRPr>
          </a:p>
        </p:txBody>
      </p:sp>
      <p:sp>
        <p:nvSpPr>
          <p:cNvPr id="57" name="TextBox 56"/>
          <p:cNvSpPr txBox="1"/>
          <p:nvPr/>
        </p:nvSpPr>
        <p:spPr bwMode="auto">
          <a:xfrm>
            <a:off x="612281" y="2335526"/>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Ринкові інновації</a:t>
            </a:r>
            <a:endParaRPr lang="uk-UA" b="1" dirty="0">
              <a:latin typeface="Century Gothic" pitchFamily="34" charset="0"/>
            </a:endParaRPr>
          </a:p>
        </p:txBody>
      </p:sp>
      <p:sp>
        <p:nvSpPr>
          <p:cNvPr id="31" name="TextBox 30"/>
          <p:cNvSpPr txBox="1"/>
          <p:nvPr/>
        </p:nvSpPr>
        <p:spPr bwMode="auto">
          <a:xfrm>
            <a:off x="611560" y="4769276"/>
            <a:ext cx="8135619" cy="646331"/>
          </a:xfrm>
          <a:prstGeom prst="rect">
            <a:avLst/>
          </a:prstGeom>
          <a:noFill/>
          <a:ln>
            <a:solidFill>
              <a:schemeClr val="tx2"/>
            </a:solidFill>
          </a:ln>
        </p:spPr>
        <p:txBody>
          <a:bodyPr wrap="square">
            <a:spAutoFit/>
          </a:bodyPr>
          <a:lstStyle/>
          <a:p>
            <a:pPr>
              <a:defRPr/>
            </a:pPr>
            <a:r>
              <a:rPr lang="uk-UA" b="1" dirty="0" err="1" smtClean="0">
                <a:latin typeface="Century Gothic" pitchFamily="34" charset="0"/>
              </a:rPr>
              <a:t>Поліпшувальні</a:t>
            </a:r>
            <a:r>
              <a:rPr lang="uk-UA" b="1" dirty="0" smtClean="0">
                <a:latin typeface="Century Gothic" pitchFamily="34" charset="0"/>
              </a:rPr>
              <a:t> </a:t>
            </a:r>
            <a:r>
              <a:rPr lang="uk-UA" dirty="0" smtClean="0">
                <a:latin typeface="Century Gothic" pitchFamily="34" charset="0"/>
              </a:rPr>
              <a:t>(впровадження нових видів виробництв, що реалізують інноваційний потенціал базової інновації)</a:t>
            </a:r>
            <a:endParaRPr lang="uk-UA" dirty="0">
              <a:latin typeface="Century Gothic" pitchFamily="34" charset="0"/>
            </a:endParaRPr>
          </a:p>
        </p:txBody>
      </p:sp>
      <p:sp>
        <p:nvSpPr>
          <p:cNvPr id="32" name="TextBox 30"/>
          <p:cNvSpPr txBox="1">
            <a:spLocks noChangeArrowheads="1"/>
          </p:cNvSpPr>
          <p:nvPr/>
        </p:nvSpPr>
        <p:spPr bwMode="auto">
          <a:xfrm>
            <a:off x="611561" y="4117710"/>
            <a:ext cx="8135618" cy="646331"/>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Базові </a:t>
            </a:r>
            <a:r>
              <a:rPr lang="uk-UA" dirty="0" smtClean="0">
                <a:cs typeface="+mn-cs"/>
              </a:rPr>
              <a:t>(новий спосіб виробництва або раніше невідомий продукт, які започатковують чи дають імпульс розвитку нової галузі)</a:t>
            </a:r>
            <a:endParaRPr lang="uk-UA" dirty="0">
              <a:cs typeface="+mn-cs"/>
            </a:endParaRPr>
          </a:p>
        </p:txBody>
      </p:sp>
      <p:sp>
        <p:nvSpPr>
          <p:cNvPr id="35" name="Заголовок 1"/>
          <p:cNvSpPr txBox="1">
            <a:spLocks/>
          </p:cNvSpPr>
          <p:nvPr/>
        </p:nvSpPr>
        <p:spPr>
          <a:xfrm>
            <a:off x="455786" y="3217038"/>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ступенем новизни</a:t>
            </a:r>
            <a:endParaRPr lang="uk-UA" sz="2000" dirty="0"/>
          </a:p>
        </p:txBody>
      </p:sp>
      <p:sp>
        <p:nvSpPr>
          <p:cNvPr id="36" name="TextBox 35"/>
          <p:cNvSpPr txBox="1"/>
          <p:nvPr/>
        </p:nvSpPr>
        <p:spPr bwMode="auto">
          <a:xfrm>
            <a:off x="612282" y="5407978"/>
            <a:ext cx="8134898" cy="369332"/>
          </a:xfrm>
          <a:prstGeom prst="rect">
            <a:avLst/>
          </a:prstGeom>
          <a:noFill/>
          <a:ln>
            <a:solidFill>
              <a:schemeClr val="tx2"/>
            </a:solidFill>
          </a:ln>
        </p:spPr>
        <p:txBody>
          <a:bodyPr wrap="square">
            <a:spAutoFit/>
          </a:bodyPr>
          <a:lstStyle/>
          <a:p>
            <a:pPr>
              <a:defRPr/>
            </a:pPr>
            <a:r>
              <a:rPr lang="uk-UA" b="1" dirty="0" err="1" smtClean="0">
                <a:latin typeface="Century Gothic" pitchFamily="34" charset="0"/>
              </a:rPr>
              <a:t>Псевдоінновації</a:t>
            </a:r>
            <a:endParaRPr lang="uk-UA" b="1" dirty="0">
              <a:latin typeface="Century Gothic" pitchFamily="34" charset="0"/>
            </a:endParaRPr>
          </a:p>
        </p:txBody>
      </p:sp>
    </p:spTree>
    <p:extLst>
      <p:ext uri="{BB962C8B-B14F-4D97-AF65-F5344CB8AC3E}">
        <p14:creationId xmlns:p14="http://schemas.microsoft.com/office/powerpoint/2010/main" val="32768206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bwMode="auto">
          <a:xfrm>
            <a:off x="611560" y="1596862"/>
            <a:ext cx="7947168" cy="369332"/>
          </a:xfrm>
          <a:prstGeom prst="rect">
            <a:avLst/>
          </a:prstGeom>
          <a:noFill/>
          <a:ln>
            <a:solidFill>
              <a:schemeClr val="tx2"/>
            </a:solidFill>
          </a:ln>
        </p:spPr>
        <p:txBody>
          <a:bodyPr wrap="square">
            <a:spAutoFit/>
          </a:bodyPr>
          <a:lstStyle/>
          <a:p>
            <a:pPr>
              <a:defRPr/>
            </a:pPr>
            <a:r>
              <a:rPr lang="ru-RU" b="1" dirty="0" err="1">
                <a:latin typeface="Century Gothic" pitchFamily="34" charset="0"/>
              </a:rPr>
              <a:t>Інновації</a:t>
            </a:r>
            <a:r>
              <a:rPr lang="ru-RU" b="1" dirty="0">
                <a:latin typeface="Century Gothic" pitchFamily="34" charset="0"/>
              </a:rPr>
              <a:t> на </a:t>
            </a:r>
            <a:r>
              <a:rPr lang="ru-RU" b="1" dirty="0" err="1" smtClean="0">
                <a:latin typeface="Century Gothic" pitchFamily="34" charset="0"/>
              </a:rPr>
              <a:t>виході</a:t>
            </a:r>
            <a:r>
              <a:rPr lang="ru-RU" b="1" dirty="0" smtClean="0">
                <a:latin typeface="Century Gothic" pitchFamily="34" charset="0"/>
              </a:rPr>
              <a:t> з </a:t>
            </a:r>
            <a:r>
              <a:rPr lang="ru-RU" b="1" dirty="0" err="1" smtClean="0">
                <a:latin typeface="Century Gothic" pitchFamily="34" charset="0"/>
              </a:rPr>
              <a:t>організації</a:t>
            </a:r>
            <a:r>
              <a:rPr lang="ru-RU" b="1" dirty="0" smtClean="0">
                <a:latin typeface="Century Gothic" pitchFamily="34" charset="0"/>
              </a:rPr>
              <a:t> </a:t>
            </a:r>
            <a:endParaRPr lang="uk-UA" b="1" dirty="0">
              <a:latin typeface="Century Gothic" pitchFamily="34" charset="0"/>
            </a:endParaRPr>
          </a:p>
        </p:txBody>
      </p:sp>
      <p:sp>
        <p:nvSpPr>
          <p:cNvPr id="27" name="TextBox 30"/>
          <p:cNvSpPr txBox="1">
            <a:spLocks noChangeArrowheads="1"/>
          </p:cNvSpPr>
          <p:nvPr/>
        </p:nvSpPr>
        <p:spPr bwMode="auto">
          <a:xfrm>
            <a:off x="611561" y="1223997"/>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Інновації на вході в організацію як систему</a:t>
            </a:r>
            <a:endParaRPr lang="uk-UA" b="1" dirty="0">
              <a:cs typeface="+mn-cs"/>
            </a:endParaRPr>
          </a:p>
        </p:txBody>
      </p:sp>
      <p:sp>
        <p:nvSpPr>
          <p:cNvPr id="33"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сферою діяльності</a:t>
            </a:r>
            <a:endParaRPr lang="uk-UA" sz="2000" dirty="0"/>
          </a:p>
        </p:txBody>
      </p:sp>
      <p:sp>
        <p:nvSpPr>
          <p:cNvPr id="56" name="TextBox 55"/>
          <p:cNvSpPr txBox="1"/>
          <p:nvPr/>
        </p:nvSpPr>
        <p:spPr bwMode="auto">
          <a:xfrm>
            <a:off x="612281" y="1966194"/>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Структурні інновації</a:t>
            </a:r>
            <a:endParaRPr lang="uk-UA" b="1" dirty="0">
              <a:latin typeface="Century Gothic" pitchFamily="34" charset="0"/>
            </a:endParaRPr>
          </a:p>
        </p:txBody>
      </p:sp>
      <p:sp>
        <p:nvSpPr>
          <p:cNvPr id="14" name="TextBox 13" descr="виробничі інновації — орієнтовані на розширення виробничих потужностей, диверсифікацію виробничої діяльності, зміну структури виробництватощо"/>
          <p:cNvSpPr txBox="1"/>
          <p:nvPr/>
        </p:nvSpPr>
        <p:spPr bwMode="auto">
          <a:xfrm>
            <a:off x="611560" y="3986480"/>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Виробничі</a:t>
            </a:r>
            <a:r>
              <a:rPr lang="ru-RU" b="1" dirty="0" smtClean="0">
                <a:latin typeface="Century Gothic" pitchFamily="34" charset="0"/>
              </a:rPr>
              <a:t> </a:t>
            </a:r>
            <a:r>
              <a:rPr lang="ru-RU" b="1" dirty="0" err="1" smtClean="0">
                <a:latin typeface="Century Gothic" pitchFamily="34" charset="0"/>
              </a:rPr>
              <a:t>інновації</a:t>
            </a:r>
            <a:endParaRPr lang="uk-UA" b="1" dirty="0">
              <a:latin typeface="Century Gothic" pitchFamily="34" charset="0"/>
            </a:endParaRPr>
          </a:p>
        </p:txBody>
      </p:sp>
      <p:sp>
        <p:nvSpPr>
          <p:cNvPr id="15" name="TextBox 30"/>
          <p:cNvSpPr txBox="1">
            <a:spLocks noChangeArrowheads="1"/>
          </p:cNvSpPr>
          <p:nvPr/>
        </p:nvSpPr>
        <p:spPr bwMode="auto">
          <a:xfrm>
            <a:off x="611561" y="3613615"/>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Технологічні інновації</a:t>
            </a:r>
            <a:endParaRPr lang="uk-UA" b="1" dirty="0">
              <a:cs typeface="+mn-cs"/>
            </a:endParaRPr>
          </a:p>
        </p:txBody>
      </p:sp>
      <p:sp>
        <p:nvSpPr>
          <p:cNvPr id="16" name="Заголовок 1"/>
          <p:cNvSpPr txBox="1">
            <a:spLocks/>
          </p:cNvSpPr>
          <p:nvPr/>
        </p:nvSpPr>
        <p:spPr>
          <a:xfrm>
            <a:off x="455786" y="2722274"/>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змістом діяльності</a:t>
            </a:r>
            <a:endParaRPr lang="uk-UA" sz="2000" dirty="0"/>
          </a:p>
        </p:txBody>
      </p:sp>
      <p:sp>
        <p:nvSpPr>
          <p:cNvPr id="17" name="TextBox 16"/>
          <p:cNvSpPr txBox="1"/>
          <p:nvPr/>
        </p:nvSpPr>
        <p:spPr bwMode="auto">
          <a:xfrm>
            <a:off x="612281" y="4355812"/>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Економічні інновації</a:t>
            </a:r>
            <a:endParaRPr lang="uk-UA" b="1" dirty="0">
              <a:latin typeface="Century Gothic" pitchFamily="34" charset="0"/>
            </a:endParaRPr>
          </a:p>
        </p:txBody>
      </p:sp>
      <p:sp>
        <p:nvSpPr>
          <p:cNvPr id="18" name="TextBox 17"/>
          <p:cNvSpPr txBox="1"/>
          <p:nvPr/>
        </p:nvSpPr>
        <p:spPr bwMode="auto">
          <a:xfrm>
            <a:off x="612507" y="5098009"/>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Соціальні</a:t>
            </a:r>
            <a:r>
              <a:rPr lang="ru-RU" b="1" dirty="0" smtClean="0">
                <a:latin typeface="Century Gothic" pitchFamily="34" charset="0"/>
              </a:rPr>
              <a:t> </a:t>
            </a:r>
            <a:r>
              <a:rPr lang="ru-RU" b="1" dirty="0" err="1" smtClean="0">
                <a:latin typeface="Century Gothic" pitchFamily="34" charset="0"/>
              </a:rPr>
              <a:t>інновації</a:t>
            </a:r>
            <a:endParaRPr lang="uk-UA" b="1" dirty="0">
              <a:latin typeface="Century Gothic" pitchFamily="34" charset="0"/>
            </a:endParaRPr>
          </a:p>
        </p:txBody>
      </p:sp>
      <p:sp>
        <p:nvSpPr>
          <p:cNvPr id="19" name="TextBox 30"/>
          <p:cNvSpPr txBox="1">
            <a:spLocks noChangeArrowheads="1"/>
          </p:cNvSpPr>
          <p:nvPr/>
        </p:nvSpPr>
        <p:spPr bwMode="auto">
          <a:xfrm>
            <a:off x="612508" y="4725144"/>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Торговельні інновації</a:t>
            </a:r>
            <a:endParaRPr lang="uk-UA" b="1" dirty="0">
              <a:cs typeface="+mn-cs"/>
            </a:endParaRPr>
          </a:p>
        </p:txBody>
      </p:sp>
      <p:sp>
        <p:nvSpPr>
          <p:cNvPr id="20" name="TextBox 19"/>
          <p:cNvSpPr txBox="1"/>
          <p:nvPr/>
        </p:nvSpPr>
        <p:spPr bwMode="auto">
          <a:xfrm>
            <a:off x="613228" y="5467341"/>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Управлінські інновації</a:t>
            </a:r>
            <a:endParaRPr lang="uk-UA" b="1" dirty="0">
              <a:latin typeface="Century Gothic" pitchFamily="34" charset="0"/>
            </a:endParaRPr>
          </a:p>
        </p:txBody>
      </p:sp>
    </p:spTree>
    <p:extLst>
      <p:ext uri="{BB962C8B-B14F-4D97-AF65-F5344CB8AC3E}">
        <p14:creationId xmlns:p14="http://schemas.microsoft.com/office/powerpoint/2010/main" val="30836606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bwMode="auto">
          <a:xfrm>
            <a:off x="611560" y="1826240"/>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Відносна</a:t>
            </a:r>
            <a:r>
              <a:rPr lang="ru-RU" b="1" dirty="0" smtClean="0">
                <a:latin typeface="Century Gothic" pitchFamily="34" charset="0"/>
              </a:rPr>
              <a:t> новизна</a:t>
            </a:r>
            <a:endParaRPr lang="uk-UA" b="1" dirty="0">
              <a:latin typeface="Century Gothic" pitchFamily="34" charset="0"/>
            </a:endParaRPr>
          </a:p>
        </p:txBody>
      </p:sp>
      <p:sp>
        <p:nvSpPr>
          <p:cNvPr id="27" name="TextBox 30"/>
          <p:cNvSpPr txBox="1">
            <a:spLocks noChangeArrowheads="1"/>
          </p:cNvSpPr>
          <p:nvPr/>
        </p:nvSpPr>
        <p:spPr bwMode="auto">
          <a:xfrm>
            <a:off x="611561" y="1457204"/>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Абсолютна новизна</a:t>
            </a:r>
            <a:endParaRPr lang="uk-UA" b="1" dirty="0">
              <a:cs typeface="+mn-cs"/>
            </a:endParaRPr>
          </a:p>
        </p:txBody>
      </p:sp>
      <p:sp>
        <p:nvSpPr>
          <p:cNvPr id="33"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об’єктивного та суб’єктивного сприйняття</a:t>
            </a:r>
            <a:endParaRPr lang="uk-UA" sz="2000" dirty="0"/>
          </a:p>
        </p:txBody>
      </p:sp>
      <p:sp>
        <p:nvSpPr>
          <p:cNvPr id="56" name="TextBox 55"/>
          <p:cNvSpPr txBox="1"/>
          <p:nvPr/>
        </p:nvSpPr>
        <p:spPr bwMode="auto">
          <a:xfrm>
            <a:off x="611560" y="2195572"/>
            <a:ext cx="7947889"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Умовна новизна</a:t>
            </a:r>
            <a:endParaRPr lang="uk-UA" b="1" dirty="0">
              <a:latin typeface="Century Gothic" pitchFamily="34" charset="0"/>
            </a:endParaRPr>
          </a:p>
        </p:txBody>
      </p:sp>
      <p:sp>
        <p:nvSpPr>
          <p:cNvPr id="14" name="TextBox 13" descr="Просте цільове пристосування до кількісних вимог за збереження функцій виробничої системи або її частини, наприклад, розширення ринку збуту"/>
          <p:cNvSpPr txBox="1"/>
          <p:nvPr/>
        </p:nvSpPr>
        <p:spPr bwMode="auto">
          <a:xfrm>
            <a:off x="611560" y="3667039"/>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Інновації</a:t>
            </a:r>
            <a:r>
              <a:rPr lang="ru-RU" b="1" dirty="0" smtClean="0">
                <a:latin typeface="Century Gothic" pitchFamily="34" charset="0"/>
              </a:rPr>
              <a:t> </a:t>
            </a:r>
            <a:r>
              <a:rPr lang="ru-RU" b="1" dirty="0" err="1" smtClean="0">
                <a:latin typeface="Century Gothic" pitchFamily="34" charset="0"/>
              </a:rPr>
              <a:t>першого</a:t>
            </a:r>
            <a:r>
              <a:rPr lang="ru-RU" b="1" dirty="0" smtClean="0">
                <a:latin typeface="Century Gothic" pitchFamily="34" charset="0"/>
              </a:rPr>
              <a:t> порядку </a:t>
            </a:r>
            <a:r>
              <a:rPr lang="ru-RU" dirty="0" smtClean="0">
                <a:latin typeface="Century Gothic" pitchFamily="34" charset="0"/>
              </a:rPr>
              <a:t>(</a:t>
            </a:r>
            <a:r>
              <a:rPr lang="ru-RU" dirty="0" err="1" smtClean="0">
                <a:latin typeface="Century Gothic" pitchFamily="34" charset="0"/>
              </a:rPr>
              <a:t>кількісні</a:t>
            </a:r>
            <a:r>
              <a:rPr lang="ru-RU" dirty="0" smtClean="0">
                <a:latin typeface="Century Gothic" pitchFamily="34" charset="0"/>
              </a:rPr>
              <a:t> </a:t>
            </a:r>
            <a:r>
              <a:rPr lang="ru-RU" dirty="0" err="1" smtClean="0">
                <a:latin typeface="Century Gothic" pitchFamily="34" charset="0"/>
              </a:rPr>
              <a:t>зміни</a:t>
            </a:r>
            <a:r>
              <a:rPr lang="ru-RU" dirty="0" smtClean="0">
                <a:latin typeface="Century Gothic" pitchFamily="34" charset="0"/>
              </a:rPr>
              <a:t>)</a:t>
            </a:r>
            <a:endParaRPr lang="uk-UA" dirty="0">
              <a:latin typeface="Century Gothic" pitchFamily="34" charset="0"/>
            </a:endParaRPr>
          </a:p>
        </p:txBody>
      </p:sp>
      <p:sp>
        <p:nvSpPr>
          <p:cNvPr id="15" name="TextBox 30" descr="Цільова зміна, що зберігає й оновлює існуючі функції виробничої системи або її частини, наприклад, нова фарба для автомобіля"/>
          <p:cNvSpPr txBox="1">
            <a:spLocks noChangeArrowheads="1"/>
          </p:cNvSpPr>
          <p:nvPr/>
        </p:nvSpPr>
        <p:spPr bwMode="auto">
          <a:xfrm>
            <a:off x="611560" y="3307053"/>
            <a:ext cx="7947169"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Інновації нульового порядку </a:t>
            </a:r>
            <a:r>
              <a:rPr lang="uk-UA" dirty="0" smtClean="0">
                <a:cs typeface="+mn-cs"/>
              </a:rPr>
              <a:t>(регенерація вихідних властивостей)</a:t>
            </a:r>
            <a:endParaRPr lang="uk-UA" dirty="0">
              <a:cs typeface="+mn-cs"/>
            </a:endParaRPr>
          </a:p>
        </p:txBody>
      </p:sp>
      <p:sp>
        <p:nvSpPr>
          <p:cNvPr id="16" name="Заголовок 1"/>
          <p:cNvSpPr txBox="1">
            <a:spLocks/>
          </p:cNvSpPr>
          <p:nvPr/>
        </p:nvSpPr>
        <p:spPr>
          <a:xfrm>
            <a:off x="455786" y="2722274"/>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2000" dirty="0" smtClean="0"/>
              <a:t>Класифікація за інтенсивністю інноваційних змін</a:t>
            </a:r>
            <a:endParaRPr lang="uk-UA" sz="2000" dirty="0"/>
          </a:p>
        </p:txBody>
      </p:sp>
      <p:sp>
        <p:nvSpPr>
          <p:cNvPr id="17" name="TextBox 16" descr="Прості організаційні зміни, наприклад, поділ відділу маркетингу на підрозділи досліджень ринку і стимулювання збуту"/>
          <p:cNvSpPr txBox="1"/>
          <p:nvPr/>
        </p:nvSpPr>
        <p:spPr bwMode="auto">
          <a:xfrm>
            <a:off x="599401" y="4036371"/>
            <a:ext cx="7960047"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Інновації другого порядку </a:t>
            </a:r>
            <a:r>
              <a:rPr lang="uk-UA" sz="1600" dirty="0" smtClean="0">
                <a:latin typeface="Century Gothic" pitchFamily="34" charset="0"/>
              </a:rPr>
              <a:t>(перегрупування або організаційні зміни)</a:t>
            </a:r>
            <a:endParaRPr lang="uk-UA" sz="1600" dirty="0">
              <a:latin typeface="Century Gothic" pitchFamily="34" charset="0"/>
            </a:endParaRPr>
          </a:p>
        </p:txBody>
      </p:sp>
      <p:sp>
        <p:nvSpPr>
          <p:cNvPr id="18" name="TextBox 17" descr="Найпростіша якісна зміна, що перевищує межі простих адаптивних змін, наприклад, оснащення певної моделі автомобіля потужнішим двигуном"/>
          <p:cNvSpPr txBox="1"/>
          <p:nvPr/>
        </p:nvSpPr>
        <p:spPr bwMode="auto">
          <a:xfrm>
            <a:off x="599627" y="4778568"/>
            <a:ext cx="7959821" cy="369332"/>
          </a:xfrm>
          <a:prstGeom prst="rect">
            <a:avLst/>
          </a:prstGeom>
          <a:noFill/>
          <a:ln>
            <a:solidFill>
              <a:schemeClr val="tx2"/>
            </a:solidFill>
          </a:ln>
        </p:spPr>
        <p:txBody>
          <a:bodyPr wrap="square">
            <a:spAutoFit/>
          </a:bodyPr>
          <a:lstStyle/>
          <a:p>
            <a:pPr>
              <a:defRPr/>
            </a:pPr>
            <a:r>
              <a:rPr lang="ru-RU" b="1" dirty="0" err="1">
                <a:latin typeface="Century Gothic" pitchFamily="34" charset="0"/>
              </a:rPr>
              <a:t>Інновації</a:t>
            </a:r>
            <a:r>
              <a:rPr lang="ru-RU" b="1" dirty="0">
                <a:latin typeface="Century Gothic" pitchFamily="34" charset="0"/>
              </a:rPr>
              <a:t> </a:t>
            </a:r>
            <a:r>
              <a:rPr lang="ru-RU" b="1" dirty="0" err="1" smtClean="0">
                <a:latin typeface="Century Gothic" pitchFamily="34" charset="0"/>
              </a:rPr>
              <a:t>четвертьго</a:t>
            </a:r>
            <a:r>
              <a:rPr lang="ru-RU" b="1" dirty="0" smtClean="0">
                <a:latin typeface="Century Gothic" pitchFamily="34" charset="0"/>
              </a:rPr>
              <a:t> порядку </a:t>
            </a:r>
            <a:r>
              <a:rPr lang="ru-RU" dirty="0" smtClean="0">
                <a:latin typeface="Century Gothic" pitchFamily="34" charset="0"/>
              </a:rPr>
              <a:t>(</a:t>
            </a:r>
            <a:r>
              <a:rPr lang="ru-RU" dirty="0" err="1" smtClean="0">
                <a:latin typeface="Century Gothic" pitchFamily="34" charset="0"/>
              </a:rPr>
              <a:t>новий</a:t>
            </a:r>
            <a:r>
              <a:rPr lang="ru-RU" dirty="0" smtClean="0">
                <a:latin typeface="Century Gothic" pitchFamily="34" charset="0"/>
              </a:rPr>
              <a:t> </a:t>
            </a:r>
            <a:r>
              <a:rPr lang="ru-RU" dirty="0" err="1" smtClean="0">
                <a:latin typeface="Century Gothic" pitchFamily="34" charset="0"/>
              </a:rPr>
              <a:t>варіант</a:t>
            </a:r>
            <a:r>
              <a:rPr lang="ru-RU" dirty="0" smtClean="0">
                <a:latin typeface="Century Gothic" pitchFamily="34" charset="0"/>
              </a:rPr>
              <a:t>)</a:t>
            </a:r>
            <a:endParaRPr lang="ru-RU" dirty="0">
              <a:latin typeface="Century Gothic" pitchFamily="34" charset="0"/>
            </a:endParaRPr>
          </a:p>
        </p:txBody>
      </p:sp>
      <p:sp>
        <p:nvSpPr>
          <p:cNvPr id="19" name="TextBox 30" descr="Зміни, викликані взаємним пристосуванням елементів виробничої системи, наприклад, адаптації допоміжних процесів до перетворень в основних виробничих процесах у зв'язку з удосконаленням випуску продукції"/>
          <p:cNvSpPr txBox="1">
            <a:spLocks noChangeArrowheads="1"/>
          </p:cNvSpPr>
          <p:nvPr/>
        </p:nvSpPr>
        <p:spPr bwMode="auto">
          <a:xfrm>
            <a:off x="599629" y="4405703"/>
            <a:ext cx="7959820"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a:cs typeface="+mn-cs"/>
              </a:rPr>
              <a:t>Інновації </a:t>
            </a:r>
            <a:r>
              <a:rPr lang="uk-UA" b="1" dirty="0" smtClean="0">
                <a:cs typeface="+mn-cs"/>
              </a:rPr>
              <a:t>третього порядку </a:t>
            </a:r>
            <a:r>
              <a:rPr lang="uk-UA" dirty="0" smtClean="0">
                <a:cs typeface="+mn-cs"/>
              </a:rPr>
              <a:t>(адаптаційні зміни)</a:t>
            </a:r>
            <a:endParaRPr lang="uk-UA" dirty="0">
              <a:cs typeface="+mn-cs"/>
            </a:endParaRPr>
          </a:p>
        </p:txBody>
      </p:sp>
      <p:sp>
        <p:nvSpPr>
          <p:cNvPr id="20" name="TextBox 19" descr="Змінюються всі або більшість функціональних властивостей виробничої системи, але базова структурна концепція зберігається, наприклад, упровадження програмного управління верстатом"/>
          <p:cNvSpPr txBox="1"/>
          <p:nvPr/>
        </p:nvSpPr>
        <p:spPr bwMode="auto">
          <a:xfrm>
            <a:off x="600349" y="5147900"/>
            <a:ext cx="7959100" cy="369332"/>
          </a:xfrm>
          <a:prstGeom prst="rect">
            <a:avLst/>
          </a:prstGeom>
          <a:noFill/>
          <a:ln>
            <a:solidFill>
              <a:schemeClr val="tx2"/>
            </a:solidFill>
          </a:ln>
        </p:spPr>
        <p:txBody>
          <a:bodyPr wrap="square">
            <a:spAutoFit/>
          </a:bodyPr>
          <a:lstStyle/>
          <a:p>
            <a:pPr>
              <a:defRPr/>
            </a:pPr>
            <a:r>
              <a:rPr lang="ru-RU" b="1" dirty="0" err="1">
                <a:latin typeface="Century Gothic" pitchFamily="34" charset="0"/>
              </a:rPr>
              <a:t>Інновації</a:t>
            </a:r>
            <a:r>
              <a:rPr lang="ru-RU" b="1" dirty="0">
                <a:latin typeface="Century Gothic" pitchFamily="34" charset="0"/>
              </a:rPr>
              <a:t> </a:t>
            </a:r>
            <a:r>
              <a:rPr lang="ru-RU" b="1" dirty="0" err="1" smtClean="0">
                <a:latin typeface="Century Gothic" pitchFamily="34" charset="0"/>
              </a:rPr>
              <a:t>п’ятого</a:t>
            </a:r>
            <a:r>
              <a:rPr lang="ru-RU" b="1" dirty="0" smtClean="0">
                <a:latin typeface="Century Gothic" pitchFamily="34" charset="0"/>
              </a:rPr>
              <a:t> порядку </a:t>
            </a:r>
            <a:r>
              <a:rPr lang="ru-RU" dirty="0">
                <a:latin typeface="Century Gothic" pitchFamily="34" charset="0"/>
              </a:rPr>
              <a:t>(</a:t>
            </a:r>
            <a:r>
              <a:rPr lang="ru-RU" dirty="0" err="1" smtClean="0">
                <a:latin typeface="Century Gothic" pitchFamily="34" charset="0"/>
              </a:rPr>
              <a:t>нове</a:t>
            </a:r>
            <a:r>
              <a:rPr lang="ru-RU" dirty="0" smtClean="0">
                <a:latin typeface="Century Gothic" pitchFamily="34" charset="0"/>
              </a:rPr>
              <a:t> </a:t>
            </a:r>
            <a:r>
              <a:rPr lang="ru-RU" dirty="0" err="1" smtClean="0">
                <a:latin typeface="Century Gothic" pitchFamily="34" charset="0"/>
              </a:rPr>
              <a:t>покоління</a:t>
            </a:r>
            <a:r>
              <a:rPr lang="ru-RU" dirty="0" smtClean="0">
                <a:latin typeface="Century Gothic" pitchFamily="34" charset="0"/>
              </a:rPr>
              <a:t>)</a:t>
            </a:r>
            <a:endParaRPr lang="ru-RU" dirty="0">
              <a:latin typeface="Century Gothic" pitchFamily="34" charset="0"/>
            </a:endParaRPr>
          </a:p>
        </p:txBody>
      </p:sp>
      <p:sp>
        <p:nvSpPr>
          <p:cNvPr id="21" name="TextBox 20" descr="Якісна зміна функціональних властивостей виробничої системи або її частини, змінюється вхідна концепція, але функціональний принцип залишається, наприклад, стільниковий зв'язок"/>
          <p:cNvSpPr txBox="1"/>
          <p:nvPr/>
        </p:nvSpPr>
        <p:spPr bwMode="auto">
          <a:xfrm>
            <a:off x="600349" y="5517310"/>
            <a:ext cx="7959100" cy="369332"/>
          </a:xfrm>
          <a:prstGeom prst="rect">
            <a:avLst/>
          </a:prstGeom>
          <a:noFill/>
          <a:ln>
            <a:solidFill>
              <a:schemeClr val="tx2"/>
            </a:solidFill>
          </a:ln>
        </p:spPr>
        <p:txBody>
          <a:bodyPr wrap="square">
            <a:spAutoFit/>
          </a:bodyPr>
          <a:lstStyle/>
          <a:p>
            <a:pPr>
              <a:defRPr/>
            </a:pPr>
            <a:r>
              <a:rPr lang="ru-RU" b="1" dirty="0" err="1">
                <a:latin typeface="Century Gothic" pitchFamily="34" charset="0"/>
              </a:rPr>
              <a:t>Інновації</a:t>
            </a:r>
            <a:r>
              <a:rPr lang="ru-RU" b="1" dirty="0">
                <a:latin typeface="Century Gothic" pitchFamily="34" charset="0"/>
              </a:rPr>
              <a:t> </a:t>
            </a:r>
            <a:r>
              <a:rPr lang="ru-RU" b="1" dirty="0" err="1" smtClean="0">
                <a:latin typeface="Century Gothic" pitchFamily="34" charset="0"/>
              </a:rPr>
              <a:t>шостого</a:t>
            </a:r>
            <a:r>
              <a:rPr lang="ru-RU" b="1" dirty="0" smtClean="0">
                <a:latin typeface="Century Gothic" pitchFamily="34" charset="0"/>
              </a:rPr>
              <a:t> порядку </a:t>
            </a:r>
            <a:r>
              <a:rPr lang="ru-RU" dirty="0" smtClean="0">
                <a:latin typeface="Century Gothic" pitchFamily="34" charset="0"/>
              </a:rPr>
              <a:t>(</a:t>
            </a:r>
            <a:r>
              <a:rPr lang="ru-RU" dirty="0" err="1" smtClean="0">
                <a:latin typeface="Century Gothic" pitchFamily="34" charset="0"/>
              </a:rPr>
              <a:t>новий</a:t>
            </a:r>
            <a:r>
              <a:rPr lang="ru-RU" dirty="0" smtClean="0">
                <a:latin typeface="Century Gothic" pitchFamily="34" charset="0"/>
              </a:rPr>
              <a:t> вид)</a:t>
            </a:r>
            <a:endParaRPr lang="ru-RU" dirty="0">
              <a:latin typeface="Century Gothic" pitchFamily="34" charset="0"/>
            </a:endParaRPr>
          </a:p>
        </p:txBody>
      </p:sp>
      <p:sp>
        <p:nvSpPr>
          <p:cNvPr id="23" name="TextBox 22" descr="Докорінна зміна функціональних властивостей виробничої системи або її частини, що робить іншим її основний функціональний принцип, наприклад, поява транзисторів, інтегральних схем, введення гнучких виробничих ліній, види транспорту на магнітній чи повітряній подушці тощо"/>
          <p:cNvSpPr txBox="1"/>
          <p:nvPr/>
        </p:nvSpPr>
        <p:spPr bwMode="auto">
          <a:xfrm>
            <a:off x="600348" y="5886642"/>
            <a:ext cx="7959101" cy="369332"/>
          </a:xfrm>
          <a:prstGeom prst="rect">
            <a:avLst/>
          </a:prstGeom>
          <a:noFill/>
          <a:ln>
            <a:solidFill>
              <a:schemeClr val="tx2"/>
            </a:solidFill>
          </a:ln>
        </p:spPr>
        <p:txBody>
          <a:bodyPr wrap="square">
            <a:spAutoFit/>
          </a:bodyPr>
          <a:lstStyle/>
          <a:p>
            <a:pPr>
              <a:defRPr/>
            </a:pPr>
            <a:r>
              <a:rPr lang="ru-RU" b="1" dirty="0" err="1">
                <a:latin typeface="Century Gothic" pitchFamily="34" charset="0"/>
              </a:rPr>
              <a:t>Інновації</a:t>
            </a:r>
            <a:r>
              <a:rPr lang="ru-RU" b="1" dirty="0">
                <a:latin typeface="Century Gothic" pitchFamily="34" charset="0"/>
              </a:rPr>
              <a:t> </a:t>
            </a:r>
            <a:r>
              <a:rPr lang="ru-RU" b="1" dirty="0" err="1" smtClean="0">
                <a:latin typeface="Century Gothic" pitchFamily="34" charset="0"/>
              </a:rPr>
              <a:t>сьомого</a:t>
            </a:r>
            <a:r>
              <a:rPr lang="ru-RU" b="1" dirty="0" smtClean="0">
                <a:latin typeface="Century Gothic" pitchFamily="34" charset="0"/>
              </a:rPr>
              <a:t> порядку </a:t>
            </a:r>
            <a:r>
              <a:rPr lang="ru-RU" dirty="0">
                <a:latin typeface="Century Gothic" pitchFamily="34" charset="0"/>
              </a:rPr>
              <a:t>(</a:t>
            </a:r>
            <a:r>
              <a:rPr lang="ru-RU" dirty="0" err="1" smtClean="0">
                <a:latin typeface="Century Gothic" pitchFamily="34" charset="0"/>
              </a:rPr>
              <a:t>новий</a:t>
            </a:r>
            <a:r>
              <a:rPr lang="ru-RU" dirty="0" smtClean="0">
                <a:latin typeface="Century Gothic" pitchFamily="34" charset="0"/>
              </a:rPr>
              <a:t> </a:t>
            </a:r>
            <a:r>
              <a:rPr lang="ru-RU" dirty="0" err="1" smtClean="0">
                <a:latin typeface="Century Gothic" pitchFamily="34" charset="0"/>
              </a:rPr>
              <a:t>рід</a:t>
            </a:r>
            <a:r>
              <a:rPr lang="ru-RU" dirty="0" smtClean="0">
                <a:latin typeface="Century Gothic" pitchFamily="34" charset="0"/>
              </a:rPr>
              <a:t>)</a:t>
            </a:r>
            <a:endParaRPr lang="ru-RU" dirty="0">
              <a:latin typeface="Century Gothic" pitchFamily="34" charset="0"/>
            </a:endParaRPr>
          </a:p>
        </p:txBody>
      </p:sp>
    </p:spTree>
    <p:extLst>
      <p:ext uri="{BB962C8B-B14F-4D97-AF65-F5344CB8AC3E}">
        <p14:creationId xmlns:p14="http://schemas.microsoft.com/office/powerpoint/2010/main" val="40722550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bwMode="auto">
          <a:xfrm>
            <a:off x="611560" y="1425601"/>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Стратегічні</a:t>
            </a:r>
            <a:endParaRPr lang="uk-UA" b="1" dirty="0">
              <a:latin typeface="Century Gothic" pitchFamily="34" charset="0"/>
            </a:endParaRPr>
          </a:p>
        </p:txBody>
      </p:sp>
      <p:sp>
        <p:nvSpPr>
          <p:cNvPr id="27" name="TextBox 30"/>
          <p:cNvSpPr txBox="1">
            <a:spLocks noChangeArrowheads="1"/>
          </p:cNvSpPr>
          <p:nvPr/>
        </p:nvSpPr>
        <p:spPr bwMode="auto">
          <a:xfrm>
            <a:off x="611561" y="1052736"/>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Реактивні</a:t>
            </a:r>
            <a:endParaRPr lang="uk-UA" b="1" dirty="0">
              <a:cs typeface="+mn-cs"/>
            </a:endParaRPr>
          </a:p>
        </p:txBody>
      </p:sp>
      <p:sp>
        <p:nvSpPr>
          <p:cNvPr id="33"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причинами виникнення</a:t>
            </a:r>
            <a:endParaRPr lang="uk-UA" sz="2000" dirty="0"/>
          </a:p>
        </p:txBody>
      </p:sp>
      <p:sp>
        <p:nvSpPr>
          <p:cNvPr id="14" name="TextBox 13"/>
          <p:cNvSpPr txBox="1"/>
          <p:nvPr/>
        </p:nvSpPr>
        <p:spPr bwMode="auto">
          <a:xfrm>
            <a:off x="611560" y="4828459"/>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Інкрементальні</a:t>
            </a:r>
            <a:endParaRPr lang="uk-UA" b="1" dirty="0">
              <a:latin typeface="Century Gothic" pitchFamily="34" charset="0"/>
            </a:endParaRPr>
          </a:p>
        </p:txBody>
      </p:sp>
      <p:sp>
        <p:nvSpPr>
          <p:cNvPr id="16" name="Заголовок 1"/>
          <p:cNvSpPr txBox="1">
            <a:spLocks/>
          </p:cNvSpPr>
          <p:nvPr/>
        </p:nvSpPr>
        <p:spPr>
          <a:xfrm>
            <a:off x="455786" y="3742928"/>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ступенем впливу на технологічне і соціальне середовище</a:t>
            </a:r>
            <a:endParaRPr lang="uk-UA" sz="2000" dirty="0"/>
          </a:p>
        </p:txBody>
      </p:sp>
      <p:sp>
        <p:nvSpPr>
          <p:cNvPr id="17" name="TextBox 16"/>
          <p:cNvSpPr txBox="1"/>
          <p:nvPr/>
        </p:nvSpPr>
        <p:spPr bwMode="auto">
          <a:xfrm>
            <a:off x="612281" y="5197791"/>
            <a:ext cx="7947168" cy="369332"/>
          </a:xfrm>
          <a:prstGeom prst="rect">
            <a:avLst/>
          </a:prstGeom>
          <a:noFill/>
          <a:ln>
            <a:solidFill>
              <a:schemeClr val="tx2"/>
            </a:solidFill>
          </a:ln>
        </p:spPr>
        <p:txBody>
          <a:bodyPr wrap="square">
            <a:spAutoFit/>
          </a:bodyPr>
          <a:lstStyle/>
          <a:p>
            <a:pPr>
              <a:defRPr/>
            </a:pPr>
            <a:r>
              <a:rPr lang="uk-UA" b="1" dirty="0" smtClean="0">
                <a:latin typeface="Century Gothic" pitchFamily="34" charset="0"/>
              </a:rPr>
              <a:t>Радикальні</a:t>
            </a:r>
            <a:endParaRPr lang="uk-UA" b="1" dirty="0">
              <a:latin typeface="Century Gothic" pitchFamily="34" charset="0"/>
            </a:endParaRPr>
          </a:p>
        </p:txBody>
      </p:sp>
      <p:sp>
        <p:nvSpPr>
          <p:cNvPr id="18" name="TextBox 17"/>
          <p:cNvSpPr txBox="1"/>
          <p:nvPr/>
        </p:nvSpPr>
        <p:spPr bwMode="auto">
          <a:xfrm>
            <a:off x="612507" y="5939988"/>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Зміна</a:t>
            </a:r>
            <a:r>
              <a:rPr lang="ru-RU" b="1" dirty="0" smtClean="0">
                <a:latin typeface="Century Gothic" pitchFamily="34" charset="0"/>
              </a:rPr>
              <a:t> </a:t>
            </a:r>
            <a:r>
              <a:rPr lang="ru-RU" b="1" dirty="0" err="1" smtClean="0">
                <a:latin typeface="Century Gothic" pitchFamily="34" charset="0"/>
              </a:rPr>
              <a:t>техніко-технологічної</a:t>
            </a:r>
            <a:r>
              <a:rPr lang="ru-RU" b="1" dirty="0" smtClean="0">
                <a:latin typeface="Century Gothic" pitchFamily="34" charset="0"/>
              </a:rPr>
              <a:t> </a:t>
            </a:r>
            <a:r>
              <a:rPr lang="ru-RU" b="1" dirty="0" err="1" smtClean="0">
                <a:latin typeface="Century Gothic" pitchFamily="34" charset="0"/>
              </a:rPr>
              <a:t>парадигми</a:t>
            </a:r>
            <a:endParaRPr lang="uk-UA" b="1" dirty="0">
              <a:latin typeface="Century Gothic" pitchFamily="34" charset="0"/>
            </a:endParaRPr>
          </a:p>
        </p:txBody>
      </p:sp>
      <p:sp>
        <p:nvSpPr>
          <p:cNvPr id="19" name="TextBox 30"/>
          <p:cNvSpPr txBox="1">
            <a:spLocks noChangeArrowheads="1"/>
          </p:cNvSpPr>
          <p:nvPr/>
        </p:nvSpPr>
        <p:spPr bwMode="auto">
          <a:xfrm>
            <a:off x="612508" y="5567123"/>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Нові технологічні системи</a:t>
            </a:r>
            <a:endParaRPr lang="uk-UA" b="1" dirty="0">
              <a:cs typeface="+mn-cs"/>
            </a:endParaRPr>
          </a:p>
        </p:txBody>
      </p:sp>
      <p:sp>
        <p:nvSpPr>
          <p:cNvPr id="21" name="TextBox 20"/>
          <p:cNvSpPr txBox="1"/>
          <p:nvPr/>
        </p:nvSpPr>
        <p:spPr bwMode="auto">
          <a:xfrm>
            <a:off x="763960" y="3203684"/>
            <a:ext cx="7947168" cy="369332"/>
          </a:xfrm>
          <a:prstGeom prst="rect">
            <a:avLst/>
          </a:prstGeom>
          <a:noFill/>
          <a:ln>
            <a:solidFill>
              <a:schemeClr val="tx2"/>
            </a:solidFill>
          </a:ln>
        </p:spPr>
        <p:txBody>
          <a:bodyPr wrap="square">
            <a:spAutoFit/>
          </a:bodyPr>
          <a:lstStyle/>
          <a:p>
            <a:pPr>
              <a:defRPr/>
            </a:pPr>
            <a:r>
              <a:rPr lang="ru-RU" b="1" dirty="0" err="1" smtClean="0">
                <a:latin typeface="Century Gothic" pitchFamily="34" charset="0"/>
              </a:rPr>
              <a:t>Дифузійні</a:t>
            </a:r>
            <a:endParaRPr lang="uk-UA" b="1" dirty="0">
              <a:latin typeface="Century Gothic" pitchFamily="34" charset="0"/>
            </a:endParaRPr>
          </a:p>
        </p:txBody>
      </p:sp>
      <p:sp>
        <p:nvSpPr>
          <p:cNvPr id="23" name="TextBox 30"/>
          <p:cNvSpPr txBox="1">
            <a:spLocks noChangeArrowheads="1"/>
          </p:cNvSpPr>
          <p:nvPr/>
        </p:nvSpPr>
        <p:spPr bwMode="auto">
          <a:xfrm>
            <a:off x="763961" y="2830819"/>
            <a:ext cx="7947168" cy="369332"/>
          </a:xfrm>
          <a:prstGeom prst="rect">
            <a:avLst/>
          </a:prstGeom>
          <a:noFill/>
          <a:ln>
            <a:solidFill>
              <a:schemeClr val="tx2"/>
            </a:solidFill>
          </a:ln>
        </p:spPr>
        <p:txBody>
          <a:bodyPr wrap="square">
            <a:spAutoFit/>
          </a:bodyPr>
          <a:lstStyle>
            <a:lvl1pPr>
              <a:defRPr>
                <a:solidFill>
                  <a:schemeClr val="tx1"/>
                </a:solidFill>
                <a:latin typeface="Century Gothic" pitchFamily="34" charset="0"/>
                <a:cs typeface="Arial" pitchFamily="34" charset="0"/>
              </a:defRPr>
            </a:lvl1pPr>
            <a:lvl2pPr marL="742950" indent="-285750">
              <a:defRPr>
                <a:solidFill>
                  <a:schemeClr val="tx1"/>
                </a:solidFill>
                <a:latin typeface="Century Gothic" pitchFamily="34" charset="0"/>
                <a:cs typeface="Arial" pitchFamily="34" charset="0"/>
              </a:defRPr>
            </a:lvl2pPr>
            <a:lvl3pPr marL="1143000" indent="-228600">
              <a:defRPr>
                <a:solidFill>
                  <a:schemeClr val="tx1"/>
                </a:solidFill>
                <a:latin typeface="Century Gothic" pitchFamily="34" charset="0"/>
                <a:cs typeface="Arial" pitchFamily="34" charset="0"/>
              </a:defRPr>
            </a:lvl3pPr>
            <a:lvl4pPr marL="1600200" indent="-228600">
              <a:defRPr>
                <a:solidFill>
                  <a:schemeClr val="tx1"/>
                </a:solidFill>
                <a:latin typeface="Century Gothic" pitchFamily="34" charset="0"/>
                <a:cs typeface="Arial" pitchFamily="34" charset="0"/>
              </a:defRPr>
            </a:lvl4pPr>
            <a:lvl5pPr marL="2057400" indent="-228600">
              <a:defRPr>
                <a:solidFill>
                  <a:schemeClr val="tx1"/>
                </a:solidFill>
                <a:latin typeface="Century Gothic" pitchFamily="34" charset="0"/>
                <a:cs typeface="Arial" pitchFamily="34" charset="0"/>
              </a:defRPr>
            </a:lvl5pPr>
            <a:lvl6pPr marL="2514600" indent="-228600" eaLnBrk="0" fontAlgn="base" hangingPunct="0">
              <a:spcBef>
                <a:spcPct val="0"/>
              </a:spcBef>
              <a:spcAft>
                <a:spcPct val="0"/>
              </a:spcAft>
              <a:defRPr>
                <a:solidFill>
                  <a:schemeClr val="tx1"/>
                </a:solidFill>
                <a:latin typeface="Century Gothic" pitchFamily="34" charset="0"/>
                <a:cs typeface="Arial" pitchFamily="34" charset="0"/>
              </a:defRPr>
            </a:lvl6pPr>
            <a:lvl7pPr marL="2971800" indent="-228600" eaLnBrk="0" fontAlgn="base" hangingPunct="0">
              <a:spcBef>
                <a:spcPct val="0"/>
              </a:spcBef>
              <a:spcAft>
                <a:spcPct val="0"/>
              </a:spcAft>
              <a:defRPr>
                <a:solidFill>
                  <a:schemeClr val="tx1"/>
                </a:solidFill>
                <a:latin typeface="Century Gothic" pitchFamily="34" charset="0"/>
                <a:cs typeface="Arial" pitchFamily="34" charset="0"/>
              </a:defRPr>
            </a:lvl7pPr>
            <a:lvl8pPr marL="3429000" indent="-228600" eaLnBrk="0" fontAlgn="base" hangingPunct="0">
              <a:spcBef>
                <a:spcPct val="0"/>
              </a:spcBef>
              <a:spcAft>
                <a:spcPct val="0"/>
              </a:spcAft>
              <a:defRPr>
                <a:solidFill>
                  <a:schemeClr val="tx1"/>
                </a:solidFill>
                <a:latin typeface="Century Gothic" pitchFamily="34" charset="0"/>
                <a:cs typeface="Arial" pitchFamily="34" charset="0"/>
              </a:defRPr>
            </a:lvl8pPr>
            <a:lvl9pPr marL="3886200" indent="-228600" eaLnBrk="0" fontAlgn="base" hangingPunct="0">
              <a:spcBef>
                <a:spcPct val="0"/>
              </a:spcBef>
              <a:spcAft>
                <a:spcPct val="0"/>
              </a:spcAft>
              <a:defRPr>
                <a:solidFill>
                  <a:schemeClr val="tx1"/>
                </a:solidFill>
                <a:latin typeface="Century Gothic" pitchFamily="34" charset="0"/>
                <a:cs typeface="Arial" pitchFamily="34" charset="0"/>
              </a:defRPr>
            </a:lvl9pPr>
          </a:lstStyle>
          <a:p>
            <a:r>
              <a:rPr lang="uk-UA" b="1" dirty="0" smtClean="0">
                <a:cs typeface="+mn-cs"/>
              </a:rPr>
              <a:t>Одиничні</a:t>
            </a:r>
            <a:endParaRPr lang="uk-UA" b="1" dirty="0">
              <a:cs typeface="+mn-cs"/>
            </a:endParaRPr>
          </a:p>
        </p:txBody>
      </p:sp>
      <p:sp>
        <p:nvSpPr>
          <p:cNvPr id="24" name="Заголовок 1"/>
          <p:cNvSpPr txBox="1">
            <a:spLocks/>
          </p:cNvSpPr>
          <p:nvPr/>
        </p:nvSpPr>
        <p:spPr>
          <a:xfrm>
            <a:off x="455786" y="2110739"/>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defRPr/>
            </a:pPr>
            <a:r>
              <a:rPr lang="uk-UA" sz="3200" dirty="0" smtClean="0"/>
              <a:t>Класифікація за ступенем поширення</a:t>
            </a:r>
            <a:endParaRPr lang="uk-UA" sz="2000" dirty="0"/>
          </a:p>
        </p:txBody>
      </p:sp>
    </p:spTree>
    <p:extLst>
      <p:ext uri="{BB962C8B-B14F-4D97-AF65-F5344CB8AC3E}">
        <p14:creationId xmlns:p14="http://schemas.microsoft.com/office/powerpoint/2010/main" val="1425870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55576" y="1700808"/>
            <a:ext cx="7772400" cy="1800200"/>
          </a:xfrm>
          <a:noFill/>
          <a:ln>
            <a:noFill/>
          </a:ln>
        </p:spPr>
        <p:style>
          <a:lnRef idx="2">
            <a:schemeClr val="dk1"/>
          </a:lnRef>
          <a:fillRef idx="1">
            <a:schemeClr val="lt1"/>
          </a:fillRef>
          <a:effectRef idx="0">
            <a:schemeClr val="dk1"/>
          </a:effectRef>
          <a:fontRef idx="minor">
            <a:schemeClr val="dk1"/>
          </a:fontRef>
        </p:style>
        <p:txBody>
          <a:bodyPr anchor="ctr">
            <a:normAutofit/>
          </a:bodyPr>
          <a:lstStyle/>
          <a:p>
            <a:pPr lvl="0" algn="ctr"/>
            <a:r>
              <a:rPr lang="uk-UA" sz="3200" b="1" dirty="0" smtClean="0">
                <a:solidFill>
                  <a:schemeClr val="tx1"/>
                </a:solidFill>
              </a:rPr>
              <a:t>2. </a:t>
            </a:r>
            <a:r>
              <a:rPr lang="uk-UA" sz="3200" b="1" dirty="0">
                <a:effectLst>
                  <a:reflection blurRad="12700" stA="28000" endPos="45000" dist="1003" dir="5400000" sy="-100000" algn="bl"/>
                </a:effectLst>
              </a:rPr>
              <a:t>Сутність інноваційної діяльності та інноваційного процесу.</a:t>
            </a:r>
          </a:p>
          <a:p>
            <a:pPr algn="ctr"/>
            <a:endParaRPr lang="en-US" sz="3200" dirty="0">
              <a:solidFill>
                <a:schemeClr val="tx1"/>
              </a:solidFill>
            </a:endParaRPr>
          </a:p>
        </p:txBody>
      </p:sp>
    </p:spTree>
    <p:extLst>
      <p:ext uri="{BB962C8B-B14F-4D97-AF65-F5344CB8AC3E}">
        <p14:creationId xmlns:p14="http://schemas.microsoft.com/office/powerpoint/2010/main" val="18035752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3356992"/>
            <a:ext cx="8645424" cy="576064"/>
          </a:xfrm>
          <a:noFill/>
          <a:ln>
            <a:noFill/>
          </a:ln>
        </p:spPr>
        <p:style>
          <a:lnRef idx="2">
            <a:schemeClr val="dk1"/>
          </a:lnRef>
          <a:fillRef idx="1">
            <a:schemeClr val="lt1"/>
          </a:fillRef>
          <a:effectRef idx="0">
            <a:schemeClr val="dk1"/>
          </a:effectRef>
          <a:fontRef idx="minor">
            <a:schemeClr val="dk1"/>
          </a:fontRef>
        </p:style>
        <p:txBody>
          <a:bodyPr anchor="ctr">
            <a:normAutofit lnSpcReduction="10000"/>
          </a:bodyPr>
          <a:lstStyle/>
          <a:p>
            <a:pPr algn="ctr"/>
            <a:r>
              <a:rPr lang="uk-UA" sz="3200" b="1" dirty="0" smtClean="0">
                <a:solidFill>
                  <a:schemeClr val="tx1"/>
                </a:solidFill>
              </a:rPr>
              <a:t>Особливості інноваційної діяльності</a:t>
            </a:r>
            <a:endParaRPr lang="en-US" sz="3200" dirty="0">
              <a:solidFill>
                <a:schemeClr val="tx1"/>
              </a:solidFill>
            </a:endParaRPr>
          </a:p>
        </p:txBody>
      </p:sp>
      <p:sp>
        <p:nvSpPr>
          <p:cNvPr id="2" name="Rectangle 1"/>
          <p:cNvSpPr/>
          <p:nvPr/>
        </p:nvSpPr>
        <p:spPr>
          <a:xfrm>
            <a:off x="323528" y="332656"/>
            <a:ext cx="8496944" cy="3139321"/>
          </a:xfrm>
          <a:prstGeom prst="rect">
            <a:avLst/>
          </a:prstGeom>
        </p:spPr>
        <p:txBody>
          <a:bodyPr wrap="square">
            <a:spAutoFit/>
          </a:bodyPr>
          <a:lstStyle/>
          <a:p>
            <a:r>
              <a:rPr lang="uk-UA" b="1" i="1" dirty="0" smtClean="0"/>
              <a:t>Інноваційна </a:t>
            </a:r>
            <a:r>
              <a:rPr lang="uk-UA" b="1" i="1" dirty="0"/>
              <a:t>діяльність </a:t>
            </a:r>
            <a:r>
              <a:rPr lang="uk-UA" dirty="0"/>
              <a:t>– це вид діяльності </a:t>
            </a:r>
            <a:r>
              <a:rPr lang="uk-UA" dirty="0" smtClean="0"/>
              <a:t>суб’єктів господарювання, спрямований на появу нових або удосконалених рішень</a:t>
            </a:r>
            <a:r>
              <a:rPr lang="ru-RU" dirty="0" smtClean="0"/>
              <a:t>, </a:t>
            </a:r>
            <a:r>
              <a:rPr lang="uk-UA" dirty="0" smtClean="0"/>
              <a:t>оформлених </a:t>
            </a:r>
            <a:r>
              <a:rPr lang="uk-UA" dirty="0"/>
              <a:t>в </a:t>
            </a:r>
            <a:r>
              <a:rPr lang="uk-UA" dirty="0" smtClean="0"/>
              <a:t>інноваціях</a:t>
            </a:r>
          </a:p>
          <a:p>
            <a:endParaRPr lang="uk-UA" dirty="0"/>
          </a:p>
          <a:p>
            <a:r>
              <a:rPr lang="uk-UA" b="1" i="1" dirty="0"/>
              <a:t>Інноваційна діяльність - </a:t>
            </a:r>
            <a:r>
              <a:rPr lang="uk-UA" dirty="0"/>
              <a:t>це діяльність, спрямована на використання результатів наукових досліджень і розробок для розвитку наукових шкіл, забезпечення прогресивних перетворень в економіці в цілому, в галузях і на окремих підприємствах, підвищення конкурентоспроможності підприємств і продукції, розширення асортименту якісної продукції, вдосконалення методів комерційної реалізації продуктів і послуг. Для того, щоб інноваційна діяльність приносила підприємству успіх, необхідно, щоб менеджер "знав місця, де знаходяться ідеї, і володів методами їх виявлення.</a:t>
            </a:r>
            <a:endParaRPr lang="en-US" dirty="0"/>
          </a:p>
        </p:txBody>
      </p:sp>
      <p:sp>
        <p:nvSpPr>
          <p:cNvPr id="4" name="Rectangle 3"/>
          <p:cNvSpPr/>
          <p:nvPr/>
        </p:nvSpPr>
        <p:spPr>
          <a:xfrm>
            <a:off x="467544" y="3807038"/>
            <a:ext cx="8352928" cy="2862322"/>
          </a:xfrm>
          <a:prstGeom prst="rect">
            <a:avLst/>
          </a:prstGeom>
        </p:spPr>
        <p:txBody>
          <a:bodyPr wrap="square">
            <a:spAutoFit/>
          </a:bodyPr>
          <a:lstStyle/>
          <a:p>
            <a:pPr marL="285750" indent="-285750">
              <a:buFont typeface="Arial" pitchFamily="34" charset="0"/>
              <a:buChar char="•"/>
            </a:pPr>
            <a:r>
              <a:rPr lang="uk-UA" dirty="0" smtClean="0"/>
              <a:t>новизна;</a:t>
            </a:r>
          </a:p>
          <a:p>
            <a:pPr marL="285750" indent="-285750">
              <a:buFont typeface="Arial" pitchFamily="34" charset="0"/>
              <a:buChar char="•"/>
            </a:pPr>
            <a:r>
              <a:rPr lang="uk-UA" dirty="0" smtClean="0"/>
              <a:t>довгостроковий характер </a:t>
            </a:r>
            <a:r>
              <a:rPr lang="uk-UA" dirty="0"/>
              <a:t>отримання </a:t>
            </a:r>
            <a:r>
              <a:rPr lang="uk-UA" dirty="0" smtClean="0"/>
              <a:t>результатів;</a:t>
            </a:r>
          </a:p>
          <a:p>
            <a:pPr marL="285750" indent="-285750">
              <a:buFont typeface="Arial" pitchFamily="34" charset="0"/>
              <a:buChar char="•"/>
            </a:pPr>
            <a:r>
              <a:rPr lang="uk-UA" dirty="0" smtClean="0"/>
              <a:t>підвищений ризик;</a:t>
            </a:r>
          </a:p>
          <a:p>
            <a:pPr marL="285750" indent="-285750">
              <a:buFont typeface="Arial" pitchFamily="34" charset="0"/>
              <a:buChar char="•"/>
            </a:pPr>
            <a:r>
              <a:rPr lang="uk-UA" dirty="0" smtClean="0"/>
              <a:t>непередбачуваність результатів;</a:t>
            </a:r>
          </a:p>
          <a:p>
            <a:pPr marL="285750" indent="-285750">
              <a:buFont typeface="Arial" pitchFamily="34" charset="0"/>
              <a:buChar char="•"/>
            </a:pPr>
            <a:r>
              <a:rPr lang="uk-UA" dirty="0"/>
              <a:t>потенційно </a:t>
            </a:r>
            <a:r>
              <a:rPr lang="uk-UA" dirty="0" smtClean="0"/>
              <a:t>високий прибуток;</a:t>
            </a:r>
          </a:p>
          <a:p>
            <a:pPr marL="285750" indent="-285750">
              <a:buFont typeface="Arial" pitchFamily="34" charset="0"/>
              <a:buChar char="•"/>
            </a:pPr>
            <a:r>
              <a:rPr lang="uk-UA" dirty="0" smtClean="0"/>
              <a:t>нестандартний підхід;</a:t>
            </a:r>
          </a:p>
          <a:p>
            <a:pPr marL="285750" indent="-285750">
              <a:buFont typeface="Arial" pitchFamily="34" charset="0"/>
              <a:buChar char="•"/>
            </a:pPr>
            <a:r>
              <a:rPr lang="uk-UA" dirty="0" smtClean="0"/>
              <a:t>творчий характер;</a:t>
            </a:r>
          </a:p>
          <a:p>
            <a:pPr marL="285750" indent="-285750">
              <a:buFont typeface="Arial" pitchFamily="34" charset="0"/>
              <a:buChar char="•"/>
            </a:pPr>
            <a:r>
              <a:rPr lang="uk-UA" dirty="0" smtClean="0"/>
              <a:t>відмова від укорінених схем організації;</a:t>
            </a:r>
          </a:p>
          <a:p>
            <a:pPr marL="285750" indent="-285750">
              <a:buFont typeface="Arial" pitchFamily="34" charset="0"/>
              <a:buChar char="•"/>
            </a:pPr>
            <a:r>
              <a:rPr lang="uk-UA" dirty="0" smtClean="0"/>
              <a:t>орієнтація на індивідуальні потреби споживача (невеликі за місткістю ринки).</a:t>
            </a:r>
          </a:p>
          <a:p>
            <a:pPr marL="285750" indent="-285750">
              <a:buFont typeface="Arial" pitchFamily="34" charset="0"/>
              <a:buChar char="•"/>
            </a:pPr>
            <a:endParaRPr lang="en-US" dirty="0"/>
          </a:p>
        </p:txBody>
      </p:sp>
    </p:spTree>
    <p:extLst>
      <p:ext uri="{BB962C8B-B14F-4D97-AF65-F5344CB8AC3E}">
        <p14:creationId xmlns:p14="http://schemas.microsoft.com/office/powerpoint/2010/main" val="550342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0648"/>
            <a:ext cx="8645424" cy="576064"/>
          </a:xfrm>
          <a:noFill/>
          <a:ln>
            <a:noFill/>
          </a:ln>
        </p:spPr>
        <p:style>
          <a:lnRef idx="2">
            <a:schemeClr val="dk1"/>
          </a:lnRef>
          <a:fillRef idx="1">
            <a:schemeClr val="lt1"/>
          </a:fillRef>
          <a:effectRef idx="0">
            <a:schemeClr val="dk1"/>
          </a:effectRef>
          <a:fontRef idx="minor">
            <a:schemeClr val="dk1"/>
          </a:fontRef>
        </p:style>
        <p:txBody>
          <a:bodyPr anchor="ctr">
            <a:normAutofit lnSpcReduction="10000"/>
          </a:bodyPr>
          <a:lstStyle/>
          <a:p>
            <a:pPr algn="ctr"/>
            <a:r>
              <a:rPr lang="uk-UA" sz="3200" b="1" dirty="0" smtClean="0">
                <a:solidFill>
                  <a:schemeClr val="tx1"/>
                </a:solidFill>
              </a:rPr>
              <a:t>Принципи</a:t>
            </a:r>
            <a:r>
              <a:rPr lang="ru-RU" sz="3200" b="1" dirty="0" smtClean="0">
                <a:solidFill>
                  <a:schemeClr val="tx1"/>
                </a:solidFill>
              </a:rPr>
              <a:t> </a:t>
            </a:r>
            <a:r>
              <a:rPr lang="uk-UA" sz="3200" b="1" dirty="0" smtClean="0">
                <a:solidFill>
                  <a:schemeClr val="tx1"/>
                </a:solidFill>
              </a:rPr>
              <a:t>інноваційної діяльності</a:t>
            </a:r>
            <a:endParaRPr lang="en-US" sz="3200" dirty="0">
              <a:solidFill>
                <a:schemeClr val="tx1"/>
              </a:solidFill>
            </a:endParaRPr>
          </a:p>
        </p:txBody>
      </p:sp>
      <p:sp>
        <p:nvSpPr>
          <p:cNvPr id="4" name="Rectangle 3"/>
          <p:cNvSpPr/>
          <p:nvPr/>
        </p:nvSpPr>
        <p:spPr>
          <a:xfrm>
            <a:off x="683568" y="920990"/>
            <a:ext cx="8064896" cy="2954655"/>
          </a:xfrm>
          <a:prstGeom prst="rect">
            <a:avLst/>
          </a:prstGeom>
        </p:spPr>
        <p:txBody>
          <a:bodyPr wrap="square">
            <a:spAutoFit/>
          </a:bodyPr>
          <a:lstStyle/>
          <a:p>
            <a:pPr marL="285750" indent="-285750">
              <a:spcBef>
                <a:spcPts val="1800"/>
              </a:spcBef>
              <a:buFont typeface="Arial" pitchFamily="34" charset="0"/>
              <a:buChar char="•"/>
            </a:pPr>
            <a:r>
              <a:rPr lang="ru-RU" dirty="0" err="1"/>
              <a:t>пріоритет</a:t>
            </a:r>
            <a:r>
              <a:rPr lang="ru-RU" dirty="0"/>
              <a:t> </a:t>
            </a:r>
            <a:r>
              <a:rPr lang="ru-RU" dirty="0" err="1"/>
              <a:t>інновацій</a:t>
            </a:r>
            <a:r>
              <a:rPr lang="ru-RU" dirty="0"/>
              <a:t> над </a:t>
            </a:r>
            <a:r>
              <a:rPr lang="ru-RU" dirty="0" err="1"/>
              <a:t>традиційним</a:t>
            </a:r>
            <a:r>
              <a:rPr lang="ru-RU" dirty="0"/>
              <a:t> </a:t>
            </a:r>
            <a:r>
              <a:rPr lang="ru-RU" dirty="0" err="1"/>
              <a:t>виробництвом</a:t>
            </a:r>
            <a:r>
              <a:rPr lang="uk-UA" dirty="0" smtClean="0"/>
              <a:t>;</a:t>
            </a:r>
          </a:p>
          <a:p>
            <a:pPr marL="285750" indent="-285750">
              <a:spcBef>
                <a:spcPts val="1800"/>
              </a:spcBef>
              <a:buFont typeface="Arial" pitchFamily="34" charset="0"/>
              <a:buChar char="•"/>
            </a:pPr>
            <a:r>
              <a:rPr lang="ru-RU" dirty="0" err="1"/>
              <a:t>економічність</a:t>
            </a:r>
            <a:r>
              <a:rPr lang="ru-RU" dirty="0"/>
              <a:t> </a:t>
            </a:r>
            <a:r>
              <a:rPr lang="ru-RU" dirty="0" err="1"/>
              <a:t>інноваційного</a:t>
            </a:r>
            <a:r>
              <a:rPr lang="ru-RU" dirty="0"/>
              <a:t> </a:t>
            </a:r>
            <a:r>
              <a:rPr lang="ru-RU" dirty="0" err="1"/>
              <a:t>виробництва</a:t>
            </a:r>
            <a:r>
              <a:rPr lang="ru-RU" dirty="0"/>
              <a:t> (</a:t>
            </a:r>
            <a:r>
              <a:rPr lang="ru-RU" dirty="0" err="1"/>
              <a:t>досягнення</a:t>
            </a:r>
            <a:r>
              <a:rPr lang="ru-RU" dirty="0"/>
              <a:t> </a:t>
            </a:r>
            <a:r>
              <a:rPr lang="ru-RU" dirty="0" err="1"/>
              <a:t>комерційного</a:t>
            </a:r>
            <a:r>
              <a:rPr lang="ru-RU" dirty="0"/>
              <a:t> </a:t>
            </a:r>
            <a:r>
              <a:rPr lang="ru-RU" dirty="0" err="1"/>
              <a:t>успіху</a:t>
            </a:r>
            <a:r>
              <a:rPr lang="ru-RU" dirty="0"/>
              <a:t>)</a:t>
            </a:r>
            <a:r>
              <a:rPr lang="uk-UA" dirty="0" smtClean="0"/>
              <a:t>;</a:t>
            </a:r>
          </a:p>
          <a:p>
            <a:pPr marL="285750" indent="-285750">
              <a:spcBef>
                <a:spcPts val="1800"/>
              </a:spcBef>
              <a:buFont typeface="Arial" pitchFamily="34" charset="0"/>
              <a:buChar char="•"/>
            </a:pPr>
            <a:r>
              <a:rPr lang="ru-RU" dirty="0" err="1" smtClean="0"/>
              <a:t>гнучкість</a:t>
            </a:r>
            <a:r>
              <a:rPr lang="ru-RU" dirty="0" smtClean="0"/>
              <a:t> </a:t>
            </a:r>
            <a:r>
              <a:rPr lang="ru-RU" dirty="0"/>
              <a:t>(</a:t>
            </a:r>
            <a:r>
              <a:rPr lang="ru-RU" dirty="0" err="1"/>
              <a:t>під</a:t>
            </a:r>
            <a:r>
              <a:rPr lang="ru-RU" dirty="0"/>
              <a:t> </a:t>
            </a:r>
            <a:r>
              <a:rPr lang="ru-RU" dirty="0" err="1"/>
              <a:t>нову</a:t>
            </a:r>
            <a:r>
              <a:rPr lang="ru-RU" dirty="0"/>
              <a:t> </a:t>
            </a:r>
            <a:r>
              <a:rPr lang="ru-RU" dirty="0" err="1"/>
              <a:t>ідею</a:t>
            </a:r>
            <a:r>
              <a:rPr lang="ru-RU" dirty="0"/>
              <a:t> </a:t>
            </a:r>
            <a:r>
              <a:rPr lang="ru-RU" dirty="0" err="1"/>
              <a:t>створюється</a:t>
            </a:r>
            <a:r>
              <a:rPr lang="ru-RU" dirty="0"/>
              <a:t> </a:t>
            </a:r>
            <a:r>
              <a:rPr lang="ru-RU" dirty="0" err="1"/>
              <a:t>самостійна</a:t>
            </a:r>
            <a:r>
              <a:rPr lang="ru-RU" dirty="0"/>
              <a:t> </a:t>
            </a:r>
            <a:r>
              <a:rPr lang="ru-RU" dirty="0" err="1"/>
              <a:t>інноваційна</a:t>
            </a:r>
            <a:r>
              <a:rPr lang="ru-RU" dirty="0"/>
              <a:t> структура, </a:t>
            </a:r>
            <a:r>
              <a:rPr lang="ru-RU" dirty="0" err="1"/>
              <a:t>що</a:t>
            </a:r>
            <a:r>
              <a:rPr lang="ru-RU" dirty="0"/>
              <a:t> </a:t>
            </a:r>
            <a:r>
              <a:rPr lang="ru-RU" dirty="0" err="1"/>
              <a:t>може</a:t>
            </a:r>
            <a:r>
              <a:rPr lang="ru-RU" dirty="0"/>
              <a:t> </a:t>
            </a:r>
            <a:r>
              <a:rPr lang="ru-RU" dirty="0" smtClean="0"/>
              <a:t>бути </a:t>
            </a:r>
            <a:r>
              <a:rPr lang="uk-UA" dirty="0" smtClean="0"/>
              <a:t>абсолютно </a:t>
            </a:r>
            <a:r>
              <a:rPr lang="ru-RU" dirty="0" err="1" smtClean="0"/>
              <a:t>непридатною</a:t>
            </a:r>
            <a:r>
              <a:rPr lang="ru-RU" dirty="0" smtClean="0"/>
              <a:t> </a:t>
            </a:r>
            <a:r>
              <a:rPr lang="ru-RU" dirty="0"/>
              <a:t>для </a:t>
            </a:r>
            <a:r>
              <a:rPr lang="ru-RU" dirty="0" err="1"/>
              <a:t>вирішення</a:t>
            </a:r>
            <a:r>
              <a:rPr lang="ru-RU" dirty="0"/>
              <a:t> </a:t>
            </a:r>
            <a:r>
              <a:rPr lang="ru-RU" dirty="0" err="1"/>
              <a:t>інших</a:t>
            </a:r>
            <a:r>
              <a:rPr lang="ru-RU" dirty="0"/>
              <a:t> проблем)</a:t>
            </a:r>
            <a:r>
              <a:rPr lang="uk-UA" dirty="0" smtClean="0"/>
              <a:t>;</a:t>
            </a:r>
          </a:p>
          <a:p>
            <a:pPr marL="285750" indent="-285750">
              <a:spcBef>
                <a:spcPts val="1800"/>
              </a:spcBef>
              <a:buFont typeface="Arial" pitchFamily="34" charset="0"/>
              <a:buChar char="•"/>
            </a:pPr>
            <a:r>
              <a:rPr lang="uk-UA" dirty="0" smtClean="0"/>
              <a:t>комплексність </a:t>
            </a:r>
            <a:r>
              <a:rPr lang="uk-UA" dirty="0"/>
              <a:t>(кардинальна інновація, як правило, викликає появу цілої сукупності супутніх </a:t>
            </a:r>
            <a:r>
              <a:rPr lang="uk-UA" dirty="0" smtClean="0"/>
              <a:t>їй більш </a:t>
            </a:r>
            <a:r>
              <a:rPr lang="uk-UA" dirty="0"/>
              <a:t>незначних нововведень</a:t>
            </a:r>
            <a:r>
              <a:rPr lang="uk-UA" dirty="0" smtClean="0"/>
              <a:t>).</a:t>
            </a:r>
          </a:p>
          <a:p>
            <a:pPr marL="285750" indent="-285750">
              <a:spcBef>
                <a:spcPts val="1800"/>
              </a:spcBef>
              <a:buFont typeface="Arial" pitchFamily="34" charset="0"/>
              <a:buChar char="•"/>
            </a:pPr>
            <a:endParaRPr lang="en-US" dirty="0"/>
          </a:p>
        </p:txBody>
      </p:sp>
    </p:spTree>
    <p:extLst>
      <p:ext uri="{BB962C8B-B14F-4D97-AF65-F5344CB8AC3E}">
        <p14:creationId xmlns:p14="http://schemas.microsoft.com/office/powerpoint/2010/main" val="1478597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1988840"/>
            <a:ext cx="7772400" cy="1080120"/>
          </a:xfrm>
          <a:noFill/>
          <a:ln>
            <a:noFill/>
          </a:ln>
        </p:spPr>
        <p:style>
          <a:lnRef idx="2">
            <a:schemeClr val="dk1"/>
          </a:lnRef>
          <a:fillRef idx="1">
            <a:schemeClr val="lt1"/>
          </a:fillRef>
          <a:effectRef idx="0">
            <a:schemeClr val="dk1"/>
          </a:effectRef>
          <a:fontRef idx="minor">
            <a:schemeClr val="dk1"/>
          </a:fontRef>
        </p:style>
        <p:txBody>
          <a:bodyPr anchor="ctr">
            <a:normAutofit/>
          </a:bodyPr>
          <a:lstStyle/>
          <a:p>
            <a:pPr algn="ctr"/>
            <a:r>
              <a:rPr lang="uk-UA" sz="3200" b="1" dirty="0" smtClean="0">
                <a:solidFill>
                  <a:schemeClr val="tx1"/>
                </a:solidFill>
              </a:rPr>
              <a:t>1. </a:t>
            </a:r>
            <a:r>
              <a:rPr lang="uk-UA" sz="3200" b="1" dirty="0"/>
              <a:t>Су</a:t>
            </a:r>
            <a:r>
              <a:rPr lang="ru-RU" sz="3200" b="1" dirty="0" err="1"/>
              <a:t>тність</a:t>
            </a:r>
            <a:r>
              <a:rPr lang="ru-RU" sz="3200" b="1" dirty="0"/>
              <a:t> понять </a:t>
            </a:r>
            <a:r>
              <a:rPr lang="ru-RU" sz="3200" b="1" dirty="0" err="1"/>
              <a:t>управління</a:t>
            </a:r>
            <a:r>
              <a:rPr lang="ru-RU" sz="3200" b="1" dirty="0"/>
              <a:t> </a:t>
            </a:r>
            <a:r>
              <a:rPr lang="ru-RU" sz="3200" b="1" dirty="0" err="1"/>
              <a:t>інноваціями</a:t>
            </a:r>
            <a:endParaRPr lang="en-US" sz="3200" b="1" dirty="0">
              <a:solidFill>
                <a:schemeClr val="tx1"/>
              </a:solidFill>
            </a:endParaRPr>
          </a:p>
        </p:txBody>
      </p:sp>
    </p:spTree>
    <p:extLst>
      <p:ext uri="{BB962C8B-B14F-4D97-AF65-F5344CB8AC3E}">
        <p14:creationId xmlns:p14="http://schemas.microsoft.com/office/powerpoint/2010/main" val="1998588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0648"/>
            <a:ext cx="8645424" cy="576064"/>
          </a:xfrm>
          <a:noFill/>
          <a:ln>
            <a:noFill/>
          </a:ln>
        </p:spPr>
        <p:style>
          <a:lnRef idx="2">
            <a:schemeClr val="dk1"/>
          </a:lnRef>
          <a:fillRef idx="1">
            <a:schemeClr val="lt1"/>
          </a:fillRef>
          <a:effectRef idx="0">
            <a:schemeClr val="dk1"/>
          </a:effectRef>
          <a:fontRef idx="minor">
            <a:schemeClr val="dk1"/>
          </a:fontRef>
        </p:style>
        <p:txBody>
          <a:bodyPr anchor="ctr">
            <a:normAutofit fontScale="70000" lnSpcReduction="20000"/>
          </a:bodyPr>
          <a:lstStyle/>
          <a:p>
            <a:pPr algn="ctr"/>
            <a:r>
              <a:rPr lang="ru-RU" sz="3200" b="1" dirty="0" err="1">
                <a:solidFill>
                  <a:schemeClr val="tx1"/>
                </a:solidFill>
              </a:rPr>
              <a:t>Позитивні</a:t>
            </a:r>
            <a:r>
              <a:rPr lang="ru-RU" sz="3200" b="1" dirty="0">
                <a:solidFill>
                  <a:schemeClr val="tx1"/>
                </a:solidFill>
              </a:rPr>
              <a:t> та </a:t>
            </a:r>
            <a:r>
              <a:rPr lang="ru-RU" sz="3200" b="1" dirty="0" err="1">
                <a:solidFill>
                  <a:schemeClr val="tx1"/>
                </a:solidFill>
              </a:rPr>
              <a:t>негативні</a:t>
            </a:r>
            <a:r>
              <a:rPr lang="ru-RU" sz="3200" b="1" dirty="0">
                <a:solidFill>
                  <a:schemeClr val="tx1"/>
                </a:solidFill>
              </a:rPr>
              <a:t> </a:t>
            </a:r>
            <a:r>
              <a:rPr lang="ru-RU" sz="3200" b="1" dirty="0" err="1">
                <a:solidFill>
                  <a:schemeClr val="tx1"/>
                </a:solidFill>
              </a:rPr>
              <a:t>чинники</a:t>
            </a:r>
            <a:r>
              <a:rPr lang="ru-RU" sz="3200" b="1" dirty="0">
                <a:solidFill>
                  <a:schemeClr val="tx1"/>
                </a:solidFill>
              </a:rPr>
              <a:t> </a:t>
            </a:r>
            <a:r>
              <a:rPr lang="ru-RU" sz="3200" b="1" dirty="0" err="1">
                <a:solidFill>
                  <a:schemeClr val="tx1"/>
                </a:solidFill>
              </a:rPr>
              <a:t>впливу</a:t>
            </a:r>
            <a:r>
              <a:rPr lang="ru-RU" sz="3200" b="1" dirty="0">
                <a:solidFill>
                  <a:schemeClr val="tx1"/>
                </a:solidFill>
              </a:rPr>
              <a:t> на </a:t>
            </a:r>
            <a:r>
              <a:rPr lang="ru-RU" sz="3200" b="1" dirty="0" err="1">
                <a:solidFill>
                  <a:schemeClr val="tx1"/>
                </a:solidFill>
              </a:rPr>
              <a:t>інноваційну</a:t>
            </a:r>
            <a:r>
              <a:rPr lang="ru-RU" sz="3200" b="1" dirty="0">
                <a:solidFill>
                  <a:schemeClr val="tx1"/>
                </a:solidFill>
              </a:rPr>
              <a:t> </a:t>
            </a:r>
            <a:r>
              <a:rPr lang="ru-RU" sz="3200" b="1" dirty="0" err="1">
                <a:solidFill>
                  <a:schemeClr val="tx1"/>
                </a:solidFill>
              </a:rPr>
              <a:t>діяльність</a:t>
            </a:r>
            <a:endParaRPr lang="en-US" sz="3200"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2245986882"/>
              </p:ext>
            </p:extLst>
          </p:nvPr>
        </p:nvGraphicFramePr>
        <p:xfrm>
          <a:off x="323529" y="908720"/>
          <a:ext cx="8496942" cy="4968240"/>
        </p:xfrm>
        <a:graphic>
          <a:graphicData uri="http://schemas.openxmlformats.org/drawingml/2006/table">
            <a:tbl>
              <a:tblPr firstRow="1" bandRow="1">
                <a:tableStyleId>{5C22544A-7EE6-4342-B048-85BDC9FD1C3A}</a:tableStyleId>
              </a:tblPr>
              <a:tblGrid>
                <a:gridCol w="1368151"/>
                <a:gridCol w="3672408"/>
                <a:gridCol w="3456383"/>
              </a:tblGrid>
              <a:tr h="492910">
                <a:tc>
                  <a:txBody>
                    <a:bodyPr/>
                    <a:lstStyle/>
                    <a:p>
                      <a:pPr algn="ctr"/>
                      <a:r>
                        <a:rPr kumimoji="0" lang="uk-UA" sz="1400" b="0" i="0" u="none" strike="noStrike" kern="1200" baseline="0" dirty="0" smtClean="0">
                          <a:solidFill>
                            <a:schemeClr val="lt1"/>
                          </a:solidFill>
                          <a:latin typeface="+mn-lt"/>
                          <a:ea typeface="+mn-ea"/>
                          <a:cs typeface="+mn-cs"/>
                        </a:rPr>
                        <a:t>Група чинників</a:t>
                      </a:r>
                      <a:endParaRPr lang="en-US" sz="1400" dirty="0"/>
                    </a:p>
                  </a:txBody>
                  <a:tcPr anchor="ctr"/>
                </a:tc>
                <a:tc>
                  <a:txBody>
                    <a:bodyPr/>
                    <a:lstStyle/>
                    <a:p>
                      <a:pPr algn="ctr"/>
                      <a:r>
                        <a:rPr kumimoji="0" lang="uk-UA" sz="1400" b="0" i="0" u="none" strike="noStrike" kern="1200" baseline="0" dirty="0" smtClean="0">
                          <a:solidFill>
                            <a:schemeClr val="lt1"/>
                          </a:solidFill>
                          <a:latin typeface="+mn-lt"/>
                          <a:ea typeface="+mn-ea"/>
                          <a:cs typeface="+mn-cs"/>
                        </a:rPr>
                        <a:t>Чинник, що </a:t>
                      </a:r>
                      <a:r>
                        <a:rPr kumimoji="0" lang="uk-UA" sz="1400" b="0" i="0" u="none" strike="noStrike" kern="1200" baseline="0" dirty="0" err="1" smtClean="0">
                          <a:solidFill>
                            <a:schemeClr val="lt1"/>
                          </a:solidFill>
                          <a:latin typeface="+mn-lt"/>
                          <a:ea typeface="+mn-ea"/>
                          <a:cs typeface="+mn-cs"/>
                        </a:rPr>
                        <a:t>стримуює</a:t>
                      </a:r>
                      <a:r>
                        <a:rPr kumimoji="0" lang="uk-UA" sz="1400" b="0" i="0" u="none" strike="noStrike" kern="1200" baseline="0" dirty="0" smtClean="0">
                          <a:solidFill>
                            <a:schemeClr val="lt1"/>
                          </a:solidFill>
                          <a:latin typeface="+mn-lt"/>
                          <a:ea typeface="+mn-ea"/>
                          <a:cs typeface="+mn-cs"/>
                        </a:rPr>
                        <a:t> інноваційну діяльність</a:t>
                      </a:r>
                      <a:endParaRPr lang="en-US" sz="1400" dirty="0"/>
                    </a:p>
                  </a:txBody>
                  <a:tcPr anchor="ctr"/>
                </a:tc>
                <a:tc>
                  <a:txBody>
                    <a:bodyPr/>
                    <a:lstStyle/>
                    <a:p>
                      <a:pPr algn="ctr"/>
                      <a:r>
                        <a:rPr kumimoji="0" lang="uk-UA" sz="1400" b="0" i="0" u="none" strike="noStrike" kern="1200" baseline="0" dirty="0" smtClean="0">
                          <a:solidFill>
                            <a:schemeClr val="lt1"/>
                          </a:solidFill>
                          <a:latin typeface="+mn-lt"/>
                          <a:ea typeface="+mn-ea"/>
                          <a:cs typeface="+mn-cs"/>
                        </a:rPr>
                        <a:t>Чинник, що </a:t>
                      </a:r>
                      <a:r>
                        <a:rPr kumimoji="0" lang="uk-UA" sz="1400" b="0" i="0" u="none" strike="noStrike" kern="1200" baseline="0" dirty="0" err="1" smtClean="0">
                          <a:solidFill>
                            <a:schemeClr val="lt1"/>
                          </a:solidFill>
                          <a:latin typeface="+mn-lt"/>
                          <a:ea typeface="+mn-ea"/>
                          <a:cs typeface="+mn-cs"/>
                        </a:rPr>
                        <a:t>стримуює</a:t>
                      </a:r>
                      <a:r>
                        <a:rPr kumimoji="0" lang="uk-UA" sz="1400" b="0" i="0" u="none" strike="noStrike" kern="1200" baseline="0" dirty="0" smtClean="0">
                          <a:solidFill>
                            <a:schemeClr val="lt1"/>
                          </a:solidFill>
                          <a:latin typeface="+mn-lt"/>
                          <a:ea typeface="+mn-ea"/>
                          <a:cs typeface="+mn-cs"/>
                        </a:rPr>
                        <a:t> інноваційну діяльність</a:t>
                      </a:r>
                      <a:endParaRPr lang="en-US" sz="1400" dirty="0"/>
                    </a:p>
                  </a:txBody>
                  <a:tcPr anchor="ctr"/>
                </a:tc>
              </a:tr>
              <a:tr h="492910">
                <a:tc>
                  <a:txBody>
                    <a:bodyPr/>
                    <a:lstStyle/>
                    <a:p>
                      <a:r>
                        <a:rPr kumimoji="0" lang="uk-UA" sz="1400" b="0" i="0" u="none" strike="noStrike" kern="1200" baseline="0" dirty="0" smtClean="0">
                          <a:solidFill>
                            <a:schemeClr val="dk1"/>
                          </a:solidFill>
                          <a:latin typeface="+mn-lt"/>
                          <a:ea typeface="+mn-ea"/>
                          <a:cs typeface="+mn-cs"/>
                        </a:rPr>
                        <a:t>Техніко-економічні</a:t>
                      </a:r>
                      <a:endParaRPr lang="en-US" sz="1400" dirty="0"/>
                    </a:p>
                  </a:txBody>
                  <a:tcPr/>
                </a:tc>
                <a:tc>
                  <a:txBody>
                    <a:bodyPr/>
                    <a:lstStyle/>
                    <a:p>
                      <a:r>
                        <a:rPr kumimoji="0" lang="ru-RU" sz="1400" b="0" i="0" u="none" strike="noStrike" kern="1200" baseline="0" dirty="0" err="1" smtClean="0">
                          <a:solidFill>
                            <a:schemeClr val="dk1"/>
                          </a:solidFill>
                          <a:latin typeface="+mn-lt"/>
                          <a:ea typeface="+mn-ea"/>
                          <a:cs typeface="+mn-cs"/>
                        </a:rPr>
                        <a:t>Відсутність</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джерел</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фінансування</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слабкість</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матеріально</a:t>
                      </a:r>
                      <a:r>
                        <a:rPr kumimoji="0" lang="ru-RU" sz="1400" b="0" i="0" u="none" strike="noStrike" kern="1200" baseline="0" dirty="0" smtClean="0">
                          <a:solidFill>
                            <a:schemeClr val="dk1"/>
                          </a:solidFill>
                          <a:latin typeface="+mn-lt"/>
                          <a:ea typeface="+mn-ea"/>
                          <a:cs typeface="+mn-cs"/>
                        </a:rPr>
                        <a:t>-</a:t>
                      </a:r>
                      <a:r>
                        <a:rPr kumimoji="0" lang="uk-UA" sz="1400" b="0" i="0" u="none" strike="noStrike" kern="1200" baseline="0" dirty="0" smtClean="0">
                          <a:solidFill>
                            <a:schemeClr val="dk1"/>
                          </a:solidFill>
                          <a:latin typeface="+mn-lt"/>
                          <a:ea typeface="+mn-ea"/>
                          <a:cs typeface="+mn-cs"/>
                        </a:rPr>
                        <a:t>технічної та наукової бази, домінування інтересів </a:t>
                      </a:r>
                      <a:r>
                        <a:rPr kumimoji="0" lang="ru-RU" sz="1400" b="0" i="0" u="none" strike="noStrike" kern="1200" baseline="0" dirty="0" err="1" smtClean="0">
                          <a:solidFill>
                            <a:schemeClr val="dk1"/>
                          </a:solidFill>
                          <a:latin typeface="+mn-lt"/>
                          <a:ea typeface="+mn-ea"/>
                          <a:cs typeface="+mn-cs"/>
                        </a:rPr>
                        <a:t>існуючого</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виробництва</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відсутність</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попиту</a:t>
                      </a:r>
                      <a:r>
                        <a:rPr kumimoji="0" lang="ru-RU" sz="1400" b="0" i="0" u="none" strike="noStrike" kern="1200" baseline="0" dirty="0" smtClean="0">
                          <a:solidFill>
                            <a:schemeClr val="dk1"/>
                          </a:solidFill>
                          <a:latin typeface="+mn-lt"/>
                          <a:ea typeface="+mn-ea"/>
                          <a:cs typeface="+mn-cs"/>
                        </a:rPr>
                        <a:t> на </a:t>
                      </a:r>
                      <a:r>
                        <a:rPr kumimoji="0" lang="ru-RU" sz="1400" b="0" i="0" u="none" strike="noStrike" kern="1200" baseline="0" dirty="0" err="1" smtClean="0">
                          <a:solidFill>
                            <a:schemeClr val="dk1"/>
                          </a:solidFill>
                          <a:latin typeface="+mn-lt"/>
                          <a:ea typeface="+mn-ea"/>
                          <a:cs typeface="+mn-cs"/>
                        </a:rPr>
                        <a:t>продукцію</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відсутність</a:t>
                      </a:r>
                      <a:r>
                        <a:rPr kumimoji="0" lang="ru-RU" sz="1400" b="0" i="0" u="none" strike="noStrike" kern="1200" baseline="0" dirty="0" smtClean="0">
                          <a:solidFill>
                            <a:schemeClr val="dk1"/>
                          </a:solidFill>
                          <a:latin typeface="+mn-lt"/>
                          <a:ea typeface="+mn-ea"/>
                          <a:cs typeface="+mn-cs"/>
                        </a:rPr>
                        <a:t> </a:t>
                      </a:r>
                      <a:r>
                        <a:rPr kumimoji="0" lang="ru-RU" sz="1400" b="0" i="0" u="none" strike="noStrike" kern="1200" baseline="0" dirty="0" err="1" smtClean="0">
                          <a:solidFill>
                            <a:schemeClr val="dk1"/>
                          </a:solidFill>
                          <a:latin typeface="+mn-lt"/>
                          <a:ea typeface="+mn-ea"/>
                          <a:cs typeface="+mn-cs"/>
                        </a:rPr>
                        <a:t>інформації</a:t>
                      </a:r>
                      <a:r>
                        <a:rPr kumimoji="0" lang="ru-RU" sz="1400" b="0" i="0" u="none" strike="noStrike" kern="1200" baseline="0" dirty="0" smtClean="0">
                          <a:solidFill>
                            <a:schemeClr val="dk1"/>
                          </a:solidFill>
                          <a:latin typeface="+mn-lt"/>
                          <a:ea typeface="+mn-ea"/>
                          <a:cs typeface="+mn-cs"/>
                        </a:rPr>
                        <a:t> про ринки, </a:t>
                      </a:r>
                      <a:r>
                        <a:rPr kumimoji="0" lang="ru-RU" sz="1400" b="0" i="0" u="none" strike="noStrike" kern="1200" baseline="0" dirty="0" err="1" smtClean="0">
                          <a:solidFill>
                            <a:schemeClr val="dk1"/>
                          </a:solidFill>
                          <a:latin typeface="+mn-lt"/>
                          <a:ea typeface="+mn-ea"/>
                          <a:cs typeface="+mn-cs"/>
                        </a:rPr>
                        <a:t>ускладнення</a:t>
                      </a:r>
                      <a:r>
                        <a:rPr kumimoji="0" lang="ru-RU" sz="1400" b="0" i="0" u="none" strike="noStrike" kern="1200" baseline="0" dirty="0" smtClean="0">
                          <a:solidFill>
                            <a:schemeClr val="dk1"/>
                          </a:solidFill>
                          <a:latin typeface="+mn-lt"/>
                          <a:ea typeface="+mn-ea"/>
                          <a:cs typeface="+mn-cs"/>
                        </a:rPr>
                        <a:t> та</a:t>
                      </a:r>
                    </a:p>
                    <a:p>
                      <a:r>
                        <a:rPr kumimoji="0" lang="uk-UA" sz="1400" b="0" i="0" u="none" strike="noStrike" kern="1200" baseline="0" dirty="0" smtClean="0">
                          <a:solidFill>
                            <a:schemeClr val="dk1"/>
                          </a:solidFill>
                          <a:latin typeface="+mn-lt"/>
                          <a:ea typeface="+mn-ea"/>
                          <a:cs typeface="+mn-cs"/>
                        </a:rPr>
                        <a:t>подорожчання науково-дослідних розробок, низький науково-інноваційний потенціал держави, регіонів</a:t>
                      </a:r>
                      <a:endParaRPr lang="en-US" sz="1400" dirty="0"/>
                    </a:p>
                  </a:txBody>
                  <a:tcPr/>
                </a:tc>
                <a:tc>
                  <a:txBody>
                    <a:bodyPr/>
                    <a:lstStyle/>
                    <a:p>
                      <a:r>
                        <a:rPr lang="uk-UA" sz="1400" dirty="0" smtClean="0"/>
                        <a:t>Наявність резервів фінансових та матеріально-технічних заходів, наявність необхідної господарської та науково-технічної інфраструктури, розвиток конкуренції та скорочення тривалості життєвого циклу наукоємних товарів, збереження науково-технічного потенціалу та державна підтримка</a:t>
                      </a:r>
                    </a:p>
                    <a:p>
                      <a:r>
                        <a:rPr lang="uk-UA" sz="1400" dirty="0" smtClean="0"/>
                        <a:t>інноваційної діяльності</a:t>
                      </a:r>
                      <a:endParaRPr lang="en-US" sz="1400" dirty="0"/>
                    </a:p>
                  </a:txBody>
                  <a:tcPr/>
                </a:tc>
              </a:tr>
              <a:tr h="492910">
                <a:tc>
                  <a:txBody>
                    <a:bodyPr/>
                    <a:lstStyle/>
                    <a:p>
                      <a:r>
                        <a:rPr lang="uk-UA" sz="1400" dirty="0" err="1" smtClean="0"/>
                        <a:t>Організаційно-</a:t>
                      </a:r>
                      <a:endParaRPr lang="uk-UA" sz="1400" dirty="0" smtClean="0"/>
                    </a:p>
                    <a:p>
                      <a:r>
                        <a:rPr lang="uk-UA" sz="1400" dirty="0" smtClean="0"/>
                        <a:t>управлінські</a:t>
                      </a:r>
                      <a:endParaRPr lang="en-US" sz="1400" dirty="0"/>
                    </a:p>
                  </a:txBody>
                  <a:tcPr/>
                </a:tc>
                <a:tc>
                  <a:txBody>
                    <a:bodyPr/>
                    <a:lstStyle/>
                    <a:p>
                      <a:r>
                        <a:rPr lang="uk-UA" sz="1400" dirty="0" smtClean="0"/>
                        <a:t>Сталі організаційні структури, надмірна централізація, консервативність, ієрархічних принципів побудови організації, перевага вертикальних потоків інформації, установча замкненість, труднощі в міжгалузевих взаємодіях, орієнтація на усталені ринки, орієнтація на короткострокову окупність, відсутність науково-інноваційних організаційних структур, недостатність міжнародного науково-технічного співробітництва</a:t>
                      </a:r>
                      <a:endParaRPr lang="en-US" sz="1400" dirty="0"/>
                    </a:p>
                  </a:txBody>
                  <a:tcPr/>
                </a:tc>
                <a:tc>
                  <a:txBody>
                    <a:bodyPr/>
                    <a:lstStyle/>
                    <a:p>
                      <a:r>
                        <a:rPr lang="uk-UA" sz="1400" dirty="0" smtClean="0"/>
                        <a:t>Гнучкість організаційних структур,</a:t>
                      </a:r>
                    </a:p>
                    <a:p>
                      <a:r>
                        <a:rPr lang="uk-UA" sz="1400" dirty="0" smtClean="0"/>
                        <a:t>демократичний стиль управління, перевага горизонтальних потоків інформації, </a:t>
                      </a:r>
                      <a:r>
                        <a:rPr lang="uk-UA" sz="1400" dirty="0" err="1" smtClean="0"/>
                        <a:t>індикативність</a:t>
                      </a:r>
                      <a:r>
                        <a:rPr lang="uk-UA" sz="1400" dirty="0" smtClean="0"/>
                        <a:t> планування, припущення коригувань, децентралізація, автономія, формування цільових проблемних груп, міжнародна науково-технічна кооперація, створення інноваційної інфраструктури (технопарків, бізнес-інкубаторів)</a:t>
                      </a:r>
                      <a:endParaRPr lang="en-US" sz="1400" dirty="0"/>
                    </a:p>
                  </a:txBody>
                  <a:tcPr/>
                </a:tc>
              </a:tr>
            </a:tbl>
          </a:graphicData>
        </a:graphic>
      </p:graphicFrame>
    </p:spTree>
    <p:extLst>
      <p:ext uri="{BB962C8B-B14F-4D97-AF65-F5344CB8AC3E}">
        <p14:creationId xmlns:p14="http://schemas.microsoft.com/office/powerpoint/2010/main" val="1716351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0648"/>
            <a:ext cx="8645424" cy="576064"/>
          </a:xfrm>
          <a:noFill/>
          <a:ln>
            <a:noFill/>
          </a:ln>
        </p:spPr>
        <p:style>
          <a:lnRef idx="2">
            <a:schemeClr val="dk1"/>
          </a:lnRef>
          <a:fillRef idx="1">
            <a:schemeClr val="lt1"/>
          </a:fillRef>
          <a:effectRef idx="0">
            <a:schemeClr val="dk1"/>
          </a:effectRef>
          <a:fontRef idx="minor">
            <a:schemeClr val="dk1"/>
          </a:fontRef>
        </p:style>
        <p:txBody>
          <a:bodyPr anchor="ctr">
            <a:normAutofit fontScale="70000" lnSpcReduction="20000"/>
          </a:bodyPr>
          <a:lstStyle/>
          <a:p>
            <a:pPr algn="ctr"/>
            <a:r>
              <a:rPr lang="ru-RU" sz="3200" b="1" dirty="0" err="1">
                <a:solidFill>
                  <a:schemeClr val="tx1"/>
                </a:solidFill>
              </a:rPr>
              <a:t>Позитивні</a:t>
            </a:r>
            <a:r>
              <a:rPr lang="ru-RU" sz="3200" b="1" dirty="0">
                <a:solidFill>
                  <a:schemeClr val="tx1"/>
                </a:solidFill>
              </a:rPr>
              <a:t> та </a:t>
            </a:r>
            <a:r>
              <a:rPr lang="ru-RU" sz="3200" b="1" dirty="0" err="1">
                <a:solidFill>
                  <a:schemeClr val="tx1"/>
                </a:solidFill>
              </a:rPr>
              <a:t>негативні</a:t>
            </a:r>
            <a:r>
              <a:rPr lang="ru-RU" sz="3200" b="1" dirty="0">
                <a:solidFill>
                  <a:schemeClr val="tx1"/>
                </a:solidFill>
              </a:rPr>
              <a:t> </a:t>
            </a:r>
            <a:r>
              <a:rPr lang="ru-RU" sz="3200" b="1" dirty="0" err="1">
                <a:solidFill>
                  <a:schemeClr val="tx1"/>
                </a:solidFill>
              </a:rPr>
              <a:t>чинники</a:t>
            </a:r>
            <a:r>
              <a:rPr lang="ru-RU" sz="3200" b="1" dirty="0">
                <a:solidFill>
                  <a:schemeClr val="tx1"/>
                </a:solidFill>
              </a:rPr>
              <a:t> </a:t>
            </a:r>
            <a:r>
              <a:rPr lang="ru-RU" sz="3200" b="1" dirty="0" err="1">
                <a:solidFill>
                  <a:schemeClr val="tx1"/>
                </a:solidFill>
              </a:rPr>
              <a:t>впливу</a:t>
            </a:r>
            <a:r>
              <a:rPr lang="ru-RU" sz="3200" b="1" dirty="0">
                <a:solidFill>
                  <a:schemeClr val="tx1"/>
                </a:solidFill>
              </a:rPr>
              <a:t> на </a:t>
            </a:r>
            <a:r>
              <a:rPr lang="ru-RU" sz="3200" b="1" dirty="0" err="1">
                <a:solidFill>
                  <a:schemeClr val="tx1"/>
                </a:solidFill>
              </a:rPr>
              <a:t>інноваційну</a:t>
            </a:r>
            <a:r>
              <a:rPr lang="ru-RU" sz="3200" b="1" dirty="0">
                <a:solidFill>
                  <a:schemeClr val="tx1"/>
                </a:solidFill>
              </a:rPr>
              <a:t> </a:t>
            </a:r>
            <a:r>
              <a:rPr lang="ru-RU" sz="3200" b="1" dirty="0" err="1">
                <a:solidFill>
                  <a:schemeClr val="tx1"/>
                </a:solidFill>
              </a:rPr>
              <a:t>діяльність</a:t>
            </a:r>
            <a:endParaRPr lang="en-US" sz="3200"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416321627"/>
              </p:ext>
            </p:extLst>
          </p:nvPr>
        </p:nvGraphicFramePr>
        <p:xfrm>
          <a:off x="323529" y="908720"/>
          <a:ext cx="8496942" cy="3688080"/>
        </p:xfrm>
        <a:graphic>
          <a:graphicData uri="http://schemas.openxmlformats.org/drawingml/2006/table">
            <a:tbl>
              <a:tblPr firstRow="1" bandRow="1">
                <a:tableStyleId>{5C22544A-7EE6-4342-B048-85BDC9FD1C3A}</a:tableStyleId>
              </a:tblPr>
              <a:tblGrid>
                <a:gridCol w="1368151"/>
                <a:gridCol w="3672408"/>
                <a:gridCol w="3456383"/>
              </a:tblGrid>
              <a:tr h="492910">
                <a:tc>
                  <a:txBody>
                    <a:bodyPr/>
                    <a:lstStyle/>
                    <a:p>
                      <a:pPr algn="ctr"/>
                      <a:r>
                        <a:rPr kumimoji="0" lang="uk-UA" sz="1400" b="0" i="0" u="none" strike="noStrike" kern="1200" baseline="0" dirty="0" smtClean="0">
                          <a:solidFill>
                            <a:schemeClr val="lt1"/>
                          </a:solidFill>
                          <a:latin typeface="+mn-lt"/>
                          <a:ea typeface="+mn-ea"/>
                          <a:cs typeface="+mn-cs"/>
                        </a:rPr>
                        <a:t>Група чинників</a:t>
                      </a:r>
                      <a:endParaRPr lang="en-US" sz="1400" dirty="0"/>
                    </a:p>
                  </a:txBody>
                  <a:tcPr anchor="ctr"/>
                </a:tc>
                <a:tc>
                  <a:txBody>
                    <a:bodyPr/>
                    <a:lstStyle/>
                    <a:p>
                      <a:pPr algn="ctr"/>
                      <a:r>
                        <a:rPr kumimoji="0" lang="uk-UA" sz="1400" b="0" i="0" u="none" strike="noStrike" kern="1200" baseline="0" dirty="0" smtClean="0">
                          <a:solidFill>
                            <a:schemeClr val="lt1"/>
                          </a:solidFill>
                          <a:latin typeface="+mn-lt"/>
                          <a:ea typeface="+mn-ea"/>
                          <a:cs typeface="+mn-cs"/>
                        </a:rPr>
                        <a:t>Чинник, що </a:t>
                      </a:r>
                      <a:r>
                        <a:rPr kumimoji="0" lang="uk-UA" sz="1400" b="0" i="0" u="none" strike="noStrike" kern="1200" baseline="0" dirty="0" err="1" smtClean="0">
                          <a:solidFill>
                            <a:schemeClr val="lt1"/>
                          </a:solidFill>
                          <a:latin typeface="+mn-lt"/>
                          <a:ea typeface="+mn-ea"/>
                          <a:cs typeface="+mn-cs"/>
                        </a:rPr>
                        <a:t>стримуює</a:t>
                      </a:r>
                      <a:r>
                        <a:rPr kumimoji="0" lang="uk-UA" sz="1400" b="0" i="0" u="none" strike="noStrike" kern="1200" baseline="0" dirty="0" smtClean="0">
                          <a:solidFill>
                            <a:schemeClr val="lt1"/>
                          </a:solidFill>
                          <a:latin typeface="+mn-lt"/>
                          <a:ea typeface="+mn-ea"/>
                          <a:cs typeface="+mn-cs"/>
                        </a:rPr>
                        <a:t> інноваційну діяльність</a:t>
                      </a:r>
                      <a:endParaRPr lang="en-US" sz="1400" dirty="0"/>
                    </a:p>
                  </a:txBody>
                  <a:tcPr anchor="ctr"/>
                </a:tc>
                <a:tc>
                  <a:txBody>
                    <a:bodyPr/>
                    <a:lstStyle/>
                    <a:p>
                      <a:pPr algn="ctr"/>
                      <a:r>
                        <a:rPr kumimoji="0" lang="uk-UA" sz="1400" b="0" i="0" u="none" strike="noStrike" kern="1200" baseline="0" dirty="0" smtClean="0">
                          <a:solidFill>
                            <a:schemeClr val="lt1"/>
                          </a:solidFill>
                          <a:latin typeface="+mn-lt"/>
                          <a:ea typeface="+mn-ea"/>
                          <a:cs typeface="+mn-cs"/>
                        </a:rPr>
                        <a:t>Чинник, що </a:t>
                      </a:r>
                      <a:r>
                        <a:rPr kumimoji="0" lang="uk-UA" sz="1400" b="0" i="0" u="none" strike="noStrike" kern="1200" baseline="0" dirty="0" err="1" smtClean="0">
                          <a:solidFill>
                            <a:schemeClr val="lt1"/>
                          </a:solidFill>
                          <a:latin typeface="+mn-lt"/>
                          <a:ea typeface="+mn-ea"/>
                          <a:cs typeface="+mn-cs"/>
                        </a:rPr>
                        <a:t>стримуює</a:t>
                      </a:r>
                      <a:r>
                        <a:rPr kumimoji="0" lang="uk-UA" sz="1400" b="0" i="0" u="none" strike="noStrike" kern="1200" baseline="0" dirty="0" smtClean="0">
                          <a:solidFill>
                            <a:schemeClr val="lt1"/>
                          </a:solidFill>
                          <a:latin typeface="+mn-lt"/>
                          <a:ea typeface="+mn-ea"/>
                          <a:cs typeface="+mn-cs"/>
                        </a:rPr>
                        <a:t> інноваційну діяльність</a:t>
                      </a:r>
                      <a:endParaRPr lang="en-US" sz="1400" dirty="0"/>
                    </a:p>
                  </a:txBody>
                  <a:tcPr anchor="ctr"/>
                </a:tc>
              </a:tr>
              <a:tr h="492910">
                <a:tc>
                  <a:txBody>
                    <a:bodyPr/>
                    <a:lstStyle/>
                    <a:p>
                      <a:r>
                        <a:rPr lang="uk-UA" sz="1400" dirty="0" smtClean="0"/>
                        <a:t>Юридичні</a:t>
                      </a:r>
                      <a:endParaRPr lang="en-US" sz="1400" dirty="0"/>
                    </a:p>
                  </a:txBody>
                  <a:tcPr/>
                </a:tc>
                <a:tc>
                  <a:txBody>
                    <a:bodyPr/>
                    <a:lstStyle/>
                    <a:p>
                      <a:r>
                        <a:rPr lang="ru-RU" sz="1400" dirty="0" err="1" smtClean="0"/>
                        <a:t>Недосконалість</a:t>
                      </a:r>
                      <a:r>
                        <a:rPr lang="ru-RU" sz="1400" dirty="0" smtClean="0"/>
                        <a:t> </a:t>
                      </a:r>
                      <a:r>
                        <a:rPr lang="ru-RU" sz="1400" dirty="0" err="1" smtClean="0"/>
                        <a:t>законодавчої</a:t>
                      </a:r>
                      <a:r>
                        <a:rPr lang="ru-RU" sz="1400" dirty="0" smtClean="0"/>
                        <a:t> </a:t>
                      </a:r>
                      <a:r>
                        <a:rPr lang="ru-RU" sz="1400" dirty="0" err="1" smtClean="0"/>
                        <a:t>бази</a:t>
                      </a:r>
                      <a:r>
                        <a:rPr lang="ru-RU" sz="1400" dirty="0" smtClean="0"/>
                        <a:t> з </a:t>
                      </a:r>
                      <a:r>
                        <a:rPr lang="ru-RU" sz="1400" dirty="0" err="1" smtClean="0"/>
                        <a:t>питань</a:t>
                      </a:r>
                      <a:r>
                        <a:rPr lang="ru-RU" sz="1400" dirty="0" smtClean="0"/>
                        <a:t> </a:t>
                      </a:r>
                      <a:r>
                        <a:rPr lang="ru-RU" sz="1400" dirty="0" err="1" smtClean="0"/>
                        <a:t>інноваційної</a:t>
                      </a:r>
                      <a:r>
                        <a:rPr lang="ru-RU" sz="1400" dirty="0" smtClean="0"/>
                        <a:t> </a:t>
                      </a:r>
                      <a:r>
                        <a:rPr lang="ru-RU" sz="1400" dirty="0" err="1" smtClean="0"/>
                        <a:t>діяльності</a:t>
                      </a:r>
                      <a:r>
                        <a:rPr lang="ru-RU" sz="1400" dirty="0" smtClean="0"/>
                        <a:t>, </a:t>
                      </a:r>
                      <a:r>
                        <a:rPr lang="ru-RU" sz="1400" dirty="0" err="1" smtClean="0"/>
                        <a:t>охорони</a:t>
                      </a:r>
                      <a:r>
                        <a:rPr lang="ru-RU" sz="1400" dirty="0" smtClean="0"/>
                        <a:t> </a:t>
                      </a:r>
                      <a:r>
                        <a:rPr lang="ru-RU" sz="1400" dirty="0" err="1" smtClean="0"/>
                        <a:t>інтелектуальної</a:t>
                      </a:r>
                      <a:r>
                        <a:rPr lang="ru-RU" sz="1400" dirty="0" smtClean="0"/>
                        <a:t> </a:t>
                      </a:r>
                      <a:r>
                        <a:rPr lang="ru-RU" sz="1400" dirty="0" err="1" smtClean="0"/>
                        <a:t>власності</a:t>
                      </a:r>
                      <a:endParaRPr lang="en-US" sz="1400" dirty="0"/>
                    </a:p>
                  </a:txBody>
                  <a:tcPr/>
                </a:tc>
                <a:tc>
                  <a:txBody>
                    <a:bodyPr/>
                    <a:lstStyle/>
                    <a:p>
                      <a:r>
                        <a:rPr lang="uk-UA" sz="1400" dirty="0" smtClean="0"/>
                        <a:t>Законодавчі заходи (особливі пільги, закони), що заохочують інноваційну діяльність, забезпечують інтелектуальну власність</a:t>
                      </a:r>
                      <a:endParaRPr lang="en-US" sz="1400" dirty="0"/>
                    </a:p>
                  </a:txBody>
                  <a:tcPr/>
                </a:tc>
              </a:tr>
              <a:tr h="492910">
                <a:tc>
                  <a:txBody>
                    <a:bodyPr/>
                    <a:lstStyle/>
                    <a:p>
                      <a:r>
                        <a:rPr lang="uk-UA" sz="1400" dirty="0" err="1" smtClean="0"/>
                        <a:t>Соціально-</a:t>
                      </a:r>
                      <a:endParaRPr lang="uk-UA" sz="1400" dirty="0" smtClean="0"/>
                    </a:p>
                    <a:p>
                      <a:r>
                        <a:rPr lang="uk-UA" sz="1400" dirty="0" smtClean="0"/>
                        <a:t>психологічні</a:t>
                      </a:r>
                      <a:endParaRPr lang="en-US" sz="1400" dirty="0"/>
                    </a:p>
                  </a:txBody>
                  <a:tcPr/>
                </a:tc>
                <a:tc>
                  <a:txBody>
                    <a:bodyPr/>
                    <a:lstStyle/>
                    <a:p>
                      <a:r>
                        <a:rPr lang="uk-UA" sz="1400" dirty="0" smtClean="0"/>
                        <a:t>Опір змінам, які можуть викликати такі наслідки, як зміна статусу, необхідність нової діяльності, зміна стереотипів поведінки, існуючих традицій, страх невизначеності, страх відповідальності за помилку, супротив усьому новому, що надходить («синдром чужого винаходу»), низький професійний статус </a:t>
                      </a:r>
                      <a:r>
                        <a:rPr lang="uk-UA" sz="1400" dirty="0" err="1" smtClean="0"/>
                        <a:t>інноватора</a:t>
                      </a:r>
                      <a:r>
                        <a:rPr lang="uk-UA" sz="1400" dirty="0" smtClean="0"/>
                        <a:t>, відсутність матеріальних</a:t>
                      </a:r>
                    </a:p>
                    <a:p>
                      <a:r>
                        <a:rPr lang="uk-UA" sz="1400" dirty="0" smtClean="0"/>
                        <a:t>стимулів та умов творчої праці, відплив наукових кадрів</a:t>
                      </a:r>
                      <a:endParaRPr lang="en-US" sz="1400" dirty="0"/>
                    </a:p>
                  </a:txBody>
                  <a:tcPr/>
                </a:tc>
                <a:tc>
                  <a:txBody>
                    <a:bodyPr/>
                    <a:lstStyle/>
                    <a:p>
                      <a:r>
                        <a:rPr lang="uk-UA" sz="1400" dirty="0" smtClean="0"/>
                        <a:t>Сприятливість до змін, нововведень, моральна винагорода, суспільне визнання, можливість самореалізації, розвиток умов творчої праці, матеріальні стимули</a:t>
                      </a:r>
                      <a:endParaRPr lang="en-US" sz="1400" dirty="0"/>
                    </a:p>
                  </a:txBody>
                  <a:tcPr/>
                </a:tc>
              </a:tr>
            </a:tbl>
          </a:graphicData>
        </a:graphic>
      </p:graphicFrame>
    </p:spTree>
    <p:extLst>
      <p:ext uri="{BB962C8B-B14F-4D97-AF65-F5344CB8AC3E}">
        <p14:creationId xmlns:p14="http://schemas.microsoft.com/office/powerpoint/2010/main" val="7998265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1000" y="548680"/>
            <a:ext cx="8458200" cy="2328664"/>
          </a:xfrm>
        </p:spPr>
        <p:txBody>
          <a:bodyPr>
            <a:noAutofit/>
          </a:bodyPr>
          <a:lstStyle/>
          <a:p>
            <a:pPr algn="l"/>
            <a:r>
              <a:rPr lang="ru-RU" b="1" dirty="0"/>
              <a:t>На </a:t>
            </a:r>
            <a:r>
              <a:rPr lang="ru-RU" b="1" dirty="0" err="1"/>
              <a:t>підставі</a:t>
            </a:r>
            <a:r>
              <a:rPr lang="ru-RU" b="1" dirty="0"/>
              <a:t> </a:t>
            </a:r>
            <a:r>
              <a:rPr lang="ru-RU" b="1" dirty="0" err="1"/>
              <a:t>вищевикладеного</a:t>
            </a:r>
            <a:r>
              <a:rPr lang="ru-RU" b="1" dirty="0"/>
              <a:t> </a:t>
            </a:r>
            <a:r>
              <a:rPr lang="ru-RU" b="1" dirty="0" err="1"/>
              <a:t>можна</a:t>
            </a:r>
            <a:r>
              <a:rPr lang="ru-RU" b="1" dirty="0"/>
              <a:t> </a:t>
            </a:r>
            <a:r>
              <a:rPr lang="ru-RU" b="1" dirty="0" err="1"/>
              <a:t>зробити</a:t>
            </a:r>
            <a:r>
              <a:rPr lang="ru-RU" b="1" dirty="0"/>
              <a:t> </a:t>
            </a:r>
            <a:r>
              <a:rPr lang="ru-RU" b="1" dirty="0" err="1"/>
              <a:t>висновок</a:t>
            </a:r>
            <a:r>
              <a:rPr lang="ru-RU" b="1" dirty="0"/>
              <a:t>, </a:t>
            </a:r>
            <a:r>
              <a:rPr lang="ru-RU" b="1" dirty="0" err="1"/>
              <a:t>що</a:t>
            </a:r>
            <a:r>
              <a:rPr lang="ru-RU" b="1" dirty="0"/>
              <a:t> </a:t>
            </a:r>
            <a:r>
              <a:rPr lang="ru-RU" b="1" dirty="0" err="1"/>
              <a:t>значення</a:t>
            </a:r>
            <a:r>
              <a:rPr lang="ru-RU" b="1" dirty="0"/>
              <a:t> </a:t>
            </a:r>
            <a:r>
              <a:rPr lang="ru-RU" b="1" dirty="0" err="1" smtClean="0"/>
              <a:t>інноваційної</a:t>
            </a:r>
            <a:r>
              <a:rPr lang="ru-RU" b="1" dirty="0" smtClean="0"/>
              <a:t> </a:t>
            </a:r>
            <a:r>
              <a:rPr lang="uk-UA" b="1" dirty="0" smtClean="0"/>
              <a:t>діяльності </a:t>
            </a:r>
            <a:r>
              <a:rPr lang="uk-UA" b="1" dirty="0"/>
              <a:t>для економіки підприємства є досить важливим, оскільки вона розглядається як </a:t>
            </a:r>
            <a:r>
              <a:rPr lang="uk-UA" b="1" dirty="0" smtClean="0"/>
              <a:t>чинник </a:t>
            </a:r>
            <a:r>
              <a:rPr lang="ru-RU" b="1" dirty="0" err="1" smtClean="0"/>
              <a:t>конкурентоспроможності</a:t>
            </a:r>
            <a:r>
              <a:rPr lang="ru-RU" b="1" dirty="0" smtClean="0"/>
              <a:t> </a:t>
            </a:r>
            <a:r>
              <a:rPr lang="ru-RU" b="1" dirty="0" err="1"/>
              <a:t>продукції</a:t>
            </a:r>
            <a:r>
              <a:rPr lang="ru-RU" b="1" dirty="0"/>
              <a:t>, </a:t>
            </a:r>
            <a:r>
              <a:rPr lang="ru-RU" b="1" dirty="0" err="1"/>
              <a:t>забезпечує</a:t>
            </a:r>
            <a:r>
              <a:rPr lang="ru-RU" b="1" dirty="0"/>
              <a:t> </a:t>
            </a:r>
            <a:r>
              <a:rPr lang="ru-RU" b="1" dirty="0" err="1"/>
              <a:t>ефективність</a:t>
            </a:r>
            <a:r>
              <a:rPr lang="ru-RU" b="1" dirty="0"/>
              <a:t> </a:t>
            </a:r>
            <a:r>
              <a:rPr lang="ru-RU" b="1" dirty="0" err="1"/>
              <a:t>використання</a:t>
            </a:r>
            <a:r>
              <a:rPr lang="ru-RU" b="1" dirty="0"/>
              <a:t> </a:t>
            </a:r>
            <a:r>
              <a:rPr lang="ru-RU" b="1" dirty="0" err="1"/>
              <a:t>виробничих</a:t>
            </a:r>
            <a:r>
              <a:rPr lang="ru-RU" b="1" dirty="0"/>
              <a:t> </a:t>
            </a:r>
            <a:r>
              <a:rPr lang="ru-RU" b="1" dirty="0" err="1"/>
              <a:t>ресурсів</a:t>
            </a:r>
            <a:r>
              <a:rPr lang="ru-RU" b="1" dirty="0"/>
              <a:t>, </a:t>
            </a:r>
            <a:r>
              <a:rPr lang="ru-RU" b="1" dirty="0" err="1" smtClean="0"/>
              <a:t>підвищує</a:t>
            </a:r>
            <a:r>
              <a:rPr lang="ru-RU" b="1" dirty="0" smtClean="0"/>
              <a:t> </a:t>
            </a:r>
            <a:r>
              <a:rPr lang="uk-UA" b="1" dirty="0" smtClean="0"/>
              <a:t>ступінь адаптивності підприємства до умов зовнішнього середовища, розширює можливості підприємства </a:t>
            </a:r>
            <a:r>
              <a:rPr lang="ru-RU" b="1" dirty="0" err="1" smtClean="0"/>
              <a:t>щодо</a:t>
            </a:r>
            <a:r>
              <a:rPr lang="ru-RU" b="1" dirty="0" smtClean="0"/>
              <a:t> </a:t>
            </a:r>
            <a:r>
              <a:rPr lang="ru-RU" b="1" dirty="0" err="1"/>
              <a:t>виходу</a:t>
            </a:r>
            <a:r>
              <a:rPr lang="ru-RU" b="1" dirty="0"/>
              <a:t> на </a:t>
            </a:r>
            <a:r>
              <a:rPr lang="ru-RU" b="1" dirty="0" err="1"/>
              <a:t>нові</a:t>
            </a:r>
            <a:r>
              <a:rPr lang="ru-RU" b="1" dirty="0"/>
              <a:t> ринки </a:t>
            </a:r>
            <a:r>
              <a:rPr lang="ru-RU" b="1" dirty="0" err="1"/>
              <a:t>продукції</a:t>
            </a:r>
            <a:r>
              <a:rPr lang="ru-RU" b="1" dirty="0"/>
              <a:t>, </a:t>
            </a:r>
            <a:r>
              <a:rPr lang="ru-RU" b="1" dirty="0" err="1"/>
              <a:t>створює</a:t>
            </a:r>
            <a:r>
              <a:rPr lang="ru-RU" b="1" dirty="0"/>
              <a:t> </a:t>
            </a:r>
            <a:r>
              <a:rPr lang="ru-RU" b="1" dirty="0" err="1"/>
              <a:t>умови</a:t>
            </a:r>
            <a:r>
              <a:rPr lang="ru-RU" b="1" dirty="0"/>
              <a:t> для </a:t>
            </a:r>
            <a:r>
              <a:rPr lang="ru-RU" b="1" dirty="0" err="1"/>
              <a:t>довгострокової</a:t>
            </a:r>
            <a:r>
              <a:rPr lang="ru-RU" b="1" dirty="0"/>
              <a:t> </a:t>
            </a:r>
            <a:r>
              <a:rPr lang="ru-RU" b="1" dirty="0" err="1" smtClean="0"/>
              <a:t>стабільності</a:t>
            </a:r>
            <a:r>
              <a:rPr lang="ru-RU" b="1" dirty="0" smtClean="0"/>
              <a:t>.</a:t>
            </a:r>
            <a:endParaRPr lang="en-US" b="1" dirty="0"/>
          </a:p>
        </p:txBody>
      </p:sp>
    </p:spTree>
    <p:extLst>
      <p:ext uri="{BB962C8B-B14F-4D97-AF65-F5344CB8AC3E}">
        <p14:creationId xmlns:p14="http://schemas.microsoft.com/office/powerpoint/2010/main" val="1561658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23528" y="332656"/>
            <a:ext cx="8458200" cy="384448"/>
          </a:xfrm>
        </p:spPr>
        <p:txBody>
          <a:bodyPr>
            <a:noAutofit/>
          </a:bodyPr>
          <a:lstStyle/>
          <a:p>
            <a:pPr algn="ctr"/>
            <a:r>
              <a:rPr lang="uk-UA" sz="2800" b="1" dirty="0" smtClean="0"/>
              <a:t>Інноваційний процес</a:t>
            </a:r>
            <a:endParaRPr lang="en-US" sz="2800" b="1" dirty="0"/>
          </a:p>
        </p:txBody>
      </p:sp>
      <p:graphicFrame>
        <p:nvGraphicFramePr>
          <p:cNvPr id="9" name="Chart 8"/>
          <p:cNvGraphicFramePr/>
          <p:nvPr>
            <p:extLst>
              <p:ext uri="{D42A27DB-BD31-4B8C-83A1-F6EECF244321}">
                <p14:modId xmlns:p14="http://schemas.microsoft.com/office/powerpoint/2010/main" val="1683462636"/>
              </p:ext>
            </p:extLst>
          </p:nvPr>
        </p:nvGraphicFramePr>
        <p:xfrm>
          <a:off x="683568" y="692696"/>
          <a:ext cx="7848872" cy="5616624"/>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p:cNvSpPr/>
          <p:nvPr/>
        </p:nvSpPr>
        <p:spPr>
          <a:xfrm>
            <a:off x="2516912" y="1653944"/>
            <a:ext cx="2286000" cy="2308324"/>
          </a:xfrm>
          <a:prstGeom prst="rect">
            <a:avLst/>
          </a:prstGeom>
        </p:spPr>
        <p:txBody>
          <a:bodyPr wrap="square">
            <a:spAutoFit/>
          </a:bodyPr>
          <a:lstStyle/>
          <a:p>
            <a:r>
              <a:rPr lang="uk-UA" dirty="0" smtClean="0"/>
              <a:t>Паралельно-послідовне </a:t>
            </a:r>
            <a:r>
              <a:rPr lang="uk-UA" dirty="0"/>
              <a:t>здійснення</a:t>
            </a:r>
          </a:p>
          <a:p>
            <a:r>
              <a:rPr lang="ru-RU" dirty="0" err="1"/>
              <a:t>науково-дослідної</a:t>
            </a:r>
            <a:r>
              <a:rPr lang="ru-RU" dirty="0"/>
              <a:t>, </a:t>
            </a:r>
            <a:r>
              <a:rPr lang="ru-RU" dirty="0" err="1"/>
              <a:t>науково-технічної</a:t>
            </a:r>
            <a:r>
              <a:rPr lang="ru-RU" dirty="0"/>
              <a:t>, </a:t>
            </a:r>
            <a:r>
              <a:rPr lang="ru-RU" dirty="0" err="1"/>
              <a:t>виробничої</a:t>
            </a:r>
            <a:r>
              <a:rPr lang="ru-RU" dirty="0"/>
              <a:t> </a:t>
            </a:r>
            <a:r>
              <a:rPr lang="ru-RU" dirty="0" err="1"/>
              <a:t>діяльності</a:t>
            </a:r>
            <a:r>
              <a:rPr lang="ru-RU" dirty="0"/>
              <a:t> та</a:t>
            </a:r>
          </a:p>
          <a:p>
            <a:r>
              <a:rPr lang="uk-UA" dirty="0"/>
              <a:t>маркетингу</a:t>
            </a:r>
            <a:endParaRPr lang="en-US" dirty="0"/>
          </a:p>
        </p:txBody>
      </p:sp>
      <p:sp>
        <p:nvSpPr>
          <p:cNvPr id="11" name="Rectangle 10"/>
          <p:cNvSpPr/>
          <p:nvPr/>
        </p:nvSpPr>
        <p:spPr>
          <a:xfrm>
            <a:off x="4721720" y="1962706"/>
            <a:ext cx="2370560" cy="1754326"/>
          </a:xfrm>
          <a:prstGeom prst="rect">
            <a:avLst/>
          </a:prstGeom>
        </p:spPr>
        <p:txBody>
          <a:bodyPr wrap="square">
            <a:spAutoFit/>
          </a:bodyPr>
          <a:lstStyle/>
          <a:p>
            <a:r>
              <a:rPr lang="ru-RU" dirty="0" err="1"/>
              <a:t>Е</a:t>
            </a:r>
            <a:r>
              <a:rPr lang="ru-RU" dirty="0" err="1" smtClean="0"/>
              <a:t>тапи</a:t>
            </a:r>
            <a:r>
              <a:rPr lang="ru-RU" dirty="0" smtClean="0"/>
              <a:t> </a:t>
            </a:r>
            <a:r>
              <a:rPr lang="ru-RU" dirty="0" err="1"/>
              <a:t>життєвого</a:t>
            </a:r>
            <a:r>
              <a:rPr lang="ru-RU" dirty="0"/>
              <a:t> циклу </a:t>
            </a:r>
            <a:r>
              <a:rPr lang="ru-RU" dirty="0" err="1"/>
              <a:t>нововведення</a:t>
            </a:r>
            <a:r>
              <a:rPr lang="ru-RU" dirty="0"/>
              <a:t> </a:t>
            </a:r>
            <a:endParaRPr lang="ru-RU" dirty="0" smtClean="0"/>
          </a:p>
          <a:p>
            <a:r>
              <a:rPr lang="ru-RU" dirty="0" smtClean="0"/>
              <a:t>і </a:t>
            </a:r>
            <a:r>
              <a:rPr lang="ru-RU" dirty="0" err="1" smtClean="0"/>
              <a:t>інновації</a:t>
            </a:r>
            <a:r>
              <a:rPr lang="ru-RU" dirty="0" smtClean="0"/>
              <a:t> </a:t>
            </a:r>
            <a:r>
              <a:rPr lang="ru-RU" dirty="0" err="1" smtClean="0"/>
              <a:t>від</a:t>
            </a:r>
            <a:r>
              <a:rPr lang="ru-RU" dirty="0" smtClean="0"/>
              <a:t> </a:t>
            </a:r>
            <a:r>
              <a:rPr lang="ru-RU" dirty="0" err="1"/>
              <a:t>виникнення</a:t>
            </a:r>
            <a:r>
              <a:rPr lang="ru-RU" dirty="0"/>
              <a:t> </a:t>
            </a:r>
            <a:r>
              <a:rPr lang="ru-RU" dirty="0" err="1"/>
              <a:t>ідеї</a:t>
            </a:r>
            <a:r>
              <a:rPr lang="ru-RU" dirty="0"/>
              <a:t> до </a:t>
            </a:r>
            <a:r>
              <a:rPr lang="ru-RU" dirty="0" err="1"/>
              <a:t>її</a:t>
            </a:r>
            <a:r>
              <a:rPr lang="ru-RU" dirty="0"/>
              <a:t> </a:t>
            </a:r>
            <a:r>
              <a:rPr lang="ru-RU" dirty="0" err="1"/>
              <a:t>розроблення</a:t>
            </a:r>
            <a:r>
              <a:rPr lang="ru-RU" dirty="0"/>
              <a:t> та </a:t>
            </a:r>
            <a:r>
              <a:rPr lang="ru-RU" dirty="0" err="1"/>
              <a:t>поширення</a:t>
            </a:r>
            <a:endParaRPr lang="en-US" dirty="0"/>
          </a:p>
        </p:txBody>
      </p:sp>
      <p:sp>
        <p:nvSpPr>
          <p:cNvPr id="12" name="Rectangle 11"/>
          <p:cNvSpPr/>
          <p:nvPr/>
        </p:nvSpPr>
        <p:spPr>
          <a:xfrm>
            <a:off x="2843808" y="4437112"/>
            <a:ext cx="3672408" cy="1200329"/>
          </a:xfrm>
          <a:prstGeom prst="rect">
            <a:avLst/>
          </a:prstGeom>
        </p:spPr>
        <p:txBody>
          <a:bodyPr wrap="square">
            <a:spAutoFit/>
          </a:bodyPr>
          <a:lstStyle/>
          <a:p>
            <a:pPr algn="ctr"/>
            <a:r>
              <a:rPr lang="uk-UA" dirty="0" smtClean="0"/>
              <a:t>Процес </a:t>
            </a:r>
            <a:r>
              <a:rPr lang="ru-RU" dirty="0" err="1" smtClean="0"/>
              <a:t>інвестування</a:t>
            </a:r>
            <a:r>
              <a:rPr lang="ru-RU" dirty="0" smtClean="0"/>
              <a:t> </a:t>
            </a:r>
            <a:r>
              <a:rPr lang="ru-RU" dirty="0"/>
              <a:t>і </a:t>
            </a:r>
            <a:r>
              <a:rPr lang="ru-RU" dirty="0" err="1"/>
              <a:t>фінансування</a:t>
            </a:r>
            <a:r>
              <a:rPr lang="ru-RU" dirty="0"/>
              <a:t> </a:t>
            </a:r>
            <a:r>
              <a:rPr lang="ru-RU" dirty="0" err="1"/>
              <a:t>розроблення</a:t>
            </a:r>
            <a:r>
              <a:rPr lang="ru-RU" dirty="0"/>
              <a:t> та </a:t>
            </a:r>
            <a:r>
              <a:rPr lang="ru-RU" dirty="0" err="1"/>
              <a:t>поширення</a:t>
            </a:r>
            <a:r>
              <a:rPr lang="ru-RU" dirty="0"/>
              <a:t> нового виду</a:t>
            </a:r>
          </a:p>
          <a:p>
            <a:pPr algn="ctr"/>
            <a:r>
              <a:rPr lang="uk-UA" dirty="0"/>
              <a:t>продукту чи послуги.</a:t>
            </a:r>
            <a:endParaRPr lang="en-US" dirty="0"/>
          </a:p>
        </p:txBody>
      </p:sp>
      <p:sp>
        <p:nvSpPr>
          <p:cNvPr id="13" name="Rectangle 12"/>
          <p:cNvSpPr/>
          <p:nvPr/>
        </p:nvSpPr>
        <p:spPr>
          <a:xfrm>
            <a:off x="251520" y="6258798"/>
            <a:ext cx="8712968" cy="338554"/>
          </a:xfrm>
          <a:prstGeom prst="rect">
            <a:avLst/>
          </a:prstGeom>
        </p:spPr>
        <p:txBody>
          <a:bodyPr wrap="square">
            <a:spAutoFit/>
          </a:bodyPr>
          <a:lstStyle/>
          <a:p>
            <a:r>
              <a:rPr lang="ru-RU" sz="1600" b="1" i="1" dirty="0" err="1"/>
              <a:t>І</a:t>
            </a:r>
            <a:r>
              <a:rPr lang="ru-RU" sz="1600" b="1" i="1" dirty="0" err="1" smtClean="0"/>
              <a:t>нноваційний</a:t>
            </a:r>
            <a:r>
              <a:rPr lang="ru-RU" sz="1600" b="1" i="1" dirty="0" smtClean="0"/>
              <a:t> </a:t>
            </a:r>
            <a:r>
              <a:rPr lang="ru-RU" sz="1600" b="1" i="1" dirty="0" err="1"/>
              <a:t>процес</a:t>
            </a:r>
            <a:r>
              <a:rPr lang="ru-RU" sz="1600" b="1" i="1" dirty="0"/>
              <a:t> </a:t>
            </a:r>
            <a:r>
              <a:rPr lang="ru-RU" sz="1600" b="1" i="1" dirty="0" smtClean="0"/>
              <a:t>- </a:t>
            </a:r>
            <a:r>
              <a:rPr lang="ru-RU" sz="1600" dirty="0" err="1" smtClean="0"/>
              <a:t>це</a:t>
            </a:r>
            <a:r>
              <a:rPr lang="ru-RU" sz="1600" dirty="0" smtClean="0"/>
              <a:t> </a:t>
            </a:r>
            <a:r>
              <a:rPr lang="ru-RU" sz="1600" dirty="0" err="1" smtClean="0"/>
              <a:t>створення</a:t>
            </a:r>
            <a:r>
              <a:rPr lang="ru-RU" sz="1600" dirty="0"/>
              <a:t>, </a:t>
            </a:r>
            <a:r>
              <a:rPr lang="ru-RU" sz="1600" dirty="0" err="1"/>
              <a:t>впровадження</a:t>
            </a:r>
            <a:r>
              <a:rPr lang="ru-RU" sz="1600" dirty="0"/>
              <a:t> </a:t>
            </a:r>
            <a:r>
              <a:rPr lang="ru-RU" sz="1600" dirty="0" smtClean="0"/>
              <a:t>і </a:t>
            </a:r>
            <a:r>
              <a:rPr lang="uk-UA" sz="1600" dirty="0" smtClean="0"/>
              <a:t>поширення інновацій</a:t>
            </a:r>
            <a:endParaRPr lang="en-US" sz="1600" dirty="0"/>
          </a:p>
        </p:txBody>
      </p:sp>
    </p:spTree>
    <p:extLst>
      <p:ext uri="{BB962C8B-B14F-4D97-AF65-F5344CB8AC3E}">
        <p14:creationId xmlns:p14="http://schemas.microsoft.com/office/powerpoint/2010/main" val="18732339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23528" y="332656"/>
            <a:ext cx="8496944" cy="1032520"/>
          </a:xfrm>
        </p:spPr>
        <p:txBody>
          <a:bodyPr>
            <a:noAutofit/>
          </a:bodyPr>
          <a:lstStyle/>
          <a:p>
            <a:pPr algn="l"/>
            <a:r>
              <a:rPr lang="ru-RU" b="1" dirty="0" err="1"/>
              <a:t>Інноваційний</a:t>
            </a:r>
            <a:r>
              <a:rPr lang="ru-RU" b="1" dirty="0"/>
              <a:t> </a:t>
            </a:r>
            <a:r>
              <a:rPr lang="ru-RU" b="1" dirty="0" err="1"/>
              <a:t>процес</a:t>
            </a:r>
            <a:r>
              <a:rPr lang="ru-RU" dirty="0"/>
              <a:t> - </a:t>
            </a:r>
            <a:r>
              <a:rPr lang="ru-RU" dirty="0" err="1"/>
              <a:t>це</a:t>
            </a:r>
            <a:r>
              <a:rPr lang="ru-RU" dirty="0"/>
              <a:t> </a:t>
            </a:r>
            <a:r>
              <a:rPr lang="ru-RU" dirty="0" err="1"/>
              <a:t>процес</a:t>
            </a:r>
            <a:r>
              <a:rPr lang="ru-RU" dirty="0"/>
              <a:t> </a:t>
            </a:r>
            <a:r>
              <a:rPr lang="ru-RU" dirty="0" err="1"/>
              <a:t>перетворення</a:t>
            </a:r>
            <a:r>
              <a:rPr lang="ru-RU" dirty="0"/>
              <a:t> </a:t>
            </a:r>
            <a:r>
              <a:rPr lang="ru-RU" dirty="0" err="1"/>
              <a:t>наукового</a:t>
            </a:r>
            <a:r>
              <a:rPr lang="ru-RU" dirty="0"/>
              <a:t> </a:t>
            </a:r>
            <a:r>
              <a:rPr lang="ru-RU" dirty="0" err="1"/>
              <a:t>знання</a:t>
            </a:r>
            <a:r>
              <a:rPr lang="ru-RU" dirty="0"/>
              <a:t> в </a:t>
            </a:r>
            <a:r>
              <a:rPr lang="ru-RU" dirty="0" err="1"/>
              <a:t>нововведення</a:t>
            </a:r>
            <a:r>
              <a:rPr lang="ru-RU" dirty="0"/>
              <a:t>, </a:t>
            </a:r>
            <a:r>
              <a:rPr lang="ru-RU" dirty="0" err="1"/>
              <a:t>який</a:t>
            </a:r>
            <a:r>
              <a:rPr lang="ru-RU" dirty="0"/>
              <a:t> </a:t>
            </a:r>
            <a:r>
              <a:rPr lang="ru-RU" dirty="0" err="1"/>
              <a:t>можна</a:t>
            </a:r>
            <a:r>
              <a:rPr lang="ru-RU" dirty="0"/>
              <a:t> </a:t>
            </a:r>
            <a:r>
              <a:rPr lang="ru-RU" dirty="0" err="1"/>
              <a:t>представити</a:t>
            </a:r>
            <a:r>
              <a:rPr lang="ru-RU" dirty="0"/>
              <a:t> як </a:t>
            </a:r>
            <a:r>
              <a:rPr lang="ru-RU" dirty="0" err="1"/>
              <a:t>послідовний</a:t>
            </a:r>
            <a:r>
              <a:rPr lang="ru-RU" dirty="0"/>
              <a:t> </a:t>
            </a:r>
            <a:r>
              <a:rPr lang="ru-RU" dirty="0" err="1"/>
              <a:t>ланцюг</a:t>
            </a:r>
            <a:r>
              <a:rPr lang="ru-RU" dirty="0"/>
              <a:t> </a:t>
            </a:r>
            <a:r>
              <a:rPr lang="ru-RU" dirty="0" err="1"/>
              <a:t>подій</a:t>
            </a:r>
            <a:r>
              <a:rPr lang="ru-RU" dirty="0"/>
              <a:t>: </a:t>
            </a:r>
            <a:r>
              <a:rPr lang="ru-RU" dirty="0" smtClean="0"/>
              <a:t>«наука - </a:t>
            </a:r>
            <a:r>
              <a:rPr lang="ru-RU" dirty="0" err="1" smtClean="0"/>
              <a:t>техніка</a:t>
            </a:r>
            <a:r>
              <a:rPr lang="ru-RU" dirty="0" smtClean="0"/>
              <a:t> – </a:t>
            </a:r>
            <a:r>
              <a:rPr lang="ru-RU" dirty="0" err="1" smtClean="0"/>
              <a:t>виробництво</a:t>
            </a:r>
            <a:r>
              <a:rPr lang="ru-RU" dirty="0" smtClean="0"/>
              <a:t>»</a:t>
            </a:r>
            <a:endParaRPr lang="en-US" b="1" dirty="0"/>
          </a:p>
        </p:txBody>
      </p:sp>
      <p:sp>
        <p:nvSpPr>
          <p:cNvPr id="2" name="Rectangle 1"/>
          <p:cNvSpPr/>
          <p:nvPr/>
        </p:nvSpPr>
        <p:spPr>
          <a:xfrm>
            <a:off x="395536" y="1751905"/>
            <a:ext cx="8424936" cy="4801314"/>
          </a:xfrm>
          <a:prstGeom prst="rect">
            <a:avLst/>
          </a:prstGeom>
        </p:spPr>
        <p:txBody>
          <a:bodyPr wrap="square">
            <a:spAutoFit/>
          </a:bodyPr>
          <a:lstStyle/>
          <a:p>
            <a:pPr>
              <a:spcBef>
                <a:spcPts val="1800"/>
              </a:spcBef>
            </a:pPr>
            <a:r>
              <a:rPr lang="uk-UA" dirty="0" smtClean="0"/>
              <a:t>Для </a:t>
            </a:r>
            <a:r>
              <a:rPr lang="uk-UA" dirty="0"/>
              <a:t>інноваційний процес </a:t>
            </a:r>
            <a:r>
              <a:rPr lang="uk-UA" dirty="0" smtClean="0"/>
              <a:t>характерні такі базові поняття.</a:t>
            </a:r>
            <a:endParaRPr lang="uk-UA" dirty="0"/>
          </a:p>
          <a:p>
            <a:pPr>
              <a:spcBef>
                <a:spcPts val="1800"/>
              </a:spcBef>
            </a:pPr>
            <a:r>
              <a:rPr lang="uk-UA" b="1" dirty="0" err="1" smtClean="0"/>
              <a:t>Інвенція</a:t>
            </a:r>
            <a:r>
              <a:rPr lang="uk-UA" dirty="0" smtClean="0"/>
              <a:t> </a:t>
            </a:r>
            <a:r>
              <a:rPr lang="uk-UA" dirty="0"/>
              <a:t>- ініціатива, пропозицію, ідея, задум, винахід, відкриття.</a:t>
            </a:r>
          </a:p>
          <a:p>
            <a:pPr>
              <a:spcBef>
                <a:spcPts val="1800"/>
              </a:spcBef>
            </a:pPr>
            <a:r>
              <a:rPr lang="uk-UA" b="1" dirty="0"/>
              <a:t>Новація</a:t>
            </a:r>
            <a:r>
              <a:rPr lang="uk-UA" dirty="0"/>
              <a:t> - пророблена </a:t>
            </a:r>
            <a:r>
              <a:rPr lang="uk-UA" dirty="0" err="1" smtClean="0"/>
              <a:t>інвенция</a:t>
            </a:r>
            <a:r>
              <a:rPr lang="uk-UA" dirty="0"/>
              <a:t>, втілена в технічний або економічний проект, модель, дослідний зразок.</a:t>
            </a:r>
          </a:p>
          <a:p>
            <a:pPr>
              <a:spcBef>
                <a:spcPts val="1800"/>
              </a:spcBef>
            </a:pPr>
            <a:r>
              <a:rPr lang="uk-UA" b="1" dirty="0"/>
              <a:t>Конвенція інновації</a:t>
            </a:r>
            <a:r>
              <a:rPr lang="uk-UA" dirty="0"/>
              <a:t> </a:t>
            </a:r>
            <a:r>
              <a:rPr lang="uk-UA" dirty="0" smtClean="0"/>
              <a:t>- </a:t>
            </a:r>
            <a:r>
              <a:rPr lang="uk-UA" dirty="0"/>
              <a:t>система </a:t>
            </a:r>
            <a:r>
              <a:rPr lang="uk-UA" dirty="0" smtClean="0"/>
              <a:t>орієнтуючих </a:t>
            </a:r>
            <a:r>
              <a:rPr lang="uk-UA" dirty="0"/>
              <a:t>базисних уявлень, що описують призначення інновації, її місце в системі організації, в системі ринку.</a:t>
            </a:r>
          </a:p>
          <a:p>
            <a:pPr>
              <a:spcBef>
                <a:spcPts val="1800"/>
              </a:spcBef>
            </a:pPr>
            <a:r>
              <a:rPr lang="uk-UA" b="1" dirty="0"/>
              <a:t>Ініціація інновації</a:t>
            </a:r>
            <a:r>
              <a:rPr lang="uk-UA" dirty="0"/>
              <a:t> - науково-технічна, експериментальна або організаційна діяльність, метою якої є зародження інноваційного процесу.</a:t>
            </a:r>
          </a:p>
          <a:p>
            <a:pPr>
              <a:spcBef>
                <a:spcPts val="1800"/>
              </a:spcBef>
            </a:pPr>
            <a:r>
              <a:rPr lang="uk-UA" b="1" dirty="0"/>
              <a:t>Дифузія інновації</a:t>
            </a:r>
            <a:r>
              <a:rPr lang="uk-UA" dirty="0"/>
              <a:t> - процес поширення інновації за рахунок фірм-послідовників (імітаторів).</a:t>
            </a:r>
          </a:p>
          <a:p>
            <a:pPr>
              <a:spcBef>
                <a:spcPts val="1800"/>
              </a:spcBef>
            </a:pPr>
            <a:r>
              <a:rPr lang="uk-UA" b="1" dirty="0" err="1"/>
              <a:t>Рутинизация</a:t>
            </a:r>
            <a:r>
              <a:rPr lang="uk-UA" b="1" dirty="0"/>
              <a:t> інновації</a:t>
            </a:r>
            <a:r>
              <a:rPr lang="uk-UA" dirty="0"/>
              <a:t> - придбання інновацією з часом таких властивостей, як стабільність, стійкість, постійність і в підсумку - моральне старіння інновації.</a:t>
            </a:r>
          </a:p>
        </p:txBody>
      </p:sp>
    </p:spTree>
    <p:extLst>
      <p:ext uri="{BB962C8B-B14F-4D97-AF65-F5344CB8AC3E}">
        <p14:creationId xmlns:p14="http://schemas.microsoft.com/office/powerpoint/2010/main" val="8017721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hgi.org.ua/dip_img-09/ivanov.files/image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124" y="1340768"/>
            <a:ext cx="8245348" cy="5184576"/>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p:cNvSpPr txBox="1">
            <a:spLocks/>
          </p:cNvSpPr>
          <p:nvPr/>
        </p:nvSpPr>
        <p:spPr>
          <a:xfrm>
            <a:off x="381000" y="404664"/>
            <a:ext cx="8458200" cy="864096"/>
          </a:xfrm>
          <a:prstGeom prst="rect">
            <a:avLst/>
          </a:prstGeom>
        </p:spPr>
        <p:txBody>
          <a:bodyPr>
            <a:normAutofit fontScale="62500" lnSpcReduction="20000"/>
          </a:bodyPr>
          <a:lst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a:lstStyle>
          <a:p>
            <a:pPr marL="0" indent="0" algn="ctr">
              <a:buNone/>
            </a:pPr>
            <a:r>
              <a:rPr lang="uk-UA" dirty="0" smtClean="0"/>
              <a:t>Інноваційний процес графічно можна відобразити у вигляді кривої життєвого циклу, що відбиває не тільки черговість фаз інноваційного процесу, але й розподіл фінансових ресурсів - крива прибутковості</a:t>
            </a:r>
            <a:endParaRPr lang="en-US" dirty="0"/>
          </a:p>
        </p:txBody>
      </p:sp>
    </p:spTree>
    <p:extLst>
      <p:ext uri="{BB962C8B-B14F-4D97-AF65-F5344CB8AC3E}">
        <p14:creationId xmlns:p14="http://schemas.microsoft.com/office/powerpoint/2010/main" val="3286299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bestreferat.ru/images/paper/64/69/794696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99" y="260647"/>
            <a:ext cx="6624649" cy="6453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49197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404664"/>
            <a:ext cx="8458200" cy="2304256"/>
          </a:xfrm>
        </p:spPr>
        <p:txBody>
          <a:bodyPr>
            <a:normAutofit/>
          </a:bodyPr>
          <a:lstStyle/>
          <a:p>
            <a:pPr algn="ctr"/>
            <a:r>
              <a:rPr lang="uk-UA" dirty="0"/>
              <a:t>Складові інноваційний процес етапи називаються фазами інноваційного процесу. Зазвичай виділяють п'ять фаз: наука - дослідження - розробка (проектування) - виробництво - споживання (експлуатація). Кожна фаза інноваційного циклу на практиці являє собою самостійні сфери діяльності і має своє коло завдань і виконавців, свою специфіку організації, фінансування та управління.</a:t>
            </a:r>
            <a:endParaRPr lang="en-US" dirty="0"/>
          </a:p>
        </p:txBody>
      </p:sp>
    </p:spTree>
    <p:extLst>
      <p:ext uri="{BB962C8B-B14F-4D97-AF65-F5344CB8AC3E}">
        <p14:creationId xmlns:p14="http://schemas.microsoft.com/office/powerpoint/2010/main" val="13894054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95536" y="908720"/>
            <a:ext cx="8458200" cy="2040632"/>
          </a:xfrm>
        </p:spPr>
        <p:txBody>
          <a:bodyPr>
            <a:noAutofit/>
          </a:bodyPr>
          <a:lstStyle/>
          <a:p>
            <a:pPr algn="ctr"/>
            <a:r>
              <a:rPr lang="uk-UA" dirty="0"/>
              <a:t>Стосовно до масштабів поширення інновації за критерієм складності інноваційного механізму, що визначається числом учасників, виділяють ряд типів інноваційного процесу.</a:t>
            </a:r>
          </a:p>
          <a:p>
            <a:pPr algn="l"/>
            <a:r>
              <a:rPr lang="uk-UA" b="1" i="1" dirty="0" smtClean="0"/>
              <a:t>1. Автономний </a:t>
            </a:r>
            <a:r>
              <a:rPr lang="uk-UA" b="1" i="1" dirty="0"/>
              <a:t>інноваційний процес</a:t>
            </a:r>
            <a:r>
              <a:rPr lang="uk-UA" b="1" i="1" dirty="0" smtClean="0"/>
              <a:t>.</a:t>
            </a:r>
          </a:p>
          <a:p>
            <a:pPr algn="l"/>
            <a:r>
              <a:rPr lang="uk-UA" dirty="0"/>
              <a:t>2. </a:t>
            </a:r>
            <a:r>
              <a:rPr lang="uk-UA" b="1" i="1" dirty="0"/>
              <a:t>Інфраструктурний інноваційний процес. </a:t>
            </a:r>
            <a:endParaRPr lang="uk-UA" dirty="0"/>
          </a:p>
        </p:txBody>
      </p:sp>
    </p:spTree>
    <p:extLst>
      <p:ext uri="{BB962C8B-B14F-4D97-AF65-F5344CB8AC3E}">
        <p14:creationId xmlns:p14="http://schemas.microsoft.com/office/powerpoint/2010/main" val="7586449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1988840"/>
            <a:ext cx="7772400" cy="1080120"/>
          </a:xfrm>
          <a:noFill/>
          <a:ln>
            <a:noFill/>
          </a:ln>
        </p:spPr>
        <p:style>
          <a:lnRef idx="2">
            <a:schemeClr val="dk1"/>
          </a:lnRef>
          <a:fillRef idx="1">
            <a:schemeClr val="lt1"/>
          </a:fillRef>
          <a:effectRef idx="0">
            <a:schemeClr val="dk1"/>
          </a:effectRef>
          <a:fontRef idx="minor">
            <a:schemeClr val="dk1"/>
          </a:fontRef>
        </p:style>
        <p:txBody>
          <a:bodyPr anchor="ctr">
            <a:normAutofit/>
          </a:bodyPr>
          <a:lstStyle/>
          <a:p>
            <a:pPr algn="ctr"/>
            <a:r>
              <a:rPr lang="uk-UA" sz="3200" b="1" dirty="0">
                <a:solidFill>
                  <a:schemeClr val="tx1"/>
                </a:solidFill>
              </a:rPr>
              <a:t>3. Етапи виникнення інновації</a:t>
            </a:r>
            <a:endParaRPr lang="en-US" sz="3200" dirty="0">
              <a:solidFill>
                <a:schemeClr val="tx1"/>
              </a:solidFill>
            </a:endParaRPr>
          </a:p>
        </p:txBody>
      </p:sp>
    </p:spTree>
    <p:extLst>
      <p:ext uri="{BB962C8B-B14F-4D97-AF65-F5344CB8AC3E}">
        <p14:creationId xmlns:p14="http://schemas.microsoft.com/office/powerpoint/2010/main" val="2629576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54944"/>
            <a:ext cx="8686800" cy="841248"/>
          </a:xfrm>
        </p:spPr>
        <p:txBody>
          <a:bodyPr/>
          <a:lstStyle/>
          <a:p>
            <a:r>
              <a:rPr lang="uk-UA" dirty="0" smtClean="0"/>
              <a:t>Трактування поняття інновації</a:t>
            </a:r>
            <a:endParaRPr lang="en-US" dirty="0"/>
          </a:p>
        </p:txBody>
      </p:sp>
      <p:pic>
        <p:nvPicPr>
          <p:cNvPr id="1026" name="Picture 2"/>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9409" t="30404" r="6321" b="20022"/>
          <a:stretch/>
        </p:blipFill>
        <p:spPr bwMode="auto">
          <a:xfrm>
            <a:off x="179512" y="1484784"/>
            <a:ext cx="8721241"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31683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Виникнення інновації</a:t>
            </a:r>
            <a:endParaRPr lang="en-US" dirty="0"/>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1202" t="16820" r="18938" b="6145"/>
          <a:stretch/>
        </p:blipFill>
        <p:spPr bwMode="auto">
          <a:xfrm>
            <a:off x="1835696" y="1412776"/>
            <a:ext cx="5113922" cy="5264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1183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9289" y="2576886"/>
            <a:ext cx="3986728" cy="2588344"/>
          </a:xfrm>
          <a:noFill/>
          <a:ln>
            <a:solidFill>
              <a:schemeClr val="tx1"/>
            </a:solidFill>
          </a:ln>
        </p:spPr>
        <p:style>
          <a:lnRef idx="2">
            <a:schemeClr val="dk1"/>
          </a:lnRef>
          <a:fillRef idx="1">
            <a:schemeClr val="lt1"/>
          </a:fillRef>
          <a:effectRef idx="0">
            <a:schemeClr val="dk1"/>
          </a:effectRef>
          <a:fontRef idx="minor">
            <a:schemeClr val="dk1"/>
          </a:fontRef>
        </p:style>
        <p:txBody>
          <a:bodyPr anchor="ctr">
            <a:normAutofit/>
          </a:bodyPr>
          <a:lstStyle/>
          <a:p>
            <a:pPr algn="ctr"/>
            <a:r>
              <a:rPr lang="vi-VN" sz="2400" b="1" dirty="0" smtClean="0">
                <a:hlinkClick r:id="rId2" tooltip="Розвиток"/>
              </a:rPr>
              <a:t>Розвиток</a:t>
            </a:r>
            <a:r>
              <a:rPr lang="vi-VN" sz="2400" dirty="0"/>
              <a:t> — дія; процес, унаслідок якого відбувається зміна якості статі, перехід від одного якісного стану до іншого, вищого</a:t>
            </a:r>
            <a:endParaRPr lang="en-US" sz="2400" b="1" dirty="0">
              <a:solidFill>
                <a:schemeClr val="tx1"/>
              </a:solidFill>
            </a:endParaRPr>
          </a:p>
        </p:txBody>
      </p:sp>
      <p:sp>
        <p:nvSpPr>
          <p:cNvPr id="5" name="Text Placeholder 2"/>
          <p:cNvSpPr txBox="1">
            <a:spLocks/>
          </p:cNvSpPr>
          <p:nvPr/>
        </p:nvSpPr>
        <p:spPr>
          <a:xfrm>
            <a:off x="732331" y="476672"/>
            <a:ext cx="7772400" cy="1632222"/>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2500"/>
          </a:bodyPr>
          <a:lstStyle>
            <a:lvl1pPr marL="0" indent="0" algn="l"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ctr"/>
            <a:r>
              <a:rPr lang="vi-VN" sz="2400" b="1" dirty="0">
                <a:hlinkClick r:id="rId2" tooltip="Розвиток"/>
              </a:rPr>
              <a:t>Розвиток </a:t>
            </a:r>
            <a:r>
              <a:rPr lang="vi-VN" sz="2400" dirty="0">
                <a:solidFill>
                  <a:schemeClr val="accent6">
                    <a:lumMod val="50000"/>
                  </a:schemeClr>
                </a:solidFill>
              </a:rPr>
              <a:t> — незворотна, спрямована, закономірна зміна </a:t>
            </a:r>
            <a:r>
              <a:rPr lang="vi-VN" sz="2400" dirty="0">
                <a:solidFill>
                  <a:schemeClr val="accent6">
                    <a:lumMod val="50000"/>
                  </a:schemeClr>
                </a:solidFill>
                <a:hlinkClick r:id="rId3" tooltip="Матерія (філософія)"/>
              </a:rPr>
              <a:t>матеріальних</a:t>
            </a:r>
            <a:r>
              <a:rPr lang="vi-VN" sz="2400" dirty="0">
                <a:solidFill>
                  <a:schemeClr val="accent6">
                    <a:lumMod val="50000"/>
                  </a:schemeClr>
                </a:solidFill>
              </a:rPr>
              <a:t> і </a:t>
            </a:r>
            <a:r>
              <a:rPr lang="vi-VN" sz="2400" dirty="0">
                <a:solidFill>
                  <a:schemeClr val="accent6">
                    <a:lumMod val="50000"/>
                  </a:schemeClr>
                </a:solidFill>
                <a:hlinkClick r:id="rId4" tooltip="Ідеал (філософія)"/>
              </a:rPr>
              <a:t>ідеальних</a:t>
            </a:r>
            <a:r>
              <a:rPr lang="vi-VN" sz="2400" dirty="0">
                <a:solidFill>
                  <a:schemeClr val="accent6">
                    <a:lumMod val="50000"/>
                  </a:schemeClr>
                </a:solidFill>
              </a:rPr>
              <a:t> </a:t>
            </a:r>
            <a:r>
              <a:rPr lang="vi-VN" sz="2400" dirty="0">
                <a:solidFill>
                  <a:schemeClr val="accent6">
                    <a:lumMod val="50000"/>
                  </a:schemeClr>
                </a:solidFill>
                <a:hlinkClick r:id="rId5" tooltip="Об'єкт"/>
              </a:rPr>
              <a:t>об'єктів</a:t>
            </a:r>
            <a:r>
              <a:rPr lang="vi-VN" sz="2400" dirty="0">
                <a:solidFill>
                  <a:schemeClr val="accent6">
                    <a:lumMod val="50000"/>
                  </a:schemeClr>
                </a:solidFill>
              </a:rPr>
              <a:t>. Тільки одночасна наявність всіх трьох зазначених властивостей виділяє процеси розвитку серед інших змін</a:t>
            </a:r>
            <a:endParaRPr lang="en-US" sz="2400" dirty="0">
              <a:solidFill>
                <a:schemeClr val="accent6">
                  <a:lumMod val="50000"/>
                </a:schemeClr>
              </a:solidFill>
            </a:endParaRPr>
          </a:p>
        </p:txBody>
      </p:sp>
      <p:pic>
        <p:nvPicPr>
          <p:cNvPr id="1026" name="Picture 2" descr="http://economica.org.ua/wp-content/uploads/2010/02/ss.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90031" y="2564904"/>
            <a:ext cx="33147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0510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Форми розвитку</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61568261"/>
              </p:ext>
            </p:extLst>
          </p:nvPr>
        </p:nvGraphicFramePr>
        <p:xfrm>
          <a:off x="251520" y="1484780"/>
          <a:ext cx="8686800" cy="5112571"/>
        </p:xfrm>
        <a:graphic>
          <a:graphicData uri="http://schemas.openxmlformats.org/drawingml/2006/table">
            <a:tbl>
              <a:tblPr/>
              <a:tblGrid>
                <a:gridCol w="2895600"/>
                <a:gridCol w="1928936"/>
                <a:gridCol w="3862264"/>
              </a:tblGrid>
              <a:tr h="481182">
                <a:tc>
                  <a:txBody>
                    <a:bodyPr/>
                    <a:lstStyle/>
                    <a:p>
                      <a:pPr algn="ctr"/>
                      <a:r>
                        <a:rPr lang="uk-UA" b="1" dirty="0"/>
                        <a:t>Класифікаційна ознака</a:t>
                      </a:r>
                      <a:endParaRPr lang="uk-UA" dirty="0"/>
                    </a:p>
                  </a:txBody>
                  <a:tcPr anchor="ctr">
                    <a:lnL>
                      <a:noFill/>
                    </a:lnL>
                    <a:lnR>
                      <a:noFill/>
                    </a:lnR>
                    <a:lnT>
                      <a:noFill/>
                    </a:lnT>
                    <a:lnB>
                      <a:noFill/>
                    </a:lnB>
                    <a:solidFill>
                      <a:srgbClr val="FFFF00"/>
                    </a:solidFill>
                  </a:tcPr>
                </a:tc>
                <a:tc>
                  <a:txBody>
                    <a:bodyPr/>
                    <a:lstStyle/>
                    <a:p>
                      <a:pPr algn="ctr"/>
                      <a:r>
                        <a:rPr lang="uk-UA" b="1" dirty="0" smtClean="0"/>
                        <a:t>Форма </a:t>
                      </a:r>
                      <a:r>
                        <a:rPr lang="uk-UA" b="1" dirty="0"/>
                        <a:t>розвитку</a:t>
                      </a:r>
                      <a:endParaRPr lang="uk-UA" dirty="0"/>
                    </a:p>
                  </a:txBody>
                  <a:tcPr anchor="ctr">
                    <a:lnL>
                      <a:noFill/>
                    </a:lnL>
                    <a:lnR>
                      <a:noFill/>
                    </a:lnR>
                    <a:lnT>
                      <a:noFill/>
                    </a:lnT>
                    <a:lnB>
                      <a:noFill/>
                    </a:lnB>
                    <a:solidFill>
                      <a:srgbClr val="FFFF00"/>
                    </a:solidFill>
                  </a:tcPr>
                </a:tc>
                <a:tc>
                  <a:txBody>
                    <a:bodyPr/>
                    <a:lstStyle/>
                    <a:p>
                      <a:pPr algn="ctr"/>
                      <a:r>
                        <a:rPr lang="uk-UA" b="1" dirty="0"/>
                        <a:t>Характеристика</a:t>
                      </a:r>
                      <a:endParaRPr lang="uk-UA" dirty="0"/>
                    </a:p>
                  </a:txBody>
                  <a:tcPr anchor="ctr">
                    <a:lnL>
                      <a:noFill/>
                    </a:lnL>
                    <a:lnR>
                      <a:noFill/>
                    </a:lnR>
                    <a:lnT>
                      <a:noFill/>
                    </a:lnT>
                    <a:lnB>
                      <a:noFill/>
                    </a:lnB>
                    <a:solidFill>
                      <a:srgbClr val="FFFF00"/>
                    </a:solidFill>
                  </a:tcPr>
                </a:tc>
              </a:tr>
              <a:tr h="661627">
                <a:tc rowSpan="2">
                  <a:txBody>
                    <a:bodyPr/>
                    <a:lstStyle/>
                    <a:p>
                      <a:r>
                        <a:rPr lang="uk-UA" dirty="0"/>
                        <a:t>Результати розвитку</a:t>
                      </a:r>
                    </a:p>
                  </a:txBody>
                  <a:tcPr anchor="ctr">
                    <a:lnL>
                      <a:noFill/>
                    </a:lnL>
                    <a:lnR>
                      <a:noFill/>
                    </a:lnR>
                    <a:lnT>
                      <a:noFill/>
                    </a:lnT>
                    <a:lnB>
                      <a:noFill/>
                    </a:lnB>
                    <a:solidFill>
                      <a:srgbClr val="B17ED8"/>
                    </a:solidFill>
                  </a:tcPr>
                </a:tc>
                <a:tc>
                  <a:txBody>
                    <a:bodyPr/>
                    <a:lstStyle/>
                    <a:p>
                      <a:r>
                        <a:rPr lang="uk-UA"/>
                        <a:t>Еволюційна</a:t>
                      </a:r>
                    </a:p>
                  </a:txBody>
                  <a:tcPr anchor="ctr">
                    <a:lnL>
                      <a:noFill/>
                    </a:lnL>
                    <a:lnR>
                      <a:noFill/>
                    </a:lnR>
                    <a:lnT>
                      <a:noFill/>
                    </a:lnT>
                    <a:lnB>
                      <a:noFill/>
                    </a:lnB>
                    <a:solidFill>
                      <a:srgbClr val="B17ED8"/>
                    </a:solidFill>
                  </a:tcPr>
                </a:tc>
                <a:tc>
                  <a:txBody>
                    <a:bodyPr/>
                    <a:lstStyle/>
                    <a:p>
                      <a:r>
                        <a:rPr lang="uk-UA"/>
                        <a:t>Поступові якісні зміни</a:t>
                      </a:r>
                    </a:p>
                  </a:txBody>
                  <a:tcPr anchor="ctr">
                    <a:lnL>
                      <a:noFill/>
                    </a:lnL>
                    <a:lnR>
                      <a:noFill/>
                    </a:lnR>
                    <a:lnT>
                      <a:noFill/>
                    </a:lnT>
                    <a:lnB>
                      <a:noFill/>
                    </a:lnB>
                    <a:solidFill>
                      <a:srgbClr val="B17ED8"/>
                    </a:solidFill>
                  </a:tcPr>
                </a:tc>
              </a:tr>
              <a:tr h="661627">
                <a:tc vMerge="1">
                  <a:txBody>
                    <a:bodyPr/>
                    <a:lstStyle/>
                    <a:p>
                      <a:endParaRPr lang="en-US"/>
                    </a:p>
                  </a:txBody>
                  <a:tcPr/>
                </a:tc>
                <a:tc>
                  <a:txBody>
                    <a:bodyPr/>
                    <a:lstStyle/>
                    <a:p>
                      <a:r>
                        <a:rPr lang="uk-UA" dirty="0"/>
                        <a:t>Революційна</a:t>
                      </a:r>
                    </a:p>
                  </a:txBody>
                  <a:tcPr anchor="ctr">
                    <a:lnL>
                      <a:noFill/>
                    </a:lnL>
                    <a:lnR>
                      <a:noFill/>
                    </a:lnR>
                    <a:lnT>
                      <a:noFill/>
                    </a:lnT>
                    <a:lnB>
                      <a:noFill/>
                    </a:lnB>
                    <a:solidFill>
                      <a:srgbClr val="B17ED8"/>
                    </a:solidFill>
                  </a:tcPr>
                </a:tc>
                <a:tc>
                  <a:txBody>
                    <a:bodyPr/>
                    <a:lstStyle/>
                    <a:p>
                      <a:r>
                        <a:rPr lang="uk-UA" dirty="0"/>
                        <a:t>Принципові якісні зміни</a:t>
                      </a:r>
                    </a:p>
                  </a:txBody>
                  <a:tcPr anchor="ctr">
                    <a:lnL>
                      <a:noFill/>
                    </a:lnL>
                    <a:lnR>
                      <a:noFill/>
                    </a:lnR>
                    <a:lnT>
                      <a:noFill/>
                    </a:lnT>
                    <a:lnB>
                      <a:noFill/>
                    </a:lnB>
                    <a:solidFill>
                      <a:srgbClr val="B17ED8"/>
                    </a:solidFill>
                  </a:tcPr>
                </a:tc>
              </a:tr>
              <a:tr h="661627">
                <a:tc rowSpan="2">
                  <a:txBody>
                    <a:bodyPr/>
                    <a:lstStyle/>
                    <a:p>
                      <a:r>
                        <a:rPr lang="uk-UA" dirty="0"/>
                        <a:t>Джерело розвитку</a:t>
                      </a:r>
                    </a:p>
                  </a:txBody>
                  <a:tcPr anchor="ctr">
                    <a:lnL>
                      <a:noFill/>
                    </a:lnL>
                    <a:lnR>
                      <a:noFill/>
                    </a:lnR>
                    <a:lnT>
                      <a:noFill/>
                    </a:lnT>
                    <a:lnB>
                      <a:noFill/>
                    </a:lnB>
                    <a:solidFill>
                      <a:srgbClr val="007635"/>
                    </a:solidFill>
                  </a:tcPr>
                </a:tc>
                <a:tc>
                  <a:txBody>
                    <a:bodyPr/>
                    <a:lstStyle/>
                    <a:p>
                      <a:r>
                        <a:rPr lang="uk-UA" dirty="0"/>
                        <a:t>Екзогенна</a:t>
                      </a:r>
                    </a:p>
                  </a:txBody>
                  <a:tcPr anchor="ctr">
                    <a:lnL>
                      <a:noFill/>
                    </a:lnL>
                    <a:lnR>
                      <a:noFill/>
                    </a:lnR>
                    <a:lnT>
                      <a:noFill/>
                    </a:lnT>
                    <a:lnB>
                      <a:noFill/>
                    </a:lnB>
                    <a:solidFill>
                      <a:srgbClr val="007635"/>
                    </a:solidFill>
                  </a:tcPr>
                </a:tc>
                <a:tc>
                  <a:txBody>
                    <a:bodyPr/>
                    <a:lstStyle/>
                    <a:p>
                      <a:r>
                        <a:rPr lang="ru-RU" dirty="0" err="1"/>
                        <a:t>Джерело</a:t>
                      </a:r>
                      <a:r>
                        <a:rPr lang="ru-RU" dirty="0"/>
                        <a:t> </a:t>
                      </a:r>
                      <a:r>
                        <a:rPr lang="ru-RU" dirty="0" err="1"/>
                        <a:t>розвитку</a:t>
                      </a:r>
                      <a:r>
                        <a:rPr lang="ru-RU" dirty="0"/>
                        <a:t> </a:t>
                      </a:r>
                      <a:r>
                        <a:rPr lang="ru-RU" dirty="0" err="1"/>
                        <a:t>перебуває</a:t>
                      </a:r>
                      <a:r>
                        <a:rPr lang="ru-RU" dirty="0"/>
                        <a:t> за межами </a:t>
                      </a:r>
                      <a:r>
                        <a:rPr lang="ru-RU" dirty="0" err="1"/>
                        <a:t>об'єкта</a:t>
                      </a:r>
                      <a:endParaRPr lang="ru-RU" dirty="0"/>
                    </a:p>
                  </a:txBody>
                  <a:tcPr anchor="ctr">
                    <a:lnL>
                      <a:noFill/>
                    </a:lnL>
                    <a:lnR>
                      <a:noFill/>
                    </a:lnR>
                    <a:lnT>
                      <a:noFill/>
                    </a:lnT>
                    <a:lnB>
                      <a:noFill/>
                    </a:lnB>
                    <a:solidFill>
                      <a:srgbClr val="007635"/>
                    </a:solidFill>
                  </a:tcPr>
                </a:tc>
              </a:tr>
              <a:tr h="661627">
                <a:tc vMerge="1">
                  <a:txBody>
                    <a:bodyPr/>
                    <a:lstStyle/>
                    <a:p>
                      <a:endParaRPr lang="en-US"/>
                    </a:p>
                  </a:txBody>
                  <a:tcPr/>
                </a:tc>
                <a:tc>
                  <a:txBody>
                    <a:bodyPr/>
                    <a:lstStyle/>
                    <a:p>
                      <a:r>
                        <a:rPr lang="uk-UA" dirty="0"/>
                        <a:t>Ендогенна</a:t>
                      </a:r>
                    </a:p>
                  </a:txBody>
                  <a:tcPr anchor="ctr">
                    <a:lnL>
                      <a:noFill/>
                    </a:lnL>
                    <a:lnR>
                      <a:noFill/>
                    </a:lnR>
                    <a:lnT>
                      <a:noFill/>
                    </a:lnT>
                    <a:lnB>
                      <a:noFill/>
                    </a:lnB>
                    <a:solidFill>
                      <a:srgbClr val="007635"/>
                    </a:solidFill>
                  </a:tcPr>
                </a:tc>
                <a:tc>
                  <a:txBody>
                    <a:bodyPr/>
                    <a:lstStyle/>
                    <a:p>
                      <a:r>
                        <a:rPr lang="ru-RU" dirty="0" err="1"/>
                        <a:t>Джерело</a:t>
                      </a:r>
                      <a:r>
                        <a:rPr lang="ru-RU" dirty="0"/>
                        <a:t> </a:t>
                      </a:r>
                      <a:r>
                        <a:rPr lang="ru-RU" dirty="0" err="1"/>
                        <a:t>розвитку</a:t>
                      </a:r>
                      <a:r>
                        <a:rPr lang="ru-RU" dirty="0"/>
                        <a:t> </a:t>
                      </a:r>
                      <a:r>
                        <a:rPr lang="ru-RU" dirty="0" err="1"/>
                        <a:t>знаходиться</a:t>
                      </a:r>
                      <a:r>
                        <a:rPr lang="ru-RU" dirty="0"/>
                        <a:t> </a:t>
                      </a:r>
                      <a:r>
                        <a:rPr lang="ru-RU" dirty="0" err="1"/>
                        <a:t>всередині</a:t>
                      </a:r>
                      <a:r>
                        <a:rPr lang="ru-RU" dirty="0"/>
                        <a:t> </a:t>
                      </a:r>
                      <a:r>
                        <a:rPr lang="ru-RU" dirty="0" err="1"/>
                        <a:t>об'єкта</a:t>
                      </a:r>
                      <a:endParaRPr lang="ru-RU" dirty="0"/>
                    </a:p>
                  </a:txBody>
                  <a:tcPr anchor="ctr">
                    <a:lnL>
                      <a:noFill/>
                    </a:lnL>
                    <a:lnR>
                      <a:noFill/>
                    </a:lnR>
                    <a:lnT>
                      <a:noFill/>
                    </a:lnT>
                    <a:lnB>
                      <a:noFill/>
                    </a:lnB>
                    <a:solidFill>
                      <a:srgbClr val="007635"/>
                    </a:solidFill>
                  </a:tcPr>
                </a:tc>
              </a:tr>
              <a:tr h="661627">
                <a:tc rowSpan="3">
                  <a:txBody>
                    <a:bodyPr/>
                    <a:lstStyle/>
                    <a:p>
                      <a:r>
                        <a:rPr lang="uk-UA" dirty="0"/>
                        <a:t>Механізм розвитку</a:t>
                      </a:r>
                    </a:p>
                  </a:txBody>
                  <a:tcPr anchor="ctr">
                    <a:lnL>
                      <a:noFill/>
                    </a:lnL>
                    <a:lnR>
                      <a:noFill/>
                    </a:lnR>
                    <a:lnT>
                      <a:noFill/>
                    </a:lnT>
                    <a:lnB>
                      <a:noFill/>
                    </a:lnB>
                    <a:solidFill>
                      <a:srgbClr val="00B0F0"/>
                    </a:solidFill>
                  </a:tcPr>
                </a:tc>
                <a:tc>
                  <a:txBody>
                    <a:bodyPr/>
                    <a:lstStyle/>
                    <a:p>
                      <a:r>
                        <a:rPr lang="uk-UA"/>
                        <a:t>Екстенсивна</a:t>
                      </a:r>
                    </a:p>
                  </a:txBody>
                  <a:tcPr anchor="ctr">
                    <a:lnL>
                      <a:noFill/>
                    </a:lnL>
                    <a:lnR>
                      <a:noFill/>
                    </a:lnR>
                    <a:lnT>
                      <a:noFill/>
                    </a:lnT>
                    <a:lnB>
                      <a:noFill/>
                    </a:lnB>
                    <a:solidFill>
                      <a:srgbClr val="00B0F0"/>
                    </a:solidFill>
                  </a:tcPr>
                </a:tc>
                <a:tc>
                  <a:txBody>
                    <a:bodyPr/>
                    <a:lstStyle/>
                    <a:p>
                      <a:r>
                        <a:rPr lang="ru-RU" dirty="0" err="1"/>
                        <a:t>Прояв</a:t>
                      </a:r>
                      <a:r>
                        <a:rPr lang="ru-RU" dirty="0"/>
                        <a:t> і </a:t>
                      </a:r>
                      <a:r>
                        <a:rPr lang="ru-RU" dirty="0" err="1"/>
                        <a:t>збільшення</a:t>
                      </a:r>
                      <a:r>
                        <a:rPr lang="ru-RU" dirty="0"/>
                        <a:t> </a:t>
                      </a:r>
                      <a:r>
                        <a:rPr lang="ru-RU" dirty="0" err="1"/>
                        <a:t>вже</a:t>
                      </a:r>
                      <a:r>
                        <a:rPr lang="ru-RU" dirty="0"/>
                        <a:t> </a:t>
                      </a:r>
                      <a:r>
                        <a:rPr lang="ru-RU" dirty="0" err="1"/>
                        <a:t>наявного</a:t>
                      </a:r>
                      <a:endParaRPr lang="ru-RU" dirty="0"/>
                    </a:p>
                  </a:txBody>
                  <a:tcPr anchor="ctr">
                    <a:lnL>
                      <a:noFill/>
                    </a:lnL>
                    <a:lnR>
                      <a:noFill/>
                    </a:lnR>
                    <a:lnT>
                      <a:noFill/>
                    </a:lnT>
                    <a:lnB>
                      <a:noFill/>
                    </a:lnB>
                    <a:solidFill>
                      <a:srgbClr val="00B0F0"/>
                    </a:solidFill>
                  </a:tcPr>
                </a:tc>
              </a:tr>
              <a:tr h="661627">
                <a:tc vMerge="1">
                  <a:txBody>
                    <a:bodyPr/>
                    <a:lstStyle/>
                    <a:p>
                      <a:endParaRPr lang="en-US"/>
                    </a:p>
                  </a:txBody>
                  <a:tcPr/>
                </a:tc>
                <a:tc>
                  <a:txBody>
                    <a:bodyPr/>
                    <a:lstStyle/>
                    <a:p>
                      <a:r>
                        <a:rPr lang="uk-UA" dirty="0"/>
                        <a:t>Інтенсивна</a:t>
                      </a:r>
                    </a:p>
                  </a:txBody>
                  <a:tcPr anchor="ctr">
                    <a:lnL>
                      <a:noFill/>
                    </a:lnL>
                    <a:lnR>
                      <a:noFill/>
                    </a:lnR>
                    <a:lnT>
                      <a:noFill/>
                    </a:lnT>
                    <a:lnB>
                      <a:noFill/>
                    </a:lnB>
                    <a:solidFill>
                      <a:srgbClr val="00B0F0"/>
                    </a:solidFill>
                  </a:tcPr>
                </a:tc>
                <a:tc>
                  <a:txBody>
                    <a:bodyPr/>
                    <a:lstStyle/>
                    <a:p>
                      <a:r>
                        <a:rPr lang="uk-UA" dirty="0"/>
                        <a:t>Використання якісно нових елементів</a:t>
                      </a:r>
                    </a:p>
                  </a:txBody>
                  <a:tcPr anchor="ctr">
                    <a:lnL>
                      <a:noFill/>
                    </a:lnL>
                    <a:lnR>
                      <a:noFill/>
                    </a:lnR>
                    <a:lnT>
                      <a:noFill/>
                    </a:lnT>
                    <a:lnB>
                      <a:noFill/>
                    </a:lnB>
                    <a:solidFill>
                      <a:srgbClr val="00B0F0"/>
                    </a:solidFill>
                  </a:tcPr>
                </a:tc>
              </a:tr>
              <a:tr h="661627">
                <a:tc vMerge="1">
                  <a:txBody>
                    <a:bodyPr/>
                    <a:lstStyle/>
                    <a:p>
                      <a:endParaRPr lang="uk-UA" dirty="0"/>
                    </a:p>
                  </a:txBody>
                  <a:tcPr anchor="ctr">
                    <a:lnL>
                      <a:noFill/>
                    </a:lnL>
                    <a:lnR>
                      <a:noFill/>
                    </a:lnR>
                    <a:lnT>
                      <a:noFill/>
                    </a:lnT>
                    <a:lnB>
                      <a:noFill/>
                    </a:lnB>
                    <a:solidFill>
                      <a:srgbClr val="00B0F0"/>
                    </a:solidFill>
                  </a:tcPr>
                </a:tc>
                <a:tc>
                  <a:txBody>
                    <a:bodyPr/>
                    <a:lstStyle/>
                    <a:p>
                      <a:r>
                        <a:rPr lang="uk-UA" dirty="0" smtClean="0"/>
                        <a:t>Інноваційна</a:t>
                      </a:r>
                      <a:endParaRPr lang="uk-UA" dirty="0"/>
                    </a:p>
                  </a:txBody>
                  <a:tcPr anchor="ctr">
                    <a:lnL>
                      <a:noFill/>
                    </a:lnL>
                    <a:lnR>
                      <a:noFill/>
                    </a:lnR>
                    <a:lnT>
                      <a:noFill/>
                    </a:lnT>
                    <a:lnB>
                      <a:noFill/>
                    </a:lnB>
                    <a:solidFill>
                      <a:srgbClr val="00B0F0"/>
                    </a:solidFill>
                  </a:tcPr>
                </a:tc>
                <a:tc>
                  <a:txBody>
                    <a:bodyPr/>
                    <a:lstStyle/>
                    <a:p>
                      <a:r>
                        <a:rPr lang="uk-UA" dirty="0" smtClean="0"/>
                        <a:t>Використання якісно нових знань, орієнтація на знання</a:t>
                      </a:r>
                      <a:endParaRPr lang="uk-UA" dirty="0"/>
                    </a:p>
                  </a:txBody>
                  <a:tcPr anchor="ctr">
                    <a:lnL>
                      <a:noFill/>
                    </a:lnL>
                    <a:lnR>
                      <a:noFill/>
                    </a:lnR>
                    <a:lnT>
                      <a:noFill/>
                    </a:lnT>
                    <a:lnB>
                      <a:noFill/>
                    </a:lnB>
                    <a:solidFill>
                      <a:srgbClr val="00B0F0"/>
                    </a:solidFill>
                  </a:tcPr>
                </a:tc>
              </a:tr>
            </a:tbl>
          </a:graphicData>
        </a:graphic>
      </p:graphicFrame>
    </p:spTree>
    <p:extLst>
      <p:ext uri="{BB962C8B-B14F-4D97-AF65-F5344CB8AC3E}">
        <p14:creationId xmlns:p14="http://schemas.microsoft.com/office/powerpoint/2010/main" val="2660065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7545" y="476672"/>
            <a:ext cx="6264695" cy="1728192"/>
          </a:xfrm>
          <a:noFill/>
          <a:ln>
            <a:solidFill>
              <a:schemeClr val="tx1"/>
            </a:solidFill>
          </a:ln>
        </p:spPr>
        <p:style>
          <a:lnRef idx="2">
            <a:schemeClr val="dk1"/>
          </a:lnRef>
          <a:fillRef idx="1">
            <a:schemeClr val="lt1"/>
          </a:fillRef>
          <a:effectRef idx="0">
            <a:schemeClr val="dk1"/>
          </a:effectRef>
          <a:fontRef idx="minor">
            <a:schemeClr val="dk1"/>
          </a:fontRef>
        </p:style>
        <p:txBody>
          <a:bodyPr anchor="ctr">
            <a:normAutofit fontScale="92500" lnSpcReduction="10000"/>
          </a:bodyPr>
          <a:lstStyle/>
          <a:p>
            <a:pPr algn="ctr"/>
            <a:r>
              <a:rPr lang="uk-UA" b="1" dirty="0" smtClean="0">
                <a:solidFill>
                  <a:schemeClr val="tx1"/>
                </a:solidFill>
                <a:latin typeface="Arial" pitchFamily="34" charset="0"/>
                <a:cs typeface="Arial" pitchFamily="34" charset="0"/>
              </a:rPr>
              <a:t>Інноваційний розвиток </a:t>
            </a:r>
            <a:r>
              <a:rPr lang="uk-UA" dirty="0" smtClean="0">
                <a:solidFill>
                  <a:schemeClr val="tx1"/>
                </a:solidFill>
                <a:latin typeface="Arial" pitchFamily="34" charset="0"/>
                <a:cs typeface="Arial" pitchFamily="34" charset="0"/>
              </a:rPr>
              <a:t>– спосіб економічного зростання, що базується на постійних і систематичних нововведеннях, спрямованих на суттєве поліпшення усіх аспектів діяльності господарської системи, для створення інноваційних товарів і формування конкурентних переваг.</a:t>
            </a:r>
            <a:endParaRPr lang="en-US" dirty="0">
              <a:solidFill>
                <a:schemeClr val="tx1"/>
              </a:solidFill>
              <a:latin typeface="Arial" pitchFamily="34" charset="0"/>
              <a:cs typeface="Arial" pitchFamily="34" charset="0"/>
            </a:endParaRPr>
          </a:p>
        </p:txBody>
      </p:sp>
      <p:sp>
        <p:nvSpPr>
          <p:cNvPr id="5" name="Text Placeholder 2"/>
          <p:cNvSpPr txBox="1">
            <a:spLocks/>
          </p:cNvSpPr>
          <p:nvPr/>
        </p:nvSpPr>
        <p:spPr>
          <a:xfrm>
            <a:off x="2411760" y="2564904"/>
            <a:ext cx="6044208" cy="1728192"/>
          </a:xfrm>
          <a:prstGeom prst="rect">
            <a:avLst/>
          </a:prstGeom>
          <a:noFill/>
          <a:ln w="25400" cap="flat" cmpd="sng" algn="ctr">
            <a:solidFill>
              <a:schemeClr val="tx1"/>
            </a:solidFill>
            <a:prstDash val="solid"/>
          </a:ln>
        </p:spPr>
        <p:style>
          <a:lnRef idx="2">
            <a:schemeClr val="dk1"/>
          </a:lnRef>
          <a:fillRef idx="1">
            <a:schemeClr val="lt1"/>
          </a:fillRef>
          <a:effectRef idx="0">
            <a:schemeClr val="dk1"/>
          </a:effectRef>
          <a:fontRef idx="minor">
            <a:schemeClr val="dk1"/>
          </a:fontRef>
        </p:style>
        <p:txBody>
          <a:bodyPr vert="horz" anchor="ctr">
            <a:normAutofit fontScale="92500" lnSpcReduction="10000"/>
          </a:bodyPr>
          <a:lstStyle>
            <a:lvl1pPr marL="0" indent="0" algn="r" rtl="0" eaLnBrk="1" latinLnBrk="0" hangingPunct="1">
              <a:spcBef>
                <a:spcPct val="20000"/>
              </a:spcBef>
              <a:buClr>
                <a:schemeClr val="accent1"/>
              </a:buClr>
              <a:buSzPct val="70000"/>
              <a:buFont typeface="Wingdings 2"/>
              <a:buNone/>
              <a:defRPr kumimoji="0" sz="2000" kern="1200">
                <a:solidFill>
                  <a:schemeClr val="tx2">
                    <a:shade val="75000"/>
                  </a:schemeClr>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None/>
              <a:defRPr kumimoji="0" sz="1800" kern="1200">
                <a:solidFill>
                  <a:schemeClr val="tx1">
                    <a:tint val="75000"/>
                  </a:schemeClr>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None/>
              <a:defRPr kumimoji="0" sz="1600" kern="1200">
                <a:solidFill>
                  <a:schemeClr val="tx1">
                    <a:tint val="75000"/>
                  </a:schemeClr>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None/>
              <a:defRPr kumimoji="0" sz="1400" kern="1200">
                <a:solidFill>
                  <a:schemeClr val="tx1">
                    <a:tint val="75000"/>
                  </a:schemeClr>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None/>
              <a:defRPr kumimoji="0" sz="1400" kern="1200">
                <a:solidFill>
                  <a:schemeClr val="tx1">
                    <a:tint val="75000"/>
                  </a:schemeClr>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dk1"/>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dk1"/>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dk1"/>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dk1"/>
                </a:solidFill>
                <a:latin typeface="+mn-lt"/>
                <a:ea typeface="+mn-ea"/>
                <a:cs typeface="+mn-cs"/>
              </a:defRPr>
            </a:lvl9pPr>
          </a:lstStyle>
          <a:p>
            <a:pPr algn="ctr"/>
            <a:r>
              <a:rPr lang="uk-UA" b="1" dirty="0" smtClean="0">
                <a:solidFill>
                  <a:schemeClr val="tx1"/>
                </a:solidFill>
                <a:latin typeface="Arial" pitchFamily="34" charset="0"/>
                <a:cs typeface="Arial" pitchFamily="34" charset="0"/>
              </a:rPr>
              <a:t>Інноваційний розвиток </a:t>
            </a:r>
            <a:r>
              <a:rPr lang="uk-UA" dirty="0" smtClean="0">
                <a:solidFill>
                  <a:schemeClr val="tx1"/>
                </a:solidFill>
                <a:latin typeface="Arial" pitchFamily="34" charset="0"/>
                <a:cs typeface="Arial" pitchFamily="34" charset="0"/>
              </a:rPr>
              <a:t>– це господарська діяльність, що спирається на постійний пошук і використання нових способів і сфер реалізації потенціалу підприємства і </a:t>
            </a:r>
            <a:r>
              <a:rPr lang="uk-UA" dirty="0" err="1" smtClean="0">
                <a:solidFill>
                  <a:schemeClr val="tx1"/>
                </a:solidFill>
                <a:latin typeface="Arial" pitchFamily="34" charset="0"/>
                <a:cs typeface="Arial" pitchFamily="34" charset="0"/>
              </a:rPr>
              <a:t>повязаний</a:t>
            </a:r>
            <a:r>
              <a:rPr lang="uk-UA" dirty="0" smtClean="0">
                <a:solidFill>
                  <a:schemeClr val="tx1"/>
                </a:solidFill>
                <a:latin typeface="Arial" pitchFamily="34" charset="0"/>
                <a:cs typeface="Arial" pitchFamily="34" charset="0"/>
              </a:rPr>
              <a:t> з модифікацією існуючих і формування нових ринків збуту.</a:t>
            </a:r>
            <a:endParaRPr lang="en-US" dirty="0">
              <a:solidFill>
                <a:schemeClr val="tx1"/>
              </a:solidFill>
              <a:latin typeface="Arial" pitchFamily="34" charset="0"/>
              <a:cs typeface="Arial" pitchFamily="34" charset="0"/>
            </a:endParaRPr>
          </a:p>
        </p:txBody>
      </p:sp>
      <p:sp>
        <p:nvSpPr>
          <p:cNvPr id="6" name="Text Placeholder 2"/>
          <p:cNvSpPr txBox="1">
            <a:spLocks/>
          </p:cNvSpPr>
          <p:nvPr/>
        </p:nvSpPr>
        <p:spPr>
          <a:xfrm>
            <a:off x="539552" y="4725144"/>
            <a:ext cx="6044208" cy="1728192"/>
          </a:xfrm>
          <a:prstGeom prst="rect">
            <a:avLst/>
          </a:prstGeom>
          <a:noFill/>
          <a:ln w="25400" cap="flat" cmpd="sng" algn="ctr">
            <a:solidFill>
              <a:schemeClr val="tx1"/>
            </a:solidFill>
            <a:prstDash val="solid"/>
          </a:ln>
        </p:spPr>
        <p:style>
          <a:lnRef idx="2">
            <a:schemeClr val="dk1"/>
          </a:lnRef>
          <a:fillRef idx="1">
            <a:schemeClr val="lt1"/>
          </a:fillRef>
          <a:effectRef idx="0">
            <a:schemeClr val="dk1"/>
          </a:effectRef>
          <a:fontRef idx="minor">
            <a:schemeClr val="dk1"/>
          </a:fontRef>
        </p:style>
        <p:txBody>
          <a:bodyPr vert="horz" anchor="ctr">
            <a:normAutofit/>
          </a:bodyPr>
          <a:lstStyle>
            <a:lvl1pPr marL="0" indent="0" algn="r" rtl="0" eaLnBrk="1" latinLnBrk="0" hangingPunct="1">
              <a:spcBef>
                <a:spcPct val="20000"/>
              </a:spcBef>
              <a:buClr>
                <a:schemeClr val="accent1"/>
              </a:buClr>
              <a:buSzPct val="70000"/>
              <a:buFont typeface="Wingdings 2"/>
              <a:buNone/>
              <a:defRPr kumimoji="0" sz="2000" kern="1200">
                <a:solidFill>
                  <a:schemeClr val="tx2">
                    <a:shade val="75000"/>
                  </a:schemeClr>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None/>
              <a:defRPr kumimoji="0" sz="1800" kern="1200">
                <a:solidFill>
                  <a:schemeClr val="tx1">
                    <a:tint val="75000"/>
                  </a:schemeClr>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None/>
              <a:defRPr kumimoji="0" sz="1600" kern="1200">
                <a:solidFill>
                  <a:schemeClr val="tx1">
                    <a:tint val="75000"/>
                  </a:schemeClr>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None/>
              <a:defRPr kumimoji="0" sz="1400" kern="1200">
                <a:solidFill>
                  <a:schemeClr val="tx1">
                    <a:tint val="75000"/>
                  </a:schemeClr>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None/>
              <a:defRPr kumimoji="0" sz="1400" kern="1200">
                <a:solidFill>
                  <a:schemeClr val="tx1">
                    <a:tint val="75000"/>
                  </a:schemeClr>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dk1"/>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dk1"/>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dk1"/>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dk1"/>
                </a:solidFill>
                <a:latin typeface="+mn-lt"/>
                <a:ea typeface="+mn-ea"/>
                <a:cs typeface="+mn-cs"/>
              </a:defRPr>
            </a:lvl9pPr>
          </a:lstStyle>
          <a:p>
            <a:pPr algn="ctr"/>
            <a:r>
              <a:rPr lang="uk-UA" b="1" dirty="0" smtClean="0">
                <a:solidFill>
                  <a:schemeClr val="tx1"/>
                </a:solidFill>
                <a:latin typeface="Arial" pitchFamily="34" charset="0"/>
                <a:cs typeface="Arial" pitchFamily="34" charset="0"/>
              </a:rPr>
              <a:t>Інноваційний розвиток </a:t>
            </a:r>
            <a:r>
              <a:rPr lang="uk-UA" dirty="0" smtClean="0">
                <a:solidFill>
                  <a:schemeClr val="tx1"/>
                </a:solidFill>
                <a:latin typeface="Arial" pitchFamily="34" charset="0"/>
                <a:cs typeface="Arial" pitchFamily="34" charset="0"/>
              </a:rPr>
              <a:t>– це діяльність підприємства, що спирається на постійний пошук нових методів та засобів задоволення споживчих потреб та підвищення ефективності господарювання.</a:t>
            </a:r>
            <a:endParaRPr lang="en-US"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5813427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81000" y="188640"/>
            <a:ext cx="8458200" cy="6408712"/>
          </a:xfrm>
        </p:spPr>
        <p:txBody>
          <a:bodyPr>
            <a:normAutofit fontScale="92500" lnSpcReduction="10000"/>
          </a:bodyPr>
          <a:lstStyle/>
          <a:p>
            <a:pPr algn="ctr"/>
            <a:r>
              <a:rPr lang="uk-UA" b="1" dirty="0">
                <a:latin typeface="Arial" pitchFamily="34" charset="0"/>
                <a:cs typeface="Arial" pitchFamily="34" charset="0"/>
              </a:rPr>
              <a:t>Принципи інноваційного шляху </a:t>
            </a:r>
            <a:r>
              <a:rPr lang="uk-UA" b="1" dirty="0" smtClean="0">
                <a:latin typeface="Arial" pitchFamily="34" charset="0"/>
                <a:cs typeface="Arial" pitchFamily="34" charset="0"/>
              </a:rPr>
              <a:t>розвитку</a:t>
            </a:r>
            <a:r>
              <a:rPr lang="ru-RU" dirty="0" smtClean="0">
                <a:latin typeface="Arial" pitchFamily="34" charset="0"/>
                <a:cs typeface="Arial" pitchFamily="34" charset="0"/>
              </a:rPr>
              <a:t>:</a:t>
            </a:r>
            <a:endParaRPr lang="ru-RU" dirty="0">
              <a:latin typeface="Arial" pitchFamily="34" charset="0"/>
              <a:cs typeface="Arial" pitchFamily="34" charset="0"/>
            </a:endParaRPr>
          </a:p>
          <a:p>
            <a:pPr algn="l"/>
            <a:r>
              <a:rPr lang="ru-RU" dirty="0">
                <a:latin typeface="Arial" pitchFamily="34" charset="0"/>
                <a:cs typeface="Arial" pitchFamily="34" charset="0"/>
              </a:rPr>
              <a:t>1) </a:t>
            </a:r>
            <a:r>
              <a:rPr lang="ru-RU" b="1" i="1" dirty="0" err="1">
                <a:latin typeface="Arial" pitchFamily="34" charset="0"/>
                <a:cs typeface="Arial" pitchFamily="34" charset="0"/>
              </a:rPr>
              <a:t>адаптивності</a:t>
            </a:r>
            <a:r>
              <a:rPr lang="ru-RU" i="1" dirty="0">
                <a:latin typeface="Arial" pitchFamily="34" charset="0"/>
                <a:cs typeface="Arial" pitchFamily="34" charset="0"/>
              </a:rPr>
              <a:t> </a:t>
            </a:r>
            <a:r>
              <a:rPr lang="ru-RU" dirty="0">
                <a:latin typeface="Arial" pitchFamily="34" charset="0"/>
                <a:cs typeface="Arial" pitchFamily="34" charset="0"/>
              </a:rPr>
              <a:t>- </a:t>
            </a:r>
            <a:r>
              <a:rPr lang="ru-RU" dirty="0" err="1">
                <a:latin typeface="Arial" pitchFamily="34" charset="0"/>
                <a:cs typeface="Arial" pitchFamily="34" charset="0"/>
              </a:rPr>
              <a:t>прагнення</a:t>
            </a:r>
            <a:r>
              <a:rPr lang="ru-RU" dirty="0">
                <a:latin typeface="Arial" pitchFamily="34" charset="0"/>
                <a:cs typeface="Arial" pitchFamily="34" charset="0"/>
              </a:rPr>
              <a:t> до </a:t>
            </a:r>
            <a:r>
              <a:rPr lang="ru-RU" dirty="0" err="1">
                <a:latin typeface="Arial" pitchFamily="34" charset="0"/>
                <a:cs typeface="Arial" pitchFamily="34" charset="0"/>
              </a:rPr>
              <a:t>підтримання</a:t>
            </a:r>
            <a:r>
              <a:rPr lang="ru-RU" dirty="0">
                <a:latin typeface="Arial" pitchFamily="34" charset="0"/>
                <a:cs typeface="Arial" pitchFamily="34" charset="0"/>
              </a:rPr>
              <a:t> </a:t>
            </a:r>
            <a:r>
              <a:rPr lang="ru-RU" dirty="0" err="1">
                <a:latin typeface="Arial" pitchFamily="34" charset="0"/>
                <a:cs typeface="Arial" pitchFamily="34" charset="0"/>
              </a:rPr>
              <a:t>певного</a:t>
            </a:r>
            <a:r>
              <a:rPr lang="ru-RU" dirty="0">
                <a:latin typeface="Arial" pitchFamily="34" charset="0"/>
                <a:cs typeface="Arial" pitchFamily="34" charset="0"/>
              </a:rPr>
              <a:t> балансу </a:t>
            </a:r>
            <a:r>
              <a:rPr lang="ru-RU" dirty="0" err="1" smtClean="0">
                <a:latin typeface="Arial" pitchFamily="34" charset="0"/>
                <a:cs typeface="Arial" pitchFamily="34" charset="0"/>
              </a:rPr>
              <a:t>зовнішніх</a:t>
            </a:r>
            <a:r>
              <a:rPr lang="ru-RU" dirty="0" smtClean="0">
                <a:latin typeface="Arial" pitchFamily="34" charset="0"/>
                <a:cs typeface="Arial" pitchFamily="34" charset="0"/>
              </a:rPr>
              <a:t> </a:t>
            </a:r>
            <a:r>
              <a:rPr lang="ru-RU" dirty="0">
                <a:latin typeface="Arial" pitchFamily="34" charset="0"/>
                <a:cs typeface="Arial" pitchFamily="34" charset="0"/>
              </a:rPr>
              <a:t>і </a:t>
            </a:r>
            <a:r>
              <a:rPr lang="ru-RU" dirty="0" err="1">
                <a:latin typeface="Arial" pitchFamily="34" charset="0"/>
                <a:cs typeface="Arial" pitchFamily="34" charset="0"/>
              </a:rPr>
              <a:t>внутрішніх</a:t>
            </a:r>
            <a:r>
              <a:rPr lang="ru-RU" dirty="0">
                <a:latin typeface="Arial" pitchFamily="34" charset="0"/>
                <a:cs typeface="Arial" pitchFamily="34" charset="0"/>
              </a:rPr>
              <a:t> </a:t>
            </a:r>
            <a:r>
              <a:rPr lang="ru-RU" dirty="0" err="1">
                <a:latin typeface="Arial" pitchFamily="34" charset="0"/>
                <a:cs typeface="Arial" pitchFamily="34" charset="0"/>
              </a:rPr>
              <a:t>можливостей</a:t>
            </a:r>
            <a:r>
              <a:rPr lang="ru-RU" dirty="0">
                <a:latin typeface="Arial" pitchFamily="34" charset="0"/>
                <a:cs typeface="Arial" pitchFamily="34" charset="0"/>
              </a:rPr>
              <a:t> </a:t>
            </a:r>
            <a:r>
              <a:rPr lang="ru-RU" dirty="0" err="1">
                <a:latin typeface="Arial" pitchFamily="34" charset="0"/>
                <a:cs typeface="Arial" pitchFamily="34" charset="0"/>
              </a:rPr>
              <a:t>розвитку</a:t>
            </a:r>
            <a:r>
              <a:rPr lang="ru-RU" dirty="0">
                <a:latin typeface="Arial" pitchFamily="34" charset="0"/>
                <a:cs typeface="Arial" pitchFamily="34" charset="0"/>
              </a:rPr>
              <a:t> (</a:t>
            </a:r>
            <a:r>
              <a:rPr lang="ru-RU" dirty="0" err="1">
                <a:latin typeface="Arial" pitchFamily="34" charset="0"/>
                <a:cs typeface="Arial" pitchFamily="34" charset="0"/>
              </a:rPr>
              <a:t>внутрішніх</a:t>
            </a:r>
            <a:r>
              <a:rPr lang="ru-RU" dirty="0">
                <a:latin typeface="Arial" pitchFamily="34" charset="0"/>
                <a:cs typeface="Arial" pitchFamily="34" charset="0"/>
              </a:rPr>
              <a:t> </a:t>
            </a:r>
            <a:r>
              <a:rPr lang="ru-RU" dirty="0" err="1" smtClean="0">
                <a:latin typeface="Arial" pitchFamily="34" charset="0"/>
                <a:cs typeface="Arial" pitchFamily="34" charset="0"/>
              </a:rPr>
              <a:t>спонукальних</a:t>
            </a:r>
            <a:r>
              <a:rPr lang="uk-UA" dirty="0" smtClean="0">
                <a:latin typeface="Arial" pitchFamily="34" charset="0"/>
                <a:cs typeface="Arial" pitchFamily="34" charset="0"/>
              </a:rPr>
              <a:t>мотивів </a:t>
            </a:r>
            <a:r>
              <a:rPr lang="uk-UA" dirty="0">
                <a:latin typeface="Arial" pitchFamily="34" charset="0"/>
                <a:cs typeface="Arial" pitchFamily="34" charset="0"/>
              </a:rPr>
              <a:t>діяльності суб'єкта господарювання, і зовнішніх, що </a:t>
            </a:r>
            <a:r>
              <a:rPr lang="uk-UA" dirty="0" smtClean="0">
                <a:latin typeface="Arial" pitchFamily="34" charset="0"/>
                <a:cs typeface="Arial" pitchFamily="34" charset="0"/>
              </a:rPr>
              <a:t>генеруються ринковим </a:t>
            </a:r>
            <a:r>
              <a:rPr lang="uk-UA" dirty="0">
                <a:latin typeface="Arial" pitchFamily="34" charset="0"/>
                <a:cs typeface="Arial" pitchFamily="34" charset="0"/>
              </a:rPr>
              <a:t>середовищем);</a:t>
            </a:r>
          </a:p>
          <a:p>
            <a:pPr algn="l">
              <a:spcBef>
                <a:spcPts val="1200"/>
              </a:spcBef>
            </a:pPr>
            <a:r>
              <a:rPr lang="ru-RU" dirty="0">
                <a:latin typeface="Arial" pitchFamily="34" charset="0"/>
                <a:cs typeface="Arial" pitchFamily="34" charset="0"/>
              </a:rPr>
              <a:t>2) </a:t>
            </a:r>
            <a:r>
              <a:rPr lang="ru-RU" b="1" i="1" dirty="0" err="1">
                <a:latin typeface="Arial" pitchFamily="34" charset="0"/>
                <a:cs typeface="Arial" pitchFamily="34" charset="0"/>
              </a:rPr>
              <a:t>динамічності</a:t>
            </a:r>
            <a:r>
              <a:rPr lang="ru-RU" i="1" dirty="0">
                <a:latin typeface="Arial" pitchFamily="34" charset="0"/>
                <a:cs typeface="Arial" pitchFamily="34" charset="0"/>
              </a:rPr>
              <a:t> </a:t>
            </a:r>
            <a:r>
              <a:rPr lang="ru-RU" dirty="0">
                <a:latin typeface="Arial" pitchFamily="34" charset="0"/>
                <a:cs typeface="Arial" pitchFamily="34" charset="0"/>
              </a:rPr>
              <a:t>- </a:t>
            </a:r>
            <a:r>
              <a:rPr lang="ru-RU" dirty="0" err="1">
                <a:latin typeface="Arial" pitchFamily="34" charset="0"/>
                <a:cs typeface="Arial" pitchFamily="34" charset="0"/>
              </a:rPr>
              <a:t>динамічне</a:t>
            </a:r>
            <a:r>
              <a:rPr lang="ru-RU" dirty="0">
                <a:latin typeface="Arial" pitchFamily="34" charset="0"/>
                <a:cs typeface="Arial" pitchFamily="34" charset="0"/>
              </a:rPr>
              <a:t> </a:t>
            </a:r>
            <a:r>
              <a:rPr lang="ru-RU" dirty="0" err="1">
                <a:latin typeface="Arial" pitchFamily="34" charset="0"/>
                <a:cs typeface="Arial" pitchFamily="34" charset="0"/>
              </a:rPr>
              <a:t>приведення</a:t>
            </a:r>
            <a:r>
              <a:rPr lang="ru-RU" dirty="0">
                <a:latin typeface="Arial" pitchFamily="34" charset="0"/>
                <a:cs typeface="Arial" pitchFamily="34" charset="0"/>
              </a:rPr>
              <a:t> у </a:t>
            </a:r>
            <a:r>
              <a:rPr lang="ru-RU" dirty="0" err="1">
                <a:latin typeface="Arial" pitchFamily="34" charset="0"/>
                <a:cs typeface="Arial" pitchFamily="34" charset="0"/>
              </a:rPr>
              <a:t>відповідність</a:t>
            </a:r>
            <a:r>
              <a:rPr lang="ru-RU" dirty="0">
                <a:latin typeface="Arial" pitchFamily="34" charset="0"/>
                <a:cs typeface="Arial" pitchFamily="34" charset="0"/>
              </a:rPr>
              <a:t> </a:t>
            </a:r>
            <a:r>
              <a:rPr lang="ru-RU" dirty="0" err="1">
                <a:latin typeface="Arial" pitchFamily="34" charset="0"/>
                <a:cs typeface="Arial" pitchFamily="34" charset="0"/>
              </a:rPr>
              <a:t>цілей</a:t>
            </a:r>
            <a:r>
              <a:rPr lang="ru-RU" dirty="0">
                <a:latin typeface="Arial" pitchFamily="34" charset="0"/>
                <a:cs typeface="Arial" pitchFamily="34" charset="0"/>
              </a:rPr>
              <a:t> </a:t>
            </a:r>
            <a:r>
              <a:rPr lang="ru-RU" dirty="0" smtClean="0">
                <a:latin typeface="Arial" pitchFamily="34" charset="0"/>
                <a:cs typeface="Arial" pitchFamily="34" charset="0"/>
              </a:rPr>
              <a:t>і </a:t>
            </a:r>
            <a:r>
              <a:rPr lang="ru-RU" dirty="0" err="1" smtClean="0">
                <a:latin typeface="Arial" pitchFamily="34" charset="0"/>
                <a:cs typeface="Arial" pitchFamily="34" charset="0"/>
              </a:rPr>
              <a:t>спонукальних</a:t>
            </a:r>
            <a:r>
              <a:rPr lang="ru-RU" dirty="0" smtClean="0">
                <a:latin typeface="Arial" pitchFamily="34" charset="0"/>
                <a:cs typeface="Arial" pitchFamily="34" charset="0"/>
              </a:rPr>
              <a:t> </a:t>
            </a:r>
            <a:r>
              <a:rPr lang="ru-RU" dirty="0" err="1">
                <a:latin typeface="Arial" pitchFamily="34" charset="0"/>
                <a:cs typeface="Arial" pitchFamily="34" charset="0"/>
              </a:rPr>
              <a:t>мотивів</a:t>
            </a:r>
            <a:r>
              <a:rPr lang="ru-RU" dirty="0">
                <a:latin typeface="Arial" pitchFamily="34" charset="0"/>
                <a:cs typeface="Arial" pitchFamily="34" charset="0"/>
              </a:rPr>
              <a:t> (</a:t>
            </a:r>
            <a:r>
              <a:rPr lang="ru-RU" dirty="0" err="1">
                <a:latin typeface="Arial" pitchFamily="34" charset="0"/>
                <a:cs typeface="Arial" pitchFamily="34" charset="0"/>
              </a:rPr>
              <a:t>стимулів</a:t>
            </a:r>
            <a:r>
              <a:rPr lang="ru-RU" dirty="0">
                <a:latin typeface="Arial" pitchFamily="34" charset="0"/>
                <a:cs typeface="Arial" pitchFamily="34" charset="0"/>
              </a:rPr>
              <a:t>) </a:t>
            </a:r>
            <a:r>
              <a:rPr lang="ru-RU" dirty="0" err="1">
                <a:latin typeface="Arial" pitchFamily="34" charset="0"/>
                <a:cs typeface="Arial" pitchFamily="34" charset="0"/>
              </a:rPr>
              <a:t>діяльності</a:t>
            </a:r>
            <a:r>
              <a:rPr lang="ru-RU" dirty="0">
                <a:latin typeface="Arial" pitchFamily="34" charset="0"/>
                <a:cs typeface="Arial" pitchFamily="34" charset="0"/>
              </a:rPr>
              <a:t> </a:t>
            </a:r>
            <a:r>
              <a:rPr lang="ru-RU" dirty="0" err="1">
                <a:latin typeface="Arial" pitchFamily="34" charset="0"/>
                <a:cs typeface="Arial" pitchFamily="34" charset="0"/>
              </a:rPr>
              <a:t>підприємства</a:t>
            </a:r>
            <a:r>
              <a:rPr lang="ru-RU" dirty="0">
                <a:latin typeface="Arial" pitchFamily="34" charset="0"/>
                <a:cs typeface="Arial" pitchFamily="34" charset="0"/>
              </a:rPr>
              <a:t> (у тому </a:t>
            </a:r>
            <a:r>
              <a:rPr lang="ru-RU" dirty="0" err="1" smtClean="0">
                <a:latin typeface="Arial" pitchFamily="34" charset="0"/>
                <a:cs typeface="Arial" pitchFamily="34" charset="0"/>
              </a:rPr>
              <a:t>числі</a:t>
            </a:r>
            <a:r>
              <a:rPr lang="ru-RU" dirty="0" smtClean="0">
                <a:latin typeface="Arial" pitchFamily="34" charset="0"/>
                <a:cs typeface="Arial" pitchFamily="34" charset="0"/>
              </a:rPr>
              <a:t> </a:t>
            </a:r>
            <a:r>
              <a:rPr lang="ru-RU" dirty="0" err="1" smtClean="0">
                <a:latin typeface="Arial" pitchFamily="34" charset="0"/>
                <a:cs typeface="Arial" pitchFamily="34" charset="0"/>
              </a:rPr>
              <a:t>його</a:t>
            </a:r>
            <a:r>
              <a:rPr lang="ru-RU" dirty="0" smtClean="0">
                <a:latin typeface="Arial" pitchFamily="34" charset="0"/>
                <a:cs typeface="Arial" pitchFamily="34" charset="0"/>
              </a:rPr>
              <a:t> </a:t>
            </a:r>
            <a:r>
              <a:rPr lang="ru-RU" dirty="0" err="1">
                <a:latin typeface="Arial" pitchFamily="34" charset="0"/>
                <a:cs typeface="Arial" pitchFamily="34" charset="0"/>
              </a:rPr>
              <a:t>власників</a:t>
            </a:r>
            <a:r>
              <a:rPr lang="ru-RU" dirty="0">
                <a:latin typeface="Arial" pitchFamily="34" charset="0"/>
                <a:cs typeface="Arial" pitchFamily="34" charset="0"/>
              </a:rPr>
              <a:t>, </a:t>
            </a:r>
            <a:r>
              <a:rPr lang="ru-RU" dirty="0" err="1" smtClean="0">
                <a:latin typeface="Arial" pitchFamily="34" charset="0"/>
                <a:cs typeface="Arial" pitchFamily="34" charset="0"/>
              </a:rPr>
              <a:t>менеджерів</a:t>
            </a:r>
            <a:r>
              <a:rPr lang="ru-RU" dirty="0">
                <a:latin typeface="Arial" pitchFamily="34" charset="0"/>
                <a:cs typeface="Arial" pitchFamily="34" charset="0"/>
              </a:rPr>
              <a:t>, </a:t>
            </a:r>
            <a:r>
              <a:rPr lang="ru-RU" dirty="0" err="1">
                <a:latin typeface="Arial" pitchFamily="34" charset="0"/>
                <a:cs typeface="Arial" pitchFamily="34" charset="0"/>
              </a:rPr>
              <a:t>фахівців</a:t>
            </a:r>
            <a:r>
              <a:rPr lang="ru-RU" dirty="0">
                <a:latin typeface="Arial" pitchFamily="34" charset="0"/>
                <a:cs typeface="Arial" pitchFamily="34" charset="0"/>
              </a:rPr>
              <a:t>, </a:t>
            </a:r>
            <a:r>
              <a:rPr lang="ru-RU" dirty="0" err="1">
                <a:latin typeface="Arial" pitchFamily="34" charset="0"/>
                <a:cs typeface="Arial" pitchFamily="34" charset="0"/>
              </a:rPr>
              <a:t>працівників</a:t>
            </a:r>
            <a:r>
              <a:rPr lang="ru-RU" dirty="0">
                <a:latin typeface="Arial" pitchFamily="34" charset="0"/>
                <a:cs typeface="Arial" pitchFamily="34" charset="0"/>
              </a:rPr>
              <a:t>);</a:t>
            </a:r>
          </a:p>
          <a:p>
            <a:pPr algn="l">
              <a:spcBef>
                <a:spcPts val="1200"/>
              </a:spcBef>
            </a:pPr>
            <a:r>
              <a:rPr lang="ru-RU" dirty="0">
                <a:latin typeface="Arial" pitchFamily="34" charset="0"/>
                <a:cs typeface="Arial" pitchFamily="34" charset="0"/>
              </a:rPr>
              <a:t>3) </a:t>
            </a:r>
            <a:r>
              <a:rPr lang="ru-RU" b="1" i="1" dirty="0" err="1">
                <a:latin typeface="Arial" pitchFamily="34" charset="0"/>
                <a:cs typeface="Arial" pitchFamily="34" charset="0"/>
              </a:rPr>
              <a:t>самоорганізації</a:t>
            </a:r>
            <a:r>
              <a:rPr lang="ru-RU" i="1" dirty="0">
                <a:latin typeface="Arial" pitchFamily="34" charset="0"/>
                <a:cs typeface="Arial" pitchFamily="34" charset="0"/>
              </a:rPr>
              <a:t> </a:t>
            </a:r>
            <a:r>
              <a:rPr lang="ru-RU" dirty="0">
                <a:latin typeface="Arial" pitchFamily="34" charset="0"/>
                <a:cs typeface="Arial" pitchFamily="34" charset="0"/>
              </a:rPr>
              <a:t>- </a:t>
            </a:r>
            <a:r>
              <a:rPr lang="ru-RU" dirty="0" err="1">
                <a:latin typeface="Arial" pitchFamily="34" charset="0"/>
                <a:cs typeface="Arial" pitchFamily="34" charset="0"/>
              </a:rPr>
              <a:t>самостійне</a:t>
            </a:r>
            <a:r>
              <a:rPr lang="ru-RU" dirty="0">
                <a:latin typeface="Arial" pitchFamily="34" charset="0"/>
                <a:cs typeface="Arial" pitchFamily="34" charset="0"/>
              </a:rPr>
              <a:t> забезпечення </a:t>
            </a:r>
            <a:r>
              <a:rPr lang="ru-RU" dirty="0" err="1">
                <a:latin typeface="Arial" pitchFamily="34" charset="0"/>
                <a:cs typeface="Arial" pitchFamily="34" charset="0"/>
              </a:rPr>
              <a:t>підтримки</a:t>
            </a:r>
            <a:r>
              <a:rPr lang="ru-RU" dirty="0">
                <a:latin typeface="Arial" pitchFamily="34" charset="0"/>
                <a:cs typeface="Arial" pitchFamily="34" charset="0"/>
              </a:rPr>
              <a:t> умов </a:t>
            </a:r>
            <a:r>
              <a:rPr lang="ru-RU" dirty="0" err="1" smtClean="0">
                <a:latin typeface="Arial" pitchFamily="34" charset="0"/>
                <a:cs typeface="Arial" pitchFamily="34" charset="0"/>
              </a:rPr>
              <a:t>функціонування</a:t>
            </a:r>
            <a:r>
              <a:rPr lang="ru-RU" dirty="0">
                <a:latin typeface="Arial" pitchFamily="34" charset="0"/>
                <a:cs typeface="Arial" pitchFamily="34" charset="0"/>
              </a:rPr>
              <a:t>, </a:t>
            </a:r>
            <a:r>
              <a:rPr lang="ru-RU" dirty="0" err="1">
                <a:latin typeface="Arial" pitchFamily="34" charset="0"/>
                <a:cs typeface="Arial" pitchFamily="34" charset="0"/>
              </a:rPr>
              <a:t>тобто</a:t>
            </a:r>
            <a:r>
              <a:rPr lang="ru-RU" dirty="0">
                <a:latin typeface="Arial" pitchFamily="34" charset="0"/>
                <a:cs typeface="Arial" pitchFamily="34" charset="0"/>
              </a:rPr>
              <a:t> </a:t>
            </a:r>
            <a:r>
              <a:rPr lang="ru-RU" dirty="0" err="1">
                <a:latin typeface="Arial" pitchFamily="34" charset="0"/>
                <a:cs typeface="Arial" pitchFamily="34" charset="0"/>
              </a:rPr>
              <a:t>самопідтримка</a:t>
            </a:r>
            <a:r>
              <a:rPr lang="ru-RU" dirty="0">
                <a:latin typeface="Arial" pitchFamily="34" charset="0"/>
                <a:cs typeface="Arial" pitchFamily="34" charset="0"/>
              </a:rPr>
              <a:t> </a:t>
            </a:r>
            <a:r>
              <a:rPr lang="ru-RU" dirty="0" err="1">
                <a:latin typeface="Arial" pitchFamily="34" charset="0"/>
                <a:cs typeface="Arial" pitchFamily="34" charset="0"/>
              </a:rPr>
              <a:t>обміну</a:t>
            </a:r>
            <a:r>
              <a:rPr lang="ru-RU" dirty="0">
                <a:latin typeface="Arial" pitchFamily="34" charset="0"/>
                <a:cs typeface="Arial" pitchFamily="34" charset="0"/>
              </a:rPr>
              <a:t> ресурсами (</a:t>
            </a:r>
            <a:r>
              <a:rPr lang="ru-RU" dirty="0" err="1" smtClean="0">
                <a:latin typeface="Arial" pitchFamily="34" charset="0"/>
                <a:cs typeface="Arial" pitchFamily="34" charset="0"/>
              </a:rPr>
              <a:t>інформаційними</a:t>
            </a:r>
            <a:r>
              <a:rPr lang="ru-RU" dirty="0" smtClean="0">
                <a:latin typeface="Arial" pitchFamily="34" charset="0"/>
                <a:cs typeface="Arial" pitchFamily="34" charset="0"/>
              </a:rPr>
              <a:t>, </a:t>
            </a:r>
            <a:r>
              <a:rPr lang="ru-RU" dirty="0" err="1" smtClean="0">
                <a:latin typeface="Arial" pitchFamily="34" charset="0"/>
                <a:cs typeface="Arial" pitchFamily="34" charset="0"/>
              </a:rPr>
              <a:t>матеріальними</a:t>
            </a:r>
            <a:r>
              <a:rPr lang="ru-RU" dirty="0">
                <a:latin typeface="Arial" pitchFamily="34" charset="0"/>
                <a:cs typeface="Arial" pitchFamily="34" charset="0"/>
              </a:rPr>
              <a:t>, </a:t>
            </a:r>
            <a:r>
              <a:rPr lang="ru-RU" dirty="0" err="1">
                <a:latin typeface="Arial" pitchFamily="34" charset="0"/>
                <a:cs typeface="Arial" pitchFamily="34" charset="0"/>
              </a:rPr>
              <a:t>фінансовими</a:t>
            </a:r>
            <a:r>
              <a:rPr lang="ru-RU" dirty="0">
                <a:latin typeface="Arial" pitchFamily="34" charset="0"/>
                <a:cs typeface="Arial" pitchFamily="34" charset="0"/>
              </a:rPr>
              <a:t>) </a:t>
            </a:r>
            <a:r>
              <a:rPr lang="ru-RU" dirty="0" err="1">
                <a:latin typeface="Arial" pitchFamily="34" charset="0"/>
                <a:cs typeface="Arial" pitchFamily="34" charset="0"/>
              </a:rPr>
              <a:t>між</a:t>
            </a:r>
            <a:r>
              <a:rPr lang="ru-RU" dirty="0">
                <a:latin typeface="Arial" pitchFamily="34" charset="0"/>
                <a:cs typeface="Arial" pitchFamily="34" charset="0"/>
              </a:rPr>
              <a:t> </a:t>
            </a:r>
            <a:r>
              <a:rPr lang="ru-RU" dirty="0" err="1">
                <a:latin typeface="Arial" pitchFamily="34" charset="0"/>
                <a:cs typeface="Arial" pitchFamily="34" charset="0"/>
              </a:rPr>
              <a:t>елементами</a:t>
            </a:r>
            <a:r>
              <a:rPr lang="ru-RU" dirty="0">
                <a:latin typeface="Arial" pitchFamily="34" charset="0"/>
                <a:cs typeface="Arial" pitchFamily="34" charset="0"/>
              </a:rPr>
              <a:t> </a:t>
            </a:r>
            <a:r>
              <a:rPr lang="ru-RU" dirty="0" err="1">
                <a:latin typeface="Arial" pitchFamily="34" charset="0"/>
                <a:cs typeface="Arial" pitchFamily="34" charset="0"/>
              </a:rPr>
              <a:t>виробничо-збутової</a:t>
            </a:r>
            <a:r>
              <a:rPr lang="ru-RU" dirty="0">
                <a:latin typeface="Arial" pitchFamily="34" charset="0"/>
                <a:cs typeface="Arial" pitchFamily="34" charset="0"/>
              </a:rPr>
              <a:t> </a:t>
            </a:r>
            <a:r>
              <a:rPr lang="ru-RU" dirty="0" err="1" smtClean="0">
                <a:latin typeface="Arial" pitchFamily="34" charset="0"/>
                <a:cs typeface="Arial" pitchFamily="34" charset="0"/>
              </a:rPr>
              <a:t>системи</a:t>
            </a:r>
            <a:r>
              <a:rPr lang="ru-RU" dirty="0" smtClean="0">
                <a:latin typeface="Arial" pitchFamily="34" charset="0"/>
                <a:cs typeface="Arial" pitchFamily="34" charset="0"/>
              </a:rPr>
              <a:t> </a:t>
            </a:r>
            <a:r>
              <a:rPr lang="ru-RU" dirty="0" err="1">
                <a:latin typeface="Arial" pitchFamily="34" charset="0"/>
                <a:cs typeface="Arial" pitchFamily="34" charset="0"/>
              </a:rPr>
              <a:t>підприємства</a:t>
            </a:r>
            <a:r>
              <a:rPr lang="ru-RU" dirty="0">
                <a:latin typeface="Arial" pitchFamily="34" charset="0"/>
                <a:cs typeface="Arial" pitchFamily="34" charset="0"/>
              </a:rPr>
              <a:t>, а </a:t>
            </a:r>
            <a:r>
              <a:rPr lang="ru-RU" dirty="0" err="1">
                <a:latin typeface="Arial" pitchFamily="34" charset="0"/>
                <a:cs typeface="Arial" pitchFamily="34" charset="0"/>
              </a:rPr>
              <a:t>також</a:t>
            </a:r>
            <a:r>
              <a:rPr lang="ru-RU" dirty="0">
                <a:latin typeface="Arial" pitchFamily="34" charset="0"/>
                <a:cs typeface="Arial" pitchFamily="34" charset="0"/>
              </a:rPr>
              <a:t> </a:t>
            </a:r>
            <a:r>
              <a:rPr lang="ru-RU" dirty="0" err="1">
                <a:latin typeface="Arial" pitchFamily="34" charset="0"/>
                <a:cs typeface="Arial" pitchFamily="34" charset="0"/>
              </a:rPr>
              <a:t>між</a:t>
            </a:r>
            <a:r>
              <a:rPr lang="ru-RU" dirty="0">
                <a:latin typeface="Arial" pitchFamily="34" charset="0"/>
                <a:cs typeface="Arial" pitchFamily="34" charset="0"/>
              </a:rPr>
              <a:t> </a:t>
            </a:r>
            <a:r>
              <a:rPr lang="ru-RU" dirty="0" err="1">
                <a:latin typeface="Arial" pitchFamily="34" charset="0"/>
                <a:cs typeface="Arial" pitchFamily="34" charset="0"/>
              </a:rPr>
              <a:t>підприємством</a:t>
            </a:r>
            <a:r>
              <a:rPr lang="ru-RU" dirty="0">
                <a:latin typeface="Arial" pitchFamily="34" charset="0"/>
                <a:cs typeface="Arial" pitchFamily="34" charset="0"/>
              </a:rPr>
              <a:t> і </a:t>
            </a:r>
            <a:r>
              <a:rPr lang="ru-RU" dirty="0" err="1">
                <a:latin typeface="Arial" pitchFamily="34" charset="0"/>
                <a:cs typeface="Arial" pitchFamily="34" charset="0"/>
              </a:rPr>
              <a:t>зовнішнім</a:t>
            </a:r>
            <a:r>
              <a:rPr lang="ru-RU" dirty="0">
                <a:latin typeface="Arial" pitchFamily="34" charset="0"/>
                <a:cs typeface="Arial" pitchFamily="34" charset="0"/>
              </a:rPr>
              <a:t> </a:t>
            </a:r>
            <a:r>
              <a:rPr lang="ru-RU" dirty="0" err="1">
                <a:latin typeface="Arial" pitchFamily="34" charset="0"/>
                <a:cs typeface="Arial" pitchFamily="34" charset="0"/>
              </a:rPr>
              <a:t>середовищем</a:t>
            </a:r>
            <a:r>
              <a:rPr lang="ru-RU" dirty="0">
                <a:latin typeface="Arial" pitchFamily="34" charset="0"/>
                <a:cs typeface="Arial" pitchFamily="34" charset="0"/>
              </a:rPr>
              <a:t>;</a:t>
            </a:r>
          </a:p>
          <a:p>
            <a:pPr algn="l">
              <a:spcBef>
                <a:spcPts val="1200"/>
              </a:spcBef>
            </a:pPr>
            <a:r>
              <a:rPr lang="ru-RU" dirty="0">
                <a:latin typeface="Arial" pitchFamily="34" charset="0"/>
                <a:cs typeface="Arial" pitchFamily="34" charset="0"/>
              </a:rPr>
              <a:t>4) </a:t>
            </a:r>
            <a:r>
              <a:rPr lang="ru-RU" b="1" i="1" dirty="0" err="1">
                <a:latin typeface="Arial" pitchFamily="34" charset="0"/>
                <a:cs typeface="Arial" pitchFamily="34" charset="0"/>
              </a:rPr>
              <a:t>саморегуляції</a:t>
            </a:r>
            <a:r>
              <a:rPr lang="ru-RU" i="1" dirty="0">
                <a:latin typeface="Arial" pitchFamily="34" charset="0"/>
                <a:cs typeface="Arial" pitchFamily="34" charset="0"/>
              </a:rPr>
              <a:t> </a:t>
            </a:r>
            <a:r>
              <a:rPr lang="ru-RU" dirty="0">
                <a:latin typeface="Arial" pitchFamily="34" charset="0"/>
                <a:cs typeface="Arial" pitchFamily="34" charset="0"/>
              </a:rPr>
              <a:t>- </a:t>
            </a:r>
            <a:r>
              <a:rPr lang="ru-RU" dirty="0" err="1">
                <a:latin typeface="Arial" pitchFamily="34" charset="0"/>
                <a:cs typeface="Arial" pitchFamily="34" charset="0"/>
              </a:rPr>
              <a:t>коригування</a:t>
            </a:r>
            <a:r>
              <a:rPr lang="ru-RU" dirty="0">
                <a:latin typeface="Arial" pitchFamily="34" charset="0"/>
                <a:cs typeface="Arial" pitchFamily="34" charset="0"/>
              </a:rPr>
              <a:t> </a:t>
            </a:r>
            <a:r>
              <a:rPr lang="ru-RU" dirty="0" err="1">
                <a:latin typeface="Arial" pitchFamily="34" charset="0"/>
                <a:cs typeface="Arial" pitchFamily="34" charset="0"/>
              </a:rPr>
              <a:t>системи</a:t>
            </a:r>
            <a:r>
              <a:rPr lang="ru-RU" dirty="0">
                <a:latin typeface="Arial" pitchFamily="34" charset="0"/>
                <a:cs typeface="Arial" pitchFamily="34" charset="0"/>
              </a:rPr>
              <a:t> </a:t>
            </a:r>
            <a:r>
              <a:rPr lang="ru-RU" dirty="0" err="1">
                <a:latin typeface="Arial" pitchFamily="34" charset="0"/>
                <a:cs typeface="Arial" pitchFamily="34" charset="0"/>
              </a:rPr>
              <a:t>управління</a:t>
            </a:r>
            <a:r>
              <a:rPr lang="ru-RU" dirty="0">
                <a:latin typeface="Arial" pitchFamily="34" charset="0"/>
                <a:cs typeface="Arial" pitchFamily="34" charset="0"/>
              </a:rPr>
              <a:t> </a:t>
            </a:r>
            <a:r>
              <a:rPr lang="ru-RU" dirty="0" err="1" smtClean="0">
                <a:latin typeface="Arial" pitchFamily="34" charset="0"/>
                <a:cs typeface="Arial" pitchFamily="34" charset="0"/>
              </a:rPr>
              <a:t>виробничо</a:t>
            </a:r>
            <a:r>
              <a:rPr lang="ru-RU" dirty="0" smtClean="0">
                <a:latin typeface="Arial" pitchFamily="34" charset="0"/>
                <a:cs typeface="Arial" pitchFamily="34" charset="0"/>
              </a:rPr>
              <a:t>-</a:t>
            </a:r>
            <a:r>
              <a:rPr lang="uk-UA" dirty="0" smtClean="0">
                <a:latin typeface="Arial" pitchFamily="34" charset="0"/>
                <a:cs typeface="Arial" pitchFamily="34" charset="0"/>
              </a:rPr>
              <a:t>збутовою </a:t>
            </a:r>
            <a:r>
              <a:rPr lang="uk-UA" dirty="0">
                <a:latin typeface="Arial" pitchFamily="34" charset="0"/>
                <a:cs typeface="Arial" pitchFamily="34" charset="0"/>
              </a:rPr>
              <a:t>діяльністю підприємства відповідно до змін </a:t>
            </a:r>
            <a:r>
              <a:rPr lang="uk-UA" dirty="0" smtClean="0">
                <a:latin typeface="Arial" pitchFamily="34" charset="0"/>
                <a:cs typeface="Arial" pitchFamily="34" charset="0"/>
              </a:rPr>
              <a:t>умов функціонування</a:t>
            </a:r>
            <a:r>
              <a:rPr lang="uk-UA" dirty="0">
                <a:latin typeface="Arial" pitchFamily="34" charset="0"/>
                <a:cs typeface="Arial" pitchFamily="34" charset="0"/>
              </a:rPr>
              <a:t>;</a:t>
            </a:r>
          </a:p>
          <a:p>
            <a:pPr algn="l">
              <a:spcBef>
                <a:spcPts val="1200"/>
              </a:spcBef>
            </a:pPr>
            <a:r>
              <a:rPr lang="ru-RU" dirty="0">
                <a:latin typeface="Arial" pitchFamily="34" charset="0"/>
                <a:cs typeface="Arial" pitchFamily="34" charset="0"/>
              </a:rPr>
              <a:t>5) </a:t>
            </a:r>
            <a:r>
              <a:rPr lang="ru-RU" b="1" i="1" dirty="0" err="1">
                <a:latin typeface="Arial" pitchFamily="34" charset="0"/>
                <a:cs typeface="Arial" pitchFamily="34" charset="0"/>
              </a:rPr>
              <a:t>саморозвитку</a:t>
            </a:r>
            <a:r>
              <a:rPr lang="ru-RU" i="1" dirty="0">
                <a:latin typeface="Arial" pitchFamily="34" charset="0"/>
                <a:cs typeface="Arial" pitchFamily="34" charset="0"/>
              </a:rPr>
              <a:t> </a:t>
            </a:r>
            <a:r>
              <a:rPr lang="ru-RU" dirty="0">
                <a:latin typeface="Arial" pitchFamily="34" charset="0"/>
                <a:cs typeface="Arial" pitchFamily="34" charset="0"/>
              </a:rPr>
              <a:t>- </a:t>
            </a:r>
            <a:r>
              <a:rPr lang="ru-RU" dirty="0" err="1">
                <a:latin typeface="Arial" pitchFamily="34" charset="0"/>
                <a:cs typeface="Arial" pitchFamily="34" charset="0"/>
              </a:rPr>
              <a:t>самостійне</a:t>
            </a:r>
            <a:r>
              <a:rPr lang="ru-RU" dirty="0">
                <a:latin typeface="Arial" pitchFamily="34" charset="0"/>
                <a:cs typeface="Arial" pitchFamily="34" charset="0"/>
              </a:rPr>
              <a:t> забезпечення умов </a:t>
            </a:r>
            <a:r>
              <a:rPr lang="ru-RU" dirty="0" err="1">
                <a:latin typeface="Arial" pitchFamily="34" charset="0"/>
                <a:cs typeface="Arial" pitchFamily="34" charset="0"/>
              </a:rPr>
              <a:t>тривалого</a:t>
            </a:r>
            <a:r>
              <a:rPr lang="ru-RU" dirty="0">
                <a:latin typeface="Arial" pitchFamily="34" charset="0"/>
                <a:cs typeface="Arial" pitchFamily="34" charset="0"/>
              </a:rPr>
              <a:t> </a:t>
            </a:r>
            <a:r>
              <a:rPr lang="ru-RU" dirty="0" err="1" smtClean="0">
                <a:latin typeface="Arial" pitchFamily="34" charset="0"/>
                <a:cs typeface="Arial" pitchFamily="34" charset="0"/>
              </a:rPr>
              <a:t>вижи</a:t>
            </a:r>
            <a:r>
              <a:rPr lang="uk-UA" dirty="0" err="1" smtClean="0">
                <a:latin typeface="Arial" pitchFamily="34" charset="0"/>
                <a:cs typeface="Arial" pitchFamily="34" charset="0"/>
              </a:rPr>
              <a:t>вання</a:t>
            </a:r>
            <a:r>
              <a:rPr lang="uk-UA" dirty="0" smtClean="0">
                <a:latin typeface="Arial" pitchFamily="34" charset="0"/>
                <a:cs typeface="Arial" pitchFamily="34" charset="0"/>
              </a:rPr>
              <a:t> </a:t>
            </a:r>
            <a:r>
              <a:rPr lang="uk-UA" dirty="0">
                <a:latin typeface="Arial" pitchFamily="34" charset="0"/>
                <a:cs typeface="Arial" pitchFamily="34" charset="0"/>
              </a:rPr>
              <a:t>і розвитку підприємства (відповідно до його місії і </a:t>
            </a:r>
            <a:r>
              <a:rPr lang="uk-UA" dirty="0" smtClean="0">
                <a:latin typeface="Arial" pitchFamily="34" charset="0"/>
                <a:cs typeface="Arial" pitchFamily="34" charset="0"/>
              </a:rPr>
              <a:t>прийнятої мотивації </a:t>
            </a:r>
            <a:r>
              <a:rPr lang="uk-UA" dirty="0">
                <a:latin typeface="Arial" pitchFamily="34" charset="0"/>
                <a:cs typeface="Arial" pitchFamily="34" charset="0"/>
              </a:rPr>
              <a:t>діяльності</a:t>
            </a:r>
            <a:r>
              <a:rPr lang="uk-UA" dirty="0" smtClean="0">
                <a:latin typeface="Arial" pitchFamily="34" charset="0"/>
                <a:cs typeface="Arial" pitchFamily="34" charset="0"/>
              </a:rPr>
              <a:t>). </a:t>
            </a:r>
            <a:r>
              <a:rPr lang="ru-RU" dirty="0" smtClean="0">
                <a:latin typeface="Arial" pitchFamily="34" charset="0"/>
                <a:cs typeface="Arial" pitchFamily="34" charset="0"/>
              </a:rPr>
              <a:t>На </a:t>
            </a:r>
            <a:r>
              <a:rPr lang="ru-RU" dirty="0" err="1">
                <a:latin typeface="Arial" pitchFamily="34" charset="0"/>
                <a:cs typeface="Arial" pitchFamily="34" charset="0"/>
              </a:rPr>
              <a:t>цих</a:t>
            </a:r>
            <a:r>
              <a:rPr lang="ru-RU" dirty="0">
                <a:latin typeface="Arial" pitchFamily="34" charset="0"/>
                <a:cs typeface="Arial" pitchFamily="34" charset="0"/>
              </a:rPr>
              <a:t> принципах повинна </a:t>
            </a:r>
            <a:r>
              <a:rPr lang="ru-RU" dirty="0" err="1">
                <a:latin typeface="Arial" pitchFamily="34" charset="0"/>
                <a:cs typeface="Arial" pitchFamily="34" charset="0"/>
              </a:rPr>
              <a:t>функціонувати</a:t>
            </a:r>
            <a:r>
              <a:rPr lang="ru-RU" dirty="0">
                <a:latin typeface="Arial" pitchFamily="34" charset="0"/>
                <a:cs typeface="Arial" pitchFamily="34" charset="0"/>
              </a:rPr>
              <a:t> і система </a:t>
            </a:r>
            <a:r>
              <a:rPr lang="ru-RU" dirty="0" err="1" smtClean="0">
                <a:latin typeface="Arial" pitchFamily="34" charset="0"/>
                <a:cs typeface="Arial" pitchFamily="34" charset="0"/>
              </a:rPr>
              <a:t>управління</a:t>
            </a:r>
            <a:r>
              <a:rPr lang="ru-RU" dirty="0" smtClean="0">
                <a:latin typeface="Arial" pitchFamily="34" charset="0"/>
                <a:cs typeface="Arial" pitchFamily="34" charset="0"/>
              </a:rPr>
              <a:t> </a:t>
            </a:r>
            <a:r>
              <a:rPr lang="ru-RU" dirty="0" err="1" smtClean="0">
                <a:latin typeface="Arial" pitchFamily="34" charset="0"/>
                <a:cs typeface="Arial" pitchFamily="34" charset="0"/>
              </a:rPr>
              <a:t>інноваційним</a:t>
            </a:r>
            <a:r>
              <a:rPr lang="ru-RU" dirty="0" smtClean="0">
                <a:latin typeface="Arial" pitchFamily="34" charset="0"/>
                <a:cs typeface="Arial" pitchFamily="34" charset="0"/>
              </a:rPr>
              <a:t> </a:t>
            </a:r>
            <a:r>
              <a:rPr lang="ru-RU" dirty="0" err="1">
                <a:latin typeface="Arial" pitchFamily="34" charset="0"/>
                <a:cs typeface="Arial" pitchFamily="34" charset="0"/>
              </a:rPr>
              <a:t>розвитком</a:t>
            </a:r>
            <a:r>
              <a:rPr lang="ru-RU" dirty="0">
                <a:latin typeface="Arial" pitchFamily="34" charset="0"/>
                <a:cs typeface="Arial" pitchFamily="34" charset="0"/>
              </a:rPr>
              <a:t> </a:t>
            </a:r>
            <a:r>
              <a:rPr lang="ru-RU" dirty="0" err="1">
                <a:latin typeface="Arial" pitchFamily="34" charset="0"/>
                <a:cs typeface="Arial" pitchFamily="34" charset="0"/>
              </a:rPr>
              <a:t>суб'єктів</a:t>
            </a:r>
            <a:r>
              <a:rPr lang="ru-RU" dirty="0">
                <a:latin typeface="Arial" pitchFamily="34" charset="0"/>
                <a:cs typeface="Arial" pitchFamily="34" charset="0"/>
              </a:rPr>
              <a:t> </a:t>
            </a:r>
            <a:r>
              <a:rPr lang="ru-RU" dirty="0" err="1">
                <a:latin typeface="Arial" pitchFamily="34" charset="0"/>
                <a:cs typeface="Arial" pitchFamily="34" charset="0"/>
              </a:rPr>
              <a:t>господарської</a:t>
            </a:r>
            <a:r>
              <a:rPr lang="ru-RU" dirty="0">
                <a:latin typeface="Arial" pitchFamily="34" charset="0"/>
                <a:cs typeface="Arial" pitchFamily="34" charset="0"/>
              </a:rPr>
              <a:t> </a:t>
            </a:r>
            <a:r>
              <a:rPr lang="ru-RU" dirty="0" err="1">
                <a:latin typeface="Arial" pitchFamily="34" charset="0"/>
                <a:cs typeface="Arial" pitchFamily="34" charset="0"/>
              </a:rPr>
              <a:t>діяльності</a:t>
            </a:r>
            <a:r>
              <a:rPr lang="ru-RU" dirty="0">
                <a:latin typeface="Arial" pitchFamily="34" charset="0"/>
                <a:cs typeface="Arial" pitchFamily="34" charset="0"/>
              </a:rPr>
              <a:t>.</a:t>
            </a:r>
            <a:endParaRPr lang="en-US" dirty="0">
              <a:latin typeface="Arial" pitchFamily="34" charset="0"/>
              <a:cs typeface="Arial" pitchFamily="34" charset="0"/>
            </a:endParaRPr>
          </a:p>
        </p:txBody>
      </p:sp>
    </p:spTree>
    <p:extLst>
      <p:ext uri="{BB962C8B-B14F-4D97-AF65-F5344CB8AC3E}">
        <p14:creationId xmlns:p14="http://schemas.microsoft.com/office/powerpoint/2010/main" val="41101488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b="1" dirty="0" smtClean="0"/>
              <a:t>моделі </a:t>
            </a:r>
            <a:r>
              <a:rPr lang="uk-UA" b="1" dirty="0"/>
              <a:t>інноваційного розвитку</a:t>
            </a:r>
            <a:endParaRPr lang="en-US" dirty="0"/>
          </a:p>
        </p:txBody>
      </p:sp>
      <p:sp>
        <p:nvSpPr>
          <p:cNvPr id="3" name="Rectangle 2"/>
          <p:cNvSpPr/>
          <p:nvPr/>
        </p:nvSpPr>
        <p:spPr>
          <a:xfrm>
            <a:off x="251520" y="1375023"/>
            <a:ext cx="8640960" cy="5355312"/>
          </a:xfrm>
          <a:prstGeom prst="rect">
            <a:avLst/>
          </a:prstGeom>
        </p:spPr>
        <p:txBody>
          <a:bodyPr wrap="square">
            <a:spAutoFit/>
          </a:bodyPr>
          <a:lstStyle/>
          <a:p>
            <a:pPr>
              <a:spcBef>
                <a:spcPts val="1200"/>
              </a:spcBef>
            </a:pPr>
            <a:r>
              <a:rPr lang="uk-UA" sz="1600" dirty="0"/>
              <a:t>1) створення </a:t>
            </a:r>
            <a:r>
              <a:rPr lang="uk-UA" sz="1600" dirty="0" smtClean="0"/>
              <a:t>«</a:t>
            </a:r>
            <a:r>
              <a:rPr lang="uk-UA" sz="1600" dirty="0" err="1" smtClean="0"/>
              <a:t>отверточних</a:t>
            </a:r>
            <a:r>
              <a:rPr lang="uk-UA" sz="1600" dirty="0" smtClean="0"/>
              <a:t>» </a:t>
            </a:r>
            <a:r>
              <a:rPr lang="uk-UA" sz="1600" dirty="0"/>
              <a:t>виробництв з метою розширення зайнятості при слабкою або відсутньою інноваційної активності;</a:t>
            </a:r>
          </a:p>
          <a:p>
            <a:pPr>
              <a:spcBef>
                <a:spcPts val="1200"/>
              </a:spcBef>
            </a:pPr>
            <a:r>
              <a:rPr lang="uk-UA" sz="1600" dirty="0"/>
              <a:t>2) висока інноваційна активність на основі власної бази знань, розвиненого науково-технічного потенціалу і стимулювання сфери НДДКР (науково-дослідних і дослідно-конструкторських робіт) і високих технологій при розвиненому внутрішньому ринку;</a:t>
            </a:r>
          </a:p>
          <a:p>
            <a:pPr>
              <a:spcBef>
                <a:spcPts val="1200"/>
              </a:spcBef>
            </a:pPr>
            <a:r>
              <a:rPr lang="uk-UA" sz="1600" dirty="0"/>
              <a:t>3) висока інноваційна активність, власна база знань і націленість на зовнішні ринки;</a:t>
            </a:r>
          </a:p>
          <a:p>
            <a:pPr>
              <a:spcBef>
                <a:spcPts val="1200"/>
              </a:spcBef>
            </a:pPr>
            <a:r>
              <a:rPr lang="uk-UA" sz="1600" dirty="0"/>
              <a:t>4) інноваційна діяльність, яка стимулюється з боку суспільства, власна база знань і націленість на внутрішній ринок;</a:t>
            </a:r>
          </a:p>
          <a:p>
            <a:pPr>
              <a:spcBef>
                <a:spcPts val="1200"/>
              </a:spcBef>
            </a:pPr>
            <a:r>
              <a:rPr lang="uk-UA" sz="1600" dirty="0"/>
              <a:t>5) інноваційна діяльність, яка стимулюється з боку суспільства, при власній базі знань з орієнтацією на зовнішні ринки;</a:t>
            </a:r>
          </a:p>
          <a:p>
            <a:pPr>
              <a:spcBef>
                <a:spcPts val="1200"/>
              </a:spcBef>
            </a:pPr>
            <a:r>
              <a:rPr lang="uk-UA" sz="1600" dirty="0"/>
              <a:t>6) інноваційна діяльність, яка стимулюється з боку суспільства, при використанні зовнішніх джерел знань та з орієнтацією на внутрішній ринок;</a:t>
            </a:r>
          </a:p>
          <a:p>
            <a:pPr>
              <a:spcBef>
                <a:spcPts val="1200"/>
              </a:spcBef>
            </a:pPr>
            <a:r>
              <a:rPr lang="uk-UA" sz="1600" dirty="0"/>
              <a:t>7) інноваційна діяльність, яка стимулюється з боку суспільства, при зовнішніх джерелах знань з націленістю на зовнішній ринок при зовнішньому фінансуванні.</a:t>
            </a:r>
          </a:p>
          <a:p>
            <a:pPr>
              <a:spcBef>
                <a:spcPts val="1200"/>
              </a:spcBef>
            </a:pPr>
            <a:r>
              <a:rPr lang="uk-UA" sz="1600" dirty="0"/>
              <a:t>Інноваційна діяльність більшості країн не вкладається ні в одну з перерахованих вище моделей і може бути охарактеризована за допомогою комбінації деяких моделей. Наприклад, для США це моделі 2-го і 4-го типів,</a:t>
            </a:r>
          </a:p>
        </p:txBody>
      </p:sp>
    </p:spTree>
    <p:extLst>
      <p:ext uri="{BB962C8B-B14F-4D97-AF65-F5344CB8AC3E}">
        <p14:creationId xmlns:p14="http://schemas.microsoft.com/office/powerpoint/2010/main" val="18468615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620688"/>
            <a:ext cx="7772400" cy="2448272"/>
          </a:xfrm>
          <a:noFill/>
          <a:ln>
            <a:solidFill>
              <a:schemeClr val="tx1"/>
            </a:solidFill>
          </a:ln>
        </p:spPr>
        <p:style>
          <a:lnRef idx="2">
            <a:schemeClr val="dk1"/>
          </a:lnRef>
          <a:fillRef idx="1">
            <a:schemeClr val="lt1"/>
          </a:fillRef>
          <a:effectRef idx="0">
            <a:schemeClr val="dk1"/>
          </a:effectRef>
          <a:fontRef idx="minor">
            <a:schemeClr val="dk1"/>
          </a:fontRef>
        </p:style>
        <p:txBody>
          <a:bodyPr anchor="ctr">
            <a:normAutofit fontScale="92500" lnSpcReduction="10000"/>
          </a:bodyPr>
          <a:lstStyle/>
          <a:p>
            <a:pPr algn="ctr"/>
            <a:r>
              <a:rPr lang="uk-UA" sz="2400" b="1" dirty="0" smtClean="0">
                <a:solidFill>
                  <a:schemeClr val="tx1"/>
                </a:solidFill>
              </a:rPr>
              <a:t>Інноваційний розвиток має циклічний характер</a:t>
            </a:r>
          </a:p>
          <a:p>
            <a:pPr algn="ctr"/>
            <a:endParaRPr lang="uk-UA" sz="2400" b="1" dirty="0">
              <a:solidFill>
                <a:schemeClr val="tx1"/>
              </a:solidFill>
            </a:endParaRPr>
          </a:p>
          <a:p>
            <a:pPr algn="ctr"/>
            <a:r>
              <a:rPr lang="uk-UA" sz="2400" b="1" dirty="0" smtClean="0">
                <a:solidFill>
                  <a:schemeClr val="tx1"/>
                </a:solidFill>
              </a:rPr>
              <a:t>Циклічність розглядається як загальна форма руху світового господарства і національних господарств, що виражає нерівномірність функціонування різних елементів національного господарства, зміну еволюційних та </a:t>
            </a:r>
            <a:r>
              <a:rPr lang="uk-UA" sz="2400" b="1" dirty="0" err="1" smtClean="0">
                <a:solidFill>
                  <a:schemeClr val="tx1"/>
                </a:solidFill>
              </a:rPr>
              <a:t>біфуркаційних</a:t>
            </a:r>
            <a:r>
              <a:rPr lang="uk-UA" sz="2400" b="1" dirty="0" smtClean="0">
                <a:solidFill>
                  <a:schemeClr val="tx1"/>
                </a:solidFill>
              </a:rPr>
              <a:t> стадій його розвитку</a:t>
            </a:r>
            <a:endParaRPr lang="en-US" sz="2400" dirty="0">
              <a:solidFill>
                <a:schemeClr val="tx1"/>
              </a:solidFill>
            </a:endParaRPr>
          </a:p>
        </p:txBody>
      </p:sp>
      <p:sp>
        <p:nvSpPr>
          <p:cNvPr id="4" name="Text Placeholder 2"/>
          <p:cNvSpPr txBox="1">
            <a:spLocks/>
          </p:cNvSpPr>
          <p:nvPr/>
        </p:nvSpPr>
        <p:spPr>
          <a:xfrm>
            <a:off x="683568" y="3717032"/>
            <a:ext cx="7772400" cy="2448272"/>
          </a:xfrm>
          <a:prstGeom prst="rect">
            <a:avLst/>
          </a:prstGeom>
          <a:noFill/>
          <a:ln w="25400" cap="flat" cmpd="sng" algn="ctr">
            <a:solidFill>
              <a:schemeClr val="tx1"/>
            </a:solidFill>
            <a:prstDash val="solid"/>
          </a:ln>
        </p:spPr>
        <p:style>
          <a:lnRef idx="2">
            <a:schemeClr val="dk1"/>
          </a:lnRef>
          <a:fillRef idx="1">
            <a:schemeClr val="lt1"/>
          </a:fillRef>
          <a:effectRef idx="0">
            <a:schemeClr val="dk1"/>
          </a:effectRef>
          <a:fontRef idx="minor">
            <a:schemeClr val="dk1"/>
          </a:fontRef>
        </p:style>
        <p:txBody>
          <a:bodyPr vert="horz" anchor="ctr">
            <a:normAutofit/>
          </a:bodyPr>
          <a:lstStyle>
            <a:lvl1pPr marL="0" indent="0" algn="r" rtl="0" eaLnBrk="1" latinLnBrk="0" hangingPunct="1">
              <a:spcBef>
                <a:spcPct val="20000"/>
              </a:spcBef>
              <a:buClr>
                <a:schemeClr val="accent1"/>
              </a:buClr>
              <a:buSzPct val="70000"/>
              <a:buFont typeface="Wingdings 2"/>
              <a:buNone/>
              <a:defRPr kumimoji="0" sz="2000" kern="1200">
                <a:solidFill>
                  <a:schemeClr val="tx2">
                    <a:shade val="75000"/>
                  </a:schemeClr>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None/>
              <a:defRPr kumimoji="0" sz="1800" kern="1200">
                <a:solidFill>
                  <a:schemeClr val="tx1">
                    <a:tint val="75000"/>
                  </a:schemeClr>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None/>
              <a:defRPr kumimoji="0" sz="1600" kern="1200">
                <a:solidFill>
                  <a:schemeClr val="tx1">
                    <a:tint val="75000"/>
                  </a:schemeClr>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None/>
              <a:defRPr kumimoji="0" sz="1400" kern="1200">
                <a:solidFill>
                  <a:schemeClr val="tx1">
                    <a:tint val="75000"/>
                  </a:schemeClr>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None/>
              <a:defRPr kumimoji="0" sz="1400" kern="1200">
                <a:solidFill>
                  <a:schemeClr val="tx1">
                    <a:tint val="75000"/>
                  </a:schemeClr>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dk1"/>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dk1"/>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dk1"/>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dk1"/>
                </a:solidFill>
                <a:latin typeface="+mn-lt"/>
                <a:ea typeface="+mn-ea"/>
                <a:cs typeface="+mn-cs"/>
              </a:defRPr>
            </a:lvl9pPr>
          </a:lstStyle>
          <a:p>
            <a:pPr algn="ctr"/>
            <a:r>
              <a:rPr lang="uk-UA" sz="2400" b="1" dirty="0" smtClean="0">
                <a:solidFill>
                  <a:schemeClr val="tx1"/>
                </a:solidFill>
              </a:rPr>
              <a:t>Інноваційний цикл </a:t>
            </a:r>
            <a:r>
              <a:rPr lang="uk-UA" sz="2400" dirty="0" smtClean="0">
                <a:solidFill>
                  <a:schemeClr val="tx1"/>
                </a:solidFill>
              </a:rPr>
              <a:t>– коло інноваційних процесів, новин, нововведень, які реалізуються в системі певного технологічного укладу, забезпечуючи прогресивний розвиток суспільства</a:t>
            </a:r>
            <a:endParaRPr lang="en-US" sz="2400" dirty="0">
              <a:solidFill>
                <a:schemeClr val="tx1"/>
              </a:solidFill>
            </a:endParaRPr>
          </a:p>
        </p:txBody>
      </p:sp>
    </p:spTree>
    <p:extLst>
      <p:ext uri="{BB962C8B-B14F-4D97-AF65-F5344CB8AC3E}">
        <p14:creationId xmlns:p14="http://schemas.microsoft.com/office/powerpoint/2010/main" val="10569045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620688"/>
            <a:ext cx="7772400" cy="2448272"/>
          </a:xfrm>
          <a:noFill/>
          <a:ln>
            <a:solidFill>
              <a:schemeClr val="tx1"/>
            </a:solidFill>
          </a:ln>
        </p:spPr>
        <p:style>
          <a:lnRef idx="2">
            <a:schemeClr val="dk1"/>
          </a:lnRef>
          <a:fillRef idx="1">
            <a:schemeClr val="lt1"/>
          </a:fillRef>
          <a:effectRef idx="0">
            <a:schemeClr val="dk1"/>
          </a:effectRef>
          <a:fontRef idx="minor">
            <a:schemeClr val="dk1"/>
          </a:fontRef>
        </p:style>
        <p:txBody>
          <a:bodyPr anchor="ctr">
            <a:normAutofit/>
          </a:bodyPr>
          <a:lstStyle/>
          <a:p>
            <a:pPr algn="ctr"/>
            <a:r>
              <a:rPr lang="uk-UA" sz="2400" b="1" dirty="0" smtClean="0">
                <a:solidFill>
                  <a:schemeClr val="tx1"/>
                </a:solidFill>
              </a:rPr>
              <a:t>Циклічність – </a:t>
            </a:r>
            <a:r>
              <a:rPr lang="uk-UA" sz="2400" dirty="0" smtClean="0">
                <a:solidFill>
                  <a:schemeClr val="tx1"/>
                </a:solidFill>
              </a:rPr>
              <a:t>це рух однієї макроекономічної рівноваги в масштабах щонайменше національної економіки до другої. Епіцентром циклічного руху є криза, у якій поєднуються межа та імпульс зростання економіки</a:t>
            </a:r>
            <a:endParaRPr lang="en-US" sz="2400" dirty="0">
              <a:solidFill>
                <a:schemeClr val="tx1"/>
              </a:solidFill>
            </a:endParaRPr>
          </a:p>
        </p:txBody>
      </p:sp>
      <p:sp>
        <p:nvSpPr>
          <p:cNvPr id="4" name="Text Placeholder 2"/>
          <p:cNvSpPr txBox="1">
            <a:spLocks/>
          </p:cNvSpPr>
          <p:nvPr/>
        </p:nvSpPr>
        <p:spPr>
          <a:xfrm>
            <a:off x="683568" y="3717032"/>
            <a:ext cx="7772400" cy="2448272"/>
          </a:xfrm>
          <a:prstGeom prst="rect">
            <a:avLst/>
          </a:prstGeom>
          <a:noFill/>
          <a:ln w="25400" cap="flat" cmpd="sng" algn="ctr">
            <a:solidFill>
              <a:schemeClr val="tx1"/>
            </a:solidFill>
            <a:prstDash val="solid"/>
          </a:ln>
        </p:spPr>
        <p:style>
          <a:lnRef idx="2">
            <a:schemeClr val="dk1"/>
          </a:lnRef>
          <a:fillRef idx="1">
            <a:schemeClr val="lt1"/>
          </a:fillRef>
          <a:effectRef idx="0">
            <a:schemeClr val="dk1"/>
          </a:effectRef>
          <a:fontRef idx="minor">
            <a:schemeClr val="dk1"/>
          </a:fontRef>
        </p:style>
        <p:txBody>
          <a:bodyPr vert="horz" anchor="ctr">
            <a:normAutofit/>
          </a:bodyPr>
          <a:lstStyle>
            <a:lvl1pPr marL="0" indent="0" algn="r" rtl="0" eaLnBrk="1" latinLnBrk="0" hangingPunct="1">
              <a:spcBef>
                <a:spcPct val="20000"/>
              </a:spcBef>
              <a:buClr>
                <a:schemeClr val="accent1"/>
              </a:buClr>
              <a:buSzPct val="70000"/>
              <a:buFont typeface="Wingdings 2"/>
              <a:buNone/>
              <a:defRPr kumimoji="0" sz="2000" kern="1200">
                <a:solidFill>
                  <a:schemeClr val="tx2">
                    <a:shade val="75000"/>
                  </a:schemeClr>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None/>
              <a:defRPr kumimoji="0" sz="1800" kern="1200">
                <a:solidFill>
                  <a:schemeClr val="tx1">
                    <a:tint val="75000"/>
                  </a:schemeClr>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None/>
              <a:defRPr kumimoji="0" sz="1600" kern="1200">
                <a:solidFill>
                  <a:schemeClr val="tx1">
                    <a:tint val="75000"/>
                  </a:schemeClr>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None/>
              <a:defRPr kumimoji="0" sz="1400" kern="1200">
                <a:solidFill>
                  <a:schemeClr val="tx1">
                    <a:tint val="75000"/>
                  </a:schemeClr>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None/>
              <a:defRPr kumimoji="0" sz="1400" kern="1200">
                <a:solidFill>
                  <a:schemeClr val="tx1">
                    <a:tint val="75000"/>
                  </a:schemeClr>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dk1"/>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dk1"/>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dk1"/>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dk1"/>
                </a:solidFill>
                <a:latin typeface="+mn-lt"/>
                <a:ea typeface="+mn-ea"/>
                <a:cs typeface="+mn-cs"/>
              </a:defRPr>
            </a:lvl9pPr>
          </a:lstStyle>
          <a:p>
            <a:pPr algn="ctr"/>
            <a:r>
              <a:rPr lang="uk-UA" sz="2400" b="1" dirty="0" smtClean="0">
                <a:solidFill>
                  <a:schemeClr val="tx1"/>
                </a:solidFill>
              </a:rPr>
              <a:t>Інноваційний цикл </a:t>
            </a:r>
            <a:r>
              <a:rPr lang="uk-UA" sz="2400" dirty="0" smtClean="0">
                <a:solidFill>
                  <a:schemeClr val="tx1"/>
                </a:solidFill>
              </a:rPr>
              <a:t>– коло інноваційних процесів, новин, нововведень, які реалізуються в системі певного технологічного укладу, забезпечуючи прогресивний розвиток суспільства</a:t>
            </a:r>
            <a:endParaRPr lang="en-US" sz="2400" dirty="0">
              <a:solidFill>
                <a:schemeClr val="tx1"/>
              </a:solidFill>
            </a:endParaRPr>
          </a:p>
        </p:txBody>
      </p:sp>
    </p:spTree>
    <p:extLst>
      <p:ext uri="{BB962C8B-B14F-4D97-AF65-F5344CB8AC3E}">
        <p14:creationId xmlns:p14="http://schemas.microsoft.com/office/powerpoint/2010/main" val="9199730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dok.znaimo.com.ua/pars_docs/refs/1/935/img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980728"/>
            <a:ext cx="6991350" cy="5248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3376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620688"/>
            <a:ext cx="7772400" cy="2448272"/>
          </a:xfrm>
          <a:noFill/>
          <a:ln>
            <a:solidFill>
              <a:schemeClr val="tx1"/>
            </a:solidFill>
          </a:ln>
        </p:spPr>
        <p:style>
          <a:lnRef idx="2">
            <a:schemeClr val="dk1"/>
          </a:lnRef>
          <a:fillRef idx="1">
            <a:schemeClr val="lt1"/>
          </a:fillRef>
          <a:effectRef idx="0">
            <a:schemeClr val="dk1"/>
          </a:effectRef>
          <a:fontRef idx="minor">
            <a:schemeClr val="dk1"/>
          </a:fontRef>
        </p:style>
        <p:txBody>
          <a:bodyPr anchor="ctr">
            <a:normAutofit/>
          </a:bodyPr>
          <a:lstStyle/>
          <a:p>
            <a:pPr algn="ctr"/>
            <a:r>
              <a:rPr lang="uk-UA" sz="2400" b="1" i="1" u="sng" dirty="0">
                <a:solidFill>
                  <a:srgbClr val="FF0000"/>
                </a:solidFill>
              </a:rPr>
              <a:t>Сталий розвиток</a:t>
            </a:r>
            <a:r>
              <a:rPr lang="uk-UA" sz="2400" b="1" i="1" dirty="0"/>
              <a:t> — це керований розвиток</a:t>
            </a:r>
            <a:r>
              <a:rPr lang="uk-UA" sz="2400" b="1" dirty="0"/>
              <a:t>. Основою його керованості є </a:t>
            </a:r>
            <a:r>
              <a:rPr lang="uk-UA" sz="2400" b="1" dirty="0">
                <a:hlinkClick r:id="rId2" tooltip="Системний підхід"/>
              </a:rPr>
              <a:t>системний підхід</a:t>
            </a:r>
            <a:r>
              <a:rPr lang="uk-UA" sz="2400" b="1" dirty="0"/>
              <a:t> та сучасні </a:t>
            </a:r>
            <a:r>
              <a:rPr lang="uk-UA" sz="2400" b="1" dirty="0">
                <a:hlinkClick r:id="rId3" tooltip="Інформаційні технології"/>
              </a:rPr>
              <a:t>інформаційні технології</a:t>
            </a:r>
            <a:r>
              <a:rPr lang="uk-UA" sz="2400" b="1" dirty="0"/>
              <a:t>, які дозволяють дуже швидко </a:t>
            </a:r>
            <a:r>
              <a:rPr lang="uk-UA" sz="2400" b="1" dirty="0">
                <a:hlinkClick r:id="rId4" tooltip="Моделювання"/>
              </a:rPr>
              <a:t>моделювати</a:t>
            </a:r>
            <a:r>
              <a:rPr lang="uk-UA" sz="2400" b="1" dirty="0"/>
              <a:t> різні варіанти напрямків розвитку, з високою точністю прогнозувати їх результати та вибрати найбільш оптимальний.</a:t>
            </a:r>
            <a:endParaRPr lang="en-US" sz="2400" b="1" dirty="0">
              <a:solidFill>
                <a:schemeClr val="tx1"/>
              </a:solidFill>
            </a:endParaRPr>
          </a:p>
        </p:txBody>
      </p:sp>
      <p:sp>
        <p:nvSpPr>
          <p:cNvPr id="2" name="Rectangle 1"/>
          <p:cNvSpPr/>
          <p:nvPr/>
        </p:nvSpPr>
        <p:spPr>
          <a:xfrm>
            <a:off x="683568" y="3140968"/>
            <a:ext cx="7776864" cy="3477875"/>
          </a:xfrm>
          <a:prstGeom prst="rect">
            <a:avLst/>
          </a:prstGeom>
        </p:spPr>
        <p:txBody>
          <a:bodyPr wrap="square">
            <a:spAutoFit/>
          </a:bodyPr>
          <a:lstStyle/>
          <a:p>
            <a:pPr>
              <a:spcBef>
                <a:spcPts val="1200"/>
              </a:spcBef>
            </a:pPr>
            <a:r>
              <a:rPr lang="uk-UA" dirty="0"/>
              <a:t>Концепція сталого розвитку включає наступні положення:</a:t>
            </a:r>
          </a:p>
          <a:p>
            <a:pPr marL="285750" indent="-285750">
              <a:spcBef>
                <a:spcPts val="1200"/>
              </a:spcBef>
              <a:buFont typeface="Arial" pitchFamily="34" charset="0"/>
              <a:buChar char="•"/>
            </a:pPr>
            <a:r>
              <a:rPr lang="uk-UA" dirty="0" err="1" smtClean="0"/>
              <a:t>людиноцентризм</a:t>
            </a:r>
            <a:r>
              <a:rPr lang="uk-UA" dirty="0" smtClean="0"/>
              <a:t> (в </a:t>
            </a:r>
            <a:r>
              <a:rPr lang="uk-UA" dirty="0"/>
              <a:t>центрі уваги знаходяться люди, які повинні мати право на здорове і плідне життя в гармонії з </a:t>
            </a:r>
            <a:r>
              <a:rPr lang="uk-UA" dirty="0" smtClean="0"/>
              <a:t>природою);</a:t>
            </a:r>
          </a:p>
          <a:p>
            <a:pPr marL="285750" indent="-285750">
              <a:spcBef>
                <a:spcPts val="1200"/>
              </a:spcBef>
              <a:buFont typeface="Arial" pitchFamily="34" charset="0"/>
              <a:buChar char="•"/>
            </a:pPr>
            <a:r>
              <a:rPr lang="uk-UA" dirty="0" smtClean="0"/>
              <a:t>охорона </a:t>
            </a:r>
            <a:r>
              <a:rPr lang="uk-UA" dirty="0"/>
              <a:t>навколишнього середовища повинна стати невід'ємною складовою процесу розвитку і не може розглядатися у відриві від </a:t>
            </a:r>
            <a:r>
              <a:rPr lang="uk-UA" dirty="0" smtClean="0"/>
              <a:t>нього;</a:t>
            </a:r>
          </a:p>
          <a:p>
            <a:pPr marL="285750" indent="-285750">
              <a:spcBef>
                <a:spcPts val="1200"/>
              </a:spcBef>
              <a:buFont typeface="Arial" pitchFamily="34" charset="0"/>
              <a:buChar char="•"/>
            </a:pPr>
            <a:r>
              <a:rPr lang="uk-UA" dirty="0" smtClean="0"/>
              <a:t>право </a:t>
            </a:r>
            <a:r>
              <a:rPr lang="uk-UA" dirty="0"/>
              <a:t>на розвиток повинно реалізовуватися таким чином, щоб рівною мірою забезпечити задоволення потреб у розвитку і збереженні навколишнього середовища як нинішнього, так і для майбутніх </a:t>
            </a:r>
            <a:r>
              <a:rPr lang="uk-UA" dirty="0" smtClean="0"/>
              <a:t>поколінь;</a:t>
            </a:r>
          </a:p>
          <a:p>
            <a:pPr marL="285750" indent="-285750">
              <a:spcBef>
                <a:spcPts val="1200"/>
              </a:spcBef>
              <a:buFont typeface="Arial" pitchFamily="34" charset="0"/>
              <a:buChar char="•"/>
            </a:pPr>
            <a:r>
              <a:rPr lang="uk-UA" dirty="0" smtClean="0"/>
              <a:t>зменшення </a:t>
            </a:r>
            <a:r>
              <a:rPr lang="uk-UA" dirty="0"/>
              <a:t>розриву у рівні життя народів світу, викорінення бідності і злиднів.</a:t>
            </a:r>
          </a:p>
        </p:txBody>
      </p:sp>
    </p:spTree>
    <p:extLst>
      <p:ext uri="{BB962C8B-B14F-4D97-AF65-F5344CB8AC3E}">
        <p14:creationId xmlns:p14="http://schemas.microsoft.com/office/powerpoint/2010/main" val="3372858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01599"/>
            <a:ext cx="8686800" cy="841248"/>
          </a:xfrm>
        </p:spPr>
        <p:txBody>
          <a:bodyPr>
            <a:normAutofit/>
          </a:bodyPr>
          <a:lstStyle/>
          <a:p>
            <a:r>
              <a:rPr lang="uk-UA" sz="2800" dirty="0" smtClean="0"/>
              <a:t>Трактування інновації згідно законодавства</a:t>
            </a:r>
            <a:endParaRPr lang="en-US" sz="2800" dirty="0"/>
          </a:p>
        </p:txBody>
      </p:sp>
      <p:sp>
        <p:nvSpPr>
          <p:cNvPr id="4" name="Rectangle 2"/>
          <p:cNvSpPr>
            <a:spLocks noChangeArrowheads="1"/>
          </p:cNvSpPr>
          <p:nvPr/>
        </p:nvSpPr>
        <p:spPr bwMode="auto">
          <a:xfrm>
            <a:off x="395536" y="1505690"/>
            <a:ext cx="8424936"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uk-UA" sz="2000" b="1" dirty="0" smtClean="0">
                <a:latin typeface="Arial Unicode MS" pitchFamily="34" charset="-128"/>
              </a:rPr>
              <a:t>Інновації</a:t>
            </a:r>
            <a:r>
              <a:rPr lang="uk-UA" sz="2000" dirty="0" smtClean="0">
                <a:latin typeface="Arial Unicode MS" pitchFamily="34" charset="-128"/>
              </a:rPr>
              <a:t> – кінцевий результат впровадження нововведення з метою зміни об’єкта управління для отримання економічного, соціального, екологічного ефектів.</a:t>
            </a:r>
          </a:p>
          <a:p>
            <a:pPr lvl="0" fontAlgn="base">
              <a:spcBef>
                <a:spcPct val="0"/>
              </a:spcBef>
              <a:spcAft>
                <a:spcPct val="0"/>
              </a:spcAft>
            </a:pPr>
            <a:endParaRPr lang="uk-UA" sz="2000" dirty="0">
              <a:latin typeface="Arial Unicode MS" pitchFamily="34" charset="-128"/>
            </a:endParaRPr>
          </a:p>
          <a:p>
            <a:pPr fontAlgn="base">
              <a:spcBef>
                <a:spcPct val="0"/>
              </a:spcBef>
              <a:spcAft>
                <a:spcPct val="0"/>
              </a:spcAft>
            </a:pPr>
            <a:r>
              <a:rPr lang="uk-UA" sz="2000" dirty="0" smtClean="0">
                <a:latin typeface="Arial Unicode MS" pitchFamily="34" charset="-128"/>
              </a:rPr>
              <a:t>І</a:t>
            </a:r>
            <a:r>
              <a:rPr kumimoji="0" lang="en-US" sz="2000" b="1" i="0" u="none" strike="noStrike" cap="none" normalizeH="0" baseline="0" dirty="0" err="1" smtClean="0">
                <a:ln>
                  <a:noFill/>
                </a:ln>
                <a:solidFill>
                  <a:schemeClr val="tx1"/>
                </a:solidFill>
                <a:effectLst/>
                <a:latin typeface="Arial Unicode MS" pitchFamily="34" charset="-128"/>
              </a:rPr>
              <a:t>нновації</a:t>
            </a:r>
            <a:r>
              <a:rPr kumimoji="0" lang="en-US" sz="2000" b="0" i="0" u="none" strike="noStrike" cap="none" normalizeH="0" baseline="0" dirty="0" smtClean="0">
                <a:ln>
                  <a:noFill/>
                </a:ln>
                <a:solidFill>
                  <a:schemeClr val="tx1"/>
                </a:solidFill>
                <a:effectLst/>
                <a:latin typeface="Arial Unicode MS" pitchFamily="34" charset="-128"/>
              </a:rPr>
              <a:t> - </a:t>
            </a:r>
            <a:r>
              <a:rPr kumimoji="0" lang="en-US" sz="2000" b="0" i="0" u="none" strike="noStrike" cap="none" normalizeH="0" baseline="0" dirty="0" err="1" smtClean="0">
                <a:ln>
                  <a:noFill/>
                </a:ln>
                <a:solidFill>
                  <a:schemeClr val="tx1"/>
                </a:solidFill>
                <a:effectLst/>
                <a:latin typeface="Arial Unicode MS" pitchFamily="34" charset="-128"/>
              </a:rPr>
              <a:t>новостворені</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застосовані</a:t>
            </a:r>
            <a:r>
              <a:rPr kumimoji="0" lang="en-US" sz="2000" b="0" i="0" u="none" strike="noStrike" cap="none" normalizeH="0" baseline="0" dirty="0" smtClean="0">
                <a:ln>
                  <a:noFill/>
                </a:ln>
                <a:solidFill>
                  <a:schemeClr val="tx1"/>
                </a:solidFill>
                <a:effectLst/>
                <a:latin typeface="Arial Unicode MS" pitchFamily="34" charset="-128"/>
              </a:rPr>
              <a:t>) і (</a:t>
            </a:r>
            <a:r>
              <a:rPr kumimoji="0" lang="en-US" sz="2000" b="0" i="0" u="none" strike="noStrike" cap="none" normalizeH="0" baseline="0" dirty="0" err="1" smtClean="0">
                <a:ln>
                  <a:noFill/>
                </a:ln>
                <a:solidFill>
                  <a:schemeClr val="tx1"/>
                </a:solidFill>
                <a:effectLst/>
                <a:latin typeface="Arial Unicode MS" pitchFamily="34" charset="-128"/>
              </a:rPr>
              <a:t>або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вдосконалені</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конкуренто</a:t>
            </a:r>
            <a:r>
              <a:rPr kumimoji="0" lang="ru-RU" sz="2000" b="0" i="0" u="none" strike="noStrike" cap="none" normalizeH="0" baseline="0" dirty="0" err="1" smtClean="0">
                <a:ln>
                  <a:noFill/>
                </a:ln>
                <a:solidFill>
                  <a:schemeClr val="tx1"/>
                </a:solidFill>
                <a:effectLst/>
                <a:latin typeface="Arial Unicode MS" pitchFamily="34" charset="-128"/>
              </a:rPr>
              <a:t>спромо</a:t>
            </a:r>
            <a:r>
              <a:rPr lang="uk-UA" sz="2000" smtClean="0"/>
              <a:t>ж</a:t>
            </a:r>
            <a:r>
              <a:rPr kumimoji="0" lang="en-US" sz="2000" b="0" i="0" u="none" strike="noStrike" cap="none" normalizeH="0" baseline="0" smtClean="0">
                <a:ln>
                  <a:noFill/>
                </a:ln>
                <a:solidFill>
                  <a:schemeClr val="tx1"/>
                </a:solidFill>
                <a:effectLst/>
                <a:latin typeface="Arial Unicode MS" pitchFamily="34" charset="-128"/>
              </a:rPr>
              <a:t>ні</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технології</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продукція</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або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послуги</a:t>
            </a:r>
            <a:r>
              <a:rPr kumimoji="0" lang="en-US" sz="2000" b="0" i="0" u="none" strike="noStrike" cap="none" normalizeH="0" baseline="0" dirty="0" smtClean="0">
                <a:ln>
                  <a:noFill/>
                </a:ln>
                <a:solidFill>
                  <a:schemeClr val="tx1"/>
                </a:solidFill>
                <a:effectLst/>
                <a:latin typeface="Arial Unicode MS" pitchFamily="34" charset="-128"/>
              </a:rPr>
              <a:t>, а </a:t>
            </a:r>
            <a:r>
              <a:rPr kumimoji="0" lang="en-US" sz="2000" b="0" i="0" u="none" strike="noStrike" cap="none" normalizeH="0" baseline="0" dirty="0" err="1" smtClean="0">
                <a:ln>
                  <a:noFill/>
                </a:ln>
                <a:solidFill>
                  <a:schemeClr val="tx1"/>
                </a:solidFill>
                <a:effectLst/>
                <a:latin typeface="Arial Unicode MS" pitchFamily="34" charset="-128"/>
              </a:rPr>
              <a:t>також</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організаційно-технічні</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рішення</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виробничого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адміністративного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комерційного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або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іншого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характеру</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що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істотно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поліпшують</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структуру</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та</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якість</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виробництва</a:t>
            </a:r>
            <a:r>
              <a:rPr kumimoji="0" lang="en-US" sz="2000" b="0" i="0" u="none" strike="noStrike" cap="none" normalizeH="0" baseline="0" dirty="0" smtClean="0">
                <a:ln>
                  <a:noFill/>
                </a:ln>
                <a:solidFill>
                  <a:schemeClr val="tx1"/>
                </a:solidFill>
                <a:effectLst/>
                <a:latin typeface="Arial Unicode MS" pitchFamily="34" charset="-128"/>
              </a:rPr>
              <a:t> і (</a:t>
            </a:r>
            <a:r>
              <a:rPr kumimoji="0" lang="en-US" sz="2000" b="0" i="0" u="none" strike="noStrike" cap="none" normalizeH="0" baseline="0" dirty="0" err="1" smtClean="0">
                <a:ln>
                  <a:noFill/>
                </a:ln>
                <a:solidFill>
                  <a:schemeClr val="tx1"/>
                </a:solidFill>
                <a:effectLst/>
                <a:latin typeface="Arial Unicode MS" pitchFamily="34" charset="-128"/>
              </a:rPr>
              <a:t>або</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соціальної</a:t>
            </a:r>
            <a:r>
              <a:rPr kumimoji="0" lang="en-US" sz="2000" b="0" i="0" u="none" strike="noStrike" cap="none" normalizeH="0" baseline="0" dirty="0" smtClean="0">
                <a:ln>
                  <a:noFill/>
                </a:ln>
                <a:solidFill>
                  <a:schemeClr val="tx1"/>
                </a:solidFill>
                <a:effectLst/>
                <a:latin typeface="Arial Unicode MS" pitchFamily="34" charset="-128"/>
              </a:rPr>
              <a:t> </a:t>
            </a:r>
            <a:r>
              <a:rPr kumimoji="0" lang="en-US" sz="2000" b="0" i="0" u="none" strike="noStrike" cap="none" normalizeH="0" baseline="0" dirty="0" err="1" smtClean="0">
                <a:ln>
                  <a:noFill/>
                </a:ln>
                <a:solidFill>
                  <a:schemeClr val="tx1"/>
                </a:solidFill>
                <a:effectLst/>
                <a:latin typeface="Arial Unicode MS" pitchFamily="34" charset="-128"/>
              </a:rPr>
              <a:t>сфери</a:t>
            </a:r>
            <a:r>
              <a:rPr kumimoji="0" lang="uk-UA" sz="2000" b="0" i="0" u="none" strike="noStrike" cap="none" normalizeH="0" baseline="0" dirty="0" smtClean="0">
                <a:ln>
                  <a:noFill/>
                </a:ln>
                <a:solidFill>
                  <a:schemeClr val="tx1"/>
                </a:solidFill>
                <a:effectLst/>
                <a:latin typeface="Arial Unicode MS" pitchFamily="34" charset="-128"/>
              </a:rPr>
              <a:t> </a:t>
            </a:r>
          </a:p>
          <a:p>
            <a:pPr lvl="0" algn="r" fontAlgn="base">
              <a:spcBef>
                <a:spcPct val="0"/>
              </a:spcBef>
              <a:spcAft>
                <a:spcPct val="0"/>
              </a:spcAft>
            </a:pPr>
            <a:r>
              <a:rPr lang="uk-UA" sz="1600" dirty="0" smtClean="0">
                <a:latin typeface="Arial Unicode MS" pitchFamily="34" charset="-128"/>
              </a:rPr>
              <a:t>(</a:t>
            </a:r>
            <a:r>
              <a:rPr lang="uk-UA" sz="1600" dirty="0">
                <a:latin typeface="Arial Unicode MS" pitchFamily="34" charset="-128"/>
              </a:rPr>
              <a:t>стаття 1 </a:t>
            </a:r>
            <a:r>
              <a:rPr lang="uk-UA" sz="1600" dirty="0" smtClean="0">
                <a:latin typeface="Arial Unicode MS" pitchFamily="34" charset="-128"/>
              </a:rPr>
              <a:t>Закону України </a:t>
            </a:r>
            <a:r>
              <a:rPr lang="uk-UA" sz="1600" dirty="0">
                <a:latin typeface="Arial Unicode MS" pitchFamily="34" charset="-128"/>
              </a:rPr>
              <a:t>«Про інноваційну діяльність»</a:t>
            </a:r>
            <a:r>
              <a:rPr kumimoji="0" lang="en-US" sz="1600" b="0" i="0" u="none" strike="noStrike" cap="none" normalizeH="0" baseline="0" dirty="0" smtClean="0">
                <a:ln>
                  <a:noFill/>
                </a:ln>
                <a:solidFill>
                  <a:schemeClr val="tx1"/>
                </a:solidFill>
                <a:effectLst/>
                <a:latin typeface="Arial Unicode MS" pitchFamily="34" charset="-128"/>
              </a:rPr>
              <a:t>;</a:t>
            </a:r>
            <a:r>
              <a:rPr kumimoji="0" lang="en-US" sz="1400" b="0" i="0" u="none" strike="noStrike" cap="none" normalizeH="0" baseline="0" dirty="0" smtClean="0">
                <a:ln>
                  <a:noFill/>
                </a:ln>
                <a:solidFill>
                  <a:schemeClr val="tx1"/>
                </a:solidFill>
                <a:effectLst/>
                <a:latin typeface="Arial" pitchFamily="34" charset="0"/>
              </a:rPr>
              <a:t> </a:t>
            </a:r>
            <a:endParaRPr kumimoji="0" lang="en-US" sz="36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670443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r>
              <a:rPr lang="uk-UA" sz="2000" dirty="0"/>
              <a:t>Існуючі визначення інновації як економічної категорії можна</a:t>
            </a:r>
          </a:p>
          <a:p>
            <a:r>
              <a:rPr lang="uk-UA" sz="2000" dirty="0"/>
              <a:t>систематизувати таким чином</a:t>
            </a:r>
          </a:p>
        </p:txBody>
      </p:sp>
      <p:graphicFrame>
        <p:nvGraphicFramePr>
          <p:cNvPr id="2" name="Diagram 1"/>
          <p:cNvGraphicFramePr/>
          <p:nvPr>
            <p:extLst>
              <p:ext uri="{D42A27DB-BD31-4B8C-83A1-F6EECF244321}">
                <p14:modId xmlns:p14="http://schemas.microsoft.com/office/powerpoint/2010/main" val="3033652872"/>
              </p:ext>
            </p:extLst>
          </p:nvPr>
        </p:nvGraphicFramePr>
        <p:xfrm>
          <a:off x="251520" y="1170856"/>
          <a:ext cx="8738666" cy="5498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4864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676195270"/>
              </p:ext>
            </p:extLst>
          </p:nvPr>
        </p:nvGraphicFramePr>
        <p:xfrm>
          <a:off x="1115616" y="1196752"/>
          <a:ext cx="6912768"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defRPr/>
            </a:pPr>
            <a:r>
              <a:rPr lang="uk-UA" sz="3200" dirty="0" smtClean="0"/>
              <a:t>Розставте правильно стрілки</a:t>
            </a:r>
            <a:endParaRPr lang="uk-UA" sz="3200" dirty="0"/>
          </a:p>
        </p:txBody>
      </p:sp>
      <p:sp>
        <p:nvSpPr>
          <p:cNvPr id="8" name="TextBox 7"/>
          <p:cNvSpPr txBox="1"/>
          <p:nvPr/>
        </p:nvSpPr>
        <p:spPr>
          <a:xfrm>
            <a:off x="2627784" y="2636912"/>
            <a:ext cx="534121" cy="923330"/>
          </a:xfrm>
          <a:prstGeom prst="rect">
            <a:avLst/>
          </a:prstGeom>
          <a:noFill/>
        </p:spPr>
        <p:txBody>
          <a:bodyPr wrap="none" rtlCol="0">
            <a:spAutoFit/>
          </a:bodyPr>
          <a:lstStyle/>
          <a:p>
            <a:r>
              <a:rPr lang="uk-UA" sz="5400" dirty="0" smtClean="0"/>
              <a:t>?</a:t>
            </a:r>
            <a:endParaRPr lang="en-US" sz="5400" dirty="0"/>
          </a:p>
        </p:txBody>
      </p:sp>
      <p:sp>
        <p:nvSpPr>
          <p:cNvPr id="12" name="TextBox 11"/>
          <p:cNvSpPr txBox="1"/>
          <p:nvPr/>
        </p:nvSpPr>
        <p:spPr>
          <a:xfrm>
            <a:off x="4379725" y="5373216"/>
            <a:ext cx="534121" cy="923330"/>
          </a:xfrm>
          <a:prstGeom prst="rect">
            <a:avLst/>
          </a:prstGeom>
          <a:noFill/>
        </p:spPr>
        <p:txBody>
          <a:bodyPr wrap="none" rtlCol="0">
            <a:spAutoFit/>
          </a:bodyPr>
          <a:lstStyle/>
          <a:p>
            <a:r>
              <a:rPr lang="uk-UA" sz="5400" dirty="0" smtClean="0"/>
              <a:t>?</a:t>
            </a:r>
            <a:endParaRPr lang="en-US" sz="5400" dirty="0"/>
          </a:p>
        </p:txBody>
      </p:sp>
      <p:sp>
        <p:nvSpPr>
          <p:cNvPr id="13" name="TextBox 12"/>
          <p:cNvSpPr txBox="1"/>
          <p:nvPr/>
        </p:nvSpPr>
        <p:spPr>
          <a:xfrm>
            <a:off x="6084168" y="2708920"/>
            <a:ext cx="534121" cy="923330"/>
          </a:xfrm>
          <a:prstGeom prst="rect">
            <a:avLst/>
          </a:prstGeom>
          <a:noFill/>
        </p:spPr>
        <p:txBody>
          <a:bodyPr wrap="none" rtlCol="0">
            <a:spAutoFit/>
          </a:bodyPr>
          <a:lstStyle/>
          <a:p>
            <a:r>
              <a:rPr lang="uk-UA" sz="5400" dirty="0" smtClean="0"/>
              <a:t>?</a:t>
            </a:r>
            <a:endParaRPr lang="en-US" sz="5400" dirty="0"/>
          </a:p>
        </p:txBody>
      </p:sp>
    </p:spTree>
    <p:extLst>
      <p:ext uri="{BB962C8B-B14F-4D97-AF65-F5344CB8AC3E}">
        <p14:creationId xmlns:p14="http://schemas.microsoft.com/office/powerpoint/2010/main" val="2981425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0977" y="2060848"/>
            <a:ext cx="3120983" cy="584775"/>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uk-UA" sz="3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Нововведення</a:t>
            </a:r>
            <a:endParaRPr lang="en-US" sz="3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Rectangle 2"/>
          <p:cNvSpPr/>
          <p:nvPr/>
        </p:nvSpPr>
        <p:spPr>
          <a:xfrm>
            <a:off x="2027081" y="2996952"/>
            <a:ext cx="1810112" cy="584775"/>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uk-UA" sz="3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новація</a:t>
            </a:r>
            <a:endParaRPr lang="en-US" sz="3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4" name="Rectangle 3"/>
          <p:cNvSpPr/>
          <p:nvPr/>
        </p:nvSpPr>
        <p:spPr>
          <a:xfrm>
            <a:off x="1050648" y="4077072"/>
            <a:ext cx="2178803" cy="584775"/>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uk-UA" sz="3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Інновація</a:t>
            </a:r>
            <a:endParaRPr lang="en-US" sz="3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Rectangle 4"/>
          <p:cNvSpPr/>
          <p:nvPr/>
        </p:nvSpPr>
        <p:spPr>
          <a:xfrm>
            <a:off x="5292080" y="2610779"/>
            <a:ext cx="1802096" cy="584775"/>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uk-UA" sz="3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Винахід</a:t>
            </a:r>
            <a:endParaRPr lang="en-US" sz="3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cxnSp>
        <p:nvCxnSpPr>
          <p:cNvPr id="9" name="Straight Connector 8"/>
          <p:cNvCxnSpPr/>
          <p:nvPr/>
        </p:nvCxnSpPr>
        <p:spPr>
          <a:xfrm flipH="1">
            <a:off x="4644008" y="1268760"/>
            <a:ext cx="2778" cy="482453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5647477" y="3780329"/>
            <a:ext cx="2154757" cy="584775"/>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uk-UA" sz="3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відкриття</a:t>
            </a:r>
            <a:endParaRPr lang="en-US" sz="3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1"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defRPr/>
            </a:pPr>
            <a:r>
              <a:rPr lang="uk-UA" sz="2800" dirty="0" smtClean="0"/>
              <a:t>Основні Поняття Інноваційного розвитку</a:t>
            </a:r>
            <a:endParaRPr lang="uk-UA" sz="2800" dirty="0"/>
          </a:p>
        </p:txBody>
      </p:sp>
    </p:spTree>
    <p:extLst>
      <p:ext uri="{BB962C8B-B14F-4D97-AF65-F5344CB8AC3E}">
        <p14:creationId xmlns:p14="http://schemas.microsoft.com/office/powerpoint/2010/main" val="1867685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defRPr/>
            </a:pPr>
            <a:r>
              <a:rPr lang="uk-UA" sz="3200" dirty="0" smtClean="0"/>
              <a:t>Відмінності між основними поняттями</a:t>
            </a:r>
            <a:endParaRPr lang="uk-UA" sz="3200" dirty="0"/>
          </a:p>
        </p:txBody>
      </p:sp>
      <p:sp>
        <p:nvSpPr>
          <p:cNvPr id="13" name="AutoShape 4"/>
          <p:cNvSpPr>
            <a:spLocks noChangeArrowheads="1"/>
          </p:cNvSpPr>
          <p:nvPr/>
        </p:nvSpPr>
        <p:spPr bwMode="gray">
          <a:xfrm>
            <a:off x="964530" y="1127125"/>
            <a:ext cx="7207870" cy="1057274"/>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a:latin typeface="Arial" pitchFamily="34" charset="0"/>
            </a:endParaRPr>
          </a:p>
        </p:txBody>
      </p:sp>
      <p:grpSp>
        <p:nvGrpSpPr>
          <p:cNvPr id="14" name="Group 5"/>
          <p:cNvGrpSpPr>
            <a:grpSpLocks/>
          </p:cNvGrpSpPr>
          <p:nvPr/>
        </p:nvGrpSpPr>
        <p:grpSpPr bwMode="auto">
          <a:xfrm>
            <a:off x="1135869" y="1231203"/>
            <a:ext cx="894742" cy="883727"/>
            <a:chOff x="999" y="1094"/>
            <a:chExt cx="763" cy="744"/>
          </a:xfrm>
        </p:grpSpPr>
        <p:sp>
          <p:nvSpPr>
            <p:cNvPr id="16" name="AutoShape 6"/>
            <p:cNvSpPr>
              <a:spLocks noChangeArrowheads="1"/>
            </p:cNvSpPr>
            <p:nvPr/>
          </p:nvSpPr>
          <p:spPr bwMode="gray">
            <a:xfrm>
              <a:off x="999" y="1094"/>
              <a:ext cx="763" cy="744"/>
            </a:xfrm>
            <a:prstGeom prst="roundRect">
              <a:avLst>
                <a:gd name="adj" fmla="val 11921"/>
              </a:avLst>
            </a:prstGeom>
            <a:gradFill rotWithShape="1">
              <a:gsLst>
                <a:gs pos="95422">
                  <a:schemeClr val="accent6">
                    <a:lumMod val="75000"/>
                  </a:schemeClr>
                </a:gs>
                <a:gs pos="87000">
                  <a:schemeClr val="accent6">
                    <a:lumMod val="60000"/>
                    <a:lumOff val="40000"/>
                  </a:schemeClr>
                </a:gs>
                <a:gs pos="50800">
                  <a:schemeClr val="accent6">
                    <a:lumMod val="75000"/>
                  </a:schemeClr>
                </a:gs>
                <a:gs pos="4000">
                  <a:schemeClr val="accent6">
                    <a:lumMod val="81000"/>
                  </a:schemeClr>
                </a:gs>
                <a:gs pos="17000">
                  <a:schemeClr val="accent6">
                    <a:lumMod val="11000"/>
                  </a:schemeClr>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17" name="Freeform 7"/>
            <p:cNvSpPr>
              <a:spLocks/>
            </p:cNvSpPr>
            <p:nvPr/>
          </p:nvSpPr>
          <p:spPr bwMode="gray">
            <a:xfrm>
              <a:off x="1048" y="1142"/>
              <a:ext cx="381"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6">
                    <a:lumMod val="20000"/>
                    <a:lumOff val="80000"/>
                  </a:schemeClr>
                </a:gs>
                <a:gs pos="50000">
                  <a:schemeClr val="accent6">
                    <a:lumMod val="60000"/>
                    <a:lumOff val="40000"/>
                  </a:schemeClr>
                </a:gs>
                <a:gs pos="100000">
                  <a:schemeClr val="accent6">
                    <a:lumMod val="7500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18" name="Text Box 8"/>
            <p:cNvSpPr txBox="1">
              <a:spLocks noChangeArrowheads="1"/>
            </p:cNvSpPr>
            <p:nvPr/>
          </p:nvSpPr>
          <p:spPr bwMode="gray">
            <a:xfrm>
              <a:off x="1244" y="1215"/>
              <a:ext cx="26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1</a:t>
              </a:r>
              <a:endParaRPr lang="en-US" sz="2800" b="1" dirty="0">
                <a:solidFill>
                  <a:srgbClr val="FFFFFF"/>
                </a:solidFill>
                <a:effectLst>
                  <a:outerShdw blurRad="38100" dist="38100" dir="2700000" algn="tl">
                    <a:srgbClr val="C0C0C0"/>
                  </a:outerShdw>
                </a:effectLst>
              </a:endParaRPr>
            </a:p>
          </p:txBody>
        </p:sp>
      </p:grpSp>
      <p:sp>
        <p:nvSpPr>
          <p:cNvPr id="15" name="Text Box 9"/>
          <p:cNvSpPr txBox="1">
            <a:spLocks noChangeArrowheads="1"/>
          </p:cNvSpPr>
          <p:nvPr/>
        </p:nvSpPr>
        <p:spPr bwMode="gray">
          <a:xfrm>
            <a:off x="2350665" y="1196752"/>
            <a:ext cx="5514150" cy="923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pPr eaLnBrk="1" hangingPunct="1"/>
            <a:r>
              <a:rPr lang="uk-UA" altLang="ru-RU" sz="1800" b="1" dirty="0" smtClean="0">
                <a:solidFill>
                  <a:srgbClr val="FF0000"/>
                </a:solidFill>
                <a:latin typeface="Arial" pitchFamily="34" charset="0"/>
              </a:rPr>
              <a:t>Відкриття </a:t>
            </a:r>
            <a:r>
              <a:rPr lang="uk-UA" altLang="ru-RU" sz="1800" dirty="0" smtClean="0">
                <a:solidFill>
                  <a:srgbClr val="000000"/>
                </a:solidFill>
                <a:latin typeface="Arial" pitchFamily="34" charset="0"/>
              </a:rPr>
              <a:t>здійснюється на фундаментальному рівні, а </a:t>
            </a:r>
            <a:r>
              <a:rPr lang="uk-UA" altLang="ru-RU" sz="1800" b="1" dirty="0" smtClean="0">
                <a:solidFill>
                  <a:srgbClr val="FF0000"/>
                </a:solidFill>
                <a:latin typeface="Arial" pitchFamily="34" charset="0"/>
              </a:rPr>
              <a:t>нововведення</a:t>
            </a:r>
            <a:r>
              <a:rPr lang="uk-UA" altLang="ru-RU" sz="1800" dirty="0" smtClean="0">
                <a:solidFill>
                  <a:srgbClr val="000000"/>
                </a:solidFill>
                <a:latin typeface="Arial" pitchFamily="34" charset="0"/>
              </a:rPr>
              <a:t> на його основі створюється на прикладному рівні</a:t>
            </a:r>
            <a:endParaRPr lang="en-US" altLang="ru-RU" sz="1800" dirty="0">
              <a:solidFill>
                <a:srgbClr val="000000"/>
              </a:solidFill>
              <a:latin typeface="Arial" pitchFamily="34" charset="0"/>
            </a:endParaRPr>
          </a:p>
        </p:txBody>
      </p:sp>
      <p:sp>
        <p:nvSpPr>
          <p:cNvPr id="20" name="AutoShape 11"/>
          <p:cNvSpPr>
            <a:spLocks noChangeArrowheads="1"/>
          </p:cNvSpPr>
          <p:nvPr/>
        </p:nvSpPr>
        <p:spPr bwMode="gray">
          <a:xfrm>
            <a:off x="974054" y="2339976"/>
            <a:ext cx="7198345" cy="1233488"/>
          </a:xfrm>
          <a:prstGeom prst="roundRect">
            <a:avLst>
              <a:gd name="adj" fmla="val 10889"/>
            </a:avLst>
          </a:prstGeom>
          <a:gradFill rotWithShape="1">
            <a:gsLst>
              <a:gs pos="0">
                <a:srgbClr val="DDDDDD"/>
              </a:gs>
              <a:gs pos="50000">
                <a:srgbClr val="F2F2F2"/>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a:latin typeface="Arial" pitchFamily="34" charset="0"/>
            </a:endParaRPr>
          </a:p>
        </p:txBody>
      </p:sp>
      <p:grpSp>
        <p:nvGrpSpPr>
          <p:cNvPr id="21" name="Group 12"/>
          <p:cNvGrpSpPr>
            <a:grpSpLocks/>
          </p:cNvGrpSpPr>
          <p:nvPr/>
        </p:nvGrpSpPr>
        <p:grpSpPr bwMode="auto">
          <a:xfrm>
            <a:off x="1147902" y="2515863"/>
            <a:ext cx="916208" cy="883819"/>
            <a:chOff x="999" y="2101"/>
            <a:chExt cx="767" cy="745"/>
          </a:xfrm>
        </p:grpSpPr>
        <p:sp>
          <p:nvSpPr>
            <p:cNvPr id="23" name="AutoShape 13"/>
            <p:cNvSpPr>
              <a:spLocks noChangeArrowheads="1"/>
            </p:cNvSpPr>
            <p:nvPr/>
          </p:nvSpPr>
          <p:spPr bwMode="gray">
            <a:xfrm>
              <a:off x="999" y="2101"/>
              <a:ext cx="767" cy="745"/>
            </a:xfrm>
            <a:prstGeom prst="roundRect">
              <a:avLst>
                <a:gd name="adj" fmla="val 11921"/>
              </a:avLst>
            </a:prstGeom>
            <a:gradFill rotWithShape="1">
              <a:gsLst>
                <a:gs pos="0">
                  <a:schemeClr val="hlink">
                    <a:gamma/>
                    <a:tint val="72549"/>
                    <a:invGamma/>
                  </a:schemeClr>
                </a:gs>
                <a:gs pos="100000">
                  <a:schemeClr val="hlink"/>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24" name="Freeform 14"/>
            <p:cNvSpPr>
              <a:spLocks/>
            </p:cNvSpPr>
            <p:nvPr/>
          </p:nvSpPr>
          <p:spPr bwMode="gray">
            <a:xfrm>
              <a:off x="1050" y="2148"/>
              <a:ext cx="384"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2353"/>
                    <a:invGamma/>
                  </a:schemeClr>
                </a:gs>
                <a:gs pos="100000">
                  <a:schemeClr val="hlink">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25" name="Text Box 15"/>
            <p:cNvSpPr txBox="1">
              <a:spLocks noChangeArrowheads="1"/>
            </p:cNvSpPr>
            <p:nvPr/>
          </p:nvSpPr>
          <p:spPr bwMode="gray">
            <a:xfrm>
              <a:off x="1260" y="2230"/>
              <a:ext cx="263" cy="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2</a:t>
              </a:r>
              <a:endParaRPr lang="en-US" sz="2800" b="1" dirty="0">
                <a:solidFill>
                  <a:srgbClr val="FFFFFF"/>
                </a:solidFill>
                <a:effectLst>
                  <a:outerShdw blurRad="38100" dist="38100" dir="2700000" algn="tl">
                    <a:srgbClr val="C0C0C0"/>
                  </a:outerShdw>
                </a:effectLst>
              </a:endParaRPr>
            </a:p>
          </p:txBody>
        </p:sp>
      </p:grpSp>
      <p:sp>
        <p:nvSpPr>
          <p:cNvPr id="22" name="Text Box 16"/>
          <p:cNvSpPr txBox="1">
            <a:spLocks noChangeArrowheads="1"/>
          </p:cNvSpPr>
          <p:nvPr/>
        </p:nvSpPr>
        <p:spPr bwMode="gray">
          <a:xfrm>
            <a:off x="2350664" y="2505670"/>
            <a:ext cx="567771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pPr eaLnBrk="1" hangingPunct="1"/>
            <a:r>
              <a:rPr lang="uk-UA" altLang="ru-RU" sz="1800" b="1" dirty="0" smtClean="0">
                <a:solidFill>
                  <a:srgbClr val="FF0000"/>
                </a:solidFill>
                <a:latin typeface="Arial" pitchFamily="34" charset="0"/>
              </a:rPr>
              <a:t>Відкриття чи винахід </a:t>
            </a:r>
            <a:r>
              <a:rPr lang="uk-UA" altLang="ru-RU" sz="1800" dirty="0" smtClean="0">
                <a:solidFill>
                  <a:srgbClr val="000000"/>
                </a:solidFill>
                <a:latin typeface="Arial" pitchFamily="34" charset="0"/>
              </a:rPr>
              <a:t>можуть бути зроблені вченим одинаком, а </a:t>
            </a:r>
            <a:r>
              <a:rPr lang="uk-UA" altLang="ru-RU" sz="1800" b="1" dirty="0" smtClean="0">
                <a:solidFill>
                  <a:srgbClr val="FF0000"/>
                </a:solidFill>
                <a:latin typeface="Arial" pitchFamily="34" charset="0"/>
              </a:rPr>
              <a:t>нововведення</a:t>
            </a:r>
            <a:r>
              <a:rPr lang="uk-UA" altLang="ru-RU" sz="1800" dirty="0" smtClean="0">
                <a:solidFill>
                  <a:srgbClr val="000000"/>
                </a:solidFill>
                <a:latin typeface="Arial" pitchFamily="34" charset="0"/>
              </a:rPr>
              <a:t> розробляється і впроваджується колективно</a:t>
            </a:r>
            <a:endParaRPr lang="uk-UA" altLang="ru-RU" sz="1800" dirty="0">
              <a:solidFill>
                <a:srgbClr val="000000"/>
              </a:solidFill>
              <a:latin typeface="Arial" pitchFamily="34" charset="0"/>
            </a:endParaRPr>
          </a:p>
        </p:txBody>
      </p:sp>
      <p:sp>
        <p:nvSpPr>
          <p:cNvPr id="27" name="AutoShape 18"/>
          <p:cNvSpPr>
            <a:spLocks noChangeArrowheads="1"/>
          </p:cNvSpPr>
          <p:nvPr/>
        </p:nvSpPr>
        <p:spPr bwMode="gray">
          <a:xfrm>
            <a:off x="1004218" y="3730625"/>
            <a:ext cx="7168182" cy="1217613"/>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a:latin typeface="Arial" pitchFamily="34" charset="0"/>
            </a:endParaRPr>
          </a:p>
        </p:txBody>
      </p:sp>
      <p:grpSp>
        <p:nvGrpSpPr>
          <p:cNvPr id="28" name="Group 19"/>
          <p:cNvGrpSpPr>
            <a:grpSpLocks/>
          </p:cNvGrpSpPr>
          <p:nvPr/>
        </p:nvGrpSpPr>
        <p:grpSpPr bwMode="auto">
          <a:xfrm>
            <a:off x="1159779" y="3888246"/>
            <a:ext cx="886246" cy="911727"/>
            <a:chOff x="999" y="3121"/>
            <a:chExt cx="677" cy="745"/>
          </a:xfrm>
        </p:grpSpPr>
        <p:sp>
          <p:nvSpPr>
            <p:cNvPr id="30" name="AutoShape 20"/>
            <p:cNvSpPr>
              <a:spLocks noChangeArrowheads="1"/>
            </p:cNvSpPr>
            <p:nvPr/>
          </p:nvSpPr>
          <p:spPr bwMode="gray">
            <a:xfrm>
              <a:off x="999" y="3121"/>
              <a:ext cx="677" cy="745"/>
            </a:xfrm>
            <a:prstGeom prst="roundRect">
              <a:avLst>
                <a:gd name="adj" fmla="val 11921"/>
              </a:avLst>
            </a:prstGeom>
            <a:gradFill rotWithShape="1">
              <a:gsLst>
                <a:gs pos="0">
                  <a:srgbClr val="008000"/>
                </a:gs>
                <a:gs pos="100000">
                  <a:srgbClr val="6E4334"/>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ru-RU" altLang="ru-RU">
                <a:latin typeface="Arial" pitchFamily="34" charset="0"/>
              </a:endParaRPr>
            </a:p>
          </p:txBody>
        </p:sp>
        <p:sp>
          <p:nvSpPr>
            <p:cNvPr id="31" name="Freeform 21"/>
            <p:cNvSpPr>
              <a:spLocks/>
            </p:cNvSpPr>
            <p:nvPr/>
          </p:nvSpPr>
          <p:spPr bwMode="gray">
            <a:xfrm>
              <a:off x="1048" y="3166"/>
              <a:ext cx="383" cy="375"/>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folHlink">
                    <a:gamma/>
                    <a:tint val="48627"/>
                    <a:invGamma/>
                  </a:schemeClr>
                </a:gs>
                <a:gs pos="100000">
                  <a:schemeClr val="folHlink">
                    <a:alpha val="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32" name="Text Box 22"/>
            <p:cNvSpPr txBox="1">
              <a:spLocks noChangeArrowheads="1"/>
            </p:cNvSpPr>
            <p:nvPr/>
          </p:nvSpPr>
          <p:spPr bwMode="gray">
            <a:xfrm>
              <a:off x="1209" y="3246"/>
              <a:ext cx="261" cy="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3</a:t>
              </a:r>
              <a:endParaRPr lang="en-US" sz="2800" b="1" dirty="0">
                <a:solidFill>
                  <a:srgbClr val="FFFFFF"/>
                </a:solidFill>
                <a:effectLst>
                  <a:outerShdw blurRad="38100" dist="38100" dir="2700000" algn="tl">
                    <a:srgbClr val="C0C0C0"/>
                  </a:outerShdw>
                </a:effectLst>
              </a:endParaRPr>
            </a:p>
          </p:txBody>
        </p:sp>
      </p:grpSp>
      <p:sp>
        <p:nvSpPr>
          <p:cNvPr id="29" name="Text Box 23"/>
          <p:cNvSpPr txBox="1">
            <a:spLocks noChangeArrowheads="1"/>
          </p:cNvSpPr>
          <p:nvPr/>
        </p:nvSpPr>
        <p:spPr bwMode="gray">
          <a:xfrm>
            <a:off x="2350664" y="3861048"/>
            <a:ext cx="567771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pPr eaLnBrk="1" hangingPunct="1"/>
            <a:r>
              <a:rPr lang="uk-UA" altLang="ru-RU" sz="1800" b="1" dirty="0" smtClean="0">
                <a:solidFill>
                  <a:srgbClr val="FF0000"/>
                </a:solidFill>
                <a:latin typeface="Arial" pitchFamily="34" charset="0"/>
              </a:rPr>
              <a:t>Відкриття</a:t>
            </a:r>
            <a:r>
              <a:rPr lang="uk-UA" altLang="ru-RU" sz="1800" dirty="0" smtClean="0">
                <a:solidFill>
                  <a:srgbClr val="FF0000"/>
                </a:solidFill>
                <a:latin typeface="Arial" pitchFamily="34" charset="0"/>
              </a:rPr>
              <a:t> </a:t>
            </a:r>
            <a:r>
              <a:rPr lang="uk-UA" altLang="ru-RU" sz="1800" dirty="0" smtClean="0">
                <a:solidFill>
                  <a:srgbClr val="000000"/>
                </a:solidFill>
                <a:latin typeface="Arial" pitchFamily="34" charset="0"/>
              </a:rPr>
              <a:t>здійснюється не заради отримання вигоди, тоді як </a:t>
            </a:r>
            <a:r>
              <a:rPr lang="uk-UA" altLang="ru-RU" sz="1800" b="1" dirty="0" smtClean="0">
                <a:solidFill>
                  <a:srgbClr val="FF0000"/>
                </a:solidFill>
                <a:latin typeface="Arial" pitchFamily="34" charset="0"/>
              </a:rPr>
              <a:t>нововведення</a:t>
            </a:r>
            <a:r>
              <a:rPr lang="uk-UA" altLang="ru-RU" sz="1800" dirty="0" smtClean="0">
                <a:solidFill>
                  <a:srgbClr val="FF0000"/>
                </a:solidFill>
                <a:latin typeface="Arial" pitchFamily="34" charset="0"/>
              </a:rPr>
              <a:t> </a:t>
            </a:r>
            <a:r>
              <a:rPr lang="uk-UA" altLang="ru-RU" sz="1800" dirty="0" smtClean="0">
                <a:solidFill>
                  <a:srgbClr val="000000"/>
                </a:solidFill>
                <a:latin typeface="Arial" pitchFamily="34" charset="0"/>
              </a:rPr>
              <a:t>завжди впроваджується з метою одержання прибутку</a:t>
            </a:r>
            <a:endParaRPr lang="en-US" altLang="ru-RU" sz="1800" dirty="0">
              <a:solidFill>
                <a:srgbClr val="000000"/>
              </a:solidFill>
              <a:latin typeface="Arial" pitchFamily="34" charset="0"/>
            </a:endParaRPr>
          </a:p>
        </p:txBody>
      </p:sp>
      <p:sp>
        <p:nvSpPr>
          <p:cNvPr id="34" name="AutoShape 4"/>
          <p:cNvSpPr>
            <a:spLocks noChangeArrowheads="1"/>
          </p:cNvSpPr>
          <p:nvPr/>
        </p:nvSpPr>
        <p:spPr bwMode="gray">
          <a:xfrm>
            <a:off x="988343" y="5103813"/>
            <a:ext cx="7184056" cy="1205507"/>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a:latin typeface="Arial" pitchFamily="34" charset="0"/>
            </a:endParaRPr>
          </a:p>
        </p:txBody>
      </p:sp>
      <p:grpSp>
        <p:nvGrpSpPr>
          <p:cNvPr id="35" name="Group 5"/>
          <p:cNvGrpSpPr>
            <a:grpSpLocks/>
          </p:cNvGrpSpPr>
          <p:nvPr/>
        </p:nvGrpSpPr>
        <p:grpSpPr bwMode="auto">
          <a:xfrm>
            <a:off x="1163616" y="5256036"/>
            <a:ext cx="854978" cy="882980"/>
            <a:chOff x="928" y="1091"/>
            <a:chExt cx="799" cy="745"/>
          </a:xfrm>
        </p:grpSpPr>
        <p:sp>
          <p:nvSpPr>
            <p:cNvPr id="37" name="AutoShape 6"/>
            <p:cNvSpPr>
              <a:spLocks noChangeArrowheads="1"/>
            </p:cNvSpPr>
            <p:nvPr/>
          </p:nvSpPr>
          <p:spPr bwMode="gray">
            <a:xfrm>
              <a:off x="928" y="1091"/>
              <a:ext cx="799" cy="745"/>
            </a:xfrm>
            <a:prstGeom prst="roundRect">
              <a:avLst>
                <a:gd name="adj" fmla="val 11921"/>
              </a:avLst>
            </a:prstGeom>
            <a:gradFill rotWithShape="1">
              <a:gsLst>
                <a:gs pos="95422">
                  <a:srgbClr val="7030A0"/>
                </a:gs>
                <a:gs pos="87000">
                  <a:schemeClr val="accent6">
                    <a:lumMod val="60000"/>
                    <a:lumOff val="40000"/>
                  </a:schemeClr>
                </a:gs>
                <a:gs pos="50800">
                  <a:schemeClr val="accent6">
                    <a:lumMod val="75000"/>
                  </a:schemeClr>
                </a:gs>
                <a:gs pos="0">
                  <a:srgbClr val="D31EE6"/>
                </a:gs>
                <a:gs pos="17000">
                  <a:srgbClr val="7030A0"/>
                </a:gs>
              </a:gsLst>
              <a:lin ang="5400000" scaled="1"/>
            </a:gradFill>
            <a:ln w="3810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38" name="Freeform 7"/>
            <p:cNvSpPr>
              <a:spLocks/>
            </p:cNvSpPr>
            <p:nvPr/>
          </p:nvSpPr>
          <p:spPr bwMode="gray">
            <a:xfrm>
              <a:off x="986" y="1139"/>
              <a:ext cx="472" cy="384"/>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6">
                    <a:lumMod val="20000"/>
                    <a:lumOff val="80000"/>
                  </a:schemeClr>
                </a:gs>
                <a:gs pos="50000">
                  <a:schemeClr val="accent6">
                    <a:lumMod val="60000"/>
                    <a:lumOff val="40000"/>
                  </a:schemeClr>
                </a:gs>
                <a:gs pos="100000">
                  <a:schemeClr val="accent6">
                    <a:lumMod val="75000"/>
                  </a:schemeClr>
                </a:gs>
              </a:gsLst>
              <a:lin ang="2700000" scaled="1"/>
            </a:gra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defRPr/>
              </a:pPr>
              <a:endParaRPr lang="uk-UA"/>
            </a:p>
          </p:txBody>
        </p:sp>
        <p:sp>
          <p:nvSpPr>
            <p:cNvPr id="39" name="Text Box 8"/>
            <p:cNvSpPr txBox="1">
              <a:spLocks noChangeArrowheads="1"/>
            </p:cNvSpPr>
            <p:nvPr/>
          </p:nvSpPr>
          <p:spPr bwMode="gray">
            <a:xfrm>
              <a:off x="1152" y="1190"/>
              <a:ext cx="361"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uk-UA" sz="2800" b="1" dirty="0" smtClean="0">
                  <a:solidFill>
                    <a:srgbClr val="FFFFFF"/>
                  </a:solidFill>
                  <a:effectLst>
                    <a:outerShdw blurRad="38100" dist="38100" dir="2700000" algn="tl">
                      <a:srgbClr val="C0C0C0"/>
                    </a:outerShdw>
                  </a:effectLst>
                </a:rPr>
                <a:t>4</a:t>
              </a:r>
              <a:endParaRPr lang="en-US" sz="2800" b="1" dirty="0">
                <a:solidFill>
                  <a:srgbClr val="FFFFFF"/>
                </a:solidFill>
                <a:effectLst>
                  <a:outerShdw blurRad="38100" dist="38100" dir="2700000" algn="tl">
                    <a:srgbClr val="C0C0C0"/>
                  </a:outerShdw>
                </a:effectLst>
              </a:endParaRPr>
            </a:p>
          </p:txBody>
        </p:sp>
      </p:grpSp>
      <p:sp>
        <p:nvSpPr>
          <p:cNvPr id="36" name="Text Box 9"/>
          <p:cNvSpPr txBox="1">
            <a:spLocks noChangeArrowheads="1"/>
          </p:cNvSpPr>
          <p:nvPr/>
        </p:nvSpPr>
        <p:spPr bwMode="gray">
          <a:xfrm>
            <a:off x="2350664" y="5085184"/>
            <a:ext cx="56777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pPr eaLnBrk="1" hangingPunct="1"/>
            <a:r>
              <a:rPr lang="uk-UA" altLang="ru-RU" sz="1800" b="1" dirty="0" smtClean="0">
                <a:solidFill>
                  <a:srgbClr val="FF0000"/>
                </a:solidFill>
                <a:latin typeface="Arial" pitchFamily="34" charset="0"/>
              </a:rPr>
              <a:t>Відкриття чи винахід </a:t>
            </a:r>
            <a:r>
              <a:rPr lang="uk-UA" altLang="ru-RU" sz="1800" dirty="0" smtClean="0">
                <a:solidFill>
                  <a:srgbClr val="000000"/>
                </a:solidFill>
                <a:latin typeface="Arial" pitchFamily="34" charset="0"/>
              </a:rPr>
              <a:t>можуть бути випадковими, </a:t>
            </a:r>
            <a:r>
              <a:rPr lang="uk-UA" altLang="ru-RU" sz="1800" b="1" dirty="0" smtClean="0">
                <a:solidFill>
                  <a:srgbClr val="FF0000"/>
                </a:solidFill>
                <a:latin typeface="Arial" pitchFamily="34" charset="0"/>
              </a:rPr>
              <a:t>нововведення</a:t>
            </a:r>
            <a:r>
              <a:rPr lang="uk-UA" altLang="ru-RU" sz="1800" dirty="0" smtClean="0">
                <a:solidFill>
                  <a:srgbClr val="FF0000"/>
                </a:solidFill>
                <a:latin typeface="Arial" pitchFamily="34" charset="0"/>
              </a:rPr>
              <a:t> </a:t>
            </a:r>
            <a:r>
              <a:rPr lang="uk-UA" altLang="ru-RU" sz="1800" dirty="0" smtClean="0">
                <a:solidFill>
                  <a:srgbClr val="000000"/>
                </a:solidFill>
                <a:latin typeface="Arial" pitchFamily="34" charset="0"/>
              </a:rPr>
              <a:t>ж завжди характеризуються цілеспрямованою розробкою проекту (чіткою послідовністю цій)</a:t>
            </a:r>
            <a:endParaRPr lang="en-US" altLang="ru-RU" sz="1800" dirty="0">
              <a:solidFill>
                <a:srgbClr val="000000"/>
              </a:solidFill>
              <a:latin typeface="Arial" pitchFamily="34" charset="0"/>
            </a:endParaRPr>
          </a:p>
        </p:txBody>
      </p:sp>
    </p:spTree>
    <p:extLst>
      <p:ext uri="{BB962C8B-B14F-4D97-AF65-F5344CB8AC3E}">
        <p14:creationId xmlns:p14="http://schemas.microsoft.com/office/powerpoint/2010/main" val="1333629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Заголовок 1"/>
          <p:cNvSpPr txBox="1">
            <a:spLocks/>
          </p:cNvSpPr>
          <p:nvPr/>
        </p:nvSpPr>
        <p:spPr>
          <a:xfrm>
            <a:off x="303386" y="332656"/>
            <a:ext cx="8686800" cy="838200"/>
          </a:xfrm>
          <a:prstGeom prst="rect">
            <a:avLst/>
          </a:prstGeom>
        </p:spPr>
        <p:txBody>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defRPr/>
            </a:pPr>
            <a:r>
              <a:rPr lang="uk-UA" sz="3200" dirty="0" smtClean="0"/>
              <a:t>Відмінності між основними поняттями</a:t>
            </a:r>
            <a:endParaRPr lang="uk-UA" sz="3200" dirty="0"/>
          </a:p>
        </p:txBody>
      </p:sp>
      <p:sp>
        <p:nvSpPr>
          <p:cNvPr id="13" name="AutoShape 4"/>
          <p:cNvSpPr>
            <a:spLocks noChangeArrowheads="1"/>
          </p:cNvSpPr>
          <p:nvPr/>
        </p:nvSpPr>
        <p:spPr bwMode="gray">
          <a:xfrm>
            <a:off x="964530" y="1127125"/>
            <a:ext cx="7207870" cy="1057274"/>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a:latin typeface="Arial" pitchFamily="34" charset="0"/>
            </a:endParaRPr>
          </a:p>
        </p:txBody>
      </p:sp>
      <p:sp>
        <p:nvSpPr>
          <p:cNvPr id="15" name="Text Box 9"/>
          <p:cNvSpPr txBox="1">
            <a:spLocks noChangeArrowheads="1"/>
          </p:cNvSpPr>
          <p:nvPr/>
        </p:nvSpPr>
        <p:spPr bwMode="gray">
          <a:xfrm>
            <a:off x="2350665" y="1196752"/>
            <a:ext cx="55141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pPr eaLnBrk="1" hangingPunct="1"/>
            <a:r>
              <a:rPr lang="uk-UA" altLang="ru-RU" sz="1800" b="1" dirty="0" smtClean="0">
                <a:solidFill>
                  <a:srgbClr val="FF0000"/>
                </a:solidFill>
                <a:latin typeface="Arial" pitchFamily="34" charset="0"/>
              </a:rPr>
              <a:t>Життєвий цикл нововведення</a:t>
            </a:r>
            <a:endParaRPr lang="en-US" altLang="ru-RU" sz="1800" dirty="0">
              <a:solidFill>
                <a:srgbClr val="000000"/>
              </a:solidFill>
              <a:latin typeface="Arial" pitchFamily="34" charset="0"/>
            </a:endParaRPr>
          </a:p>
        </p:txBody>
      </p:sp>
      <p:sp>
        <p:nvSpPr>
          <p:cNvPr id="22" name="Text Box 16"/>
          <p:cNvSpPr txBox="1">
            <a:spLocks noChangeArrowheads="1"/>
          </p:cNvSpPr>
          <p:nvPr/>
        </p:nvSpPr>
        <p:spPr bwMode="gray">
          <a:xfrm>
            <a:off x="2350663" y="1526245"/>
            <a:ext cx="56777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ru-RU" sz="1800" dirty="0" err="1"/>
              <a:t>розроблення</a:t>
            </a:r>
            <a:r>
              <a:rPr lang="ru-RU" sz="1800" dirty="0"/>
              <a:t>, </a:t>
            </a:r>
            <a:r>
              <a:rPr lang="ru-RU" sz="1800" dirty="0" err="1"/>
              <a:t>проектування</a:t>
            </a:r>
            <a:r>
              <a:rPr lang="ru-RU" sz="1800" dirty="0"/>
              <a:t>, </a:t>
            </a:r>
            <a:r>
              <a:rPr lang="ru-RU" sz="1800" dirty="0" err="1"/>
              <a:t>виготовлення</a:t>
            </a:r>
            <a:r>
              <a:rPr lang="ru-RU" sz="1800" dirty="0"/>
              <a:t>, </a:t>
            </a:r>
            <a:r>
              <a:rPr lang="ru-RU" sz="1800" dirty="0" err="1"/>
              <a:t>використання</a:t>
            </a:r>
            <a:r>
              <a:rPr lang="ru-RU" sz="1800" dirty="0"/>
              <a:t>, </a:t>
            </a:r>
            <a:r>
              <a:rPr lang="ru-RU" sz="1800" dirty="0" err="1"/>
              <a:t>устаріння</a:t>
            </a:r>
            <a:endParaRPr lang="uk-UA" altLang="ru-RU" sz="1800" dirty="0">
              <a:solidFill>
                <a:srgbClr val="000000"/>
              </a:solidFill>
              <a:latin typeface="Arial" pitchFamily="34" charset="0"/>
            </a:endParaRPr>
          </a:p>
        </p:txBody>
      </p:sp>
      <p:sp>
        <p:nvSpPr>
          <p:cNvPr id="27" name="AutoShape 18"/>
          <p:cNvSpPr>
            <a:spLocks noChangeArrowheads="1"/>
          </p:cNvSpPr>
          <p:nvPr/>
        </p:nvSpPr>
        <p:spPr bwMode="gray">
          <a:xfrm>
            <a:off x="1004218" y="3730625"/>
            <a:ext cx="7168182" cy="1217613"/>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eaLnBrk="1" hangingPunct="1"/>
            <a:endParaRPr lang="uk-UA" altLang="ru-RU">
              <a:latin typeface="Arial" pitchFamily="34" charset="0"/>
            </a:endParaRPr>
          </a:p>
        </p:txBody>
      </p:sp>
      <p:sp>
        <p:nvSpPr>
          <p:cNvPr id="29" name="Text Box 23"/>
          <p:cNvSpPr txBox="1">
            <a:spLocks noChangeArrowheads="1"/>
          </p:cNvSpPr>
          <p:nvPr/>
        </p:nvSpPr>
        <p:spPr bwMode="gray">
          <a:xfrm>
            <a:off x="2350664" y="3861048"/>
            <a:ext cx="56777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uk-UA" altLang="ru-RU" sz="1800" b="1" dirty="0">
                <a:solidFill>
                  <a:srgbClr val="FF0000"/>
                </a:solidFill>
                <a:latin typeface="Arial" pitchFamily="34" charset="0"/>
              </a:rPr>
              <a:t>Життєвий цикл </a:t>
            </a:r>
            <a:r>
              <a:rPr lang="uk-UA" altLang="ru-RU" sz="1800" b="1" dirty="0" smtClean="0">
                <a:solidFill>
                  <a:srgbClr val="FF0000"/>
                </a:solidFill>
                <a:latin typeface="Arial" pitchFamily="34" charset="0"/>
              </a:rPr>
              <a:t>інновації</a:t>
            </a:r>
            <a:endParaRPr lang="en-US" altLang="ru-RU" sz="1800" dirty="0">
              <a:solidFill>
                <a:srgbClr val="000000"/>
              </a:solidFill>
              <a:latin typeface="Arial" pitchFamily="34" charset="0"/>
            </a:endParaRPr>
          </a:p>
        </p:txBody>
      </p:sp>
      <p:sp>
        <p:nvSpPr>
          <p:cNvPr id="36" name="Text Box 9"/>
          <p:cNvSpPr txBox="1">
            <a:spLocks noChangeArrowheads="1"/>
          </p:cNvSpPr>
          <p:nvPr/>
        </p:nvSpPr>
        <p:spPr bwMode="gray">
          <a:xfrm>
            <a:off x="2350665" y="4362411"/>
            <a:ext cx="56777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2"/>
                </a:solidFill>
                <a:latin typeface="Franklin Gothic Book" pitchFamily="34" charset="0"/>
              </a:defRPr>
            </a:lvl1pPr>
            <a:lvl2pPr>
              <a:defRPr sz="2800">
                <a:solidFill>
                  <a:schemeClr val="tx2"/>
                </a:solidFill>
                <a:latin typeface="Franklin Gothic Book" pitchFamily="34" charset="0"/>
              </a:defRPr>
            </a:lvl2pPr>
            <a:lvl3pPr>
              <a:defRPr sz="2400">
                <a:solidFill>
                  <a:schemeClr val="tx2"/>
                </a:solidFill>
                <a:latin typeface="Franklin Gothic Book" pitchFamily="34" charset="0"/>
              </a:defRPr>
            </a:lvl3pPr>
            <a:lvl4pPr>
              <a:defRPr sz="2000">
                <a:solidFill>
                  <a:schemeClr val="tx2"/>
                </a:solidFill>
                <a:latin typeface="Franklin Gothic Book" pitchFamily="34" charset="0"/>
              </a:defRPr>
            </a:lvl4pPr>
            <a:lvl5pPr>
              <a:defRPr>
                <a:solidFill>
                  <a:schemeClr val="tx2"/>
                </a:solidFill>
                <a:latin typeface="Franklin Gothic Book" pitchFamily="34" charset="0"/>
              </a:defRPr>
            </a:lvl5pPr>
            <a:lvl6pPr eaLnBrk="0" fontAlgn="base" hangingPunct="0">
              <a:spcAft>
                <a:spcPct val="0"/>
              </a:spcAft>
              <a:buFont typeface="Wingdings 2" pitchFamily="18" charset="2"/>
              <a:buChar char=""/>
              <a:defRPr>
                <a:solidFill>
                  <a:schemeClr val="tx2"/>
                </a:solidFill>
                <a:latin typeface="Franklin Gothic Book" pitchFamily="34" charset="0"/>
              </a:defRPr>
            </a:lvl6pPr>
            <a:lvl7pPr eaLnBrk="0" fontAlgn="base" hangingPunct="0">
              <a:spcAft>
                <a:spcPct val="0"/>
              </a:spcAft>
              <a:buFont typeface="Wingdings 2" pitchFamily="18" charset="2"/>
              <a:buChar char=""/>
              <a:defRPr>
                <a:solidFill>
                  <a:schemeClr val="tx2"/>
                </a:solidFill>
                <a:latin typeface="Franklin Gothic Book" pitchFamily="34" charset="0"/>
              </a:defRPr>
            </a:lvl7pPr>
            <a:lvl8pPr eaLnBrk="0" fontAlgn="base" hangingPunct="0">
              <a:spcAft>
                <a:spcPct val="0"/>
              </a:spcAft>
              <a:buFont typeface="Wingdings 2" pitchFamily="18" charset="2"/>
              <a:buChar char=""/>
              <a:defRPr>
                <a:solidFill>
                  <a:schemeClr val="tx2"/>
                </a:solidFill>
                <a:latin typeface="Franklin Gothic Book" pitchFamily="34" charset="0"/>
              </a:defRPr>
            </a:lvl8pPr>
            <a:lvl9pPr eaLnBrk="0" fontAlgn="base" hangingPunct="0">
              <a:spcAft>
                <a:spcPct val="0"/>
              </a:spcAft>
              <a:buFont typeface="Wingdings 2" pitchFamily="18" charset="2"/>
              <a:buChar char=""/>
              <a:defRPr>
                <a:solidFill>
                  <a:schemeClr val="tx2"/>
                </a:solidFill>
                <a:latin typeface="Franklin Gothic Book" pitchFamily="34" charset="0"/>
              </a:defRPr>
            </a:lvl9pPr>
          </a:lstStyle>
          <a:p>
            <a:r>
              <a:rPr lang="uk-UA" sz="1800" dirty="0"/>
              <a:t>зародження, дифузія, </a:t>
            </a:r>
            <a:r>
              <a:rPr lang="uk-UA" sz="1800" dirty="0" err="1"/>
              <a:t>рутинізація</a:t>
            </a:r>
            <a:r>
              <a:rPr lang="uk-UA" sz="1800" dirty="0"/>
              <a:t>.</a:t>
            </a:r>
            <a:endParaRPr lang="en-US" altLang="ru-RU" sz="1800" dirty="0">
              <a:solidFill>
                <a:srgbClr val="000000"/>
              </a:solidFill>
              <a:latin typeface="Arial" pitchFamily="34" charset="0"/>
            </a:endParaRPr>
          </a:p>
        </p:txBody>
      </p:sp>
    </p:spTree>
    <p:extLst>
      <p:ext uri="{BB962C8B-B14F-4D97-AF65-F5344CB8AC3E}">
        <p14:creationId xmlns:p14="http://schemas.microsoft.com/office/powerpoint/2010/main" val="165159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806</TotalTime>
  <Words>2311</Words>
  <Application>Microsoft Office PowerPoint</Application>
  <PresentationFormat>Экран (4:3)</PresentationFormat>
  <Paragraphs>252</Paragraphs>
  <Slides>39</Slides>
  <Notes>1</Notes>
  <HiddenSlides>1</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Trek</vt:lpstr>
      <vt:lpstr>Презентация PowerPoint</vt:lpstr>
      <vt:lpstr>Презентация PowerPoint</vt:lpstr>
      <vt:lpstr>Трактування поняття інновації</vt:lpstr>
      <vt:lpstr>Трактування інновації згідно законодавства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Виникнення інновації</vt:lpstr>
      <vt:lpstr>Презентация PowerPoint</vt:lpstr>
      <vt:lpstr>Форми розвитку</vt:lpstr>
      <vt:lpstr>Презентация PowerPoint</vt:lpstr>
      <vt:lpstr>Презентация PowerPoint</vt:lpstr>
      <vt:lpstr>моделі інноваційного розвитку</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oleksiy</dc:creator>
  <cp:lastModifiedBy>Наталья</cp:lastModifiedBy>
  <cp:revision>70</cp:revision>
  <dcterms:created xsi:type="dcterms:W3CDTF">2015-09-01T03:50:34Z</dcterms:created>
  <dcterms:modified xsi:type="dcterms:W3CDTF">2020-09-14T07:19:12Z</dcterms:modified>
</cp:coreProperties>
</file>