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71" r:id="rId6"/>
    <p:sldId id="263" r:id="rId7"/>
    <p:sldId id="264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2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рисунка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заголовка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рисунк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3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21.05.13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cbookair\Desktop\&#1044;&#1086;&#1082;&#1091;&#1084;&#1077;&#1085;&#1090;7!OLE_LINK2" TargetMode="External"/><Relationship Id="rId4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file:///\\localhost\Users\macbookair\Desktop\&#1044;&#1086;&#1082;&#1091;&#1084;&#1077;&#1085;&#1090;7!OLE_LINK1" TargetMode="External"/><Relationship Id="rId4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571500" y="434876"/>
            <a:ext cx="8001000" cy="3666291"/>
          </a:xfrm>
        </p:spPr>
        <p:txBody>
          <a:bodyPr/>
          <a:lstStyle/>
          <a:p>
            <a:r>
              <a:rPr lang="ru-RU" sz="3600" b="1" dirty="0">
                <a:latin typeface="Times New Roman"/>
                <a:cs typeface="Times New Roman"/>
              </a:rPr>
              <a:t>ПРОБЛЕМА ПРОФЕССИОНАЛЬНОГО ЗДОРОВЬЯ ПЕРСОНАЛА В СОВРЕМЕННЫХ ОРГАНИЗАЦИЯХ</a:t>
            </a:r>
            <a:r>
              <a:rPr lang="ru-RU" sz="3600" dirty="0">
                <a:latin typeface="Times New Roman"/>
                <a:cs typeface="Times New Roman"/>
              </a:rPr>
              <a:t/>
            </a:r>
            <a:br>
              <a:rPr lang="ru-RU" sz="3600" dirty="0">
                <a:latin typeface="Times New Roman"/>
                <a:cs typeface="Times New Roman"/>
              </a:rPr>
            </a:br>
            <a:endParaRPr lang="ru-RU" sz="3600" dirty="0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" y="4419599"/>
            <a:ext cx="8001000" cy="1842619"/>
          </a:xfrm>
        </p:spPr>
        <p:txBody>
          <a:bodyPr>
            <a:normAutofit/>
          </a:bodyPr>
          <a:lstStyle/>
          <a:p>
            <a:pPr algn="r"/>
            <a:r>
              <a:rPr lang="ru-RU" b="1" dirty="0" err="1">
                <a:latin typeface="Times New Roman"/>
                <a:cs typeface="Times New Roman"/>
              </a:rPr>
              <a:t>Грандт</a:t>
            </a:r>
            <a:r>
              <a:rPr lang="ru-RU" b="1" dirty="0">
                <a:latin typeface="Times New Roman"/>
                <a:cs typeface="Times New Roman"/>
              </a:rPr>
              <a:t> Виктория Викторовна</a:t>
            </a:r>
            <a:endParaRPr lang="ru-RU" dirty="0">
              <a:latin typeface="Times New Roman"/>
              <a:cs typeface="Times New Roman"/>
            </a:endParaRPr>
          </a:p>
          <a:p>
            <a:pPr algn="r"/>
            <a:r>
              <a:rPr lang="ru-RU" b="1" dirty="0">
                <a:latin typeface="Times New Roman"/>
                <a:cs typeface="Times New Roman"/>
              </a:rPr>
              <a:t>к. психол. н</a:t>
            </a:r>
            <a:r>
              <a:rPr lang="ru-RU" b="1" dirty="0" smtClean="0">
                <a:latin typeface="Times New Roman"/>
                <a:cs typeface="Times New Roman"/>
              </a:rPr>
              <a:t>., </a:t>
            </a:r>
            <a:r>
              <a:rPr lang="ru-RU" b="1" dirty="0">
                <a:latin typeface="Times New Roman"/>
                <a:cs typeface="Times New Roman"/>
              </a:rPr>
              <a:t>преподаватель кафедры практической психологии</a:t>
            </a:r>
            <a:endParaRPr lang="ru-RU" dirty="0">
              <a:latin typeface="Times New Roman"/>
              <a:cs typeface="Times New Roman"/>
            </a:endParaRPr>
          </a:p>
          <a:p>
            <a:pPr algn="r"/>
            <a:r>
              <a:rPr lang="ru-RU" b="1" dirty="0">
                <a:latin typeface="Times New Roman"/>
                <a:cs typeface="Times New Roman"/>
              </a:rPr>
              <a:t>Запорожского национального университета</a:t>
            </a:r>
            <a:endParaRPr lang="ru-RU" dirty="0">
              <a:latin typeface="Times New Roman"/>
              <a:cs typeface="Times New Roman"/>
            </a:endParaRP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34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567" y="156555"/>
            <a:ext cx="881999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>
                <a:latin typeface="Times New Roman"/>
                <a:cs typeface="Times New Roman"/>
              </a:rPr>
              <a:t>Исходя из определения </a:t>
            </a:r>
            <a:r>
              <a:rPr lang="ru-RU" sz="4800" b="1" dirty="0" err="1">
                <a:latin typeface="Times New Roman"/>
                <a:cs typeface="Times New Roman"/>
              </a:rPr>
              <a:t>соматопсихического</a:t>
            </a:r>
            <a:r>
              <a:rPr lang="ru-RU" sz="4800" b="1" dirty="0">
                <a:latin typeface="Times New Roman"/>
                <a:cs typeface="Times New Roman"/>
              </a:rPr>
              <a:t> здоровья, </a:t>
            </a:r>
            <a:r>
              <a:rPr lang="ru-RU" sz="4800" dirty="0">
                <a:latin typeface="Times New Roman"/>
                <a:cs typeface="Times New Roman"/>
              </a:rPr>
              <a:t>можно говорить о том, что проявлением его нарушения будут </a:t>
            </a:r>
            <a:r>
              <a:rPr lang="ru-RU" sz="4800" b="1" dirty="0">
                <a:latin typeface="Times New Roman"/>
                <a:cs typeface="Times New Roman"/>
              </a:rPr>
              <a:t>профессиональные </a:t>
            </a:r>
            <a:r>
              <a:rPr lang="ru-RU" sz="4800" dirty="0">
                <a:latin typeface="Times New Roman"/>
                <a:cs typeface="Times New Roman"/>
              </a:rPr>
              <a:t>и </a:t>
            </a:r>
            <a:r>
              <a:rPr lang="ru-RU" sz="4800" b="1" dirty="0">
                <a:latin typeface="Times New Roman"/>
                <a:cs typeface="Times New Roman"/>
              </a:rPr>
              <a:t>психосоматические заболевания</a:t>
            </a:r>
            <a:r>
              <a:rPr lang="ru-RU" sz="48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438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757" y="156554"/>
            <a:ext cx="8750406" cy="6755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latin typeface="Times New Roman"/>
                <a:cs typeface="Times New Roman"/>
              </a:rPr>
              <a:t>Психосоматические </a:t>
            </a:r>
            <a:r>
              <a:rPr lang="uk-UA" sz="3600" b="1" dirty="0" smtClean="0">
                <a:latin typeface="Times New Roman"/>
                <a:cs typeface="Times New Roman"/>
              </a:rPr>
              <a:t>заболевания</a:t>
            </a:r>
            <a:r>
              <a:rPr lang="uk-UA" sz="3600" dirty="0" smtClean="0">
                <a:latin typeface="Times New Roman"/>
                <a:cs typeface="Times New Roman"/>
              </a:rPr>
              <a:t> </a:t>
            </a:r>
          </a:p>
          <a:p>
            <a:pPr algn="just"/>
            <a:r>
              <a:rPr lang="uk-UA" sz="3600" dirty="0" smtClean="0">
                <a:latin typeface="Times New Roman"/>
                <a:cs typeface="Times New Roman"/>
              </a:rPr>
              <a:t>группа </a:t>
            </a:r>
            <a:r>
              <a:rPr lang="uk-UA" sz="3600" dirty="0">
                <a:latin typeface="Times New Roman"/>
                <a:cs typeface="Times New Roman"/>
              </a:rPr>
              <a:t>болезненных состояний, появляющихся в результате взаимодействия психических и физиологических факторов. Представляют собой психические расстройства, проявляющиеся на физиологическом уровне, физиологические расстройства, проявляющиеся на психическом уровне, или физиологические патологии, развивающиеся под влиянием психогенных факторов</a:t>
            </a:r>
            <a:r>
              <a:rPr lang="uk-UA" sz="3700" dirty="0">
                <a:latin typeface="Times New Roman"/>
                <a:cs typeface="Times New Roman"/>
              </a:rPr>
              <a:t>.</a:t>
            </a:r>
            <a:endParaRPr lang="ru-RU" sz="37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1177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68" y="1"/>
            <a:ext cx="8837388" cy="7294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latin typeface="Times New Roman"/>
                <a:cs typeface="Times New Roman"/>
              </a:rPr>
              <a:t>Профессиональные болезни </a:t>
            </a:r>
            <a:r>
              <a:rPr lang="ru-RU" sz="3600" dirty="0">
                <a:latin typeface="Times New Roman"/>
                <a:cs typeface="Times New Roman"/>
              </a:rPr>
              <a:t>(заболевания) возникают в результате воздействия на организм неблагоприятных факторов производственной среды. </a:t>
            </a:r>
            <a:endParaRPr lang="en-US" sz="3600" dirty="0" smtClean="0">
              <a:latin typeface="Times New Roman"/>
              <a:cs typeface="Times New Roman"/>
            </a:endParaRPr>
          </a:p>
          <a:p>
            <a:pPr algn="ctr"/>
            <a:r>
              <a:rPr lang="ru-RU" sz="3600" b="1" dirty="0">
                <a:latin typeface="Times New Roman"/>
                <a:cs typeface="Times New Roman"/>
              </a:rPr>
              <a:t>классификация профессиональных болезней по этиологическому </a:t>
            </a:r>
            <a:r>
              <a:rPr lang="ru-RU" sz="3600" b="1" dirty="0" smtClean="0">
                <a:latin typeface="Times New Roman"/>
                <a:cs typeface="Times New Roman"/>
              </a:rPr>
              <a:t>принципу</a:t>
            </a:r>
            <a:r>
              <a:rPr lang="en-US" sz="3600" b="1" dirty="0">
                <a:latin typeface="Times New Roman"/>
                <a:cs typeface="Times New Roman"/>
              </a:rPr>
              <a:t>,</a:t>
            </a:r>
            <a:r>
              <a:rPr lang="ru-RU" sz="3600" b="1" dirty="0" smtClean="0">
                <a:latin typeface="Times New Roman"/>
                <a:cs typeface="Times New Roman"/>
              </a:rPr>
              <a:t> </a:t>
            </a:r>
            <a:endParaRPr lang="en-US" sz="3600" b="1" dirty="0" smtClean="0">
              <a:latin typeface="Times New Roman"/>
              <a:cs typeface="Times New Roman"/>
            </a:endParaRPr>
          </a:p>
          <a:p>
            <a:r>
              <a:rPr lang="ru-RU" sz="3600" dirty="0">
                <a:latin typeface="Times New Roman"/>
                <a:cs typeface="Times New Roman"/>
              </a:rPr>
              <a:t>вызываемые </a:t>
            </a:r>
            <a:r>
              <a:rPr lang="ru-RU" sz="3600" dirty="0" smtClean="0">
                <a:latin typeface="Times New Roman"/>
                <a:cs typeface="Times New Roman"/>
              </a:rPr>
              <a:t>воздействием</a:t>
            </a:r>
            <a:r>
              <a:rPr lang="en-US" sz="3600" dirty="0" smtClean="0">
                <a:latin typeface="Times New Roman"/>
                <a:cs typeface="Times New Roman"/>
              </a:rPr>
              <a:t>:</a:t>
            </a:r>
          </a:p>
          <a:p>
            <a:r>
              <a:rPr lang="ru-RU" sz="3600" dirty="0" smtClean="0">
                <a:latin typeface="Times New Roman"/>
                <a:cs typeface="Times New Roman"/>
              </a:rPr>
              <a:t>1</a:t>
            </a:r>
            <a:r>
              <a:rPr lang="ru-RU" sz="3600" dirty="0">
                <a:latin typeface="Times New Roman"/>
                <a:cs typeface="Times New Roman"/>
              </a:rPr>
              <a:t>) </a:t>
            </a:r>
            <a:r>
              <a:rPr lang="ru-RU" sz="3600" dirty="0" smtClean="0">
                <a:latin typeface="Times New Roman"/>
                <a:cs typeface="Times New Roman"/>
              </a:rPr>
              <a:t>химических факторов</a:t>
            </a:r>
            <a:r>
              <a:rPr lang="ru-RU" sz="3600" dirty="0">
                <a:latin typeface="Times New Roman"/>
                <a:cs typeface="Times New Roman"/>
              </a:rPr>
              <a:t>, </a:t>
            </a:r>
          </a:p>
          <a:p>
            <a:r>
              <a:rPr lang="ru-RU" sz="3600" dirty="0">
                <a:latin typeface="Times New Roman"/>
                <a:cs typeface="Times New Roman"/>
              </a:rPr>
              <a:t>2) пыли, </a:t>
            </a:r>
          </a:p>
          <a:p>
            <a:r>
              <a:rPr lang="ru-RU" sz="3600" dirty="0">
                <a:latin typeface="Times New Roman"/>
                <a:cs typeface="Times New Roman"/>
              </a:rPr>
              <a:t>3) физических факторов, </a:t>
            </a:r>
          </a:p>
          <a:p>
            <a:r>
              <a:rPr lang="ru-RU" sz="3600" dirty="0">
                <a:latin typeface="Times New Roman"/>
                <a:cs typeface="Times New Roman"/>
              </a:rPr>
              <a:t>4) перенапряжения,</a:t>
            </a:r>
          </a:p>
          <a:p>
            <a:r>
              <a:rPr lang="ru-RU" sz="3600" dirty="0">
                <a:latin typeface="Times New Roman"/>
                <a:cs typeface="Times New Roman"/>
              </a:rPr>
              <a:t>5) биологических факторов</a:t>
            </a:r>
          </a:p>
          <a:p>
            <a:pPr algn="ctr"/>
            <a:endParaRPr lang="en-US" sz="3600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374094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964" y="-1187647"/>
            <a:ext cx="8837388" cy="827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endParaRPr lang="en-US" dirty="0" smtClean="0">
              <a:latin typeface="Times New Roman"/>
              <a:cs typeface="Times New Roman"/>
            </a:endParaRPr>
          </a:p>
          <a:p>
            <a:r>
              <a:rPr lang="ru-RU" sz="3400" dirty="0" smtClean="0">
                <a:latin typeface="Times New Roman"/>
                <a:cs typeface="Times New Roman"/>
              </a:rPr>
              <a:t>Различают </a:t>
            </a:r>
            <a:r>
              <a:rPr lang="ru-RU" sz="3400" dirty="0">
                <a:latin typeface="Times New Roman"/>
                <a:cs typeface="Times New Roman"/>
              </a:rPr>
              <a:t>также </a:t>
            </a:r>
            <a:r>
              <a:rPr lang="ru-RU" sz="3400" b="1" dirty="0">
                <a:latin typeface="Times New Roman"/>
                <a:cs typeface="Times New Roman"/>
              </a:rPr>
              <a:t>острые</a:t>
            </a:r>
            <a:r>
              <a:rPr lang="ru-RU" sz="3400" dirty="0">
                <a:latin typeface="Times New Roman"/>
                <a:cs typeface="Times New Roman"/>
              </a:rPr>
              <a:t> и </a:t>
            </a:r>
            <a:r>
              <a:rPr lang="ru-RU" sz="3400" b="1" dirty="0">
                <a:latin typeface="Times New Roman"/>
                <a:cs typeface="Times New Roman"/>
              </a:rPr>
              <a:t>хронические</a:t>
            </a:r>
            <a:r>
              <a:rPr lang="ru-RU" sz="3400" dirty="0">
                <a:latin typeface="Times New Roman"/>
                <a:cs typeface="Times New Roman"/>
              </a:rPr>
              <a:t> профессиональные заболевания. </a:t>
            </a:r>
            <a:endParaRPr lang="en-US" sz="3400" dirty="0" smtClean="0">
              <a:latin typeface="Times New Roman"/>
              <a:cs typeface="Times New Roman"/>
            </a:endParaRPr>
          </a:p>
          <a:p>
            <a:r>
              <a:rPr lang="ru-RU" sz="3400" b="1" dirty="0" smtClean="0">
                <a:latin typeface="Times New Roman"/>
                <a:cs typeface="Times New Roman"/>
              </a:rPr>
              <a:t>Острое </a:t>
            </a:r>
            <a:r>
              <a:rPr lang="ru-RU" sz="3400" b="1" dirty="0">
                <a:latin typeface="Times New Roman"/>
                <a:cs typeface="Times New Roman"/>
              </a:rPr>
              <a:t>профессиональное заболевание </a:t>
            </a:r>
            <a:r>
              <a:rPr lang="ru-RU" sz="3400" dirty="0" smtClean="0">
                <a:latin typeface="Times New Roman"/>
                <a:cs typeface="Times New Roman"/>
              </a:rPr>
              <a:t>возникает </a:t>
            </a:r>
            <a:r>
              <a:rPr lang="ru-RU" sz="3400" dirty="0">
                <a:latin typeface="Times New Roman"/>
                <a:cs typeface="Times New Roman"/>
              </a:rPr>
              <a:t>внезапно, после однократного </a:t>
            </a:r>
            <a:r>
              <a:rPr lang="ru-RU" sz="3400" dirty="0" smtClean="0">
                <a:latin typeface="Times New Roman"/>
                <a:cs typeface="Times New Roman"/>
              </a:rPr>
              <a:t>воздействия </a:t>
            </a:r>
            <a:r>
              <a:rPr lang="ru-RU" sz="3400" dirty="0">
                <a:latin typeface="Times New Roman"/>
                <a:cs typeface="Times New Roman"/>
              </a:rPr>
              <a:t>относительно высоких концентраций химических веществ, содержащихся в воздухе рабочей зоны, а также уровней и доз других неблагоприятных факторов. </a:t>
            </a:r>
            <a:endParaRPr lang="en-US" sz="3400" dirty="0" smtClean="0">
              <a:latin typeface="Times New Roman"/>
              <a:cs typeface="Times New Roman"/>
            </a:endParaRPr>
          </a:p>
          <a:p>
            <a:r>
              <a:rPr lang="ru-RU" sz="3400" b="1" dirty="0" smtClean="0">
                <a:latin typeface="Times New Roman"/>
                <a:cs typeface="Times New Roman"/>
              </a:rPr>
              <a:t>Хроническое </a:t>
            </a:r>
            <a:r>
              <a:rPr lang="ru-RU" sz="3400" b="1" dirty="0">
                <a:latin typeface="Times New Roman"/>
                <a:cs typeface="Times New Roman"/>
              </a:rPr>
              <a:t>профессиональное заболевание</a:t>
            </a:r>
            <a:r>
              <a:rPr lang="ru-RU" sz="3400" dirty="0">
                <a:latin typeface="Times New Roman"/>
                <a:cs typeface="Times New Roman"/>
              </a:rPr>
              <a:t> возникает в результате длительного систематического воздействия на организм неблагоприятных факторов.</a:t>
            </a:r>
          </a:p>
        </p:txBody>
      </p:sp>
    </p:spTree>
    <p:extLst>
      <p:ext uri="{BB962C8B-B14F-4D97-AF65-F5344CB8AC3E}">
        <p14:creationId xmlns:p14="http://schemas.microsoft.com/office/powerpoint/2010/main" val="3578346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61" y="191346"/>
            <a:ext cx="8767802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 smtClean="0">
                <a:latin typeface="Times New Roman"/>
                <a:cs typeface="Times New Roman"/>
              </a:rPr>
              <a:t> </a:t>
            </a:r>
            <a:r>
              <a:rPr lang="ru-RU" sz="4800" dirty="0" smtClean="0">
                <a:latin typeface="Times New Roman"/>
                <a:cs typeface="Times New Roman"/>
              </a:rPr>
              <a:t>К </a:t>
            </a:r>
            <a:r>
              <a:rPr lang="ru-RU" sz="4800" b="1" dirty="0">
                <a:latin typeface="Times New Roman"/>
                <a:cs typeface="Times New Roman"/>
              </a:rPr>
              <a:t>нарушению социально-психологического</a:t>
            </a:r>
            <a:r>
              <a:rPr lang="ru-RU" sz="4800" dirty="0">
                <a:latin typeface="Times New Roman"/>
                <a:cs typeface="Times New Roman"/>
              </a:rPr>
              <a:t> здоровья </a:t>
            </a:r>
            <a:r>
              <a:rPr lang="ru-RU" sz="4800" dirty="0" smtClean="0">
                <a:latin typeface="Times New Roman"/>
                <a:cs typeface="Times New Roman"/>
              </a:rPr>
              <a:t>сотрудников </a:t>
            </a:r>
            <a:r>
              <a:rPr lang="ru-RU" sz="4800" dirty="0">
                <a:latin typeface="Times New Roman"/>
                <a:cs typeface="Times New Roman"/>
              </a:rPr>
              <a:t>можно отнести </a:t>
            </a:r>
            <a:r>
              <a:rPr lang="ru-RU" sz="4800" b="1" dirty="0">
                <a:latin typeface="Times New Roman"/>
                <a:cs typeface="Times New Roman"/>
              </a:rPr>
              <a:t>профессиональный</a:t>
            </a:r>
            <a:r>
              <a:rPr lang="ru-RU" sz="4800" dirty="0">
                <a:latin typeface="Times New Roman"/>
                <a:cs typeface="Times New Roman"/>
              </a:rPr>
              <a:t> и </a:t>
            </a:r>
            <a:r>
              <a:rPr lang="ru-RU" sz="4800" b="1" dirty="0">
                <a:latin typeface="Times New Roman"/>
                <a:cs typeface="Times New Roman"/>
              </a:rPr>
              <a:t>организационный стресс</a:t>
            </a:r>
            <a:r>
              <a:rPr lang="ru-RU" sz="4800" dirty="0">
                <a:latin typeface="Times New Roman"/>
                <a:cs typeface="Times New Roman"/>
              </a:rPr>
              <a:t>, а также </a:t>
            </a:r>
            <a:r>
              <a:rPr lang="ru-RU" sz="4800" b="1" dirty="0">
                <a:latin typeface="Times New Roman"/>
                <a:cs typeface="Times New Roman"/>
              </a:rPr>
              <a:t>синдром эмоционального выгорания</a:t>
            </a:r>
            <a:r>
              <a:rPr lang="ru-RU" sz="48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89953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757" y="0"/>
            <a:ext cx="8802595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400" b="1" dirty="0">
                <a:latin typeface="Times New Roman"/>
                <a:cs typeface="Times New Roman"/>
              </a:rPr>
              <a:t>О</a:t>
            </a:r>
            <a:r>
              <a:rPr lang="ru-RU" sz="3400" b="1" dirty="0" smtClean="0">
                <a:latin typeface="Times New Roman"/>
                <a:cs typeface="Times New Roman"/>
              </a:rPr>
              <a:t>рганизационный </a:t>
            </a:r>
            <a:r>
              <a:rPr lang="ru-RU" sz="3400" b="1" dirty="0">
                <a:latin typeface="Times New Roman"/>
                <a:cs typeface="Times New Roman"/>
              </a:rPr>
              <a:t>стресс </a:t>
            </a:r>
            <a:r>
              <a:rPr lang="ru-RU" sz="3400" dirty="0">
                <a:latin typeface="Times New Roman"/>
                <a:cs typeface="Times New Roman"/>
              </a:rPr>
              <a:t>- это психическая напряженность, которая связана с преодолением несовершенства организационных условий труда, с высокой нагрузкой при выполнении профессиональных обязанностей на рабочем месте в конкретной организационной </a:t>
            </a:r>
            <a:r>
              <a:rPr lang="ru-RU" sz="3400" dirty="0" smtClean="0">
                <a:latin typeface="Times New Roman"/>
                <a:cs typeface="Times New Roman"/>
              </a:rPr>
              <a:t>структуре</a:t>
            </a:r>
            <a:endParaRPr lang="en-US" sz="3400" dirty="0" smtClean="0">
              <a:latin typeface="Times New Roman"/>
              <a:cs typeface="Times New Roman"/>
            </a:endParaRPr>
          </a:p>
          <a:p>
            <a:r>
              <a:rPr lang="ru-RU" sz="3400" b="1" dirty="0">
                <a:latin typeface="Times New Roman"/>
                <a:cs typeface="Times New Roman"/>
              </a:rPr>
              <a:t>П</a:t>
            </a:r>
            <a:r>
              <a:rPr lang="ru-RU" sz="3400" b="1" dirty="0" smtClean="0">
                <a:latin typeface="Times New Roman"/>
                <a:cs typeface="Times New Roman"/>
              </a:rPr>
              <a:t>рофессиональный </a:t>
            </a:r>
            <a:r>
              <a:rPr lang="ru-RU" sz="3400" b="1" dirty="0">
                <a:latin typeface="Times New Roman"/>
                <a:cs typeface="Times New Roman"/>
              </a:rPr>
              <a:t>стресс </a:t>
            </a:r>
            <a:r>
              <a:rPr lang="ru-RU" sz="3400" dirty="0">
                <a:latin typeface="Times New Roman"/>
                <a:cs typeface="Times New Roman"/>
              </a:rPr>
              <a:t>возникает в ответ на трудности и специальные требования со стороны профессии, детерминированный также </a:t>
            </a:r>
            <a:r>
              <a:rPr lang="ru-RU" sz="3400" dirty="0" smtClean="0">
                <a:latin typeface="Times New Roman"/>
                <a:cs typeface="Times New Roman"/>
              </a:rPr>
              <a:t>индивидуальными особенностями. </a:t>
            </a:r>
            <a:endParaRPr lang="ru-RU" sz="3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09155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68" y="0"/>
            <a:ext cx="8987432" cy="7294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/>
                <a:cs typeface="Times New Roman"/>
              </a:rPr>
              <a:t>Эмоциональное выгорание </a:t>
            </a:r>
            <a:endParaRPr lang="ru-RU" sz="36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3600" dirty="0" smtClean="0">
                <a:latin typeface="Times New Roman"/>
                <a:cs typeface="Times New Roman"/>
              </a:rPr>
              <a:t>сложный </a:t>
            </a:r>
            <a:r>
              <a:rPr lang="ru-RU" sz="3600" dirty="0">
                <a:latin typeface="Times New Roman"/>
                <a:cs typeface="Times New Roman"/>
              </a:rPr>
              <a:t>психофизиологический феномен, определяется как эмоциональное, умственное и физическое истощение из-за длительной эмоциональной нагрузки, выражается в депрессивном состоянии, чувстве усталости и опустошенности, недостатке энергии и энтузиазма, утрате способностей видеть положительные результаты своего труда, отрицательной установке в отношении работы и жизни вообще.</a:t>
            </a:r>
          </a:p>
          <a:p>
            <a:r>
              <a:rPr lang="ru-RU" sz="3600" dirty="0">
                <a:latin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754222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776" y="173951"/>
            <a:ext cx="878519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200" dirty="0">
                <a:latin typeface="Times New Roman"/>
                <a:cs typeface="Times New Roman"/>
              </a:rPr>
              <a:t>В результате воздействия негативных факторов труда у сотрудников могут возникнуть </a:t>
            </a:r>
            <a:r>
              <a:rPr lang="ru-RU" sz="4200" b="1" dirty="0">
                <a:latin typeface="Times New Roman"/>
                <a:cs typeface="Times New Roman"/>
              </a:rPr>
              <a:t>нарушение морально-этического здоровья</a:t>
            </a:r>
            <a:r>
              <a:rPr lang="ru-RU" sz="4200" dirty="0">
                <a:latin typeface="Times New Roman"/>
                <a:cs typeface="Times New Roman"/>
              </a:rPr>
              <a:t>, как компонента профессионального здоровья в виде </a:t>
            </a:r>
            <a:r>
              <a:rPr lang="ru-RU" sz="4200" b="1" dirty="0">
                <a:latin typeface="Times New Roman"/>
                <a:cs typeface="Times New Roman"/>
              </a:rPr>
              <a:t>профессиональной деформации</a:t>
            </a:r>
            <a:r>
              <a:rPr lang="ru-RU" sz="4200" dirty="0">
                <a:latin typeface="Times New Roman"/>
                <a:cs typeface="Times New Roman"/>
              </a:rPr>
              <a:t> и </a:t>
            </a:r>
            <a:r>
              <a:rPr lang="ru-RU" sz="4200" b="1" dirty="0">
                <a:latin typeface="Times New Roman"/>
                <a:cs typeface="Times New Roman"/>
              </a:rPr>
              <a:t>профессионального </a:t>
            </a:r>
            <a:r>
              <a:rPr lang="ru-RU" sz="4200" b="1" dirty="0" err="1">
                <a:latin typeface="Times New Roman"/>
                <a:cs typeface="Times New Roman"/>
              </a:rPr>
              <a:t>маргинализма</a:t>
            </a:r>
            <a:r>
              <a:rPr lang="ru-RU" sz="4200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0495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963" y="227964"/>
            <a:ext cx="8802595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300" b="1" i="1" dirty="0">
                <a:latin typeface="Times New Roman"/>
                <a:cs typeface="Times New Roman"/>
              </a:rPr>
              <a:t>Профессиональная деформация</a:t>
            </a:r>
            <a:r>
              <a:rPr lang="ru-RU" sz="4300" dirty="0">
                <a:latin typeface="Times New Roman"/>
                <a:cs typeface="Times New Roman"/>
              </a:rPr>
              <a:t> представляет собой </a:t>
            </a:r>
            <a:r>
              <a:rPr lang="ru-RU" sz="4300" dirty="0" smtClean="0">
                <a:latin typeface="Times New Roman"/>
                <a:cs typeface="Times New Roman"/>
              </a:rPr>
              <a:t>определенные психологические изменения, которые влияют </a:t>
            </a:r>
            <a:r>
              <a:rPr lang="ru-RU" sz="4300" dirty="0">
                <a:latin typeface="Times New Roman"/>
                <a:cs typeface="Times New Roman"/>
              </a:rPr>
              <a:t>на качественное выполнение деятельности. Профессиональную деформацию рассматривают как изменение личных качеств человека под влиянием трудовой деятельности.</a:t>
            </a:r>
          </a:p>
          <a:p>
            <a:r>
              <a:rPr lang="ru-RU" sz="4300" dirty="0">
                <a:latin typeface="Times New Roman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201454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772" y="173951"/>
            <a:ext cx="8802595" cy="5909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200" b="1" i="1" dirty="0" smtClean="0">
                <a:latin typeface="Times New Roman"/>
                <a:cs typeface="Times New Roman"/>
              </a:rPr>
              <a:t>«</a:t>
            </a:r>
            <a:r>
              <a:rPr lang="ru-RU" sz="4200" b="1" i="1" dirty="0">
                <a:latin typeface="Times New Roman"/>
                <a:cs typeface="Times New Roman"/>
              </a:rPr>
              <a:t>Профессиональный </a:t>
            </a:r>
            <a:r>
              <a:rPr lang="ru-RU" sz="4200" b="1" i="1" dirty="0" err="1">
                <a:latin typeface="Times New Roman"/>
                <a:cs typeface="Times New Roman"/>
              </a:rPr>
              <a:t>маргинализм</a:t>
            </a:r>
            <a:r>
              <a:rPr lang="ru-RU" sz="4200" b="1" i="1" dirty="0">
                <a:latin typeface="Times New Roman"/>
                <a:cs typeface="Times New Roman"/>
              </a:rPr>
              <a:t>»</a:t>
            </a:r>
            <a:r>
              <a:rPr lang="ru-RU" sz="4200" b="1" dirty="0">
                <a:latin typeface="Times New Roman"/>
                <a:cs typeface="Times New Roman"/>
              </a:rPr>
              <a:t> </a:t>
            </a:r>
            <a:endParaRPr lang="ru-RU" sz="4200" b="1" dirty="0" smtClean="0">
              <a:latin typeface="Times New Roman"/>
              <a:cs typeface="Times New Roman"/>
            </a:endParaRPr>
          </a:p>
          <a:p>
            <a:pPr algn="just"/>
            <a:r>
              <a:rPr lang="ru-RU" sz="4200" dirty="0" smtClean="0">
                <a:latin typeface="Times New Roman"/>
                <a:cs typeface="Times New Roman"/>
              </a:rPr>
              <a:t>внешняя </a:t>
            </a:r>
            <a:r>
              <a:rPr lang="ru-RU" sz="4200" dirty="0">
                <a:latin typeface="Times New Roman"/>
                <a:cs typeface="Times New Roman"/>
              </a:rPr>
              <a:t>формальная причастность к профессии - внутренняя непринадлежность к профессиональной этике и ценностям данной сферы профессиональной деятельности как в плане идентичности самосознания, так и в сфере реального поведения.</a:t>
            </a:r>
            <a:endParaRPr lang="ru-RU" sz="4200" dirty="0"/>
          </a:p>
        </p:txBody>
      </p:sp>
    </p:spTree>
    <p:extLst>
      <p:ext uri="{BB962C8B-B14F-4D97-AF65-F5344CB8AC3E}">
        <p14:creationId xmlns:p14="http://schemas.microsoft.com/office/powerpoint/2010/main" val="2860339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61" y="208741"/>
            <a:ext cx="8767802" cy="6093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900" dirty="0" smtClean="0">
                <a:latin typeface="Times New Roman"/>
                <a:cs typeface="Times New Roman"/>
              </a:rPr>
              <a:t>  Современная </a:t>
            </a:r>
            <a:r>
              <a:rPr lang="ru-RU" sz="3900" dirty="0">
                <a:latin typeface="Times New Roman"/>
                <a:cs typeface="Times New Roman"/>
              </a:rPr>
              <a:t>профессиональная деятельность может влиять на человека как положительно так и отрицательно</a:t>
            </a:r>
            <a:r>
              <a:rPr lang="ru-RU" sz="3900" dirty="0" smtClean="0">
                <a:latin typeface="Times New Roman"/>
                <a:cs typeface="Times New Roman"/>
              </a:rPr>
              <a:t>.     В </a:t>
            </a:r>
            <a:r>
              <a:rPr lang="ru-RU" sz="3900" dirty="0">
                <a:latin typeface="Times New Roman"/>
                <a:cs typeface="Times New Roman"/>
              </a:rPr>
              <a:t>результате воздействия негативных факторов труда у </a:t>
            </a:r>
            <a:r>
              <a:rPr lang="ru-RU" sz="3900" dirty="0" smtClean="0">
                <a:latin typeface="Times New Roman"/>
                <a:cs typeface="Times New Roman"/>
              </a:rPr>
              <a:t>сотрудников </a:t>
            </a:r>
            <a:r>
              <a:rPr lang="ru-RU" sz="3900" dirty="0">
                <a:latin typeface="Times New Roman"/>
                <a:cs typeface="Times New Roman"/>
              </a:rPr>
              <a:t>может возникнуть хроническое переутомление, эмоциональное напряжение, и другие проявления, которые могут отразиться на состоянии профессионального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345486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8757" y="123593"/>
            <a:ext cx="8750406" cy="6324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/>
                <a:cs typeface="Times New Roman"/>
              </a:rPr>
              <a:t>ВЫВОДЫ:</a:t>
            </a:r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  </a:t>
            </a:r>
            <a:r>
              <a:rPr lang="ru-RU" sz="2900" dirty="0" smtClean="0">
                <a:latin typeface="Times New Roman"/>
                <a:cs typeface="Times New Roman"/>
              </a:rPr>
              <a:t>На </a:t>
            </a:r>
            <a:r>
              <a:rPr lang="ru-RU" sz="2900" dirty="0">
                <a:latin typeface="Times New Roman"/>
                <a:cs typeface="Times New Roman"/>
              </a:rPr>
              <a:t>профессиональное здоровье влияет достаточно большое количество факторов. Для высокой надежности деятельности сотрудников необходим высокий уровень профессионального здоровья, которое представляется в виде процессов сохранения и развития регуляторных свойств организма, обеспечивающих профессиональное долголетие</a:t>
            </a:r>
          </a:p>
          <a:p>
            <a:pPr algn="just"/>
            <a:r>
              <a:rPr lang="ru-RU" sz="2900" dirty="0" smtClean="0">
                <a:latin typeface="Times New Roman"/>
                <a:cs typeface="Times New Roman"/>
              </a:rPr>
              <a:t>  Психологическое </a:t>
            </a:r>
            <a:r>
              <a:rPr lang="ru-RU" sz="2900" dirty="0">
                <a:latin typeface="Times New Roman"/>
                <a:cs typeface="Times New Roman"/>
              </a:rPr>
              <a:t>обеспечение поддержки профессионального здоровья </a:t>
            </a:r>
            <a:r>
              <a:rPr lang="ru-RU" sz="2900" dirty="0" smtClean="0">
                <a:latin typeface="Times New Roman"/>
                <a:cs typeface="Times New Roman"/>
              </a:rPr>
              <a:t>включает </a:t>
            </a:r>
            <a:r>
              <a:rPr lang="ru-RU" sz="2900" dirty="0">
                <a:latin typeface="Times New Roman"/>
                <a:cs typeface="Times New Roman"/>
              </a:rPr>
              <a:t>в себя прогнозирование здоровья, выявление так называемых групп «риска», психологическую реабилитацию и коррекцию лиц, перенесших воздействие факторов психотравмирующей </a:t>
            </a:r>
            <a:r>
              <a:rPr lang="ru-RU" sz="2900" dirty="0" smtClean="0">
                <a:latin typeface="Times New Roman"/>
                <a:cs typeface="Times New Roman"/>
              </a:rPr>
              <a:t>ситуации.</a:t>
            </a:r>
            <a:endParaRPr lang="ru-RU" sz="29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0652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756" y="3183295"/>
            <a:ext cx="852425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/>
                <a:cs typeface="Times New Roman"/>
              </a:rPr>
              <a:t>    </a:t>
            </a:r>
            <a:r>
              <a:rPr lang="ru-RU" sz="4400" b="1" i="1" dirty="0" smtClean="0">
                <a:latin typeface="Times New Roman"/>
                <a:cs typeface="Times New Roman"/>
              </a:rPr>
              <a:t>СПАСИБО ЗА ВНИМАНИЕ!   </a:t>
            </a:r>
            <a:endParaRPr lang="ru-RU" sz="4400" b="1" i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44184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67" y="-1603145"/>
            <a:ext cx="8802595" cy="5724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just"/>
            <a:endParaRPr lang="ru-RU" sz="4800" b="1" u="sng" dirty="0" smtClean="0">
              <a:latin typeface="Times New Roman"/>
              <a:cs typeface="Times New Roman"/>
            </a:endParaRPr>
          </a:p>
          <a:p>
            <a:pPr algn="just"/>
            <a:endParaRPr lang="ru-RU" sz="4800" b="1" u="sng" dirty="0">
              <a:latin typeface="Times New Roman"/>
              <a:cs typeface="Times New Roman"/>
            </a:endParaRPr>
          </a:p>
          <a:p>
            <a:pPr algn="just"/>
            <a:r>
              <a:rPr lang="ru-RU" sz="4800" b="1" u="sng" dirty="0" smtClean="0">
                <a:latin typeface="Times New Roman"/>
                <a:cs typeface="Times New Roman"/>
              </a:rPr>
              <a:t>Цель</a:t>
            </a:r>
            <a:r>
              <a:rPr lang="ru-RU" sz="4800" dirty="0" smtClean="0">
                <a:latin typeface="Times New Roman"/>
                <a:cs typeface="Times New Roman"/>
              </a:rPr>
              <a:t> - определение </a:t>
            </a:r>
            <a:r>
              <a:rPr lang="ru-RU" sz="4800" dirty="0">
                <a:latin typeface="Times New Roman"/>
                <a:cs typeface="Times New Roman"/>
              </a:rPr>
              <a:t>сущности и специфики </a:t>
            </a:r>
            <a:r>
              <a:rPr lang="ru-RU" sz="4800" dirty="0" smtClean="0">
                <a:latin typeface="Times New Roman"/>
                <a:cs typeface="Times New Roman"/>
              </a:rPr>
              <a:t>профессионального </a:t>
            </a:r>
            <a:r>
              <a:rPr lang="ru-RU" sz="4800" dirty="0">
                <a:latin typeface="Times New Roman"/>
                <a:cs typeface="Times New Roman"/>
              </a:rPr>
              <a:t>здоровья личности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16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61" y="0"/>
            <a:ext cx="8733009" cy="6524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800" b="1" i="1" dirty="0">
                <a:latin typeface="Times New Roman"/>
                <a:cs typeface="Times New Roman"/>
              </a:rPr>
              <a:t>Профессиональное здоровье</a:t>
            </a:r>
            <a:r>
              <a:rPr lang="ru-RU" sz="3800" dirty="0">
                <a:latin typeface="Times New Roman"/>
                <a:cs typeface="Times New Roman"/>
              </a:rPr>
              <a:t> </a:t>
            </a:r>
            <a:endParaRPr lang="ru-RU" sz="3800" dirty="0" smtClean="0">
              <a:latin typeface="Times New Roman"/>
              <a:cs typeface="Times New Roman"/>
            </a:endParaRPr>
          </a:p>
          <a:p>
            <a:pPr algn="just"/>
            <a:r>
              <a:rPr lang="ru-RU" sz="3800" dirty="0" smtClean="0">
                <a:latin typeface="Times New Roman"/>
                <a:cs typeface="Times New Roman"/>
              </a:rPr>
              <a:t>это </a:t>
            </a:r>
            <a:r>
              <a:rPr lang="ru-RU" sz="3800" dirty="0">
                <a:latin typeface="Times New Roman"/>
                <a:cs typeface="Times New Roman"/>
              </a:rPr>
              <a:t>состояние </a:t>
            </a:r>
            <a:r>
              <a:rPr lang="ru-RU" sz="3800" dirty="0" err="1">
                <a:latin typeface="Times New Roman"/>
                <a:cs typeface="Times New Roman"/>
              </a:rPr>
              <a:t>соматопсихического</a:t>
            </a:r>
            <a:r>
              <a:rPr lang="ru-RU" sz="3800" dirty="0">
                <a:latin typeface="Times New Roman"/>
                <a:cs typeface="Times New Roman"/>
              </a:rPr>
              <a:t>, социально-психологического и морально-этического благополучия, которое позволяет сотрудникам выполнять профессиональные обязанности с наименьшими затратами и наибольшей эффективностью, при воздействии факторов, которые сопровождают их профессиональную деятельность.</a:t>
            </a:r>
          </a:p>
        </p:txBody>
      </p:sp>
    </p:spTree>
    <p:extLst>
      <p:ext uri="{BB962C8B-B14F-4D97-AF65-F5344CB8AC3E}">
        <p14:creationId xmlns:p14="http://schemas.microsoft.com/office/powerpoint/2010/main" val="74037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098622"/>
              </p:ext>
            </p:extLst>
          </p:nvPr>
        </p:nvGraphicFramePr>
        <p:xfrm>
          <a:off x="200917" y="1217653"/>
          <a:ext cx="8775575" cy="44357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Документ" r:id="rId3" imgW="6146800" imgH="2400300" progId="Word.Document.12">
                  <p:link updateAutomatic="1"/>
                </p:oleObj>
              </mc:Choice>
              <mc:Fallback>
                <p:oleObj name="Документ" r:id="rId3" imgW="6146800" imgH="24003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917" y="1217653"/>
                        <a:ext cx="8775575" cy="44357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3402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1361" y="191346"/>
            <a:ext cx="876780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i="1" dirty="0" err="1">
                <a:latin typeface="Times New Roman"/>
                <a:cs typeface="Times New Roman"/>
              </a:rPr>
              <a:t>Соматопсихическое</a:t>
            </a:r>
            <a:r>
              <a:rPr lang="ru-RU" sz="4800" b="1" i="1" dirty="0">
                <a:latin typeface="Times New Roman"/>
                <a:cs typeface="Times New Roman"/>
              </a:rPr>
              <a:t> здоровье </a:t>
            </a:r>
            <a:endParaRPr lang="ru-RU" sz="4800" dirty="0" smtClean="0">
              <a:latin typeface="Times New Roman"/>
              <a:cs typeface="Times New Roman"/>
            </a:endParaRPr>
          </a:p>
          <a:p>
            <a:pPr algn="just"/>
            <a:r>
              <a:rPr lang="ru-RU" sz="4700" dirty="0" smtClean="0">
                <a:latin typeface="Times New Roman"/>
                <a:cs typeface="Times New Roman"/>
              </a:rPr>
              <a:t>оптимальное </a:t>
            </a:r>
            <a:r>
              <a:rPr lang="ru-RU" sz="4700" dirty="0">
                <a:latin typeface="Times New Roman"/>
                <a:cs typeface="Times New Roman"/>
              </a:rPr>
              <a:t>соотношение между психическими процессами и физиологическими явлениями организма в контексте профессиональной деятельности (во время, до и после).</a:t>
            </a:r>
          </a:p>
        </p:txBody>
      </p:sp>
    </p:spTree>
    <p:extLst>
      <p:ext uri="{BB962C8B-B14F-4D97-AF65-F5344CB8AC3E}">
        <p14:creationId xmlns:p14="http://schemas.microsoft.com/office/powerpoint/2010/main" val="1193163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775" y="-79653"/>
            <a:ext cx="8854784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i="1" dirty="0" smtClean="0"/>
          </a:p>
          <a:p>
            <a:pPr algn="just"/>
            <a:r>
              <a:rPr lang="ru-RU" sz="4000" b="1" i="1" dirty="0" smtClean="0">
                <a:latin typeface="Times New Roman"/>
                <a:cs typeface="Times New Roman"/>
              </a:rPr>
              <a:t>Социально</a:t>
            </a:r>
            <a:r>
              <a:rPr lang="ru-RU" sz="4000" b="1" i="1" dirty="0">
                <a:latin typeface="Times New Roman"/>
                <a:cs typeface="Times New Roman"/>
              </a:rPr>
              <a:t>-психологическое здоровье</a:t>
            </a:r>
            <a:r>
              <a:rPr lang="ru-RU" sz="4000" dirty="0">
                <a:latin typeface="Times New Roman"/>
                <a:cs typeface="Times New Roman"/>
              </a:rPr>
              <a:t> </a:t>
            </a:r>
            <a:r>
              <a:rPr lang="ru-RU" sz="3700" dirty="0">
                <a:latin typeface="Times New Roman"/>
                <a:cs typeface="Times New Roman"/>
              </a:rPr>
              <a:t>характеризуется особенностями взаимодействия сотрудник – профессиональная среда, которое определяется через следующие показатели: адекватное восприятие социальной действительности; адаптация к профессиональной среде; направленность на общественное дело; альтруизм, ответственность перед другими; бескорыстие; и др</a:t>
            </a:r>
            <a:r>
              <a:rPr lang="ru-RU" sz="3700" dirty="0" smtClean="0">
                <a:latin typeface="Times New Roman"/>
                <a:cs typeface="Times New Roman"/>
              </a:rPr>
              <a:t>.</a:t>
            </a:r>
            <a:endParaRPr lang="ru-RU" sz="37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1195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963" y="156555"/>
            <a:ext cx="880259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b="1" i="1" dirty="0">
                <a:latin typeface="Times New Roman"/>
                <a:cs typeface="Times New Roman"/>
              </a:rPr>
              <a:t>Морально-этическое здоровье</a:t>
            </a:r>
            <a:r>
              <a:rPr lang="ru-RU" sz="4800" dirty="0">
                <a:latin typeface="Times New Roman"/>
                <a:cs typeface="Times New Roman"/>
              </a:rPr>
              <a:t> характеризуется следованию нормам, принципам, кодексу или уставу профессии сотрудника, без ущерба для его здоровья в целом.</a:t>
            </a:r>
          </a:p>
        </p:txBody>
      </p:sp>
    </p:spTree>
    <p:extLst>
      <p:ext uri="{BB962C8B-B14F-4D97-AF65-F5344CB8AC3E}">
        <p14:creationId xmlns:p14="http://schemas.microsoft.com/office/powerpoint/2010/main" val="269444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388610"/>
              </p:ext>
            </p:extLst>
          </p:nvPr>
        </p:nvGraphicFramePr>
        <p:xfrm>
          <a:off x="277203" y="1026308"/>
          <a:ext cx="8734149" cy="432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Документ" r:id="rId3" imgW="6146800" imgH="2667000" progId="Word.Document.12">
                  <p:link updateAutomatic="1"/>
                </p:oleObj>
              </mc:Choice>
              <mc:Fallback>
                <p:oleObj name="Документ" r:id="rId3" imgW="6146800" imgH="266700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7203" y="1026308"/>
                        <a:ext cx="8734149" cy="432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9168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утешествие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Путешествие.thmx</Template>
  <TotalTime>966</TotalTime>
  <Words>657</Words>
  <Application>Microsoft Macintosh PowerPoint</Application>
  <PresentationFormat>Экран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Ссылки</vt:lpstr>
      </vt:variant>
      <vt:variant>
        <vt:i4>2</vt:i4>
      </vt:variant>
      <vt:variant>
        <vt:lpstr>Заголовки слайдов</vt:lpstr>
      </vt:variant>
      <vt:variant>
        <vt:i4>21</vt:i4>
      </vt:variant>
    </vt:vector>
  </HeadingPairs>
  <TitlesOfParts>
    <vt:vector size="24" baseType="lpstr">
      <vt:lpstr>Путешествие</vt:lpstr>
      <vt:lpstr>\\localhost\Users\macbookair\Desktop\Документ7!OLE_LINK2</vt:lpstr>
      <vt:lpstr>\\localhost\Users\macbookair\Desktop\Документ7!OLE_LINK1</vt:lpstr>
      <vt:lpstr>ПРОБЛЕМА ПРОФЕССИОНАЛЬНОГО ЗДОРОВЬЯ ПЕРСОНАЛА В СОВРЕМЕННЫХ ОРГАНИЗАЦИЯХ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 профессионального здоровья пе</dc:title>
  <dc:creator>macbook air</dc:creator>
  <cp:lastModifiedBy>macbook air</cp:lastModifiedBy>
  <cp:revision>16</cp:revision>
  <dcterms:created xsi:type="dcterms:W3CDTF">2013-05-20T13:07:45Z</dcterms:created>
  <dcterms:modified xsi:type="dcterms:W3CDTF">2013-05-21T21:11:43Z</dcterms:modified>
</cp:coreProperties>
</file>