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Надпись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Надпись 14"/>
          <p:cNvSpPr txBox="1"/>
          <p:nvPr/>
        </p:nvSpPr>
        <p:spPr>
          <a:xfrm>
            <a:off x="6992000" y="26094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адпись 8"/>
          <p:cNvSpPr txBox="1"/>
          <p:nvPr/>
        </p:nvSpPr>
        <p:spPr>
          <a:xfrm>
            <a:off x="604026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Надпись 14"/>
          <p:cNvSpPr txBox="1"/>
          <p:nvPr/>
        </p:nvSpPr>
        <p:spPr>
          <a:xfrm>
            <a:off x="7000525" y="331651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ru-RU" sz="12200" b="0" i="0" dirty="0" smtClean="0">
                <a:latin typeface="Century Gothic"/>
                <a:ea typeface="+mn-ea"/>
                <a:cs typeface="+mn-cs"/>
              </a:rPr>
              <a:t>"</a:t>
            </a:r>
            <a:endParaRPr lang="ru-RU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Рисунок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0" name="Рисунок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9348" y="430214"/>
            <a:ext cx="5567362" cy="5826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EB0BA1-1A6E-4CAA-8607-73B9108B9FA5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CF2C-70C3-4ABA-B20A-2DA98581CF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 smtClean="0"/>
              <a:t>Психосоматический симптом как нарушение структуры 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Концепция </a:t>
            </a:r>
            <a:r>
              <a:rPr lang="ru-RU" b="1" dirty="0" err="1" smtClean="0"/>
              <a:t>Аммона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8-4307_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060848"/>
            <a:ext cx="4060778" cy="4084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484" y="1556792"/>
            <a:ext cx="6984876" cy="489654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smtClean="0"/>
              <a:t>конструктивная агрессия</a:t>
            </a:r>
            <a:r>
              <a:rPr lang="ru-RU" sz="2400" dirty="0" smtClean="0"/>
              <a:t> определяет </a:t>
            </a:r>
            <a:r>
              <a:rPr lang="ru-RU" sz="2400" dirty="0" smtClean="0"/>
              <a:t>своего рода </a:t>
            </a:r>
            <a:r>
              <a:rPr lang="ru-RU" sz="2400" dirty="0" smtClean="0"/>
              <a:t>демаркационную </a:t>
            </a:r>
            <a:r>
              <a:rPr lang="ru-RU" sz="2400" dirty="0" smtClean="0"/>
              <a:t>линию между </a:t>
            </a:r>
            <a:r>
              <a:rPr lang="ru-RU" sz="2400" u="sng" dirty="0" smtClean="0"/>
              <a:t>отождествлением себя с первичной группой</a:t>
            </a:r>
            <a:r>
              <a:rPr lang="ru-RU" sz="2400" dirty="0" smtClean="0"/>
              <a:t> без чувства вины и тревоги и стремлением к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собственной идентичности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Это </a:t>
            </a:r>
            <a:r>
              <a:rPr lang="ru-RU" sz="2400" dirty="0" smtClean="0"/>
              <a:t>конструктивное внутреннее отграничение, </a:t>
            </a:r>
            <a:r>
              <a:rPr lang="ru-RU" sz="2400" u="sng" dirty="0" smtClean="0"/>
              <a:t>коммуникативный барьер </a:t>
            </a:r>
            <a:r>
              <a:rPr lang="ru-RU" sz="2400" dirty="0" err="1" smtClean="0"/>
              <a:t>отделяяет</a:t>
            </a:r>
            <a:r>
              <a:rPr lang="ru-RU" sz="2400" dirty="0" smtClean="0"/>
              <a:t> и связывает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сознающее Я и внутреннюю среду индивида</a:t>
            </a:r>
            <a:r>
              <a:rPr lang="ru-RU" sz="2400" dirty="0" smtClean="0"/>
              <a:t> с ее неосознаваемыми чувствами, отношениями и эмоциональными состояниями.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Функциональное значение внутренней границы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Определяется: </a:t>
            </a:r>
          </a:p>
          <a:p>
            <a:pPr algn="just"/>
            <a:r>
              <a:rPr lang="ru-RU" sz="2400" dirty="0" smtClean="0"/>
              <a:t>необходимостью </a:t>
            </a:r>
            <a:r>
              <a:rPr lang="ru-RU" sz="2400" dirty="0" smtClean="0"/>
              <a:t>защиты развития Я от подавляющей неизбежности внутренних </a:t>
            </a:r>
            <a:r>
              <a:rPr lang="ru-RU" sz="2400" dirty="0" smtClean="0"/>
              <a:t>потребностей; </a:t>
            </a:r>
          </a:p>
          <a:p>
            <a:pPr algn="just"/>
            <a:r>
              <a:rPr lang="ru-RU" sz="2400" dirty="0" smtClean="0"/>
              <a:t>своевременным сигналом </a:t>
            </a:r>
            <a:r>
              <a:rPr lang="ru-RU" sz="2400" dirty="0" smtClean="0"/>
              <a:t>о возникающем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психически отраженном телесном процессе</a:t>
            </a:r>
            <a:r>
              <a:rPr lang="ru-RU" sz="2400" dirty="0" smtClean="0"/>
              <a:t>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архаическом инстинктивном импульсе</a:t>
            </a:r>
            <a:r>
              <a:rPr lang="ru-RU" sz="2400" dirty="0" smtClean="0"/>
              <a:t> или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вытесненном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интерперсональном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конфликте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интегрированной </a:t>
            </a:r>
            <a:r>
              <a:rPr lang="ru-RU" dirty="0" smtClean="0"/>
              <a:t>идентичности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132856"/>
            <a:ext cx="4320480" cy="31683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/>
              <a:t>важно, чтобы бессознательное</a:t>
            </a:r>
            <a:r>
              <a:rPr lang="ru-RU" sz="2400" dirty="0" smtClean="0"/>
              <a:t>, как </a:t>
            </a:r>
            <a:r>
              <a:rPr lang="ru-RU" sz="2400" dirty="0" smtClean="0"/>
              <a:t>бы </a:t>
            </a:r>
            <a:r>
              <a:rPr lang="ru-RU" sz="2400" dirty="0" smtClean="0"/>
              <a:t>оно ни понималось, могло сообщать о себе, </a:t>
            </a:r>
            <a:r>
              <a:rPr lang="ru-RU" sz="2400" u="sng" dirty="0" smtClean="0"/>
              <a:t>не нарушая актуального взаимодействия с реальностью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socionic-identity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68960"/>
            <a:ext cx="3573016" cy="3573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Понятие бессознательного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err="1" smtClean="0"/>
              <a:t>Аммон</a:t>
            </a:r>
            <a:r>
              <a:rPr lang="ru-RU" dirty="0" smtClean="0"/>
              <a:t> понимает личность как сложное многоуровневое структурное образование, выделяя </a:t>
            </a:r>
            <a:r>
              <a:rPr lang="ru-RU" u="sng" dirty="0" smtClean="0"/>
              <a:t>первичные органические структуры</a:t>
            </a:r>
            <a:r>
              <a:rPr lang="ru-RU" dirty="0" smtClean="0"/>
              <a:t>, которые </a:t>
            </a:r>
            <a:r>
              <a:rPr lang="ru-RU" dirty="0" smtClean="0"/>
              <a:t>охватывают: </a:t>
            </a:r>
            <a:endParaRPr lang="ru-RU" dirty="0" smtClean="0"/>
          </a:p>
          <a:p>
            <a:r>
              <a:rPr lang="ru-RU" dirty="0" err="1" smtClean="0"/>
              <a:t>нейро-физиологические</a:t>
            </a:r>
            <a:r>
              <a:rPr lang="ru-RU" dirty="0" smtClean="0"/>
              <a:t> </a:t>
            </a:r>
            <a:r>
              <a:rPr lang="ru-RU" dirty="0" smtClean="0"/>
              <a:t>и биологические функции человека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центральные бессознательные функции, такие, как агрессии, страх, сексуальность, </a:t>
            </a:r>
            <a:r>
              <a:rPr lang="ru-RU" dirty="0" err="1" smtClean="0"/>
              <a:t>креативность</a:t>
            </a:r>
            <a:r>
              <a:rPr lang="ru-RU" dirty="0" smtClean="0"/>
              <a:t>, нарциссизм и т. д</a:t>
            </a:r>
            <a:r>
              <a:rPr lang="ru-RU" dirty="0" smtClean="0"/>
              <a:t>.;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вторичные сознательные функции, которые определяют содержание способностей и навыков человека.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 smtClean="0"/>
              <a:t>Гуманструктуральная</a:t>
            </a:r>
            <a:r>
              <a:rPr lang="ru-RU" sz="4000" dirty="0" smtClean="0"/>
              <a:t> модель личности </a:t>
            </a:r>
            <a:r>
              <a:rPr lang="ru-RU" sz="4000" dirty="0" err="1" smtClean="0"/>
              <a:t>Аммона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484" y="2052919"/>
            <a:ext cx="7128892" cy="454443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/>
              <a:t> </a:t>
            </a:r>
            <a:r>
              <a:rPr lang="ru-RU" sz="2400" dirty="0" smtClean="0"/>
              <a:t>не </a:t>
            </a:r>
            <a:r>
              <a:rPr lang="ru-RU" sz="2400" dirty="0" smtClean="0"/>
              <a:t>может быть понята вне процесса </a:t>
            </a:r>
            <a:r>
              <a:rPr lang="ru-RU" sz="2400" u="sng" dirty="0" smtClean="0"/>
              <a:t>взаимодействия индивида и окружающей среды</a:t>
            </a:r>
            <a:r>
              <a:rPr lang="ru-RU" sz="2400" dirty="0" smtClean="0"/>
              <a:t>, при этом в качестве важнейшего средового фактора выступают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межличностные отношения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algn="just"/>
            <a:r>
              <a:rPr lang="ru-RU" sz="2400" u="sng" dirty="0" smtClean="0"/>
              <a:t>Интегрированная </a:t>
            </a:r>
            <a:r>
              <a:rPr lang="ru-RU" sz="2400" u="sng" dirty="0" smtClean="0"/>
              <a:t>совокупность межличностных </a:t>
            </a:r>
            <a:r>
              <a:rPr lang="ru-RU" sz="2400" u="sng" dirty="0" err="1" smtClean="0"/>
              <a:t>отн</a:t>
            </a:r>
            <a:r>
              <a:rPr lang="ru-RU" sz="2400" dirty="0" smtClean="0"/>
              <a:t> </a:t>
            </a:r>
            <a:r>
              <a:rPr lang="ru-RU" sz="2400" dirty="0" err="1" smtClean="0"/>
              <a:t>Гуманструктуральная</a:t>
            </a:r>
            <a:r>
              <a:rPr lang="ru-RU" sz="2400" dirty="0" smtClean="0"/>
              <a:t> модель личности </a:t>
            </a:r>
            <a:r>
              <a:rPr lang="ru-RU" sz="2400" dirty="0" err="1" smtClean="0"/>
              <a:t>Аммона</a:t>
            </a:r>
            <a:r>
              <a:rPr lang="ru-RU" sz="2400" dirty="0" smtClean="0"/>
              <a:t> </a:t>
            </a:r>
            <a:r>
              <a:rPr lang="ru-RU" sz="2400" u="sng" dirty="0" err="1" smtClean="0"/>
              <a:t>ошений</a:t>
            </a:r>
            <a:r>
              <a:rPr lang="ru-RU" sz="2400" dirty="0" smtClean="0"/>
              <a:t> </a:t>
            </a:r>
            <a:r>
              <a:rPr lang="ru-RU" sz="2400" dirty="0" smtClean="0"/>
              <a:t>фактически представляет собой ту </a:t>
            </a:r>
            <a:r>
              <a:rPr lang="ru-RU" sz="2400" dirty="0" err="1" smtClean="0"/>
              <a:t>психодинамическую</a:t>
            </a:r>
            <a:r>
              <a:rPr lang="ru-RU" sz="2400" dirty="0" smtClean="0"/>
              <a:t> почву, на которой вырастает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в процессе социализации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Интегративная модель здоровья, болезни и болезненного</a:t>
            </a:r>
            <a:r>
              <a:rPr lang="ru-RU" sz="2800" dirty="0" smtClean="0"/>
              <a:t> состояния по H. </a:t>
            </a:r>
            <a:r>
              <a:rPr lang="ru-RU" sz="2800" dirty="0" err="1" smtClean="0"/>
              <a:t>Weiner</a:t>
            </a:r>
            <a:r>
              <a:rPr lang="ru-RU" sz="2800" dirty="0" smtClean="0"/>
              <a:t> (1977)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132856"/>
            <a:ext cx="7416824" cy="403244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200" dirty="0" smtClean="0"/>
              <a:t>психосоматические связи могут быть прослежены вплоть до клеточных и гуморальных процессов и приняты во внимание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/>
              <a:t> </a:t>
            </a:r>
            <a:r>
              <a:rPr lang="ru-RU" sz="2200" dirty="0" smtClean="0"/>
              <a:t>Предложенный Н. </a:t>
            </a:r>
            <a:r>
              <a:rPr lang="ru-RU" sz="2200" dirty="0" err="1" smtClean="0"/>
              <a:t>Weiner</a:t>
            </a:r>
            <a:r>
              <a:rPr lang="ru-RU" sz="2200" dirty="0" smtClean="0"/>
              <a:t> интегративный подход 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«стремится обратить внимание на многочисленные факторы, которые ответственны за предрасположенность, выявление, поддержание и различное спонтанное течение страдания и болезни и их последствия для больного, его семьи и общества, в котором он живёт…».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484" y="1556792"/>
            <a:ext cx="7344916" cy="453650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sz="2400" dirty="0" smtClean="0"/>
              <a:t>Сторонники этой </a:t>
            </a:r>
            <a:r>
              <a:rPr lang="ru-RU" sz="2400" dirty="0" smtClean="0"/>
              <a:t>модели </a:t>
            </a:r>
            <a:r>
              <a:rPr lang="ru-RU" sz="2400" dirty="0" smtClean="0"/>
              <a:t>рассматривают страдание и болезнь как </a:t>
            </a:r>
            <a:r>
              <a:rPr lang="ru-RU" sz="2400" u="sng" dirty="0" smtClean="0"/>
              <a:t>распад биологического приспособления</a:t>
            </a:r>
            <a:r>
              <a:rPr lang="ru-RU" sz="2400" dirty="0" smtClean="0"/>
              <a:t>, который может, но не должен приводить к анатомическим поражениям. </a:t>
            </a:r>
            <a:endParaRPr lang="ru-RU" sz="2400" dirty="0" smtClean="0"/>
          </a:p>
          <a:p>
            <a:pPr algn="just"/>
            <a:r>
              <a:rPr lang="ru-RU" sz="2400" dirty="0" smtClean="0"/>
              <a:t>Этот </a:t>
            </a:r>
            <a:r>
              <a:rPr lang="ru-RU" sz="2400" dirty="0" smtClean="0"/>
              <a:t>распад может произойти на разных уровнях биологической организации – от </a:t>
            </a:r>
            <a:r>
              <a:rPr lang="ru-RU" sz="2400" u="sng" dirty="0" smtClean="0"/>
              <a:t>психологической до иммунной</a:t>
            </a:r>
            <a:r>
              <a:rPr lang="ru-RU" sz="2400" dirty="0" smtClean="0"/>
              <a:t>, он может приобретать различные формы и самыми разными путями приводить к одному и тому же заболеванию.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Оригинальная </a:t>
            </a:r>
            <a:r>
              <a:rPr lang="ru-RU" sz="2800" dirty="0" smtClean="0"/>
              <a:t>всеобъемлющая «</a:t>
            </a:r>
            <a:r>
              <a:rPr lang="ru-RU" sz="2800" dirty="0" err="1" smtClean="0"/>
              <a:t>биопсихосоциальная</a:t>
            </a:r>
            <a:r>
              <a:rPr lang="ru-RU" sz="2800" dirty="0" smtClean="0"/>
              <a:t> модель» </a:t>
            </a:r>
            <a:r>
              <a:rPr lang="ru-RU" sz="2800" dirty="0" err="1" smtClean="0"/>
              <a:t>Th</a:t>
            </a:r>
            <a:r>
              <a:rPr lang="ru-RU" sz="2800" dirty="0" smtClean="0"/>
              <a:t>. </a:t>
            </a:r>
            <a:r>
              <a:rPr lang="ru-RU" sz="2800" dirty="0" err="1" smtClean="0"/>
              <a:t>Uexkull</a:t>
            </a:r>
            <a:r>
              <a:rPr lang="ru-RU" sz="2800" dirty="0" smtClean="0"/>
              <a:t> (1963)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564904"/>
            <a:ext cx="6709906" cy="3320297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на первый план должны выступать задачи, которые должны быть основными в теории психосоматической медицины: </a:t>
            </a:r>
            <a:endParaRPr lang="ru-RU" sz="2400" dirty="0" smtClean="0"/>
          </a:p>
          <a:p>
            <a:pPr algn="just"/>
            <a:r>
              <a:rPr lang="ru-RU" sz="2400" dirty="0" smtClean="0"/>
              <a:t>создание </a:t>
            </a:r>
            <a:r>
              <a:rPr lang="ru-RU" sz="2400" dirty="0" err="1" smtClean="0"/>
              <a:t>моделиотношений</a:t>
            </a:r>
            <a:r>
              <a:rPr lang="ru-RU" sz="2400" dirty="0" smtClean="0"/>
              <a:t> между организмом и окружающей средой </a:t>
            </a:r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/>
              <a:t>модели отношений между биологическими, психическими и социальными процессами.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056784" cy="316835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/>
              <a:t>Применительно к первой задаче </a:t>
            </a:r>
            <a:r>
              <a:rPr lang="ru-RU" sz="2400" dirty="0" err="1" smtClean="0"/>
              <a:t>Th</a:t>
            </a:r>
            <a:r>
              <a:rPr lang="ru-RU" sz="2400" dirty="0" smtClean="0"/>
              <a:t>. </a:t>
            </a:r>
            <a:r>
              <a:rPr lang="ru-RU" sz="2400" dirty="0" err="1" smtClean="0"/>
              <a:t>Uexkull</a:t>
            </a:r>
            <a:r>
              <a:rPr lang="ru-RU" sz="2400" dirty="0" smtClean="0"/>
              <a:t> и W. </a:t>
            </a:r>
            <a:r>
              <a:rPr lang="ru-RU" sz="2400" dirty="0" err="1" smtClean="0"/>
              <a:t>Wesiak</a:t>
            </a:r>
            <a:r>
              <a:rPr lang="ru-RU" sz="2400" dirty="0" smtClean="0"/>
              <a:t> (1990) поддерживают психосоматическую модель для тела, которая соответствовала бы модели для души, с тем, чтобы врач мог увязать процессы, которые происходят на физиологическом и социальном уровнях. 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564904"/>
            <a:ext cx="7272908" cy="374441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/>
              <a:t>Под </a:t>
            </a:r>
            <a:r>
              <a:rPr lang="ru-RU" sz="2400" u="sng" dirty="0" smtClean="0"/>
              <a:t>физиологическим уровнем </a:t>
            </a:r>
            <a:r>
              <a:rPr lang="ru-RU" sz="2400" dirty="0" smtClean="0"/>
              <a:t>авторы понимают клетки, органы и системы органов с биохимическими и/или электрофизиологическими свойствами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/>
              <a:t>Эндокринная, иммунная и нервная системы должны быть связаны «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эндосемиотическими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действующими внутри организма, специальными системами знаков.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ic_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88641"/>
            <a:ext cx="288032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484" y="1556793"/>
            <a:ext cx="6624836" cy="4691608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None/>
            </a:pPr>
            <a:r>
              <a:rPr lang="en-US" dirty="0" smtClean="0"/>
              <a:t>I. </a:t>
            </a:r>
            <a:r>
              <a:rPr lang="ru-RU" dirty="0" smtClean="0"/>
              <a:t>Концепция </a:t>
            </a:r>
            <a:r>
              <a:rPr lang="ru-RU" dirty="0" err="1" smtClean="0"/>
              <a:t>Аммона</a:t>
            </a:r>
            <a:r>
              <a:rPr lang="ru-RU" dirty="0" smtClean="0"/>
              <a:t>.</a:t>
            </a:r>
          </a:p>
          <a:p>
            <a:pPr marL="514350" indent="-514350" algn="just">
              <a:buNone/>
            </a:pPr>
            <a:r>
              <a:rPr lang="en-US" dirty="0" smtClean="0"/>
              <a:t>II. </a:t>
            </a:r>
            <a:r>
              <a:rPr lang="ru-RU" dirty="0" smtClean="0"/>
              <a:t>Агрессия.</a:t>
            </a:r>
            <a:endParaRPr lang="en-US" dirty="0" smtClean="0"/>
          </a:p>
          <a:p>
            <a:pPr marL="514350" indent="-514350" algn="just">
              <a:buNone/>
            </a:pPr>
            <a:r>
              <a:rPr lang="en-US" dirty="0" smtClean="0"/>
              <a:t>III. </a:t>
            </a:r>
            <a:r>
              <a:rPr lang="ru-RU" dirty="0" smtClean="0"/>
              <a:t>Динамика обменных процессов.</a:t>
            </a:r>
          </a:p>
          <a:p>
            <a:pPr marL="514350" indent="-514350" algn="just">
              <a:buNone/>
            </a:pPr>
            <a:r>
              <a:rPr lang="ru-RU" dirty="0" smtClean="0"/>
              <a:t>1. социальная энергия;</a:t>
            </a:r>
          </a:p>
          <a:p>
            <a:pPr marL="514350" indent="-514350" algn="just">
              <a:buNone/>
            </a:pPr>
            <a:r>
              <a:rPr lang="ru-RU" dirty="0" smtClean="0"/>
              <a:t>2. групповое динамическое поле.</a:t>
            </a:r>
          </a:p>
          <a:p>
            <a:pPr marL="514350" indent="-514350" algn="just">
              <a:buNone/>
            </a:pPr>
            <a:r>
              <a:rPr lang="en-US" dirty="0" smtClean="0"/>
              <a:t>IV. </a:t>
            </a:r>
            <a:r>
              <a:rPr lang="ru-RU" dirty="0" smtClean="0"/>
              <a:t>Расстройство </a:t>
            </a:r>
            <a:r>
              <a:rPr lang="ru-RU" dirty="0" smtClean="0"/>
              <a:t>«внешней» регуляции отношений личности с </a:t>
            </a:r>
            <a:r>
              <a:rPr lang="ru-RU" dirty="0" smtClean="0"/>
              <a:t>действительностью.«Создание барьеров» по </a:t>
            </a:r>
            <a:r>
              <a:rPr lang="ru-RU" dirty="0" err="1" smtClean="0"/>
              <a:t>Аммону</a:t>
            </a:r>
            <a:r>
              <a:rPr lang="ru-RU" dirty="0" smtClean="0"/>
              <a:t>.</a:t>
            </a:r>
          </a:p>
          <a:p>
            <a:pPr marL="514350" indent="-514350" algn="just">
              <a:buNone/>
            </a:pPr>
            <a:r>
              <a:rPr lang="en-US" dirty="0" smtClean="0"/>
              <a:t>V. </a:t>
            </a:r>
            <a:r>
              <a:rPr lang="ru-RU" dirty="0" smtClean="0"/>
              <a:t>Функциональное </a:t>
            </a:r>
            <a:r>
              <a:rPr lang="ru-RU" dirty="0" smtClean="0"/>
              <a:t>значение внутренней </a:t>
            </a:r>
            <a:r>
              <a:rPr lang="ru-RU" dirty="0" smtClean="0"/>
              <a:t>границы.</a:t>
            </a:r>
          </a:p>
          <a:p>
            <a:pPr marL="514350" indent="-514350" algn="just">
              <a:buNone/>
            </a:pPr>
            <a:r>
              <a:rPr lang="en-US" dirty="0" smtClean="0"/>
              <a:t>VI. </a:t>
            </a:r>
            <a:r>
              <a:rPr lang="ru-RU" dirty="0" err="1" smtClean="0"/>
              <a:t>Гуманструктуральная</a:t>
            </a:r>
            <a:r>
              <a:rPr lang="ru-RU" dirty="0" smtClean="0"/>
              <a:t> </a:t>
            </a:r>
            <a:r>
              <a:rPr lang="ru-RU" dirty="0" smtClean="0"/>
              <a:t>модель личности </a:t>
            </a:r>
            <a:r>
              <a:rPr lang="ru-RU" dirty="0" err="1" smtClean="0"/>
              <a:t>Аммона</a:t>
            </a:r>
            <a:endParaRPr lang="ru-RU" dirty="0" smtClean="0"/>
          </a:p>
          <a:p>
            <a:pPr marL="514350" indent="-514350" algn="just">
              <a:buNone/>
            </a:pPr>
            <a:r>
              <a:rPr lang="en-US" dirty="0" smtClean="0"/>
              <a:t>VII. </a:t>
            </a:r>
            <a:r>
              <a:rPr lang="ru-RU" dirty="0" smtClean="0"/>
              <a:t>Интегративная </a:t>
            </a:r>
            <a:r>
              <a:rPr lang="ru-RU" dirty="0" smtClean="0"/>
              <a:t>модель здоровья, болезни и болезненного состояния по H. </a:t>
            </a:r>
            <a:r>
              <a:rPr lang="ru-RU" dirty="0" err="1" smtClean="0"/>
              <a:t>Weiner</a:t>
            </a:r>
            <a:r>
              <a:rPr lang="ru-RU" dirty="0" smtClean="0"/>
              <a:t> (1977</a:t>
            </a:r>
            <a:r>
              <a:rPr lang="ru-RU" dirty="0" smtClean="0"/>
              <a:t>)</a:t>
            </a:r>
          </a:p>
          <a:p>
            <a:pPr marL="514350" indent="-514350" algn="just">
              <a:buNone/>
            </a:pPr>
            <a:r>
              <a:rPr lang="en-US" dirty="0" smtClean="0"/>
              <a:t>VII. </a:t>
            </a:r>
            <a:r>
              <a:rPr lang="ru-RU" dirty="0" smtClean="0"/>
              <a:t>Оригинальная </a:t>
            </a:r>
            <a:r>
              <a:rPr lang="ru-RU" dirty="0" smtClean="0"/>
              <a:t>всеобъемлющая «</a:t>
            </a:r>
            <a:r>
              <a:rPr lang="ru-RU" dirty="0" err="1" smtClean="0"/>
              <a:t>биопсихосоциальная</a:t>
            </a:r>
            <a:r>
              <a:rPr lang="ru-RU" dirty="0" smtClean="0"/>
              <a:t> модель» </a:t>
            </a:r>
            <a:r>
              <a:rPr lang="ru-RU" dirty="0" err="1" smtClean="0"/>
              <a:t>Th</a:t>
            </a:r>
            <a:r>
              <a:rPr lang="ru-RU" dirty="0" smtClean="0"/>
              <a:t>. </a:t>
            </a:r>
            <a:r>
              <a:rPr lang="ru-RU" dirty="0" err="1" smtClean="0"/>
              <a:t>Uexkull</a:t>
            </a:r>
            <a:r>
              <a:rPr lang="ru-RU" dirty="0" smtClean="0"/>
              <a:t> (1963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omatic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2971800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44824"/>
            <a:ext cx="6624736" cy="316835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/>
              <a:t>Ощущения и чувства, которые мы воспринимаем от нашего тела и/или через органы чувств из окружающей среды, представляют </a:t>
            </a:r>
            <a:r>
              <a:rPr lang="ru-RU" sz="2400" dirty="0" smtClean="0"/>
              <a:t>специфические </a:t>
            </a:r>
            <a:r>
              <a:rPr lang="ru-RU" sz="2400" dirty="0" smtClean="0"/>
              <a:t>и дифференцированные системы знаков, с помощью которых субъект строит свой субъективный мир (</a:t>
            </a:r>
            <a:r>
              <a:rPr lang="ru-RU" sz="2400" dirty="0" err="1" smtClean="0"/>
              <a:t>Uexkull</a:t>
            </a:r>
            <a:r>
              <a:rPr lang="ru-RU" sz="2400" dirty="0" smtClean="0"/>
              <a:t> </a:t>
            </a:r>
            <a:r>
              <a:rPr lang="ru-RU" sz="2400" dirty="0" err="1" smtClean="0"/>
              <a:t>Th</a:t>
            </a:r>
            <a:r>
              <a:rPr lang="ru-RU" sz="2400" dirty="0" smtClean="0"/>
              <a:t>., </a:t>
            </a:r>
            <a:r>
              <a:rPr lang="ru-RU" sz="2400" dirty="0" err="1" smtClean="0"/>
              <a:t>Wesiak</a:t>
            </a:r>
            <a:r>
              <a:rPr lang="ru-RU" sz="2400" dirty="0" smtClean="0"/>
              <a:t> W., 1990).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861048"/>
            <a:ext cx="85426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Благодарю за внимание!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psihosomaticheskie-zaboleva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8640"/>
            <a:ext cx="3429000" cy="344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920880" cy="223224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200" dirty="0" smtClean="0"/>
              <a:t>Собственная теоретическая концепция Г. </a:t>
            </a:r>
            <a:r>
              <a:rPr lang="ru-RU" sz="2200" dirty="0" err="1" smtClean="0"/>
              <a:t>Аммон</a:t>
            </a:r>
            <a:r>
              <a:rPr lang="ru-RU" sz="2200" dirty="0" smtClean="0"/>
              <a:t> начинала развиваться с нового определения </a:t>
            </a:r>
            <a:r>
              <a:rPr lang="ru-RU" sz="2200" b="1" dirty="0" smtClean="0"/>
              <a:t>агрессии</a:t>
            </a:r>
            <a:r>
              <a:rPr lang="ru-RU" sz="2200" dirty="0" smtClean="0"/>
              <a:t>, которую он понимал как </a:t>
            </a:r>
            <a:r>
              <a:rPr lang="ru-RU" sz="2200" u="sng" dirty="0" smtClean="0"/>
              <a:t>конструктивную силу</a:t>
            </a:r>
            <a:r>
              <a:rPr lang="ru-RU" sz="2200" dirty="0" smtClean="0"/>
              <a:t>, одну из личностных функций человека, 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двигатель всей человеческой жизни и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креативности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200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149080"/>
            <a:ext cx="6264796" cy="208823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dirty="0" smtClean="0"/>
              <a:t> При том, с точки зрения Г. </a:t>
            </a:r>
            <a:r>
              <a:rPr lang="ru-RU" dirty="0" err="1" smtClean="0"/>
              <a:t>Аммона</a:t>
            </a:r>
            <a:r>
              <a:rPr lang="ru-RU" dirty="0" smtClean="0"/>
              <a:t>, изначальная конструктивная агрессия, свойственная каждому индивиду, может </a:t>
            </a:r>
            <a:r>
              <a:rPr lang="ru-RU" u="sng" dirty="0" smtClean="0"/>
              <a:t>деструктивно или </a:t>
            </a:r>
            <a:r>
              <a:rPr lang="ru-RU" u="sng" dirty="0" err="1" smtClean="0"/>
              <a:t>дефицитарно</a:t>
            </a:r>
            <a:r>
              <a:rPr lang="ru-RU" u="sng" dirty="0" smtClean="0"/>
              <a:t> трансформироваться</a:t>
            </a:r>
            <a:r>
              <a:rPr lang="ru-RU" dirty="0" smtClean="0"/>
              <a:t> под влиянием группового окружения. </a:t>
            </a:r>
          </a:p>
          <a:p>
            <a:endParaRPr lang="ru-RU" dirty="0"/>
          </a:p>
        </p:txBody>
      </p:sp>
      <p:pic>
        <p:nvPicPr>
          <p:cNvPr id="4" name="Рисунок 3" descr="Агресс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3744416" cy="3691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933056"/>
            <a:ext cx="6709906" cy="173612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dirty="0" smtClean="0"/>
              <a:t>По его мнению агрессия, являясь центральным моментом в развитии личности, создает </a:t>
            </a:r>
            <a:r>
              <a:rPr lang="ru-RU" u="sng" dirty="0" smtClean="0"/>
              <a:t>зависимость здоровья или болезни</a:t>
            </a:r>
            <a:r>
              <a:rPr lang="ru-RU" dirty="0" smtClean="0"/>
              <a:t> от окружающей групповой динамики.</a:t>
            </a:r>
          </a:p>
          <a:p>
            <a:endParaRPr lang="ru-RU" dirty="0"/>
          </a:p>
        </p:txBody>
      </p:sp>
      <p:pic>
        <p:nvPicPr>
          <p:cNvPr id="4" name="Рисунок 3" descr="1236896275_tema-nasili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608512" cy="3244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35283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/>
              <a:t>Для понимания внутренней </a:t>
            </a:r>
            <a:r>
              <a:rPr lang="ru-RU" sz="2400" u="sng" dirty="0" smtClean="0"/>
              <a:t>динамики обменных процессов</a:t>
            </a:r>
            <a:r>
              <a:rPr lang="ru-RU" sz="2400" dirty="0" smtClean="0"/>
              <a:t>, осуществляющихся между индивидом и первичной группой, в которой формируется человек, </a:t>
            </a:r>
            <a:r>
              <a:rPr lang="ru-RU" sz="2400" dirty="0" err="1" smtClean="0"/>
              <a:t>Аммон</a:t>
            </a:r>
            <a:r>
              <a:rPr lang="ru-RU" sz="2400" dirty="0" smtClean="0"/>
              <a:t> вводит понятие </a:t>
            </a:r>
            <a:r>
              <a:rPr lang="ru-RU" sz="2400" b="1" dirty="0" smtClean="0"/>
              <a:t>«социальная энергия». </a:t>
            </a:r>
            <a:endParaRPr lang="ru-RU" sz="2400" b="1" dirty="0" smtClean="0"/>
          </a:p>
          <a:p>
            <a:pPr algn="just"/>
            <a:r>
              <a:rPr lang="ru-RU" sz="2400" dirty="0" smtClean="0"/>
              <a:t>Межличностные </a:t>
            </a:r>
            <a:r>
              <a:rPr lang="ru-RU" sz="2400" dirty="0" smtClean="0"/>
              <a:t>отношения, по сути, понимаются динамической психиатрией не как «пересекающиеся интеракции», а как </a:t>
            </a:r>
            <a:r>
              <a:rPr lang="ru-RU" sz="2400" b="1" dirty="0" smtClean="0"/>
              <a:t>«групповое динамическое поле».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200900" cy="432840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 В основе понятия социальной энергии его лежит хорошо известный, описанный еще Левиным, </a:t>
            </a:r>
            <a:r>
              <a:rPr lang="ru-RU" u="sng" dirty="0" smtClean="0"/>
              <a:t>феномен силового взаимодействия психических полей</a:t>
            </a:r>
            <a:r>
              <a:rPr lang="ru-RU" dirty="0" smtClean="0"/>
              <a:t>, подчиняющегося групповым динамическим закономерностям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По своему характеру обменные </a:t>
            </a:r>
            <a:r>
              <a:rPr lang="ru-RU" u="sng" dirty="0" smtClean="0"/>
              <a:t>энергетические процессы</a:t>
            </a:r>
            <a:r>
              <a:rPr lang="ru-RU" dirty="0" smtClean="0"/>
              <a:t> между группой и индивидом могут быть как </a:t>
            </a:r>
            <a:endParaRPr lang="ru-RU" dirty="0" smtClean="0"/>
          </a:p>
          <a:p>
            <a:pPr algn="just"/>
            <a:r>
              <a:rPr lang="ru-RU" b="1" dirty="0" smtClean="0"/>
              <a:t>позитивными</a:t>
            </a:r>
            <a:r>
              <a:rPr lang="ru-RU" dirty="0" smtClean="0"/>
              <a:t>, способствующими развитию </a:t>
            </a:r>
            <a:r>
              <a:rPr lang="ru-RU" dirty="0" err="1" smtClean="0"/>
              <a:t>Я-идентичности</a:t>
            </a:r>
            <a:r>
              <a:rPr lang="ru-RU" dirty="0" smtClean="0"/>
              <a:t>,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так </a:t>
            </a:r>
            <a:r>
              <a:rPr lang="ru-RU" dirty="0" smtClean="0"/>
              <a:t>и </a:t>
            </a:r>
            <a:endParaRPr lang="ru-RU" dirty="0" smtClean="0"/>
          </a:p>
          <a:p>
            <a:pPr algn="just"/>
            <a:r>
              <a:rPr lang="ru-RU" b="1" dirty="0" smtClean="0"/>
              <a:t>негативными</a:t>
            </a:r>
            <a:r>
              <a:rPr lang="ru-RU" dirty="0" smtClean="0"/>
              <a:t>, препятствующими формированию «здоровой» личности.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6840760" cy="352839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u="sng" dirty="0" smtClean="0"/>
              <a:t>Расстройство «внешней» регуляции </a:t>
            </a:r>
            <a:r>
              <a:rPr lang="ru-RU" sz="2400" dirty="0" smtClean="0"/>
              <a:t>отношений личности с действительностью выражается в </a:t>
            </a:r>
            <a:r>
              <a:rPr lang="ru-RU" sz="2400" b="1" dirty="0" smtClean="0"/>
              <a:t>создании барьера</a:t>
            </a:r>
            <a:r>
              <a:rPr lang="ru-RU" sz="2400" dirty="0" smtClean="0"/>
              <a:t>, препятствующего </a:t>
            </a:r>
            <a:endParaRPr lang="ru-RU" sz="2400" dirty="0" smtClean="0"/>
          </a:p>
          <a:p>
            <a:pPr algn="just"/>
            <a:r>
              <a:rPr lang="ru-RU" sz="2400" dirty="0" smtClean="0"/>
              <a:t>продуктивной </a:t>
            </a:r>
            <a:r>
              <a:rPr lang="ru-RU" sz="2400" dirty="0" smtClean="0"/>
              <a:t>коммуникации с предметным миром, </a:t>
            </a:r>
            <a:endParaRPr lang="ru-RU" sz="2400" dirty="0" smtClean="0"/>
          </a:p>
          <a:p>
            <a:pPr algn="just"/>
            <a:r>
              <a:rPr lang="ru-RU" sz="2400" dirty="0" smtClean="0"/>
              <a:t>отношениям </a:t>
            </a:r>
            <a:r>
              <a:rPr lang="ru-RU" sz="2400" dirty="0" smtClean="0"/>
              <a:t>личности с внешней реальностью.</a:t>
            </a:r>
            <a:endParaRPr lang="ru-RU" sz="2400" dirty="0"/>
          </a:p>
        </p:txBody>
      </p:sp>
      <p:pic>
        <p:nvPicPr>
          <p:cNvPr id="4" name="Рисунок 3" descr="kuznecov_plohaya-pech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284984"/>
            <a:ext cx="4652019" cy="3320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мнению </a:t>
            </a:r>
            <a:r>
              <a:rPr lang="ru-RU" dirty="0" err="1" smtClean="0"/>
              <a:t>Аммона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200800" cy="511256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возникает </a:t>
            </a:r>
            <a:r>
              <a:rPr lang="ru-RU" dirty="0" smtClean="0"/>
              <a:t>неспособность устанавливать и контролировать межличностную дистанцию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чрезмерная зависимостью от требований, установок и норм окружающих, </a:t>
            </a:r>
            <a:endParaRPr lang="ru-RU" dirty="0" smtClean="0"/>
          </a:p>
          <a:p>
            <a:pPr algn="just"/>
            <a:r>
              <a:rPr lang="ru-RU" dirty="0" smtClean="0"/>
              <a:t>ориентация </a:t>
            </a:r>
            <a:r>
              <a:rPr lang="ru-RU" dirty="0" smtClean="0"/>
              <a:t>на внешние критерии и оценки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отсутствие возможности в достаточной степени отражать, отслеживать и отстаивать собственные интересы, потребности, цели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неспособность четко отделять свои чувства и переживания от чувств и переживаний других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трудность в отказах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сомнениями в правильности самостоятельно принимаемых решений и предпринимаемых действий.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_Plan_IonGreen_16X9_TP103417220.potx" id="{4B1FCF6B-AC37-473E-AFE9-684358FD50D7}" vid="{D849E02E-A37B-4F65-A00F-6E9D5C4BFA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TS103417222</Template>
  <TotalTime>170</TotalTime>
  <Words>729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Ion</vt:lpstr>
      <vt:lpstr>Психосоматический симптом как нарушение структуры Я 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По мнению Аммона</vt:lpstr>
      <vt:lpstr>Слайд 10</vt:lpstr>
      <vt:lpstr>Функциональное значение внутренней границы</vt:lpstr>
      <vt:lpstr>Для интегрированной идентичности</vt:lpstr>
      <vt:lpstr>Понятие бессознательного</vt:lpstr>
      <vt:lpstr>Гуманструктуральная модель личности Аммона</vt:lpstr>
      <vt:lpstr>Интегративная модель здоровья, болезни и болезненного состояния по H. Weiner (1977)</vt:lpstr>
      <vt:lpstr>Слайд 16</vt:lpstr>
      <vt:lpstr>Оригинальная всеобъемлющая «биопсихосоциальная модель» Th. Uexkull (1963)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Психосоматический симптом как нарушение структуры Я</dc:title>
  <dc:creator>Дубровский</dc:creator>
  <cp:lastModifiedBy>Дубровский</cp:lastModifiedBy>
  <cp:revision>22</cp:revision>
  <dcterms:created xsi:type="dcterms:W3CDTF">2014-05-10T12:37:09Z</dcterms:created>
  <dcterms:modified xsi:type="dcterms:W3CDTF">2014-05-10T15:27:27Z</dcterms:modified>
</cp:coreProperties>
</file>