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320E4-0F9F-431B-9322-8936026CFBD3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73BB1F-9790-4CBC-AC0B-279D134CD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1C3E2-2299-44A2-8C77-9905E21B5FE5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0A013-D9BF-469D-9074-545668A5C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4F9C2-095B-411E-973C-201C99F7B637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4435A-DECF-42D9-B856-24D631784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10C9C-673F-409A-842A-2DD904EAF41B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E6991-D584-4812-A046-5953CEFD4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1B4D-7311-44D6-B1C2-BCD00567B108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80CE8-FDE2-4E3C-98A2-F10538FED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6ED9-B930-4EF3-BFF8-D66DD0D2DE20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9DD5F-1F06-4E47-AF17-4AB304D67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8BAF9C-BF80-40E5-88A2-C59687804552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BDF61A-11EB-4F57-83C4-48F4D99D6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CEF1C-035B-41BA-9FFA-F88D124B9C0A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179B2-C451-43B8-B8E1-B67435441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74B7D-B22D-428A-88D4-0D42DFBE100D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D8B8-2644-4A2D-BF7D-A1B7D007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27BC-4EEA-46DD-85B4-A986C04E2A0A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C24C1-588E-401D-9DAE-3C75AC648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FDE1-01DB-49B3-951B-A0A09C889911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A8509-F342-48D9-B59B-1FCB23088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654411-7297-4322-8A9D-EAC9242E2B69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CBF6A6-731B-4D7B-848E-AAFCB346D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9" r:id="rId5"/>
    <p:sldLayoutId id="2147483710" r:id="rId6"/>
    <p:sldLayoutId id="2147483704" r:id="rId7"/>
    <p:sldLayoutId id="2147483703" r:id="rId8"/>
    <p:sldLayoutId id="2147483702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ru-RU" smtClean="0"/>
              <a:t>Эгрессивное поведение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rgbClr val="FF0000"/>
                </a:solidFill>
              </a:rPr>
              <a:t>Жалоба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2249488"/>
            <a:ext cx="8064500" cy="4324350"/>
          </a:xfrm>
        </p:spPr>
        <p:txBody>
          <a:bodyPr>
            <a:normAutofit lnSpcReduction="10000"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Это инициативное обращение ребенка к взрослому, в котором выражается стремление поделиться своими переживаниями, возникшими в конфликте, чаще всего — со сверстниками; это проявление потребности ребенка во взаимопонимании и сопереживании взрослого в ситуации, когда его обидели или когда его позиция не совпадает с позицией других людей, что тоже вызывает у него переживание.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Типы жалоб (А. Г. Рузская и Л. Н. </a:t>
            </a:r>
            <a:r>
              <a:rPr lang="ru-RU" dirty="0" smtClean="0">
                <a:solidFill>
                  <a:srgbClr val="FF0000"/>
                </a:solidFill>
              </a:rPr>
              <a:t>Абрамова, 1983</a:t>
            </a:r>
            <a:r>
              <a:rPr lang="ru-RU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538" indent="420688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1. Конкретно-эмоциональные жалобы</a:t>
            </a:r>
            <a:r>
              <a:rPr lang="ru-RU" dirty="0" smtClean="0"/>
              <a:t>. </a:t>
            </a:r>
            <a:r>
              <a:rPr lang="ru-RU" dirty="0">
                <a:solidFill>
                  <a:srgbClr val="FF0000"/>
                </a:solidFill>
              </a:rPr>
              <a:t>Содержанием этих жалоб </a:t>
            </a:r>
            <a:r>
              <a:rPr lang="ru-RU" dirty="0" smtClean="0">
                <a:solidFill>
                  <a:srgbClr val="FF0000"/>
                </a:solidFill>
              </a:rPr>
              <a:t>являются:</a:t>
            </a:r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огорчение,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обида</a:t>
            </a:r>
            <a:r>
              <a:rPr lang="ru-RU" dirty="0"/>
              <a:t>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физическая </a:t>
            </a:r>
            <a:r>
              <a:rPr lang="ru-RU" dirty="0"/>
              <a:t>боль, причиненная сверстником или возникшая по другой причине.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Внешне </a:t>
            </a:r>
            <a:r>
              <a:rPr lang="ru-RU" dirty="0"/>
              <a:t>эти жалобы сопровождаются яркими аффектами (криком, плачем). Ребенок ищет у взрослого в одних случаях ласки и внимания, в других — сочувствия себе, одинакового с ним отношения взрослого к обидчику.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836613"/>
            <a:ext cx="8291512" cy="5737225"/>
          </a:xfrm>
        </p:spPr>
        <p:txBody>
          <a:bodyPr>
            <a:normAutofit fontScale="92500" lnSpcReduction="10000"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2. Практически-действенные жалобы. 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Они </a:t>
            </a:r>
            <a:r>
              <a:rPr lang="ru-RU" dirty="0">
                <a:solidFill>
                  <a:srgbClr val="FF0000"/>
                </a:solidFill>
              </a:rPr>
              <a:t>возникают в </a:t>
            </a:r>
            <a:r>
              <a:rPr lang="ru-RU" dirty="0"/>
              <a:t>ситуациях предметных действий и взаимодействий детей, в результате столкновения интересов сверстников.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Ребенок </a:t>
            </a:r>
            <a:r>
              <a:rPr lang="ru-RU" dirty="0"/>
              <a:t>ищет реальной помощи взрослого в устранении возникших помех.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Наиболее </a:t>
            </a:r>
            <a:r>
              <a:rPr lang="ru-RU" dirty="0"/>
              <a:t>распространенным эмоциональным оформлением жалоб этого типа является возмущение. Плач и крик используются как средство «нажима» на взрослого.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В </a:t>
            </a:r>
            <a:r>
              <a:rPr lang="ru-RU" dirty="0"/>
              <a:t>основном это жалобы по поводу споров за обладанием игрушкой и т. п., т. е. когда ребенок не может сам справиться с ситуацией и ему нужна помощь и содействие взрослого.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836613"/>
            <a:ext cx="8291512" cy="5737225"/>
          </a:xfrm>
        </p:spPr>
        <p:txBody>
          <a:bodyPr>
            <a:normAutofit fontScale="92500" lnSpcReduction="20000"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3. Познавательно-этические жалобы. 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Они </a:t>
            </a:r>
            <a:r>
              <a:rPr lang="ru-RU" dirty="0">
                <a:solidFill>
                  <a:srgbClr val="FF0000"/>
                </a:solidFill>
              </a:rPr>
              <a:t>возникают в ситуациях</a:t>
            </a:r>
            <a:r>
              <a:rPr lang="ru-RU" dirty="0"/>
              <a:t> нарушения сверстниками ребенка различного рода правил.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Потребность </a:t>
            </a:r>
            <a:r>
              <a:rPr lang="ru-RU" dirty="0"/>
              <a:t>в жалобе возникает у ребенка потому, что он не может относиться равнодушно к тому, что правило, исходящее от взрослого, нарушается. Жалуясь на других, дети сообщают взрослым (чаще всего — тем, к кому больше расположены, авторитетному взрослому) о поступках и проступках сверстников, не обнаруживая на первый взгляд никакой личной заинтересованности, «корысти».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Ребенку </a:t>
            </a:r>
            <a:r>
              <a:rPr lang="ru-RU" dirty="0"/>
              <a:t>нужна поддержка взрослого для утверждения себя в понимании им правил общежития. Разрешается жалоба введением нарушителя в ситуацию, соответствующую правилу.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362950" cy="5592763"/>
          </a:xfrm>
        </p:spPr>
        <p:txBody>
          <a:bodyPr>
            <a:normAutofit fontScale="85000" lnSpcReduction="20000"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4. Личностные жалобы. 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Они </a:t>
            </a:r>
            <a:r>
              <a:rPr lang="ru-RU" dirty="0">
                <a:solidFill>
                  <a:srgbClr val="FF0000"/>
                </a:solidFill>
              </a:rPr>
              <a:t>возникают </a:t>
            </a:r>
            <a:r>
              <a:rPr lang="ru-RU" dirty="0"/>
              <a:t>во взаимоотношениях детей со взрослыми и сверстниками и связаны </a:t>
            </a:r>
            <a:r>
              <a:rPr lang="ru-RU" dirty="0" smtClean="0"/>
              <a:t>с: </a:t>
            </a:r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аффективно-оценочным </a:t>
            </a:r>
            <a:r>
              <a:rPr lang="ru-RU" dirty="0"/>
              <a:t>аспектом этих отношений,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с </a:t>
            </a:r>
            <a:r>
              <a:rPr lang="ru-RU" dirty="0"/>
              <a:t>оценкой нравственных аспектов личности сверстника и собственной личности.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Жалуясь </a:t>
            </a:r>
            <a:r>
              <a:rPr lang="ru-RU" dirty="0"/>
              <a:t>на сверстников, ребенок старается показать себя с лучшей стороны и получить одобрение как в познавательном, так и в нравственном плане.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Он </a:t>
            </a:r>
            <a:r>
              <a:rPr lang="ru-RU" dirty="0"/>
              <a:t>стремится добиться положительного отношения взрослого к себе (особенно это относится к так называемым «нелюбимым» детям, которых, в отличие от «любимчиков», воспитательницы не хвалят, не замечают их положительного поведения).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Часто </a:t>
            </a:r>
            <a:r>
              <a:rPr lang="ru-RU" dirty="0"/>
              <a:t>эти жалобы приобретают оттенок доносов на сверстников. В эмоциональном аккомпанементе этих жалоб доминируют обида, тревога.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684213" y="2554288"/>
            <a:ext cx="7416800" cy="4324350"/>
          </a:xfrm>
        </p:spPr>
        <p:txBody>
          <a:bodyPr/>
          <a:lstStyle/>
          <a:p>
            <a:pPr marL="109538" indent="420688" algn="just">
              <a:buFont typeface="Georgia" pitchFamily="18" charset="0"/>
              <a:buNone/>
            </a:pPr>
            <a:r>
              <a:rPr lang="ru-RU" smtClean="0">
                <a:solidFill>
                  <a:srgbClr val="FF0000"/>
                </a:solidFill>
              </a:rPr>
              <a:t>Эгрессивное поведение </a:t>
            </a:r>
            <a:r>
              <a:rPr lang="ru-RU" smtClean="0"/>
              <a:t>(от лат. egredior — выйти, избегать) — это уход из фрустрирующей, конфликтной, трудной ситуации.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Эгрессивное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поведение проявляется в различных формах: 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684213" y="2781300"/>
            <a:ext cx="8229600" cy="4324350"/>
          </a:xfrm>
        </p:spPr>
        <p:txBody>
          <a:bodyPr/>
          <a:lstStyle/>
          <a:p>
            <a:r>
              <a:rPr lang="ru-RU" smtClean="0"/>
              <a:t>избегание трудных заданий, </a:t>
            </a:r>
          </a:p>
          <a:p>
            <a:r>
              <a:rPr lang="ru-RU" smtClean="0"/>
              <a:t>ответственных поручений, </a:t>
            </a:r>
          </a:p>
          <a:p>
            <a:r>
              <a:rPr lang="ru-RU" smtClean="0"/>
              <a:t>уход с уроков, если предстоит контрольная работа, </a:t>
            </a:r>
          </a:p>
          <a:p>
            <a:r>
              <a:rPr lang="ru-RU" smtClean="0"/>
              <a:t>побеги из неблагополучной семьи и т. п.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611188" y="1341438"/>
            <a:ext cx="8229600" cy="1066800"/>
          </a:xfrm>
        </p:spPr>
        <p:txBody>
          <a:bodyPr/>
          <a:lstStyle/>
          <a:p>
            <a:pPr algn="ctr"/>
            <a:r>
              <a:rPr lang="ru-RU" sz="3600" smtClean="0">
                <a:solidFill>
                  <a:srgbClr val="FF0000"/>
                </a:solidFill>
              </a:rPr>
              <a:t>Эгрессивное поведение вызывают следующие обстоятельства (Дерешкявичус, Йовайша, 1977):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539750" y="3429000"/>
            <a:ext cx="8208963" cy="4324350"/>
          </a:xfrm>
        </p:spPr>
        <p:txBody>
          <a:bodyPr/>
          <a:lstStyle/>
          <a:p>
            <a:pPr marL="109538" indent="612775" algn="just">
              <a:buFont typeface="Georgia" pitchFamily="18" charset="0"/>
              <a:buNone/>
            </a:pPr>
            <a:r>
              <a:rPr lang="ru-RU" smtClean="0"/>
              <a:t>1) отсутствие положительного эмоционального отношения со стороны других;</a:t>
            </a:r>
          </a:p>
          <a:p>
            <a:pPr marL="109538" indent="612775" algn="just">
              <a:buFont typeface="Georgia" pitchFamily="18" charset="0"/>
              <a:buNone/>
            </a:pPr>
            <a:r>
              <a:rPr lang="ru-RU" smtClean="0"/>
              <a:t>2) расхождения собственной самооценки с оценкой другими;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3) непосильные требования к субъекту, порождающие </a:t>
            </a:r>
            <a:r>
              <a:rPr lang="ru-RU" dirty="0" err="1"/>
              <a:t>фрустрационные</a:t>
            </a:r>
            <a:r>
              <a:rPr lang="ru-RU" dirty="0"/>
              <a:t> переживания (постоянный страх перед неудачей);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4) переживание бессилия, потеря надежды на возможность преодолеть трудности, избавиться от наказания;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/>
              <a:t>5) отрицательное отношение к предъявляемым к субъекту требованиям.</a:t>
            </a:r>
          </a:p>
          <a:p>
            <a:pPr marL="109728" indent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Проявлению агрессивного поведения </a:t>
            </a:r>
            <a:r>
              <a:rPr lang="ru-RU" dirty="0" smtClean="0">
                <a:solidFill>
                  <a:srgbClr val="FF0000"/>
                </a:solidFill>
              </a:rPr>
              <a:t>способствуют: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557463"/>
            <a:ext cx="8229600" cy="4325937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повышенная внушаемость субъекта</a:t>
            </a:r>
            <a:r>
              <a:rPr lang="ru-RU" dirty="0" smtClean="0"/>
              <a:t>,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подражание другим лицам, проявляющим этот тип поведения в сходных ситуациях</a:t>
            </a:r>
            <a:r>
              <a:rPr lang="ru-RU" dirty="0" smtClean="0"/>
              <a:t>,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dirty="0"/>
              <a:t>ожидаемое облегчение после избегания возможных неприятностей, </a:t>
            </a:r>
            <a:endParaRPr lang="ru-RU" dirty="0" smtClean="0"/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ожидание </a:t>
            </a:r>
            <a:r>
              <a:rPr lang="ru-RU" dirty="0"/>
              <a:t>неограниченной свободы, самостоятельности.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rgbClr val="FF0000"/>
                </a:solidFill>
              </a:rPr>
              <a:t>Формы эгрессивного поведения: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238" y="2636838"/>
            <a:ext cx="8229600" cy="4325937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 smtClean="0"/>
              <a:t>Аффект неадекватности</a:t>
            </a:r>
          </a:p>
          <a:p>
            <a:pPr marL="624078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dirty="0" smtClean="0"/>
              <a:t>Жалобы</a:t>
            </a:r>
          </a:p>
          <a:p>
            <a:pPr marL="1884363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конкретно-эмоциональные </a:t>
            </a:r>
          </a:p>
          <a:p>
            <a:pPr marL="1884363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практически-действенные</a:t>
            </a:r>
          </a:p>
          <a:p>
            <a:pPr marL="1884363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познавательно-этические</a:t>
            </a:r>
          </a:p>
          <a:p>
            <a:pPr marL="1884363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/>
              <a:t>личностные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solidFill>
                  <a:srgbClr val="FF0000"/>
                </a:solidFill>
              </a:rPr>
              <a:t>Аффект неадекватности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468313" y="2533650"/>
            <a:ext cx="8229600" cy="4324350"/>
          </a:xfrm>
        </p:spPr>
        <p:txBody>
          <a:bodyPr/>
          <a:lstStyle/>
          <a:p>
            <a:pPr marL="109538" indent="420688" algn="just">
              <a:buFont typeface="Georgia" pitchFamily="18" charset="0"/>
              <a:buNone/>
            </a:pPr>
            <a:r>
              <a:rPr lang="ru-RU" smtClean="0"/>
              <a:t>Это одна из форм поведения, в основе которой лежат отрицательные эмоциональные переживания, возникающие у человека в результате неудовлетворения каких-либо жизненно важных для него потребностей.</a:t>
            </a:r>
          </a:p>
          <a:p>
            <a:pPr marL="109538" indent="420688" algn="just">
              <a:buFont typeface="Georgia" pitchFamily="18" charset="0"/>
              <a:buNone/>
            </a:pPr>
            <a:r>
              <a:rPr lang="ru-RU" smtClean="0"/>
              <a:t>Особенно часто аффект неадекватности имеет место при завышенном уровне притязаний.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737225"/>
          </a:xfrm>
        </p:spPr>
        <p:txBody>
          <a:bodyPr>
            <a:normAutofit fontScale="92500" lnSpcReduction="20000"/>
          </a:bodyPr>
          <a:lstStyle/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</a:t>
            </a:r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Признать </a:t>
            </a:r>
            <a:r>
              <a:rPr lang="ru-RU" dirty="0"/>
              <a:t>свою несостоятельность означает для человека пойти вразрез с имеющейся у него потребностью сохранить свою самооценку. Но он не хочет этого допустить. Отсюда возникает неадекватная реакция на свой неуспех, проявляющаяся в форме аффективного поведения. </a:t>
            </a:r>
            <a:endParaRPr lang="ru-RU" dirty="0" smtClean="0"/>
          </a:p>
          <a:p>
            <a:pPr marL="109538" indent="420688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Оно </a:t>
            </a:r>
            <a:r>
              <a:rPr lang="ru-RU" dirty="0">
                <a:solidFill>
                  <a:srgbClr val="FF0000"/>
                </a:solidFill>
              </a:rPr>
              <a:t>проявляется </a:t>
            </a:r>
            <a:r>
              <a:rPr lang="ru-RU" dirty="0" smtClean="0">
                <a:solidFill>
                  <a:srgbClr val="FF0000"/>
                </a:solidFill>
              </a:rPr>
              <a:t>в:</a:t>
            </a:r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повышенной </a:t>
            </a:r>
            <a:r>
              <a:rPr lang="ru-RU" dirty="0"/>
              <a:t>обидчивости,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упрямстве</a:t>
            </a:r>
            <a:r>
              <a:rPr lang="ru-RU" dirty="0"/>
              <a:t>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негативизме</a:t>
            </a:r>
            <a:r>
              <a:rPr lang="ru-RU" dirty="0"/>
              <a:t>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замкнутости</a:t>
            </a:r>
            <a:r>
              <a:rPr lang="ru-RU" dirty="0"/>
              <a:t>, </a:t>
            </a:r>
            <a:endParaRPr lang="ru-RU" dirty="0" smtClean="0"/>
          </a:p>
          <a:p>
            <a:pPr marL="566738" indent="-457200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эмоциональной </a:t>
            </a:r>
            <a:r>
              <a:rPr lang="ru-RU" dirty="0"/>
              <a:t>неустойчивости. </a:t>
            </a:r>
            <a:endParaRPr lang="ru-RU" dirty="0" smtClean="0"/>
          </a:p>
          <a:p>
            <a:pPr marL="109538" indent="420688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Аффективная </a:t>
            </a:r>
            <a:r>
              <a:rPr lang="ru-RU" dirty="0"/>
              <a:t>реакция выступает в этом случае как защитная.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49</TotalTime>
  <Words>580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Georgia</vt:lpstr>
      <vt:lpstr>Arial</vt:lpstr>
      <vt:lpstr>Trebuchet MS</vt:lpstr>
      <vt:lpstr>Wingdings 2</vt:lpstr>
      <vt:lpstr>Calibri</vt:lpstr>
      <vt:lpstr>Городская</vt:lpstr>
      <vt:lpstr>Городская</vt:lpstr>
      <vt:lpstr>Городская</vt:lpstr>
      <vt:lpstr>Городская</vt:lpstr>
      <vt:lpstr>Эгрессивное поведение</vt:lpstr>
      <vt:lpstr>Слайд 2</vt:lpstr>
      <vt:lpstr>Эгрессивное поведение проявляется в различных формах: </vt:lpstr>
      <vt:lpstr>Эгрессивное поведение вызывают следующие обстоятельства (Дерешкявичус, Йовайша, 1977):</vt:lpstr>
      <vt:lpstr>Слайд 5</vt:lpstr>
      <vt:lpstr>Проявлению агрессивного поведения способствуют:</vt:lpstr>
      <vt:lpstr>Формы эгрессивного поведения:</vt:lpstr>
      <vt:lpstr>Аффект неадекватности</vt:lpstr>
      <vt:lpstr>Слайд 9</vt:lpstr>
      <vt:lpstr>Жалоба</vt:lpstr>
      <vt:lpstr>Типы жалоб (А. Г. Рузская и Л. Н. Абрамова, 1983) 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Крамаренко</dc:creator>
  <cp:lastModifiedBy>Vista DNA X86</cp:lastModifiedBy>
  <cp:revision>9</cp:revision>
  <dcterms:created xsi:type="dcterms:W3CDTF">2014-04-19T14:05:53Z</dcterms:created>
  <dcterms:modified xsi:type="dcterms:W3CDTF">2014-08-10T20:17:24Z</dcterms:modified>
</cp:coreProperties>
</file>