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3CE91E-ABFB-41A4-A620-2F36B95FA4BE}" type="doc">
      <dgm:prSet loTypeId="urn:microsoft.com/office/officeart/2005/8/layout/venn1" loCatId="relationship" qsTypeId="urn:microsoft.com/office/officeart/2005/8/quickstyle/simple1#3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4D6ECC3B-F996-48CC-8F28-624BDE667BA2}">
      <dgm:prSet custT="1"/>
      <dgm:spPr/>
      <dgm:t>
        <a:bodyPr/>
        <a:lstStyle/>
        <a:p>
          <a:pPr rtl="0"/>
          <a:r>
            <a:rPr lang="ru-RU" sz="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 Мотивация на сам факт брака</a:t>
          </a:r>
        </a:p>
        <a:p>
          <a:pPr rtl="0"/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Главная движущая сила – намерение заключить брак. Порой это происходит под влиянием других при реализации лозунга «Пора!». При этом другой человек является только средством для исполнения заветного. И в общем неважно, какой именно партнер рядом. Важно, чтобы был и не возражал против заключения брака. Если такого человека поблизости нет – все силы тратятся на его поиски. Во многих случаях брак стартует именно с этой позиции, и люди, имевшие серьезную потребность в семейной самореализации, долго и счастливо, во всяком случае благополучно живут в браке. Проблемы возникают, когда впоследствии встречается человек, который способен вызвать сильное чувство. Такой вариант даже не рассматривается как психологическая измена: ведь внутренняя убежденность свидетельствует, что законный супруг был всего лишь средством.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9689894C-F618-489D-9CF2-A393EEE71461}" type="parTrans" cxnId="{0161523D-A396-445A-8F60-4EFDCB8EB2F2}">
      <dgm:prSet/>
      <dgm:spPr/>
      <dgm:t>
        <a:bodyPr/>
        <a:lstStyle/>
        <a:p>
          <a:endParaRPr lang="ru-RU"/>
        </a:p>
      </dgm:t>
    </dgm:pt>
    <dgm:pt modelId="{EC92A8D7-C086-48E0-BE4A-06A6BED9BAC6}" type="sibTrans" cxnId="{0161523D-A396-445A-8F60-4EFDCB8EB2F2}">
      <dgm:prSet/>
      <dgm:spPr/>
      <dgm:t>
        <a:bodyPr/>
        <a:lstStyle/>
        <a:p>
          <a:endParaRPr lang="ru-RU"/>
        </a:p>
      </dgm:t>
    </dgm:pt>
    <dgm:pt modelId="{E40911C4-41E7-4D1B-9A8C-890501848C51}">
      <dgm:prSet custT="1"/>
      <dgm:spPr/>
      <dgm:t>
        <a:bodyPr/>
        <a:lstStyle/>
        <a:p>
          <a:pPr rtl="0"/>
          <a:r>
            <a:rPr lang="ru-RU" sz="700" b="1" i="1" dirty="0" smtClean="0">
              <a:solidFill>
                <a:srgbClr val="C00000"/>
              </a:solidFill>
            </a:rPr>
            <a:t>- </a:t>
          </a:r>
          <a:r>
            <a:rPr lang="ru-RU" sz="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Мотивация на определенный тип брака</a:t>
          </a:r>
        </a:p>
        <a:p>
          <a:pPr rtl="0"/>
          <a:r>
            <a:rPr lang="ru-RU" sz="800" dirty="0" smtClean="0">
              <a:latin typeface="Times New Roman" pitchFamily="18" charset="0"/>
              <a:cs typeface="Times New Roman" pitchFamily="18" charset="0"/>
            </a:rPr>
            <a:t>В этих случаях действуют более уверенные люди, они ориентируются на такого партнера, который способен осуществить их мечты, который соответствует некоему представлению о престижном варианте брачных отношений. В прежние времена для женщины признаком успешного замужества был брак с капитаном дальнего плавания, артистом, дипломатом. Для юноши – брак с дочкой известных людей, начальников. В нынешние времена символом успешного замужества является брак с иностранцем или иностранкой, богатым человеком, фотомоделью. Проблемы возникают, если сравнительные выборы могут происходить в жизни многократно: всегда можно найти кого-то еще лучше;</a:t>
          </a:r>
          <a:endParaRPr lang="ru-RU" sz="800" dirty="0">
            <a:latin typeface="Times New Roman" pitchFamily="18" charset="0"/>
            <a:cs typeface="Times New Roman" pitchFamily="18" charset="0"/>
          </a:endParaRPr>
        </a:p>
      </dgm:t>
    </dgm:pt>
    <dgm:pt modelId="{408F86D5-8001-4190-9D51-34B9D5C8F7D2}" type="parTrans" cxnId="{B8DE8EFD-C7C3-429C-BED2-6E0C5E3DFCEF}">
      <dgm:prSet/>
      <dgm:spPr/>
      <dgm:t>
        <a:bodyPr/>
        <a:lstStyle/>
        <a:p>
          <a:endParaRPr lang="ru-RU"/>
        </a:p>
      </dgm:t>
    </dgm:pt>
    <dgm:pt modelId="{52D7D15E-E25D-4ADC-9007-9532822749A6}" type="sibTrans" cxnId="{B8DE8EFD-C7C3-429C-BED2-6E0C5E3DFCEF}">
      <dgm:prSet/>
      <dgm:spPr/>
      <dgm:t>
        <a:bodyPr/>
        <a:lstStyle/>
        <a:p>
          <a:endParaRPr lang="ru-RU"/>
        </a:p>
      </dgm:t>
    </dgm:pt>
    <dgm:pt modelId="{FD325573-52B2-4D0C-A91B-BAB400EC69B0}">
      <dgm:prSet custT="1"/>
      <dgm:spPr/>
      <dgm:t>
        <a:bodyPr/>
        <a:lstStyle/>
        <a:p>
          <a:pPr rtl="0"/>
          <a:r>
            <a:rPr lang="ru-RU" sz="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- Мотивация на определенного человека</a:t>
          </a:r>
        </a:p>
        <a:p>
          <a:pPr rtl="0"/>
          <a:r>
            <a:rPr lang="ru-RU" sz="900" dirty="0" smtClean="0">
              <a:latin typeface="Times New Roman" pitchFamily="18" charset="0"/>
              <a:cs typeface="Times New Roman" pitchFamily="18" charset="0"/>
            </a:rPr>
            <a:t>В этом случае избранник воспринимается как конкретный реальный человек, со всеми слабостями и недостатками. Конечно, могут встретиться и лучше и красивее, но это ничего не меняет. Это был сознательный выбор с установкой на принятие определенного человека и с вытекающей отсюда личной ответственностью за свои чувства.</a:t>
          </a:r>
          <a:endParaRPr lang="ru-RU" sz="900" dirty="0">
            <a:latin typeface="Times New Roman" pitchFamily="18" charset="0"/>
            <a:cs typeface="Times New Roman" pitchFamily="18" charset="0"/>
          </a:endParaRPr>
        </a:p>
      </dgm:t>
    </dgm:pt>
    <dgm:pt modelId="{51DCFAF8-A916-4F63-B7D9-2946C2A673AA}" type="parTrans" cxnId="{F545A830-9FA7-47C2-A2BF-12618A0B2875}">
      <dgm:prSet/>
      <dgm:spPr/>
      <dgm:t>
        <a:bodyPr/>
        <a:lstStyle/>
        <a:p>
          <a:endParaRPr lang="ru-RU"/>
        </a:p>
      </dgm:t>
    </dgm:pt>
    <dgm:pt modelId="{857EE0FD-1720-4D1C-B98E-287C55EE8055}" type="sibTrans" cxnId="{F545A830-9FA7-47C2-A2BF-12618A0B2875}">
      <dgm:prSet/>
      <dgm:spPr/>
      <dgm:t>
        <a:bodyPr/>
        <a:lstStyle/>
        <a:p>
          <a:endParaRPr lang="ru-RU"/>
        </a:p>
      </dgm:t>
    </dgm:pt>
    <dgm:pt modelId="{2DDA6010-002B-4C72-BB74-92E5FFCAFD5E}" type="pres">
      <dgm:prSet presAssocID="{4A3CE91E-ABFB-41A4-A620-2F36B95FA4BE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4816570-3606-4CB1-8AD2-82B3F946BA90}" type="pres">
      <dgm:prSet presAssocID="{4D6ECC3B-F996-48CC-8F28-624BDE667BA2}" presName="circ1" presStyleLbl="vennNode1" presStyleIdx="0" presStyleCnt="3" custScaleX="99801" custScaleY="109667"/>
      <dgm:spPr/>
      <dgm:t>
        <a:bodyPr/>
        <a:lstStyle/>
        <a:p>
          <a:endParaRPr lang="ru-RU"/>
        </a:p>
      </dgm:t>
    </dgm:pt>
    <dgm:pt modelId="{D18D4AD0-204B-46DD-81B2-1B7EE9F2B3B4}" type="pres">
      <dgm:prSet presAssocID="{4D6ECC3B-F996-48CC-8F28-624BDE667BA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FDD479-BDD1-4263-B3CE-FF19EE29BC8F}" type="pres">
      <dgm:prSet presAssocID="{E40911C4-41E7-4D1B-9A8C-890501848C51}" presName="circ2" presStyleLbl="vennNode1" presStyleIdx="1" presStyleCnt="3" custScaleY="111651" custLinFactNeighborX="22915" custLinFactNeighborY="2741"/>
      <dgm:spPr/>
      <dgm:t>
        <a:bodyPr/>
        <a:lstStyle/>
        <a:p>
          <a:endParaRPr lang="ru-RU"/>
        </a:p>
      </dgm:t>
    </dgm:pt>
    <dgm:pt modelId="{02AD030A-78B1-4392-8A1B-990617E8C6AE}" type="pres">
      <dgm:prSet presAssocID="{E40911C4-41E7-4D1B-9A8C-890501848C5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CE66ED-0F1B-47F7-BCD0-AF97DA15C7D3}" type="pres">
      <dgm:prSet presAssocID="{FD325573-52B2-4D0C-A91B-BAB400EC69B0}" presName="circ3" presStyleLbl="vennNode1" presStyleIdx="2" presStyleCnt="3" custScaleY="112943" custLinFactNeighborX="-18186" custLinFactNeighborY="2741"/>
      <dgm:spPr/>
      <dgm:t>
        <a:bodyPr/>
        <a:lstStyle/>
        <a:p>
          <a:endParaRPr lang="ru-RU"/>
        </a:p>
      </dgm:t>
    </dgm:pt>
    <dgm:pt modelId="{55CD2648-74B2-4CAE-A065-3493B5211417}" type="pres">
      <dgm:prSet presAssocID="{FD325573-52B2-4D0C-A91B-BAB400EC69B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3EACF66-4C33-4C45-A31F-33AE4AF9B9A2}" type="presOf" srcId="{E40911C4-41E7-4D1B-9A8C-890501848C51}" destId="{02AD030A-78B1-4392-8A1B-990617E8C6AE}" srcOrd="1" destOrd="0" presId="urn:microsoft.com/office/officeart/2005/8/layout/venn1"/>
    <dgm:cxn modelId="{F83C1E3C-4B82-45BD-A849-4706B784367F}" type="presOf" srcId="{FD325573-52B2-4D0C-A91B-BAB400EC69B0}" destId="{55CD2648-74B2-4CAE-A065-3493B5211417}" srcOrd="1" destOrd="0" presId="urn:microsoft.com/office/officeart/2005/8/layout/venn1"/>
    <dgm:cxn modelId="{963F21D4-E1B8-49E3-B8E3-1C64AE6DB7C2}" type="presOf" srcId="{4A3CE91E-ABFB-41A4-A620-2F36B95FA4BE}" destId="{2DDA6010-002B-4C72-BB74-92E5FFCAFD5E}" srcOrd="0" destOrd="0" presId="urn:microsoft.com/office/officeart/2005/8/layout/venn1"/>
    <dgm:cxn modelId="{FA004839-7066-456A-9B8E-04D3079D39AF}" type="presOf" srcId="{E40911C4-41E7-4D1B-9A8C-890501848C51}" destId="{63FDD479-BDD1-4263-B3CE-FF19EE29BC8F}" srcOrd="0" destOrd="0" presId="urn:microsoft.com/office/officeart/2005/8/layout/venn1"/>
    <dgm:cxn modelId="{B8DE8EFD-C7C3-429C-BED2-6E0C5E3DFCEF}" srcId="{4A3CE91E-ABFB-41A4-A620-2F36B95FA4BE}" destId="{E40911C4-41E7-4D1B-9A8C-890501848C51}" srcOrd="1" destOrd="0" parTransId="{408F86D5-8001-4190-9D51-34B9D5C8F7D2}" sibTransId="{52D7D15E-E25D-4ADC-9007-9532822749A6}"/>
    <dgm:cxn modelId="{6A9220B0-6E21-4166-9A5F-E1F13D97807D}" type="presOf" srcId="{FD325573-52B2-4D0C-A91B-BAB400EC69B0}" destId="{38CE66ED-0F1B-47F7-BCD0-AF97DA15C7D3}" srcOrd="0" destOrd="0" presId="urn:microsoft.com/office/officeart/2005/8/layout/venn1"/>
    <dgm:cxn modelId="{CFB5CD70-92BC-4CB7-8282-5DFE872AD6A7}" type="presOf" srcId="{4D6ECC3B-F996-48CC-8F28-624BDE667BA2}" destId="{D18D4AD0-204B-46DD-81B2-1B7EE9F2B3B4}" srcOrd="1" destOrd="0" presId="urn:microsoft.com/office/officeart/2005/8/layout/venn1"/>
    <dgm:cxn modelId="{5BD5741A-FC26-4674-91F1-E1B741A39BDC}" type="presOf" srcId="{4D6ECC3B-F996-48CC-8F28-624BDE667BA2}" destId="{94816570-3606-4CB1-8AD2-82B3F946BA90}" srcOrd="0" destOrd="0" presId="urn:microsoft.com/office/officeart/2005/8/layout/venn1"/>
    <dgm:cxn modelId="{0161523D-A396-445A-8F60-4EFDCB8EB2F2}" srcId="{4A3CE91E-ABFB-41A4-A620-2F36B95FA4BE}" destId="{4D6ECC3B-F996-48CC-8F28-624BDE667BA2}" srcOrd="0" destOrd="0" parTransId="{9689894C-F618-489D-9CF2-A393EEE71461}" sibTransId="{EC92A8D7-C086-48E0-BE4A-06A6BED9BAC6}"/>
    <dgm:cxn modelId="{F545A830-9FA7-47C2-A2BF-12618A0B2875}" srcId="{4A3CE91E-ABFB-41A4-A620-2F36B95FA4BE}" destId="{FD325573-52B2-4D0C-A91B-BAB400EC69B0}" srcOrd="2" destOrd="0" parTransId="{51DCFAF8-A916-4F63-B7D9-2946C2A673AA}" sibTransId="{857EE0FD-1720-4D1C-B98E-287C55EE8055}"/>
    <dgm:cxn modelId="{3CEC791F-FCCD-461F-B667-4045AD45B5DF}" type="presParOf" srcId="{2DDA6010-002B-4C72-BB74-92E5FFCAFD5E}" destId="{94816570-3606-4CB1-8AD2-82B3F946BA90}" srcOrd="0" destOrd="0" presId="urn:microsoft.com/office/officeart/2005/8/layout/venn1"/>
    <dgm:cxn modelId="{81A76A76-0FA1-4AE6-AE84-BC12D5FF4DB0}" type="presParOf" srcId="{2DDA6010-002B-4C72-BB74-92E5FFCAFD5E}" destId="{D18D4AD0-204B-46DD-81B2-1B7EE9F2B3B4}" srcOrd="1" destOrd="0" presId="urn:microsoft.com/office/officeart/2005/8/layout/venn1"/>
    <dgm:cxn modelId="{0D3A5B24-CA0B-4554-973D-391ACF6A5BBC}" type="presParOf" srcId="{2DDA6010-002B-4C72-BB74-92E5FFCAFD5E}" destId="{63FDD479-BDD1-4263-B3CE-FF19EE29BC8F}" srcOrd="2" destOrd="0" presId="urn:microsoft.com/office/officeart/2005/8/layout/venn1"/>
    <dgm:cxn modelId="{3D85E98A-649D-4107-9B40-7665E31E0477}" type="presParOf" srcId="{2DDA6010-002B-4C72-BB74-92E5FFCAFD5E}" destId="{02AD030A-78B1-4392-8A1B-990617E8C6AE}" srcOrd="3" destOrd="0" presId="urn:microsoft.com/office/officeart/2005/8/layout/venn1"/>
    <dgm:cxn modelId="{C600A399-C92C-40C1-9C44-E73E932AB3E1}" type="presParOf" srcId="{2DDA6010-002B-4C72-BB74-92E5FFCAFD5E}" destId="{38CE66ED-0F1B-47F7-BCD0-AF97DA15C7D3}" srcOrd="4" destOrd="0" presId="urn:microsoft.com/office/officeart/2005/8/layout/venn1"/>
    <dgm:cxn modelId="{F2856D83-DD09-4113-968F-1F3BBC862658}" type="presParOf" srcId="{2DDA6010-002B-4C72-BB74-92E5FFCAFD5E}" destId="{55CD2648-74B2-4CAE-A065-3493B5211417}" srcOrd="5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62C115-FA36-4E46-BB1B-F983D54BD95D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0FC6BA4-AF07-41E6-9A48-3D602B323F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720B5-3F53-4B3F-A901-847EFC286592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92E13-F821-454F-B590-583FC40D56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40F0C-38E0-40E5-892E-DA70C5F10365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C138-4BD6-4D80-9155-25CF14EBB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A185D-B4E1-4A7E-8E09-37C9B5B9FCC8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ADE01-0DB4-42B2-A245-64B177C6CB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CCB940-B628-4B93-B5DF-08F2F82486E1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7F0FEF-8981-4D66-BB11-1353FF426C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B566-A7B5-457F-BF87-F9E0AFE6DC07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31FBC-79C5-461A-B0C2-94283F007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457652-8005-4BD3-92F8-735A0B1F030E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594586-D116-4A23-8F34-4853C0EF1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EA2B7-43C7-437A-BF93-7838D1EA97D8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41922-8352-43B2-B505-065C088ADA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81225A5-3945-4A2E-A9E6-FC3A70A018F3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0336A6-0703-48FE-A27A-87AB30FA2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9D6671-58A1-4945-97FE-040F7DFBAFCA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98C1E0-94DE-46EE-8A8E-6D815FBCB3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5759B6F-0A16-4CB5-A4D9-BDFFFCBDE8E8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935AA7-5C5B-48A5-B3AC-37690DA00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30B0BD7-354B-4D26-BE05-59207EF14B29}" type="datetimeFigureOut">
              <a:rPr lang="ru-RU"/>
              <a:pPr>
                <a:defRPr/>
              </a:pPr>
              <a:t>10.08.2014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055F9B5-CB5C-46C8-B1E5-81F9F2E05C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7" r:id="rId2"/>
    <p:sldLayoutId id="2147483673" r:id="rId3"/>
    <p:sldLayoutId id="2147483668" r:id="rId4"/>
    <p:sldLayoutId id="2147483674" r:id="rId5"/>
    <p:sldLayoutId id="2147483669" r:id="rId6"/>
    <p:sldLayoutId id="2147483675" r:id="rId7"/>
    <p:sldLayoutId id="2147483676" r:id="rId8"/>
    <p:sldLayoutId id="2147483677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90710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907100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28750" y="1000125"/>
            <a:ext cx="7407275" cy="12604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egoe Script" pitchFamily="34" charset="0"/>
              </a:rPr>
              <a:t>Мотивация семейной жизни</a:t>
            </a:r>
            <a:endParaRPr lang="ru-RU" b="1" dirty="0">
              <a:solidFill>
                <a:schemeClr val="accent3">
                  <a:lumMod val="60000"/>
                  <a:lumOff val="40000"/>
                </a:schemeClr>
              </a:solidFill>
              <a:latin typeface="Segoe Script" pitchFamily="34" charset="0"/>
            </a:endParaRPr>
          </a:p>
        </p:txBody>
      </p:sp>
      <p:pic>
        <p:nvPicPr>
          <p:cNvPr id="34818" name="Picture 2" descr="http://oboi-dlja-stola.ru/file/8472/760x0/16:9/%D0%A1%D0%B2%D0%B0%D0%B4%D0%B5%D0%B1%D0%BD%D0%B0%D1%8F-%D0%BF%D0%B0%D1%80%D0%B0-3.jpg"/>
          <p:cNvPicPr>
            <a:picLocks noChangeAspect="1" noChangeArrowheads="1"/>
          </p:cNvPicPr>
          <p:nvPr/>
        </p:nvPicPr>
        <p:blipFill>
          <a:blip r:embed="rId2"/>
          <a:srcRect l="12844"/>
          <a:stretch>
            <a:fillRect/>
          </a:stretch>
        </p:blipFill>
        <p:spPr bwMode="auto">
          <a:xfrm>
            <a:off x="1000100" y="2357430"/>
            <a:ext cx="3393447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Психологический климат в семье</a:t>
            </a:r>
            <a:endParaRPr lang="ru-RU" sz="3200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2">
              <a:lumMod val="40000"/>
              <a:lumOff val="60000"/>
            </a:schemeClr>
          </a:solidFill>
          <a:ln w="19050"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 fontScale="47500" lnSpcReduction="20000"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Совместная жизнь требует готовности супругов к </a:t>
            </a:r>
            <a:r>
              <a:rPr lang="ru-RU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компромиссу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умения считаться с потребностями другого, подавляя часто свои собственные. Неумение найти правильную линию поведения приводит к такому обострению противоречий, при котором удовлетворение потребностей каждого из супругов в данной семье становится трудным или же вообще невозможным. Это приводит к конфликтам и, через некоторое время, к распаду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семьи.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Потребность супругов в </a:t>
            </a:r>
            <a:r>
              <a:rPr lang="ru-RU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защите </a:t>
            </a:r>
            <a:r>
              <a:rPr lang="ru-RU" b="1" i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Я-концепции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.Отсутствие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внимания, заботы, психологической поддержки во взаимоотношениях супругов приводит к неудовлетворенности таких важнейших потребностей, необходимых для поддержания своего «Я», как потребность в любви, уважении, в ощущении своей значимости, в сохранении чувства собственного достоинства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Сложность удовлетворения потребности в сохранении собственного «Я» состоит в том, что в глазах каждого из супругов собственное «Я» выглядит значительно привлекательнее, чем «Я» другого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Значительное место в создании психологического климата в семье занимает </a:t>
            </a:r>
            <a:r>
              <a:rPr lang="ru-RU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удовлетворение ролевых потребностей супругов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матери – отца, мужа – жены, хозяина – хозяйки, женщины – мужчины, главы семьи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Важно и удовлетворение </a:t>
            </a:r>
            <a:r>
              <a:rPr lang="ru-RU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потребности в информированности супругов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различных сторонах жизни партнера. Высокий уровень взаимной информированности супругов создает основу для формирования в семье доверительных отношений.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Мотивация супружеских отношений в пожилом возрасте</a:t>
            </a:r>
            <a:endParaRPr lang="ru-RU" sz="2800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715304" cy="3429024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среднем пожилые супружеские пары сообщают о большей удовлетворенности браком и его гармонии после того, как их выросшие дети начинают жить отдельно. Однако первое время во взаимоотношениях между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супругами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могут возникать некоторые сложности. Это связано с тем, что наступило время, когда не отвлекают уже ни дети, ни работа, и людям необходимо заново учиться жить вдвоем, учитывая интересы друг друга и находя общие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занятия.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Брак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начинает в большей степени, чем раньше, определять круг общения супругов, направленность их деятельности, служить источником утешения, поддержки и душевной близости. Супруги чаще оказывают помощь друг другу. При этом в выигрыше находятся оба партнера, потому что оба приобретают любовь, поддержку, статус, получают деньги и информацию (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Крайг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Г., 2000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преклонном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возрасте люди не часто расходятся, понимая, насколько они нуждаются друг в друге. Одиночество — пугающая перспектива, которую пожилые люди редко выбирают добровольно. Обычно оно бывает связано с уходом близкого человека из жизни и сопровождается горем, чувством утраты, а затем долгим периодом адаптации, который может заканчиваться поиском нового партнера или жизнью в супружеском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одиночестве.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Основным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мотивом поиска нового партнера в период поздней взрослости является желание совместно, а не в одиночку, решать возникающие социальные и психологические проблемы. Вместе, оказывая друг другу помощь, легче преодолевать бытовые трудности, поддерживать социальные контакты, принимать финансовые решения, обеспечивать себя материально. В то же время многие (особенно женщины) так и предпочитают жить одни до конца жизни.</a:t>
            </a:r>
          </a:p>
        </p:txBody>
      </p:sp>
      <p:pic>
        <p:nvPicPr>
          <p:cNvPr id="13314" name="Picture 2" descr="http://2.bp.blogspot.com/-rTD0fXOn1jc/UkO1Tlt1VVI/AAAAAAAAG_U/9jyStNGFJYc/s1600/%D0%BF%D0%BE%D0%B6%D0%B8%D0%BB%D1%8B%D0%B5+%D0%BF%D0%B0%D1%80%D1%8B17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4696224"/>
            <a:ext cx="3143272" cy="2161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Segoe Script" pitchFamily="34" charset="0"/>
              </a:rPr>
              <a:t>Компоненты мотивации семейной жизни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14488"/>
            <a:ext cx="7422672" cy="4533912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283464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этом вопросе выделяются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аспекты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поиска брачного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партнера;</a:t>
            </a:r>
          </a:p>
          <a:p>
            <a:pPr marL="0" indent="283464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семейной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жизни;</a:t>
            </a:r>
          </a:p>
          <a:p>
            <a:pPr marL="0" indent="283464" fontAlgn="auto"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разводов.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313" y="1214438"/>
            <a:ext cx="7497762" cy="135731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latin typeface="Segoe Script" pitchFamily="34" charset="0"/>
              </a:rPr>
              <a:t>Мотивы вступления в брак</a:t>
            </a:r>
            <a:endParaRPr lang="ru-RU" dirty="0">
              <a:latin typeface="Segoe Script" pitchFamily="34" charset="0"/>
            </a:endParaRPr>
          </a:p>
        </p:txBody>
      </p:sp>
      <p:pic>
        <p:nvPicPr>
          <p:cNvPr id="30722" name="Picture 2" descr="http://www.hereisfree.com/content1/pic/zip01/b_13022305476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000372"/>
            <a:ext cx="3357570" cy="3357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Различные взгляды на мотивацию выбора брачного партнера</a:t>
            </a:r>
            <a:endParaRPr lang="ru-RU" sz="2800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209675" y="1285875"/>
            <a:ext cx="7934325" cy="5286375"/>
          </a:xfr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32500" lnSpcReduction="20000"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данным </a:t>
            </a:r>
            <a:r>
              <a:rPr lang="ru-RU" sz="3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 Ф. Федотовой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Л. А. </a:t>
            </a: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Филипповой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стремление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к половой близости,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проявлять заботу (эти мотивы чаще отмечаются мужчинами),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испытывать заботу (чаще отмечается женщинами),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любить и быть любимым (чаще – у женщин),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тремление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найти подобного себе человека,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быть понятым.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Мотивы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вступления в брак существенно зависят от социального положения субъекта, его пола, возраста, имеющихся ценностей жизни и других факторов.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По данным исследований </a:t>
            </a: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Г. </a:t>
            </a:r>
            <a:r>
              <a:rPr lang="ru-RU" sz="3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Харчева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И. Голода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 Г. Юркевича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у большинства молодых людей главным мотивом выбора будущего супруга называлась любовь;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отмечается и роль материального фактора в выборе супруга, т. е. желание быть материально обеспеченным («брак по расчету»). 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играет роль и желание связать свою судьбу со знаменитым, популярным, известным в обществе человеком («покупаться в лучах его славы»),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стремление к семейному уюту,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боязнь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одиночества,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желание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иметь детей и проявлять взаимную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заботу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привычка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друг к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другу.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Н. Г. Юркевич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мотивация на организацию семьи сильнее выражена у женщин, чем у мужчин;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присутствует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мотив стереотипа (по принципу «все так делают»), причем,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именно легкомысленные браки чаще всего бывают неудачными (впрочем, как и браки по расчету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Эстонским социологом </a:t>
            </a: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Э. </a:t>
            </a:r>
            <a:r>
              <a:rPr lang="ru-RU" sz="3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Тийт</a:t>
            </a:r>
            <a:r>
              <a:rPr lang="ru-RU" sz="3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(1975) выделено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три группы целей вступления в брак: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совместное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воспитание детей,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супругов как личностей (включая увлечения на досуге и интенсивное и содержательное внутрисемейное общение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своего домашнего очага с приданием ему своеобразия и уюта.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Виды мотивации на брак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43365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Взгляд С. В. Ковалёва на брак «по любви»</a:t>
            </a:r>
            <a:endParaRPr lang="ru-RU" sz="3200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>
              <a:lumMod val="20000"/>
              <a:lumOff val="80000"/>
            </a:schemeClr>
          </a:solidFill>
          <a:ln w="28575">
            <a:solidFill>
              <a:schemeClr val="tx1">
                <a:lumMod val="75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В. Ковалев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полагает, что мотивация вступления в брак включает по крайней мере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пять типов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любовь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духовную близость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материаль­ный расчет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психологическое соответствие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моральные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соображения.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влияния брачной мотивации на удовлетворенность браком подтверждает важность двух первых мотивов.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Среди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тех, кто вступил в супружеский союз по любви и общности взглядов, максимальное число удовлетворенных и минимальное — неудовлетворенных.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единство этих двух мотивов. Разочарование семьей и браком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оказалось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более вероятным у тех, кто ориентировался исключительно на свои чувства без необходимой для их сохранения духовной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общности супругов.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большом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числе случаев любовь оказывается фактором, препятствующим сохранению семей­ного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союза.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Во-первых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пишет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С. В. Ковалев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нетерпении любви мы ищем не супруга, а любимого, забывая о том, что жить нам придется не с одним этим прекрасным чувством, а с ее предметом и носителем — вполне конкретным человеком, обладающим уникальным психическим ми­ром, образом своего «Я», темпераментом, характером и личностными особенностями, отчего слияние двух «Я» не всегда приводит к появле­нию одного «Мы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Во-вторых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под романтическим покровом любви мы очень часто забываем, что, сколь бы супруги ни любили друг друга, в своей семье они просто обязаны будут выполнять обычные для каждой супружес­кой пары функции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0112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Неосознанные мотивы вступления в брак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75" y="1447800"/>
            <a:ext cx="7648575" cy="5124450"/>
          </a:xfrm>
          <a:solidFill>
            <a:schemeClr val="tx2">
              <a:lumMod val="60000"/>
              <a:lumOff val="40000"/>
            </a:schemeClr>
          </a:solidFill>
          <a:ln w="28575">
            <a:solidFill>
              <a:schemeClr val="accent5"/>
            </a:solidFill>
          </a:ln>
        </p:spPr>
        <p:txBody>
          <a:bodyPr>
            <a:normAutofit fontScale="40000" lnSpcReduction="20000"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А. Б. </a:t>
            </a: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Добрович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выделил группу 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неосознанных мотивов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побуждающих человека вступать в брак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Обоюдное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актерство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молодые люди играют романтические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роли;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Общность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интересов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совпадение интересов, общее увлечение принимают за родство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душ;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Уязвленное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самолюбие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которое побуждает достичь «заветного» любой ценой, стимулирует азарт и жажду победы через обладание «непокорным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Ловушка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неполноценности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в которой сливаются воедино установка благодарности и ощущение реализации «последнего шанса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Интимная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удача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успех в сексуальных отношениях сводится к предвосхищению хорошего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брака;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Взаимная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легкодоступность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очень привлекает в добрачных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отношениях;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Жалость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она же в вариантах вины, долга, воспринимается как «собственная доблесть» и позволяет играть на сцене жизни весьма благородную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роль;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Порядочность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брак стимулируется мнением ближайшего окружения и ответственностью перед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ним;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Выгода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человек обретает посредством такого союза пристанище, финансовое и материальное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благополучие;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когда выбор партнера и вступление в брак совершают «назло обидчику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Боязнь одиночества,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когда брачный союз выступает в роли спасения от своих проблем, от самого себя, от страха будущей жизни.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мотивационные модификации могут быть осознаны, и тогда, при условии, что люди не лукавят сами с собой, намерения их серьезны, а ответственность за семейную жизнь принимается в полном объеме, есть шанс, что брак, стартовавший с этих позиций, может оказаться успешным.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Критерии брачного выбора</a:t>
            </a:r>
            <a:endParaRPr lang="ru-RU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0000"/>
              <a:lumOff val="40000"/>
            </a:schemeClr>
          </a:solidFill>
          <a:ln w="19050">
            <a:solidFill>
              <a:schemeClr val="bg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Обозова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А.Н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выделяет общие критерии брачного выбора, которые разделяются на четыре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группы: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Социально-экономические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критерии: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возраст, образование, социальное положение (профессия, должность), гражданское состояние, наличие детей, национальность, отношение к религии, материальное положение (квартира, имущество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критерии:</a:t>
            </a:r>
            <a:r>
              <a:rPr lang="ru-RU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особенности внешности, состояние здоровья. Особое внимание обращается на рост, вес, телосложение, цвет волос и глаз, отношение к курению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алкоголю.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Психологические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особенности темперамента, характера, интересов, способов проведения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досуга.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Семейные </a:t>
            </a:r>
            <a:r>
              <a:rPr lang="ru-RU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представление об образе жизни семьи, распределение ролей между супругами, отношение к семейной 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Значимость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данных групп критериев зависит от возраста, пола, образования и индивидуальности выбирающего. Для женщин более значимы психологические критерии, для мужчин – физические.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683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>
                <a:solidFill>
                  <a:schemeClr val="tx2">
                    <a:satMod val="130000"/>
                  </a:schemeClr>
                </a:solidFill>
                <a:latin typeface="Segoe Script" pitchFamily="34" charset="0"/>
              </a:rPr>
              <a:t>Причины, вызывающие распад семьи</a:t>
            </a:r>
            <a:endParaRPr lang="ru-RU" sz="3200" dirty="0">
              <a:solidFill>
                <a:schemeClr val="tx2">
                  <a:satMod val="130000"/>
                </a:schemeClr>
              </a:solidFill>
              <a:latin typeface="Segoe Script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38" y="1143000"/>
            <a:ext cx="7720012" cy="5572125"/>
          </a:xfr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accent3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Причины неудачных браков по любви: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то же время, несмотря на, казалось бы, наиболее приемлемую в обществе причину брака – любовь, она не гарантирует прочности брака (Д. М.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Чечота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, 1976). Видимо, все дело в том, что под одним и тем же мотивом («по любви») скрываются разные потребности (чувства). Когда под любовью понимается сексуальное влечение («эрос»), то она не является гарантией прочного брака, если не подкреплена другими потребностями и 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мотиваторами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из нравственной сферы человека. Только в тех случаях, когда любимый воспринимается как незаменимый по своим индивидуальным, личностным качествам, когда для любящего высшей целью является не собственное благо, а благо любимого человека, когда целью любви и любовных отношений является не получение эгоистического удовлетворения, а испытание радости через радость другого человека (такая любовь называлась древними греками «</a:t>
            </a: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ага-пе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»), исключается возможность «пресыщения» партнером и отказа от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него. 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Другой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причиной неудачных браков «по любви» является то, что любовь порождает идеализацию партнера и такие требования к супружеству, которые бывает трудно осуществить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11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Другие причины: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Межличностные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отношения в семьях могут строиться на основе мотива «обязанности» и мотива «привязанности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неудовлетворение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имеющихся у супругов потребностей и ожиданий. Каждый из супругов, к моменту вступления в брак, под влиянием родителей и личного опыта имеет сложившееся представление об оптимальном, с его точки зрения, образе жизни семьи. Нередко эти представления, связанные с имеющимися у них потребностями, привычками, интересами, оказываются противоречивыми. 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Противоречивыми могут оказаться и потребности супругов в сфере исполнения семейных ролей (например, кто должен быть лидером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Несовпадения могут быть и по потребностям общения, проведения досуга, наличия детей, удовлетворения материальных запросов и т. д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283464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психологическая 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несовместимость (несходство характеров, «тяжелый характер» одного из супругов), отсутствие чувства любви и гармонии в половой жизни (на это чаще указывают мужчины), супружеская неверность, алкоголизм одного из супругов, конфликтные отношения с родителями одного из супругов при совместном с ними проживании (эти причины чаще называют женщины) и прочее.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6">
      <a:dk1>
        <a:srgbClr val="5F4D0A"/>
      </a:dk1>
      <a:lt1>
        <a:srgbClr val="F1DB8C"/>
      </a:lt1>
      <a:dk2>
        <a:srgbClr val="7F670E"/>
      </a:dk2>
      <a:lt2>
        <a:srgbClr val="C5B07E"/>
      </a:lt2>
      <a:accent1>
        <a:srgbClr val="E07B7C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</TotalTime>
  <Words>1433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26" baseType="lpstr">
      <vt:lpstr>Corbel</vt:lpstr>
      <vt:lpstr>Arial</vt:lpstr>
      <vt:lpstr>Wingdings 2</vt:lpstr>
      <vt:lpstr>Verdana</vt:lpstr>
      <vt:lpstr>Calibri</vt:lpstr>
      <vt:lpstr>Gill Sans MT</vt:lpstr>
      <vt:lpstr>Segoe Script</vt:lpstr>
      <vt:lpstr>Times New Roman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Мотивация семейной жизни</vt:lpstr>
      <vt:lpstr>Компоненты мотивации семейной жизни</vt:lpstr>
      <vt:lpstr>Мотивы вступления в брак</vt:lpstr>
      <vt:lpstr>Различные взгляды на мотивацию выбора брачного партнера</vt:lpstr>
      <vt:lpstr>Виды мотивации на брак</vt:lpstr>
      <vt:lpstr>Взгляд С. В. Ковалёва на брак «по любви»</vt:lpstr>
      <vt:lpstr>Неосознанные мотивы вступления в брак</vt:lpstr>
      <vt:lpstr>Критерии брачного выбора</vt:lpstr>
      <vt:lpstr>Причины, вызывающие распад семьи</vt:lpstr>
      <vt:lpstr>Психологический климат в семье</vt:lpstr>
      <vt:lpstr>Мотивация супружеских отношений в пожилом возрасте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Nemo</dc:creator>
  <cp:lastModifiedBy>Vista DNA X86</cp:lastModifiedBy>
  <cp:revision>10</cp:revision>
  <dcterms:created xsi:type="dcterms:W3CDTF">2014-04-19T15:06:32Z</dcterms:created>
  <dcterms:modified xsi:type="dcterms:W3CDTF">2014-08-10T20:24:37Z</dcterms:modified>
</cp:coreProperties>
</file>