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58" r:id="rId3"/>
    <p:sldId id="259" r:id="rId4"/>
    <p:sldId id="260" r:id="rId5"/>
    <p:sldId id="262" r:id="rId6"/>
    <p:sldId id="261" r:id="rId7"/>
    <p:sldId id="263" r:id="rId8"/>
    <p:sldId id="268" r:id="rId9"/>
    <p:sldId id="270" r:id="rId10"/>
    <p:sldId id="264" r:id="rId11"/>
    <p:sldId id="265" r:id="rId12"/>
    <p:sldId id="267" r:id="rId13"/>
    <p:sldId id="271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1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789363"/>
            <a:ext cx="7772400" cy="1109662"/>
          </a:xfrm>
        </p:spPr>
        <p:txBody>
          <a:bodyPr/>
          <a:lstStyle>
            <a:lvl1pPr algn="ctr">
              <a:defRPr sz="4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941888"/>
            <a:ext cx="6400800" cy="69691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77038" y="1700213"/>
            <a:ext cx="1909762" cy="489743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42988" y="1700213"/>
            <a:ext cx="5581650" cy="4897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42988" y="2349500"/>
            <a:ext cx="3744912" cy="4248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40300" y="2349500"/>
            <a:ext cx="3746500" cy="4248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1700213"/>
            <a:ext cx="7643812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2349500"/>
            <a:ext cx="7643812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6165850"/>
            <a:ext cx="9144000" cy="6921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cs typeface="+mn-cs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85750"/>
            <a:ext cx="7772400" cy="4613275"/>
          </a:xfrm>
        </p:spPr>
        <p:txBody>
          <a:bodyPr/>
          <a:lstStyle/>
          <a:p>
            <a:pPr algn="l"/>
            <a:r>
              <a:rPr lang="uk-UA" sz="8000" smtClean="0">
                <a:solidFill>
                  <a:srgbClr val="FFFF00"/>
                </a:solidFill>
              </a:rPr>
              <a:t/>
            </a:r>
            <a:br>
              <a:rPr lang="uk-UA" sz="8000" smtClean="0">
                <a:solidFill>
                  <a:srgbClr val="FFFF00"/>
                </a:solidFill>
              </a:rPr>
            </a:br>
            <a:r>
              <a:rPr lang="uk-UA" sz="8000" smtClean="0">
                <a:solidFill>
                  <a:srgbClr val="FFFF00"/>
                </a:solidFill>
              </a:rPr>
              <a:t>Суицидальное </a:t>
            </a:r>
            <a:r>
              <a:rPr lang="ru-RU" sz="8000" smtClean="0">
                <a:solidFill>
                  <a:srgbClr val="FFFF00"/>
                </a:solidFill>
              </a:rPr>
              <a:t>поведение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2988" y="0"/>
            <a:ext cx="7643812" cy="642938"/>
          </a:xfrm>
        </p:spPr>
        <p:txBody>
          <a:bodyPr/>
          <a:lstStyle/>
          <a:p>
            <a:pPr algn="ctr"/>
            <a:r>
              <a:rPr lang="ru-RU" smtClean="0"/>
              <a:t/>
            </a:r>
            <a:br>
              <a:rPr lang="ru-RU" smtClean="0"/>
            </a:br>
            <a:r>
              <a:rPr lang="ru-RU" smtClean="0">
                <a:solidFill>
                  <a:srgbClr val="FFFF00"/>
                </a:solidFill>
              </a:rPr>
              <a:t>Самоубийство</a:t>
            </a:r>
            <a:r>
              <a:rPr lang="ru-RU" smtClean="0"/>
              <a:t> </a:t>
            </a:r>
            <a:r>
              <a:rPr lang="ru-RU" smtClean="0">
                <a:solidFill>
                  <a:srgbClr val="FFFF00"/>
                </a:solidFill>
              </a:rPr>
              <a:t>и закон</a:t>
            </a: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571500"/>
            <a:ext cx="8786812" cy="6026150"/>
          </a:xfrm>
        </p:spPr>
        <p:txBody>
          <a:bodyPr/>
          <a:lstStyle/>
          <a:p>
            <a:r>
              <a:rPr lang="ru-RU" sz="2000" smtClean="0"/>
              <a:t>В большинстве стран самоубийство как таковое в наши дни преступлением не является;</a:t>
            </a:r>
          </a:p>
          <a:p>
            <a:r>
              <a:rPr lang="ru-RU" sz="2000" smtClean="0"/>
              <a:t>В России в настоящий момент предусматривается ответственность по ст. 110 Уголовного кодекса за доведение «до самоубийства или до покушения на самоубийство путем угроз, жестокого обращения или систематического унижения человеческого достоинства потерпевшего»;</a:t>
            </a:r>
          </a:p>
          <a:p>
            <a:r>
              <a:rPr lang="ru-RU" sz="2000" smtClean="0"/>
              <a:t>В Индии до настоящего времени действует закон, согласно которому попытка самоубийства наказывается лишением свободы на срок до 1 года и/или штрафом. Ранее в индийской традиции было принято самосожжение вдов;</a:t>
            </a:r>
          </a:p>
          <a:p>
            <a:r>
              <a:rPr lang="ru-RU" sz="2000" smtClean="0"/>
              <a:t>В Сингапуре попытка самоубийства также наказуема заключением на срок до 1 года;</a:t>
            </a:r>
          </a:p>
          <a:p>
            <a:r>
              <a:rPr lang="ru-RU" sz="2000" smtClean="0"/>
              <a:t>В законодательстве Великобритании до XIX века включительно самоубийство рассматривалось как тяжкое преступление и за неудавшуюся попытку самоубийцу могли приговорить к смертельной казни.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2988" y="0"/>
            <a:ext cx="7643812" cy="500063"/>
          </a:xfrm>
        </p:spPr>
        <p:txBody>
          <a:bodyPr/>
          <a:lstStyle/>
          <a:p>
            <a:pPr algn="ctr"/>
            <a:r>
              <a:rPr lang="ru-RU" smtClean="0">
                <a:solidFill>
                  <a:srgbClr val="FFFF00"/>
                </a:solidFill>
              </a:rPr>
              <a:t/>
            </a:r>
            <a:br>
              <a:rPr lang="ru-RU" smtClean="0">
                <a:solidFill>
                  <a:srgbClr val="FFFF00"/>
                </a:solidFill>
              </a:rPr>
            </a:br>
            <a:r>
              <a:rPr lang="ru-RU" smtClean="0">
                <a:solidFill>
                  <a:srgbClr val="FFFF00"/>
                </a:solidFill>
              </a:rPr>
              <a:t>Массовые самоубийства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5" y="571500"/>
            <a:ext cx="8858250" cy="6026150"/>
          </a:xfrm>
        </p:spPr>
        <p:txBody>
          <a:bodyPr/>
          <a:lstStyle/>
          <a:p>
            <a:endParaRPr lang="ru-RU" sz="2000" smtClean="0"/>
          </a:p>
          <a:p>
            <a:r>
              <a:rPr lang="ru-RU" sz="2000" smtClean="0"/>
              <a:t>Около 1000 евреев на горе Массада в I веке н.э, предпочли самоубийство римскому рабству</a:t>
            </a:r>
            <a:r>
              <a:rPr lang="ru-RU" sz="2000" baseline="30000" smtClean="0"/>
              <a:t>;</a:t>
            </a:r>
            <a:endParaRPr lang="ru-RU" sz="2000" smtClean="0"/>
          </a:p>
          <a:p>
            <a:r>
              <a:rPr lang="ru-RU" sz="2000" smtClean="0"/>
              <a:t>Самосожжения староверов в XVII—XVIII веках;</a:t>
            </a:r>
          </a:p>
          <a:p>
            <a:r>
              <a:rPr lang="ru-RU" sz="2000" smtClean="0"/>
              <a:t>Массовое харакири японцев (число покончивших с жизнью в различных источниках варьируется от 35000 до 200000) после подписания капитуляции в 1945 году;</a:t>
            </a:r>
          </a:p>
          <a:p>
            <a:r>
              <a:rPr lang="ru-RU" sz="2000" smtClean="0"/>
              <a:t>Интернет-клубы самоубийц появились еще в конце 90-х годов и получили распространение практически по всему миру. Япония стала лидером среди стран группового суицида через Интернет;</a:t>
            </a:r>
          </a:p>
          <a:p>
            <a:r>
              <a:rPr lang="ru-RU" sz="2000" smtClean="0"/>
              <a:t>Секта «Народный храм» (912 человек) в Джонстауне (Гайана) в 1978 году;</a:t>
            </a:r>
          </a:p>
          <a:p>
            <a:r>
              <a:rPr lang="ru-RU" sz="2000" smtClean="0"/>
              <a:t>Секта «Ветвь Давидова» (самосожжение 87 человек) в 1993 году;</a:t>
            </a:r>
          </a:p>
          <a:p>
            <a:r>
              <a:rPr lang="ru-RU" sz="2000" smtClean="0"/>
              <a:t>Секта «Heaven’s Gate» (39 членов культа приняли фенобарбитал, надев себе на голову после этого пластиковые пакеты, в результате чего задохнулись во сне) в 1997 году.</a:t>
            </a:r>
          </a:p>
          <a:p>
            <a:pPr>
              <a:buFontTx/>
              <a:buNone/>
            </a:pPr>
            <a:endParaRPr lang="ru-RU" sz="2000" smtClean="0"/>
          </a:p>
        </p:txBody>
      </p:sp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2988" y="142875"/>
            <a:ext cx="7643812" cy="428625"/>
          </a:xfrm>
        </p:spPr>
        <p:txBody>
          <a:bodyPr/>
          <a:lstStyle/>
          <a:p>
            <a:pPr algn="ctr"/>
            <a:r>
              <a:rPr lang="ru-RU" smtClean="0">
                <a:solidFill>
                  <a:srgbClr val="FFFF00"/>
                </a:solidFill>
              </a:rPr>
              <a:t>Статистика суицида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714375"/>
            <a:ext cx="8715375" cy="5883275"/>
          </a:xfrm>
        </p:spPr>
        <p:txBody>
          <a:bodyPr/>
          <a:lstStyle/>
          <a:p>
            <a:pPr>
              <a:buFontTx/>
              <a:buNone/>
            </a:pPr>
            <a:r>
              <a:rPr lang="ru-RU" sz="1200" b="1" smtClean="0">
                <a:solidFill>
                  <a:srgbClr val="FFFF00"/>
                </a:solidFill>
              </a:rPr>
              <a:t>По официальной статистике, каждый год кончают жизнь самоубийством 1 000 000 человек.</a:t>
            </a:r>
            <a:r>
              <a:rPr lang="ru-RU" sz="1200" b="1" smtClean="0"/>
              <a:t> </a:t>
            </a:r>
            <a:r>
              <a:rPr lang="ru-RU" sz="1200" smtClean="0"/>
              <a:t>Среди них:</a:t>
            </a:r>
            <a:br>
              <a:rPr lang="ru-RU" sz="1200" smtClean="0"/>
            </a:br>
            <a:r>
              <a:rPr lang="ru-RU" sz="1200" smtClean="0"/>
              <a:t>- 280 тысяч китайцев,</a:t>
            </a:r>
            <a:br>
              <a:rPr lang="ru-RU" sz="1200" smtClean="0"/>
            </a:br>
            <a:r>
              <a:rPr lang="ru-RU" sz="1200" smtClean="0"/>
              <a:t>- 30 тысяч американцев,</a:t>
            </a:r>
            <a:br>
              <a:rPr lang="ru-RU" sz="1200" smtClean="0"/>
            </a:br>
            <a:r>
              <a:rPr lang="ru-RU" sz="1200" smtClean="0"/>
              <a:t>- 25 тысяч японцев,</a:t>
            </a:r>
            <a:br>
              <a:rPr lang="ru-RU" sz="1200" smtClean="0"/>
            </a:br>
            <a:r>
              <a:rPr lang="ru-RU" sz="1200" smtClean="0"/>
              <a:t>- 20 тысяч французов,</a:t>
            </a:r>
            <a:br>
              <a:rPr lang="ru-RU" sz="1200" smtClean="0"/>
            </a:br>
            <a:r>
              <a:rPr lang="ru-RU" sz="1200" b="1" smtClean="0"/>
              <a:t>- 50 тысяч русских.</a:t>
            </a:r>
          </a:p>
          <a:p>
            <a:pPr>
              <a:buFontTx/>
              <a:buNone/>
            </a:pPr>
            <a:r>
              <a:rPr lang="ru-RU" sz="1200" smtClean="0">
                <a:solidFill>
                  <a:srgbClr val="FFFF00"/>
                </a:solidFill>
              </a:rPr>
              <a:t>ВОЗ насчитывает 800</a:t>
            </a:r>
            <a:r>
              <a:rPr lang="ru-RU" sz="1200" b="1" smtClean="0">
                <a:solidFill>
                  <a:srgbClr val="FFFF00"/>
                </a:solidFill>
              </a:rPr>
              <a:t> причин самоубийств.</a:t>
            </a:r>
            <a:r>
              <a:rPr lang="ru-RU" sz="1200" smtClean="0"/>
              <a:t> Из них:</a:t>
            </a:r>
            <a:br>
              <a:rPr lang="ru-RU" sz="1200" smtClean="0"/>
            </a:br>
            <a:r>
              <a:rPr lang="ru-RU" sz="1200" smtClean="0"/>
              <a:t>- 41% - неизвестны</a:t>
            </a:r>
            <a:br>
              <a:rPr lang="ru-RU" sz="1200" smtClean="0"/>
            </a:br>
            <a:r>
              <a:rPr lang="ru-RU" sz="1200" smtClean="0"/>
              <a:t>- 19% - страх перед наказанием </a:t>
            </a:r>
            <a:br>
              <a:rPr lang="ru-RU" sz="1200" smtClean="0"/>
            </a:br>
            <a:r>
              <a:rPr lang="ru-RU" sz="1200" smtClean="0"/>
              <a:t>- 18% – душевная болезнь</a:t>
            </a:r>
            <a:br>
              <a:rPr lang="ru-RU" sz="1200" smtClean="0"/>
            </a:br>
            <a:r>
              <a:rPr lang="ru-RU" sz="1200" smtClean="0"/>
              <a:t>- 18% - домашние огорчения</a:t>
            </a:r>
            <a:br>
              <a:rPr lang="ru-RU" sz="1200" smtClean="0"/>
            </a:br>
            <a:r>
              <a:rPr lang="ru-RU" sz="1200" smtClean="0"/>
              <a:t>- 6% - страсти</a:t>
            </a:r>
            <a:br>
              <a:rPr lang="ru-RU" sz="1200" smtClean="0"/>
            </a:br>
            <a:r>
              <a:rPr lang="ru-RU" sz="1200" smtClean="0"/>
              <a:t>- 3% денежные потери</a:t>
            </a:r>
            <a:br>
              <a:rPr lang="ru-RU" sz="1200" smtClean="0"/>
            </a:br>
            <a:r>
              <a:rPr lang="ru-RU" sz="1200" smtClean="0"/>
              <a:t>- 1,4% - пресыщенность жизнью</a:t>
            </a:r>
            <a:br>
              <a:rPr lang="ru-RU" sz="1200" smtClean="0"/>
            </a:br>
            <a:r>
              <a:rPr lang="ru-RU" sz="1200" smtClean="0"/>
              <a:t>- 1,2% - физические болезни.</a:t>
            </a:r>
          </a:p>
          <a:p>
            <a:pPr>
              <a:buFontTx/>
              <a:buNone/>
            </a:pPr>
            <a:r>
              <a:rPr lang="ru-RU" sz="1200" b="1" smtClean="0">
                <a:solidFill>
                  <a:srgbClr val="FFFF00"/>
                </a:solidFill>
              </a:rPr>
              <a:t>Время:</a:t>
            </a:r>
            <a:r>
              <a:rPr lang="ru-RU" sz="1200" smtClean="0"/>
              <a:t/>
            </a:r>
            <a:br>
              <a:rPr lang="ru-RU" sz="1200" smtClean="0"/>
            </a:br>
            <a:r>
              <a:rPr lang="ru-RU" sz="1200" smtClean="0"/>
              <a:t>- Первая половина дня – 32%</a:t>
            </a:r>
            <a:br>
              <a:rPr lang="ru-RU" sz="1200" smtClean="0"/>
            </a:br>
            <a:r>
              <a:rPr lang="ru-RU" sz="1200" smtClean="0"/>
              <a:t>- Вторая половина – 44%</a:t>
            </a:r>
            <a:br>
              <a:rPr lang="ru-RU" sz="1200" smtClean="0"/>
            </a:br>
            <a:r>
              <a:rPr lang="ru-RU" sz="1200" smtClean="0"/>
              <a:t>- Ночь – 24%.</a:t>
            </a:r>
          </a:p>
          <a:p>
            <a:pPr>
              <a:buFontTx/>
              <a:buNone/>
            </a:pPr>
            <a:r>
              <a:rPr lang="ru-RU" sz="1200" smtClean="0"/>
              <a:t>Российские психиатры составили </a:t>
            </a:r>
            <a:r>
              <a:rPr lang="ru-RU" sz="1200" b="1" smtClean="0">
                <a:solidFill>
                  <a:srgbClr val="FFFF00"/>
                </a:solidFill>
              </a:rPr>
              <a:t>среднестатистический потрет самоубийцы</a:t>
            </a:r>
            <a:r>
              <a:rPr lang="ru-RU" sz="1200" b="1" smtClean="0"/>
              <a:t>:</a:t>
            </a:r>
            <a:endParaRPr lang="ru-RU" sz="1200" smtClean="0"/>
          </a:p>
          <a:p>
            <a:r>
              <a:rPr lang="ru-RU" sz="1200" smtClean="0"/>
              <a:t>Суицидальный риск </a:t>
            </a:r>
            <a:r>
              <a:rPr lang="ru-RU" sz="1200" b="1" smtClean="0">
                <a:solidFill>
                  <a:srgbClr val="FFFF00"/>
                </a:solidFill>
              </a:rPr>
              <a:t>для различных профессий</a:t>
            </a:r>
            <a:r>
              <a:rPr lang="ru-RU" sz="1200" smtClean="0"/>
              <a:t> (оцениваемый в баллах от 1 до 10) выглядит так: на первом месте музыкант (8,5 балла), далее следуют медсестра (8,2); зубной врач (8,2); финансист (7,2); психиатр (7,2) и т.д. Замыкают список библиотекарь (3,2) и продавец (2,1).</a:t>
            </a:r>
          </a:p>
          <a:p>
            <a:pPr>
              <a:buFontTx/>
              <a:buNone/>
            </a:pPr>
            <a:r>
              <a:rPr lang="ru-RU" sz="1200" b="1" smtClean="0">
                <a:solidFill>
                  <a:srgbClr val="FFFF00"/>
                </a:solidFill>
              </a:rPr>
              <a:t>Прощальные записки</a:t>
            </a:r>
            <a:r>
              <a:rPr lang="ru-RU" sz="1200" smtClean="0"/>
              <a:t> оставляют 44% самоубийц. Они адресованы: </a:t>
            </a:r>
            <a:br>
              <a:rPr lang="ru-RU" sz="1200" smtClean="0"/>
            </a:br>
            <a:r>
              <a:rPr lang="ru-RU" sz="1200" smtClean="0"/>
              <a:t>- «всем» - 20%,</a:t>
            </a:r>
            <a:br>
              <a:rPr lang="ru-RU" sz="1200" smtClean="0"/>
            </a:br>
            <a:r>
              <a:rPr lang="ru-RU" sz="1200" smtClean="0"/>
              <a:t>- близким – 12%,</a:t>
            </a:r>
            <a:br>
              <a:rPr lang="ru-RU" sz="1200" smtClean="0"/>
            </a:br>
            <a:r>
              <a:rPr lang="ru-RU" sz="1200" smtClean="0"/>
              <a:t>- начальникам – 8%,</a:t>
            </a:r>
            <a:br>
              <a:rPr lang="ru-RU" sz="1200" smtClean="0"/>
            </a:br>
            <a:r>
              <a:rPr lang="ru-RU" sz="1200" smtClean="0"/>
              <a:t>- никому – 4%.</a:t>
            </a:r>
          </a:p>
          <a:p>
            <a:pPr>
              <a:buFontTx/>
              <a:buNone/>
            </a:pPr>
            <a:endParaRPr lang="ru-RU" sz="1000" smtClean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285750" y="214313"/>
            <a:ext cx="828675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FFFF00"/>
                </a:solidFill>
              </a:rPr>
              <a:t>Алкоголь</a:t>
            </a:r>
            <a:r>
              <a:rPr lang="ru-RU" sz="2000"/>
              <a:t> при жизни употребляло 60% самоубийц, хотя непосредственно перед самоубийством алкоголь употребляется только в 8% случаев, наркотики – в 4%.</a:t>
            </a:r>
          </a:p>
          <a:p>
            <a:r>
              <a:rPr lang="ru-RU" sz="2000" b="1">
                <a:solidFill>
                  <a:srgbClr val="FFFF00"/>
                </a:solidFill>
              </a:rPr>
              <a:t>Материальное обеспечение:</a:t>
            </a:r>
            <a:r>
              <a:rPr lang="ru-RU" sz="2000"/>
              <a:t/>
            </a:r>
            <a:br>
              <a:rPr lang="ru-RU" sz="2000"/>
            </a:br>
            <a:r>
              <a:rPr lang="ru-RU" sz="2000"/>
              <a:t>- Удовлетворительное – 44%</a:t>
            </a:r>
            <a:br>
              <a:rPr lang="ru-RU" sz="2000"/>
            </a:br>
            <a:r>
              <a:rPr lang="ru-RU" sz="2000"/>
              <a:t>- Неудовлетворительное – 56%</a:t>
            </a:r>
            <a:br>
              <a:rPr lang="ru-RU" sz="2000"/>
            </a:br>
            <a:r>
              <a:rPr lang="ru-RU" sz="2000"/>
              <a:t>- Уровень жизни и количество самоубийств не связаны между собой - так одна из самых высокоразвитых и богатых стран Европы - Швеция на протяжении десяти лет является одним из лидеров по числу суицидов. </a:t>
            </a:r>
          </a:p>
          <a:p>
            <a:r>
              <a:rPr lang="ru-RU" sz="2000" b="1">
                <a:solidFill>
                  <a:srgbClr val="FFFF00"/>
                </a:solidFill>
              </a:rPr>
              <a:t>Сексуальная ориентация</a:t>
            </a:r>
            <a:r>
              <a:rPr lang="ru-RU" sz="2000" b="1"/>
              <a:t>.</a:t>
            </a:r>
            <a:r>
              <a:rPr lang="ru-RU" sz="2000"/>
              <a:t> По данным исследований, которые проводились в США, геи совершают попытки самоубийства в 7 раз чаще, чем натуралы.</a:t>
            </a:r>
          </a:p>
          <a:p>
            <a:r>
              <a:rPr lang="ru-RU" sz="2000" b="1">
                <a:solidFill>
                  <a:srgbClr val="FFFF00"/>
                </a:solidFill>
              </a:rPr>
              <a:t>Образование</a:t>
            </a:r>
            <a:r>
              <a:rPr lang="ru-RU" sz="2000"/>
              <a:t> - люди с высоким уровнем образования менее склонны к суициду. Самая опасная группа - люди с неполным средним образованием.</a:t>
            </a:r>
          </a:p>
          <a:p>
            <a:r>
              <a:rPr lang="ru-RU" sz="2000" b="1">
                <a:solidFill>
                  <a:srgbClr val="FFFF00"/>
                </a:solidFill>
              </a:rPr>
              <a:t>Взаимоотношения:</a:t>
            </a:r>
            <a:r>
              <a:rPr lang="ru-RU" sz="2000"/>
              <a:t/>
            </a:r>
            <a:br>
              <a:rPr lang="ru-RU" sz="2000"/>
            </a:br>
            <a:r>
              <a:rPr lang="ru-RU" sz="2000"/>
              <a:t>- Общались с широким кругом людей – 24%</a:t>
            </a:r>
            <a:br>
              <a:rPr lang="ru-RU" sz="2000"/>
            </a:br>
            <a:r>
              <a:rPr lang="ru-RU" sz="2000"/>
              <a:t>- С несколькими людьми – 60%</a:t>
            </a:r>
            <a:br>
              <a:rPr lang="ru-RU" sz="2000"/>
            </a:br>
            <a:r>
              <a:rPr lang="ru-RU" sz="2000"/>
              <a:t>- Были замкнуты и избегали общения – 16%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2988" y="214313"/>
            <a:ext cx="7643812" cy="500062"/>
          </a:xfrm>
        </p:spPr>
        <p:txBody>
          <a:bodyPr/>
          <a:lstStyle/>
          <a:p>
            <a:r>
              <a:rPr lang="ru-RU" smtClean="0">
                <a:solidFill>
                  <a:srgbClr val="FFFF00"/>
                </a:solidFill>
              </a:rPr>
              <a:t>Суицид (самоубийство) – это…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1071563"/>
            <a:ext cx="8358187" cy="5526087"/>
          </a:xfrm>
        </p:spPr>
        <p:txBody>
          <a:bodyPr/>
          <a:lstStyle/>
          <a:p>
            <a:r>
              <a:rPr lang="ru-RU" sz="2600" smtClean="0"/>
              <a:t>целенаправленное лишение себя жизни, как правило, добровольное</a:t>
            </a:r>
            <a:r>
              <a:rPr lang="ru-RU" sz="2600" baseline="30000" smtClean="0"/>
              <a:t> </a:t>
            </a:r>
            <a:r>
              <a:rPr lang="ru-RU" sz="2600" smtClean="0"/>
              <a:t>(хотя бывают и случаи вынужденного самоубийства) и самостоятельное (в некоторых случаях осуществляется с помощью других людей);</a:t>
            </a:r>
          </a:p>
          <a:p>
            <a:r>
              <a:rPr lang="ru-RU" sz="2600" smtClean="0"/>
              <a:t>следствие болезненного и мучительного духовного и психологического кризиса, сильного внутреннего конфликта, ведущих к сужению сознания, потере смысла страданий и всей жизни;</a:t>
            </a:r>
          </a:p>
          <a:p>
            <a:r>
              <a:rPr lang="ru-RU" sz="2600" smtClean="0"/>
              <a:t>формы психической и поведенческой активности, имеющей целью добровольное самоуничтожение.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2988" y="142875"/>
            <a:ext cx="7643812" cy="285750"/>
          </a:xfrm>
        </p:spPr>
        <p:txBody>
          <a:bodyPr/>
          <a:lstStyle/>
          <a:p>
            <a:pPr algn="ctr"/>
            <a:r>
              <a:rPr lang="ru-RU" smtClean="0">
                <a:solidFill>
                  <a:srgbClr val="FFFF00"/>
                </a:solidFill>
              </a:rPr>
              <a:t>Подготовка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00063"/>
            <a:ext cx="9144000" cy="6357937"/>
          </a:xfrm>
        </p:spPr>
        <p:txBody>
          <a:bodyPr/>
          <a:lstStyle/>
          <a:p>
            <a:pPr>
              <a:buFontTx/>
              <a:buNone/>
            </a:pPr>
            <a:r>
              <a:rPr lang="ru-RU" sz="1800" smtClean="0"/>
              <a:t>При истинном суициде намерение покончить с собой развивается в течение длительного времени — подготовка к нему может занимать от нескольких дней до нескольких лет.</a:t>
            </a:r>
          </a:p>
          <a:p>
            <a:pPr algn="ctr">
              <a:buFontTx/>
              <a:buNone/>
            </a:pPr>
            <a:r>
              <a:rPr lang="ru-RU" sz="1800" b="1" smtClean="0">
                <a:solidFill>
                  <a:srgbClr val="FFFF00"/>
                </a:solidFill>
              </a:rPr>
              <a:t>Этапы:</a:t>
            </a:r>
          </a:p>
          <a:p>
            <a:r>
              <a:rPr lang="ru-RU" sz="1800" smtClean="0"/>
              <a:t>Суицидент долго анализирует причины и возможные последствия самоубийства;</a:t>
            </a:r>
          </a:p>
          <a:p>
            <a:r>
              <a:rPr lang="ru-RU" sz="1800" smtClean="0"/>
              <a:t>Рассматривает различные способы и оценивает их эффективность и надёжность;</a:t>
            </a:r>
          </a:p>
          <a:p>
            <a:r>
              <a:rPr lang="ru-RU" sz="1800" smtClean="0"/>
              <a:t>Планирует наиболее надёжный сценарий суицидального действия.</a:t>
            </a:r>
          </a:p>
          <a:p>
            <a:pPr>
              <a:buFontTx/>
              <a:buNone/>
            </a:pPr>
            <a:r>
              <a:rPr lang="ru-RU" sz="1800" smtClean="0"/>
              <a:t>Непосредственно перед актом самоубийства у суицидента может проявиться так называемое </a:t>
            </a:r>
            <a:r>
              <a:rPr lang="ru-RU" sz="1800" i="1" smtClean="0"/>
              <a:t>терминальное поведение</a:t>
            </a:r>
            <a:r>
              <a:rPr lang="ru-RU" sz="1800" smtClean="0"/>
              <a:t> — человек как бы «приводит в порядок» свою жизнь: отдаёт долги, закрывает счёт в банке, просит прощения у давних врагов, затевает генеральную уборку в квартире и т. п.</a:t>
            </a:r>
          </a:p>
          <a:p>
            <a:pPr>
              <a:buFontTx/>
              <a:buNone/>
            </a:pPr>
            <a:r>
              <a:rPr lang="ru-RU" sz="1800" smtClean="0"/>
              <a:t>Также нередки случаи «научного» самоубийства, то есть самоубийства, при планировании которого суицидент учитывает физиологию тела, физиологию процесса умирания и совершает некоторые действия, направленные на уменьшение негативных последствий его суицида для окружающих. Примером может являться предварительная дефекация и мочеиспускание. Психологически это может означать извинение за причинённые неудобства.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5" y="0"/>
            <a:ext cx="8858250" cy="642938"/>
          </a:xfrm>
        </p:spPr>
        <p:txBody>
          <a:bodyPr/>
          <a:lstStyle/>
          <a:p>
            <a:pPr algn="ctr"/>
            <a:r>
              <a:rPr lang="ru-RU" smtClean="0">
                <a:solidFill>
                  <a:srgbClr val="FFFF00"/>
                </a:solidFill>
              </a:rPr>
              <a:t>Причины самоубийств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5" y="642938"/>
            <a:ext cx="8858250" cy="5954712"/>
          </a:xfrm>
        </p:spPr>
        <p:txBody>
          <a:bodyPr/>
          <a:lstStyle/>
          <a:p>
            <a:r>
              <a:rPr lang="ru-RU" sz="2000" smtClean="0"/>
              <a:t>Боязнь наказания (страх осуждения со стороны родных или общества у разоблаченных преступников);</a:t>
            </a:r>
          </a:p>
          <a:p>
            <a:r>
              <a:rPr lang="ru-RU" sz="2000" smtClean="0"/>
              <a:t>Неурядицы в личной жизни:</a:t>
            </a:r>
          </a:p>
          <a:p>
            <a:pPr lvl="1"/>
            <a:r>
              <a:rPr lang="ru-RU" sz="2000" b="0" smtClean="0"/>
              <a:t>несправедливость по отношению к себе;</a:t>
            </a:r>
          </a:p>
          <a:p>
            <a:pPr lvl="1"/>
            <a:r>
              <a:rPr lang="ru-RU" sz="2000" b="0" smtClean="0"/>
              <a:t>тотальный неуспех в романтических отношениях;</a:t>
            </a:r>
          </a:p>
          <a:p>
            <a:pPr lvl="1"/>
            <a:r>
              <a:rPr lang="ru-RU" sz="2000" b="0" smtClean="0"/>
              <a:t>несчастная любовь;</a:t>
            </a:r>
          </a:p>
          <a:p>
            <a:pPr lvl="1"/>
            <a:r>
              <a:rPr lang="ru-RU" sz="2000" b="0" smtClean="0"/>
              <a:t>желание начать жизнь заново (для верящих в реинкарнацию);</a:t>
            </a:r>
          </a:p>
          <a:p>
            <a:pPr lvl="1"/>
            <a:r>
              <a:rPr lang="ru-RU" sz="2000" b="0" smtClean="0"/>
              <a:t>смерть кого-то из родных или друзей;</a:t>
            </a:r>
          </a:p>
          <a:p>
            <a:pPr lvl="1"/>
            <a:r>
              <a:rPr lang="ru-RU" sz="2000" b="0" smtClean="0"/>
              <a:t>непонимание окружающими, одиночество;</a:t>
            </a:r>
          </a:p>
          <a:p>
            <a:pPr lvl="1"/>
            <a:r>
              <a:rPr lang="ru-RU" sz="2000" b="0" smtClean="0"/>
              <a:t>проблемы на работе;</a:t>
            </a:r>
          </a:p>
          <a:p>
            <a:pPr lvl="1"/>
            <a:r>
              <a:rPr lang="ru-RU" sz="2000" b="0" smtClean="0"/>
              <a:t>целенаправленная травля (в том числе доведение до самоубийства);</a:t>
            </a:r>
          </a:p>
          <a:p>
            <a:pPr lvl="1"/>
            <a:r>
              <a:rPr lang="ru-RU" sz="2000" b="0" smtClean="0"/>
              <a:t>физические издевательства (изнасилования, побои);</a:t>
            </a:r>
          </a:p>
          <a:p>
            <a:pPr lvl="1"/>
            <a:r>
              <a:rPr lang="ru-RU" sz="2000" b="0" smtClean="0"/>
              <a:t>потеря смысла жизни.</a:t>
            </a:r>
          </a:p>
          <a:p>
            <a:pPr>
              <a:buFontTx/>
              <a:buNone/>
            </a:pPr>
            <a:endParaRPr lang="ru-RU" sz="9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357188" y="142875"/>
            <a:ext cx="8572500" cy="6462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ru-RU"/>
              <a:t>Финансовые проблемы.</a:t>
            </a:r>
          </a:p>
          <a:p>
            <a:pPr>
              <a:buFont typeface="Arial" charset="0"/>
              <a:buChar char="•"/>
            </a:pPr>
            <a:r>
              <a:rPr lang="ru-RU"/>
              <a:t>Нереализованность в жизни (творческая, профессиональная);</a:t>
            </a:r>
          </a:p>
          <a:p>
            <a:pPr>
              <a:buFont typeface="Arial" charset="0"/>
              <a:buChar char="•"/>
            </a:pPr>
            <a:r>
              <a:rPr lang="ru-RU"/>
              <a:t>Ощущение счастья, которое самоубийца считает недостижимым в будущем.</a:t>
            </a:r>
          </a:p>
          <a:p>
            <a:pPr>
              <a:buFont typeface="Arial" charset="0"/>
              <a:buChar char="•"/>
            </a:pPr>
            <a:r>
              <a:rPr lang="ru-RU"/>
              <a:t>Потеря интереса к жизни, усталость от жизни;</a:t>
            </a:r>
          </a:p>
          <a:p>
            <a:pPr>
              <a:buFont typeface="Arial" charset="0"/>
              <a:buChar char="•"/>
            </a:pPr>
            <a:r>
              <a:rPr lang="ru-RU"/>
              <a:t>Проблемы со здоровьем (эвтаназия в штате Флорида, США, также формально является самоубийством, так как, согласно закону, больной должен вводить препарат себе сам);</a:t>
            </a:r>
          </a:p>
          <a:p>
            <a:pPr>
              <a:buFont typeface="Arial" charset="0"/>
              <a:buChar char="•"/>
            </a:pPr>
            <a:r>
              <a:rPr lang="ru-RU"/>
              <a:t>Психические/психосоматические болезни (депрессия, нарушение пищевого поведения, биполярное аффективное расстройство, шизофрения);</a:t>
            </a:r>
          </a:p>
          <a:p>
            <a:pPr>
              <a:buFont typeface="Arial" charset="0"/>
              <a:buChar char="•"/>
            </a:pPr>
            <a:r>
              <a:rPr lang="ru-RU"/>
              <a:t>Приём психотропных препаратов;</a:t>
            </a:r>
          </a:p>
          <a:p>
            <a:pPr>
              <a:buFont typeface="Arial" charset="0"/>
              <a:buChar char="•"/>
            </a:pPr>
            <a:r>
              <a:rPr lang="ru-RU"/>
              <a:t>Приём наркотиков, алкоголя;</a:t>
            </a:r>
          </a:p>
          <a:p>
            <a:pPr>
              <a:buFont typeface="Arial" charset="0"/>
              <a:buChar char="•"/>
            </a:pPr>
            <a:r>
              <a:rPr lang="ru-RU"/>
              <a:t>Религиозный фанатизм (обычно распространённый в сектах), ритуальное самоубийство;</a:t>
            </a:r>
          </a:p>
          <a:p>
            <a:pPr>
              <a:buFont typeface="Arial" charset="0"/>
              <a:buChar char="•"/>
            </a:pPr>
            <a:r>
              <a:rPr lang="ru-RU"/>
              <a:t>Идеологические (политические, неприятие ценностей социума в целом).</a:t>
            </a:r>
          </a:p>
          <a:p>
            <a:pPr>
              <a:buFont typeface="Arial" charset="0"/>
              <a:buChar char="•"/>
            </a:pPr>
            <a:r>
              <a:rPr lang="ru-RU"/>
              <a:t>Военные (действие по нанесению урона противнику, которое невозможно совершить, не погибнув; самоубийство с целью избегания плена; терминологически самоубийством является и самопожертвование с целью спасения боевых товарищей;</a:t>
            </a:r>
          </a:p>
          <a:p>
            <a:pPr>
              <a:buFont typeface="Arial" charset="0"/>
              <a:buChar char="•"/>
            </a:pPr>
            <a:r>
              <a:rPr lang="ru-RU"/>
              <a:t>Вынужденное самоубийство (по приговору суда, под угрозой мучительной смерти или расправы с близкими родственниками; </a:t>
            </a:r>
          </a:p>
          <a:p>
            <a:pPr>
              <a:buFont typeface="Arial" charset="0"/>
              <a:buChar char="•"/>
            </a:pPr>
            <a:r>
              <a:rPr lang="ru-RU"/>
              <a:t>Самоубийство для сохранения чести (харакири);</a:t>
            </a:r>
          </a:p>
          <a:p>
            <a:pPr>
              <a:buFont typeface="Arial" charset="0"/>
              <a:buChar char="•"/>
            </a:pPr>
            <a:r>
              <a:rPr lang="ru-RU"/>
              <a:t>Подражательное самоубийство (после аналогичных смертей известных личностей или литературных персонажей.</a:t>
            </a:r>
          </a:p>
        </p:txBody>
      </p:sp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2988" y="0"/>
            <a:ext cx="7643812" cy="357188"/>
          </a:xfrm>
        </p:spPr>
        <p:txBody>
          <a:bodyPr/>
          <a:lstStyle/>
          <a:p>
            <a:pPr algn="ctr"/>
            <a:r>
              <a:rPr lang="ru-RU" smtClean="0">
                <a:solidFill>
                  <a:srgbClr val="FFFF00"/>
                </a:solidFill>
              </a:rPr>
              <a:t>Способы совершения</a:t>
            </a:r>
            <a:r>
              <a:rPr lang="ru-RU" smtClean="0"/>
              <a:t> </a:t>
            </a:r>
            <a:r>
              <a:rPr lang="ru-RU" smtClean="0">
                <a:solidFill>
                  <a:srgbClr val="FFFF00"/>
                </a:solidFill>
              </a:rPr>
              <a:t>суицида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428625"/>
            <a:ext cx="8929687" cy="6169025"/>
          </a:xfrm>
        </p:spPr>
        <p:txBody>
          <a:bodyPr/>
          <a:lstStyle/>
          <a:p>
            <a:r>
              <a:rPr lang="ru-RU" sz="1200" smtClean="0"/>
              <a:t>Повешение;</a:t>
            </a:r>
          </a:p>
          <a:p>
            <a:r>
              <a:rPr lang="ru-RU" sz="1200" smtClean="0"/>
              <a:t>Удушение</a:t>
            </a:r>
            <a:r>
              <a:rPr lang="ru-RU" sz="1200" baseline="30000" smtClean="0"/>
              <a:t>;</a:t>
            </a:r>
          </a:p>
          <a:p>
            <a:r>
              <a:rPr lang="ru-RU" sz="1200" smtClean="0"/>
              <a:t> Утопление;</a:t>
            </a:r>
          </a:p>
          <a:p>
            <a:r>
              <a:rPr lang="ru-RU" sz="1200" smtClean="0"/>
              <a:t>Химическое воздействие:</a:t>
            </a:r>
          </a:p>
          <a:p>
            <a:pPr lvl="1"/>
            <a:r>
              <a:rPr lang="ru-RU" sz="1200" b="0" smtClean="0"/>
              <a:t>Отравление. В зависимости от препарата действует от нескольких секунд (острое) до нескольких дней</a:t>
            </a:r>
            <a:r>
              <a:rPr lang="ru-RU" sz="1200" b="0" baseline="30000" smtClean="0"/>
              <a:t>;</a:t>
            </a:r>
            <a:endParaRPr lang="ru-RU" sz="1200" b="0" smtClean="0"/>
          </a:p>
          <a:p>
            <a:pPr lvl="1"/>
            <a:r>
              <a:rPr lang="ru-RU" sz="1200" b="0" smtClean="0"/>
              <a:t>Сильная щелочь или кислота. При употреблении разъедает внутренние органы. Действует от нескольких минут до нескольких часов. Чрезвычайно болезненный способ.</a:t>
            </a:r>
          </a:p>
          <a:p>
            <a:r>
              <a:rPr lang="ru-RU" sz="1200" smtClean="0"/>
              <a:t>Радиологическое воздействие:</a:t>
            </a:r>
          </a:p>
          <a:p>
            <a:pPr lvl="1"/>
            <a:r>
              <a:rPr lang="ru-RU" sz="1200" b="0" smtClean="0"/>
              <a:t>Поглощение радиоактивных материалов.</a:t>
            </a:r>
          </a:p>
          <a:p>
            <a:r>
              <a:rPr lang="ru-RU" sz="1200" smtClean="0"/>
              <a:t>Прыжок и падение с высоких зданий, скал, мостов и других возвышений, прыжок из самолёта без парашюта;</a:t>
            </a:r>
          </a:p>
          <a:p>
            <a:r>
              <a:rPr lang="ru-RU" sz="1200" smtClean="0"/>
              <a:t>Самоубийство при помощи огнестрельного оружия (самострел) наиболее распространено в России в среде военных и сотрудников МВД, а также у солдат срочной службы из-за доступности для этих групп граждан оружия. Как вариант — «русская рулетка»;</a:t>
            </a:r>
          </a:p>
          <a:p>
            <a:r>
              <a:rPr lang="ru-RU" sz="1200" smtClean="0"/>
              <a:t>Самоубийство методом подрыва в непосредственной близи от себя заряда взрывчатого вещества.</a:t>
            </a:r>
          </a:p>
          <a:p>
            <a:r>
              <a:rPr lang="ru-RU" sz="1200" smtClean="0"/>
              <a:t>Самосожжение;</a:t>
            </a:r>
          </a:p>
          <a:p>
            <a:r>
              <a:rPr lang="ru-RU" sz="1200" smtClean="0"/>
              <a:t>Самоубийство методом доведения себя до физического истощения (голодом или жаждой).</a:t>
            </a:r>
          </a:p>
          <a:p>
            <a:r>
              <a:rPr lang="ru-RU" sz="1200" smtClean="0"/>
              <a:t>Самоубийство при помощи холодного оружия:</a:t>
            </a:r>
          </a:p>
          <a:p>
            <a:pPr lvl="1"/>
            <a:r>
              <a:rPr lang="ru-RU" sz="1200" b="0" smtClean="0"/>
              <a:t>Сэппуку или харакири — ритуальное самоубийство в Японии;</a:t>
            </a:r>
          </a:p>
          <a:p>
            <a:pPr lvl="1"/>
            <a:r>
              <a:rPr lang="ru-RU" sz="1200" b="0" smtClean="0"/>
              <a:t>Вскрытие кровеносных сосудов (человек умирает от потери крови).</a:t>
            </a:r>
          </a:p>
          <a:p>
            <a:r>
              <a:rPr lang="ru-RU" sz="1200" smtClean="0"/>
              <a:t>Использование технических средств:</a:t>
            </a:r>
          </a:p>
          <a:p>
            <a:pPr lvl="1"/>
            <a:r>
              <a:rPr lang="ru-RU" sz="1200" b="0" smtClean="0"/>
              <a:t>Прыжок под поезд, под машину и т. д.;</a:t>
            </a:r>
          </a:p>
          <a:p>
            <a:pPr lvl="1"/>
            <a:r>
              <a:rPr lang="ru-RU" sz="1200" b="0" smtClean="0"/>
              <a:t>Использование электричества;</a:t>
            </a:r>
          </a:p>
          <a:p>
            <a:pPr lvl="1"/>
            <a:r>
              <a:rPr lang="ru-RU" sz="1200" b="0" smtClean="0"/>
              <a:t>Отключение больным аппаратуры поддержания жизни — пассивная эвтаназия.</a:t>
            </a:r>
          </a:p>
          <a:p>
            <a:r>
              <a:rPr lang="ru-RU" sz="1200" smtClean="0"/>
              <a:t>«Полицейское самоубийство» — нападение на сотрудника правоохранительных органов, охранника, часового с целью спровоцировать его на применение оружия (с формальной точки зрения является убийством, так как самоубийцу лишает жизни другой человек);</a:t>
            </a:r>
          </a:p>
          <a:p>
            <a:r>
              <a:rPr lang="ru-RU" sz="1200" smtClean="0"/>
              <a:t>Самообезглавливание при помощи самодельной гильотины (случай 04.06.2010 в Подмосковье в поселке Малаховка. Самоубийство совершил психически больной мужчина);</a:t>
            </a:r>
          </a:p>
          <a:p>
            <a:r>
              <a:rPr lang="ru-RU" sz="1200" smtClean="0"/>
              <a:t>Сдавливание сонной артерии.</a:t>
            </a:r>
          </a:p>
          <a:p>
            <a:endParaRPr lang="ru-RU" sz="900" smtClean="0"/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63" y="0"/>
            <a:ext cx="7643812" cy="1000125"/>
          </a:xfrm>
        </p:spPr>
        <p:txBody>
          <a:bodyPr/>
          <a:lstStyle/>
          <a:p>
            <a:pPr algn="ctr"/>
            <a:r>
              <a:rPr lang="ru-RU" sz="2400" smtClean="0">
                <a:solidFill>
                  <a:srgbClr val="FFFF00"/>
                </a:solidFill>
              </a:rPr>
              <a:t>Подростковый суицид: причины, исследования, способы предотвращения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5" y="857250"/>
            <a:ext cx="8858250" cy="5740400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1800" b="1" smtClean="0">
                <a:solidFill>
                  <a:srgbClr val="66FFCC"/>
                </a:solidFill>
              </a:rPr>
              <a:t>Причины</a:t>
            </a:r>
          </a:p>
          <a:p>
            <a:pPr>
              <a:buFontTx/>
              <a:buNone/>
            </a:pPr>
            <a:r>
              <a:rPr lang="ru-RU" sz="1800" smtClean="0"/>
              <a:t>Причины подростковых самоубийств: бедность, отношения в семье и со сверстниками, алкоголь и наркотики, неприятности с учёбой, неразделённая любовь, пережитое в детстве насилие, социальная изоляция, расстройства психики, включая депрессию с шизофренией, и так далее.</a:t>
            </a:r>
          </a:p>
          <a:p>
            <a:pPr>
              <a:buFontTx/>
              <a:buNone/>
            </a:pPr>
            <a:r>
              <a:rPr lang="ru-RU" sz="1800" smtClean="0"/>
              <a:t>Повышенный риск имеют гомосексуальные подростки, которые в следствии гомофобии окружающего общества совершают попытки суицида в четыре раза чаще. Особое внимание к этой проблеме привлекла череда самоубийств в сентябре 2010 в США.</a:t>
            </a:r>
          </a:p>
          <a:p>
            <a:pPr algn="ctr">
              <a:buFontTx/>
              <a:buNone/>
            </a:pPr>
            <a:r>
              <a:rPr lang="ru-RU" sz="1800" b="1" smtClean="0">
                <a:solidFill>
                  <a:srgbClr val="66FFCC"/>
                </a:solidFill>
              </a:rPr>
              <a:t>Исследования</a:t>
            </a:r>
          </a:p>
          <a:p>
            <a:pPr>
              <a:buFontTx/>
              <a:buNone/>
            </a:pPr>
            <a:r>
              <a:rPr lang="ru-RU" sz="1800" smtClean="0"/>
              <a:t>Данной проблемой занимались такие чешские исследователи, как: И. Лангмайер и З. Матейчик. Они исследовали проблему депревации— безысходность, ненужность, потерянность, как общее определение для эмоционального поведения. Английский психолог Д. Хэбб, в свою очередь, рассматривал ту же самую проблему из-за биологически недостаточной среды. В нашей стране проблемой суицидального поведения подростков занимались: психиатр В. П. Кащенко (рассматривал педагогическую коррекцию), А. Кочетов (занимался работой с трудными детьми), Ю. Кушер (изучал подростковую депрессию), В. В. Лебединский (исследовал эмоциональные нарушения в детском возрасте).</a:t>
            </a:r>
          </a:p>
          <a:p>
            <a:pPr>
              <a:buFontTx/>
              <a:buNone/>
            </a:pPr>
            <a:endParaRPr lang="ru-RU" sz="1800" smtClean="0"/>
          </a:p>
          <a:p>
            <a:pPr>
              <a:buFontTx/>
              <a:buNone/>
            </a:pPr>
            <a:endParaRPr lang="ru-RU" smtClean="0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142875" y="196850"/>
            <a:ext cx="8786813" cy="600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66FFCC"/>
                </a:solidFill>
              </a:rPr>
              <a:t>Способы предотвращения</a:t>
            </a:r>
          </a:p>
          <a:p>
            <a:r>
              <a:rPr lang="ru-RU" sz="2400"/>
              <a:t>Защитные факторы включают в себя высокое чувство собственного достоинства и социальную «связанность», особенно с семьёй и друзьями.</a:t>
            </a:r>
          </a:p>
          <a:p>
            <a:r>
              <a:rPr lang="ru-RU" sz="2400"/>
              <a:t>Ранняя идентификация и соответствующее лечение расстройств психики — важная часть стратегии профилактики.</a:t>
            </a:r>
          </a:p>
          <a:p>
            <a:r>
              <a:rPr lang="ru-RU" sz="2400"/>
              <a:t>Кроме того, эффективными по-прежнему считаются телефоны доверия и центры по оказанию психологической помощи, находящиеся, в том числе, в учебных заведениях.</a:t>
            </a:r>
          </a:p>
          <a:p>
            <a:r>
              <a:rPr lang="ru-RU" sz="2400"/>
              <a:t>Отдельное внимание эксперты уделяют средствам массовой информации, которые могут невольно спровоцировать суицид, в то время, как СМИ могут играть главную роль в сокращении случаев дискриминации людей с суицидальными наклонностями и расстройствами психики.</a:t>
            </a:r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25" y="214313"/>
            <a:ext cx="7643813" cy="571500"/>
          </a:xfrm>
        </p:spPr>
        <p:txBody>
          <a:bodyPr/>
          <a:lstStyle/>
          <a:p>
            <a:pPr algn="ctr"/>
            <a:r>
              <a:rPr lang="ru-RU" smtClean="0">
                <a:solidFill>
                  <a:srgbClr val="FFFF00"/>
                </a:solidFill>
              </a:rPr>
              <a:t>Религия и суицид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2875" y="928688"/>
            <a:ext cx="2428875" cy="5668962"/>
          </a:xfrm>
        </p:spPr>
        <p:txBody>
          <a:bodyPr/>
          <a:lstStyle/>
          <a:p>
            <a:pPr>
              <a:buFontTx/>
              <a:buNone/>
            </a:pPr>
            <a:r>
              <a:rPr lang="ru-RU" sz="1100" smtClean="0"/>
              <a:t> </a:t>
            </a:r>
            <a:r>
              <a:rPr lang="ru-RU" sz="1400" smtClean="0"/>
              <a:t>В иудаизме, исламе </a:t>
            </a:r>
          </a:p>
          <a:p>
            <a:pPr>
              <a:buFontTx/>
              <a:buNone/>
            </a:pPr>
            <a:endParaRPr lang="ru-RU" sz="1400" smtClean="0"/>
          </a:p>
          <a:p>
            <a:pPr>
              <a:buFontTx/>
              <a:buNone/>
            </a:pPr>
            <a:endParaRPr lang="ru-RU" sz="1400" smtClean="0"/>
          </a:p>
          <a:p>
            <a:pPr>
              <a:buFontTx/>
              <a:buNone/>
            </a:pPr>
            <a:r>
              <a:rPr lang="ru-RU" sz="1400" smtClean="0"/>
              <a:t>Православное христианство </a:t>
            </a:r>
          </a:p>
          <a:p>
            <a:pPr>
              <a:buFontTx/>
              <a:buNone/>
            </a:pPr>
            <a:endParaRPr lang="ru-RU" sz="1400" smtClean="0"/>
          </a:p>
          <a:p>
            <a:pPr>
              <a:buFontTx/>
              <a:buNone/>
            </a:pPr>
            <a:endParaRPr lang="ru-RU" sz="1400" smtClean="0"/>
          </a:p>
          <a:p>
            <a:pPr>
              <a:buFontTx/>
              <a:buNone/>
            </a:pPr>
            <a:r>
              <a:rPr lang="ru-RU" sz="1400" smtClean="0"/>
              <a:t>Коран</a:t>
            </a:r>
          </a:p>
          <a:p>
            <a:pPr>
              <a:buFontTx/>
              <a:buNone/>
            </a:pPr>
            <a:endParaRPr lang="ru-RU" sz="1400" smtClean="0"/>
          </a:p>
          <a:p>
            <a:pPr>
              <a:buFontTx/>
              <a:buNone/>
            </a:pPr>
            <a:endParaRPr lang="ru-RU" sz="1400" smtClean="0"/>
          </a:p>
          <a:p>
            <a:pPr>
              <a:buFontTx/>
              <a:buNone/>
            </a:pPr>
            <a:r>
              <a:rPr lang="ru-RU" sz="1400" smtClean="0"/>
              <a:t>В буддизме </a:t>
            </a:r>
          </a:p>
          <a:p>
            <a:pPr>
              <a:buFontTx/>
              <a:buNone/>
            </a:pPr>
            <a:endParaRPr lang="ru-RU" sz="1400" smtClean="0"/>
          </a:p>
          <a:p>
            <a:pPr>
              <a:buFontTx/>
              <a:buNone/>
            </a:pPr>
            <a:endParaRPr lang="ru-RU" sz="1400" smtClean="0"/>
          </a:p>
          <a:p>
            <a:pPr>
              <a:buFontTx/>
              <a:buNone/>
            </a:pPr>
            <a:r>
              <a:rPr lang="ru-RU" sz="1400" smtClean="0"/>
              <a:t>В синтоизме </a:t>
            </a:r>
          </a:p>
          <a:p>
            <a:pPr>
              <a:buFontTx/>
              <a:buNone/>
            </a:pPr>
            <a:endParaRPr lang="ru-RU" sz="1400" smtClean="0"/>
          </a:p>
          <a:p>
            <a:pPr>
              <a:buFontTx/>
              <a:buNone/>
            </a:pPr>
            <a:endParaRPr lang="ru-RU" sz="1400" smtClean="0"/>
          </a:p>
          <a:p>
            <a:pPr>
              <a:buFontTx/>
              <a:buNone/>
            </a:pPr>
            <a:r>
              <a:rPr lang="ru-RU" sz="1400" smtClean="0"/>
              <a:t>У древних майя </a:t>
            </a:r>
          </a:p>
          <a:p>
            <a:pPr>
              <a:buFontTx/>
              <a:buNone/>
            </a:pPr>
            <a:endParaRPr lang="ru-RU" sz="1100" smtClean="0"/>
          </a:p>
          <a:p>
            <a:pPr>
              <a:buFontTx/>
              <a:buNone/>
            </a:pPr>
            <a:endParaRPr lang="ru-RU" sz="1100" smtClean="0"/>
          </a:p>
          <a:p>
            <a:pPr>
              <a:buFontTx/>
              <a:buNone/>
            </a:pPr>
            <a:endParaRPr lang="ru-RU" sz="1100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357563" y="928688"/>
            <a:ext cx="5786437" cy="5668962"/>
          </a:xfrm>
        </p:spPr>
        <p:txBody>
          <a:bodyPr/>
          <a:lstStyle/>
          <a:p>
            <a:pPr>
              <a:buFontTx/>
              <a:buNone/>
            </a:pPr>
            <a:r>
              <a:rPr lang="ru-RU" sz="1300" smtClean="0"/>
              <a:t>самоубийство в большинстве случаев не преподносится как благое деяние и считается греховным;</a:t>
            </a:r>
          </a:p>
          <a:p>
            <a:pPr>
              <a:buFontTx/>
              <a:buNone/>
            </a:pPr>
            <a:endParaRPr lang="ru-RU" sz="1300" smtClean="0"/>
          </a:p>
          <a:p>
            <a:pPr>
              <a:buFontTx/>
              <a:buNone/>
            </a:pPr>
            <a:r>
              <a:rPr lang="ru-RU" sz="1300" smtClean="0"/>
              <a:t>считает самоубийство одним из тяжелейших грехов по той причине, что человек совершает двойной грех — убийства и отчаяния, в которых уже нельзя покаяться. Совершившие самоубийство лишаются отпевания перед погребением;</a:t>
            </a:r>
          </a:p>
          <a:p>
            <a:pPr>
              <a:buFontTx/>
              <a:buNone/>
            </a:pPr>
            <a:endParaRPr lang="ru-RU" sz="1300" smtClean="0"/>
          </a:p>
          <a:p>
            <a:pPr>
              <a:buFontTx/>
              <a:buNone/>
            </a:pPr>
            <a:r>
              <a:rPr lang="ru-RU" sz="1300" smtClean="0"/>
              <a:t>запрещает самоубийство;</a:t>
            </a:r>
          </a:p>
          <a:p>
            <a:pPr>
              <a:buFontTx/>
              <a:buNone/>
            </a:pPr>
            <a:endParaRPr lang="ru-RU" sz="1300" smtClean="0"/>
          </a:p>
          <a:p>
            <a:pPr>
              <a:buFontTx/>
              <a:buNone/>
            </a:pPr>
            <a:endParaRPr lang="ru-RU" sz="1300" smtClean="0"/>
          </a:p>
          <a:p>
            <a:pPr>
              <a:buFontTx/>
              <a:buNone/>
            </a:pPr>
            <a:r>
              <a:rPr lang="ru-RU" sz="1300" smtClean="0"/>
              <a:t>считается, что только для престарелого архата возможно кармически нейтральное лишение себя жизни;</a:t>
            </a:r>
          </a:p>
          <a:p>
            <a:pPr>
              <a:buFontTx/>
              <a:buNone/>
            </a:pPr>
            <a:endParaRPr lang="ru-RU" sz="1300" smtClean="0"/>
          </a:p>
          <a:p>
            <a:pPr>
              <a:buFontTx/>
              <a:buNone/>
            </a:pPr>
            <a:endParaRPr lang="ru-RU" sz="1300" smtClean="0"/>
          </a:p>
          <a:p>
            <a:pPr>
              <a:buFontTx/>
              <a:buNone/>
            </a:pPr>
            <a:r>
              <a:rPr lang="ru-RU" sz="1300" smtClean="0"/>
              <a:t>самоубийство не только не запрещено, но и прямо поощряется в варианте харакири, или сэппуку;</a:t>
            </a:r>
          </a:p>
          <a:p>
            <a:pPr>
              <a:buFontTx/>
              <a:buNone/>
            </a:pPr>
            <a:endParaRPr lang="ru-RU" sz="1300" smtClean="0"/>
          </a:p>
          <a:p>
            <a:pPr>
              <a:buFontTx/>
              <a:buNone/>
            </a:pPr>
            <a:r>
              <a:rPr lang="ru-RU" sz="1300" smtClean="0"/>
              <a:t>были распространены ритуальные самоубийства, которые приравнивались к принесению себя в жертву богам; таких самоубийц очень уважали.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114">
  <a:themeElements>
    <a:clrScheme name="00001 1">
      <a:dk1>
        <a:srgbClr val="808080"/>
      </a:dk1>
      <a:lt1>
        <a:srgbClr val="EAEAEA"/>
      </a:lt1>
      <a:dk2>
        <a:srgbClr val="000000"/>
      </a:dk2>
      <a:lt2>
        <a:srgbClr val="FFFFFF"/>
      </a:lt2>
      <a:accent1>
        <a:srgbClr val="CC00FF"/>
      </a:accent1>
      <a:accent2>
        <a:srgbClr val="FF99FF"/>
      </a:accent2>
      <a:accent3>
        <a:srgbClr val="AAAAAA"/>
      </a:accent3>
      <a:accent4>
        <a:srgbClr val="C8C8C8"/>
      </a:accent4>
      <a:accent5>
        <a:srgbClr val="E2AAFF"/>
      </a:accent5>
      <a:accent6>
        <a:srgbClr val="E78AE7"/>
      </a:accent6>
      <a:hlink>
        <a:srgbClr val="3333FF"/>
      </a:hlink>
      <a:folHlink>
        <a:srgbClr val="0066FF"/>
      </a:folHlink>
    </a:clrScheme>
    <a:fontScheme name="0000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00001 1">
        <a:dk1>
          <a:srgbClr val="808080"/>
        </a:dk1>
        <a:lt1>
          <a:srgbClr val="EAEAEA"/>
        </a:lt1>
        <a:dk2>
          <a:srgbClr val="000000"/>
        </a:dk2>
        <a:lt2>
          <a:srgbClr val="FFFFFF"/>
        </a:lt2>
        <a:accent1>
          <a:srgbClr val="CC00FF"/>
        </a:accent1>
        <a:accent2>
          <a:srgbClr val="FF99FF"/>
        </a:accent2>
        <a:accent3>
          <a:srgbClr val="AAAAAA"/>
        </a:accent3>
        <a:accent4>
          <a:srgbClr val="C8C8C8"/>
        </a:accent4>
        <a:accent5>
          <a:srgbClr val="E2AAFF"/>
        </a:accent5>
        <a:accent6>
          <a:srgbClr val="E78AE7"/>
        </a:accent6>
        <a:hlink>
          <a:srgbClr val="3333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0001 2">
        <a:dk1>
          <a:srgbClr val="808080"/>
        </a:dk1>
        <a:lt1>
          <a:srgbClr val="99CCFF"/>
        </a:lt1>
        <a:dk2>
          <a:srgbClr val="000000"/>
        </a:dk2>
        <a:lt2>
          <a:srgbClr val="FFCCFF"/>
        </a:lt2>
        <a:accent1>
          <a:srgbClr val="0000FF"/>
        </a:accent1>
        <a:accent2>
          <a:srgbClr val="FF99FF"/>
        </a:accent2>
        <a:accent3>
          <a:srgbClr val="AAAAAA"/>
        </a:accent3>
        <a:accent4>
          <a:srgbClr val="82AEDA"/>
        </a:accent4>
        <a:accent5>
          <a:srgbClr val="AAAAFF"/>
        </a:accent5>
        <a:accent6>
          <a:srgbClr val="E78AE7"/>
        </a:accent6>
        <a:hlink>
          <a:srgbClr val="0099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0001 3">
        <a:dk1>
          <a:srgbClr val="003399"/>
        </a:dk1>
        <a:lt1>
          <a:srgbClr val="99CCFF"/>
        </a:lt1>
        <a:dk2>
          <a:srgbClr val="000000"/>
        </a:dk2>
        <a:lt2>
          <a:srgbClr val="FFCCFF"/>
        </a:lt2>
        <a:accent1>
          <a:srgbClr val="0000FF"/>
        </a:accent1>
        <a:accent2>
          <a:srgbClr val="FF99FF"/>
        </a:accent2>
        <a:accent3>
          <a:srgbClr val="AAAAAA"/>
        </a:accent3>
        <a:accent4>
          <a:srgbClr val="82AEDA"/>
        </a:accent4>
        <a:accent5>
          <a:srgbClr val="AAAAFF"/>
        </a:accent5>
        <a:accent6>
          <a:srgbClr val="E78AE7"/>
        </a:accent6>
        <a:hlink>
          <a:srgbClr val="FF3399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114</Template>
  <TotalTime>97</TotalTime>
  <Words>1383</Words>
  <Application>Microsoft Office PowerPoint</Application>
  <PresentationFormat>Экран (4:3)</PresentationFormat>
  <Paragraphs>133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114</vt:lpstr>
      <vt:lpstr>114</vt:lpstr>
      <vt:lpstr> Суицидальное поведение</vt:lpstr>
      <vt:lpstr>Суицид (самоубийство) – это…</vt:lpstr>
      <vt:lpstr>Подготовка</vt:lpstr>
      <vt:lpstr>Причины самоубийств</vt:lpstr>
      <vt:lpstr>Слайд 5</vt:lpstr>
      <vt:lpstr>Способы совершения суицида</vt:lpstr>
      <vt:lpstr>Подростковый суицид: причины, исследования, способы предотвращения</vt:lpstr>
      <vt:lpstr>Слайд 8</vt:lpstr>
      <vt:lpstr>Религия и суицид</vt:lpstr>
      <vt:lpstr> Самоубийство и закон </vt:lpstr>
      <vt:lpstr> Массовые самоубийства</vt:lpstr>
      <vt:lpstr>Статистика суицида</vt:lpstr>
      <vt:lpstr>Слайд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Суицидальное поведение</dc:title>
  <dc:creator>Admin</dc:creator>
  <cp:lastModifiedBy>Vista DNA X86</cp:lastModifiedBy>
  <cp:revision>11</cp:revision>
  <dcterms:created xsi:type="dcterms:W3CDTF">2011-04-16T18:40:47Z</dcterms:created>
  <dcterms:modified xsi:type="dcterms:W3CDTF">2014-08-09T20:06:52Z</dcterms:modified>
</cp:coreProperties>
</file>