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3" r:id="rId6"/>
    <p:sldMasterId id="2147483747" r:id="rId7"/>
  </p:sldMasterIdLst>
  <p:notesMasterIdLst>
    <p:notesMasterId r:id="rId36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73" r:id="rId19"/>
    <p:sldId id="274" r:id="rId20"/>
    <p:sldId id="275" r:id="rId21"/>
    <p:sldId id="276" r:id="rId22"/>
    <p:sldId id="297" r:id="rId23"/>
    <p:sldId id="298" r:id="rId24"/>
    <p:sldId id="299" r:id="rId25"/>
    <p:sldId id="300" r:id="rId26"/>
    <p:sldId id="301" r:id="rId27"/>
    <p:sldId id="302" r:id="rId28"/>
    <p:sldId id="278" r:id="rId29"/>
    <p:sldId id="280" r:id="rId30"/>
    <p:sldId id="282" r:id="rId31"/>
    <p:sldId id="288" r:id="rId32"/>
    <p:sldId id="289" r:id="rId33"/>
    <p:sldId id="290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D80DC-49E7-429B-B71F-B2E678408A31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70871-9553-4375-BFB6-EE194CE18A7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8A124B-51F2-4504-80EC-88D7F10B06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786802-321A-4619-814C-A5CF9B23D7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55CCD1-440A-4473-9219-DC2E12C995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F7D61-E2D3-4293-BF57-4165707357E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BECF-E985-4174-8DDC-2A142DECE3A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88BD-0E67-409D-BC43-FAE6A4B45C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A7D3-E3FC-451A-91D5-4274E1CCB7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D30A-A807-4B4C-9FA4-FBC28DC215E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AEA0-CEF6-430D-A35B-4C360603215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B278-6730-41E1-857B-F52B67F6D7D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BCD7-127E-4C3B-9964-1A021DCD95A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C1110-9C56-45E9-ABC5-3C42BFFA814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E6FC-433A-4BDB-96F3-21EB40AF8CE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D820-CF4D-4D7D-A0F3-B03B23EA1C5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88C9-B066-4A76-AB6B-BE413DAD760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3EEF21B9-E307-4DC6-80E7-1E56858B1426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5A138060-FE34-4F09-967F-7CACE946F3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968DBD8-7CD3-48C7-BB6E-4AEB858DC41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Arial Black" pitchFamily="34" charset="0"/>
              </a:rPr>
              <a:t>Реклама в період Античності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49400" y="333375"/>
            <a:ext cx="8229600" cy="1143000"/>
          </a:xfrm>
        </p:spPr>
        <p:txBody>
          <a:bodyPr/>
          <a:lstStyle/>
          <a:p>
            <a:r>
              <a:rPr lang="ru-RU" dirty="0" err="1"/>
              <a:t>Вивіски</a:t>
            </a: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989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Вони не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канонизовані</a:t>
            </a:r>
            <a:r>
              <a:rPr lang="ru-RU" sz="2000" dirty="0"/>
              <a:t> і не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надписами</a:t>
            </a:r>
            <a:r>
              <a:rPr lang="ru-RU" sz="2000" dirty="0"/>
              <a:t>: </a:t>
            </a:r>
            <a:r>
              <a:rPr lang="ru-RU" sz="2000" dirty="0" err="1"/>
              <a:t>лікарі</a:t>
            </a:r>
            <a:r>
              <a:rPr lang="ru-RU" sz="2000" dirty="0"/>
              <a:t>, </a:t>
            </a:r>
            <a:r>
              <a:rPr lang="ru-RU" sz="2000" dirty="0" err="1"/>
              <a:t>булошники</a:t>
            </a:r>
            <a:r>
              <a:rPr lang="ru-RU" sz="2000" dirty="0"/>
              <a:t>, молочники – </a:t>
            </a:r>
            <a:r>
              <a:rPr lang="ru-RU" sz="2000" dirty="0" err="1"/>
              <a:t>вивішували</a:t>
            </a:r>
            <a:r>
              <a:rPr lang="ru-RU" sz="2000" dirty="0"/>
              <a:t> над </a:t>
            </a:r>
            <a:r>
              <a:rPr lang="ru-RU" sz="2000" dirty="0" err="1"/>
              <a:t>своїми</a:t>
            </a:r>
            <a:r>
              <a:rPr lang="ru-RU" sz="2000" dirty="0"/>
              <a:t> лавками </a:t>
            </a:r>
            <a:r>
              <a:rPr lang="ru-RU" sz="2000" dirty="0" err="1"/>
              <a:t>щось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позначало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справу. І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безпрограшний</a:t>
            </a:r>
            <a:r>
              <a:rPr lang="ru-RU" sz="2000" dirty="0"/>
              <a:t> </a:t>
            </a:r>
            <a:r>
              <a:rPr lang="ru-RU" sz="2000" dirty="0" err="1"/>
              <a:t>варіант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більша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росії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неграмотною.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76250"/>
            <a:ext cx="32289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148263" y="5443428"/>
            <a:ext cx="3724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 err="1"/>
              <a:t>Вивіска</a:t>
            </a:r>
            <a:r>
              <a:rPr lang="ru-RU" dirty="0"/>
              <a:t> </a:t>
            </a:r>
            <a:r>
              <a:rPr lang="ru-RU" dirty="0" err="1"/>
              <a:t>бакалейної</a:t>
            </a:r>
            <a:r>
              <a:rPr lang="ru-RU" dirty="0"/>
              <a:t> і </a:t>
            </a:r>
            <a:r>
              <a:rPr lang="ru-RU" dirty="0" err="1"/>
              <a:t>хлібної</a:t>
            </a:r>
            <a:r>
              <a:rPr lang="ru-RU" dirty="0"/>
              <a:t> лавки. Перша </a:t>
            </a:r>
            <a:r>
              <a:rPr lang="ru-RU" dirty="0" err="1"/>
              <a:t>чверть</a:t>
            </a:r>
            <a:r>
              <a:rPr lang="ru-RU" dirty="0"/>
              <a:t> XX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07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313" y="0"/>
            <a:ext cx="245268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0"/>
            <a:ext cx="4445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79388" y="5344208"/>
            <a:ext cx="2630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 err="1"/>
              <a:t>Вивіска</a:t>
            </a:r>
            <a:r>
              <a:rPr lang="ru-RU" dirty="0"/>
              <a:t> </a:t>
            </a:r>
            <a:r>
              <a:rPr lang="ru-RU" dirty="0" err="1"/>
              <a:t>гастрономічнї</a:t>
            </a:r>
            <a:r>
              <a:rPr lang="ru-RU" dirty="0"/>
              <a:t> лавки.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948488" y="5205709"/>
            <a:ext cx="2017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 err="1"/>
              <a:t>Вивіска</a:t>
            </a:r>
            <a:r>
              <a:rPr lang="ru-RU" dirty="0"/>
              <a:t> </a:t>
            </a:r>
            <a:r>
              <a:rPr lang="ru-RU" dirty="0" err="1"/>
              <a:t>гастрономічної</a:t>
            </a:r>
            <a:r>
              <a:rPr lang="ru-RU" dirty="0"/>
              <a:t> лавки.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843213" y="5219590"/>
            <a:ext cx="3235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 err="1"/>
              <a:t>Вивіска</a:t>
            </a:r>
            <a:r>
              <a:rPr lang="ru-RU" dirty="0"/>
              <a:t> </a:t>
            </a:r>
            <a:r>
              <a:rPr lang="ru-RU" dirty="0" err="1"/>
              <a:t>бакалейної</a:t>
            </a:r>
            <a:r>
              <a:rPr lang="ru-RU" dirty="0"/>
              <a:t> і </a:t>
            </a:r>
            <a:r>
              <a:rPr lang="ru-RU" dirty="0" err="1"/>
              <a:t>хлібної</a:t>
            </a:r>
            <a:r>
              <a:rPr lang="ru-RU" dirty="0"/>
              <a:t> лавки.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2714620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ярмарки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642918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Характеритсики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реклами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Середньовіччя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571612"/>
            <a:ext cx="5786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1.Головну роль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 споживачами мали вербальні комунікації та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персонаольний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продаж.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857628"/>
            <a:ext cx="50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Виникають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прообрази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летючи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листки,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протогазе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072074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Винахід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друкувального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станка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революційним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етапом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реклами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714620"/>
            <a:ext cx="336538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316230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103782" y="357166"/>
            <a:ext cx="277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Глашатаї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736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Глашатай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якусь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яву при всіх людях.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214554"/>
            <a:ext cx="4760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Посада глашатая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престижною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00430" y="3872564"/>
            <a:ext cx="55006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Кожен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паризький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глашатай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йти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будь-яку таверну, в яку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захоче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і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вигукувати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там вино,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допоки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там є розливне вино. Глашатай повинен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вигукувати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рази на день,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окрім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свят і у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випадку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смерті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короля,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королеви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286124"/>
            <a:ext cx="3343270" cy="2385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357166"/>
            <a:ext cx="2888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Ярмарки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14298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Ярмарка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щорічний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розпродаж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обмеженнями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сезон, товар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вино, мед,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фрукти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тематику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православні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ярмарки).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2571744"/>
            <a:ext cx="6341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Ярмарки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проходять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але й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містах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929066"/>
            <a:ext cx="3738562" cy="2803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14290"/>
            <a:ext cx="2762250" cy="3933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500042"/>
            <a:ext cx="54292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Середньовічна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геральдика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2428872" cy="3238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857488" y="3429000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Геральдика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допомагала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людям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орієнтуватися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лабірінтах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лавок,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виробників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258888" y="692150"/>
            <a:ext cx="63373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75000"/>
                      </a:srgbClr>
                    </a:gs>
                    <a:gs pos="50000">
                      <a:srgbClr val="000000"/>
                    </a:gs>
                    <a:gs pos="100000">
                      <a:srgbClr val="800000">
                        <a:alpha val="75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Реклама в 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75000"/>
                      </a:srgbClr>
                    </a:gs>
                    <a:gs pos="50000">
                      <a:srgbClr val="000000"/>
                    </a:gs>
                    <a:gs pos="100000">
                      <a:srgbClr val="800000">
                        <a:alpha val="75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XV-XVIII </a:t>
            </a: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00000">
                        <a:alpha val="75000"/>
                      </a:srgbClr>
                    </a:gs>
                    <a:gs pos="50000">
                      <a:srgbClr val="000000"/>
                    </a:gs>
                    <a:gs pos="100000">
                      <a:srgbClr val="800000">
                        <a:alpha val="75000"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ст.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68313" y="2060575"/>
            <a:ext cx="7488237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latin typeface="Arial" charset="0"/>
              </a:rPr>
              <a:t>На </a:t>
            </a:r>
            <a:r>
              <a:rPr lang="ru-RU" b="1" dirty="0" err="1">
                <a:latin typeface="Arial" charset="0"/>
              </a:rPr>
              <a:t>вивісках</a:t>
            </a:r>
            <a:r>
              <a:rPr lang="ru-RU" b="1" dirty="0">
                <a:latin typeface="Arial" charset="0"/>
              </a:rPr>
              <a:t> не </a:t>
            </a:r>
            <a:r>
              <a:rPr lang="ru-RU" b="1" dirty="0" err="1">
                <a:latin typeface="Arial" charset="0"/>
              </a:rPr>
              <a:t>було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текстів</a:t>
            </a:r>
            <a:r>
              <a:rPr lang="ru-RU" b="1" dirty="0">
                <a:latin typeface="Arial" charset="0"/>
              </a:rPr>
              <a:t>, </a:t>
            </a:r>
            <a:r>
              <a:rPr lang="ru-RU" b="1" dirty="0" err="1">
                <a:latin typeface="Arial" charset="0"/>
              </a:rPr>
              <a:t>адже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більша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частина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населення</a:t>
            </a:r>
            <a:r>
              <a:rPr lang="ru-RU" b="1" dirty="0">
                <a:latin typeface="Arial" charset="0"/>
              </a:rPr>
              <a:t> не </a:t>
            </a:r>
            <a:r>
              <a:rPr lang="ru-RU" b="1" dirty="0" err="1">
                <a:latin typeface="Arial" charset="0"/>
              </a:rPr>
              <a:t>вміла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читати</a:t>
            </a:r>
            <a:r>
              <a:rPr lang="ru-RU" b="1" dirty="0">
                <a:latin typeface="Arial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 dirty="0">
                <a:latin typeface="Arial" charset="0"/>
              </a:rPr>
              <a:t>2. </a:t>
            </a:r>
            <a:r>
              <a:rPr lang="ru-RU" b="1" dirty="0" err="1">
                <a:latin typeface="Arial" charset="0"/>
              </a:rPr>
              <a:t>Розвиток</a:t>
            </a:r>
            <a:r>
              <a:rPr lang="ru-RU" b="1" dirty="0">
                <a:latin typeface="Arial" charset="0"/>
              </a:rPr>
              <a:t> геральдики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3.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Поява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перших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документів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які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обмежують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рекламину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діяльність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4.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Створення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адресного бюро і перших газет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із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об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uk-UA" b="1" dirty="0">
                <a:solidFill>
                  <a:srgbClr val="000000"/>
                </a:solidFill>
                <a:latin typeface="Arial" charset="0"/>
              </a:rPr>
              <a:t>явами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5.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Виникнення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рекламних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агенств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6.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Перші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charset="0"/>
              </a:rPr>
              <a:t>шлюбні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 об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uk-UA" b="1" dirty="0">
                <a:solidFill>
                  <a:srgbClr val="000000"/>
                </a:solidFill>
                <a:latin typeface="Arial" charset="0"/>
              </a:rPr>
              <a:t>яви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</a:pP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</a:pP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</a:pPr>
            <a:endParaRPr lang="ru-RU" b="1" dirty="0">
              <a:latin typeface="Arial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22452">
            <a:off x="6884988" y="3509963"/>
            <a:ext cx="20701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2843213" y="0"/>
            <a:ext cx="318770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Вивіски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412875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300788" y="4221163"/>
            <a:ext cx="23034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Леонардо да Винчи</a:t>
            </a:r>
          </a:p>
          <a:p>
            <a:pPr>
              <a:spcBef>
                <a:spcPct val="50000"/>
              </a:spcBef>
            </a:pPr>
            <a:r>
              <a:rPr lang="ru-RU"/>
              <a:t>вывеска «Медуза»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84213" y="2060575"/>
            <a:ext cx="52562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Нна</a:t>
            </a:r>
            <a:r>
              <a:rPr lang="ru-RU" dirty="0"/>
              <a:t> </a:t>
            </a:r>
            <a:r>
              <a:rPr lang="ru-RU" dirty="0" err="1"/>
              <a:t>вивісках</a:t>
            </a:r>
            <a:r>
              <a:rPr lang="ru-RU" dirty="0"/>
              <a:t> </a:t>
            </a:r>
            <a:r>
              <a:rPr lang="ru-RU" dirty="0" err="1"/>
              <a:t>зустрічались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надписи, тому </a:t>
            </a:r>
            <a:r>
              <a:rPr lang="ru-RU" dirty="0" err="1"/>
              <a:t>що</a:t>
            </a:r>
            <a:r>
              <a:rPr lang="ru-RU" dirty="0"/>
              <a:t> 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неграмотною.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2" y="3757612"/>
            <a:ext cx="4667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364163" y="4365625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Вывеска Антуана Ватто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1" grpId="0"/>
      <p:bldP spid="8201" grpId="1"/>
      <p:bldP spid="8203" grpId="0"/>
      <p:bldP spid="82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684053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Геральдика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епохи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Ренесанса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1032">
            <a:off x="7019925" y="1196975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32328">
            <a:off x="179388" y="4508500"/>
            <a:ext cx="24431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11188" y="1844675"/>
            <a:ext cx="59769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герби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знатних</a:t>
            </a:r>
            <a:r>
              <a:rPr lang="ru-RU" dirty="0"/>
              <a:t> </a:t>
            </a:r>
            <a:r>
              <a:rPr lang="ru-RU" dirty="0" err="1"/>
              <a:t>прізвищ</a:t>
            </a:r>
            <a:r>
              <a:rPr lang="ru-RU" dirty="0"/>
              <a:t>, </a:t>
            </a:r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купці</a:t>
            </a:r>
            <a:r>
              <a:rPr lang="ru-RU" dirty="0"/>
              <a:t>. На них </a:t>
            </a:r>
            <a:r>
              <a:rPr lang="ru-RU" dirty="0" err="1"/>
              <a:t>зображались</a:t>
            </a:r>
            <a:r>
              <a:rPr lang="ru-RU" dirty="0"/>
              <a:t> </a:t>
            </a:r>
            <a:r>
              <a:rPr lang="ru-RU" dirty="0" err="1"/>
              <a:t>леви</a:t>
            </a:r>
            <a:r>
              <a:rPr lang="ru-RU" dirty="0"/>
              <a:t>, </a:t>
            </a:r>
            <a:r>
              <a:rPr lang="ru-RU" dirty="0" err="1"/>
              <a:t>ведмеді</a:t>
            </a:r>
            <a:r>
              <a:rPr lang="ru-RU" dirty="0"/>
              <a:t>, </a:t>
            </a:r>
            <a:r>
              <a:rPr lang="ru-RU" dirty="0" err="1"/>
              <a:t>загрозливі</a:t>
            </a:r>
            <a:r>
              <a:rPr lang="ru-RU" dirty="0"/>
              <a:t> </a:t>
            </a:r>
            <a:r>
              <a:rPr lang="ru-RU" dirty="0" err="1"/>
              <a:t>орлани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хижаки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2339975" y="0"/>
            <a:ext cx="3805238" cy="11255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Адресне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бюро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95536" y="1125538"/>
            <a:ext cx="54006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1629 г. – Теофраст </a:t>
            </a:r>
            <a:r>
              <a:rPr lang="ru-RU" dirty="0" err="1"/>
              <a:t>Ренодо</a:t>
            </a:r>
            <a:r>
              <a:rPr lang="ru-RU" dirty="0"/>
              <a:t> </a:t>
            </a:r>
            <a:r>
              <a:rPr lang="ru-RU" dirty="0" err="1"/>
              <a:t>організував</a:t>
            </a:r>
            <a:r>
              <a:rPr lang="ru-RU" dirty="0"/>
              <a:t> </a:t>
            </a:r>
            <a:r>
              <a:rPr lang="ru-RU" dirty="0" err="1"/>
              <a:t>Адресне</a:t>
            </a:r>
            <a:r>
              <a:rPr lang="ru-RU" dirty="0"/>
              <a:t> бюро.</a:t>
            </a:r>
          </a:p>
          <a:p>
            <a:pPr>
              <a:spcBef>
                <a:spcPct val="50000"/>
              </a:spcBef>
            </a:pPr>
            <a:r>
              <a:rPr lang="ru-RU" dirty="0"/>
              <a:t>Листопад 1630 г. – кардинал </a:t>
            </a:r>
            <a:r>
              <a:rPr lang="ru-RU" dirty="0" err="1"/>
              <a:t>Ришельє</a:t>
            </a:r>
            <a:r>
              <a:rPr lang="ru-RU" dirty="0"/>
              <a:t> дав Адресному бюро </a:t>
            </a:r>
            <a:r>
              <a:rPr lang="ru-RU" dirty="0" err="1"/>
              <a:t>офіційний</a:t>
            </a:r>
            <a:r>
              <a:rPr lang="ru-RU" dirty="0"/>
              <a:t> </a:t>
            </a:r>
            <a:r>
              <a:rPr lang="ru-RU" dirty="0" err="1"/>
              <a:t>дозвіл</a:t>
            </a:r>
            <a:r>
              <a:rPr lang="ru-RU" dirty="0"/>
              <a:t> </a:t>
            </a:r>
            <a:r>
              <a:rPr lang="ru-RU" dirty="0" err="1"/>
              <a:t>розповсюджувати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.</a:t>
            </a:r>
          </a:p>
          <a:p>
            <a:pPr>
              <a:spcBef>
                <a:spcPct val="50000"/>
              </a:spcBef>
            </a:pPr>
            <a:r>
              <a:rPr lang="ru-RU" dirty="0"/>
              <a:t>30 </a:t>
            </a:r>
            <a:r>
              <a:rPr lang="ru-RU" dirty="0" err="1"/>
              <a:t>травня</a:t>
            </a:r>
            <a:r>
              <a:rPr lang="ru-RU" dirty="0"/>
              <a:t> 1631 г. – </a:t>
            </a:r>
            <a:r>
              <a:rPr lang="ru-RU" dirty="0" err="1"/>
              <a:t>вийшла</a:t>
            </a:r>
            <a:r>
              <a:rPr lang="ru-RU" dirty="0"/>
              <a:t> перша </a:t>
            </a:r>
            <a:r>
              <a:rPr lang="ru-RU" dirty="0" err="1"/>
              <a:t>щотижнева</a:t>
            </a:r>
            <a:r>
              <a:rPr lang="ru-RU" dirty="0"/>
              <a:t> газета “</a:t>
            </a:r>
            <a:r>
              <a:rPr lang="ru-RU" dirty="0" err="1"/>
              <a:t>Gazette</a:t>
            </a:r>
            <a:r>
              <a:rPr lang="ru-RU" dirty="0"/>
              <a:t>”. </a:t>
            </a:r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125538"/>
            <a:ext cx="1828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8096" y="4221163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7524750" y="4221163"/>
            <a:ext cx="1441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Первый           номер “Gazette”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/>
      <p:bldP spid="12304" grpId="0" build="p"/>
      <p:bldP spid="123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Реклама (франц. </a:t>
            </a:r>
            <a:r>
              <a:rPr lang="ru-RU" dirty="0" err="1"/>
              <a:t>reclame</a:t>
            </a:r>
            <a:r>
              <a:rPr lang="ru-RU" dirty="0"/>
              <a:t> , от лат. </a:t>
            </a:r>
            <a:r>
              <a:rPr lang="ru-RU" dirty="0" err="1"/>
              <a:t>reclamare</a:t>
            </a:r>
            <a:r>
              <a:rPr lang="ru-RU" dirty="0"/>
              <a:t> –</a:t>
            </a:r>
            <a:r>
              <a:rPr lang="ru-RU" dirty="0" err="1"/>
              <a:t>викрикувати</a:t>
            </a:r>
            <a:r>
              <a:rPr lang="ru-RU" dirty="0"/>
              <a:t>)-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оповіщення</a:t>
            </a:r>
            <a:r>
              <a:rPr lang="ru-RU" dirty="0"/>
              <a:t> про </a:t>
            </a:r>
            <a:r>
              <a:rPr lang="ru-RU" dirty="0" err="1"/>
              <a:t>щось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про </a:t>
            </a:r>
            <a:r>
              <a:rPr lang="ru-RU" dirty="0" err="1"/>
              <a:t>товари</a:t>
            </a:r>
            <a:r>
              <a:rPr lang="ru-RU" dirty="0"/>
              <a:t>, заходи,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якесь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.»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716338"/>
            <a:ext cx="225901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924300" y="1125538"/>
            <a:ext cx="4751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 1657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Англії</a:t>
            </a:r>
            <a:r>
              <a:rPr lang="ru-RU" dirty="0"/>
              <a:t> </a:t>
            </a:r>
            <a:r>
              <a:rPr lang="ru-RU" dirty="0" err="1"/>
              <a:t>відкрилось</a:t>
            </a:r>
            <a:r>
              <a:rPr lang="ru-RU" dirty="0"/>
              <a:t> перше </a:t>
            </a:r>
            <a:r>
              <a:rPr lang="ru-RU" dirty="0" err="1"/>
              <a:t>рекламне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“</a:t>
            </a:r>
            <a:r>
              <a:rPr lang="ru-RU" dirty="0" err="1"/>
              <a:t>Public</a:t>
            </a:r>
            <a:r>
              <a:rPr lang="ru-RU" dirty="0"/>
              <a:t> </a:t>
            </a:r>
            <a:r>
              <a:rPr lang="ru-RU" dirty="0" err="1"/>
              <a:t>Advertiser</a:t>
            </a:r>
            <a:r>
              <a:rPr lang="ru-RU" dirty="0"/>
              <a:t>” (</a:t>
            </a:r>
            <a:r>
              <a:rPr lang="ru-RU" dirty="0" err="1"/>
              <a:t>Публічный</a:t>
            </a:r>
            <a:r>
              <a:rPr lang="ru-RU" dirty="0"/>
              <a:t> </a:t>
            </a:r>
            <a:r>
              <a:rPr lang="ru-RU" dirty="0" err="1"/>
              <a:t>рекламіст</a:t>
            </a:r>
            <a:r>
              <a:rPr lang="ru-RU" dirty="0"/>
              <a:t>).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1187450" y="4652963"/>
            <a:ext cx="496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 60-ті роки в </a:t>
            </a:r>
            <a:r>
              <a:rPr lang="ru-RU" dirty="0" err="1"/>
              <a:t>Англшії</a:t>
            </a:r>
            <a:r>
              <a:rPr lang="ru-RU" dirty="0"/>
              <a:t> </a:t>
            </a:r>
            <a:r>
              <a:rPr lang="ru-RU" dirty="0" err="1"/>
              <a:t>зароджуються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агенства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/>
      <p:bldP spid="143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1835150" y="0"/>
            <a:ext cx="5414963" cy="165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Шлюбні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об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’</a:t>
            </a:r>
            <a:r>
              <a:rPr lang="uk-UA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яви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50825" y="1700213"/>
            <a:ext cx="77041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Джон </a:t>
            </a:r>
            <a:r>
              <a:rPr lang="ru-RU" dirty="0" err="1"/>
              <a:t>Хоутон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створив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газеті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для </a:t>
            </a:r>
            <a:r>
              <a:rPr lang="ru-RU" dirty="0" err="1"/>
              <a:t>шлюбних</a:t>
            </a:r>
            <a:r>
              <a:rPr lang="ru-RU" dirty="0"/>
              <a:t> об</a:t>
            </a:r>
            <a:r>
              <a:rPr lang="en-US" dirty="0"/>
              <a:t>’</a:t>
            </a:r>
            <a:r>
              <a:rPr lang="uk-UA" dirty="0"/>
              <a:t>яв. Перша об</a:t>
            </a:r>
            <a:r>
              <a:rPr lang="en-US" dirty="0"/>
              <a:t>’</a:t>
            </a:r>
            <a:r>
              <a:rPr lang="uk-UA" dirty="0"/>
              <a:t>ява була такою:</a:t>
            </a:r>
            <a:r>
              <a:rPr lang="ru-RU" dirty="0"/>
              <a:t> “Джентльмен 30 лет, который говорит, что имеет очень хорошее поместье, охотно сочетался бы браком с юной леди, имеющей состояние 3 000 фунтов или около того. Он готов обеспечить сделку договором.” </a:t>
            </a:r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8891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0414">
            <a:off x="6516688" y="3357563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33436">
            <a:off x="395288" y="3573463"/>
            <a:ext cx="1203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051050" y="3573463"/>
            <a:ext cx="43926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 “</a:t>
            </a:r>
            <a:r>
              <a:rPr lang="ru-RU" dirty="0" err="1"/>
              <a:t>General</a:t>
            </a:r>
            <a:r>
              <a:rPr lang="ru-RU" dirty="0"/>
              <a:t> </a:t>
            </a:r>
            <a:r>
              <a:rPr lang="ru-RU" dirty="0" err="1"/>
              <a:t>Advertiser</a:t>
            </a:r>
            <a:r>
              <a:rPr lang="ru-RU" dirty="0"/>
              <a:t>” </a:t>
            </a:r>
            <a:r>
              <a:rPr lang="ru-RU" dirty="0" err="1"/>
              <a:t>публікується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схоже: “Молодая леди, бывшая в игорном доме вечером в прошлый четверг(..), если захочет, может встретить меня в воскресенье в 2 часа или написать мне по следующему адресу (..) узнает благоприятные для себя сведения. Ее согласие доставит высшие удовольствие ее покорному слуге.”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446" grpId="0"/>
      <p:bldP spid="184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72420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ХХ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століття</a:t>
            </a:r>
            <a:br>
              <a:rPr lang="ru-RU" b="1" dirty="0"/>
            </a:br>
            <a:endParaRPr lang="ru-RU" dirty="0"/>
          </a:p>
        </p:txBody>
      </p:sp>
      <p:pic>
        <p:nvPicPr>
          <p:cNvPr id="16386" name="Picture 2" descr="http://www.farom.tv/files/poverkhnostplus_1plus1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928670"/>
            <a:ext cx="1571625" cy="1000125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SJR5YtgGtoeWfyeGrWxMmbXdkOQsrD9Frz3slCb27OO4hpEWaLpsn2qmB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928670"/>
            <a:ext cx="1171575" cy="1171575"/>
          </a:xfrm>
          <a:prstGeom prst="rect">
            <a:avLst/>
          </a:prstGeom>
          <a:noFill/>
        </p:spPr>
      </p:pic>
      <p:pic>
        <p:nvPicPr>
          <p:cNvPr id="16390" name="Picture 6" descr="http://t0.gstatic.com/images?q=tbn:ANd9GcRUnABQR_hk2Bc56P-r4462G-SLv05W1I67SFkG1Gl2WCtxwJWSigcH2IW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928670"/>
            <a:ext cx="1504950" cy="1190625"/>
          </a:xfrm>
          <a:prstGeom prst="rect">
            <a:avLst/>
          </a:prstGeom>
          <a:noFill/>
        </p:spPr>
      </p:pic>
      <p:pic>
        <p:nvPicPr>
          <p:cNvPr id="16392" name="Picture 8" descr="http://t0.gstatic.com/images?q=tbn:ANd9GcTFi81-8zX_doUlj0_1x_ch8D6Df5-74rm00tSLEsvAT2Uz1lL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3786190"/>
            <a:ext cx="1785950" cy="904137"/>
          </a:xfrm>
          <a:prstGeom prst="rect">
            <a:avLst/>
          </a:prstGeom>
          <a:noFill/>
        </p:spPr>
      </p:pic>
      <p:pic>
        <p:nvPicPr>
          <p:cNvPr id="16394" name="Picture 10" descr="http://t0.gstatic.com/images?q=tbn:ANd9GcSAWNm2DIzjaNn9FtoYM2TwkzXbHkyPXqvONZf3MKBWtqLak8TJ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429000"/>
            <a:ext cx="1524000" cy="1524001"/>
          </a:xfrm>
          <a:prstGeom prst="rect">
            <a:avLst/>
          </a:prstGeom>
          <a:noFill/>
        </p:spPr>
      </p:pic>
      <p:pic>
        <p:nvPicPr>
          <p:cNvPr id="16396" name="Picture 12" descr="http://t3.gstatic.com/images?q=tbn:ANd9GcR1SoCYnK_WTp3deM1WFXXiltr9IO2Uz4ipk4x3KY2WmJWOAvf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571876"/>
            <a:ext cx="1285875" cy="12858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левизор.jpg"/>
          <p:cNvPicPr>
            <a:picLocks noChangeAspect="1"/>
          </p:cNvPicPr>
          <p:nvPr/>
        </p:nvPicPr>
        <p:blipFill>
          <a:blip r:embed="rId4"/>
          <a:srcRect r="4630"/>
          <a:stretch>
            <a:fillRect/>
          </a:stretch>
        </p:blipFill>
        <p:spPr bwMode="auto">
          <a:xfrm>
            <a:off x="611188" y="692150"/>
            <a:ext cx="7848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692696"/>
            <a:ext cx="4618856" cy="446449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Наприкінці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1950 </a:t>
            </a:r>
            <a:r>
              <a:rPr lang="ru-RU" b="1" dirty="0" err="1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телебаченні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почалась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сучасна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тенденція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продажу рекламного часу </a:t>
            </a:r>
            <a:r>
              <a:rPr lang="ru-RU" b="1" dirty="0" err="1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декільком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замовникам</a:t>
            </a:r>
            <a:endParaRPr lang="ru-RU" b="1" dirty="0">
              <a:ln w="1905"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764704"/>
            <a:ext cx="4608512" cy="4536504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На початку 1990-х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явилося кабельне телебачення. Новаторська концепція музичного відео,</a:t>
            </a:r>
            <a:r>
              <a:rPr lang="ru-RU" sz="3400" b="1" dirty="0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MTV  </a:t>
            </a:r>
            <a:r>
              <a:rPr lang="ru-RU" sz="3400" b="1" dirty="0" err="1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сформувало</a:t>
            </a:r>
            <a:r>
              <a:rPr lang="ru-RU" sz="3400" b="1" dirty="0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новий</a:t>
            </a:r>
            <a:r>
              <a:rPr lang="ru-RU" sz="3400" b="1" dirty="0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вид </a:t>
            </a:r>
            <a:r>
              <a:rPr lang="ru-RU" sz="3400" b="1" dirty="0" err="1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реклами</a:t>
            </a:r>
            <a:r>
              <a:rPr lang="ru-RU" sz="3400" b="1" dirty="0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ru-RU" sz="3400" b="1" dirty="0" err="1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мелодії</a:t>
            </a:r>
            <a:r>
              <a:rPr lang="ru-RU" sz="3400" b="1" dirty="0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3400" b="1" dirty="0" err="1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рекламних</a:t>
            </a:r>
            <a:r>
              <a:rPr lang="ru-RU" sz="3400" b="1" dirty="0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повідомлень</a:t>
            </a:r>
            <a:r>
              <a:rPr lang="ru-RU" sz="3400" b="1" dirty="0">
                <a:ln w="900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mt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268413"/>
            <a:ext cx="34559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rezinotre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 descr="moti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zubporosh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s494225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169.jpg"/>
          <p:cNvPicPr>
            <a:picLocks noChangeAspect="1"/>
          </p:cNvPicPr>
          <p:nvPr/>
        </p:nvPicPr>
        <p:blipFill>
          <a:blip r:embed="rId2"/>
          <a:srcRect l="3226" t="3133" r="3226" b="6032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 descr="b0827102df9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http://www.shoppingood.ru/img/plakat/socreksssr/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2895600" cy="4343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35" name="Рисунок 2" descr="http://www.shoppingood.ru/img/plakat/socreksssr/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124200" cy="441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36" name="Рисунок 3" descr="http://www.shoppingood.ru/img/plakat/socreksssr/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441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37" name="Рисунок 4" descr="http://www.shoppingood.ru/img/plakat/socreksssr/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343400"/>
            <a:ext cx="4495800" cy="251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38" name="Рисунок 6" descr="http://www.shoppingood.ru/img/plakat/socreksssr/p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19600"/>
            <a:ext cx="4648200" cy="2438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Arial Black" pitchFamily="34" charset="0"/>
              </a:rPr>
              <a:t>Етапи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формування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реклами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err="1"/>
              <a:t>Античнрості</a:t>
            </a:r>
            <a:r>
              <a:rPr lang="ru-RU" dirty="0"/>
              <a:t> та </a:t>
            </a:r>
            <a:r>
              <a:rPr lang="ru-RU" dirty="0" err="1"/>
              <a:t>Середньовіччі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проявлялось </a:t>
            </a:r>
            <a:r>
              <a:rPr lang="ru-RU" dirty="0" err="1"/>
              <a:t>передусім</a:t>
            </a:r>
            <a:r>
              <a:rPr lang="ru-RU" dirty="0"/>
              <a:t> в </a:t>
            </a:r>
            <a:r>
              <a:rPr lang="ru-RU" dirty="0" err="1"/>
              <a:t>усній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Тому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рекламін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усними</a:t>
            </a:r>
            <a:r>
              <a:rPr lang="ru-RU" dirty="0"/>
              <a:t>. Реклама </a:t>
            </a:r>
            <a:r>
              <a:rPr lang="ru-RU" dirty="0" err="1"/>
              <a:t>вигукувалась</a:t>
            </a:r>
            <a:r>
              <a:rPr lang="ru-RU" dirty="0"/>
              <a:t> на </a:t>
            </a:r>
            <a:r>
              <a:rPr lang="ru-RU" dirty="0" err="1"/>
              <a:t>вулицях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. </a:t>
            </a:r>
            <a:r>
              <a:rPr lang="ru-RU" dirty="0" err="1"/>
              <a:t>Вигукували</a:t>
            </a:r>
            <a:r>
              <a:rPr lang="ru-RU" dirty="0"/>
              <a:t>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бродячих </a:t>
            </a:r>
            <a:r>
              <a:rPr lang="ru-RU" dirty="0" err="1"/>
              <a:t>ремісників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697427"/>
          </a:xfrm>
        </p:spPr>
        <p:txBody>
          <a:bodyPr>
            <a:normAutofit/>
          </a:bodyPr>
          <a:lstStyle/>
          <a:p>
            <a:r>
              <a:rPr lang="ru-RU" sz="2400" dirty="0"/>
              <a:t>В комплекс </a:t>
            </a:r>
            <a:r>
              <a:rPr lang="ru-RU" sz="2400" dirty="0" err="1"/>
              <a:t>рекламних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окрім</a:t>
            </a:r>
            <a:r>
              <a:rPr lang="ru-RU" sz="2400" dirty="0"/>
              <a:t> </a:t>
            </a:r>
            <a:r>
              <a:rPr lang="ru-RU" sz="2400" dirty="0" err="1"/>
              <a:t>вигукування</a:t>
            </a:r>
            <a:r>
              <a:rPr lang="ru-RU" sz="2400" dirty="0"/>
              <a:t> входили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художні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, надписи на </a:t>
            </a:r>
            <a:r>
              <a:rPr lang="ru-RU" sz="2400" dirty="0" err="1"/>
              <a:t>стінах</a:t>
            </a:r>
            <a:r>
              <a:rPr lang="ru-RU" sz="2400" dirty="0"/>
              <a:t>. </a:t>
            </a:r>
            <a:r>
              <a:rPr lang="ru-RU" sz="2400" dirty="0" err="1"/>
              <a:t>Витоки</a:t>
            </a:r>
            <a:r>
              <a:rPr lang="ru-RU" sz="2400" dirty="0"/>
              <a:t> </a:t>
            </a:r>
            <a:r>
              <a:rPr lang="ru-RU" sz="2400" dirty="0" err="1"/>
              <a:t>художньої</a:t>
            </a:r>
            <a:r>
              <a:rPr lang="ru-RU" sz="2400" dirty="0"/>
              <a:t> </a:t>
            </a:r>
            <a:r>
              <a:rPr lang="ru-RU" sz="2400" dirty="0" err="1"/>
              <a:t>реклами</a:t>
            </a:r>
            <a:r>
              <a:rPr lang="ru-RU" sz="2400" dirty="0"/>
              <a:t>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пов</a:t>
            </a:r>
            <a:r>
              <a:rPr lang="en-US" sz="2400" dirty="0"/>
              <a:t>’</a:t>
            </a:r>
            <a:r>
              <a:rPr lang="uk-UA" sz="2400" dirty="0" err="1"/>
              <a:t>язані</a:t>
            </a:r>
            <a:r>
              <a:rPr lang="uk-UA" sz="2400" dirty="0"/>
              <a:t> із винаходом орнаменту, малюнку</a:t>
            </a:r>
            <a:r>
              <a:rPr lang="ru-RU" sz="2400" dirty="0"/>
              <a:t>, </a:t>
            </a:r>
            <a:r>
              <a:rPr lang="ru-RU" sz="2400" dirty="0" err="1"/>
              <a:t>скульптури</a:t>
            </a:r>
            <a:r>
              <a:rPr lang="ru-RU" sz="2400" dirty="0"/>
              <a:t>.</a:t>
            </a:r>
          </a:p>
          <a:p>
            <a:pPr>
              <a:buNone/>
            </a:pP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571744"/>
            <a:ext cx="7187758" cy="4286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b="1" dirty="0">
              <a:latin typeface="Arial Black" pitchFamily="34" charset="0"/>
            </a:endParaRPr>
          </a:p>
          <a:p>
            <a:pPr>
              <a:buNone/>
            </a:pPr>
            <a:endParaRPr lang="ru-RU" sz="2000" b="1" dirty="0">
              <a:latin typeface="Arial Black" pitchFamily="34" charset="0"/>
            </a:endParaRPr>
          </a:p>
          <a:p>
            <a:pPr>
              <a:buNone/>
            </a:pPr>
            <a:endParaRPr lang="ru-RU" sz="2000" b="1" dirty="0">
              <a:latin typeface="Arial Black" pitchFamily="34" charset="0"/>
            </a:endParaRPr>
          </a:p>
          <a:p>
            <a:pPr>
              <a:buNone/>
            </a:pPr>
            <a:endParaRPr lang="ru-RU" sz="2000" b="1" dirty="0">
              <a:latin typeface="Arial Black" pitchFamily="34" charset="0"/>
            </a:endParaRPr>
          </a:p>
          <a:p>
            <a:pPr>
              <a:buNone/>
            </a:pPr>
            <a:endParaRPr lang="ru-RU" sz="2000" b="1" dirty="0">
              <a:latin typeface="Arial Black" pitchFamily="34" charset="0"/>
            </a:endParaRPr>
          </a:p>
          <a:p>
            <a:pPr>
              <a:buNone/>
            </a:pPr>
            <a:endParaRPr lang="ru-RU" sz="2000" b="1" dirty="0">
              <a:latin typeface="Arial Black" pitchFamily="34" charset="0"/>
            </a:endParaRPr>
          </a:p>
          <a:p>
            <a:pPr>
              <a:buNone/>
            </a:pPr>
            <a:endParaRPr lang="ru-RU" sz="2000" b="1" dirty="0">
              <a:latin typeface="Arial Black" pitchFamily="34" charset="0"/>
            </a:endParaRPr>
          </a:p>
          <a:p>
            <a:pPr>
              <a:buNone/>
            </a:pPr>
            <a:endParaRPr lang="ru-RU" sz="2000" b="1" dirty="0">
              <a:latin typeface="Arial Black" pitchFamily="34" charset="0"/>
            </a:endParaRPr>
          </a:p>
          <a:p>
            <a:pPr>
              <a:buNone/>
            </a:pPr>
            <a:endParaRPr lang="ru-RU" sz="2000" b="1" dirty="0">
              <a:latin typeface="Arial Black" pitchFamily="34" charset="0"/>
            </a:endParaRPr>
          </a:p>
          <a:p>
            <a:pPr>
              <a:buNone/>
            </a:pP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5" name="Рисунок 4" descr="CC614~Swan-Rush-and-Iris-Po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810000" cy="37623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article_image-image-arti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286" y="1071546"/>
            <a:ext cx="3864679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ранніх</a:t>
            </a:r>
            <a:r>
              <a:rPr lang="ru-RU" sz="2400" dirty="0"/>
              <a:t> </a:t>
            </a:r>
            <a:r>
              <a:rPr lang="ru-RU" sz="2400" dirty="0" err="1"/>
              <a:t>етапах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реклама </a:t>
            </a:r>
            <a:r>
              <a:rPr lang="ru-RU" sz="2400" dirty="0" err="1"/>
              <a:t>виступає</a:t>
            </a:r>
            <a:r>
              <a:rPr lang="ru-RU" sz="2400" dirty="0"/>
              <a:t> в </a:t>
            </a:r>
            <a:r>
              <a:rPr lang="ru-RU" sz="2400" dirty="0" err="1"/>
              <a:t>письмовому</a:t>
            </a:r>
            <a:r>
              <a:rPr lang="ru-RU" sz="2400" dirty="0"/>
              <a:t> </a:t>
            </a:r>
            <a:r>
              <a:rPr lang="ru-RU" sz="2400" dirty="0" err="1"/>
              <a:t>вигляді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пов</a:t>
            </a:r>
            <a:r>
              <a:rPr lang="en-US" sz="2400" dirty="0"/>
              <a:t>’</a:t>
            </a:r>
            <a:r>
              <a:rPr lang="uk-UA" sz="2400" dirty="0" err="1"/>
              <a:t>язано</a:t>
            </a:r>
            <a:r>
              <a:rPr lang="uk-UA" sz="2400" dirty="0"/>
              <a:t> із винаходом самої письмової мови, яка в різних частинах земної кулі з</a:t>
            </a:r>
            <a:r>
              <a:rPr lang="en-US" sz="2400" dirty="0"/>
              <a:t>’</a:t>
            </a:r>
            <a:r>
              <a:rPr lang="uk-UA" sz="2400" dirty="0"/>
              <a:t>являлася в різні часи.</a:t>
            </a:r>
            <a:endParaRPr lang="ru-RU" sz="2400" dirty="0"/>
          </a:p>
        </p:txBody>
      </p:sp>
      <p:pic>
        <p:nvPicPr>
          <p:cNvPr id="4" name="Рисунок 3" descr="3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071679"/>
            <a:ext cx="6572296" cy="4786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Лубок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На </a:t>
            </a:r>
            <a:r>
              <a:rPr lang="ru-RU" sz="1800" dirty="0" err="1"/>
              <a:t>Русі</a:t>
            </a:r>
            <a:r>
              <a:rPr lang="ru-RU" sz="1800" dirty="0"/>
              <a:t> з</a:t>
            </a:r>
            <a:r>
              <a:rPr lang="en-US" sz="1800" dirty="0"/>
              <a:t>’</a:t>
            </a:r>
            <a:r>
              <a:rPr lang="uk-UA" sz="1800" dirty="0"/>
              <a:t>являлися перші народні картинки – лубки. Вони в доступній формі доносили до аудиторії різну інформацію, в тому числі і рекламного характеру. </a:t>
            </a:r>
            <a:endParaRPr lang="ru-RU" sz="1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341438"/>
            <a:ext cx="406717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795963" y="5373688"/>
            <a:ext cx="2152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Лубок 18-го </a:t>
            </a:r>
            <a:r>
              <a:rPr lang="ru-RU" dirty="0" err="1"/>
              <a:t>століття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35274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23850" y="4660900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/>
              <a:t>Лубок из собрания Д. </a:t>
            </a:r>
            <a:r>
              <a:rPr lang="ru-RU" dirty="0" err="1"/>
              <a:t>Ровинского</a:t>
            </a:r>
            <a:r>
              <a:rPr lang="ru-RU" dirty="0"/>
              <a:t> № 148 «Муж лапти плетет» 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88913"/>
            <a:ext cx="35067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500563" y="4437063"/>
            <a:ext cx="41100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/>
              <a:t>Лубок из собрания Д. </a:t>
            </a:r>
            <a:r>
              <a:rPr lang="ru-RU" dirty="0" err="1"/>
              <a:t>Ровинского</a:t>
            </a:r>
            <a:r>
              <a:rPr lang="ru-RU" dirty="0"/>
              <a:t> № 149 «А жена прядет»</a:t>
            </a:r>
          </a:p>
          <a:p>
            <a:pPr eaLnBrk="0" hangingPunct="0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1063" cy="633412"/>
          </a:xfrm>
        </p:spPr>
        <p:txBody>
          <a:bodyPr>
            <a:normAutofit fontScale="90000"/>
          </a:bodyPr>
          <a:lstStyle/>
          <a:p>
            <a:r>
              <a:rPr lang="ru-RU" sz="4000"/>
              <a:t>«Реклама Бога»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08050"/>
            <a:ext cx="5005387" cy="4897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/>
              <a:t>Одним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відомих</a:t>
            </a:r>
            <a:r>
              <a:rPr lang="ru-RU" sz="1600" dirty="0"/>
              <a:t> </a:t>
            </a:r>
            <a:r>
              <a:rPr lang="ru-RU" sz="1600" dirty="0" err="1"/>
              <a:t>явищ</a:t>
            </a:r>
            <a:r>
              <a:rPr lang="ru-RU" sz="1600" dirty="0"/>
              <a:t> в </a:t>
            </a:r>
            <a:r>
              <a:rPr lang="ru-RU" sz="1600" dirty="0" err="1"/>
              <a:t>рекламі</a:t>
            </a:r>
            <a:r>
              <a:rPr lang="ru-RU" sz="1600" dirty="0"/>
              <a:t> на </a:t>
            </a:r>
            <a:r>
              <a:rPr lang="ru-RU" sz="1600" dirty="0" err="1"/>
              <a:t>росії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юродиві</a:t>
            </a:r>
            <a:r>
              <a:rPr lang="ru-RU" sz="1600" dirty="0"/>
              <a:t>. 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«Они ходят совершенно нагие, даже зимою в сильные морозы, кроме того, что посередине тела перевязаны лохмотьями, с длинными волосами, распущенными и висящими по плечам, а также еще с веригами на шее или посередине тела».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Так писав про них </a:t>
            </a:r>
            <a:r>
              <a:rPr lang="ru-RU" sz="1600" dirty="0" err="1"/>
              <a:t>англійський</a:t>
            </a:r>
            <a:r>
              <a:rPr lang="ru-RU" sz="1600" dirty="0"/>
              <a:t> </a:t>
            </a:r>
            <a:r>
              <a:rPr lang="ru-RU" sz="1600" dirty="0" err="1"/>
              <a:t>мандрівник</a:t>
            </a:r>
            <a:r>
              <a:rPr lang="ru-RU" sz="1600" dirty="0"/>
              <a:t>. </a:t>
            </a:r>
          </a:p>
          <a:p>
            <a:pPr>
              <a:lnSpc>
                <a:spcPct val="80000"/>
              </a:lnSpc>
            </a:pPr>
            <a:endParaRPr lang="ru-RU" sz="1600" dirty="0"/>
          </a:p>
          <a:p>
            <a:pPr>
              <a:lnSpc>
                <a:spcPct val="80000"/>
              </a:lnSpc>
            </a:pPr>
            <a:r>
              <a:rPr lang="ru-RU" sz="1600" dirty="0"/>
              <a:t>Вони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своїм</a:t>
            </a:r>
            <a:r>
              <a:rPr lang="ru-RU" sz="1600" dirty="0"/>
              <a:t> </a:t>
            </a:r>
            <a:r>
              <a:rPr lang="ru-RU" sz="1600" dirty="0" err="1"/>
              <a:t>зовнішнім</a:t>
            </a:r>
            <a:r>
              <a:rPr lang="ru-RU" sz="1600" dirty="0"/>
              <a:t> </a:t>
            </a:r>
            <a:r>
              <a:rPr lang="ru-RU" sz="1600" dirty="0" err="1"/>
              <a:t>виглядом</a:t>
            </a:r>
            <a:r>
              <a:rPr lang="ru-RU" sz="1600" dirty="0"/>
              <a:t> </a:t>
            </a:r>
            <a:r>
              <a:rPr lang="ru-RU" sz="1600" dirty="0" err="1"/>
              <a:t>впливали</a:t>
            </a:r>
            <a:r>
              <a:rPr lang="ru-RU" sz="1600" dirty="0"/>
              <a:t> на </a:t>
            </a:r>
            <a:r>
              <a:rPr lang="ru-RU" sz="1600" dirty="0" err="1"/>
              <a:t>психіку</a:t>
            </a:r>
            <a:r>
              <a:rPr lang="ru-RU" sz="1600" dirty="0"/>
              <a:t> людей, </a:t>
            </a:r>
            <a:r>
              <a:rPr lang="ru-RU" sz="1600" dirty="0" err="1"/>
              <a:t>їх</a:t>
            </a:r>
            <a:r>
              <a:rPr lang="ru-RU" sz="1600" dirty="0"/>
              <a:t> словам </a:t>
            </a:r>
            <a:r>
              <a:rPr lang="ru-RU" sz="1600" dirty="0" err="1"/>
              <a:t>приписували</a:t>
            </a:r>
            <a:r>
              <a:rPr lang="ru-RU" sz="1600" dirty="0"/>
              <a:t> дар </a:t>
            </a:r>
            <a:r>
              <a:rPr lang="ru-RU" sz="1600" dirty="0" err="1"/>
              <a:t>пророцтва</a:t>
            </a:r>
            <a:r>
              <a:rPr lang="ru-RU" sz="1600" dirty="0"/>
              <a:t>. Але </a:t>
            </a:r>
            <a:r>
              <a:rPr lang="ru-RU" sz="1600" dirty="0" err="1"/>
              <a:t>основний</a:t>
            </a:r>
            <a:r>
              <a:rPr lang="ru-RU" sz="1600" dirty="0"/>
              <a:t> </a:t>
            </a:r>
            <a:r>
              <a:rPr lang="ru-RU" sz="1600" dirty="0" err="1"/>
              <a:t>зміст</a:t>
            </a:r>
            <a:r>
              <a:rPr lang="ru-RU" sz="1600" dirty="0"/>
              <a:t> </a:t>
            </a:r>
            <a:r>
              <a:rPr lang="ru-RU" sz="1600" dirty="0" err="1"/>
              <a:t>послання</a:t>
            </a:r>
            <a:r>
              <a:rPr lang="ru-RU" sz="1600" dirty="0"/>
              <a:t> </a:t>
            </a:r>
            <a:r>
              <a:rPr lang="ru-RU" sz="1600" dirty="0" err="1"/>
              <a:t>складався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призову до </a:t>
            </a:r>
            <a:r>
              <a:rPr lang="ru-RU" sz="1600" dirty="0" err="1"/>
              <a:t>віри</a:t>
            </a:r>
            <a:r>
              <a:rPr lang="ru-RU" sz="1600" dirty="0"/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33375"/>
            <a:ext cx="25257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354388"/>
            <a:ext cx="2795588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6">
  <a:themeElements>
    <a:clrScheme name="1_Office Them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_Office Them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Оформление по умолчанию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170</TotalTime>
  <Words>894</Words>
  <Application>Microsoft Office PowerPoint</Application>
  <PresentationFormat>Екран (4:3)</PresentationFormat>
  <Paragraphs>77</Paragraphs>
  <Slides>28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слайдів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Calibri</vt:lpstr>
      <vt:lpstr>Impact</vt:lpstr>
      <vt:lpstr>Palatino Linotype</vt:lpstr>
      <vt:lpstr>Times New Roman</vt:lpstr>
      <vt:lpstr>Тема1</vt:lpstr>
      <vt:lpstr>Тема Office</vt:lpstr>
      <vt:lpstr>Тема2</vt:lpstr>
      <vt:lpstr>Тема3</vt:lpstr>
      <vt:lpstr>Тема5</vt:lpstr>
      <vt:lpstr>Тема6</vt:lpstr>
      <vt:lpstr>Оформление по умолчанию</vt:lpstr>
      <vt:lpstr>Реклама в період Античності</vt:lpstr>
      <vt:lpstr>Презентація PowerPoint</vt:lpstr>
      <vt:lpstr>Етапи формування реклами</vt:lpstr>
      <vt:lpstr>Презентація PowerPoint</vt:lpstr>
      <vt:lpstr>Презентація PowerPoint</vt:lpstr>
      <vt:lpstr>Презентація PowerPoint</vt:lpstr>
      <vt:lpstr>Лубок</vt:lpstr>
      <vt:lpstr>Презентація PowerPoint</vt:lpstr>
      <vt:lpstr>«Реклама Бога»</vt:lpstr>
      <vt:lpstr>Вивіски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ХХ століття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в период античности</dc:title>
  <dc:creator>User</dc:creator>
  <cp:lastModifiedBy>User</cp:lastModifiedBy>
  <cp:revision>11</cp:revision>
  <dcterms:created xsi:type="dcterms:W3CDTF">2011-04-11T13:21:18Z</dcterms:created>
  <dcterms:modified xsi:type="dcterms:W3CDTF">2024-01-07T13:54:21Z</dcterms:modified>
</cp:coreProperties>
</file>