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3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52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362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499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289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260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0053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5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53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87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207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5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145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174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178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165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74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6985DD-AC26-4511-8FF0-0FEFD5E43657}" type="datetimeFigureOut">
              <a:rPr lang="ru-UA" smtClean="0"/>
              <a:t>29.01.2020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27602D-A74E-49EF-943C-F4A58A44D5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889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951CB-C1CA-41D9-84F7-CDF09F765C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 1 </a:t>
            </a:r>
            <a:br>
              <a:rPr lang="ru-RU" dirty="0"/>
            </a:br>
            <a:r>
              <a:rPr lang="ru-RU" dirty="0"/>
              <a:t>НАУКОВІ ОСНОВИ УПРАВЛІННЯ ЯКІСТЮ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4304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0AB24F-1660-4578-9ACA-729DADEDF2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62271"/>
            <a:ext cx="10363826" cy="2286000"/>
          </a:xfrm>
        </p:spPr>
        <p:txBody>
          <a:bodyPr/>
          <a:lstStyle/>
          <a:p>
            <a:r>
              <a:rPr lang="ru-RU" sz="2800" b="1" i="1" dirty="0" err="1"/>
              <a:t>Якість</a:t>
            </a:r>
            <a:r>
              <a:rPr lang="ru-RU" sz="2800" dirty="0"/>
              <a:t> як </a:t>
            </a:r>
            <a:r>
              <a:rPr lang="ru-RU" sz="2800" dirty="0" err="1"/>
              <a:t>економічна</a:t>
            </a:r>
            <a:r>
              <a:rPr lang="ru-RU" sz="2800" dirty="0"/>
              <a:t> </a:t>
            </a:r>
            <a:r>
              <a:rPr lang="ru-RU" sz="2800" dirty="0" err="1"/>
              <a:t>категорія</a:t>
            </a:r>
            <a:r>
              <a:rPr lang="ru-RU" sz="2800" dirty="0"/>
              <a:t> </a:t>
            </a:r>
            <a:r>
              <a:rPr lang="ru-RU" sz="2800" b="1" i="1" dirty="0" err="1"/>
              <a:t>відображає</a:t>
            </a:r>
            <a:r>
              <a:rPr lang="ru-RU" sz="2800" b="1" i="1" dirty="0"/>
              <a:t> </a:t>
            </a:r>
            <a:r>
              <a:rPr lang="ru-RU" sz="2400" b="1" i="1" dirty="0" err="1"/>
              <a:t>сукупність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властивостей</a:t>
            </a:r>
            <a:r>
              <a:rPr lang="ru-RU" sz="2400" b="1" i="1" dirty="0"/>
              <a:t> </a:t>
            </a:r>
            <a:r>
              <a:rPr lang="ru-RU" sz="2400" b="1" i="1" dirty="0" err="1"/>
              <a:t>продукції</a:t>
            </a:r>
            <a:r>
              <a:rPr lang="ru-RU" sz="2400" b="1" i="1" dirty="0"/>
              <a:t>, </a:t>
            </a:r>
            <a:r>
              <a:rPr lang="ru-RU" sz="2400" b="1" i="1" dirty="0" err="1"/>
              <a:t>послуг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зумовлюють</a:t>
            </a:r>
            <a:r>
              <a:rPr lang="ru-RU" sz="2400" b="1" i="1" dirty="0"/>
              <a:t> </a:t>
            </a:r>
            <a:r>
              <a:rPr lang="ru-RU" sz="2400" b="1" i="1" dirty="0" err="1"/>
              <a:t>ступінь</a:t>
            </a:r>
            <a:r>
              <a:rPr lang="ru-RU" sz="2400" b="1" i="1" dirty="0"/>
              <a:t> </a:t>
            </a:r>
            <a:r>
              <a:rPr lang="ru-RU" sz="2400" b="1" i="1" dirty="0" err="1"/>
              <a:t>їх</a:t>
            </a:r>
            <a:r>
              <a:rPr lang="ru-RU" sz="2400" b="1" i="1" dirty="0"/>
              <a:t> </a:t>
            </a:r>
            <a:r>
              <a:rPr lang="ru-RU" sz="2400" b="1" i="1" dirty="0" err="1"/>
              <a:t>придатності</a:t>
            </a:r>
            <a:r>
              <a:rPr lang="ru-RU" sz="2400" b="1" i="1" dirty="0"/>
              <a:t> </a:t>
            </a:r>
            <a:r>
              <a:rPr lang="ru-RU" sz="2400" b="1" i="1" dirty="0" err="1"/>
              <a:t>задовольняти</a:t>
            </a:r>
            <a:r>
              <a:rPr lang="ru-RU" sz="2400" b="1" i="1" dirty="0"/>
              <a:t> потреби </a:t>
            </a:r>
            <a:r>
              <a:rPr lang="ru-RU" sz="2400" b="1" i="1" dirty="0" err="1"/>
              <a:t>людини</a:t>
            </a:r>
            <a:r>
              <a:rPr lang="ru-RU" sz="2400" b="1" i="1" dirty="0"/>
              <a:t> </a:t>
            </a:r>
            <a:r>
              <a:rPr lang="ru-RU" sz="2400" b="1" i="1" dirty="0" err="1"/>
              <a:t>відповідно</a:t>
            </a:r>
            <a:r>
              <a:rPr lang="ru-RU" sz="2400" b="1" i="1" dirty="0"/>
              <a:t> до </a:t>
            </a:r>
            <a:r>
              <a:rPr lang="ru-RU" sz="2400" b="1" i="1" dirty="0" err="1"/>
              <a:t>свого</a:t>
            </a:r>
            <a:r>
              <a:rPr lang="ru-RU" sz="2400" b="1" i="1" dirty="0"/>
              <a:t> </a:t>
            </a:r>
            <a:r>
              <a:rPr lang="ru-RU" sz="2400" b="1" i="1" dirty="0" err="1"/>
              <a:t>призначення</a:t>
            </a:r>
            <a:r>
              <a:rPr lang="ru-RU" sz="2400" b="1" i="1" dirty="0"/>
              <a:t>. </a:t>
            </a:r>
          </a:p>
          <a:p>
            <a:endParaRPr lang="ru-UA" sz="2400" b="1" i="1" dirty="0"/>
          </a:p>
        </p:txBody>
      </p:sp>
      <p:pic>
        <p:nvPicPr>
          <p:cNvPr id="1028" name="Picture 4" descr="Картинки по запросу якість поняття">
            <a:extLst>
              <a:ext uri="{FF2B5EF4-FFF2-40B4-BE49-F238E27FC236}">
                <a16:creationId xmlns:a16="http://schemas.microsoft.com/office/drawing/2014/main" id="{B9EA8D5B-D77C-497D-AE76-37265C511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77" y="2753140"/>
            <a:ext cx="6426579" cy="36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4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B68DB-DE09-4A0A-8D13-1685059A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до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орієнтовані</a:t>
            </a:r>
            <a:r>
              <a:rPr lang="ru-RU" dirty="0"/>
              <a:t> на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з тих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D24F6-7E1E-4000-81AC-54058BDBF2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097157"/>
            <a:ext cx="10506287" cy="4552121"/>
          </a:xfrm>
        </p:spPr>
        <p:txBody>
          <a:bodyPr>
            <a:normAutofit fontScale="92500"/>
          </a:bodyPr>
          <a:lstStyle/>
          <a:p>
            <a:r>
              <a:rPr lang="ru-RU" dirty="0"/>
              <a:t>– 1970 - 1980-ті роки –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трактується</a:t>
            </a:r>
            <a:r>
              <a:rPr lang="ru-RU" dirty="0"/>
              <a:t> як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 не </a:t>
            </a:r>
            <a:r>
              <a:rPr lang="ru-RU" dirty="0" err="1"/>
              <a:t>тільки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але й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вартісних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(</a:t>
            </a:r>
            <a:r>
              <a:rPr lang="ru-RU" dirty="0" err="1"/>
              <a:t>орієнтація</a:t>
            </a:r>
            <a:r>
              <a:rPr lang="ru-RU" dirty="0"/>
              <a:t> на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); </a:t>
            </a:r>
          </a:p>
          <a:p>
            <a:r>
              <a:rPr lang="ru-RU" dirty="0"/>
              <a:t>– 1980 - 1990-ті роки –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споживачів</a:t>
            </a:r>
            <a:r>
              <a:rPr lang="ru-RU" dirty="0"/>
              <a:t>, але й </a:t>
            </a:r>
            <a:r>
              <a:rPr lang="ru-RU" dirty="0" err="1"/>
              <a:t>орієнтацію</a:t>
            </a:r>
            <a:r>
              <a:rPr lang="ru-RU" dirty="0"/>
              <a:t> на </a:t>
            </a:r>
            <a:r>
              <a:rPr lang="ru-RU" dirty="0" err="1"/>
              <a:t>латентні</a:t>
            </a:r>
            <a:r>
              <a:rPr lang="ru-RU" dirty="0"/>
              <a:t> (</a:t>
            </a:r>
            <a:r>
              <a:rPr lang="ru-RU" dirty="0" err="1"/>
              <a:t>приховані</a:t>
            </a:r>
            <a:r>
              <a:rPr lang="ru-RU" dirty="0"/>
              <a:t>)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очікуваннями</a:t>
            </a:r>
            <a:r>
              <a:rPr lang="ru-RU" dirty="0"/>
              <a:t> та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у товарах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новизни</a:t>
            </a:r>
            <a:r>
              <a:rPr lang="ru-RU" dirty="0"/>
              <a:t> </a:t>
            </a:r>
            <a:r>
              <a:rPr lang="ru-RU" dirty="0" err="1"/>
              <a:t>конкурентоспроможної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(</a:t>
            </a:r>
            <a:r>
              <a:rPr lang="ru-RU" dirty="0" err="1"/>
              <a:t>орієнтація</a:t>
            </a:r>
            <a:r>
              <a:rPr lang="ru-RU" dirty="0"/>
              <a:t> на </a:t>
            </a:r>
            <a:r>
              <a:rPr lang="ru-RU" dirty="0" err="1"/>
              <a:t>економічні</a:t>
            </a:r>
            <a:r>
              <a:rPr lang="ru-RU" dirty="0"/>
              <a:t>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); </a:t>
            </a:r>
          </a:p>
          <a:p>
            <a:r>
              <a:rPr lang="ru-RU" dirty="0"/>
              <a:t>–1990-ті роки - </a:t>
            </a:r>
            <a:r>
              <a:rPr lang="ru-RU" dirty="0" err="1"/>
              <a:t>сьогодення</a:t>
            </a:r>
            <a:r>
              <a:rPr lang="ru-RU" dirty="0"/>
              <a:t> –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виробником</a:t>
            </a:r>
            <a:r>
              <a:rPr lang="ru-RU" dirty="0"/>
              <a:t> (</a:t>
            </a:r>
            <a:r>
              <a:rPr lang="ru-RU" dirty="0" err="1"/>
              <a:t>постачальником</a:t>
            </a:r>
            <a:r>
              <a:rPr lang="ru-RU" dirty="0"/>
              <a:t>)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споживача</a:t>
            </a:r>
            <a:r>
              <a:rPr lang="ru-RU" dirty="0"/>
              <a:t>, але й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.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вимога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як потреба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, яке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передбачається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є </a:t>
            </a:r>
            <a:r>
              <a:rPr lang="ru-RU" dirty="0" err="1"/>
              <a:t>обов'язковим</a:t>
            </a:r>
            <a:r>
              <a:rPr lang="ru-RU" dirty="0"/>
              <a:t> (</a:t>
            </a:r>
            <a:r>
              <a:rPr lang="ru-RU" dirty="0" err="1"/>
              <a:t>орієнтація</a:t>
            </a:r>
            <a:r>
              <a:rPr lang="ru-RU" dirty="0"/>
              <a:t> на </a:t>
            </a:r>
            <a:r>
              <a:rPr lang="ru-RU" dirty="0" err="1"/>
              <a:t>економічні</a:t>
            </a:r>
            <a:r>
              <a:rPr lang="ru-RU" dirty="0"/>
              <a:t>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1755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F36F4-1607-4640-8423-02518804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Відповідно</a:t>
            </a:r>
            <a:r>
              <a:rPr lang="ru-RU" dirty="0"/>
              <a:t> до ДСТУ ISO 9000-2001 «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та словник»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DA403-D3CB-4E92-B030-B898D69EDF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i="1" dirty="0" err="1"/>
              <a:t>якість</a:t>
            </a:r>
            <a:r>
              <a:rPr lang="ru-RU" b="1" i="1" dirty="0"/>
              <a:t> –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ступінь</a:t>
            </a:r>
            <a:r>
              <a:rPr lang="ru-RU" b="1" i="1" dirty="0"/>
              <a:t>, до </a:t>
            </a:r>
            <a:r>
              <a:rPr lang="ru-RU" b="1" i="1" dirty="0" err="1"/>
              <a:t>якого</a:t>
            </a:r>
            <a:r>
              <a:rPr lang="ru-RU" b="1" i="1" dirty="0"/>
              <a:t> </a:t>
            </a:r>
            <a:r>
              <a:rPr lang="ru-RU" b="1" i="1" dirty="0" err="1"/>
              <a:t>сукупність</a:t>
            </a:r>
            <a:r>
              <a:rPr lang="ru-RU" b="1" i="1" dirty="0"/>
              <a:t> </a:t>
            </a:r>
            <a:r>
              <a:rPr lang="ru-RU" b="1" i="1" dirty="0" err="1"/>
              <a:t>власних</a:t>
            </a:r>
            <a:r>
              <a:rPr lang="ru-RU" b="1" i="1" dirty="0"/>
              <a:t> характеристик </a:t>
            </a:r>
            <a:r>
              <a:rPr lang="ru-RU" b="1" i="1" dirty="0" err="1"/>
              <a:t>задовольняє</a:t>
            </a:r>
            <a:r>
              <a:rPr lang="ru-RU" b="1" i="1" dirty="0"/>
              <a:t> </a:t>
            </a:r>
            <a:r>
              <a:rPr lang="ru-RU" b="1" i="1" dirty="0" err="1"/>
              <a:t>вимоги</a:t>
            </a:r>
            <a:r>
              <a:rPr lang="ru-RU" b="1" i="1" dirty="0"/>
              <a:t>.</a:t>
            </a:r>
          </a:p>
          <a:p>
            <a:pPr algn="just"/>
            <a:r>
              <a:rPr lang="ru-RU" dirty="0" err="1"/>
              <a:t>Вимога</a:t>
            </a:r>
            <a:r>
              <a:rPr lang="ru-RU" dirty="0"/>
              <a:t> – </a:t>
            </a:r>
            <a:r>
              <a:rPr lang="ru-RU" dirty="0" err="1"/>
              <a:t>сформульовані</a:t>
            </a:r>
            <a:r>
              <a:rPr lang="ru-RU" dirty="0"/>
              <a:t> потреба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, </a:t>
            </a:r>
            <a:r>
              <a:rPr lang="ru-RU" dirty="0" err="1"/>
              <a:t>загальнозрозумілі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обов'язкові</a:t>
            </a:r>
            <a:r>
              <a:rPr lang="ru-RU" dirty="0"/>
              <a:t>.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конкретизовані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вимога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вимога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, </a:t>
            </a:r>
            <a:r>
              <a:rPr lang="ru-RU" dirty="0" err="1"/>
              <a:t>вимога</a:t>
            </a:r>
            <a:r>
              <a:rPr lang="ru-RU" dirty="0"/>
              <a:t> </a:t>
            </a:r>
            <a:r>
              <a:rPr lang="ru-RU" dirty="0" err="1"/>
              <a:t>замовника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загальнозрозумілі</a:t>
            </a:r>
            <a:r>
              <a:rPr lang="ru-RU" dirty="0"/>
              <a:t>»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потреба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, про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, є </a:t>
            </a:r>
            <a:r>
              <a:rPr lang="ru-RU" dirty="0" err="1"/>
              <a:t>звичаєм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загальноприйнятою</a:t>
            </a:r>
            <a:r>
              <a:rPr lang="ru-RU" dirty="0"/>
              <a:t> практикою для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замовника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2093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52D30-BAF5-4184-B8BD-8601AFF2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9E6362-1A96-45F0-85BE-DAD62B9FFB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скоординована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, яка </a:t>
            </a:r>
            <a:r>
              <a:rPr lang="ru-RU" sz="2400" dirty="0" err="1"/>
              <a:t>полягає</a:t>
            </a:r>
            <a:r>
              <a:rPr lang="ru-RU" sz="2400" dirty="0"/>
              <a:t> у </a:t>
            </a:r>
            <a:r>
              <a:rPr lang="ru-RU" sz="2400" dirty="0" err="1"/>
              <a:t>спрямуванні</a:t>
            </a:r>
            <a:r>
              <a:rPr lang="ru-RU" sz="2400" dirty="0"/>
              <a:t> та </a:t>
            </a:r>
            <a:r>
              <a:rPr lang="ru-RU" sz="2400" dirty="0" err="1"/>
              <a:t>контролюванні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.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якістю</a:t>
            </a:r>
            <a:r>
              <a:rPr lang="ru-RU" sz="2400" dirty="0"/>
              <a:t> </a:t>
            </a: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dirty="0" err="1"/>
              <a:t>охоплює</a:t>
            </a:r>
            <a:r>
              <a:rPr lang="ru-RU" sz="2400" dirty="0"/>
              <a:t> </a:t>
            </a:r>
            <a:r>
              <a:rPr lang="ru-RU" sz="2400" dirty="0" err="1"/>
              <a:t>розроблення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і </a:t>
            </a:r>
            <a:r>
              <a:rPr lang="ru-RU" sz="2400" dirty="0" err="1"/>
              <a:t>цілей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, </a:t>
            </a:r>
            <a:r>
              <a:rPr lang="ru-RU" sz="2400" dirty="0" err="1"/>
              <a:t>планування</a:t>
            </a:r>
            <a:r>
              <a:rPr lang="ru-RU" sz="2400" dirty="0"/>
              <a:t>, контроль, </a:t>
            </a:r>
            <a:r>
              <a:rPr lang="ru-RU" sz="2400" dirty="0" err="1"/>
              <a:t>забезпечення</a:t>
            </a:r>
            <a:r>
              <a:rPr lang="ru-RU" sz="2400" dirty="0"/>
              <a:t> і </a:t>
            </a:r>
            <a:r>
              <a:rPr lang="ru-RU" sz="2400" dirty="0" err="1"/>
              <a:t>поліпшення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.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скоординована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, яка </a:t>
            </a:r>
            <a:r>
              <a:rPr lang="ru-RU" sz="2400" dirty="0" err="1"/>
              <a:t>полягає</a:t>
            </a:r>
            <a:r>
              <a:rPr lang="ru-RU" sz="2400" dirty="0"/>
              <a:t> у </a:t>
            </a:r>
            <a:r>
              <a:rPr lang="ru-RU" sz="2400" dirty="0" err="1"/>
              <a:t>спрямуванні</a:t>
            </a:r>
            <a:r>
              <a:rPr lang="ru-RU" sz="2400" dirty="0"/>
              <a:t> та </a:t>
            </a:r>
            <a:r>
              <a:rPr lang="ru-RU" sz="2400" dirty="0" err="1"/>
              <a:t>контролюванні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.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якістю</a:t>
            </a:r>
            <a:r>
              <a:rPr lang="ru-RU" sz="2400" dirty="0"/>
              <a:t> </a:t>
            </a: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dirty="0" err="1"/>
              <a:t>охоплює</a:t>
            </a:r>
            <a:r>
              <a:rPr lang="ru-RU" sz="2400" dirty="0"/>
              <a:t> </a:t>
            </a:r>
            <a:r>
              <a:rPr lang="ru-RU" sz="2400" dirty="0" err="1"/>
              <a:t>розроблення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і </a:t>
            </a:r>
            <a:r>
              <a:rPr lang="ru-RU" sz="2400" dirty="0" err="1"/>
              <a:t>цілей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, </a:t>
            </a:r>
            <a:r>
              <a:rPr lang="ru-RU" sz="2400" dirty="0" err="1"/>
              <a:t>планування</a:t>
            </a:r>
            <a:r>
              <a:rPr lang="ru-RU" sz="2400" dirty="0"/>
              <a:t>, контроль, </a:t>
            </a:r>
            <a:r>
              <a:rPr lang="ru-RU" sz="2400" dirty="0" err="1"/>
              <a:t>забезпечення</a:t>
            </a:r>
            <a:r>
              <a:rPr lang="ru-RU" sz="2400" dirty="0"/>
              <a:t> і </a:t>
            </a:r>
            <a:r>
              <a:rPr lang="ru-RU" sz="2400" dirty="0" err="1"/>
              <a:t>поліпшення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79265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30C85B-D66E-433E-9E65-C682F4FE24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04462"/>
            <a:ext cx="10363826" cy="4886738"/>
          </a:xfrm>
        </p:spPr>
        <p:txBody>
          <a:bodyPr>
            <a:normAutofit/>
          </a:bodyPr>
          <a:lstStyle/>
          <a:p>
            <a:r>
              <a:rPr lang="ru-RU" sz="2800" dirty="0" err="1"/>
              <a:t>Якість</a:t>
            </a:r>
            <a:r>
              <a:rPr lang="ru-RU" sz="2800" dirty="0"/>
              <a:t>,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ціни</a:t>
            </a:r>
            <a:r>
              <a:rPr lang="ru-RU" sz="2800" dirty="0"/>
              <a:t>, є другим </a:t>
            </a:r>
            <a:r>
              <a:rPr lang="ru-RU" sz="2800" dirty="0" err="1"/>
              <a:t>основним</a:t>
            </a:r>
            <a:r>
              <a:rPr lang="ru-RU" sz="2800" dirty="0"/>
              <a:t> </a:t>
            </a:r>
            <a:r>
              <a:rPr lang="ru-RU" sz="2800" dirty="0" err="1"/>
              <a:t>інструментом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формує</a:t>
            </a:r>
            <a:r>
              <a:rPr lang="ru-RU" sz="2800" dirty="0"/>
              <a:t> структуру </a:t>
            </a:r>
            <a:r>
              <a:rPr lang="ru-RU" sz="2800" dirty="0" err="1"/>
              <a:t>пропозиції</a:t>
            </a:r>
            <a:r>
              <a:rPr lang="ru-RU" sz="2800" dirty="0"/>
              <a:t> на ринку. Вона є </a:t>
            </a:r>
            <a:r>
              <a:rPr lang="ru-RU" sz="2800" dirty="0" err="1"/>
              <a:t>ключовим</a:t>
            </a:r>
            <a:r>
              <a:rPr lang="ru-RU" sz="2800" dirty="0"/>
              <a:t> </a:t>
            </a:r>
            <a:r>
              <a:rPr lang="ru-RU" sz="2800" dirty="0" err="1"/>
              <a:t>чинником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сприяє</a:t>
            </a:r>
            <a:r>
              <a:rPr lang="ru-RU" sz="2800" dirty="0"/>
              <a:t> </a:t>
            </a:r>
            <a:r>
              <a:rPr lang="ru-RU" sz="2800" dirty="0" err="1"/>
              <a:t>поліпшенню</a:t>
            </a:r>
            <a:r>
              <a:rPr lang="ru-RU" sz="2800" dirty="0"/>
              <a:t> </a:t>
            </a:r>
            <a:r>
              <a:rPr lang="ru-RU" sz="2800" dirty="0" err="1"/>
              <a:t>конкурентоспроможності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продуктів</a:t>
            </a:r>
            <a:r>
              <a:rPr lang="ru-RU" sz="2800" dirty="0"/>
              <a:t> </a:t>
            </a:r>
            <a:r>
              <a:rPr lang="ru-RU" sz="2800" dirty="0" err="1"/>
              <a:t>унаслідок</a:t>
            </a:r>
            <a:r>
              <a:rPr lang="ru-RU" sz="2800" dirty="0"/>
              <a:t> </a:t>
            </a:r>
            <a:r>
              <a:rPr lang="ru-RU" sz="2800" dirty="0" err="1"/>
              <a:t>постійного</a:t>
            </a:r>
            <a:r>
              <a:rPr lang="ru-RU" sz="2800" dirty="0"/>
              <a:t>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зумовлено</a:t>
            </a:r>
            <a:r>
              <a:rPr lang="ru-RU" sz="2800" dirty="0"/>
              <a:t> </a:t>
            </a:r>
            <a:r>
              <a:rPr lang="ru-RU" sz="2800" dirty="0" err="1"/>
              <a:t>необхідністю</a:t>
            </a:r>
            <a:r>
              <a:rPr lang="ru-RU" sz="2800" dirty="0"/>
              <a:t> </a:t>
            </a:r>
            <a:r>
              <a:rPr lang="ru-RU" sz="2800" dirty="0" err="1"/>
              <a:t>пристосування</a:t>
            </a:r>
            <a:r>
              <a:rPr lang="ru-RU" sz="2800" dirty="0"/>
              <a:t> </a:t>
            </a:r>
            <a:r>
              <a:rPr lang="ru-RU" sz="2800" dirty="0" err="1"/>
              <a:t>пропозиції</a:t>
            </a:r>
            <a:r>
              <a:rPr lang="ru-RU" sz="2800" dirty="0"/>
              <a:t> до потреб </a:t>
            </a:r>
            <a:r>
              <a:rPr lang="ru-RU" sz="2800" dirty="0" err="1"/>
              <a:t>туристів</a:t>
            </a:r>
            <a:r>
              <a:rPr lang="ru-RU" sz="2800" dirty="0"/>
              <a:t>. 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12505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4285E7-0C46-4348-898A-761B2E1B2B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5252" y="815010"/>
            <a:ext cx="10502348" cy="4976190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Згідно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стандартами ДСТУ </a:t>
            </a:r>
            <a:r>
              <a:rPr lang="en-US" sz="2800" dirty="0"/>
              <a:t>ISO 9000 </a:t>
            </a:r>
            <a:r>
              <a:rPr lang="ru-RU" sz="2800" dirty="0" err="1"/>
              <a:t>підготовка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охоплювати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рівні</a:t>
            </a:r>
            <a:r>
              <a:rPr lang="ru-RU" sz="2800" dirty="0"/>
              <a:t> персоналу </a:t>
            </a:r>
            <a:r>
              <a:rPr lang="ru-RU" sz="2800" dirty="0" err="1"/>
              <a:t>організації</a:t>
            </a:r>
            <a:r>
              <a:rPr lang="ru-RU" sz="2800" dirty="0"/>
              <a:t>. </a:t>
            </a:r>
            <a:r>
              <a:rPr lang="ru-RU" sz="2800" dirty="0" err="1"/>
              <a:t>Кожний</a:t>
            </a:r>
            <a:r>
              <a:rPr lang="ru-RU" sz="2800" dirty="0"/>
              <a:t> </a:t>
            </a:r>
            <a:r>
              <a:rPr lang="ru-RU" sz="2800" dirty="0" err="1"/>
              <a:t>працівник</a:t>
            </a:r>
            <a:r>
              <a:rPr lang="ru-RU" sz="2800" dirty="0"/>
              <a:t> </a:t>
            </a:r>
            <a:r>
              <a:rPr lang="ru-RU" sz="2800" dirty="0" err="1"/>
              <a:t>підприємства</a:t>
            </a:r>
            <a:r>
              <a:rPr lang="ru-RU" sz="2800" dirty="0"/>
              <a:t>, </a:t>
            </a:r>
            <a:r>
              <a:rPr lang="ru-RU" sz="2800" dirty="0" err="1"/>
              <a:t>незалежно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того, на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щаблі</a:t>
            </a:r>
            <a:r>
              <a:rPr lang="ru-RU" sz="2800" dirty="0"/>
              <a:t> </a:t>
            </a:r>
            <a:r>
              <a:rPr lang="ru-RU" sz="2800" dirty="0" err="1"/>
              <a:t>службової</a:t>
            </a:r>
            <a:r>
              <a:rPr lang="ru-RU" sz="2800" dirty="0"/>
              <a:t> </a:t>
            </a:r>
            <a:r>
              <a:rPr lang="ru-RU" sz="2800" dirty="0" err="1"/>
              <a:t>ієрархії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перебуває</a:t>
            </a:r>
            <a:r>
              <a:rPr lang="ru-RU" sz="2800" dirty="0"/>
              <a:t>, повинен </a:t>
            </a:r>
            <a:r>
              <a:rPr lang="ru-RU" sz="2800" dirty="0" err="1"/>
              <a:t>розуміти</a:t>
            </a:r>
            <a:r>
              <a:rPr lang="ru-RU" sz="2800" dirty="0"/>
              <a:t> </a:t>
            </a:r>
            <a:r>
              <a:rPr lang="ru-RU" sz="2800" dirty="0" err="1"/>
              <a:t>покладені</a:t>
            </a:r>
            <a:r>
              <a:rPr lang="ru-RU" sz="2800" dirty="0"/>
              <a:t> на </a:t>
            </a:r>
            <a:r>
              <a:rPr lang="ru-RU" sz="2800" dirty="0" err="1"/>
              <a:t>нього</a:t>
            </a:r>
            <a:r>
              <a:rPr lang="ru-RU" sz="2800" dirty="0"/>
              <a:t> </a:t>
            </a:r>
            <a:r>
              <a:rPr lang="ru-RU" sz="2800" dirty="0" err="1"/>
              <a:t>обов'язки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, </a:t>
            </a:r>
            <a:r>
              <a:rPr lang="ru-RU" sz="2800" dirty="0" err="1"/>
              <a:t>мати</a:t>
            </a:r>
            <a:r>
              <a:rPr lang="ru-RU" sz="2800" dirty="0"/>
              <a:t> </a:t>
            </a:r>
            <a:r>
              <a:rPr lang="ru-RU" sz="2800" dirty="0" err="1"/>
              <a:t>уявлення</a:t>
            </a:r>
            <a:r>
              <a:rPr lang="ru-RU" sz="2800" dirty="0"/>
              <a:t> про свою роль у </a:t>
            </a:r>
            <a:r>
              <a:rPr lang="ru-RU" sz="2800" dirty="0" err="1"/>
              <a:t>системі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та </a:t>
            </a:r>
            <a:r>
              <a:rPr lang="ru-RU" sz="2800" dirty="0" err="1"/>
              <a:t>наслідки</a:t>
            </a:r>
            <a:r>
              <a:rPr lang="ru-RU" sz="2800" dirty="0"/>
              <a:t> </a:t>
            </a:r>
            <a:r>
              <a:rPr lang="ru-RU" sz="2800" dirty="0" err="1"/>
              <a:t>незадовільної</a:t>
            </a:r>
            <a:r>
              <a:rPr lang="ru-RU" sz="2800" dirty="0"/>
              <a:t> </a:t>
            </a:r>
            <a:r>
              <a:rPr lang="ru-RU" sz="2800" dirty="0" err="1"/>
              <a:t>праці</a:t>
            </a:r>
            <a:r>
              <a:rPr lang="ru-RU" sz="2800" dirty="0"/>
              <a:t>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24241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6E2D9-D9A2-48A3-BB1A-4243209CB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Отже</a:t>
            </a:r>
            <a:r>
              <a:rPr lang="ru-RU" dirty="0"/>
              <a:t>, проблематику </a:t>
            </a:r>
            <a:r>
              <a:rPr lang="ru-RU" dirty="0" err="1"/>
              <a:t>якості</a:t>
            </a:r>
            <a:r>
              <a:rPr lang="ru-RU" dirty="0"/>
              <a:t> у </a:t>
            </a:r>
            <a:r>
              <a:rPr lang="ru-RU" dirty="0" err="1"/>
              <a:t>туризмі</a:t>
            </a:r>
            <a:r>
              <a:rPr lang="ru-RU" dirty="0"/>
              <a:t>, </a:t>
            </a:r>
            <a:r>
              <a:rPr lang="ru-RU" dirty="0" err="1"/>
              <a:t>подібно</a:t>
            </a:r>
            <a:r>
              <a:rPr lang="ru-RU" dirty="0"/>
              <a:t> як і в </a:t>
            </a:r>
            <a:r>
              <a:rPr lang="ru-RU" dirty="0" err="1"/>
              <a:t>інших</a:t>
            </a:r>
            <a:r>
              <a:rPr lang="ru-RU" dirty="0"/>
              <a:t> секторах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у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напрямах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9A973-ED1D-4120-B36C-18F3783BDD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– </a:t>
            </a:r>
            <a:r>
              <a:rPr lang="ru-RU" sz="2800" dirty="0" err="1"/>
              <a:t>якість</a:t>
            </a:r>
            <a:r>
              <a:rPr lang="ru-RU" sz="2800" dirty="0"/>
              <a:t> </a:t>
            </a:r>
            <a:r>
              <a:rPr lang="ru-RU" sz="2800" dirty="0" err="1"/>
              <a:t>послуги</a:t>
            </a:r>
            <a:r>
              <a:rPr lang="ru-RU" sz="2800" dirty="0"/>
              <a:t> – шляхом </a:t>
            </a:r>
            <a:r>
              <a:rPr lang="ru-RU" sz="2800" dirty="0" err="1"/>
              <a:t>оцінки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параметрів</a:t>
            </a:r>
            <a:r>
              <a:rPr lang="ru-RU" sz="2800" dirty="0"/>
              <a:t>, </a:t>
            </a:r>
            <a:r>
              <a:rPr lang="ru-RU" sz="2800" dirty="0" err="1"/>
              <a:t>формуючи</a:t>
            </a:r>
            <a:r>
              <a:rPr lang="ru-RU" sz="2800" dirty="0"/>
              <a:t> потреби </a:t>
            </a:r>
            <a:r>
              <a:rPr lang="ru-RU" sz="2800" dirty="0" err="1"/>
              <a:t>споживачів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; </a:t>
            </a:r>
          </a:p>
          <a:p>
            <a:pPr algn="just"/>
            <a:r>
              <a:rPr lang="ru-RU" sz="2800" dirty="0"/>
              <a:t>– </a:t>
            </a:r>
            <a:r>
              <a:rPr lang="ru-RU" sz="2800" dirty="0" err="1"/>
              <a:t>якість</a:t>
            </a:r>
            <a:r>
              <a:rPr lang="ru-RU" sz="2800" dirty="0"/>
              <a:t> </a:t>
            </a:r>
            <a:r>
              <a:rPr lang="ru-RU" sz="2800" dirty="0" err="1"/>
              <a:t>обслуговування</a:t>
            </a:r>
            <a:r>
              <a:rPr lang="ru-RU" sz="2800" dirty="0"/>
              <a:t> – за </a:t>
            </a:r>
            <a:r>
              <a:rPr lang="ru-RU" sz="2800" dirty="0" err="1"/>
              <a:t>посередництвом</a:t>
            </a:r>
            <a:r>
              <a:rPr lang="ru-RU" sz="2800" dirty="0"/>
              <a:t> </a:t>
            </a:r>
            <a:r>
              <a:rPr lang="ru-RU" sz="2800" dirty="0" err="1"/>
              <a:t>оцінки</a:t>
            </a:r>
            <a:r>
              <a:rPr lang="ru-RU" sz="2800" dirty="0"/>
              <a:t> стану </a:t>
            </a:r>
            <a:r>
              <a:rPr lang="ru-RU" sz="2800" dirty="0" err="1"/>
              <a:t>зв'язків</a:t>
            </a:r>
            <a:r>
              <a:rPr lang="ru-RU" sz="2800" dirty="0"/>
              <a:t> </a:t>
            </a:r>
            <a:r>
              <a:rPr lang="ru-RU" sz="2800" dirty="0" err="1"/>
              <a:t>туристичної</a:t>
            </a:r>
            <a:r>
              <a:rPr lang="ru-RU" sz="2800" dirty="0"/>
              <a:t> </a:t>
            </a:r>
            <a:r>
              <a:rPr lang="ru-RU" sz="2800" dirty="0" err="1"/>
              <a:t>фірми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споживачами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, </a:t>
            </a:r>
            <a:r>
              <a:rPr lang="ru-RU" sz="2800" dirty="0" err="1"/>
              <a:t>передусім</a:t>
            </a:r>
            <a:r>
              <a:rPr lang="ru-RU" sz="2800" dirty="0"/>
              <a:t> персоналу,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обслуговує</a:t>
            </a:r>
            <a:r>
              <a:rPr lang="ru-RU" sz="2800" dirty="0"/>
              <a:t> </a:t>
            </a:r>
            <a:r>
              <a:rPr lang="ru-RU" sz="2800" dirty="0" err="1"/>
              <a:t>клієнтів</a:t>
            </a:r>
            <a:r>
              <a:rPr lang="ru-RU" sz="2800" dirty="0"/>
              <a:t>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170440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9EF7D-614B-4824-A162-67D25A4C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3509"/>
          </a:xfrm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нормативні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стандартизації</a:t>
            </a:r>
            <a:r>
              <a:rPr lang="ru-RU" dirty="0"/>
              <a:t> </a:t>
            </a:r>
            <a:r>
              <a:rPr lang="ru-RU" dirty="0" err="1"/>
              <a:t>підрозділяються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: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C70D18-7962-447C-93CA-C86E5F016BD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98881" y="1381539"/>
            <a:ext cx="10908197" cy="61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3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D6342-8BB5-41A1-846B-141B45C3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523866"/>
          </a:xfrm>
        </p:spPr>
        <p:txBody>
          <a:bodyPr/>
          <a:lstStyle/>
          <a:p>
            <a:r>
              <a:rPr lang="ru-RU" dirty="0"/>
              <a:t>Система «</a:t>
            </a:r>
            <a:r>
              <a:rPr lang="ru-RU" dirty="0" err="1"/>
              <a:t>якість</a:t>
            </a:r>
            <a:r>
              <a:rPr lang="ru-RU" dirty="0"/>
              <a:t>»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охоплювати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: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розробку</a:t>
            </a:r>
            <a:r>
              <a:rPr lang="ru-RU" dirty="0"/>
              <a:t>,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реалізацію</a:t>
            </a:r>
            <a:r>
              <a:rPr lang="ru-RU" dirty="0"/>
              <a:t>, </a:t>
            </a:r>
            <a:r>
              <a:rPr lang="ru-RU" dirty="0" err="1"/>
              <a:t>споживання</a:t>
            </a:r>
            <a:r>
              <a:rPr lang="ru-RU" dirty="0"/>
              <a:t> і т. п. У </a:t>
            </a:r>
            <a:r>
              <a:rPr lang="ru-RU" dirty="0" err="1"/>
              <a:t>міжнародних</a:t>
            </a:r>
            <a:r>
              <a:rPr lang="ru-RU" dirty="0"/>
              <a:t> стандартах </a:t>
            </a:r>
            <a:r>
              <a:rPr lang="en-US" dirty="0"/>
              <a:t>ISO </a:t>
            </a:r>
            <a:r>
              <a:rPr lang="ru-RU" dirty="0" err="1"/>
              <a:t>серії</a:t>
            </a:r>
            <a:r>
              <a:rPr lang="ru-RU" dirty="0"/>
              <a:t> 9000 </a:t>
            </a:r>
            <a:r>
              <a:rPr lang="ru-RU" dirty="0" err="1"/>
              <a:t>життєвий</a:t>
            </a:r>
            <a:r>
              <a:rPr lang="ru-RU" dirty="0"/>
              <a:t> цикл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розділений</a:t>
            </a:r>
            <a:r>
              <a:rPr lang="ru-RU" dirty="0"/>
              <a:t> на 11 </a:t>
            </a:r>
            <a:r>
              <a:rPr lang="ru-RU" dirty="0" err="1"/>
              <a:t>етапів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«Петля (</a:t>
            </a:r>
            <a:r>
              <a:rPr lang="ru-RU" dirty="0" err="1"/>
              <a:t>спіраль</a:t>
            </a:r>
            <a:r>
              <a:rPr lang="ru-RU" dirty="0"/>
              <a:t>) </a:t>
            </a:r>
            <a:r>
              <a:rPr lang="ru-RU" dirty="0" err="1"/>
              <a:t>якості</a:t>
            </a:r>
            <a:r>
              <a:rPr lang="ru-RU" dirty="0"/>
              <a:t>»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9906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A140F2D9-A802-483B-81D9-DE64C128D6F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19" y="631637"/>
            <a:ext cx="9134877" cy="54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8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71F6A-8713-4534-8D15-7BD36751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4A8DB1-3C6F-4CFF-8E13-3B5F7E1729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08314"/>
            <a:ext cx="10363826" cy="3882886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: «</a:t>
            </a:r>
            <a:r>
              <a:rPr lang="ru-RU" dirty="0" err="1"/>
              <a:t>якість</a:t>
            </a:r>
            <a:r>
              <a:rPr lang="ru-RU" dirty="0"/>
              <a:t>», «</a:t>
            </a:r>
            <a:r>
              <a:rPr lang="ru-RU" dirty="0" err="1"/>
              <a:t>послуга</a:t>
            </a:r>
            <a:r>
              <a:rPr lang="ru-RU" dirty="0"/>
              <a:t>», «система </a:t>
            </a:r>
            <a:r>
              <a:rPr lang="ru-RU" dirty="0" err="1"/>
              <a:t>якості</a:t>
            </a:r>
            <a:r>
              <a:rPr lang="ru-RU" dirty="0"/>
              <a:t>», «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», «</a:t>
            </a:r>
            <a:r>
              <a:rPr lang="ru-RU" dirty="0" err="1"/>
              <a:t>процес</a:t>
            </a:r>
            <a:r>
              <a:rPr lang="ru-RU" dirty="0"/>
              <a:t>», «контроль </a:t>
            </a:r>
            <a:r>
              <a:rPr lang="ru-RU" dirty="0" err="1"/>
              <a:t>якості</a:t>
            </a:r>
            <a:r>
              <a:rPr lang="ru-RU" dirty="0"/>
              <a:t>» </a:t>
            </a:r>
          </a:p>
          <a:p>
            <a:r>
              <a:rPr lang="ru-RU" dirty="0"/>
              <a:t>2.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для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туріндустрії</a:t>
            </a:r>
            <a:r>
              <a:rPr lang="ru-RU" dirty="0"/>
              <a:t> </a:t>
            </a:r>
          </a:p>
          <a:p>
            <a:r>
              <a:rPr lang="ru-RU" dirty="0"/>
              <a:t>3. Нормативно-</a:t>
            </a:r>
            <a:r>
              <a:rPr lang="ru-RU" dirty="0" err="1"/>
              <a:t>технічна</a:t>
            </a:r>
            <a:r>
              <a:rPr lang="ru-RU" dirty="0"/>
              <a:t> та </a:t>
            </a:r>
            <a:r>
              <a:rPr lang="ru-RU" dirty="0" err="1"/>
              <a:t>законодавча</a:t>
            </a:r>
            <a:r>
              <a:rPr lang="ru-RU" dirty="0"/>
              <a:t> база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</a:t>
            </a:r>
          </a:p>
          <a:p>
            <a:r>
              <a:rPr lang="ru-RU" dirty="0"/>
              <a:t>4. Петля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36438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0F6AA7-581E-4C11-93EE-3704FA4B6D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04462"/>
            <a:ext cx="10363826" cy="488673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На </a:t>
            </a:r>
            <a:r>
              <a:rPr lang="ru-RU" sz="2400" b="1" dirty="0" err="1"/>
              <a:t>стадії</a:t>
            </a:r>
            <a:r>
              <a:rPr lang="ru-RU" sz="2400" b="1" dirty="0"/>
              <a:t> маркетингу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пошук</a:t>
            </a:r>
            <a:r>
              <a:rPr lang="ru-RU" sz="2400" dirty="0"/>
              <a:t> та </a:t>
            </a:r>
            <a:r>
              <a:rPr lang="ru-RU" sz="2400" dirty="0" err="1"/>
              <a:t>вивчення</a:t>
            </a:r>
            <a:r>
              <a:rPr lang="ru-RU" sz="2400" dirty="0"/>
              <a:t> ринку,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підприємство</a:t>
            </a:r>
            <a:r>
              <a:rPr lang="ru-RU" sz="2400" dirty="0"/>
              <a:t> </a:t>
            </a:r>
            <a:r>
              <a:rPr lang="ru-RU" sz="2400" dirty="0" err="1"/>
              <a:t>визначає</a:t>
            </a:r>
            <a:r>
              <a:rPr lang="ru-RU" sz="2400" dirty="0"/>
              <a:t> </a:t>
            </a:r>
            <a:r>
              <a:rPr lang="ru-RU" sz="2400" dirty="0" err="1"/>
              <a:t>необхідність</a:t>
            </a:r>
            <a:r>
              <a:rPr lang="ru-RU" sz="2400" dirty="0"/>
              <a:t> й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певного</a:t>
            </a:r>
            <a:r>
              <a:rPr lang="ru-RU" sz="2400" dirty="0"/>
              <a:t> 13 виду </a:t>
            </a:r>
            <a:r>
              <a:rPr lang="ru-RU" sz="2400" dirty="0" err="1"/>
              <a:t>продукції</a:t>
            </a:r>
            <a:r>
              <a:rPr lang="ru-RU" sz="2400" dirty="0"/>
              <a:t>, </a:t>
            </a:r>
            <a:r>
              <a:rPr lang="ru-RU" sz="2400" dirty="0" err="1"/>
              <a:t>послуг</a:t>
            </a:r>
            <a:r>
              <a:rPr lang="ru-RU" sz="2400" dirty="0"/>
              <a:t>. Маркетинг повинен </a:t>
            </a:r>
            <a:r>
              <a:rPr lang="ru-RU" sz="2400" dirty="0" err="1"/>
              <a:t>створити</a:t>
            </a:r>
            <a:r>
              <a:rPr lang="ru-RU" sz="2400" dirty="0"/>
              <a:t> систему </a:t>
            </a:r>
            <a:r>
              <a:rPr lang="ru-RU" sz="2400" dirty="0" err="1"/>
              <a:t>пошуку</a:t>
            </a:r>
            <a:r>
              <a:rPr lang="ru-RU" sz="2400" dirty="0"/>
              <a:t>, </a:t>
            </a:r>
            <a:r>
              <a:rPr lang="ru-RU" sz="2400" dirty="0" err="1"/>
              <a:t>обробки</a:t>
            </a:r>
            <a:r>
              <a:rPr lang="ru-RU" sz="2400" dirty="0"/>
              <a:t> та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про </a:t>
            </a:r>
            <a:r>
              <a:rPr lang="ru-RU" sz="2400" dirty="0" err="1"/>
              <a:t>вимоги</a:t>
            </a:r>
            <a:r>
              <a:rPr lang="ru-RU" sz="2400" dirty="0"/>
              <a:t> </a:t>
            </a:r>
            <a:r>
              <a:rPr lang="ru-RU" sz="2400" dirty="0" err="1"/>
              <a:t>зовнішнього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(</a:t>
            </a:r>
            <a:r>
              <a:rPr lang="ru-RU" sz="2400" dirty="0" err="1"/>
              <a:t>споживачі</a:t>
            </a:r>
            <a:r>
              <a:rPr lang="ru-RU" sz="2400" dirty="0"/>
              <a:t>, </a:t>
            </a:r>
            <a:r>
              <a:rPr lang="ru-RU" sz="2400" dirty="0" err="1"/>
              <a:t>суспільство</a:t>
            </a:r>
            <a:r>
              <a:rPr lang="ru-RU" sz="2400" dirty="0"/>
              <a:t>) до </a:t>
            </a:r>
            <a:r>
              <a:rPr lang="ru-RU" sz="2400" dirty="0" err="1"/>
              <a:t>продукції</a:t>
            </a:r>
            <a:r>
              <a:rPr lang="ru-RU" sz="2400" dirty="0"/>
              <a:t> та </a:t>
            </a:r>
            <a:r>
              <a:rPr lang="ru-RU" sz="2400" dirty="0" err="1"/>
              <a:t>послуг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встановити</a:t>
            </a:r>
            <a:r>
              <a:rPr lang="ru-RU" sz="2400" dirty="0"/>
              <a:t>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поточної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перспективної</a:t>
            </a:r>
            <a:r>
              <a:rPr lang="ru-RU" sz="2400" dirty="0"/>
              <a:t> потреби, </a:t>
            </a:r>
            <a:r>
              <a:rPr lang="ru-RU" sz="2400" dirty="0" err="1"/>
              <a:t>засобом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стати конкретна </a:t>
            </a:r>
            <a:r>
              <a:rPr lang="ru-RU" sz="2400" dirty="0" err="1"/>
              <a:t>продукція</a:t>
            </a:r>
            <a:r>
              <a:rPr lang="ru-RU" sz="2400" dirty="0"/>
              <a:t> (</a:t>
            </a:r>
            <a:r>
              <a:rPr lang="ru-RU" sz="2400" dirty="0" err="1"/>
              <a:t>послуга</a:t>
            </a:r>
            <a:r>
              <a:rPr lang="ru-RU" sz="2400" dirty="0"/>
              <a:t>), та </a:t>
            </a:r>
            <a:r>
              <a:rPr lang="ru-RU" sz="2400" dirty="0" err="1"/>
              <a:t>сформулювати</a:t>
            </a:r>
            <a:r>
              <a:rPr lang="ru-RU" sz="2400" dirty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 </a:t>
            </a:r>
            <a:r>
              <a:rPr lang="ru-RU" sz="2400" dirty="0" err="1"/>
              <a:t>споживачів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243490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E877C7-13ED-47F5-B307-B30535CA31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64704"/>
            <a:ext cx="10363826" cy="4926495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err="1"/>
              <a:t>Етап</a:t>
            </a:r>
            <a:r>
              <a:rPr lang="ru-RU" sz="2800" b="1" i="1" dirty="0"/>
              <a:t> </a:t>
            </a:r>
            <a:r>
              <a:rPr lang="ru-RU" sz="2800" b="1" i="1" dirty="0" err="1"/>
              <a:t>розробки</a:t>
            </a:r>
            <a:r>
              <a:rPr lang="ru-RU" sz="2800" b="1" i="1" dirty="0"/>
              <a:t> </a:t>
            </a:r>
            <a:r>
              <a:rPr lang="ru-RU" sz="2800" b="1" i="1" dirty="0" err="1"/>
              <a:t>продукції</a:t>
            </a:r>
            <a:r>
              <a:rPr lang="ru-RU" sz="2800" b="1" i="1" dirty="0"/>
              <a:t> </a:t>
            </a:r>
            <a:r>
              <a:rPr lang="ru-RU" sz="2800" dirty="0"/>
              <a:t>та </a:t>
            </a:r>
            <a:r>
              <a:rPr lang="ru-RU" sz="2800" dirty="0" err="1"/>
              <a:t>послуг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забезпечити</a:t>
            </a:r>
            <a:r>
              <a:rPr lang="ru-RU" sz="2800" dirty="0"/>
              <a:t> </a:t>
            </a:r>
            <a:r>
              <a:rPr lang="ru-RU" sz="2800" dirty="0" err="1"/>
              <a:t>переведення</a:t>
            </a:r>
            <a:r>
              <a:rPr lang="ru-RU" sz="2800" dirty="0"/>
              <a:t> </a:t>
            </a:r>
            <a:r>
              <a:rPr lang="ru-RU" sz="2800" dirty="0" err="1"/>
              <a:t>попередніх</a:t>
            </a:r>
            <a:r>
              <a:rPr lang="ru-RU" sz="2800" dirty="0"/>
              <a:t> </a:t>
            </a:r>
            <a:r>
              <a:rPr lang="ru-RU" sz="2800" dirty="0" err="1"/>
              <a:t>параметрів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(</a:t>
            </a:r>
            <a:r>
              <a:rPr lang="ru-RU" sz="2800" dirty="0" err="1"/>
              <a:t>послуг</a:t>
            </a:r>
            <a:r>
              <a:rPr lang="ru-RU" sz="2800" dirty="0"/>
              <a:t>),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містяться</a:t>
            </a:r>
            <a:r>
              <a:rPr lang="ru-RU" sz="2800" dirty="0"/>
              <a:t> у </a:t>
            </a:r>
            <a:r>
              <a:rPr lang="ru-RU" sz="2800" dirty="0" err="1"/>
              <a:t>описах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надані</a:t>
            </a:r>
            <a:r>
              <a:rPr lang="ru-RU" sz="2800" dirty="0"/>
              <a:t> маркетологами, на </a:t>
            </a:r>
            <a:r>
              <a:rPr lang="ru-RU" sz="2800" dirty="0" err="1"/>
              <a:t>мову</a:t>
            </a:r>
            <a:r>
              <a:rPr lang="ru-RU" sz="2800" dirty="0"/>
              <a:t> </a:t>
            </a:r>
            <a:r>
              <a:rPr lang="ru-RU" sz="2800" dirty="0" err="1"/>
              <a:t>технічних</a:t>
            </a:r>
            <a:r>
              <a:rPr lang="ru-RU" sz="2800" dirty="0"/>
              <a:t> </a:t>
            </a:r>
            <a:r>
              <a:rPr lang="ru-RU" sz="2800" dirty="0" err="1"/>
              <a:t>вимог</a:t>
            </a:r>
            <a:r>
              <a:rPr lang="ru-RU" sz="2800" dirty="0"/>
              <a:t> до </a:t>
            </a:r>
            <a:r>
              <a:rPr lang="ru-RU" sz="2800" dirty="0" err="1"/>
              <a:t>матеріалів</a:t>
            </a:r>
            <a:r>
              <a:rPr lang="ru-RU" sz="2800" dirty="0"/>
              <a:t>, </a:t>
            </a:r>
            <a:r>
              <a:rPr lang="ru-RU" sz="2800" dirty="0" err="1"/>
              <a:t>технології</a:t>
            </a:r>
            <a:r>
              <a:rPr lang="ru-RU" sz="2800" dirty="0"/>
              <a:t>, </a:t>
            </a:r>
            <a:r>
              <a:rPr lang="ru-RU" sz="2800" dirty="0" err="1"/>
              <a:t>технологічних</a:t>
            </a:r>
            <a:r>
              <a:rPr lang="ru-RU" sz="2800" dirty="0"/>
              <a:t> </a:t>
            </a:r>
            <a:r>
              <a:rPr lang="ru-RU" sz="2800" dirty="0" err="1"/>
              <a:t>процесів</a:t>
            </a:r>
            <a:r>
              <a:rPr lang="ru-RU" sz="2800" dirty="0"/>
              <a:t>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1393400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971084-048E-40B2-B514-F146CA87EB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35496"/>
            <a:ext cx="10363826" cy="505570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/>
              <a:t>               </a:t>
            </a:r>
            <a:r>
              <a:rPr lang="ru-RU" sz="2400" dirty="0" err="1"/>
              <a:t>Матеріально-технічне</a:t>
            </a:r>
            <a:r>
              <a:rPr lang="ru-RU" sz="2400" dirty="0"/>
              <a:t> і </a:t>
            </a:r>
            <a:r>
              <a:rPr lang="ru-RU" sz="2400" dirty="0" err="1"/>
              <a:t>ресурсне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створюють</a:t>
            </a:r>
            <a:r>
              <a:rPr lang="ru-RU" sz="2400" dirty="0"/>
              <a:t> </a:t>
            </a:r>
            <a:r>
              <a:rPr lang="ru-RU" sz="2400" dirty="0" err="1"/>
              <a:t>передумови</a:t>
            </a:r>
            <a:r>
              <a:rPr lang="ru-RU" sz="2400" dirty="0"/>
              <a:t> для </a:t>
            </a:r>
            <a:r>
              <a:rPr lang="ru-RU" sz="2400" dirty="0" err="1"/>
              <a:t>випуску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та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</a:t>
            </a:r>
            <a:r>
              <a:rPr lang="ru-RU" sz="2400" dirty="0" err="1"/>
              <a:t>відповідної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. </a:t>
            </a:r>
            <a:r>
              <a:rPr lang="ru-RU" sz="2400" dirty="0" err="1"/>
              <a:t>Керівництво</a:t>
            </a:r>
            <a:r>
              <a:rPr lang="ru-RU" sz="2400" dirty="0"/>
              <a:t> </a:t>
            </a:r>
            <a:r>
              <a:rPr lang="ru-RU" sz="2400" dirty="0" err="1"/>
              <a:t>повинне</a:t>
            </a:r>
            <a:r>
              <a:rPr lang="ru-RU" sz="2400" dirty="0"/>
              <a:t> </a:t>
            </a:r>
            <a:r>
              <a:rPr lang="ru-RU" sz="2400" dirty="0" err="1"/>
              <a:t>визначити</a:t>
            </a:r>
            <a:r>
              <a:rPr lang="ru-RU" sz="2400" dirty="0"/>
              <a:t> і </a:t>
            </a:r>
            <a:r>
              <a:rPr lang="ru-RU" sz="2400" dirty="0" err="1"/>
              <a:t>забезпечити</a:t>
            </a:r>
            <a:r>
              <a:rPr lang="ru-RU" sz="2400" dirty="0"/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, </a:t>
            </a:r>
            <a:r>
              <a:rPr lang="ru-RU" sz="2400" dirty="0" err="1"/>
              <a:t>необхідні</a:t>
            </a:r>
            <a:r>
              <a:rPr lang="ru-RU" sz="2400" dirty="0"/>
              <a:t> для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 err="1"/>
              <a:t>Сировина</a:t>
            </a:r>
            <a:r>
              <a:rPr lang="ru-RU" sz="2400" dirty="0"/>
              <a:t> та </a:t>
            </a:r>
            <a:r>
              <a:rPr lang="ru-RU" sz="2400" dirty="0" err="1"/>
              <a:t>матеріали</a:t>
            </a:r>
            <a:r>
              <a:rPr lang="ru-RU" sz="2400" dirty="0"/>
              <a:t> </a:t>
            </a:r>
            <a:r>
              <a:rPr lang="ru-RU" sz="2400" dirty="0" err="1"/>
              <a:t>чинять</a:t>
            </a:r>
            <a:r>
              <a:rPr lang="ru-RU" sz="2400" dirty="0"/>
              <a:t> </a:t>
            </a:r>
            <a:r>
              <a:rPr lang="ru-RU" sz="2400" dirty="0" err="1"/>
              <a:t>безпосередній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та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кінцевий</a:t>
            </a:r>
            <a:r>
              <a:rPr lang="ru-RU" sz="2400" dirty="0"/>
              <a:t> результат і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відповідати</a:t>
            </a:r>
            <a:r>
              <a:rPr lang="ru-RU" sz="2400" dirty="0"/>
              <a:t> таким </a:t>
            </a:r>
            <a:r>
              <a:rPr lang="ru-RU" sz="2400" dirty="0" err="1"/>
              <a:t>вимогам</a:t>
            </a:r>
            <a:r>
              <a:rPr lang="ru-RU" sz="2400" dirty="0"/>
              <a:t>: </a:t>
            </a:r>
            <a:r>
              <a:rPr lang="ru-RU" sz="2400" dirty="0" err="1"/>
              <a:t>висока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 err="1"/>
              <a:t>екологічна</a:t>
            </a:r>
            <a:r>
              <a:rPr lang="ru-RU" sz="2400" dirty="0"/>
              <a:t> чистота, </a:t>
            </a:r>
            <a:r>
              <a:rPr lang="ru-RU" sz="2400" dirty="0" err="1"/>
              <a:t>безпека</a:t>
            </a:r>
            <a:r>
              <a:rPr lang="ru-RU" sz="2400" dirty="0"/>
              <a:t> для </a:t>
            </a:r>
            <a:r>
              <a:rPr lang="ru-RU" sz="2400" dirty="0" err="1"/>
              <a:t>життя</a:t>
            </a:r>
            <a:r>
              <a:rPr lang="ru-RU" sz="2400" dirty="0"/>
              <a:t> й </a:t>
            </a:r>
            <a:r>
              <a:rPr lang="ru-RU" sz="2400" dirty="0" err="1"/>
              <a:t>здоров'я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 </a:t>
            </a:r>
            <a:r>
              <a:rPr lang="ru-RU" sz="2400" dirty="0" err="1"/>
              <a:t>Технічне</a:t>
            </a:r>
            <a:r>
              <a:rPr lang="ru-RU" sz="2400" dirty="0"/>
              <a:t> </a:t>
            </a:r>
            <a:r>
              <a:rPr lang="ru-RU" sz="2400" dirty="0" err="1"/>
              <a:t>оснащення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сприяти</a:t>
            </a:r>
            <a:r>
              <a:rPr lang="ru-RU" sz="2400" dirty="0"/>
              <a:t> </a:t>
            </a:r>
            <a:r>
              <a:rPr lang="ru-RU" sz="2400" dirty="0" err="1"/>
              <a:t>якісному</a:t>
            </a:r>
            <a:r>
              <a:rPr lang="ru-RU" sz="2400" dirty="0"/>
              <a:t> </a:t>
            </a:r>
            <a:r>
              <a:rPr lang="ru-RU" sz="2400" dirty="0" err="1"/>
              <a:t>виробництву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та </a:t>
            </a:r>
            <a:r>
              <a:rPr lang="ru-RU" sz="2400" dirty="0" err="1"/>
              <a:t>наданню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ефективному</a:t>
            </a:r>
            <a:r>
              <a:rPr lang="ru-RU" sz="2400" dirty="0"/>
              <a:t> </a:t>
            </a:r>
            <a:r>
              <a:rPr lang="ru-RU" sz="2400" dirty="0" err="1"/>
              <a:t>використанню</a:t>
            </a:r>
            <a:r>
              <a:rPr lang="ru-RU" sz="2400" dirty="0"/>
              <a:t> </a:t>
            </a:r>
            <a:r>
              <a:rPr lang="ru-RU" sz="2400" dirty="0" err="1"/>
              <a:t>сировинних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 (</a:t>
            </a:r>
            <a:r>
              <a:rPr lang="ru-RU" sz="2400" dirty="0" err="1"/>
              <a:t>зниженню</a:t>
            </a:r>
            <a:r>
              <a:rPr lang="ru-RU" sz="2400" dirty="0"/>
              <a:t> </a:t>
            </a:r>
            <a:r>
              <a:rPr lang="ru-RU" sz="2400" dirty="0" err="1"/>
              <a:t>відходів</a:t>
            </a:r>
            <a:r>
              <a:rPr lang="ru-RU" sz="2400" dirty="0"/>
              <a:t>), </a:t>
            </a:r>
            <a:r>
              <a:rPr lang="ru-RU" sz="2400" dirty="0" err="1"/>
              <a:t>енергетичних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454291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A5B94-6937-480E-A779-E140E28A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71" y="2630911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dirty="0"/>
              <a:t>На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розробники</a:t>
            </a:r>
            <a:r>
              <a:rPr lang="ru-RU" dirty="0"/>
              <a:t> та </a:t>
            </a:r>
            <a:r>
              <a:rPr lang="ru-RU" dirty="0" err="1"/>
              <a:t>постачальники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 </a:t>
            </a:r>
            <a:r>
              <a:rPr lang="ru-RU" b="1" dirty="0" err="1"/>
              <a:t>реалізації</a:t>
            </a:r>
            <a:r>
              <a:rPr lang="ru-RU" b="1" dirty="0"/>
              <a:t> та </a:t>
            </a:r>
            <a:r>
              <a:rPr lang="ru-RU" b="1" dirty="0" err="1"/>
              <a:t>розподілу</a:t>
            </a:r>
            <a:r>
              <a:rPr lang="ru-RU" b="1" dirty="0"/>
              <a:t> </a:t>
            </a:r>
            <a:r>
              <a:rPr lang="ru-RU" b="1" dirty="0" err="1"/>
              <a:t>продукції</a:t>
            </a:r>
            <a:r>
              <a:rPr lang="ru-RU" b="1" dirty="0"/>
              <a:t> та </a:t>
            </a:r>
            <a:r>
              <a:rPr lang="ru-RU" b="1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притаманна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буде </a:t>
            </a:r>
            <a:r>
              <a:rPr lang="ru-RU" dirty="0" err="1"/>
              <a:t>розглянуто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98924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CEF71-E656-40FE-9B0F-EEF8274A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58736B-CB91-46FB-A8C9-26B30AAA0C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Еволюція</a:t>
            </a:r>
            <a:r>
              <a:rPr lang="ru-RU" dirty="0"/>
              <a:t> </a:t>
            </a:r>
            <a:r>
              <a:rPr lang="ru-RU" dirty="0" err="1"/>
              <a:t>концепцій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</a:t>
            </a:r>
          </a:p>
          <a:p>
            <a:r>
              <a:rPr lang="ru-RU" dirty="0"/>
              <a:t>2. Суть </a:t>
            </a:r>
            <a:r>
              <a:rPr lang="ru-RU" dirty="0" err="1"/>
              <a:t>концепції</a:t>
            </a:r>
            <a:r>
              <a:rPr lang="ru-RU" dirty="0"/>
              <a:t> TQM </a:t>
            </a:r>
          </a:p>
          <a:p>
            <a:r>
              <a:rPr lang="ru-RU" dirty="0"/>
              <a:t>3.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систем </a:t>
            </a:r>
            <a:r>
              <a:rPr lang="ru-RU" dirty="0" err="1"/>
              <a:t>якостей</a:t>
            </a:r>
            <a:r>
              <a:rPr lang="ru-RU" dirty="0"/>
              <a:t> за кордоном і в </a:t>
            </a:r>
            <a:r>
              <a:rPr lang="ru-RU" dirty="0" err="1"/>
              <a:t>Україні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7891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FFDCBB-7D1D-4D32-BE78-B6B044D4D7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36104"/>
            <a:ext cx="10363826" cy="5155095"/>
          </a:xfrm>
        </p:spPr>
        <p:txBody>
          <a:bodyPr>
            <a:normAutofit/>
          </a:bodyPr>
          <a:lstStyle/>
          <a:p>
            <a:r>
              <a:rPr lang="ru-RU" sz="2800" dirty="0" err="1"/>
              <a:t>Поняття</a:t>
            </a:r>
            <a:r>
              <a:rPr lang="ru-RU" sz="2800" dirty="0"/>
              <a:t> </a:t>
            </a:r>
            <a:r>
              <a:rPr lang="ru-RU" sz="2800" dirty="0" err="1"/>
              <a:t>якість</a:t>
            </a:r>
            <a:r>
              <a:rPr lang="ru-RU" sz="2800" dirty="0"/>
              <a:t> у широкому </a:t>
            </a:r>
            <a:r>
              <a:rPr lang="ru-RU" sz="2800" dirty="0" err="1"/>
              <a:t>розумінні</a:t>
            </a:r>
            <a:r>
              <a:rPr lang="ru-RU" sz="2800" dirty="0"/>
              <a:t> є </a:t>
            </a:r>
            <a:r>
              <a:rPr lang="ru-RU" sz="2800" dirty="0" err="1"/>
              <a:t>універсальною</a:t>
            </a:r>
            <a:r>
              <a:rPr lang="ru-RU" sz="2800" dirty="0"/>
              <a:t> </a:t>
            </a:r>
            <a:r>
              <a:rPr lang="ru-RU" sz="2800" dirty="0" err="1"/>
              <a:t>філософською</a:t>
            </a:r>
            <a:r>
              <a:rPr lang="ru-RU" sz="2800" dirty="0"/>
              <a:t> </a:t>
            </a:r>
            <a:r>
              <a:rPr lang="ru-RU" sz="2800" dirty="0" err="1"/>
              <a:t>категорією</a:t>
            </a:r>
            <a:r>
              <a:rPr lang="ru-RU" sz="2800" dirty="0"/>
              <a:t>, яка </a:t>
            </a:r>
            <a:r>
              <a:rPr lang="ru-RU" sz="2800" dirty="0" err="1"/>
              <a:t>охоплює</a:t>
            </a:r>
            <a:r>
              <a:rPr lang="ru-RU" sz="2800" dirty="0"/>
              <a:t> як </a:t>
            </a:r>
            <a:r>
              <a:rPr lang="ru-RU" sz="2800" dirty="0" err="1"/>
              <a:t>явища</a:t>
            </a:r>
            <a:r>
              <a:rPr lang="ru-RU" sz="2800" dirty="0"/>
              <a:t> </a:t>
            </a:r>
            <a:r>
              <a:rPr lang="ru-RU" sz="2800" dirty="0" err="1"/>
              <a:t>зовнішнього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, так і </a:t>
            </a:r>
            <a:r>
              <a:rPr lang="ru-RU" sz="2800" dirty="0" err="1"/>
              <a:t>свідомість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. Першим </a:t>
            </a:r>
            <a:r>
              <a:rPr lang="ru-RU" sz="2800" dirty="0" err="1"/>
              <a:t>дослідником</a:t>
            </a:r>
            <a:r>
              <a:rPr lang="ru-RU" sz="2800" dirty="0"/>
              <a:t> </a:t>
            </a:r>
            <a:r>
              <a:rPr lang="ru-RU" sz="2800" dirty="0" err="1"/>
              <a:t>категорії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вважається</a:t>
            </a:r>
            <a:r>
              <a:rPr lang="ru-RU" sz="2800" dirty="0"/>
              <a:t> </a:t>
            </a:r>
            <a:r>
              <a:rPr lang="ru-RU" sz="2800" dirty="0" err="1"/>
              <a:t>давньогрецький</a:t>
            </a:r>
            <a:r>
              <a:rPr lang="ru-RU" sz="2800" dirty="0"/>
              <a:t> </a:t>
            </a:r>
            <a:r>
              <a:rPr lang="ru-RU" sz="2800" dirty="0" err="1"/>
              <a:t>філософ</a:t>
            </a:r>
            <a:r>
              <a:rPr lang="ru-RU" sz="2800" dirty="0"/>
              <a:t> і </a:t>
            </a:r>
            <a:r>
              <a:rPr lang="ru-RU" sz="2800" dirty="0" err="1"/>
              <a:t>вчений</a:t>
            </a:r>
            <a:r>
              <a:rPr lang="ru-RU" sz="2800" dirty="0"/>
              <a:t> Аристотель (384 - 322 до р. х.). </a:t>
            </a:r>
          </a:p>
          <a:p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визначив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як «</a:t>
            </a:r>
            <a:r>
              <a:rPr lang="ru-RU" sz="2800" dirty="0" err="1"/>
              <a:t>видову</a:t>
            </a:r>
            <a:r>
              <a:rPr lang="ru-RU" sz="2800" dirty="0"/>
              <a:t> </a:t>
            </a:r>
            <a:r>
              <a:rPr lang="ru-RU" sz="2800" dirty="0" err="1"/>
              <a:t>відмінність</a:t>
            </a:r>
            <a:r>
              <a:rPr lang="ru-RU" sz="2800" dirty="0"/>
              <a:t>» </a:t>
            </a:r>
            <a:r>
              <a:rPr lang="ru-RU" sz="2800" dirty="0" err="1"/>
              <a:t>однієї</a:t>
            </a:r>
            <a:r>
              <a:rPr lang="ru-RU" sz="2800" dirty="0"/>
              <a:t> </a:t>
            </a:r>
            <a:r>
              <a:rPr lang="ru-RU" sz="2800" dirty="0" err="1"/>
              <a:t>сутності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іншої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належить</a:t>
            </a:r>
            <a:r>
              <a:rPr lang="ru-RU" sz="2800" dirty="0"/>
              <a:t> до того ж виду. 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18110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AD5AEE-C43D-4D6F-8F23-86AEFBD8CB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83" y="954158"/>
            <a:ext cx="10621617" cy="4837042"/>
          </a:xfrm>
        </p:spPr>
        <p:txBody>
          <a:bodyPr>
            <a:noAutofit/>
          </a:bodyPr>
          <a:lstStyle/>
          <a:p>
            <a:pPr algn="just"/>
            <a:r>
              <a:rPr lang="ru-RU" sz="3600" dirty="0"/>
              <a:t>         </a:t>
            </a:r>
            <a:r>
              <a:rPr lang="ru-RU" sz="3600" dirty="0" err="1"/>
              <a:t>Крім</a:t>
            </a:r>
            <a:r>
              <a:rPr lang="ru-RU" sz="3600" dirty="0"/>
              <a:t> </a:t>
            </a:r>
            <a:r>
              <a:rPr lang="ru-RU" sz="3600" dirty="0" err="1"/>
              <a:t>філософського</a:t>
            </a:r>
            <a:r>
              <a:rPr lang="ru-RU" sz="3600" dirty="0"/>
              <a:t> </a:t>
            </a:r>
            <a:r>
              <a:rPr lang="ru-RU" sz="3600" dirty="0" err="1"/>
              <a:t>тлумачення</a:t>
            </a:r>
            <a:r>
              <a:rPr lang="ru-RU" sz="3600" dirty="0"/>
              <a:t> </a:t>
            </a:r>
            <a:r>
              <a:rPr lang="ru-RU" sz="3600" dirty="0" err="1"/>
              <a:t>якості</a:t>
            </a:r>
            <a:r>
              <a:rPr lang="ru-RU" sz="3600" dirty="0"/>
              <a:t>, є </a:t>
            </a:r>
            <a:r>
              <a:rPr lang="ru-RU" sz="3600" dirty="0" err="1"/>
              <a:t>також</a:t>
            </a:r>
            <a:r>
              <a:rPr lang="ru-RU" sz="3600" dirty="0"/>
              <a:t> </a:t>
            </a:r>
            <a:r>
              <a:rPr lang="ru-RU" sz="3600" dirty="0" err="1"/>
              <a:t>вужче</a:t>
            </a:r>
            <a:r>
              <a:rPr lang="ru-RU" sz="3600" dirty="0"/>
              <a:t> </a:t>
            </a:r>
            <a:r>
              <a:rPr lang="ru-RU" sz="3600" dirty="0" err="1"/>
              <a:t>значення</a:t>
            </a:r>
            <a:r>
              <a:rPr lang="ru-RU" sz="3600" dirty="0"/>
              <a:t> слова «</a:t>
            </a:r>
            <a:r>
              <a:rPr lang="ru-RU" sz="3600" dirty="0" err="1"/>
              <a:t>якість</a:t>
            </a:r>
            <a:r>
              <a:rPr lang="ru-RU" sz="3600" dirty="0"/>
              <a:t>»: </a:t>
            </a:r>
            <a:r>
              <a:rPr lang="ru-RU" sz="3600" dirty="0" err="1"/>
              <a:t>якість</a:t>
            </a:r>
            <a:r>
              <a:rPr lang="ru-RU" sz="3600" dirty="0"/>
              <a:t> </a:t>
            </a:r>
            <a:r>
              <a:rPr lang="ru-RU" sz="3600" dirty="0" err="1"/>
              <a:t>продукції</a:t>
            </a:r>
            <a:r>
              <a:rPr lang="ru-RU" sz="3600" dirty="0"/>
              <a:t>, </a:t>
            </a:r>
            <a:r>
              <a:rPr lang="ru-RU" sz="3600" dirty="0" err="1"/>
              <a:t>якість</a:t>
            </a:r>
            <a:r>
              <a:rPr lang="ru-RU" sz="3600" dirty="0"/>
              <a:t> </a:t>
            </a:r>
            <a:r>
              <a:rPr lang="ru-RU" sz="3600" dirty="0" err="1"/>
              <a:t>праці</a:t>
            </a:r>
            <a:r>
              <a:rPr lang="ru-RU" sz="3600" dirty="0"/>
              <a:t>, </a:t>
            </a:r>
            <a:r>
              <a:rPr lang="ru-RU" sz="3600" dirty="0" err="1"/>
              <a:t>ділові</a:t>
            </a:r>
            <a:r>
              <a:rPr lang="ru-RU" sz="3600" dirty="0"/>
              <a:t> </a:t>
            </a:r>
            <a:r>
              <a:rPr lang="ru-RU" sz="3600" dirty="0" err="1"/>
              <a:t>якості</a:t>
            </a:r>
            <a:r>
              <a:rPr lang="ru-RU" sz="3600" dirty="0"/>
              <a:t>, </a:t>
            </a:r>
            <a:r>
              <a:rPr lang="ru-RU" sz="3600" dirty="0" err="1"/>
              <a:t>якість</a:t>
            </a:r>
            <a:r>
              <a:rPr lang="ru-RU" sz="3600" dirty="0"/>
              <a:t> </a:t>
            </a:r>
            <a:r>
              <a:rPr lang="ru-RU" sz="3600" dirty="0" err="1"/>
              <a:t>виконавчої</a:t>
            </a:r>
            <a:r>
              <a:rPr lang="ru-RU" sz="3600" dirty="0"/>
              <a:t> </a:t>
            </a:r>
            <a:r>
              <a:rPr lang="ru-RU" sz="3600" dirty="0" err="1"/>
              <a:t>майстерності</a:t>
            </a:r>
            <a:r>
              <a:rPr lang="ru-RU" sz="3600" dirty="0"/>
              <a:t>, </a:t>
            </a:r>
            <a:r>
              <a:rPr lang="ru-RU" sz="3600" dirty="0" err="1"/>
              <a:t>якість</a:t>
            </a:r>
            <a:r>
              <a:rPr lang="ru-RU" sz="3600" dirty="0"/>
              <a:t> </a:t>
            </a:r>
            <a:r>
              <a:rPr lang="ru-RU" sz="3600" dirty="0" err="1"/>
              <a:t>життя</a:t>
            </a:r>
            <a:r>
              <a:rPr lang="ru-RU" sz="3600" dirty="0"/>
              <a:t> </a:t>
            </a:r>
            <a:r>
              <a:rPr lang="ru-RU" sz="3600" dirty="0" err="1"/>
              <a:t>тощо</a:t>
            </a:r>
            <a:r>
              <a:rPr lang="ru-RU" sz="3600" dirty="0"/>
              <a:t>. </a:t>
            </a:r>
            <a:r>
              <a:rPr lang="ru-RU" sz="3600" dirty="0" err="1"/>
              <a:t>Якість</a:t>
            </a:r>
            <a:r>
              <a:rPr lang="ru-RU" sz="3600" dirty="0"/>
              <a:t> </a:t>
            </a:r>
            <a:r>
              <a:rPr lang="ru-RU" sz="3600" dirty="0" err="1"/>
              <a:t>являє</a:t>
            </a:r>
            <a:r>
              <a:rPr lang="ru-RU" sz="3600" dirty="0"/>
              <a:t> собою </a:t>
            </a:r>
            <a:r>
              <a:rPr lang="ru-RU" sz="3600" dirty="0" err="1"/>
              <a:t>складну</a:t>
            </a:r>
            <a:r>
              <a:rPr lang="ru-RU" sz="3600" dirty="0"/>
              <a:t> </a:t>
            </a:r>
            <a:r>
              <a:rPr lang="ru-RU" sz="3600" dirty="0" err="1"/>
              <a:t>категорію</a:t>
            </a:r>
            <a:r>
              <a:rPr lang="ru-RU" sz="3600" dirty="0"/>
              <a:t>, яку </a:t>
            </a:r>
            <a:r>
              <a:rPr lang="ru-RU" sz="3600" dirty="0" err="1"/>
              <a:t>можна</a:t>
            </a:r>
            <a:r>
              <a:rPr lang="ru-RU" sz="3600" dirty="0"/>
              <a:t> 6 </a:t>
            </a:r>
            <a:r>
              <a:rPr lang="ru-RU" sz="3600" dirty="0" err="1"/>
              <a:t>розглядати</a:t>
            </a:r>
            <a:r>
              <a:rPr lang="ru-RU" sz="3600" dirty="0"/>
              <a:t> з </a:t>
            </a:r>
            <a:r>
              <a:rPr lang="ru-RU" sz="3600" dirty="0" err="1"/>
              <a:t>різних</a:t>
            </a:r>
            <a:r>
              <a:rPr lang="ru-RU" sz="3600" dirty="0"/>
              <a:t> </a:t>
            </a:r>
            <a:r>
              <a:rPr lang="ru-RU" sz="3600" dirty="0" err="1"/>
              <a:t>позицій</a:t>
            </a:r>
            <a:r>
              <a:rPr lang="ru-RU" sz="3600" dirty="0"/>
              <a:t>: </a:t>
            </a:r>
            <a:r>
              <a:rPr lang="ru-RU" sz="3600" dirty="0" err="1"/>
              <a:t>філософської</a:t>
            </a:r>
            <a:r>
              <a:rPr lang="ru-RU" sz="3600" dirty="0"/>
              <a:t>, </a:t>
            </a:r>
            <a:r>
              <a:rPr lang="ru-RU" sz="3600" dirty="0" err="1"/>
              <a:t>соціальної</a:t>
            </a:r>
            <a:r>
              <a:rPr lang="ru-RU" sz="3600" dirty="0"/>
              <a:t>, </a:t>
            </a:r>
            <a:r>
              <a:rPr lang="ru-RU" sz="3600" dirty="0" err="1"/>
              <a:t>технічної</a:t>
            </a:r>
            <a:r>
              <a:rPr lang="ru-RU" sz="3600" dirty="0"/>
              <a:t>, </a:t>
            </a:r>
            <a:r>
              <a:rPr lang="ru-RU" sz="3600" dirty="0" err="1"/>
              <a:t>правової</a:t>
            </a:r>
            <a:r>
              <a:rPr lang="ru-RU" sz="3600" dirty="0"/>
              <a:t>, </a:t>
            </a:r>
            <a:r>
              <a:rPr lang="ru-RU" sz="3600" dirty="0" err="1"/>
              <a:t>економічної</a:t>
            </a:r>
            <a:r>
              <a:rPr lang="ru-RU" sz="3600" dirty="0"/>
              <a:t> </a:t>
            </a:r>
            <a:endParaRPr lang="ru-UA" sz="3600" dirty="0"/>
          </a:p>
        </p:txBody>
      </p:sp>
    </p:spTree>
    <p:extLst>
      <p:ext uri="{BB962C8B-B14F-4D97-AF65-F5344CB8AC3E}">
        <p14:creationId xmlns:p14="http://schemas.microsoft.com/office/powerpoint/2010/main" val="201614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C04977-36A0-4404-B83A-9DC9BD2A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5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8D3785-470E-447E-B03C-FE13EA1B3A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5070" y="834888"/>
            <a:ext cx="10472530" cy="4956312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               </a:t>
            </a:r>
            <a:r>
              <a:rPr lang="ru-RU" sz="2800" dirty="0" err="1"/>
              <a:t>Якість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та </a:t>
            </a:r>
            <a:r>
              <a:rPr lang="ru-RU" sz="2800" dirty="0" err="1"/>
              <a:t>послуг</a:t>
            </a:r>
            <a:r>
              <a:rPr lang="ru-RU" sz="2800" dirty="0"/>
              <a:t> – характеристика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багатогранна</a:t>
            </a:r>
            <a:r>
              <a:rPr lang="ru-RU" sz="2800" dirty="0"/>
              <a:t>. Вона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фізичну</a:t>
            </a:r>
            <a:r>
              <a:rPr lang="ru-RU" sz="2800" dirty="0"/>
              <a:t> і </a:t>
            </a:r>
            <a:r>
              <a:rPr lang="ru-RU" sz="2800" dirty="0" err="1"/>
              <a:t>технічну</a:t>
            </a:r>
            <a:r>
              <a:rPr lang="ru-RU" sz="2800" dirty="0"/>
              <a:t> </a:t>
            </a:r>
            <a:r>
              <a:rPr lang="ru-RU" sz="2800" dirty="0" err="1"/>
              <a:t>сторони</a:t>
            </a:r>
            <a:r>
              <a:rPr lang="ru-RU" sz="2800" dirty="0"/>
              <a:t>. </a:t>
            </a:r>
            <a:r>
              <a:rPr lang="ru-RU" sz="2800" dirty="0" err="1"/>
              <a:t>Якість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економічну</a:t>
            </a:r>
            <a:r>
              <a:rPr lang="ru-RU" sz="2800" dirty="0"/>
              <a:t> </a:t>
            </a:r>
            <a:r>
              <a:rPr lang="ru-RU" sz="2800" dirty="0" err="1"/>
              <a:t>складову</a:t>
            </a:r>
            <a:r>
              <a:rPr lang="ru-RU" sz="2800" dirty="0"/>
              <a:t>, тому </a:t>
            </a:r>
            <a:r>
              <a:rPr lang="ru-RU" sz="2800" dirty="0" err="1"/>
              <a:t>що</a:t>
            </a:r>
            <a:r>
              <a:rPr lang="ru-RU" sz="2800" dirty="0"/>
              <a:t> в кожному </a:t>
            </a:r>
            <a:r>
              <a:rPr lang="ru-RU" sz="2800" dirty="0" err="1"/>
              <a:t>виробі</a:t>
            </a:r>
            <a:r>
              <a:rPr lang="ru-RU" sz="2800" dirty="0"/>
              <a:t> є </a:t>
            </a:r>
            <a:r>
              <a:rPr lang="ru-RU" sz="2800" dirty="0" err="1"/>
              <a:t>певна</a:t>
            </a:r>
            <a:r>
              <a:rPr lang="ru-RU" sz="2800" dirty="0"/>
              <a:t>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суспільно</a:t>
            </a:r>
            <a:r>
              <a:rPr lang="ru-RU" sz="2800" dirty="0"/>
              <a:t> </a:t>
            </a:r>
            <a:r>
              <a:rPr lang="ru-RU" sz="2800" dirty="0" err="1"/>
              <a:t>необхідної</a:t>
            </a:r>
            <a:r>
              <a:rPr lang="ru-RU" sz="2800" dirty="0"/>
              <a:t> </a:t>
            </a:r>
            <a:r>
              <a:rPr lang="ru-RU" sz="2800" dirty="0" err="1"/>
              <a:t>праці</a:t>
            </a:r>
            <a:r>
              <a:rPr lang="ru-RU" sz="2800" dirty="0"/>
              <a:t>. </a:t>
            </a:r>
            <a:r>
              <a:rPr lang="ru-RU" sz="2800" dirty="0" err="1"/>
              <a:t>Якість</a:t>
            </a:r>
            <a:r>
              <a:rPr lang="ru-RU" sz="2800" dirty="0"/>
              <a:t> </a:t>
            </a:r>
            <a:r>
              <a:rPr lang="ru-RU" sz="2800" dirty="0" err="1"/>
              <a:t>визначає</a:t>
            </a:r>
            <a:r>
              <a:rPr lang="ru-RU" sz="2800" dirty="0"/>
              <a:t> </a:t>
            </a:r>
            <a:r>
              <a:rPr lang="ru-RU" sz="2800" dirty="0" err="1"/>
              <a:t>значну</a:t>
            </a:r>
            <a:r>
              <a:rPr lang="ru-RU" sz="2800" dirty="0"/>
              <a:t> </a:t>
            </a:r>
            <a:r>
              <a:rPr lang="ru-RU" sz="2800" dirty="0" err="1"/>
              <a:t>частину</a:t>
            </a:r>
            <a:r>
              <a:rPr lang="ru-RU" sz="2800" dirty="0"/>
              <a:t> </a:t>
            </a:r>
            <a:r>
              <a:rPr lang="ru-RU" sz="2800" dirty="0" err="1"/>
              <a:t>матеріального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задовольняє</a:t>
            </a:r>
            <a:r>
              <a:rPr lang="ru-RU" sz="2800" dirty="0"/>
              <a:t> </a:t>
            </a:r>
            <a:r>
              <a:rPr lang="ru-RU" sz="2800" dirty="0" err="1"/>
              <a:t>соціальні</a:t>
            </a:r>
            <a:r>
              <a:rPr lang="ru-RU" sz="2800" dirty="0"/>
              <a:t> потреби. Вона </a:t>
            </a:r>
            <a:r>
              <a:rPr lang="ru-RU" sz="2800" dirty="0" err="1"/>
              <a:t>впливає</a:t>
            </a:r>
            <a:r>
              <a:rPr lang="ru-RU" sz="2800" dirty="0"/>
              <a:t> на </a:t>
            </a:r>
            <a:r>
              <a:rPr lang="ru-RU" sz="2800" dirty="0" err="1"/>
              <a:t>чуттєве</a:t>
            </a:r>
            <a:r>
              <a:rPr lang="ru-RU" sz="2800" dirty="0"/>
              <a:t> </a:t>
            </a:r>
            <a:r>
              <a:rPr lang="ru-RU" sz="2800" dirty="0" err="1"/>
              <a:t>сприйняття</a:t>
            </a:r>
            <a:r>
              <a:rPr lang="ru-RU" sz="2800" dirty="0"/>
              <a:t> та </a:t>
            </a:r>
            <a:r>
              <a:rPr lang="ru-RU" sz="2800" dirty="0" err="1"/>
              <a:t>виховання</a:t>
            </a:r>
            <a:r>
              <a:rPr lang="ru-RU" sz="2800" dirty="0"/>
              <a:t> людей. </a:t>
            </a:r>
            <a:r>
              <a:rPr lang="ru-RU" sz="2800" dirty="0" err="1"/>
              <a:t>Якість</a:t>
            </a:r>
            <a:r>
              <a:rPr lang="ru-RU" sz="2800" dirty="0"/>
              <a:t> </a:t>
            </a:r>
            <a:r>
              <a:rPr lang="ru-RU" sz="2800" dirty="0" err="1"/>
              <a:t>розвивається</a:t>
            </a:r>
            <a:r>
              <a:rPr lang="ru-RU" sz="2800" dirty="0"/>
              <a:t> за </a:t>
            </a:r>
            <a:r>
              <a:rPr lang="ru-RU" sz="2800" dirty="0" err="1"/>
              <a:t>своєрідними</a:t>
            </a:r>
            <a:r>
              <a:rPr lang="ru-RU" sz="2800" dirty="0"/>
              <a:t> </a:t>
            </a:r>
            <a:r>
              <a:rPr lang="ru-RU" sz="2800" dirty="0" err="1"/>
              <a:t>внутрішніми</a:t>
            </a:r>
            <a:r>
              <a:rPr lang="ru-RU" sz="2800" dirty="0"/>
              <a:t> законами.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виділити</a:t>
            </a:r>
            <a:r>
              <a:rPr lang="ru-RU" sz="2800" dirty="0"/>
              <a:t> два напрямки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та </a:t>
            </a:r>
            <a:r>
              <a:rPr lang="ru-RU" sz="2800" dirty="0" err="1"/>
              <a:t>послуг</a:t>
            </a:r>
            <a:r>
              <a:rPr lang="ru-RU" sz="2800" dirty="0"/>
              <a:t>. 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61084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22CEC3-8D98-4AE1-85FE-7B406B1176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627" y="747014"/>
            <a:ext cx="10363826" cy="544506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/>
              <a:t>Один </a:t>
            </a:r>
            <a:r>
              <a:rPr lang="ru-RU" sz="2400" dirty="0" err="1"/>
              <a:t>спрямований</a:t>
            </a:r>
            <a:r>
              <a:rPr lang="ru-RU" sz="2400" dirty="0"/>
              <a:t> на </a:t>
            </a:r>
            <a:r>
              <a:rPr lang="ru-RU" sz="2400" dirty="0" err="1"/>
              <a:t>загальний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та </a:t>
            </a:r>
            <a:r>
              <a:rPr lang="ru-RU" sz="2400" dirty="0" err="1"/>
              <a:t>відображає</a:t>
            </a:r>
            <a:r>
              <a:rPr lang="ru-RU" sz="2400" dirty="0"/>
              <a:t> </a:t>
            </a:r>
            <a:r>
              <a:rPr lang="ru-RU" sz="2400" dirty="0" err="1"/>
              <a:t>історичну</a:t>
            </a:r>
            <a:r>
              <a:rPr lang="ru-RU" sz="2400" dirty="0"/>
              <a:t> </a:t>
            </a:r>
            <a:r>
              <a:rPr lang="ru-RU" sz="2400" dirty="0" err="1"/>
              <a:t>тенденцію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зростання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 err="1"/>
              <a:t>Науково-технічний</a:t>
            </a:r>
            <a:r>
              <a:rPr lang="ru-RU" sz="2400" dirty="0"/>
              <a:t> </a:t>
            </a:r>
            <a:r>
              <a:rPr lang="ru-RU" sz="2400" dirty="0" err="1"/>
              <a:t>прогрес</a:t>
            </a:r>
            <a:r>
              <a:rPr lang="ru-RU" sz="2400" dirty="0"/>
              <a:t>,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озброюють</a:t>
            </a:r>
            <a:r>
              <a:rPr lang="ru-RU" sz="2400" dirty="0"/>
              <a:t> людей </a:t>
            </a:r>
            <a:r>
              <a:rPr lang="ru-RU" sz="2400" dirty="0" err="1"/>
              <a:t>новими</a:t>
            </a:r>
            <a:r>
              <a:rPr lang="ru-RU" sz="2400" dirty="0"/>
              <a:t> </a:t>
            </a:r>
            <a:r>
              <a:rPr lang="ru-RU" sz="2400" dirty="0" err="1"/>
              <a:t>знаннями</a:t>
            </a:r>
            <a:r>
              <a:rPr lang="ru-RU" sz="2400" dirty="0"/>
              <a:t> та </a:t>
            </a:r>
            <a:r>
              <a:rPr lang="ru-RU" sz="2400" dirty="0" err="1"/>
              <a:t>засобами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. Вони </a:t>
            </a:r>
            <a:r>
              <a:rPr lang="ru-RU" sz="2400" dirty="0" err="1"/>
              <a:t>створюють</a:t>
            </a:r>
            <a:r>
              <a:rPr lang="ru-RU" sz="2400" dirty="0"/>
              <a:t>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, </a:t>
            </a:r>
            <a:r>
              <a:rPr lang="ru-RU" sz="2400" dirty="0" err="1"/>
              <a:t>поліпшують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виготовляється</a:t>
            </a:r>
            <a:r>
              <a:rPr lang="ru-RU" sz="2400" dirty="0"/>
              <a:t>. </a:t>
            </a:r>
          </a:p>
          <a:p>
            <a:pPr algn="just"/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матеріальний</a:t>
            </a:r>
            <a:r>
              <a:rPr lang="ru-RU" sz="2400" b="1" dirty="0"/>
              <a:t> та </a:t>
            </a:r>
            <a:r>
              <a:rPr lang="ru-RU" sz="2400" b="1" dirty="0" err="1"/>
              <a:t>генеральний</a:t>
            </a:r>
            <a:r>
              <a:rPr lang="ru-RU" sz="2400" b="1" dirty="0"/>
              <a:t> </a:t>
            </a:r>
            <a:r>
              <a:rPr lang="ru-RU" sz="2400" b="1" dirty="0" err="1"/>
              <a:t>напрямок</a:t>
            </a:r>
            <a:r>
              <a:rPr lang="ru-RU" sz="2400" b="1" dirty="0"/>
              <a:t> </a:t>
            </a:r>
            <a:r>
              <a:rPr lang="ru-RU" sz="2400" b="1" dirty="0" err="1"/>
              <a:t>забезпечення</a:t>
            </a:r>
            <a:r>
              <a:rPr lang="ru-RU" sz="2400" b="1" dirty="0"/>
              <a:t> </a:t>
            </a:r>
            <a:r>
              <a:rPr lang="ru-RU" sz="2400" b="1" dirty="0" err="1"/>
              <a:t>підвищення</a:t>
            </a:r>
            <a:r>
              <a:rPr lang="ru-RU" sz="2400" b="1" dirty="0"/>
              <a:t> </a:t>
            </a:r>
            <a:r>
              <a:rPr lang="ru-RU" sz="2400" b="1" dirty="0" err="1"/>
              <a:t>рівня</a:t>
            </a:r>
            <a:r>
              <a:rPr lang="ru-RU" sz="2400" b="1" dirty="0"/>
              <a:t> </a:t>
            </a:r>
            <a:r>
              <a:rPr lang="ru-RU" sz="2400" b="1" dirty="0" err="1"/>
              <a:t>якості</a:t>
            </a:r>
            <a:r>
              <a:rPr lang="ru-RU" sz="2400" b="1" dirty="0"/>
              <a:t>. </a:t>
            </a:r>
          </a:p>
          <a:p>
            <a:pPr algn="just"/>
            <a:r>
              <a:rPr lang="ru-RU" sz="2400" dirty="0" err="1"/>
              <a:t>Другий</a:t>
            </a:r>
            <a:r>
              <a:rPr lang="ru-RU" sz="2400" dirty="0"/>
              <a:t> </a:t>
            </a:r>
            <a:r>
              <a:rPr lang="ru-RU" sz="2400" dirty="0" err="1"/>
              <a:t>напрямок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стосується</a:t>
            </a:r>
            <a:r>
              <a:rPr lang="ru-RU" sz="2400" dirty="0"/>
              <a:t> </a:t>
            </a:r>
            <a:r>
              <a:rPr lang="ru-RU" sz="2400" dirty="0" err="1"/>
              <a:t>конкретних</a:t>
            </a:r>
            <a:r>
              <a:rPr lang="ru-RU" sz="2400" dirty="0"/>
              <a:t> </a:t>
            </a:r>
            <a:r>
              <a:rPr lang="ru-RU" sz="2400" dirty="0" err="1"/>
              <a:t>виробів</a:t>
            </a:r>
            <a:r>
              <a:rPr lang="ru-RU" sz="2400" dirty="0"/>
              <a:t> та </a:t>
            </a:r>
            <a:r>
              <a:rPr lang="ru-RU" sz="2400" dirty="0" err="1"/>
              <a:t>продукції</a:t>
            </a:r>
            <a:r>
              <a:rPr lang="ru-RU" sz="2400" dirty="0"/>
              <a:t>. У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зберігання</a:t>
            </a:r>
            <a:r>
              <a:rPr lang="ru-RU" sz="2400" dirty="0"/>
              <a:t>, </a:t>
            </a:r>
            <a:r>
              <a:rPr lang="ru-RU" sz="2400" dirty="0" err="1"/>
              <a:t>використання</a:t>
            </a:r>
            <a:r>
              <a:rPr lang="ru-RU" sz="2400" dirty="0"/>
              <a:t>, </a:t>
            </a:r>
            <a:r>
              <a:rPr lang="ru-RU" sz="2400" dirty="0" err="1"/>
              <a:t>експлуатації</a:t>
            </a:r>
            <a:r>
              <a:rPr lang="ru-RU" sz="2400" dirty="0"/>
              <a:t> </a:t>
            </a:r>
            <a:r>
              <a:rPr lang="ru-RU" sz="2400" dirty="0" err="1"/>
              <a:t>продукція</a:t>
            </a:r>
            <a:r>
              <a:rPr lang="ru-RU" sz="2400" dirty="0"/>
              <a:t> </a:t>
            </a:r>
            <a:r>
              <a:rPr lang="ru-RU" sz="2400" dirty="0" err="1"/>
              <a:t>фізично</a:t>
            </a:r>
            <a:r>
              <a:rPr lang="ru-RU" sz="2400" dirty="0"/>
              <a:t> </a:t>
            </a:r>
            <a:r>
              <a:rPr lang="ru-RU" sz="2400" dirty="0" err="1"/>
              <a:t>погіршується</a:t>
            </a:r>
            <a:r>
              <a:rPr lang="ru-RU" sz="2400" dirty="0"/>
              <a:t> в абсолютному </a:t>
            </a:r>
            <a:r>
              <a:rPr lang="ru-RU" sz="2400" dirty="0" err="1"/>
              <a:t>значенні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фізичний</a:t>
            </a:r>
            <a:r>
              <a:rPr lang="ru-RU" sz="2400" dirty="0"/>
              <a:t> стан з часом </a:t>
            </a:r>
            <a:r>
              <a:rPr lang="ru-RU" sz="2400" dirty="0" err="1"/>
              <a:t>змінюється</a:t>
            </a:r>
            <a:r>
              <a:rPr lang="ru-RU" sz="2400" dirty="0"/>
              <a:t>.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окремий</a:t>
            </a:r>
            <a:r>
              <a:rPr lang="ru-RU" sz="2400" b="1" dirty="0"/>
              <a:t> </a:t>
            </a:r>
            <a:r>
              <a:rPr lang="ru-RU" sz="2400" b="1" dirty="0" err="1"/>
              <a:t>напрямок</a:t>
            </a:r>
            <a:r>
              <a:rPr lang="ru-RU" sz="2400" b="1" dirty="0"/>
              <a:t> </a:t>
            </a:r>
            <a:r>
              <a:rPr lang="ru-RU" sz="2400" b="1" dirty="0" err="1"/>
              <a:t>зміни</a:t>
            </a:r>
            <a:r>
              <a:rPr lang="ru-RU" sz="2400" b="1" dirty="0"/>
              <a:t> </a:t>
            </a:r>
            <a:r>
              <a:rPr lang="ru-RU" sz="2400" b="1" dirty="0" err="1"/>
              <a:t>якості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408239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B2EF2-9AD4-4B2A-A70F-2B21D9FB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якість</a:t>
            </a:r>
            <a:r>
              <a:rPr lang="ru-RU" dirty="0"/>
              <a:t>» </a:t>
            </a:r>
            <a:r>
              <a:rPr lang="ru-RU" dirty="0" err="1"/>
              <a:t>застосовується</a:t>
            </a:r>
            <a:r>
              <a:rPr lang="ru-RU" dirty="0"/>
              <a:t> у таких </a:t>
            </a:r>
            <a:r>
              <a:rPr lang="ru-RU" dirty="0" err="1"/>
              <a:t>ситуаціях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D18F6-3A20-4C29-9312-B230AA7F76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–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порівняння</a:t>
            </a:r>
            <a:r>
              <a:rPr lang="ru-RU" sz="2400" dirty="0"/>
              <a:t> </a:t>
            </a:r>
            <a:r>
              <a:rPr lang="ru-RU" sz="2400" dirty="0" err="1"/>
              <a:t>об'єктів</a:t>
            </a:r>
            <a:r>
              <a:rPr lang="ru-RU" sz="2400" dirty="0"/>
              <a:t> з метою </a:t>
            </a:r>
            <a:r>
              <a:rPr lang="ru-RU" sz="2400" dirty="0" err="1"/>
              <a:t>виявлення</a:t>
            </a:r>
            <a:r>
              <a:rPr lang="ru-RU" sz="2400" dirty="0"/>
              <a:t> </a:t>
            </a:r>
            <a:r>
              <a:rPr lang="ru-RU" sz="2400" dirty="0" err="1"/>
              <a:t>ступеня</a:t>
            </a:r>
            <a:r>
              <a:rPr lang="ru-RU" sz="2400" dirty="0"/>
              <a:t> </a:t>
            </a:r>
            <a:r>
              <a:rPr lang="ru-RU" sz="2400" dirty="0" err="1"/>
              <a:t>переваги</a:t>
            </a:r>
            <a:r>
              <a:rPr lang="ru-RU" sz="2400" dirty="0"/>
              <a:t> («</a:t>
            </a:r>
            <a:r>
              <a:rPr lang="ru-RU" sz="2400" dirty="0" err="1"/>
              <a:t>відносна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»); </a:t>
            </a:r>
          </a:p>
          <a:p>
            <a:r>
              <a:rPr lang="ru-RU" sz="2400" dirty="0"/>
              <a:t>–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кількісної</a:t>
            </a:r>
            <a:r>
              <a:rPr lang="ru-RU" sz="2400" dirty="0"/>
              <a:t> </a:t>
            </a:r>
            <a:r>
              <a:rPr lang="ru-RU" sz="2400" dirty="0" err="1"/>
              <a:t>статистичної</a:t>
            </a:r>
            <a:r>
              <a:rPr lang="ru-RU" sz="2400" dirty="0"/>
              <a:t> </a:t>
            </a:r>
            <a:r>
              <a:rPr lang="ru-RU" sz="2400" dirty="0" err="1"/>
              <a:t>оцінки</a:t>
            </a:r>
            <a:r>
              <a:rPr lang="ru-RU" sz="2400" dirty="0"/>
              <a:t> (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); </a:t>
            </a:r>
          </a:p>
          <a:p>
            <a:r>
              <a:rPr lang="ru-RU" sz="2400" dirty="0"/>
              <a:t>–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точної</a:t>
            </a:r>
            <a:r>
              <a:rPr lang="ru-RU" sz="2400" dirty="0"/>
              <a:t> </a:t>
            </a:r>
            <a:r>
              <a:rPr lang="ru-RU" sz="2400" dirty="0" err="1"/>
              <a:t>технічної</a:t>
            </a:r>
            <a:r>
              <a:rPr lang="ru-RU" sz="2400" dirty="0"/>
              <a:t> </a:t>
            </a:r>
            <a:r>
              <a:rPr lang="ru-RU" sz="2400" dirty="0" err="1"/>
              <a:t>оцінки</a:t>
            </a:r>
            <a:r>
              <a:rPr lang="ru-RU" sz="2400" dirty="0"/>
              <a:t> (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).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05621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8C33-3351-418D-807F-D3EE75372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Європейською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 з контролю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сформульоване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22232-8D09-417B-B0B4-A29E05B9D9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«</a:t>
            </a:r>
            <a:r>
              <a:rPr lang="ru-RU" sz="2400" dirty="0" err="1"/>
              <a:t>Продукція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хорошої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при </a:t>
            </a:r>
            <a:r>
              <a:rPr lang="ru-RU" sz="2400" dirty="0" err="1"/>
              <a:t>мінімальних</a:t>
            </a:r>
            <a:r>
              <a:rPr lang="ru-RU" sz="2400" dirty="0"/>
              <a:t> </a:t>
            </a:r>
            <a:r>
              <a:rPr lang="ru-RU" sz="2400" dirty="0" err="1"/>
              <a:t>витратах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усього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життєвого</a:t>
            </a:r>
            <a:r>
              <a:rPr lang="ru-RU" sz="2400" dirty="0"/>
              <a:t> циклу вона максимально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здоров'ю</a:t>
            </a:r>
            <a:r>
              <a:rPr lang="ru-RU" sz="2400" dirty="0"/>
              <a:t> і </a:t>
            </a:r>
            <a:r>
              <a:rPr lang="ru-RU" sz="2400" dirty="0" err="1"/>
              <a:t>щастю</a:t>
            </a:r>
            <a:r>
              <a:rPr lang="ru-RU" sz="2400" dirty="0"/>
              <a:t> людей,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залучені</a:t>
            </a:r>
            <a:r>
              <a:rPr lang="ru-RU" sz="2400" dirty="0"/>
              <a:t> до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проектування</a:t>
            </a:r>
            <a:r>
              <a:rPr lang="ru-RU" sz="2400" dirty="0"/>
              <a:t> і </a:t>
            </a:r>
            <a:r>
              <a:rPr lang="ru-RU" sz="2400" dirty="0" err="1"/>
              <a:t>відновлення</a:t>
            </a:r>
            <a:r>
              <a:rPr lang="ru-RU" sz="2400" dirty="0"/>
              <a:t> (повторного </a:t>
            </a:r>
            <a:r>
              <a:rPr lang="ru-RU" sz="2400" dirty="0" err="1"/>
              <a:t>використання</a:t>
            </a:r>
            <a:r>
              <a:rPr lang="ru-RU" sz="2400" dirty="0"/>
              <a:t>) за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мінімальних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 і при </a:t>
            </a:r>
            <a:r>
              <a:rPr lang="ru-RU" sz="2400" dirty="0" err="1"/>
              <a:t>допустимій</a:t>
            </a:r>
            <a:r>
              <a:rPr lang="ru-RU" sz="2400" dirty="0"/>
              <a:t> (</a:t>
            </a:r>
            <a:r>
              <a:rPr lang="ru-RU" sz="2400" dirty="0" err="1"/>
              <a:t>прийнятній</a:t>
            </a:r>
            <a:r>
              <a:rPr lang="ru-RU" sz="2400" dirty="0"/>
              <a:t>) </a:t>
            </a:r>
            <a:r>
              <a:rPr lang="ru-RU" sz="2400" dirty="0" err="1"/>
              <a:t>дії</a:t>
            </a:r>
            <a:r>
              <a:rPr lang="ru-RU" sz="2400" dirty="0"/>
              <a:t> на </a:t>
            </a:r>
            <a:r>
              <a:rPr lang="ru-RU" sz="2400" dirty="0" err="1"/>
              <a:t>навколишнє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 і </a:t>
            </a:r>
            <a:r>
              <a:rPr lang="ru-RU" sz="2400" dirty="0" err="1"/>
              <a:t>суспільство</a:t>
            </a:r>
            <a:r>
              <a:rPr lang="ru-RU" sz="2400" dirty="0"/>
              <a:t>». 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181057262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43</TotalTime>
  <Words>1268</Words>
  <Application>Microsoft Office PowerPoint</Application>
  <PresentationFormat>Широкоэкранный</PresentationFormat>
  <Paragraphs>47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Tw Cen MT</vt:lpstr>
      <vt:lpstr>Капля</vt:lpstr>
      <vt:lpstr>ТЕМА 1  НАУКОВІ ОСНОВИ УПРАВЛІННЯ ЯКІСТЮ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 час проведення технічних оцінок термін «якість» застосовується у таких ситуаціях</vt:lpstr>
      <vt:lpstr>Європейською організацією з контролю якості сформульоване таке визначення якості:</vt:lpstr>
      <vt:lpstr>Презентация PowerPoint</vt:lpstr>
      <vt:lpstr>Можна виділити декілька періодів у розвитку підходів до змісту поняття якості, які орієнтовані на розгляд цієї категорії з тих або інших позицій:</vt:lpstr>
      <vt:lpstr>Відповідно до ДСТУ ISO 9000-2001 «Системи управління якістю. Основні положення та словник» прийнято таке визначення поняття якості:</vt:lpstr>
      <vt:lpstr>Управління якістю</vt:lpstr>
      <vt:lpstr>Презентация PowerPoint</vt:lpstr>
      <vt:lpstr>Презентация PowerPoint</vt:lpstr>
      <vt:lpstr>Отже, проблематику якості у туризмі, подібно як і в інших секторах послуг, потрібно аналізувати у двох напрямах</vt:lpstr>
      <vt:lpstr>В Україні нормативні документи зі стандартизації підрозділяються на такі категорії:</vt:lpstr>
      <vt:lpstr>Система «якість» має охоплювати усі стадії життєвого циклу продукції та послуг: дослідження, розробку, виробництво, реалізацію, споживання і т. п. У міжнародних стандартах ISO серії 9000 життєвий цикл продукції розділений на 11 етапів і має назву «Петля (спіраль) якості»</vt:lpstr>
      <vt:lpstr>Презентация PowerPoint</vt:lpstr>
      <vt:lpstr>Презентация PowerPoint</vt:lpstr>
      <vt:lpstr>Презентация PowerPoint</vt:lpstr>
      <vt:lpstr>Презентация PowerPoint</vt:lpstr>
      <vt:lpstr>На сучасному етапі розробники та постачальники продукції та послуг особливу увагу надають етапу реалізації та розподілу продукції та послуг. Особлива специфіка притаманна процесу реалізації туристичних послуг, що буде розглянуто далі. </vt:lpstr>
      <vt:lpstr>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 НАУКОВІ ОСНОВИ УПРАВЛІННЯ ЯКІСТЮ</dc:title>
  <dc:creator>Inna</dc:creator>
  <cp:lastModifiedBy>Inna</cp:lastModifiedBy>
  <cp:revision>6</cp:revision>
  <dcterms:created xsi:type="dcterms:W3CDTF">2020-01-29T18:12:06Z</dcterms:created>
  <dcterms:modified xsi:type="dcterms:W3CDTF">2020-01-29T18:56:00Z</dcterms:modified>
</cp:coreProperties>
</file>