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9"/>
  </p:handoutMasterIdLst>
  <p:sldIdLst>
    <p:sldId id="256" r:id="rId2"/>
    <p:sldId id="259"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00" d="100"/>
        <a:sy n="100" d="100"/>
      </p:scale>
      <p:origin x="0" y="0"/>
    </p:cViewPr>
  </p:notesTextViewPr>
  <p:notesViewPr>
    <p:cSldViewPr>
      <p:cViewPr varScale="1">
        <p:scale>
          <a:sx n="60" d="100"/>
          <a:sy n="60"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3A0345-09E3-4996-9E51-E9E7FAAA62E2}" type="datetimeFigureOut">
              <a:rPr lang="ru-RU" smtClean="0"/>
              <a:t>30.10.2018</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1BBD5D-3AF5-449A-8078-00AD27BB3728}" type="slidenum">
              <a:rPr lang="ru-RU" smtClean="0"/>
              <a:t>‹#›</a:t>
            </a:fld>
            <a:endParaRPr lang="ru-RU"/>
          </a:p>
        </p:txBody>
      </p:sp>
    </p:spTree>
    <p:extLst>
      <p:ext uri="{BB962C8B-B14F-4D97-AF65-F5344CB8AC3E}">
        <p14:creationId xmlns:p14="http://schemas.microsoft.com/office/powerpoint/2010/main" val="35851672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30.10.2018</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30.10.2018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30.10.2018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30.10.2018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30.10.2018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30.10.2018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30.10.2018</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2204864"/>
            <a:ext cx="7128792" cy="4320480"/>
          </a:xfrm>
          <a:prstGeom prst="rect">
            <a:avLst/>
          </a:prstGeom>
          <a:ln>
            <a:noFill/>
          </a:ln>
          <a:effectLst>
            <a:softEdge rad="112500"/>
          </a:effectLst>
        </p:spPr>
      </p:pic>
      <p:sp>
        <p:nvSpPr>
          <p:cNvPr id="2" name="Заголовок 1"/>
          <p:cNvSpPr>
            <a:spLocks noGrp="1"/>
          </p:cNvSpPr>
          <p:nvPr>
            <p:ph type="title"/>
          </p:nvPr>
        </p:nvSpPr>
        <p:spPr/>
        <p:txBody>
          <a:bodyPr>
            <a:normAutofit/>
          </a:bodyPr>
          <a:lstStyle/>
          <a:p>
            <a:r>
              <a:rPr lang="ru-RU" sz="2800" b="1" dirty="0" smtClean="0">
                <a:latin typeface="Times New Roman" panose="02020603050405020304" pitchFamily="18" charset="0"/>
                <a:cs typeface="Times New Roman" panose="02020603050405020304" pitchFamily="18" charset="0"/>
              </a:rPr>
              <a:t>В</a:t>
            </a:r>
            <a:r>
              <a:rPr lang="uk-UA" sz="2800" b="1" dirty="0" err="1" smtClean="0">
                <a:latin typeface="Times New Roman" panose="02020603050405020304" pitchFamily="18" charset="0"/>
                <a:cs typeface="Times New Roman" panose="02020603050405020304" pitchFamily="18" charset="0"/>
              </a:rPr>
              <a:t>іктор</a:t>
            </a:r>
            <a:r>
              <a:rPr lang="uk-UA" sz="2800" b="1" dirty="0" smtClean="0">
                <a:latin typeface="Times New Roman" panose="02020603050405020304" pitchFamily="18" charset="0"/>
                <a:cs typeface="Times New Roman" panose="02020603050405020304" pitchFamily="18" charset="0"/>
              </a:rPr>
              <a:t> Антонович Чабаненко</a:t>
            </a:r>
            <a:r>
              <a:rPr lang="uk-UA" sz="2800" dirty="0" smtClean="0">
                <a:latin typeface="Times New Roman" panose="02020603050405020304" pitchFamily="18" charset="0"/>
                <a:cs typeface="Times New Roman" panose="02020603050405020304" pitchFamily="18" charset="0"/>
              </a:rPr>
              <a:t/>
            </a:r>
            <a:br>
              <a:rPr lang="uk-UA" sz="2800" dirty="0" smtClean="0">
                <a:latin typeface="Times New Roman" panose="02020603050405020304" pitchFamily="18" charset="0"/>
                <a:cs typeface="Times New Roman" panose="02020603050405020304" pitchFamily="18" charset="0"/>
              </a:rPr>
            </a:br>
            <a:r>
              <a:rPr lang="uk-UA" sz="2800" dirty="0" smtClean="0">
                <a:latin typeface="Times New Roman" panose="02020603050405020304" pitchFamily="18" charset="0"/>
                <a:cs typeface="Times New Roman" panose="02020603050405020304" pitchFamily="18" charset="0"/>
              </a:rPr>
              <a:t>(12 вересня 1937 - 9 лютого 2014)</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60847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2247900"/>
            <a:ext cx="7632847" cy="4133428"/>
          </a:xfrm>
          <a:prstGeom prst="rect">
            <a:avLst/>
          </a:prstGeom>
          <a:ln>
            <a:noFill/>
          </a:ln>
          <a:effectLst>
            <a:softEdge rad="112500"/>
          </a:effectLst>
        </p:spPr>
      </p:pic>
      <p:sp>
        <p:nvSpPr>
          <p:cNvPr id="3" name="Заголовок 2"/>
          <p:cNvSpPr>
            <a:spLocks noGrp="1"/>
          </p:cNvSpPr>
          <p:nvPr>
            <p:ph type="title"/>
          </p:nvPr>
        </p:nvSpPr>
        <p:spPr/>
        <p:txBody>
          <a:bodyPr/>
          <a:lstStyle/>
          <a:p>
            <a:pPr algn="just"/>
            <a:r>
              <a:rPr lang="ru-RU" sz="2000" dirty="0"/>
              <a:t>Помер </a:t>
            </a:r>
            <a:r>
              <a:rPr lang="ru-RU" sz="2000" dirty="0" err="1"/>
              <a:t>Віктор</a:t>
            </a:r>
            <a:r>
              <a:rPr lang="ru-RU" sz="2000" dirty="0"/>
              <a:t> Антонович Чабаненко 9 лютого 2014 року у </a:t>
            </a:r>
            <a:r>
              <a:rPr lang="ru-RU" sz="2000" dirty="0" err="1"/>
              <a:t>місті</a:t>
            </a:r>
            <a:r>
              <a:rPr lang="ru-RU" sz="2000" dirty="0"/>
              <a:t> </a:t>
            </a:r>
            <a:r>
              <a:rPr lang="ru-RU" sz="2000" dirty="0" err="1"/>
              <a:t>Запоріжжя</a:t>
            </a:r>
            <a:r>
              <a:rPr lang="ru-RU" sz="2000" dirty="0"/>
              <a:t>. </a:t>
            </a:r>
            <a:r>
              <a:rPr lang="ru-RU" sz="2000" dirty="0" err="1"/>
              <a:t>Поховано</a:t>
            </a:r>
            <a:r>
              <a:rPr lang="ru-RU" sz="2000" dirty="0"/>
              <a:t> на </a:t>
            </a:r>
            <a:r>
              <a:rPr lang="ru-RU" sz="2000" dirty="0" err="1"/>
              <a:t>кладовищі</a:t>
            </a:r>
            <a:r>
              <a:rPr lang="ru-RU" sz="2000" dirty="0"/>
              <a:t> селища </a:t>
            </a:r>
            <a:r>
              <a:rPr lang="ru-RU" sz="2000" dirty="0" err="1"/>
              <a:t>міського</a:t>
            </a:r>
            <a:r>
              <a:rPr lang="ru-RU" sz="2000" dirty="0"/>
              <a:t> типу Кушугум в </a:t>
            </a:r>
            <a:r>
              <a:rPr lang="ru-RU" sz="2000" dirty="0" err="1"/>
              <a:t>Запорізькому</a:t>
            </a:r>
            <a:r>
              <a:rPr lang="ru-RU" sz="2000" dirty="0"/>
              <a:t> </a:t>
            </a:r>
            <a:r>
              <a:rPr lang="ru-RU" sz="2000" dirty="0" err="1"/>
              <a:t>районі</a:t>
            </a:r>
            <a:r>
              <a:rPr lang="ru-RU" sz="2000" dirty="0"/>
              <a:t>.</a:t>
            </a:r>
          </a:p>
        </p:txBody>
      </p:sp>
    </p:spTree>
    <p:extLst>
      <p:ext uri="{BB962C8B-B14F-4D97-AF65-F5344CB8AC3E}">
        <p14:creationId xmlns:p14="http://schemas.microsoft.com/office/powerpoint/2010/main" val="367351400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60648"/>
            <a:ext cx="7756263" cy="1486298"/>
          </a:xfrm>
        </p:spPr>
        <p:txBody>
          <a:bodyPr/>
          <a:lstStyle/>
          <a:p>
            <a:r>
              <a:rPr lang="ru-RU" sz="2800" b="1" dirty="0" err="1" smtClean="0">
                <a:effectLst>
                  <a:outerShdw blurRad="38100" dist="38100" dir="2700000" algn="tl">
                    <a:srgbClr val="000000">
                      <a:alpha val="43137"/>
                    </a:srgbClr>
                  </a:outerShdw>
                </a:effectLst>
              </a:rPr>
              <a:t>Поетичний</a:t>
            </a:r>
            <a:r>
              <a:rPr lang="ru-RU" sz="2800" b="1" dirty="0" smtClean="0">
                <a:effectLst>
                  <a:outerShdw blurRad="38100" dist="38100" dir="2700000" algn="tl">
                    <a:srgbClr val="000000">
                      <a:alpha val="43137"/>
                    </a:srgbClr>
                  </a:outerShdw>
                </a:effectLst>
              </a:rPr>
              <a:t> </a:t>
            </a:r>
            <a:r>
              <a:rPr lang="ru-RU" sz="2800" b="1" dirty="0" err="1" smtClean="0">
                <a:effectLst>
                  <a:outerShdw blurRad="38100" dist="38100" dir="2700000" algn="tl">
                    <a:srgbClr val="000000">
                      <a:alpha val="43137"/>
                    </a:srgbClr>
                  </a:outerShdw>
                </a:effectLst>
              </a:rPr>
              <a:t>доробок</a:t>
            </a:r>
            <a:r>
              <a:rPr lang="ru-RU" sz="2800" b="1" dirty="0" smtClean="0">
                <a:effectLst>
                  <a:outerShdw blurRad="38100" dist="38100" dir="2700000" algn="tl">
                    <a:srgbClr val="000000">
                      <a:alpha val="43137"/>
                    </a:srgbClr>
                  </a:outerShdw>
                </a:effectLst>
              </a:rPr>
              <a:t> В</a:t>
            </a:r>
            <a:r>
              <a:rPr lang="uk-UA" sz="2800" b="1" dirty="0" err="1" smtClean="0">
                <a:effectLst>
                  <a:outerShdw blurRad="38100" dist="38100" dir="2700000" algn="tl">
                    <a:srgbClr val="000000">
                      <a:alpha val="43137"/>
                    </a:srgbClr>
                  </a:outerShdw>
                </a:effectLst>
              </a:rPr>
              <a:t>іктора</a:t>
            </a:r>
            <a:r>
              <a:rPr lang="uk-UA" sz="2800" b="1" dirty="0" smtClean="0">
                <a:effectLst>
                  <a:outerShdw blurRad="38100" dist="38100" dir="2700000" algn="tl">
                    <a:srgbClr val="000000">
                      <a:alpha val="43137"/>
                    </a:srgbClr>
                  </a:outerShdw>
                </a:effectLst>
              </a:rPr>
              <a:t> Чабаненка</a:t>
            </a:r>
            <a:r>
              <a:rPr lang="uk-UA" sz="2800" dirty="0"/>
              <a:t/>
            </a:r>
            <a:br>
              <a:rPr lang="uk-UA" sz="2800" dirty="0"/>
            </a:br>
            <a:r>
              <a:rPr lang="uk-UA" sz="1600" dirty="0"/>
              <a:t>У 1998 році вийшла </a:t>
            </a:r>
            <a:r>
              <a:rPr lang="uk-UA" sz="1600" dirty="0" err="1"/>
              <a:t>збірка«Собор</a:t>
            </a:r>
            <a:r>
              <a:rPr lang="uk-UA" sz="1600" dirty="0"/>
              <a:t> душі моєї», яка складається з двох частин («Оригінальні поезії» та «Суголосся</a:t>
            </a:r>
            <a:r>
              <a:rPr lang="uk-UA" sz="1600" dirty="0" smtClean="0"/>
              <a:t>»). У 1999 році вийшла </a:t>
            </a:r>
            <a:r>
              <a:rPr lang="ru-RU" sz="1600" dirty="0" err="1" smtClean="0"/>
              <a:t>збірка</a:t>
            </a:r>
            <a:r>
              <a:rPr lang="ru-RU" sz="1600" dirty="0" smtClean="0"/>
              <a:t>  </a:t>
            </a:r>
            <a:r>
              <a:rPr lang="ru-RU" sz="1600" dirty="0" err="1"/>
              <a:t>інтимної</a:t>
            </a:r>
            <a:r>
              <a:rPr lang="ru-RU" sz="1600" dirty="0"/>
              <a:t> </a:t>
            </a:r>
            <a:r>
              <a:rPr lang="ru-RU" sz="1600" dirty="0" err="1"/>
              <a:t>лірики</a:t>
            </a:r>
            <a:r>
              <a:rPr lang="ru-RU" sz="1600" dirty="0"/>
              <a:t> «В гостях у </a:t>
            </a:r>
            <a:r>
              <a:rPr lang="ru-RU" sz="1600" dirty="0" err="1"/>
              <a:t>юності</a:t>
            </a:r>
            <a:r>
              <a:rPr lang="ru-RU" sz="1600" dirty="0"/>
              <a:t> </a:t>
            </a:r>
            <a:r>
              <a:rPr lang="ru-RU" sz="1600" dirty="0" err="1"/>
              <a:t>твоєї</a:t>
            </a:r>
            <a:r>
              <a:rPr lang="ru-RU" sz="1600" dirty="0"/>
              <a:t>». 	</a:t>
            </a:r>
            <a:r>
              <a:rPr lang="ru-RU" sz="1600" dirty="0" err="1"/>
              <a:t>Громадянські</a:t>
            </a:r>
            <a:r>
              <a:rPr lang="ru-RU" sz="1600" dirty="0"/>
              <a:t>, </a:t>
            </a:r>
            <a:r>
              <a:rPr lang="ru-RU" sz="1600" dirty="0" err="1"/>
              <a:t>високопатріотичні</a:t>
            </a:r>
            <a:r>
              <a:rPr lang="ru-RU" sz="1600" dirty="0"/>
              <a:t> </a:t>
            </a:r>
            <a:r>
              <a:rPr lang="ru-RU" sz="1600" dirty="0" err="1"/>
              <a:t>мотиви</a:t>
            </a:r>
            <a:r>
              <a:rPr lang="ru-RU" sz="1600" dirty="0"/>
              <a:t> </a:t>
            </a:r>
            <a:r>
              <a:rPr lang="ru-RU" sz="1600" dirty="0" err="1"/>
              <a:t>проймають</a:t>
            </a:r>
            <a:r>
              <a:rPr lang="ru-RU" sz="1600" dirty="0"/>
              <a:t> </a:t>
            </a:r>
            <a:r>
              <a:rPr lang="ru-RU" sz="1600" dirty="0" err="1"/>
              <a:t>поезії</a:t>
            </a:r>
            <a:r>
              <a:rPr lang="ru-RU" sz="1600" dirty="0"/>
              <a:t> </a:t>
            </a:r>
            <a:r>
              <a:rPr lang="ru-RU" sz="1600" dirty="0" err="1"/>
              <a:t>ще</a:t>
            </a:r>
            <a:r>
              <a:rPr lang="ru-RU" sz="1600" dirty="0"/>
              <a:t> </a:t>
            </a:r>
            <a:r>
              <a:rPr lang="ru-RU" sz="1600" dirty="0" err="1"/>
              <a:t>двох</a:t>
            </a:r>
            <a:r>
              <a:rPr lang="ru-RU" sz="1600" dirty="0"/>
              <a:t> </a:t>
            </a:r>
            <a:r>
              <a:rPr lang="ru-RU" sz="1600" dirty="0" err="1"/>
              <a:t>збірок</a:t>
            </a:r>
            <a:r>
              <a:rPr lang="ru-RU" sz="1600" dirty="0"/>
              <a:t>: «У </a:t>
            </a:r>
            <a:r>
              <a:rPr lang="ru-RU" sz="1600" dirty="0" err="1"/>
              <a:t>вічному</a:t>
            </a:r>
            <a:r>
              <a:rPr lang="ru-RU" sz="1600" dirty="0"/>
              <a:t> </a:t>
            </a:r>
            <a:r>
              <a:rPr lang="ru-RU" sz="1600" dirty="0" err="1"/>
              <a:t>двобої</a:t>
            </a:r>
            <a:r>
              <a:rPr lang="ru-RU" sz="1600" dirty="0"/>
              <a:t>» (2000) та «</a:t>
            </a:r>
            <a:r>
              <a:rPr lang="ru-RU" sz="1600" dirty="0" err="1"/>
              <a:t>Оратанія</a:t>
            </a:r>
            <a:r>
              <a:rPr lang="ru-RU" sz="1600" dirty="0"/>
              <a:t>» (2001).</a:t>
            </a:r>
            <a:r>
              <a:rPr lang="uk-UA" sz="2800" dirty="0"/>
              <a:t/>
            </a:r>
            <a:br>
              <a:rPr lang="uk-UA" sz="2800" dirty="0"/>
            </a:br>
            <a:endParaRPr lang="ru-RU" sz="2800" dirty="0"/>
          </a:p>
        </p:txBody>
      </p:sp>
      <p:sp>
        <p:nvSpPr>
          <p:cNvPr id="3" name="Текст 2"/>
          <p:cNvSpPr>
            <a:spLocks noGrp="1"/>
          </p:cNvSpPr>
          <p:nvPr>
            <p:ph type="body" idx="1"/>
          </p:nvPr>
        </p:nvSpPr>
        <p:spPr>
          <a:xfrm>
            <a:off x="1043608" y="2060848"/>
            <a:ext cx="3442446" cy="658368"/>
          </a:xfrm>
        </p:spPr>
        <p:txBody>
          <a:bodyPr>
            <a:noAutofit/>
          </a:bodyPr>
          <a:lstStyle/>
          <a:p>
            <a:r>
              <a:rPr lang="uk-UA" sz="2000" b="1" dirty="0" smtClean="0"/>
              <a:t> </a:t>
            </a:r>
            <a:r>
              <a:rPr lang="ru-RU" sz="2000" b="1" dirty="0" smtClean="0">
                <a:effectLst>
                  <a:outerShdw blurRad="38100" dist="38100" dir="2700000" algn="tl">
                    <a:srgbClr val="000000">
                      <a:alpha val="43137"/>
                    </a:srgbClr>
                  </a:outerShdw>
                </a:effectLst>
              </a:rPr>
              <a:t>«</a:t>
            </a:r>
            <a:r>
              <a:rPr lang="ru-RU" sz="2000" b="1" dirty="0">
                <a:effectLst>
                  <a:outerShdw blurRad="38100" dist="38100" dir="2700000" algn="tl">
                    <a:srgbClr val="000000">
                      <a:alpha val="43137"/>
                    </a:srgbClr>
                  </a:outerShdw>
                </a:effectLst>
              </a:rPr>
              <a:t>Собор </a:t>
            </a:r>
            <a:r>
              <a:rPr lang="ru-RU" sz="2000" b="1" dirty="0" err="1">
                <a:effectLst>
                  <a:outerShdw blurRad="38100" dist="38100" dir="2700000" algn="tl">
                    <a:srgbClr val="000000">
                      <a:alpha val="43137"/>
                    </a:srgbClr>
                  </a:outerShdw>
                </a:effectLst>
              </a:rPr>
              <a:t>душі</a:t>
            </a:r>
            <a:r>
              <a:rPr lang="ru-RU" sz="2000" b="1" dirty="0">
                <a:effectLst>
                  <a:outerShdw blurRad="38100" dist="38100" dir="2700000" algn="tl">
                    <a:srgbClr val="000000">
                      <a:alpha val="43137"/>
                    </a:srgbClr>
                  </a:outerShdw>
                </a:effectLst>
              </a:rPr>
              <a:t> </a:t>
            </a:r>
            <a:r>
              <a:rPr lang="ru-RU" sz="2000" b="1" dirty="0" err="1" smtClean="0">
                <a:effectLst>
                  <a:outerShdw blurRad="38100" dist="38100" dir="2700000" algn="tl">
                    <a:srgbClr val="000000">
                      <a:alpha val="43137"/>
                    </a:srgbClr>
                  </a:outerShdw>
                </a:effectLst>
              </a:rPr>
              <a:t>моєї</a:t>
            </a:r>
            <a:r>
              <a:rPr lang="ru-RU" sz="2000" b="1" dirty="0" smtClean="0">
                <a:effectLst>
                  <a:outerShdw blurRad="38100" dist="38100" dir="2700000" algn="tl">
                    <a:srgbClr val="000000">
                      <a:alpha val="43137"/>
                    </a:srgbClr>
                  </a:outerShdw>
                </a:effectLst>
              </a:rPr>
              <a:t>» </a:t>
            </a:r>
            <a:r>
              <a:rPr lang="ru-RU" sz="2000" b="1" dirty="0" smtClean="0"/>
              <a:t>(1998)</a:t>
            </a:r>
            <a:endParaRPr lang="ru-RU" sz="2000" b="1"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87624" y="2780928"/>
            <a:ext cx="2952328" cy="3459857"/>
          </a:xfrm>
          <a:prstGeom prst="rect">
            <a:avLst/>
          </a:prstGeom>
          <a:ln>
            <a:noFill/>
          </a:ln>
          <a:effectLst>
            <a:softEdge rad="112500"/>
          </a:effectLst>
        </p:spPr>
      </p:pic>
      <p:sp>
        <p:nvSpPr>
          <p:cNvPr id="5" name="Текст 4"/>
          <p:cNvSpPr>
            <a:spLocks noGrp="1"/>
          </p:cNvSpPr>
          <p:nvPr>
            <p:ph type="body" sz="quarter" idx="3"/>
          </p:nvPr>
        </p:nvSpPr>
        <p:spPr/>
        <p:txBody>
          <a:bodyPr>
            <a:normAutofit fontScale="92500" lnSpcReduction="20000"/>
          </a:bodyPr>
          <a:lstStyle/>
          <a:p>
            <a:r>
              <a:rPr lang="ru-RU" b="1" dirty="0">
                <a:effectLst>
                  <a:outerShdw blurRad="38100" dist="38100" dir="2700000" algn="tl">
                    <a:srgbClr val="000000">
                      <a:alpha val="43137"/>
                    </a:srgbClr>
                  </a:outerShdw>
                </a:effectLst>
              </a:rPr>
              <a:t>«</a:t>
            </a:r>
            <a:r>
              <a:rPr lang="ru-RU" b="1" dirty="0" err="1">
                <a:effectLst>
                  <a:outerShdw blurRad="38100" dist="38100" dir="2700000" algn="tl">
                    <a:srgbClr val="000000">
                      <a:alpha val="43137"/>
                    </a:srgbClr>
                  </a:outerShdw>
                </a:effectLst>
              </a:rPr>
              <a:t>Оратанія</a:t>
            </a:r>
            <a:r>
              <a:rPr lang="ru-RU" b="1" dirty="0">
                <a:effectLst>
                  <a:outerShdw blurRad="38100" dist="38100" dir="2700000" algn="tl">
                    <a:srgbClr val="000000">
                      <a:alpha val="43137"/>
                    </a:srgbClr>
                  </a:outerShdw>
                </a:effectLst>
              </a:rPr>
              <a:t>» </a:t>
            </a:r>
            <a:r>
              <a:rPr lang="ru-RU" dirty="0"/>
              <a:t>(2001).</a:t>
            </a:r>
            <a:br>
              <a:rPr lang="ru-RU" dirty="0"/>
            </a:br>
            <a:endParaRPr lang="ru-RU" dirty="0"/>
          </a:p>
        </p:txBody>
      </p:sp>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04048" y="2708920"/>
            <a:ext cx="3240360" cy="3816423"/>
          </a:xfrm>
          <a:prstGeom prst="rect">
            <a:avLst/>
          </a:prstGeom>
          <a:ln>
            <a:noFill/>
          </a:ln>
          <a:effectLst>
            <a:softEdge rad="112500"/>
          </a:effectLst>
        </p:spPr>
      </p:pic>
    </p:spTree>
    <p:extLst>
      <p:ext uri="{BB962C8B-B14F-4D97-AF65-F5344CB8AC3E}">
        <p14:creationId xmlns:p14="http://schemas.microsoft.com/office/powerpoint/2010/main" val="4417478"/>
      </p:ext>
    </p:extLst>
  </p:cSld>
  <p:clrMapOvr>
    <a:masterClrMapping/>
  </p:clrMapOvr>
  <mc:AlternateContent xmlns:mc="http://schemas.openxmlformats.org/markup-compatibility/2006">
    <mc:Choice xmlns:p14="http://schemas.microsoft.com/office/powerpoint/2010/main" Requires="p14">
      <p:transition spd="slow" p14:dur="2000">
        <p14:conveyor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8104" y="188640"/>
            <a:ext cx="3422483" cy="1368151"/>
          </a:xfrm>
        </p:spPr>
        <p:txBody>
          <a:bodyPr/>
          <a:lstStyle/>
          <a:p>
            <a:pPr algn="just"/>
            <a:r>
              <a:rPr lang="ru-RU" sz="1400" dirty="0" err="1"/>
              <a:t>Значну</a:t>
            </a:r>
            <a:r>
              <a:rPr lang="ru-RU" sz="1400" dirty="0"/>
              <a:t> </a:t>
            </a:r>
            <a:r>
              <a:rPr lang="ru-RU" sz="1400" dirty="0" err="1"/>
              <a:t>кількість</a:t>
            </a:r>
            <a:r>
              <a:rPr lang="ru-RU" sz="1400" dirty="0"/>
              <a:t> </a:t>
            </a:r>
            <a:r>
              <a:rPr lang="ru-RU" sz="1400" dirty="0" err="1"/>
              <a:t>своїх</a:t>
            </a:r>
            <a:r>
              <a:rPr lang="ru-RU" sz="1400" dirty="0"/>
              <a:t> </a:t>
            </a:r>
            <a:r>
              <a:rPr lang="ru-RU" sz="1400" dirty="0" err="1"/>
              <a:t>віршів</a:t>
            </a:r>
            <a:r>
              <a:rPr lang="ru-RU" sz="1400" dirty="0"/>
              <a:t> </a:t>
            </a:r>
            <a:r>
              <a:rPr lang="ru-RU" sz="1400" dirty="0" err="1"/>
              <a:t>Віктор</a:t>
            </a:r>
            <a:r>
              <a:rPr lang="ru-RU" sz="1400" dirty="0"/>
              <a:t> Чабаненко </a:t>
            </a:r>
            <a:r>
              <a:rPr lang="ru-RU" sz="1400" dirty="0" err="1"/>
              <a:t>присвятив</a:t>
            </a:r>
            <a:r>
              <a:rPr lang="ru-RU" sz="1400" dirty="0"/>
              <a:t> </a:t>
            </a:r>
            <a:r>
              <a:rPr lang="ru-RU" sz="1400" dirty="0" err="1"/>
              <a:t>рідному</a:t>
            </a:r>
            <a:r>
              <a:rPr lang="ru-RU" sz="1400" dirty="0"/>
              <a:t> краю., а </a:t>
            </a:r>
            <a:r>
              <a:rPr lang="ru-RU" sz="1400" dirty="0" err="1"/>
              <a:t>саме</a:t>
            </a:r>
            <a:r>
              <a:rPr lang="ru-RU" sz="1400" dirty="0"/>
              <a:t> </a:t>
            </a:r>
            <a:r>
              <a:rPr lang="ru-RU" sz="1400" dirty="0" err="1"/>
              <a:t>пам’яті</a:t>
            </a:r>
            <a:r>
              <a:rPr lang="ru-RU" sz="1400" dirty="0"/>
              <a:t> про Великий Луг. До таких </a:t>
            </a:r>
            <a:r>
              <a:rPr lang="ru-RU" sz="1400" dirty="0" err="1"/>
              <a:t>віршів</a:t>
            </a:r>
            <a:r>
              <a:rPr lang="ru-RU" sz="1400" dirty="0"/>
              <a:t> </a:t>
            </a:r>
            <a:r>
              <a:rPr lang="ru-RU" sz="1400" dirty="0" err="1"/>
              <a:t>відноситься</a:t>
            </a:r>
            <a:r>
              <a:rPr lang="ru-RU" sz="1400" dirty="0"/>
              <a:t> </a:t>
            </a:r>
            <a:r>
              <a:rPr lang="ru-RU" sz="1400" dirty="0" err="1"/>
              <a:t>вірш</a:t>
            </a:r>
            <a:r>
              <a:rPr lang="ru-RU" sz="1400" dirty="0"/>
              <a:t>      </a:t>
            </a:r>
            <a:r>
              <a:rPr lang="ru-RU" sz="1400" dirty="0" smtClean="0"/>
              <a:t/>
            </a:r>
            <a:br>
              <a:rPr lang="ru-RU" sz="1400" dirty="0" smtClean="0"/>
            </a:br>
            <a:r>
              <a:rPr lang="ru-RU" sz="1400" b="1" dirty="0" smtClean="0">
                <a:effectLst>
                  <a:outerShdw blurRad="38100" dist="38100" dir="2700000" algn="tl">
                    <a:srgbClr val="000000">
                      <a:alpha val="43137"/>
                    </a:srgbClr>
                  </a:outerShdw>
                </a:effectLst>
              </a:rPr>
              <a:t>« </a:t>
            </a:r>
            <a:r>
              <a:rPr lang="ru-RU" sz="1400" b="1" dirty="0">
                <a:effectLst>
                  <a:outerShdw blurRad="38100" dist="38100" dir="2700000" algn="tl">
                    <a:srgbClr val="000000">
                      <a:alpha val="43137"/>
                    </a:srgbClr>
                  </a:outerShdw>
                </a:effectLst>
              </a:rPr>
              <a:t>..ой </a:t>
            </a:r>
            <a:r>
              <a:rPr lang="ru-RU" sz="1400" b="1" dirty="0" err="1">
                <a:effectLst>
                  <a:outerShdw blurRad="38100" dist="38100" dir="2700000" algn="tl">
                    <a:srgbClr val="000000">
                      <a:alpha val="43137"/>
                    </a:srgbClr>
                  </a:outerShdw>
                </a:effectLst>
              </a:rPr>
              <a:t>Оратаніє</a:t>
            </a:r>
            <a:r>
              <a:rPr lang="ru-RU" sz="1400" b="1" dirty="0">
                <a:effectLst>
                  <a:outerShdw blurRad="38100" dist="38100" dir="2700000" algn="tl">
                    <a:srgbClr val="000000">
                      <a:alpha val="43137"/>
                    </a:srgbClr>
                  </a:outerShdw>
                </a:effectLst>
              </a:rPr>
              <a:t>..»</a:t>
            </a:r>
            <a:r>
              <a:rPr lang="ru-RU" sz="1400" dirty="0"/>
              <a:t>(</a:t>
            </a:r>
            <a:r>
              <a:rPr lang="ru-RU" sz="1400" b="1" dirty="0">
                <a:effectLst>
                  <a:outerShdw blurRad="38100" dist="38100" dir="2700000" algn="tl">
                    <a:srgbClr val="000000">
                      <a:alpha val="43137"/>
                    </a:srgbClr>
                  </a:outerShdw>
                </a:effectLst>
              </a:rPr>
              <a:t> </a:t>
            </a:r>
            <a:r>
              <a:rPr lang="ru-RU" sz="1400" dirty="0"/>
              <a:t>17.12.2000р. </a:t>
            </a:r>
            <a:r>
              <a:rPr lang="ru-RU" sz="1400" dirty="0" err="1"/>
              <a:t>Запоріжжя</a:t>
            </a:r>
            <a:r>
              <a:rPr lang="ru-RU" sz="1400" dirty="0"/>
              <a:t>)</a:t>
            </a: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548680"/>
            <a:ext cx="5472608" cy="5688632"/>
          </a:xfrm>
          <a:prstGeom prst="rect">
            <a:avLst/>
          </a:prstGeom>
          <a:ln>
            <a:noFill/>
          </a:ln>
          <a:effectLst>
            <a:softEdge rad="112500"/>
          </a:effectLst>
        </p:spPr>
      </p:pic>
      <p:sp>
        <p:nvSpPr>
          <p:cNvPr id="4" name="Текст 3"/>
          <p:cNvSpPr>
            <a:spLocks noGrp="1"/>
          </p:cNvSpPr>
          <p:nvPr>
            <p:ph type="body" sz="half" idx="2"/>
          </p:nvPr>
        </p:nvSpPr>
        <p:spPr>
          <a:xfrm>
            <a:off x="5034579" y="1700808"/>
            <a:ext cx="3411725" cy="4896544"/>
          </a:xfrm>
        </p:spPr>
        <p:txBody>
          <a:bodyPr>
            <a:normAutofit lnSpcReduction="10000"/>
          </a:bodyPr>
          <a:lstStyle/>
          <a:p>
            <a:pPr algn="ctr"/>
            <a:r>
              <a:rPr lang="uk-UA" dirty="0" smtClean="0"/>
              <a:t>***</a:t>
            </a:r>
            <a:endParaRPr lang="ru-RU" dirty="0" smtClean="0"/>
          </a:p>
          <a:p>
            <a:pPr algn="ctr"/>
            <a:r>
              <a:rPr lang="ru-RU" i="1" dirty="0" smtClean="0"/>
              <a:t>Ой </a:t>
            </a:r>
            <a:r>
              <a:rPr lang="ru-RU" i="1" dirty="0" err="1"/>
              <a:t>Оратаніє</a:t>
            </a:r>
            <a:r>
              <a:rPr lang="ru-RU" i="1" dirty="0"/>
              <a:t>,</a:t>
            </a:r>
          </a:p>
          <a:p>
            <a:pPr algn="ctr"/>
            <a:r>
              <a:rPr lang="ru-RU" i="1" dirty="0" err="1"/>
              <a:t>Ти</a:t>
            </a:r>
            <a:r>
              <a:rPr lang="ru-RU" i="1" dirty="0"/>
              <a:t> зоре ранняя,</a:t>
            </a:r>
          </a:p>
          <a:p>
            <a:pPr algn="ctr"/>
            <a:r>
              <a:rPr lang="ru-RU" i="1" dirty="0" err="1"/>
              <a:t>Ти</a:t>
            </a:r>
            <a:r>
              <a:rPr lang="ru-RU" i="1" dirty="0"/>
              <a:t> </a:t>
            </a:r>
            <a:r>
              <a:rPr lang="ru-RU" i="1" dirty="0" err="1"/>
              <a:t>пам'ять</a:t>
            </a:r>
            <a:r>
              <a:rPr lang="ru-RU" i="1" dirty="0"/>
              <a:t> </a:t>
            </a:r>
            <a:r>
              <a:rPr lang="ru-RU" i="1" dirty="0" err="1"/>
              <a:t>вічная</a:t>
            </a:r>
            <a:endParaRPr lang="ru-RU" i="1" dirty="0"/>
          </a:p>
          <a:p>
            <a:pPr algn="ctr"/>
            <a:r>
              <a:rPr lang="ru-RU" i="1" dirty="0"/>
              <a:t>І </a:t>
            </a:r>
            <a:r>
              <a:rPr lang="ru-RU" i="1" dirty="0" err="1"/>
              <a:t>вічний</a:t>
            </a:r>
            <a:r>
              <a:rPr lang="ru-RU" i="1" dirty="0"/>
              <a:t> клич.</a:t>
            </a:r>
          </a:p>
          <a:p>
            <a:pPr algn="ctr"/>
            <a:r>
              <a:rPr lang="ru-RU" i="1" dirty="0" err="1"/>
              <a:t>Ти</a:t>
            </a:r>
            <a:r>
              <a:rPr lang="ru-RU" i="1" dirty="0"/>
              <a:t> над </a:t>
            </a:r>
            <a:r>
              <a:rPr lang="ru-RU" i="1" dirty="0" err="1"/>
              <a:t>Росавою</a:t>
            </a:r>
            <a:endParaRPr lang="ru-RU" i="1" dirty="0"/>
          </a:p>
          <a:p>
            <a:pPr algn="ctr"/>
            <a:r>
              <a:rPr lang="ru-RU" i="1" dirty="0" err="1"/>
              <a:t>Сіяла</a:t>
            </a:r>
            <a:r>
              <a:rPr lang="ru-RU" i="1" dirty="0"/>
              <a:t> славою,</a:t>
            </a:r>
          </a:p>
          <a:p>
            <a:pPr algn="ctr"/>
            <a:r>
              <a:rPr lang="ru-RU" i="1" dirty="0"/>
              <a:t>Коли за </a:t>
            </a:r>
            <a:r>
              <a:rPr lang="ru-RU" i="1" dirty="0" err="1"/>
              <a:t>Ічнею</a:t>
            </a:r>
            <a:endParaRPr lang="ru-RU" i="1" dirty="0"/>
          </a:p>
          <a:p>
            <a:pPr algn="ctr"/>
            <a:r>
              <a:rPr lang="ru-RU" i="1" dirty="0" err="1"/>
              <a:t>Була</a:t>
            </a:r>
            <a:r>
              <a:rPr lang="ru-RU" i="1" dirty="0"/>
              <a:t> </a:t>
            </a:r>
            <a:r>
              <a:rPr lang="ru-RU" i="1" dirty="0" err="1"/>
              <a:t>ще</a:t>
            </a:r>
            <a:r>
              <a:rPr lang="ru-RU" i="1" dirty="0"/>
              <a:t> </a:t>
            </a:r>
            <a:r>
              <a:rPr lang="ru-RU" i="1" dirty="0" err="1"/>
              <a:t>ніч</a:t>
            </a:r>
            <a:r>
              <a:rPr lang="ru-RU" i="1" dirty="0"/>
              <a:t>.</a:t>
            </a:r>
          </a:p>
          <a:p>
            <a:pPr algn="ctr"/>
            <a:r>
              <a:rPr lang="ru-RU" i="1" dirty="0"/>
              <a:t>Ой </a:t>
            </a:r>
            <a:r>
              <a:rPr lang="ru-RU" i="1" dirty="0" err="1"/>
              <a:t>Наддніпрянщино</a:t>
            </a:r>
            <a:endParaRPr lang="ru-RU" i="1" dirty="0"/>
          </a:p>
          <a:p>
            <a:pPr algn="ctr"/>
            <a:r>
              <a:rPr lang="ru-RU" i="1" dirty="0" err="1"/>
              <a:t>Отецька</a:t>
            </a:r>
            <a:r>
              <a:rPr lang="ru-RU" i="1" dirty="0"/>
              <a:t> </a:t>
            </a:r>
            <a:r>
              <a:rPr lang="ru-RU" i="1" dirty="0" err="1"/>
              <a:t>спадщино</a:t>
            </a:r>
            <a:r>
              <a:rPr lang="ru-RU" i="1" dirty="0"/>
              <a:t>,</a:t>
            </a:r>
          </a:p>
          <a:p>
            <a:pPr algn="ctr"/>
            <a:r>
              <a:rPr lang="ru-RU" i="1" dirty="0"/>
              <a:t>В могилах </a:t>
            </a:r>
            <a:r>
              <a:rPr lang="ru-RU" i="1" dirty="0" err="1"/>
              <a:t>схована</a:t>
            </a:r>
            <a:r>
              <a:rPr lang="ru-RU" i="1" dirty="0"/>
              <a:t>,</a:t>
            </a:r>
          </a:p>
          <a:p>
            <a:pPr algn="ctr"/>
            <a:r>
              <a:rPr lang="ru-RU" i="1" dirty="0" err="1"/>
              <a:t>Щоб</a:t>
            </a:r>
            <a:r>
              <a:rPr lang="ru-RU" i="1" dirty="0"/>
              <a:t> там </a:t>
            </a:r>
            <a:r>
              <a:rPr lang="ru-RU" i="1" dirty="0" err="1"/>
              <a:t>зітліть</a:t>
            </a:r>
            <a:r>
              <a:rPr lang="ru-RU" i="1" dirty="0"/>
              <a:t>.</a:t>
            </a:r>
          </a:p>
          <a:p>
            <a:pPr algn="ctr"/>
            <a:r>
              <a:rPr lang="ru-RU" i="1" dirty="0" err="1"/>
              <a:t>Ти</a:t>
            </a:r>
            <a:r>
              <a:rPr lang="ru-RU" i="1" dirty="0"/>
              <a:t> </a:t>
            </a:r>
            <a:r>
              <a:rPr lang="ru-RU" i="1" dirty="0" err="1"/>
              <a:t>кров'ю</a:t>
            </a:r>
            <a:r>
              <a:rPr lang="ru-RU" i="1" dirty="0"/>
              <a:t> кроплена,</a:t>
            </a:r>
          </a:p>
          <a:p>
            <a:pPr algn="ctr"/>
            <a:r>
              <a:rPr lang="ru-RU" i="1" dirty="0" err="1"/>
              <a:t>Багном</a:t>
            </a:r>
            <a:r>
              <a:rPr lang="ru-RU" i="1" dirty="0"/>
              <a:t> затоплена,</a:t>
            </a:r>
          </a:p>
          <a:p>
            <a:pPr algn="ctr"/>
            <a:r>
              <a:rPr lang="ru-RU" i="1" dirty="0"/>
              <a:t>В </a:t>
            </a:r>
            <a:r>
              <a:rPr lang="ru-RU" i="1" dirty="0" err="1"/>
              <a:t>закови</a:t>
            </a:r>
            <a:r>
              <a:rPr lang="ru-RU" i="1" dirty="0"/>
              <a:t> кована</a:t>
            </a:r>
          </a:p>
          <a:p>
            <a:pPr algn="ctr"/>
            <a:r>
              <a:rPr lang="ru-RU" i="1" dirty="0"/>
              <a:t>На сто </a:t>
            </a:r>
            <a:r>
              <a:rPr lang="ru-RU" i="1" dirty="0" err="1" smtClean="0"/>
              <a:t>століть</a:t>
            </a:r>
            <a:r>
              <a:rPr lang="ru-RU" i="1" dirty="0" smtClean="0"/>
              <a:t>…</a:t>
            </a:r>
            <a:endParaRPr lang="ru-RU" i="1" dirty="0"/>
          </a:p>
          <a:p>
            <a:endParaRPr lang="ru-RU" dirty="0"/>
          </a:p>
        </p:txBody>
      </p:sp>
    </p:spTree>
    <p:extLst>
      <p:ext uri="{BB962C8B-B14F-4D97-AF65-F5344CB8AC3E}">
        <p14:creationId xmlns:p14="http://schemas.microsoft.com/office/powerpoint/2010/main" val="41161676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554"/>
            <a:ext cx="3422483" cy="1886921"/>
          </a:xfrm>
        </p:spPr>
        <p:txBody>
          <a:bodyPr/>
          <a:lstStyle/>
          <a:p>
            <a:pPr algn="just"/>
            <a:r>
              <a:rPr lang="ru-RU" sz="1400" dirty="0" err="1"/>
              <a:t>Також</a:t>
            </a:r>
            <a:r>
              <a:rPr lang="ru-RU" sz="1400" dirty="0"/>
              <a:t> </a:t>
            </a:r>
            <a:r>
              <a:rPr lang="ru-RU" sz="1400" dirty="0" err="1"/>
              <a:t>темі</a:t>
            </a:r>
            <a:r>
              <a:rPr lang="ru-RU" sz="1400" dirty="0"/>
              <a:t> </a:t>
            </a:r>
            <a:r>
              <a:rPr lang="ru-RU" sz="1400" dirty="0" err="1"/>
              <a:t>рідного</a:t>
            </a:r>
            <a:r>
              <a:rPr lang="ru-RU" sz="1400" dirty="0"/>
              <a:t> краю </a:t>
            </a:r>
            <a:r>
              <a:rPr lang="ru-RU" sz="1400" dirty="0" err="1"/>
              <a:t>присвячені</a:t>
            </a:r>
            <a:r>
              <a:rPr lang="ru-RU" sz="1400" dirty="0"/>
              <a:t> </a:t>
            </a:r>
            <a:r>
              <a:rPr lang="ru-RU" sz="1400" dirty="0" err="1"/>
              <a:t>такі</a:t>
            </a:r>
            <a:r>
              <a:rPr lang="ru-RU" sz="1400" dirty="0"/>
              <a:t> </a:t>
            </a:r>
            <a:r>
              <a:rPr lang="ru-RU" sz="1400" dirty="0" err="1"/>
              <a:t>вірші</a:t>
            </a:r>
            <a:r>
              <a:rPr lang="ru-RU" sz="1400" dirty="0"/>
              <a:t>, як </a:t>
            </a:r>
            <a:r>
              <a:rPr lang="ru-RU" sz="1400" b="1" dirty="0"/>
              <a:t>«</a:t>
            </a:r>
            <a:r>
              <a:rPr lang="ru-RU" sz="1400" b="1" dirty="0" err="1"/>
              <a:t>Папороть</a:t>
            </a:r>
            <a:r>
              <a:rPr lang="ru-RU" sz="1400" b="1" dirty="0"/>
              <a:t> </a:t>
            </a:r>
            <a:r>
              <a:rPr lang="ru-RU" sz="1400" b="1" dirty="0" err="1"/>
              <a:t>розквітне</a:t>
            </a:r>
            <a:r>
              <a:rPr lang="ru-RU" sz="1400" b="1" dirty="0"/>
              <a:t>!»</a:t>
            </a:r>
            <a:r>
              <a:rPr lang="ru-RU" sz="1400" dirty="0"/>
              <a:t>, </a:t>
            </a:r>
            <a:r>
              <a:rPr lang="ru-RU" sz="1400" b="1" dirty="0"/>
              <a:t>«</a:t>
            </a:r>
            <a:r>
              <a:rPr lang="ru-RU" sz="1400" b="1" dirty="0" err="1"/>
              <a:t>Степове</a:t>
            </a:r>
            <a:r>
              <a:rPr lang="ru-RU" sz="1400" b="1" dirty="0"/>
              <a:t> диво»</a:t>
            </a:r>
            <a:r>
              <a:rPr lang="ru-RU" sz="1400" dirty="0"/>
              <a:t>, </a:t>
            </a:r>
            <a:r>
              <a:rPr lang="ru-RU" sz="1400" b="1" dirty="0"/>
              <a:t>«Моя </a:t>
            </a:r>
            <a:r>
              <a:rPr lang="ru-RU" sz="1400" b="1" dirty="0" err="1"/>
              <a:t>ріка</a:t>
            </a:r>
            <a:r>
              <a:rPr lang="ru-RU" sz="1400" b="1" dirty="0"/>
              <a:t>»</a:t>
            </a:r>
            <a:r>
              <a:rPr lang="ru-RU" sz="1400" dirty="0"/>
              <a:t>, </a:t>
            </a:r>
            <a:r>
              <a:rPr lang="ru-RU" sz="1400" b="1" dirty="0"/>
              <a:t>«</a:t>
            </a:r>
            <a:r>
              <a:rPr lang="ru-RU" sz="1400" b="1" dirty="0" err="1"/>
              <a:t>Хортицькі</a:t>
            </a:r>
            <a:r>
              <a:rPr lang="ru-RU" sz="1400" b="1" dirty="0"/>
              <a:t> дуби»</a:t>
            </a:r>
            <a:r>
              <a:rPr lang="ru-RU" sz="1400" dirty="0"/>
              <a:t>,</a:t>
            </a:r>
            <a:r>
              <a:rPr lang="ru-RU" sz="1400" b="1" dirty="0"/>
              <a:t> «До </a:t>
            </a:r>
            <a:r>
              <a:rPr lang="ru-RU" sz="1400" b="1" dirty="0" err="1"/>
              <a:t>України</a:t>
            </a:r>
            <a:r>
              <a:rPr lang="ru-RU" sz="1400" b="1" dirty="0"/>
              <a:t>» </a:t>
            </a:r>
            <a:r>
              <a:rPr lang="ru-RU" sz="1400" dirty="0"/>
              <a:t>та </a:t>
            </a:r>
            <a:r>
              <a:rPr lang="ru-RU" sz="1400" dirty="0" err="1"/>
              <a:t>ін</a:t>
            </a:r>
            <a:r>
              <a:rPr lang="ru-RU" sz="1400" dirty="0"/>
              <a:t>., </a:t>
            </a:r>
            <a:r>
              <a:rPr lang="ru-RU" sz="1400" dirty="0" err="1"/>
              <a:t>які</a:t>
            </a:r>
            <a:r>
              <a:rPr lang="ru-RU" sz="1400" dirty="0"/>
              <a:t> </a:t>
            </a:r>
            <a:r>
              <a:rPr lang="ru-RU" sz="1400" dirty="0" err="1"/>
              <a:t>слід</a:t>
            </a:r>
            <a:r>
              <a:rPr lang="ru-RU" sz="1400" dirty="0"/>
              <a:t> </a:t>
            </a:r>
            <a:r>
              <a:rPr lang="ru-RU" sz="1400" dirty="0" err="1"/>
              <a:t>взяти</a:t>
            </a:r>
            <a:r>
              <a:rPr lang="ru-RU" sz="1400" dirty="0"/>
              <a:t> до </a:t>
            </a:r>
            <a:r>
              <a:rPr lang="ru-RU" sz="1400" dirty="0" err="1"/>
              <a:t>уваги</a:t>
            </a:r>
            <a:r>
              <a:rPr lang="ru-RU" sz="1400" dirty="0"/>
              <a:t> при </a:t>
            </a:r>
            <a:r>
              <a:rPr lang="ru-RU" sz="1400" dirty="0" err="1"/>
              <a:t>ознайомлені</a:t>
            </a:r>
            <a:r>
              <a:rPr lang="ru-RU" sz="1400" dirty="0"/>
              <a:t> </a:t>
            </a:r>
            <a:r>
              <a:rPr lang="ru-RU" sz="1400" dirty="0" err="1"/>
              <a:t>учнями</a:t>
            </a:r>
            <a:r>
              <a:rPr lang="ru-RU" sz="1400" dirty="0"/>
              <a:t> теми  </a:t>
            </a:r>
            <a:r>
              <a:rPr lang="ru-RU" sz="1400" i="1" dirty="0"/>
              <a:t>«</a:t>
            </a:r>
            <a:r>
              <a:rPr lang="ru-RU" sz="1400" i="1" dirty="0" err="1"/>
              <a:t>Літератури</a:t>
            </a:r>
            <a:r>
              <a:rPr lang="ru-RU" sz="1400" i="1" dirty="0"/>
              <a:t> </a:t>
            </a:r>
            <a:r>
              <a:rPr lang="ru-RU" sz="1400" i="1" dirty="0" err="1"/>
              <a:t>рідного</a:t>
            </a:r>
            <a:r>
              <a:rPr lang="ru-RU" sz="1400" i="1" dirty="0"/>
              <a:t> краю», </a:t>
            </a:r>
            <a:r>
              <a:rPr lang="ru-RU" sz="1400" dirty="0"/>
              <a:t>а </a:t>
            </a:r>
            <a:r>
              <a:rPr lang="ru-RU" sz="1400" dirty="0" err="1"/>
              <a:t>також</a:t>
            </a:r>
            <a:r>
              <a:rPr lang="ru-RU" sz="1400" dirty="0"/>
              <a:t> </a:t>
            </a:r>
            <a:r>
              <a:rPr lang="ru-RU" sz="1400" dirty="0" err="1"/>
              <a:t>можна</a:t>
            </a:r>
            <a:r>
              <a:rPr lang="ru-RU" sz="1400" dirty="0"/>
              <a:t> </a:t>
            </a:r>
            <a:r>
              <a:rPr lang="ru-RU" sz="1400" dirty="0" err="1"/>
              <a:t>віднести</a:t>
            </a:r>
            <a:r>
              <a:rPr lang="ru-RU" sz="1400" dirty="0"/>
              <a:t> до теми </a:t>
            </a:r>
            <a:r>
              <a:rPr lang="ru-RU" sz="1400" i="1" dirty="0"/>
              <a:t>«Я і </a:t>
            </a:r>
            <a:r>
              <a:rPr lang="ru-RU" sz="1400" i="1" dirty="0" err="1"/>
              <a:t>світ</a:t>
            </a:r>
            <a:r>
              <a:rPr lang="ru-RU" sz="1400" i="1" dirty="0"/>
              <a:t>» </a:t>
            </a:r>
            <a:r>
              <a:rPr lang="ru-RU" sz="1400" dirty="0"/>
              <a:t>у 6 </a:t>
            </a:r>
            <a:r>
              <a:rPr lang="ru-RU" sz="1400" dirty="0" err="1"/>
              <a:t>класі</a:t>
            </a:r>
            <a:r>
              <a:rPr lang="ru-RU" sz="1400" dirty="0"/>
              <a:t>.</a:t>
            </a: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928" y="260648"/>
            <a:ext cx="4968552" cy="6048672"/>
          </a:xfrm>
          <a:prstGeom prst="rect">
            <a:avLst/>
          </a:prstGeom>
          <a:ln>
            <a:noFill/>
          </a:ln>
          <a:effectLst>
            <a:softEdge rad="112500"/>
          </a:effectLst>
        </p:spPr>
      </p:pic>
      <p:sp>
        <p:nvSpPr>
          <p:cNvPr id="4" name="Текст 3"/>
          <p:cNvSpPr>
            <a:spLocks noGrp="1"/>
          </p:cNvSpPr>
          <p:nvPr>
            <p:ph type="body" sz="half" idx="2"/>
          </p:nvPr>
        </p:nvSpPr>
        <p:spPr>
          <a:xfrm>
            <a:off x="395536" y="1988840"/>
            <a:ext cx="3411725" cy="4533513"/>
          </a:xfrm>
        </p:spPr>
        <p:txBody>
          <a:bodyPr>
            <a:normAutofit fontScale="85000" lnSpcReduction="20000"/>
          </a:bodyPr>
          <a:lstStyle/>
          <a:p>
            <a:pPr algn="ctr"/>
            <a:r>
              <a:rPr lang="uk-UA" b="1" dirty="0" err="1" smtClean="0"/>
              <a:t>Хортицькі</a:t>
            </a:r>
            <a:r>
              <a:rPr lang="uk-UA" b="1" dirty="0" smtClean="0"/>
              <a:t> дуби</a:t>
            </a:r>
          </a:p>
          <a:p>
            <a:pPr algn="just"/>
            <a:r>
              <a:rPr lang="uk-UA" i="1" dirty="0" smtClean="0"/>
              <a:t>Сини прадавньої доби,</a:t>
            </a:r>
          </a:p>
          <a:p>
            <a:pPr algn="just"/>
            <a:r>
              <a:rPr lang="uk-UA" i="1" dirty="0" smtClean="0"/>
              <a:t>Славути рать </a:t>
            </a:r>
            <a:r>
              <a:rPr lang="uk-UA" i="1" dirty="0" err="1" smtClean="0"/>
              <a:t>зеленоглава</a:t>
            </a:r>
            <a:r>
              <a:rPr lang="uk-UA" i="1" dirty="0" smtClean="0"/>
              <a:t>,-</a:t>
            </a:r>
          </a:p>
          <a:p>
            <a:pPr algn="just"/>
            <a:r>
              <a:rPr lang="uk-UA" i="1" dirty="0" smtClean="0"/>
              <a:t>Стоять на Хортиці дуби,</a:t>
            </a:r>
          </a:p>
          <a:p>
            <a:pPr algn="just"/>
            <a:r>
              <a:rPr lang="uk-UA" i="1" dirty="0" smtClean="0"/>
              <a:t>Неначе </a:t>
            </a:r>
            <a:r>
              <a:rPr lang="uk-UA" i="1" dirty="0" err="1" smtClean="0"/>
              <a:t>вої</a:t>
            </a:r>
            <a:r>
              <a:rPr lang="uk-UA" i="1" dirty="0" smtClean="0"/>
              <a:t> Святослава.</a:t>
            </a:r>
          </a:p>
          <a:p>
            <a:pPr algn="just"/>
            <a:endParaRPr lang="uk-UA" i="1" dirty="0" smtClean="0"/>
          </a:p>
          <a:p>
            <a:pPr algn="just"/>
            <a:r>
              <a:rPr lang="uk-UA" i="1" dirty="0" smtClean="0"/>
              <a:t>За ними срібна гладь води,</a:t>
            </a:r>
          </a:p>
          <a:p>
            <a:pPr algn="just"/>
            <a:r>
              <a:rPr lang="uk-UA" i="1" dirty="0" smtClean="0"/>
              <a:t>За ними рай і </a:t>
            </a:r>
            <a:r>
              <a:rPr lang="uk-UA" i="1" dirty="0" err="1" smtClean="0"/>
              <a:t>світлочари</a:t>
            </a:r>
            <a:r>
              <a:rPr lang="uk-UA" i="1" dirty="0" smtClean="0"/>
              <a:t>.</a:t>
            </a:r>
          </a:p>
          <a:p>
            <a:pPr algn="just"/>
            <a:r>
              <a:rPr lang="uk-UA" i="1" dirty="0" smtClean="0"/>
              <a:t>Ступить не здужають сюди</a:t>
            </a:r>
          </a:p>
          <a:p>
            <a:pPr algn="just"/>
            <a:r>
              <a:rPr lang="uk-UA" i="1" dirty="0" smtClean="0"/>
              <a:t>Посухи чорні яничари.</a:t>
            </a:r>
          </a:p>
          <a:p>
            <a:pPr algn="just"/>
            <a:endParaRPr lang="uk-UA" i="1" dirty="0" smtClean="0"/>
          </a:p>
          <a:p>
            <a:pPr algn="just"/>
            <a:r>
              <a:rPr lang="uk-UA" i="1" dirty="0" smtClean="0"/>
              <a:t>Стоять звитяжці вікові.</a:t>
            </a:r>
          </a:p>
          <a:p>
            <a:pPr algn="just"/>
            <a:r>
              <a:rPr lang="uk-UA" i="1" dirty="0" smtClean="0"/>
              <a:t>Їх сила часу не зборола.</a:t>
            </a:r>
          </a:p>
          <a:p>
            <a:pPr algn="just"/>
            <a:r>
              <a:rPr lang="uk-UA" i="1" dirty="0" smtClean="0"/>
              <a:t>Щити </a:t>
            </a:r>
            <a:r>
              <a:rPr lang="uk-UA" i="1" dirty="0" err="1" smtClean="0"/>
              <a:t>черлені</a:t>
            </a:r>
            <a:r>
              <a:rPr lang="uk-UA" i="1" dirty="0" smtClean="0"/>
              <a:t> у траві,</a:t>
            </a:r>
          </a:p>
          <a:p>
            <a:pPr algn="just"/>
            <a:r>
              <a:rPr lang="uk-UA" i="1" dirty="0" smtClean="0"/>
              <a:t>Відкриті сонцю заборола.</a:t>
            </a:r>
          </a:p>
          <a:p>
            <a:pPr algn="just"/>
            <a:endParaRPr lang="uk-UA" i="1" dirty="0" smtClean="0"/>
          </a:p>
          <a:p>
            <a:pPr algn="just"/>
            <a:r>
              <a:rPr lang="uk-UA" i="1" dirty="0" smtClean="0"/>
              <a:t>Розгін космічної доби-</a:t>
            </a:r>
          </a:p>
          <a:p>
            <a:pPr algn="just"/>
            <a:r>
              <a:rPr lang="uk-UA" i="1" dirty="0" smtClean="0"/>
              <a:t>І велич тихо-</a:t>
            </a:r>
            <a:r>
              <a:rPr lang="uk-UA" i="1" dirty="0" err="1" smtClean="0"/>
              <a:t>соборова</a:t>
            </a:r>
            <a:r>
              <a:rPr lang="uk-UA" i="1" dirty="0" smtClean="0"/>
              <a:t>!</a:t>
            </a:r>
          </a:p>
          <a:p>
            <a:pPr algn="just"/>
            <a:r>
              <a:rPr lang="uk-UA" i="1" dirty="0" smtClean="0"/>
              <a:t>Ростуть на Хортиці дуби,</a:t>
            </a:r>
          </a:p>
          <a:p>
            <a:pPr algn="just"/>
            <a:r>
              <a:rPr lang="uk-UA" i="1" dirty="0" smtClean="0"/>
              <a:t>Росте, нуртує міць Дніпрова.</a:t>
            </a:r>
            <a:endParaRPr lang="ru-RU" i="1" dirty="0"/>
          </a:p>
        </p:txBody>
      </p:sp>
    </p:spTree>
    <p:extLst>
      <p:ext uri="{BB962C8B-B14F-4D97-AF65-F5344CB8AC3E}">
        <p14:creationId xmlns:p14="http://schemas.microsoft.com/office/powerpoint/2010/main" val="2879987765"/>
      </p:ext>
    </p:extLst>
  </p:cSld>
  <p:clrMapOvr>
    <a:masterClrMapping/>
  </p:clrMapOvr>
  <mc:AlternateContent xmlns:mc="http://schemas.openxmlformats.org/markup-compatibility/2006">
    <mc:Choice xmlns:p14="http://schemas.microsoft.com/office/powerpoint/2010/main" Requires="p14">
      <p:transition spd="slow" p14:dur="2000">
        <p14:warp dir="i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2247900"/>
            <a:ext cx="8352928" cy="3878263"/>
          </a:xfrm>
          <a:prstGeom prst="rect">
            <a:avLst/>
          </a:prstGeom>
          <a:ln>
            <a:noFill/>
          </a:ln>
          <a:effectLst>
            <a:softEdge rad="112500"/>
          </a:effectLst>
        </p:spPr>
      </p:pic>
      <p:sp>
        <p:nvSpPr>
          <p:cNvPr id="3" name="Заголовок 2"/>
          <p:cNvSpPr>
            <a:spLocks noGrp="1"/>
          </p:cNvSpPr>
          <p:nvPr>
            <p:ph type="title"/>
          </p:nvPr>
        </p:nvSpPr>
        <p:spPr/>
        <p:txBody>
          <a:bodyPr/>
          <a:lstStyle/>
          <a:p>
            <a:pPr algn="just"/>
            <a:r>
              <a:rPr lang="ru-RU" sz="2000" dirty="0"/>
              <a:t>У </a:t>
            </a:r>
            <a:r>
              <a:rPr lang="ru-RU" sz="2000" dirty="0" err="1"/>
              <a:t>поетичному</a:t>
            </a:r>
            <a:r>
              <a:rPr lang="ru-RU" sz="2000" dirty="0"/>
              <a:t> </a:t>
            </a:r>
            <a:r>
              <a:rPr lang="ru-RU" sz="2000" dirty="0" err="1"/>
              <a:t>доробку</a:t>
            </a:r>
            <a:r>
              <a:rPr lang="ru-RU" sz="2000" dirty="0"/>
              <a:t> </a:t>
            </a:r>
            <a:r>
              <a:rPr lang="ru-RU" sz="2000" dirty="0" err="1"/>
              <a:t>Віктора</a:t>
            </a:r>
            <a:r>
              <a:rPr lang="ru-RU" sz="2000" dirty="0"/>
              <a:t> Чабаненка є </a:t>
            </a:r>
            <a:r>
              <a:rPr lang="ru-RU" sz="2000" dirty="0" err="1"/>
              <a:t>вірш</a:t>
            </a:r>
            <a:r>
              <a:rPr lang="ru-RU" sz="2000" dirty="0"/>
              <a:t>, </a:t>
            </a:r>
            <a:r>
              <a:rPr lang="ru-RU" sz="2000" dirty="0" err="1"/>
              <a:t>який</a:t>
            </a:r>
            <a:r>
              <a:rPr lang="ru-RU" sz="2000" dirty="0"/>
              <a:t>  </a:t>
            </a:r>
            <a:r>
              <a:rPr lang="ru-RU" sz="2000" dirty="0" err="1"/>
              <a:t>був</a:t>
            </a:r>
            <a:r>
              <a:rPr lang="ru-RU" sz="2000" dirty="0"/>
              <a:t> </a:t>
            </a:r>
            <a:r>
              <a:rPr lang="ru-RU" sz="2000" dirty="0" err="1"/>
              <a:t>покладений</a:t>
            </a:r>
            <a:r>
              <a:rPr lang="ru-RU" sz="2000" dirty="0"/>
              <a:t> </a:t>
            </a:r>
            <a:r>
              <a:rPr lang="ru-RU" sz="2000" dirty="0" err="1"/>
              <a:t>запорізьким</a:t>
            </a:r>
            <a:r>
              <a:rPr lang="ru-RU" sz="2000" dirty="0"/>
              <a:t> </a:t>
            </a:r>
            <a:r>
              <a:rPr lang="ru-RU" sz="2000" dirty="0" err="1"/>
              <a:t>співаком</a:t>
            </a:r>
            <a:r>
              <a:rPr lang="ru-RU" sz="2000" dirty="0"/>
              <a:t> </a:t>
            </a:r>
            <a:r>
              <a:rPr lang="ru-RU" sz="2000" dirty="0" err="1"/>
              <a:t>Анатолієм</a:t>
            </a:r>
            <a:r>
              <a:rPr lang="ru-RU" sz="2000" dirty="0"/>
              <a:t> Сердюком на </a:t>
            </a:r>
            <a:r>
              <a:rPr lang="ru-RU" sz="2000" dirty="0" err="1"/>
              <a:t>музику</a:t>
            </a:r>
            <a:r>
              <a:rPr lang="ru-RU" sz="2000" dirty="0"/>
              <a:t> – </a:t>
            </a:r>
            <a:r>
              <a:rPr lang="ru-RU" sz="2000" dirty="0" err="1"/>
              <a:t>це</a:t>
            </a:r>
            <a:r>
              <a:rPr lang="ru-RU" sz="2000" dirty="0"/>
              <a:t> </a:t>
            </a:r>
            <a:r>
              <a:rPr lang="ru-RU" sz="2000" b="1" dirty="0"/>
              <a:t>«</a:t>
            </a:r>
            <a:r>
              <a:rPr lang="ru-RU" sz="2000" b="1" dirty="0" err="1"/>
              <a:t>Гімн</a:t>
            </a:r>
            <a:r>
              <a:rPr lang="ru-RU" sz="2000" b="1" dirty="0"/>
              <a:t> </a:t>
            </a:r>
            <a:r>
              <a:rPr lang="ru-RU" sz="2000" b="1" dirty="0" err="1"/>
              <a:t>університету</a:t>
            </a:r>
            <a:r>
              <a:rPr lang="ru-RU" sz="2000" b="1" dirty="0" smtClean="0"/>
              <a:t>».</a:t>
            </a:r>
            <a:endParaRPr lang="ru-RU" sz="2000" b="1" dirty="0"/>
          </a:p>
        </p:txBody>
      </p:sp>
    </p:spTree>
    <p:extLst>
      <p:ext uri="{BB962C8B-B14F-4D97-AF65-F5344CB8AC3E}">
        <p14:creationId xmlns:p14="http://schemas.microsoft.com/office/powerpoint/2010/main" val="1878949443"/>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just"/>
            <a:r>
              <a:rPr lang="ru-RU" sz="1800" dirty="0"/>
              <a:t>9 лютого </a:t>
            </a:r>
            <a:r>
              <a:rPr lang="ru-RU" sz="1800" dirty="0" smtClean="0"/>
              <a:t>2015 року на </a:t>
            </a:r>
            <a:r>
              <a:rPr lang="ru-RU" sz="1800" dirty="0" err="1"/>
              <a:t>філологічному</a:t>
            </a:r>
            <a:r>
              <a:rPr lang="ru-RU" sz="1800" dirty="0"/>
              <a:t> </a:t>
            </a:r>
            <a:r>
              <a:rPr lang="ru-RU" sz="1800" dirty="0" err="1"/>
              <a:t>факультеті</a:t>
            </a:r>
            <a:r>
              <a:rPr lang="ru-RU" sz="1800" dirty="0"/>
              <a:t> ЗНУ </a:t>
            </a:r>
            <a:r>
              <a:rPr lang="ru-RU" sz="1800" dirty="0" err="1"/>
              <a:t>відбулося</a:t>
            </a:r>
            <a:r>
              <a:rPr lang="ru-RU" sz="1800" dirty="0"/>
              <a:t> </a:t>
            </a:r>
            <a:r>
              <a:rPr lang="ru-RU" sz="1800" dirty="0" err="1"/>
              <a:t>урочисте</a:t>
            </a:r>
            <a:r>
              <a:rPr lang="ru-RU" sz="1800" dirty="0"/>
              <a:t> </a:t>
            </a:r>
            <a:r>
              <a:rPr lang="ru-RU" sz="1800" dirty="0" err="1"/>
              <a:t>відкриття</a:t>
            </a:r>
            <a:r>
              <a:rPr lang="ru-RU" sz="1800" dirty="0"/>
              <a:t> </a:t>
            </a:r>
            <a:r>
              <a:rPr lang="ru-RU" sz="1800" dirty="0" err="1"/>
              <a:t>спеціалізованої</a:t>
            </a:r>
            <a:r>
              <a:rPr lang="ru-RU" sz="1800" dirty="0"/>
              <a:t> </a:t>
            </a:r>
            <a:r>
              <a:rPr lang="ru-RU" sz="1800" dirty="0" err="1"/>
              <a:t>аудиторії</a:t>
            </a:r>
            <a:r>
              <a:rPr lang="ru-RU" sz="1800" dirty="0"/>
              <a:t> на честь </a:t>
            </a:r>
            <a:r>
              <a:rPr lang="ru-RU" sz="1800" dirty="0" err="1"/>
              <a:t>відомого</a:t>
            </a:r>
            <a:r>
              <a:rPr lang="ru-RU" sz="1800" dirty="0"/>
              <a:t> </a:t>
            </a:r>
            <a:r>
              <a:rPr lang="ru-RU" sz="1800" dirty="0" err="1"/>
              <a:t>українського</a:t>
            </a:r>
            <a:r>
              <a:rPr lang="ru-RU" sz="1800" dirty="0"/>
              <a:t> </a:t>
            </a:r>
            <a:r>
              <a:rPr lang="ru-RU" sz="1800" dirty="0" err="1"/>
              <a:t>мовознавця</a:t>
            </a:r>
            <a:r>
              <a:rPr lang="ru-RU" sz="1800" dirty="0"/>
              <a:t>, </a:t>
            </a:r>
            <a:r>
              <a:rPr lang="ru-RU" sz="1800" dirty="0" err="1"/>
              <a:t>літературознавця</a:t>
            </a:r>
            <a:r>
              <a:rPr lang="ru-RU" sz="1800" dirty="0"/>
              <a:t>, </a:t>
            </a:r>
            <a:r>
              <a:rPr lang="ru-RU" sz="1800" dirty="0" err="1"/>
              <a:t>поета</a:t>
            </a:r>
            <a:r>
              <a:rPr lang="ru-RU" sz="1800" dirty="0"/>
              <a:t>, </a:t>
            </a:r>
            <a:r>
              <a:rPr lang="ru-RU" sz="1800" dirty="0" err="1"/>
              <a:t>вченого</a:t>
            </a:r>
            <a:r>
              <a:rPr lang="ru-RU" sz="1800" dirty="0"/>
              <a:t>, </a:t>
            </a:r>
            <a:r>
              <a:rPr lang="ru-RU" sz="1800" dirty="0" err="1"/>
              <a:t>Заслуженого</a:t>
            </a:r>
            <a:r>
              <a:rPr lang="ru-RU" sz="1800" dirty="0"/>
              <a:t> </a:t>
            </a:r>
            <a:r>
              <a:rPr lang="ru-RU" sz="1800" dirty="0" err="1"/>
              <a:t>діяча</a:t>
            </a:r>
            <a:r>
              <a:rPr lang="ru-RU" sz="1800" dirty="0"/>
              <a:t> науки і </a:t>
            </a:r>
            <a:r>
              <a:rPr lang="ru-RU" sz="1800" dirty="0" err="1"/>
              <a:t>техніки</a:t>
            </a:r>
            <a:r>
              <a:rPr lang="ru-RU" sz="1800" dirty="0"/>
              <a:t>, </a:t>
            </a:r>
            <a:r>
              <a:rPr lang="ru-RU" sz="1800" dirty="0" err="1"/>
              <a:t>академіка</a:t>
            </a:r>
            <a:r>
              <a:rPr lang="ru-RU" sz="1800" dirty="0"/>
              <a:t> </a:t>
            </a:r>
            <a:r>
              <a:rPr lang="ru-RU" sz="1800" dirty="0" err="1"/>
              <a:t>вищої</a:t>
            </a:r>
            <a:r>
              <a:rPr lang="ru-RU" sz="1800" dirty="0"/>
              <a:t> </a:t>
            </a:r>
            <a:r>
              <a:rPr lang="ru-RU" sz="1800" dirty="0" err="1"/>
              <a:t>школи</a:t>
            </a:r>
            <a:r>
              <a:rPr lang="ru-RU" sz="1800" dirty="0"/>
              <a:t>, </a:t>
            </a:r>
            <a:r>
              <a:rPr lang="ru-RU" sz="1800" dirty="0" err="1"/>
              <a:t>професора</a:t>
            </a:r>
            <a:r>
              <a:rPr lang="ru-RU" sz="1800" dirty="0"/>
              <a:t> </a:t>
            </a:r>
            <a:r>
              <a:rPr lang="ru-RU" sz="1800" dirty="0" err="1"/>
              <a:t>філологічного</a:t>
            </a:r>
            <a:r>
              <a:rPr lang="ru-RU" sz="1800" dirty="0"/>
              <a:t> факультету </a:t>
            </a:r>
            <a:r>
              <a:rPr lang="ru-RU" sz="1800" dirty="0" err="1"/>
              <a:t>Запорізького</a:t>
            </a:r>
            <a:r>
              <a:rPr lang="ru-RU" sz="1800" dirty="0"/>
              <a:t> </a:t>
            </a:r>
            <a:r>
              <a:rPr lang="ru-RU" sz="1800" dirty="0" err="1"/>
              <a:t>національного</a:t>
            </a:r>
            <a:r>
              <a:rPr lang="ru-RU" sz="1800" dirty="0"/>
              <a:t> </a:t>
            </a:r>
            <a:r>
              <a:rPr lang="ru-RU" sz="1800" dirty="0" err="1"/>
              <a:t>університету</a:t>
            </a:r>
            <a:r>
              <a:rPr lang="ru-RU" sz="1800" dirty="0"/>
              <a:t> </a:t>
            </a:r>
            <a:r>
              <a:rPr lang="ru-RU" sz="1800" dirty="0" err="1"/>
              <a:t>Віктора</a:t>
            </a:r>
            <a:r>
              <a:rPr lang="ru-RU" sz="1800" dirty="0"/>
              <a:t> Чабаненка.</a:t>
            </a: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520" y="2564904"/>
            <a:ext cx="4320480" cy="3094157"/>
          </a:xfrm>
          <a:prstGeom prst="rect">
            <a:avLst/>
          </a:prstGeom>
          <a:ln>
            <a:noFill/>
          </a:ln>
          <a:effectLst>
            <a:softEdge rad="112500"/>
          </a:effectLst>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645024" y="2276872"/>
            <a:ext cx="4319463" cy="3816424"/>
          </a:xfrm>
          <a:prstGeom prst="rect">
            <a:avLst/>
          </a:prstGeom>
          <a:ln>
            <a:noFill/>
          </a:ln>
          <a:effectLst>
            <a:softEdge rad="112500"/>
          </a:effectLst>
        </p:spPr>
      </p:pic>
    </p:spTree>
    <p:extLst>
      <p:ext uri="{BB962C8B-B14F-4D97-AF65-F5344CB8AC3E}">
        <p14:creationId xmlns:p14="http://schemas.microsoft.com/office/powerpoint/2010/main" val="546406911"/>
      </p:ext>
    </p:extLst>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260648"/>
            <a:ext cx="7756263" cy="1363758"/>
          </a:xfrm>
        </p:spPr>
        <p:txBody>
          <a:bodyPr/>
          <a:lstStyle/>
          <a:p>
            <a:pPr algn="just"/>
            <a:r>
              <a:rPr lang="ru-RU" sz="1600" dirty="0"/>
              <a:t>17 лютого </a:t>
            </a:r>
            <a:r>
              <a:rPr lang="ru-RU" sz="1600" dirty="0" smtClean="0"/>
              <a:t>2015 року </a:t>
            </a:r>
            <a:r>
              <a:rPr lang="ru-RU" sz="1600" dirty="0" err="1" smtClean="0"/>
              <a:t>біля</a:t>
            </a:r>
            <a:r>
              <a:rPr lang="ru-RU" sz="1600" dirty="0" smtClean="0"/>
              <a:t> </a:t>
            </a:r>
            <a:r>
              <a:rPr lang="ru-RU" sz="1600" dirty="0" err="1"/>
              <a:t>навчального</a:t>
            </a:r>
            <a:r>
              <a:rPr lang="ru-RU" sz="1600" dirty="0"/>
              <a:t> корпусу № 1 </a:t>
            </a:r>
            <a:r>
              <a:rPr lang="ru-RU" sz="1600" dirty="0" err="1"/>
              <a:t>відбулося</a:t>
            </a:r>
            <a:r>
              <a:rPr lang="ru-RU" sz="1600" dirty="0"/>
              <a:t> </a:t>
            </a:r>
            <a:r>
              <a:rPr lang="ru-RU" sz="1600" dirty="0" err="1"/>
              <a:t>відкриття</a:t>
            </a:r>
            <a:r>
              <a:rPr lang="ru-RU" sz="1600" dirty="0"/>
              <a:t> </a:t>
            </a:r>
            <a:r>
              <a:rPr lang="ru-RU" sz="1600" dirty="0" err="1"/>
              <a:t>меморіальної</a:t>
            </a:r>
            <a:r>
              <a:rPr lang="ru-RU" sz="1600" dirty="0"/>
              <a:t> </a:t>
            </a:r>
            <a:r>
              <a:rPr lang="ru-RU" sz="1600" dirty="0" err="1"/>
              <a:t>дошки</a:t>
            </a:r>
            <a:r>
              <a:rPr lang="ru-RU" sz="1600" dirty="0"/>
              <a:t> </a:t>
            </a:r>
            <a:r>
              <a:rPr lang="ru-RU" sz="1600" dirty="0" err="1"/>
              <a:t>Віктору</a:t>
            </a:r>
            <a:r>
              <a:rPr lang="ru-RU" sz="1600" dirty="0"/>
              <a:t> Чабаненку. На </a:t>
            </a:r>
            <a:r>
              <a:rPr lang="ru-RU" sz="1600" dirty="0" err="1"/>
              <a:t>урочистий</a:t>
            </a:r>
            <a:r>
              <a:rPr lang="ru-RU" sz="1600" dirty="0"/>
              <a:t> </a:t>
            </a:r>
            <a:r>
              <a:rPr lang="ru-RU" sz="1600" dirty="0" err="1"/>
              <a:t>захід</a:t>
            </a:r>
            <a:r>
              <a:rPr lang="ru-RU" sz="1600" dirty="0"/>
              <a:t> </a:t>
            </a:r>
            <a:r>
              <a:rPr lang="ru-RU" sz="1600" dirty="0" err="1"/>
              <a:t>завітали</a:t>
            </a:r>
            <a:r>
              <a:rPr lang="ru-RU" sz="1600" dirty="0"/>
              <a:t> </a:t>
            </a:r>
            <a:r>
              <a:rPr lang="ru-RU" sz="1600" dirty="0" err="1"/>
              <a:t>високопосадовці</a:t>
            </a:r>
            <a:r>
              <a:rPr lang="ru-RU" sz="1600" dirty="0"/>
              <a:t> </a:t>
            </a:r>
            <a:r>
              <a:rPr lang="ru-RU" sz="1600" dirty="0" err="1"/>
              <a:t>міста</a:t>
            </a:r>
            <a:r>
              <a:rPr lang="ru-RU" sz="1600" dirty="0"/>
              <a:t> й </a:t>
            </a:r>
            <a:r>
              <a:rPr lang="ru-RU" sz="1600" dirty="0" err="1"/>
              <a:t>області</a:t>
            </a:r>
            <a:r>
              <a:rPr lang="ru-RU" sz="1600" dirty="0"/>
              <a:t>, </a:t>
            </a:r>
            <a:r>
              <a:rPr lang="ru-RU" sz="1600" dirty="0" err="1"/>
              <a:t>представники</a:t>
            </a:r>
            <a:r>
              <a:rPr lang="ru-RU" sz="1600" dirty="0"/>
              <a:t> </a:t>
            </a:r>
            <a:r>
              <a:rPr lang="ru-RU" sz="1600" dirty="0" err="1"/>
              <a:t>адміністрації</a:t>
            </a:r>
            <a:r>
              <a:rPr lang="ru-RU" sz="1600" dirty="0"/>
              <a:t> вишу, </a:t>
            </a:r>
            <a:r>
              <a:rPr lang="ru-RU" sz="1600" dirty="0" err="1"/>
              <a:t>колеги</a:t>
            </a:r>
            <a:r>
              <a:rPr lang="ru-RU" sz="1600" dirty="0"/>
              <a:t> й </a:t>
            </a:r>
            <a:r>
              <a:rPr lang="ru-RU" sz="1600" dirty="0" err="1"/>
              <a:t>рідні</a:t>
            </a:r>
            <a:r>
              <a:rPr lang="ru-RU" sz="1600" dirty="0"/>
              <a:t> </a:t>
            </a:r>
            <a:r>
              <a:rPr lang="ru-RU" sz="1600" dirty="0" err="1"/>
              <a:t>Віктора</a:t>
            </a:r>
            <a:r>
              <a:rPr lang="ru-RU" sz="1600" dirty="0"/>
              <a:t> Антоновича, </a:t>
            </a:r>
            <a:r>
              <a:rPr lang="ru-RU" sz="1600" dirty="0" err="1"/>
              <a:t>його</a:t>
            </a:r>
            <a:r>
              <a:rPr lang="ru-RU" sz="1600" dirty="0"/>
              <a:t> </a:t>
            </a:r>
            <a:r>
              <a:rPr lang="ru-RU" sz="1600" dirty="0" err="1"/>
              <a:t>учні</a:t>
            </a:r>
            <a:r>
              <a:rPr lang="ru-RU" sz="1600" dirty="0"/>
              <a:t>, </a:t>
            </a:r>
            <a:r>
              <a:rPr lang="ru-RU" sz="1600" dirty="0" err="1"/>
              <a:t>друзі</a:t>
            </a:r>
            <a:r>
              <a:rPr lang="ru-RU" sz="1600" dirty="0"/>
              <a:t> та </a:t>
            </a:r>
            <a:r>
              <a:rPr lang="ru-RU" sz="1600" dirty="0" err="1"/>
              <a:t>студенти</a:t>
            </a:r>
            <a:r>
              <a:rPr lang="ru-RU" sz="1600" dirty="0"/>
              <a:t>.</a:t>
            </a: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7544" y="2276872"/>
            <a:ext cx="4021906" cy="3528392"/>
          </a:xfrm>
          <a:prstGeom prst="rect">
            <a:avLst/>
          </a:prstGeom>
          <a:ln>
            <a:noFill/>
          </a:ln>
          <a:effectLst>
            <a:outerShdw blurRad="292100" dist="139700" dir="2700000" algn="tl" rotWithShape="0">
              <a:srgbClr val="333333">
                <a:alpha val="65000"/>
              </a:srgbClr>
            </a:outerShdw>
          </a:effectLst>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645024" y="2276872"/>
            <a:ext cx="4175447" cy="3371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4482110"/>
      </p:ext>
    </p:ext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Дякую за увагу!!!</a:t>
            </a:r>
            <a:endParaRPr lang="ru-RU" dirty="0"/>
          </a:p>
        </p:txBody>
      </p:sp>
    </p:spTree>
    <p:extLst>
      <p:ext uri="{BB962C8B-B14F-4D97-AF65-F5344CB8AC3E}">
        <p14:creationId xmlns:p14="http://schemas.microsoft.com/office/powerpoint/2010/main" val="359812596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116632"/>
            <a:ext cx="7756263" cy="1800200"/>
          </a:xfrm>
        </p:spPr>
        <p:txBody>
          <a:bodyPr/>
          <a:lstStyle/>
          <a:p>
            <a:pPr algn="just"/>
            <a:r>
              <a:rPr lang="ru-RU" sz="1600" dirty="0" err="1"/>
              <a:t>Український</a:t>
            </a:r>
            <a:r>
              <a:rPr lang="ru-RU" sz="1600" dirty="0"/>
              <a:t> </a:t>
            </a:r>
            <a:r>
              <a:rPr lang="ru-RU" sz="1600" dirty="0" err="1"/>
              <a:t>мовознавець</a:t>
            </a:r>
            <a:r>
              <a:rPr lang="ru-RU" sz="1600" dirty="0"/>
              <a:t>, лексикограф, фольклорист </a:t>
            </a:r>
            <a:r>
              <a:rPr lang="ru-RU" sz="1600" dirty="0" err="1"/>
              <a:t>Віктор</a:t>
            </a:r>
            <a:r>
              <a:rPr lang="ru-RU" sz="1600" dirty="0"/>
              <a:t> Антонович Чабаненко </a:t>
            </a:r>
            <a:r>
              <a:rPr lang="ru-RU" sz="1600" dirty="0" err="1"/>
              <a:t>народився</a:t>
            </a:r>
            <a:r>
              <a:rPr lang="ru-RU" sz="1600" dirty="0"/>
              <a:t> 12 </a:t>
            </a:r>
            <a:r>
              <a:rPr lang="ru-RU" sz="1600" dirty="0" err="1"/>
              <a:t>вересня</a:t>
            </a:r>
            <a:r>
              <a:rPr lang="ru-RU" sz="1600" dirty="0"/>
              <a:t> 1937 у </a:t>
            </a:r>
            <a:r>
              <a:rPr lang="ru-RU" sz="1600" dirty="0" err="1"/>
              <a:t>селі</a:t>
            </a:r>
            <a:r>
              <a:rPr lang="ru-RU" sz="1600" dirty="0"/>
              <a:t> </a:t>
            </a:r>
            <a:r>
              <a:rPr lang="ru-RU" sz="1600" dirty="0" err="1"/>
              <a:t>Єлизаветівці</a:t>
            </a:r>
            <a:r>
              <a:rPr lang="ru-RU" sz="1600" dirty="0"/>
              <a:t> (</a:t>
            </a:r>
            <a:r>
              <a:rPr lang="ru-RU" sz="1600" dirty="0" err="1"/>
              <a:t>Балківська</a:t>
            </a:r>
            <a:r>
              <a:rPr lang="ru-RU" sz="1600" dirty="0"/>
              <a:t> </a:t>
            </a:r>
            <a:r>
              <a:rPr lang="ru-RU" sz="1600" dirty="0" err="1"/>
              <a:t>сільрада</a:t>
            </a:r>
            <a:r>
              <a:rPr lang="ru-RU" sz="1600" dirty="0"/>
              <a:t>) </a:t>
            </a:r>
            <a:r>
              <a:rPr lang="ru-RU" sz="1600" dirty="0" err="1"/>
              <a:t>Василівського</a:t>
            </a:r>
            <a:r>
              <a:rPr lang="ru-RU" sz="1600" dirty="0"/>
              <a:t> району </a:t>
            </a:r>
            <a:r>
              <a:rPr lang="ru-RU" sz="1600" dirty="0" err="1"/>
              <a:t>Дніпропетровської</a:t>
            </a:r>
            <a:r>
              <a:rPr lang="ru-RU" sz="1600" dirty="0"/>
              <a:t> (</a:t>
            </a:r>
            <a:r>
              <a:rPr lang="ru-RU" sz="1600" dirty="0" err="1"/>
              <a:t>нині</a:t>
            </a:r>
            <a:r>
              <a:rPr lang="ru-RU" sz="1600" dirty="0"/>
              <a:t> </a:t>
            </a:r>
            <a:r>
              <a:rPr lang="ru-RU" sz="1600" dirty="0" err="1"/>
              <a:t>Запорізької</a:t>
            </a:r>
            <a:r>
              <a:rPr lang="ru-RU" sz="1600" dirty="0"/>
              <a:t>) </a:t>
            </a:r>
            <a:r>
              <a:rPr lang="ru-RU" sz="1600" dirty="0" err="1"/>
              <a:t>області</a:t>
            </a:r>
            <a:r>
              <a:rPr lang="ru-RU" sz="1600" dirty="0"/>
              <a:t> в </a:t>
            </a:r>
            <a:r>
              <a:rPr lang="ru-RU" sz="1600" dirty="0" err="1"/>
              <a:t>трудовій</a:t>
            </a:r>
            <a:r>
              <a:rPr lang="ru-RU" sz="1600" dirty="0"/>
              <a:t> </a:t>
            </a:r>
            <a:r>
              <a:rPr lang="ru-RU" sz="1600" dirty="0" err="1"/>
              <a:t>селянській</a:t>
            </a:r>
            <a:r>
              <a:rPr lang="ru-RU" sz="1600" dirty="0"/>
              <a:t> </a:t>
            </a:r>
            <a:r>
              <a:rPr lang="ru-RU" sz="1600" dirty="0" err="1"/>
              <a:t>родині</a:t>
            </a:r>
            <a:r>
              <a:rPr lang="ru-RU" sz="1600" dirty="0"/>
              <a:t>. </a:t>
            </a:r>
            <a:br>
              <a:rPr lang="ru-RU" sz="1600" dirty="0"/>
            </a:br>
            <a:r>
              <a:rPr lang="ru-RU" sz="1600" dirty="0" err="1"/>
              <a:t>Віктор</a:t>
            </a:r>
            <a:r>
              <a:rPr lang="ru-RU" sz="1600" dirty="0"/>
              <a:t> Чабаненко </a:t>
            </a:r>
            <a:r>
              <a:rPr lang="ru-RU" sz="1600" dirty="0" err="1"/>
              <a:t>закінчив</a:t>
            </a:r>
            <a:r>
              <a:rPr lang="ru-RU" sz="1600" dirty="0"/>
              <a:t> у 1954 </a:t>
            </a:r>
            <a:r>
              <a:rPr lang="ru-RU" sz="1600" dirty="0" err="1"/>
              <a:t>році</a:t>
            </a:r>
            <a:r>
              <a:rPr lang="ru-RU" sz="1600" dirty="0"/>
              <a:t> </a:t>
            </a:r>
            <a:r>
              <a:rPr lang="ru-RU" sz="1600" dirty="0" err="1"/>
              <a:t>із</a:t>
            </a:r>
            <a:r>
              <a:rPr lang="ru-RU" sz="1600" dirty="0"/>
              <a:t> золотою </a:t>
            </a:r>
            <a:r>
              <a:rPr lang="ru-RU" sz="1600" dirty="0" err="1"/>
              <a:t>медаллю</a:t>
            </a:r>
            <a:r>
              <a:rPr lang="ru-RU" sz="1600" dirty="0"/>
              <a:t> </a:t>
            </a:r>
            <a:r>
              <a:rPr lang="ru-RU" sz="1600" dirty="0" err="1"/>
              <a:t>Кушугумську</a:t>
            </a:r>
            <a:r>
              <a:rPr lang="ru-RU" sz="1600" dirty="0"/>
              <a:t> </a:t>
            </a:r>
            <a:r>
              <a:rPr lang="ru-RU" sz="1600" dirty="0" err="1"/>
              <a:t>середню</a:t>
            </a:r>
            <a:r>
              <a:rPr lang="ru-RU" sz="1600" dirty="0"/>
              <a:t> школу </a:t>
            </a:r>
            <a:r>
              <a:rPr lang="ru-RU" sz="1600" dirty="0" err="1"/>
              <a:t>Комишуваського</a:t>
            </a:r>
            <a:r>
              <a:rPr lang="ru-RU" sz="1600" dirty="0"/>
              <a:t> району </a:t>
            </a:r>
            <a:r>
              <a:rPr lang="ru-RU" sz="1600" dirty="0" err="1"/>
              <a:t>Запорізької</a:t>
            </a:r>
            <a:r>
              <a:rPr lang="ru-RU" sz="1600" dirty="0"/>
              <a:t> </a:t>
            </a:r>
            <a:r>
              <a:rPr lang="ru-RU" sz="1600" dirty="0" err="1"/>
              <a:t>області</a:t>
            </a:r>
            <a:r>
              <a:rPr lang="ru-RU" sz="1600" dirty="0"/>
              <a:t>. </a:t>
            </a:r>
          </a:p>
        </p:txBody>
      </p:sp>
      <p:sp>
        <p:nvSpPr>
          <p:cNvPr id="3" name="Текст 2"/>
          <p:cNvSpPr>
            <a:spLocks noGrp="1"/>
          </p:cNvSpPr>
          <p:nvPr>
            <p:ph type="body" idx="1"/>
          </p:nvPr>
        </p:nvSpPr>
        <p:spPr>
          <a:xfrm>
            <a:off x="1051560" y="2132856"/>
            <a:ext cx="3442446" cy="765792"/>
          </a:xfrm>
        </p:spPr>
        <p:txBody>
          <a:bodyPr>
            <a:normAutofit fontScale="70000" lnSpcReduction="20000"/>
          </a:bodyPr>
          <a:lstStyle/>
          <a:p>
            <a:pPr algn="just"/>
            <a:r>
              <a:rPr lang="ru-RU" dirty="0"/>
              <a:t>З 1944 по 1953 роки </a:t>
            </a:r>
            <a:r>
              <a:rPr lang="ru-RU" dirty="0" err="1"/>
              <a:t>навчався</a:t>
            </a:r>
            <a:r>
              <a:rPr lang="ru-RU" dirty="0"/>
              <a:t> в </a:t>
            </a:r>
            <a:r>
              <a:rPr lang="ru-RU" dirty="0" err="1"/>
              <a:t>Балківській</a:t>
            </a:r>
            <a:r>
              <a:rPr lang="ru-RU" dirty="0"/>
              <a:t> </a:t>
            </a:r>
            <a:r>
              <a:rPr lang="ru-RU" dirty="0" err="1"/>
              <a:t>початковій</a:t>
            </a:r>
            <a:r>
              <a:rPr lang="ru-RU" dirty="0"/>
              <a:t> та </a:t>
            </a:r>
            <a:r>
              <a:rPr lang="ru-RU" dirty="0" err="1"/>
              <a:t>середній</a:t>
            </a:r>
            <a:r>
              <a:rPr lang="ru-RU" dirty="0"/>
              <a:t> школах.</a:t>
            </a:r>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9512" y="2924944"/>
            <a:ext cx="4392488" cy="3600400"/>
          </a:xfrm>
          <a:prstGeom prst="rect">
            <a:avLst/>
          </a:prstGeom>
          <a:ln>
            <a:noFill/>
          </a:ln>
          <a:effectLst>
            <a:outerShdw blurRad="190500" algn="tl" rotWithShape="0">
              <a:srgbClr val="000000">
                <a:alpha val="70000"/>
              </a:srgbClr>
            </a:outerShdw>
          </a:effectLst>
        </p:spPr>
      </p:pic>
      <p:sp>
        <p:nvSpPr>
          <p:cNvPr id="5" name="Текст 4"/>
          <p:cNvSpPr>
            <a:spLocks noGrp="1"/>
          </p:cNvSpPr>
          <p:nvPr>
            <p:ph type="body" sz="quarter" idx="3"/>
          </p:nvPr>
        </p:nvSpPr>
        <p:spPr>
          <a:xfrm>
            <a:off x="5004048" y="2204864"/>
            <a:ext cx="3447288" cy="730376"/>
          </a:xfrm>
        </p:spPr>
        <p:txBody>
          <a:bodyPr>
            <a:normAutofit fontScale="70000" lnSpcReduction="20000"/>
          </a:bodyPr>
          <a:lstStyle/>
          <a:p>
            <a:r>
              <a:rPr lang="ru-RU" dirty="0"/>
              <a:t>В 1954 р. </a:t>
            </a:r>
            <a:r>
              <a:rPr lang="ru-RU" dirty="0" err="1" smtClean="0"/>
              <a:t>сім'я</a:t>
            </a:r>
            <a:r>
              <a:rPr lang="ru-RU" dirty="0" smtClean="0"/>
              <a:t>  </a:t>
            </a:r>
            <a:r>
              <a:rPr lang="ru-RU" dirty="0" err="1"/>
              <a:t>переїздить</a:t>
            </a:r>
            <a:r>
              <a:rPr lang="ru-RU" dirty="0"/>
              <a:t> до Кушугума, де </a:t>
            </a:r>
            <a:r>
              <a:rPr lang="ru-RU" dirty="0" err="1"/>
              <a:t>Віктор</a:t>
            </a:r>
            <a:r>
              <a:rPr lang="ru-RU" dirty="0"/>
              <a:t> Антонович і </a:t>
            </a:r>
            <a:r>
              <a:rPr lang="ru-RU" dirty="0" err="1"/>
              <a:t>закінчив</a:t>
            </a:r>
            <a:r>
              <a:rPr lang="ru-RU" dirty="0"/>
              <a:t> школу.</a:t>
            </a:r>
          </a:p>
        </p:txBody>
      </p:sp>
      <p:pic>
        <p:nvPicPr>
          <p:cNvPr id="12" name="Объект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3068960"/>
            <a:ext cx="4319463" cy="2952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6563586"/>
      </p:ext>
    </p:ext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7756263" cy="1772816"/>
          </a:xfrm>
        </p:spPr>
        <p:txBody>
          <a:bodyPr/>
          <a:lstStyle/>
          <a:p>
            <a:pPr algn="just"/>
            <a:r>
              <a:rPr lang="ru-RU" sz="1800" dirty="0" err="1" smtClean="0"/>
              <a:t>Ц</a:t>
            </a:r>
            <a:r>
              <a:rPr lang="ru-RU" sz="1800" dirty="0" err="1" smtClean="0"/>
              <a:t>ього</a:t>
            </a:r>
            <a:r>
              <a:rPr lang="ru-RU" sz="1800" dirty="0" smtClean="0"/>
              <a:t> </a:t>
            </a:r>
            <a:r>
              <a:rPr lang="ru-RU" sz="1800" dirty="0"/>
              <a:t>ж року став студентом </a:t>
            </a:r>
            <a:r>
              <a:rPr lang="ru-RU" sz="1800" dirty="0" err="1"/>
              <a:t>філологічного</a:t>
            </a:r>
            <a:r>
              <a:rPr lang="ru-RU" sz="1800" dirty="0"/>
              <a:t> факультету </a:t>
            </a:r>
            <a:r>
              <a:rPr lang="ru-RU" sz="1800" dirty="0" err="1"/>
              <a:t>Запорізького</a:t>
            </a:r>
            <a:r>
              <a:rPr lang="ru-RU" sz="1800" dirty="0"/>
              <a:t> державного </a:t>
            </a:r>
            <a:r>
              <a:rPr lang="ru-RU" sz="1800" dirty="0" err="1"/>
              <a:t>педагогічного</a:t>
            </a:r>
            <a:r>
              <a:rPr lang="ru-RU" sz="1800" dirty="0"/>
              <a:t> </a:t>
            </a:r>
            <a:r>
              <a:rPr lang="ru-RU" sz="1800" dirty="0" err="1"/>
              <a:t>інституту</a:t>
            </a:r>
            <a:r>
              <a:rPr lang="ru-RU" sz="1800" dirty="0"/>
              <a:t>. З </a:t>
            </a:r>
            <a:r>
              <a:rPr lang="ru-RU" sz="1800" dirty="0" err="1"/>
              <a:t>відзнакою</a:t>
            </a:r>
            <a:r>
              <a:rPr lang="ru-RU" sz="1800" dirty="0"/>
              <a:t> </a:t>
            </a:r>
            <a:r>
              <a:rPr lang="ru-RU" sz="1800" dirty="0" err="1"/>
              <a:t>його</a:t>
            </a:r>
            <a:r>
              <a:rPr lang="ru-RU" sz="1800" dirty="0"/>
              <a:t> </a:t>
            </a:r>
            <a:r>
              <a:rPr lang="ru-RU" sz="1800" dirty="0" err="1"/>
              <a:t>закінчив</a:t>
            </a:r>
            <a:r>
              <a:rPr lang="ru-RU" sz="1800" dirty="0"/>
              <a:t> у 1959 </a:t>
            </a:r>
            <a:r>
              <a:rPr lang="ru-RU" sz="1800" dirty="0" err="1"/>
              <a:t>році</a:t>
            </a:r>
            <a:r>
              <a:rPr lang="ru-RU" sz="1800" dirty="0"/>
              <a:t> за </a:t>
            </a:r>
            <a:r>
              <a:rPr lang="ru-RU" sz="1800" dirty="0" err="1"/>
              <a:t>фахом</a:t>
            </a:r>
            <a:r>
              <a:rPr lang="ru-RU" sz="1800" dirty="0"/>
              <a:t> «учитель </a:t>
            </a:r>
            <a:r>
              <a:rPr lang="ru-RU" sz="1800" dirty="0" err="1"/>
              <a:t>української</a:t>
            </a:r>
            <a:r>
              <a:rPr lang="ru-RU" sz="1800" dirty="0"/>
              <a:t> </a:t>
            </a:r>
            <a:r>
              <a:rPr lang="ru-RU" sz="1800" dirty="0" err="1"/>
              <a:t>мови</a:t>
            </a:r>
            <a:r>
              <a:rPr lang="ru-RU" sz="1800" dirty="0"/>
              <a:t> та </a:t>
            </a:r>
            <a:r>
              <a:rPr lang="ru-RU" sz="1800" dirty="0" err="1"/>
              <a:t>літератури</a:t>
            </a:r>
            <a:r>
              <a:rPr lang="ru-RU" sz="1800" dirty="0"/>
              <a:t> і </a:t>
            </a:r>
            <a:r>
              <a:rPr lang="ru-RU" sz="1800" dirty="0" err="1"/>
              <a:t>німецької</a:t>
            </a:r>
            <a:r>
              <a:rPr lang="ru-RU" sz="1800" dirty="0"/>
              <a:t> </a:t>
            </a:r>
            <a:r>
              <a:rPr lang="ru-RU" sz="1800" dirty="0" err="1"/>
              <a:t>мови</a:t>
            </a:r>
            <a:r>
              <a:rPr lang="ru-RU" sz="1800" dirty="0"/>
              <a:t>» і </a:t>
            </a:r>
            <a:r>
              <a:rPr lang="ru-RU" sz="1800" dirty="0" err="1"/>
              <a:t>був</a:t>
            </a:r>
            <a:r>
              <a:rPr lang="ru-RU" sz="1800" dirty="0"/>
              <a:t> призваний до </a:t>
            </a:r>
            <a:r>
              <a:rPr lang="ru-RU" sz="1800" dirty="0" err="1"/>
              <a:t>війська</a:t>
            </a:r>
            <a:r>
              <a:rPr lang="ru-RU" sz="1800" dirty="0"/>
              <a:t>.</a:t>
            </a:r>
          </a:p>
        </p:txBody>
      </p:sp>
      <p:pic>
        <p:nvPicPr>
          <p:cNvPr id="10" name="Объект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788024" y="1988840"/>
            <a:ext cx="4248472" cy="4752527"/>
          </a:xfrm>
          <a:prstGeom prst="rect">
            <a:avLst/>
          </a:prstGeom>
          <a:ln>
            <a:noFill/>
          </a:ln>
          <a:effectLst>
            <a:softEdge rad="112500"/>
          </a:effectLst>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7504" y="2348880"/>
            <a:ext cx="4536504" cy="4032448"/>
          </a:xfrm>
          <a:prstGeom prst="rect">
            <a:avLst/>
          </a:prstGeom>
          <a:ln>
            <a:noFill/>
          </a:ln>
          <a:effectLst>
            <a:softEdge rad="112500"/>
          </a:effectLst>
        </p:spPr>
      </p:pic>
    </p:spTree>
    <p:extLst>
      <p:ext uri="{BB962C8B-B14F-4D97-AF65-F5344CB8AC3E}">
        <p14:creationId xmlns:p14="http://schemas.microsoft.com/office/powerpoint/2010/main" val="164716119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332656"/>
            <a:ext cx="4629026" cy="6264696"/>
          </a:xfrm>
          <a:prstGeom prst="rect">
            <a:avLst/>
          </a:prstGeom>
          <a:ln>
            <a:noFill/>
          </a:ln>
          <a:effectLst>
            <a:softEdge rad="112500"/>
          </a:effectLst>
        </p:spPr>
      </p:pic>
      <p:sp>
        <p:nvSpPr>
          <p:cNvPr id="4" name="Текст 3"/>
          <p:cNvSpPr>
            <a:spLocks noGrp="1"/>
          </p:cNvSpPr>
          <p:nvPr>
            <p:ph type="body" sz="half" idx="2"/>
          </p:nvPr>
        </p:nvSpPr>
        <p:spPr>
          <a:xfrm>
            <a:off x="5148064" y="1628800"/>
            <a:ext cx="3411725" cy="2952328"/>
          </a:xfrm>
        </p:spPr>
        <p:txBody>
          <a:bodyPr/>
          <a:lstStyle/>
          <a:p>
            <a:pPr algn="just"/>
            <a:r>
              <a:rPr lang="uk-UA" sz="2000" dirty="0">
                <a:ea typeface="Calibri"/>
              </a:rPr>
              <a:t>У </a:t>
            </a:r>
            <a:r>
              <a:rPr lang="ru-RU" sz="2000" dirty="0">
                <a:ea typeface="Calibri"/>
              </a:rPr>
              <a:t>1968 </a:t>
            </a:r>
            <a:r>
              <a:rPr lang="ru-RU" sz="2000" dirty="0" err="1">
                <a:ea typeface="Calibri"/>
              </a:rPr>
              <a:t>ро</a:t>
            </a:r>
            <a:r>
              <a:rPr lang="uk-UA" sz="2000" dirty="0">
                <a:ea typeface="Calibri"/>
              </a:rPr>
              <a:t>ці став на захист від огульної критики роману </a:t>
            </a:r>
            <a:r>
              <a:rPr lang="uk-UA" sz="2000" dirty="0" err="1">
                <a:ea typeface="Calibri"/>
              </a:rPr>
              <a:t>О.Гончара</a:t>
            </a:r>
            <a:r>
              <a:rPr lang="uk-UA" sz="2000" dirty="0">
                <a:ea typeface="Calibri"/>
              </a:rPr>
              <a:t> „Собор”. </a:t>
            </a:r>
            <a:r>
              <a:rPr lang="ru-RU" sz="2000" dirty="0">
                <a:ea typeface="Calibri"/>
              </a:rPr>
              <a:t>За </a:t>
            </a:r>
            <a:r>
              <a:rPr lang="ru-RU" sz="2000" dirty="0" err="1">
                <a:ea typeface="Calibri"/>
              </a:rPr>
              <a:t>непохитність</a:t>
            </a:r>
            <a:r>
              <a:rPr lang="ru-RU" sz="2000" dirty="0">
                <a:ea typeface="Calibri"/>
              </a:rPr>
              <a:t> думок у 1968 </a:t>
            </a:r>
            <a:r>
              <a:rPr lang="ru-RU" sz="2000" dirty="0" err="1">
                <a:ea typeface="Calibri"/>
              </a:rPr>
              <a:t>роц</a:t>
            </a:r>
            <a:r>
              <a:rPr lang="uk-UA" sz="2000" dirty="0">
                <a:ea typeface="Calibri"/>
              </a:rPr>
              <a:t>і</a:t>
            </a:r>
            <a:r>
              <a:rPr lang="ru-RU" sz="2000" dirty="0">
                <a:ea typeface="Calibri"/>
              </a:rPr>
              <a:t> </a:t>
            </a:r>
            <a:r>
              <a:rPr lang="ru-RU" sz="2000" dirty="0" err="1">
                <a:ea typeface="Calibri"/>
              </a:rPr>
              <a:t>був</a:t>
            </a:r>
            <a:r>
              <a:rPr lang="ru-RU" sz="2000" dirty="0">
                <a:ea typeface="Calibri"/>
              </a:rPr>
              <a:t> </a:t>
            </a:r>
            <a:r>
              <a:rPr lang="ru-RU" sz="2000" dirty="0" err="1">
                <a:ea typeface="Calibri"/>
              </a:rPr>
              <a:t>звільнений</a:t>
            </a:r>
            <a:r>
              <a:rPr lang="ru-RU" sz="2000" dirty="0">
                <a:ea typeface="Calibri"/>
              </a:rPr>
              <a:t> з </a:t>
            </a:r>
            <a:r>
              <a:rPr lang="ru-RU" sz="2000" dirty="0" err="1">
                <a:ea typeface="Calibri"/>
              </a:rPr>
              <a:t>роботи</a:t>
            </a:r>
            <a:r>
              <a:rPr lang="ru-RU" sz="2000" dirty="0" smtClean="0">
                <a:ea typeface="Calibri"/>
              </a:rPr>
              <a:t>.</a:t>
            </a:r>
          </a:p>
          <a:p>
            <a:endParaRPr lang="ru-RU" dirty="0"/>
          </a:p>
        </p:txBody>
      </p:sp>
    </p:spTree>
    <p:extLst>
      <p:ext uri="{BB962C8B-B14F-4D97-AF65-F5344CB8AC3E}">
        <p14:creationId xmlns:p14="http://schemas.microsoft.com/office/powerpoint/2010/main" val="934040145"/>
      </p:ext>
    </p:extLst>
  </p:cSld>
  <p:clrMapOvr>
    <a:masterClrMapping/>
  </p:clrMapOvr>
  <mc:AlternateContent xmlns:mc="http://schemas.openxmlformats.org/markup-compatibility/2006">
    <mc:Choice xmlns:p14="http://schemas.microsoft.com/office/powerpoint/2010/main" Requires="p14">
      <p:transition spd="slow" p14:dur="2000">
        <p14:prism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2204864"/>
            <a:ext cx="8136904" cy="4536504"/>
          </a:xfrm>
          <a:prstGeom prst="rect">
            <a:avLst/>
          </a:prstGeom>
          <a:ln>
            <a:noFill/>
          </a:ln>
          <a:effectLst>
            <a:softEdge rad="112500"/>
          </a:effectLst>
        </p:spPr>
      </p:pic>
      <p:sp>
        <p:nvSpPr>
          <p:cNvPr id="3" name="Заголовок 2"/>
          <p:cNvSpPr>
            <a:spLocks noGrp="1"/>
          </p:cNvSpPr>
          <p:nvPr>
            <p:ph type="title"/>
          </p:nvPr>
        </p:nvSpPr>
        <p:spPr>
          <a:xfrm>
            <a:off x="688490" y="116632"/>
            <a:ext cx="7756263" cy="1507774"/>
          </a:xfrm>
        </p:spPr>
        <p:txBody>
          <a:bodyPr/>
          <a:lstStyle/>
          <a:p>
            <a:pPr algn="just"/>
            <a:r>
              <a:rPr lang="ru-RU" sz="1800" dirty="0"/>
              <a:t>У 1984 </a:t>
            </a:r>
            <a:r>
              <a:rPr lang="ru-RU" sz="1800" dirty="0" err="1"/>
              <a:t>році</a:t>
            </a:r>
            <a:r>
              <a:rPr lang="ru-RU" sz="1800" dirty="0"/>
              <a:t> </a:t>
            </a:r>
            <a:r>
              <a:rPr lang="ru-RU" sz="1800" dirty="0" err="1"/>
              <a:t>захистив</a:t>
            </a:r>
            <a:r>
              <a:rPr lang="ru-RU" sz="1800" dirty="0"/>
              <a:t> </a:t>
            </a:r>
            <a:r>
              <a:rPr lang="ru-RU" sz="1800" dirty="0" err="1"/>
              <a:t>докторську</a:t>
            </a:r>
            <a:r>
              <a:rPr lang="ru-RU" sz="1800" dirty="0"/>
              <a:t> </a:t>
            </a:r>
            <a:r>
              <a:rPr lang="ru-RU" sz="1800" dirty="0" err="1"/>
              <a:t>дисертацію</a:t>
            </a:r>
            <a:r>
              <a:rPr lang="ru-RU" sz="1800" dirty="0"/>
              <a:t>. </a:t>
            </a:r>
            <a:r>
              <a:rPr lang="ru-RU" sz="1800" dirty="0" err="1"/>
              <a:t>Відтоді</a:t>
            </a:r>
            <a:r>
              <a:rPr lang="ru-RU" sz="1800" dirty="0"/>
              <a:t> </a:t>
            </a:r>
            <a:r>
              <a:rPr lang="ru-RU" sz="1800" dirty="0" err="1"/>
              <a:t>протягом</a:t>
            </a:r>
            <a:r>
              <a:rPr lang="ru-RU" sz="1800" dirty="0"/>
              <a:t> </a:t>
            </a:r>
            <a:r>
              <a:rPr lang="ru-RU" sz="1800" dirty="0" err="1"/>
              <a:t>одинадцяти</a:t>
            </a:r>
            <a:r>
              <a:rPr lang="ru-RU" sz="1800" dirty="0"/>
              <a:t> </a:t>
            </a:r>
            <a:r>
              <a:rPr lang="ru-RU" sz="1800" dirty="0" err="1"/>
              <a:t>років</a:t>
            </a:r>
            <a:r>
              <a:rPr lang="ru-RU" sz="1800" dirty="0"/>
              <a:t> (1985-1996) </a:t>
            </a:r>
            <a:r>
              <a:rPr lang="ru-RU" sz="1800" dirty="0" err="1"/>
              <a:t>обіймав</a:t>
            </a:r>
            <a:r>
              <a:rPr lang="ru-RU" sz="1800" dirty="0"/>
              <a:t> посаду декана </a:t>
            </a:r>
            <a:r>
              <a:rPr lang="ru-RU" sz="1800" dirty="0" err="1"/>
              <a:t>філологічного</a:t>
            </a:r>
            <a:r>
              <a:rPr lang="ru-RU" sz="1800" dirty="0"/>
              <a:t> факультету, на </a:t>
            </a:r>
            <a:r>
              <a:rPr lang="ru-RU" sz="1800" dirty="0" err="1"/>
              <a:t>якій</a:t>
            </a:r>
            <a:r>
              <a:rPr lang="ru-RU" sz="1800" dirty="0"/>
              <a:t> </a:t>
            </a:r>
            <a:r>
              <a:rPr lang="ru-RU" sz="1800" dirty="0" err="1"/>
              <a:t>багато</a:t>
            </a:r>
            <a:r>
              <a:rPr lang="ru-RU" sz="1800" dirty="0"/>
              <a:t> </a:t>
            </a:r>
            <a:r>
              <a:rPr lang="ru-RU" sz="1800" dirty="0" err="1"/>
              <a:t>праці</a:t>
            </a:r>
            <a:r>
              <a:rPr lang="ru-RU" sz="1800" dirty="0"/>
              <a:t> </a:t>
            </a:r>
            <a:r>
              <a:rPr lang="ru-RU" sz="1800" dirty="0" err="1"/>
              <a:t>доклав</a:t>
            </a:r>
            <a:r>
              <a:rPr lang="ru-RU" sz="1800" dirty="0"/>
              <a:t> для </a:t>
            </a:r>
            <a:r>
              <a:rPr lang="ru-RU" sz="1800" dirty="0" err="1"/>
              <a:t>становлення</a:t>
            </a:r>
            <a:r>
              <a:rPr lang="ru-RU" sz="1800" dirty="0"/>
              <a:t> на </a:t>
            </a:r>
            <a:r>
              <a:rPr lang="ru-RU" sz="1800" dirty="0" err="1"/>
              <a:t>базі</a:t>
            </a:r>
            <a:r>
              <a:rPr lang="ru-RU" sz="1800" dirty="0"/>
              <a:t> </a:t>
            </a:r>
            <a:r>
              <a:rPr lang="ru-RU" sz="1800" dirty="0" err="1"/>
              <a:t>педагогічного</a:t>
            </a:r>
            <a:r>
              <a:rPr lang="ru-RU" sz="1800" dirty="0"/>
              <a:t> </a:t>
            </a:r>
            <a:r>
              <a:rPr lang="ru-RU" sz="1800" dirty="0" err="1"/>
              <a:t>інституту</a:t>
            </a:r>
            <a:r>
              <a:rPr lang="ru-RU" sz="1800" dirty="0"/>
              <a:t> </a:t>
            </a:r>
            <a:r>
              <a:rPr lang="ru-RU" sz="1800" dirty="0" err="1"/>
              <a:t>новоствореного</a:t>
            </a:r>
            <a:r>
              <a:rPr lang="ru-RU" sz="1800" dirty="0"/>
              <a:t> </a:t>
            </a:r>
            <a:r>
              <a:rPr lang="ru-RU" sz="1800" dirty="0" err="1"/>
              <a:t>університету</a:t>
            </a:r>
            <a:r>
              <a:rPr lang="ru-RU" sz="1800" dirty="0"/>
              <a:t>, </a:t>
            </a:r>
            <a:r>
              <a:rPr lang="ru-RU" sz="1800" dirty="0" err="1"/>
              <a:t>філологічного</a:t>
            </a:r>
            <a:r>
              <a:rPr lang="ru-RU" sz="1800" dirty="0"/>
              <a:t> факультету, </a:t>
            </a:r>
            <a:r>
              <a:rPr lang="ru-RU" sz="1800" dirty="0" err="1"/>
              <a:t>кафедри</a:t>
            </a:r>
            <a:r>
              <a:rPr lang="ru-RU" sz="1800" dirty="0"/>
              <a:t> </a:t>
            </a:r>
            <a:r>
              <a:rPr lang="ru-RU" sz="1800" dirty="0" err="1"/>
              <a:t>загального</a:t>
            </a:r>
            <a:r>
              <a:rPr lang="ru-RU" sz="1800" dirty="0"/>
              <a:t> </a:t>
            </a:r>
            <a:r>
              <a:rPr lang="ru-RU" sz="1800" dirty="0" err="1"/>
              <a:t>мовознавства</a:t>
            </a:r>
            <a:r>
              <a:rPr lang="ru-RU" sz="1800" dirty="0"/>
              <a:t>, яку </a:t>
            </a:r>
            <a:r>
              <a:rPr lang="ru-RU" sz="1800" dirty="0" err="1"/>
              <a:t>очолював</a:t>
            </a:r>
            <a:r>
              <a:rPr lang="ru-RU" sz="1800" dirty="0"/>
              <a:t> з 1984 року. </a:t>
            </a:r>
          </a:p>
        </p:txBody>
      </p:sp>
    </p:spTree>
    <p:extLst>
      <p:ext uri="{BB962C8B-B14F-4D97-AF65-F5344CB8AC3E}">
        <p14:creationId xmlns:p14="http://schemas.microsoft.com/office/powerpoint/2010/main" val="1216185684"/>
      </p:ext>
    </p:extLst>
  </p:cSld>
  <p:clrMapOvr>
    <a:masterClrMapping/>
  </p:clrMapOvr>
  <mc:AlternateContent xmlns:mc="http://schemas.openxmlformats.org/markup-compatibility/2006">
    <mc:Choice xmlns:p14="http://schemas.microsoft.com/office/powerpoint/2010/main" Requires="p14">
      <p:transition spd="slow" p14:dur="2000">
        <p:pull/>
      </p:transition>
    </mc:Choice>
    <mc:Fallback>
      <p:transition spd="slow">
        <p:pull/>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548680"/>
            <a:ext cx="4176464" cy="5832647"/>
          </a:xfrm>
          <a:prstGeom prst="rect">
            <a:avLst/>
          </a:prstGeom>
          <a:ln>
            <a:noFill/>
          </a:ln>
          <a:effectLst>
            <a:softEdge rad="112500"/>
          </a:effectLst>
        </p:spPr>
      </p:pic>
      <p:sp>
        <p:nvSpPr>
          <p:cNvPr id="4" name="Текст 3"/>
          <p:cNvSpPr>
            <a:spLocks noGrp="1"/>
          </p:cNvSpPr>
          <p:nvPr>
            <p:ph type="body" sz="half" idx="2"/>
          </p:nvPr>
        </p:nvSpPr>
        <p:spPr>
          <a:xfrm>
            <a:off x="5034579" y="1124744"/>
            <a:ext cx="3411725" cy="4996357"/>
          </a:xfrm>
        </p:spPr>
        <p:txBody>
          <a:bodyPr>
            <a:normAutofit/>
          </a:bodyPr>
          <a:lstStyle/>
          <a:p>
            <a:pPr algn="just"/>
            <a:r>
              <a:rPr lang="ru-RU" sz="2000" dirty="0" err="1"/>
              <a:t>Професор</a:t>
            </a:r>
            <a:r>
              <a:rPr lang="ru-RU" sz="2000" dirty="0"/>
              <a:t> </a:t>
            </a:r>
            <a:r>
              <a:rPr lang="ru-RU" sz="2000" dirty="0" err="1"/>
              <a:t>В.А.Чабаненко</a:t>
            </a:r>
            <a:r>
              <a:rPr lang="ru-RU" sz="2000" dirty="0"/>
              <a:t> – </a:t>
            </a:r>
            <a:r>
              <a:rPr lang="ru-RU" sz="2000" dirty="0" err="1"/>
              <a:t>вчене</a:t>
            </a:r>
            <a:r>
              <a:rPr lang="ru-RU" sz="2000" dirty="0"/>
              <a:t> </a:t>
            </a:r>
            <a:r>
              <a:rPr lang="ru-RU" sz="2000" dirty="0" err="1"/>
              <a:t>звання</a:t>
            </a:r>
            <a:r>
              <a:rPr lang="ru-RU" sz="2000" dirty="0"/>
              <a:t> </a:t>
            </a:r>
            <a:r>
              <a:rPr lang="ru-RU" sz="2000" dirty="0" err="1"/>
              <a:t>присвоєно</a:t>
            </a:r>
            <a:r>
              <a:rPr lang="ru-RU" sz="2000" dirty="0"/>
              <a:t> в 1987 </a:t>
            </a:r>
            <a:r>
              <a:rPr lang="ru-RU" sz="2000" dirty="0" err="1"/>
              <a:t>році</a:t>
            </a:r>
            <a:r>
              <a:rPr lang="ru-RU" sz="2000" dirty="0"/>
              <a:t> – </a:t>
            </a:r>
            <a:r>
              <a:rPr lang="ru-RU" sz="2000" dirty="0" err="1"/>
              <a:t>викладав</a:t>
            </a:r>
            <a:r>
              <a:rPr lang="ru-RU" sz="2000" dirty="0"/>
              <a:t> </a:t>
            </a:r>
            <a:r>
              <a:rPr lang="ru-RU" sz="2000" dirty="0" err="1"/>
              <a:t>загальне</a:t>
            </a:r>
            <a:r>
              <a:rPr lang="ru-RU" sz="2000" dirty="0"/>
              <a:t> </a:t>
            </a:r>
            <a:r>
              <a:rPr lang="ru-RU" sz="2000" dirty="0" err="1"/>
              <a:t>мовознавство</a:t>
            </a:r>
            <a:r>
              <a:rPr lang="ru-RU" sz="2000" dirty="0"/>
              <a:t>, </a:t>
            </a:r>
            <a:r>
              <a:rPr lang="ru-RU" sz="2000" dirty="0" err="1"/>
              <a:t>історію</a:t>
            </a:r>
            <a:r>
              <a:rPr lang="ru-RU" sz="2000" dirty="0"/>
              <a:t> </a:t>
            </a:r>
            <a:r>
              <a:rPr lang="ru-RU" sz="2000" dirty="0" err="1"/>
              <a:t>мовознавства</a:t>
            </a:r>
            <a:r>
              <a:rPr lang="ru-RU" sz="2000" dirty="0"/>
              <a:t>, </a:t>
            </a:r>
            <a:r>
              <a:rPr lang="ru-RU" sz="2000" dirty="0" err="1"/>
              <a:t>стилістику</a:t>
            </a:r>
            <a:r>
              <a:rPr lang="ru-RU" sz="2000" dirty="0"/>
              <a:t> </a:t>
            </a:r>
            <a:r>
              <a:rPr lang="ru-RU" sz="2000" dirty="0" err="1"/>
              <a:t>української</a:t>
            </a:r>
            <a:r>
              <a:rPr lang="ru-RU" sz="2000" dirty="0"/>
              <a:t> </a:t>
            </a:r>
            <a:r>
              <a:rPr lang="ru-RU" sz="2000" dirty="0" err="1"/>
              <a:t>мови</a:t>
            </a:r>
            <a:r>
              <a:rPr lang="ru-RU" sz="2000" dirty="0"/>
              <a:t>, </a:t>
            </a:r>
            <a:r>
              <a:rPr lang="ru-RU" sz="2000" dirty="0" err="1"/>
              <a:t>вступ</a:t>
            </a:r>
            <a:r>
              <a:rPr lang="ru-RU" sz="2000" dirty="0"/>
              <a:t> до </a:t>
            </a:r>
            <a:r>
              <a:rPr lang="ru-RU" sz="2000" dirty="0" err="1"/>
              <a:t>слов’янської</a:t>
            </a:r>
            <a:r>
              <a:rPr lang="ru-RU" sz="2000" dirty="0"/>
              <a:t> </a:t>
            </a:r>
            <a:r>
              <a:rPr lang="ru-RU" sz="2000" dirty="0" err="1"/>
              <a:t>філології</a:t>
            </a:r>
            <a:r>
              <a:rPr lang="ru-RU" sz="2000" dirty="0"/>
              <a:t>, </a:t>
            </a:r>
            <a:r>
              <a:rPr lang="ru-RU" sz="2000" dirty="0" err="1"/>
              <a:t>керував</a:t>
            </a:r>
            <a:r>
              <a:rPr lang="ru-RU" sz="2000" dirty="0"/>
              <a:t> </a:t>
            </a:r>
            <a:r>
              <a:rPr lang="ru-RU" sz="2000" dirty="0" err="1"/>
              <a:t>науковими</a:t>
            </a:r>
            <a:r>
              <a:rPr lang="ru-RU" sz="2000" dirty="0"/>
              <a:t> роботами </a:t>
            </a:r>
            <a:r>
              <a:rPr lang="ru-RU" sz="2000" dirty="0" err="1"/>
              <a:t>аспірантів</a:t>
            </a:r>
            <a:r>
              <a:rPr lang="ru-RU" sz="2000" dirty="0"/>
              <a:t>, </a:t>
            </a:r>
            <a:r>
              <a:rPr lang="ru-RU" sz="2000" dirty="0" err="1"/>
              <a:t>чотирнадцять</a:t>
            </a:r>
            <a:r>
              <a:rPr lang="ru-RU" sz="2000" dirty="0"/>
              <a:t> з </a:t>
            </a:r>
            <a:r>
              <a:rPr lang="ru-RU" sz="2000" dirty="0" err="1"/>
              <a:t>яких</a:t>
            </a:r>
            <a:r>
              <a:rPr lang="ru-RU" sz="2000" dirty="0"/>
              <a:t> </a:t>
            </a:r>
            <a:r>
              <a:rPr lang="ru-RU" sz="2000" dirty="0" err="1"/>
              <a:t>успішно</a:t>
            </a:r>
            <a:r>
              <a:rPr lang="ru-RU" sz="2000" dirty="0"/>
              <a:t> </a:t>
            </a:r>
            <a:r>
              <a:rPr lang="ru-RU" sz="2000" dirty="0" err="1"/>
              <a:t>захистили</a:t>
            </a:r>
            <a:r>
              <a:rPr lang="ru-RU" sz="2000" dirty="0"/>
              <a:t> </a:t>
            </a:r>
            <a:r>
              <a:rPr lang="ru-RU" sz="2000" dirty="0" err="1"/>
              <a:t>кандидатські</a:t>
            </a:r>
            <a:r>
              <a:rPr lang="ru-RU" sz="2000" dirty="0"/>
              <a:t> </a:t>
            </a:r>
            <a:r>
              <a:rPr lang="ru-RU" sz="2000" dirty="0" err="1"/>
              <a:t>дисертації</a:t>
            </a:r>
            <a:r>
              <a:rPr lang="ru-RU" sz="2000" dirty="0"/>
              <a:t>.</a:t>
            </a:r>
          </a:p>
        </p:txBody>
      </p:sp>
    </p:spTree>
    <p:extLst>
      <p:ext uri="{BB962C8B-B14F-4D97-AF65-F5344CB8AC3E}">
        <p14:creationId xmlns:p14="http://schemas.microsoft.com/office/powerpoint/2010/main" val="355704485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7756263" cy="1054250"/>
          </a:xfrm>
        </p:spPr>
        <p:txBody>
          <a:bodyPr/>
          <a:lstStyle/>
          <a:p>
            <a:pPr algn="just"/>
            <a:r>
              <a:rPr lang="ru-RU" sz="2000" dirty="0" err="1"/>
              <a:t>Він</a:t>
            </a:r>
            <a:r>
              <a:rPr lang="ru-RU" sz="2000" dirty="0"/>
              <a:t> автор </a:t>
            </a:r>
            <a:r>
              <a:rPr lang="ru-RU" sz="2000" dirty="0" err="1"/>
              <a:t>багатьох</a:t>
            </a:r>
            <a:r>
              <a:rPr lang="ru-RU" sz="2000" dirty="0"/>
              <a:t> </a:t>
            </a:r>
            <a:r>
              <a:rPr lang="ru-RU" sz="2000" dirty="0" err="1"/>
              <a:t>наукових</a:t>
            </a:r>
            <a:r>
              <a:rPr lang="ru-RU" sz="2000" dirty="0"/>
              <a:t> </a:t>
            </a:r>
            <a:r>
              <a:rPr lang="ru-RU" sz="2000" dirty="0" err="1"/>
              <a:t>розвідок</a:t>
            </a:r>
            <a:r>
              <a:rPr lang="ru-RU" sz="2000" dirty="0"/>
              <a:t> у </a:t>
            </a:r>
            <a:r>
              <a:rPr lang="ru-RU" sz="2000" dirty="0" err="1"/>
              <a:t>галузі</a:t>
            </a:r>
            <a:r>
              <a:rPr lang="ru-RU" sz="2000" dirty="0"/>
              <a:t> </a:t>
            </a:r>
            <a:r>
              <a:rPr lang="ru-RU" sz="2000" dirty="0" err="1"/>
              <a:t>літературознавства</a:t>
            </a:r>
            <a:r>
              <a:rPr lang="ru-RU" sz="2000" dirty="0"/>
              <a:t>, </a:t>
            </a:r>
            <a:r>
              <a:rPr lang="ru-RU" sz="2000" dirty="0" err="1"/>
              <a:t>літературної</a:t>
            </a:r>
            <a:r>
              <a:rPr lang="ru-RU" sz="2000" dirty="0"/>
              <a:t> критики, </a:t>
            </a:r>
            <a:r>
              <a:rPr lang="ru-RU" sz="2000" dirty="0" err="1"/>
              <a:t>публіцистики</a:t>
            </a:r>
            <a:r>
              <a:rPr lang="ru-RU" sz="2000" dirty="0"/>
              <a:t>, фольклористики. </a:t>
            </a:r>
            <a:r>
              <a:rPr lang="ru-RU" sz="2000" dirty="0" err="1"/>
              <a:t>Публікував</a:t>
            </a:r>
            <a:r>
              <a:rPr lang="ru-RU" sz="2000" dirty="0"/>
              <a:t> </a:t>
            </a:r>
            <a:r>
              <a:rPr lang="ru-RU" sz="2000" dirty="0" err="1"/>
              <a:t>власні</a:t>
            </a:r>
            <a:r>
              <a:rPr lang="ru-RU" sz="2000" dirty="0"/>
              <a:t> </a:t>
            </a:r>
            <a:r>
              <a:rPr lang="ru-RU" sz="2000" dirty="0" err="1"/>
              <a:t>поезії</a:t>
            </a:r>
            <a:r>
              <a:rPr lang="ru-RU" sz="2000" dirty="0"/>
              <a:t> в альманахах </a:t>
            </a:r>
            <a:r>
              <a:rPr lang="ru-RU" sz="2000" b="1" dirty="0"/>
              <a:t>„</a:t>
            </a:r>
            <a:r>
              <a:rPr lang="ru-RU" sz="2000" b="1" dirty="0" err="1"/>
              <a:t>Вітрила</a:t>
            </a:r>
            <a:r>
              <a:rPr lang="ru-RU" sz="2000" b="1" dirty="0"/>
              <a:t> - 69”</a:t>
            </a:r>
            <a:r>
              <a:rPr lang="ru-RU" sz="2000" dirty="0"/>
              <a:t>,</a:t>
            </a:r>
            <a:r>
              <a:rPr lang="ru-RU" sz="2000" b="1" dirty="0"/>
              <a:t> „</a:t>
            </a:r>
            <a:r>
              <a:rPr lang="ru-RU" sz="2000" b="1" dirty="0" err="1"/>
              <a:t>Хортиця</a:t>
            </a:r>
            <a:r>
              <a:rPr lang="ru-RU" sz="2000" b="1" dirty="0"/>
              <a:t> – 2”</a:t>
            </a:r>
            <a:r>
              <a:rPr lang="ru-RU" sz="2000" dirty="0"/>
              <a:t>,</a:t>
            </a:r>
            <a:r>
              <a:rPr lang="ru-RU" sz="2000" b="1" dirty="0"/>
              <a:t> „Великий Луг”</a:t>
            </a:r>
            <a:r>
              <a:rPr lang="ru-RU" sz="2000" dirty="0"/>
              <a:t>,</a:t>
            </a:r>
            <a:r>
              <a:rPr lang="ru-RU" sz="2000" b="1" dirty="0"/>
              <a:t> </a:t>
            </a:r>
            <a:r>
              <a:rPr lang="ru-RU" sz="2000" dirty="0" err="1"/>
              <a:t>продовжував</a:t>
            </a:r>
            <a:r>
              <a:rPr lang="ru-RU" sz="2000" dirty="0"/>
              <a:t> роботу над перекладами з </a:t>
            </a:r>
            <a:r>
              <a:rPr lang="ru-RU" sz="2000" dirty="0" err="1"/>
              <a:t>білоруської</a:t>
            </a:r>
            <a:r>
              <a:rPr lang="ru-RU" sz="2000" dirty="0"/>
              <a:t>, </a:t>
            </a:r>
            <a:r>
              <a:rPr lang="ru-RU" sz="2000" dirty="0" err="1"/>
              <a:t>польської</a:t>
            </a:r>
            <a:r>
              <a:rPr lang="ru-RU" sz="2000" dirty="0"/>
              <a:t>, </a:t>
            </a:r>
            <a:r>
              <a:rPr lang="ru-RU" sz="2000" dirty="0" err="1"/>
              <a:t>болгарської</a:t>
            </a:r>
            <a:r>
              <a:rPr lang="ru-RU" sz="2000" dirty="0"/>
              <a:t>, </a:t>
            </a:r>
            <a:r>
              <a:rPr lang="ru-RU" sz="2000" dirty="0" err="1"/>
              <a:t>сербської</a:t>
            </a:r>
            <a:r>
              <a:rPr lang="ru-RU" sz="2000" dirty="0"/>
              <a:t>, </a:t>
            </a:r>
            <a:r>
              <a:rPr lang="ru-RU" sz="2000" dirty="0" err="1"/>
              <a:t>словенської</a:t>
            </a:r>
            <a:r>
              <a:rPr lang="ru-RU" sz="2000" dirty="0"/>
              <a:t> </a:t>
            </a:r>
            <a:r>
              <a:rPr lang="ru-RU" sz="2000" dirty="0" err="1"/>
              <a:t>мов</a:t>
            </a:r>
            <a:r>
              <a:rPr lang="ru-RU" sz="2000" dirty="0"/>
              <a:t>. </a:t>
            </a:r>
          </a:p>
        </p:txBody>
      </p:sp>
      <p:pic>
        <p:nvPicPr>
          <p:cNvPr id="6" name="Объект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971600" y="2276872"/>
            <a:ext cx="7070675" cy="4320480"/>
          </a:xfrm>
        </p:spPr>
      </p:pic>
    </p:spTree>
    <p:extLst>
      <p:ext uri="{BB962C8B-B14F-4D97-AF65-F5344CB8AC3E}">
        <p14:creationId xmlns:p14="http://schemas.microsoft.com/office/powerpoint/2010/main" val="3474792356"/>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just"/>
            <a:r>
              <a:rPr lang="ru-RU" sz="2000" dirty="0" err="1"/>
              <a:t>Видав</a:t>
            </a:r>
            <a:r>
              <a:rPr lang="ru-RU" sz="2000" dirty="0"/>
              <a:t> два </a:t>
            </a:r>
            <a:r>
              <a:rPr lang="ru-RU" sz="2000" dirty="0" err="1"/>
              <a:t>збірники</a:t>
            </a:r>
            <a:r>
              <a:rPr lang="ru-RU" sz="2000" dirty="0"/>
              <a:t> </a:t>
            </a:r>
            <a:r>
              <a:rPr lang="ru-RU" sz="2000" b="1" dirty="0"/>
              <a:t>„Моя </a:t>
            </a:r>
            <a:r>
              <a:rPr lang="ru-RU" sz="2000" b="1" dirty="0" err="1"/>
              <a:t>Франкіана</a:t>
            </a:r>
            <a:r>
              <a:rPr lang="ru-RU" sz="2000" b="1" dirty="0"/>
              <a:t>” </a:t>
            </a:r>
            <a:r>
              <a:rPr lang="ru-RU" sz="2000" dirty="0"/>
              <a:t>(2005) і </a:t>
            </a:r>
            <a:r>
              <a:rPr lang="ru-RU" sz="2000" b="1" dirty="0"/>
              <a:t>„Моя </a:t>
            </a:r>
            <a:r>
              <a:rPr lang="ru-RU" sz="2000" b="1" dirty="0" err="1"/>
              <a:t>Шевченкіана</a:t>
            </a:r>
            <a:r>
              <a:rPr lang="ru-RU" sz="2000" b="1" dirty="0"/>
              <a:t>” </a:t>
            </a:r>
            <a:r>
              <a:rPr lang="ru-RU" sz="2000" dirty="0"/>
              <a:t>(2006), до </a:t>
            </a:r>
            <a:r>
              <a:rPr lang="ru-RU" sz="2000" dirty="0" err="1"/>
              <a:t>яких</a:t>
            </a:r>
            <a:r>
              <a:rPr lang="ru-RU" sz="2000" dirty="0"/>
              <a:t> </a:t>
            </a:r>
            <a:r>
              <a:rPr lang="ru-RU" sz="2000" dirty="0" err="1"/>
              <a:t>увійшли</a:t>
            </a:r>
            <a:r>
              <a:rPr lang="ru-RU" sz="2000" dirty="0"/>
              <a:t> </a:t>
            </a:r>
            <a:r>
              <a:rPr lang="ru-RU" sz="2000" dirty="0" err="1"/>
              <a:t>мовознавчі</a:t>
            </a:r>
            <a:r>
              <a:rPr lang="ru-RU" sz="2000" dirty="0"/>
              <a:t>, </a:t>
            </a:r>
            <a:r>
              <a:rPr lang="ru-RU" sz="2000" dirty="0" err="1"/>
              <a:t>літературознавчі</a:t>
            </a:r>
            <a:r>
              <a:rPr lang="ru-RU" sz="2000" dirty="0"/>
              <a:t>, </a:t>
            </a:r>
            <a:r>
              <a:rPr lang="ru-RU" sz="2000" dirty="0" err="1"/>
              <a:t>історичні</a:t>
            </a:r>
            <a:r>
              <a:rPr lang="ru-RU" sz="2000" dirty="0"/>
              <a:t> та </a:t>
            </a:r>
            <a:r>
              <a:rPr lang="ru-RU" sz="2000" dirty="0" err="1"/>
              <a:t>публіцистичні</a:t>
            </a:r>
            <a:r>
              <a:rPr lang="ru-RU" sz="2000" dirty="0"/>
              <a:t> </a:t>
            </a:r>
            <a:r>
              <a:rPr lang="ru-RU" sz="2000" dirty="0" err="1"/>
              <a:t>нариси</a:t>
            </a:r>
            <a:r>
              <a:rPr lang="ru-RU" sz="2000" dirty="0"/>
              <a:t>, </a:t>
            </a:r>
            <a:r>
              <a:rPr lang="ru-RU" sz="2000" dirty="0" err="1"/>
              <a:t>енциклопедичні</a:t>
            </a:r>
            <a:r>
              <a:rPr lang="ru-RU" sz="2000" dirty="0"/>
              <a:t> </a:t>
            </a:r>
            <a:r>
              <a:rPr lang="ru-RU" sz="2000" dirty="0" err="1"/>
              <a:t>статті</a:t>
            </a:r>
            <a:r>
              <a:rPr lang="ru-RU" sz="2000" dirty="0"/>
              <a:t>, </a:t>
            </a:r>
            <a:r>
              <a:rPr lang="ru-RU" sz="2000" dirty="0" err="1"/>
              <a:t>публічні</a:t>
            </a:r>
            <a:r>
              <a:rPr lang="ru-RU" sz="2000" dirty="0"/>
              <a:t> </a:t>
            </a:r>
            <a:r>
              <a:rPr lang="ru-RU" sz="2000" dirty="0" err="1"/>
              <a:t>промови</a:t>
            </a:r>
            <a:r>
              <a:rPr lang="ru-RU" sz="2000" dirty="0"/>
              <a:t>, </a:t>
            </a:r>
            <a:r>
              <a:rPr lang="ru-RU" sz="2000" dirty="0" err="1"/>
              <a:t>рецензії</a:t>
            </a:r>
            <a:r>
              <a:rPr lang="ru-RU" sz="2000" dirty="0"/>
              <a:t>. </a:t>
            </a: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3568" y="2060848"/>
            <a:ext cx="3456384" cy="4176464"/>
          </a:xfrm>
          <a:prstGeom prst="rect">
            <a:avLst/>
          </a:prstGeom>
          <a:ln>
            <a:noFill/>
          </a:ln>
          <a:effectLst>
            <a:outerShdw blurRad="292100" dist="139700" dir="2700000" algn="tl" rotWithShape="0">
              <a:srgbClr val="333333">
                <a:alpha val="65000"/>
              </a:srgbClr>
            </a:outerShdw>
          </a:effectLst>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860032" y="2348880"/>
            <a:ext cx="3384375" cy="4320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868253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570156"/>
            <a:ext cx="7756263" cy="914628"/>
          </a:xfrm>
        </p:spPr>
        <p:txBody>
          <a:bodyPr/>
          <a:lstStyle/>
          <a:p>
            <a:pPr algn="just"/>
            <a:r>
              <a:rPr lang="ru-RU" sz="1800" dirty="0" err="1"/>
              <a:t>Упродовж</a:t>
            </a:r>
            <a:r>
              <a:rPr lang="ru-RU" sz="1800" dirty="0"/>
              <a:t> </a:t>
            </a:r>
            <a:r>
              <a:rPr lang="ru-RU" sz="1800" dirty="0" err="1"/>
              <a:t>багаторічних</a:t>
            </a:r>
            <a:r>
              <a:rPr lang="ru-RU" sz="1800" dirty="0"/>
              <a:t> </a:t>
            </a:r>
            <a:r>
              <a:rPr lang="ru-RU" sz="1800" dirty="0" err="1"/>
              <a:t>роздумів</a:t>
            </a:r>
            <a:r>
              <a:rPr lang="ru-RU" sz="1800" dirty="0"/>
              <a:t>, </a:t>
            </a:r>
            <a:r>
              <a:rPr lang="ru-RU" sz="1800" dirty="0" err="1"/>
              <a:t>пошуків</a:t>
            </a:r>
            <a:r>
              <a:rPr lang="ru-RU" sz="1800" dirty="0"/>
              <a:t>, </a:t>
            </a:r>
            <a:r>
              <a:rPr lang="ru-RU" sz="1800" dirty="0" err="1"/>
              <a:t>досліджень</a:t>
            </a:r>
            <a:r>
              <a:rPr lang="ru-RU" sz="1800" dirty="0"/>
              <a:t> </a:t>
            </a:r>
            <a:r>
              <a:rPr lang="ru-RU" sz="1800" dirty="0" err="1"/>
              <a:t>з’явилась</a:t>
            </a:r>
            <a:r>
              <a:rPr lang="ru-RU" sz="1800" dirty="0"/>
              <a:t> </a:t>
            </a:r>
            <a:r>
              <a:rPr lang="ru-RU" sz="1800" dirty="0" err="1"/>
              <a:t>оригінальна</a:t>
            </a:r>
            <a:r>
              <a:rPr lang="ru-RU" sz="1800" dirty="0"/>
              <a:t> </a:t>
            </a:r>
            <a:r>
              <a:rPr lang="ru-RU" sz="1800" dirty="0" err="1"/>
              <a:t>наукова</a:t>
            </a:r>
            <a:r>
              <a:rPr lang="ru-RU" sz="1800" dirty="0"/>
              <a:t> </a:t>
            </a:r>
            <a:r>
              <a:rPr lang="ru-RU" sz="1800" dirty="0" err="1"/>
              <a:t>розвідка</a:t>
            </a:r>
            <a:r>
              <a:rPr lang="ru-RU" sz="1800" dirty="0"/>
              <a:t> </a:t>
            </a:r>
            <a:r>
              <a:rPr lang="ru-RU" sz="1800" dirty="0" err="1"/>
              <a:t>В.Чабаненка</a:t>
            </a:r>
            <a:r>
              <a:rPr lang="ru-RU" sz="1800" dirty="0"/>
              <a:t> </a:t>
            </a:r>
            <a:r>
              <a:rPr lang="ru-RU" sz="1800" b="1" dirty="0"/>
              <a:t>„Великий Луг </a:t>
            </a:r>
            <a:r>
              <a:rPr lang="ru-RU" sz="1800" b="1" dirty="0" err="1"/>
              <a:t>Запорозький</a:t>
            </a:r>
            <a:r>
              <a:rPr lang="ru-RU" sz="1800" b="1" dirty="0"/>
              <a:t>” </a:t>
            </a:r>
            <a:r>
              <a:rPr lang="ru-RU" sz="1800" dirty="0" smtClean="0"/>
              <a:t>. </a:t>
            </a:r>
            <a:r>
              <a:rPr lang="ru-RU" sz="1800" dirty="0" err="1" smtClean="0"/>
              <a:t>Своєрідним</a:t>
            </a:r>
            <a:r>
              <a:rPr lang="ru-RU" sz="1800" dirty="0" smtClean="0"/>
              <a:t> </a:t>
            </a:r>
            <a:r>
              <a:rPr lang="ru-RU" sz="1800" dirty="0" err="1"/>
              <a:t>продовженням</a:t>
            </a:r>
            <a:r>
              <a:rPr lang="ru-RU" sz="1800" dirty="0"/>
              <a:t> „Великого Лугу </a:t>
            </a:r>
            <a:r>
              <a:rPr lang="ru-RU" sz="1800" dirty="0" err="1"/>
              <a:t>Запорозького</a:t>
            </a:r>
            <a:r>
              <a:rPr lang="ru-RU" sz="1800" dirty="0"/>
              <a:t>” стала не </a:t>
            </a:r>
            <a:r>
              <a:rPr lang="ru-RU" sz="1800" dirty="0" err="1"/>
              <a:t>менш</a:t>
            </a:r>
            <a:r>
              <a:rPr lang="ru-RU" sz="1800" dirty="0"/>
              <a:t> </a:t>
            </a:r>
            <a:r>
              <a:rPr lang="ru-RU" sz="1800" dirty="0" err="1"/>
              <a:t>оригінальна</a:t>
            </a:r>
            <a:r>
              <a:rPr lang="ru-RU" sz="1800" dirty="0"/>
              <a:t> книга </a:t>
            </a:r>
            <a:r>
              <a:rPr lang="ru-RU" sz="1800" dirty="0" err="1"/>
              <a:t>В.Чабаненка</a:t>
            </a:r>
            <a:r>
              <a:rPr lang="ru-RU" sz="1800" dirty="0"/>
              <a:t> </a:t>
            </a:r>
            <a:r>
              <a:rPr lang="ru-RU" sz="1800" b="1" dirty="0"/>
              <a:t>„</a:t>
            </a:r>
            <a:r>
              <a:rPr lang="ru-RU" sz="1800" b="1" dirty="0" err="1"/>
              <a:t>Українська</a:t>
            </a:r>
            <a:r>
              <a:rPr lang="ru-RU" sz="1800" b="1" dirty="0"/>
              <a:t> Атлантида”</a:t>
            </a:r>
            <a:r>
              <a:rPr lang="ru-RU" sz="1800" dirty="0"/>
              <a:t> (</a:t>
            </a:r>
            <a:r>
              <a:rPr lang="ru-RU" sz="1800" dirty="0" err="1"/>
              <a:t>Запоріжжя</a:t>
            </a:r>
            <a:r>
              <a:rPr lang="ru-RU" sz="1800" dirty="0"/>
              <a:t>, 2006. – 405 с.). </a:t>
            </a:r>
            <a:r>
              <a:rPr lang="ru-RU" sz="1800" dirty="0" err="1"/>
              <a:t>Це</a:t>
            </a:r>
            <a:r>
              <a:rPr lang="ru-RU" sz="1800" dirty="0"/>
              <a:t>, </a:t>
            </a:r>
            <a:r>
              <a:rPr lang="ru-RU" sz="1800" dirty="0" err="1"/>
              <a:t>власне</a:t>
            </a:r>
            <a:r>
              <a:rPr lang="ru-RU" sz="1800" dirty="0"/>
              <a:t>, два </a:t>
            </a:r>
            <a:r>
              <a:rPr lang="ru-RU" sz="1800" dirty="0" err="1"/>
              <a:t>різних</a:t>
            </a:r>
            <a:r>
              <a:rPr lang="ru-RU" sz="1800" dirty="0"/>
              <a:t> за </a:t>
            </a:r>
            <a:r>
              <a:rPr lang="ru-RU" sz="1800" dirty="0" err="1"/>
              <a:t>задумом</a:t>
            </a:r>
            <a:r>
              <a:rPr lang="ru-RU" sz="1800" dirty="0"/>
              <a:t> томи книги–</a:t>
            </a:r>
            <a:r>
              <a:rPr lang="ru-RU" sz="1800" dirty="0" err="1"/>
              <a:t>реквієму</a:t>
            </a:r>
            <a:r>
              <a:rPr lang="ru-RU" sz="1800" dirty="0"/>
              <a:t>, в </a:t>
            </a:r>
            <a:r>
              <a:rPr lang="ru-RU" sz="1800" dirty="0" err="1"/>
              <a:t>яких</a:t>
            </a:r>
            <a:r>
              <a:rPr lang="ru-RU" sz="1800" dirty="0"/>
              <a:t> </a:t>
            </a:r>
            <a:r>
              <a:rPr lang="ru-RU" sz="1800" dirty="0" err="1"/>
              <a:t>розкривається</a:t>
            </a:r>
            <a:r>
              <a:rPr lang="ru-RU" sz="1800" dirty="0"/>
              <a:t> одна </a:t>
            </a:r>
            <a:r>
              <a:rPr lang="ru-RU" sz="1800" dirty="0" err="1"/>
              <a:t>із</a:t>
            </a:r>
            <a:r>
              <a:rPr lang="ru-RU" sz="1800" dirty="0"/>
              <a:t> </a:t>
            </a:r>
            <a:r>
              <a:rPr lang="ru-RU" sz="1800" dirty="0" err="1"/>
              <a:t>трагічних</a:t>
            </a:r>
            <a:r>
              <a:rPr lang="ru-RU" sz="1800" dirty="0"/>
              <a:t> </a:t>
            </a:r>
            <a:r>
              <a:rPr lang="ru-RU" sz="1800" dirty="0" err="1"/>
              <a:t>сторінок</a:t>
            </a:r>
            <a:r>
              <a:rPr lang="ru-RU" sz="1800" dirty="0"/>
              <a:t> </a:t>
            </a:r>
            <a:r>
              <a:rPr lang="ru-RU" sz="1800" dirty="0" err="1"/>
              <a:t>нової</a:t>
            </a:r>
            <a:r>
              <a:rPr lang="ru-RU" sz="1800" dirty="0"/>
              <a:t> </a:t>
            </a:r>
            <a:r>
              <a:rPr lang="ru-RU" sz="1800" dirty="0" err="1"/>
              <a:t>української</a:t>
            </a:r>
            <a:r>
              <a:rPr lang="ru-RU" sz="1800" dirty="0"/>
              <a:t> </a:t>
            </a:r>
            <a:r>
              <a:rPr lang="ru-RU" sz="1800" dirty="0" err="1"/>
              <a:t>історії</a:t>
            </a:r>
            <a:r>
              <a:rPr lang="ru-RU" sz="1800" dirty="0"/>
              <a:t>: </a:t>
            </a:r>
            <a:r>
              <a:rPr lang="ru-RU" sz="1800" dirty="0" err="1"/>
              <a:t>затоплення</a:t>
            </a:r>
            <a:r>
              <a:rPr lang="ru-RU" sz="1800" dirty="0"/>
              <a:t> Великого Лугу.</a:t>
            </a: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9512" y="2492896"/>
            <a:ext cx="4392488" cy="3672408"/>
          </a:xfrm>
          <a:prstGeom prst="rect">
            <a:avLst/>
          </a:prstGeom>
          <a:ln>
            <a:noFill/>
          </a:ln>
          <a:effectLst>
            <a:softEdge rad="112500"/>
          </a:effectLst>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645025" y="2204864"/>
            <a:ext cx="3803650" cy="3443558"/>
          </a:xfrm>
          <a:prstGeom prst="rect">
            <a:avLst/>
          </a:prstGeom>
          <a:ln>
            <a:noFill/>
          </a:ln>
          <a:effectLst>
            <a:softEdge rad="112500"/>
          </a:effectLst>
        </p:spPr>
      </p:pic>
    </p:spTree>
    <p:extLst>
      <p:ext uri="{BB962C8B-B14F-4D97-AF65-F5344CB8AC3E}">
        <p14:creationId xmlns:p14="http://schemas.microsoft.com/office/powerpoint/2010/main" val="1651266190"/>
      </p:ext>
    </p:extLst>
  </p:cSld>
  <p:clrMapOvr>
    <a:masterClrMapping/>
  </p:clrMapOvr>
  <mc:AlternateContent xmlns:mc="http://schemas.openxmlformats.org/markup-compatibility/2006">
    <mc:Choice xmlns:p14="http://schemas.microsoft.com/office/powerpoint/2010/main" Requires="p14">
      <p:transition spd="slow" p14:dur="2000">
        <p:dissolve/>
      </p:transition>
    </mc:Choice>
    <mc:Fallback>
      <p:transition spd="slow">
        <p:dissolv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200</TotalTime>
  <Words>745</Words>
  <Application>Microsoft Office PowerPoint</Application>
  <PresentationFormat>Экран (4:3)</PresentationFormat>
  <Paragraphs>58</Paragraphs>
  <Slides>17</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Твердый переплет</vt:lpstr>
      <vt:lpstr>Віктор Антонович Чабаненко (12 вересня 1937 - 9 лютого 2014)</vt:lpstr>
      <vt:lpstr>Український мовознавець, лексикограф, фольклорист Віктор Антонович Чабаненко народився 12 вересня 1937 у селі Єлизаветівці (Балківська сільрада) Василівського району Дніпропетровської (нині Запорізької) області в трудовій селянській родині.  Віктор Чабаненко закінчив у 1954 році із золотою медаллю Кушугумську середню школу Комишуваського району Запорізької області. </vt:lpstr>
      <vt:lpstr>Цього ж року став студентом філологічного факультету Запорізького державного педагогічного інституту. З відзнакою його закінчив у 1959 році за фахом «учитель української мови та літератури і німецької мови» і був призваний до війська.</vt:lpstr>
      <vt:lpstr>Презентация PowerPoint</vt:lpstr>
      <vt:lpstr>У 1984 році захистив докторську дисертацію. Відтоді протягом одинадцяти років (1985-1996) обіймав посаду декана філологічного факультету, на якій багато праці доклав для становлення на базі педагогічного інституту новоствореного університету, філологічного факультету, кафедри загального мовознавства, яку очолював з 1984 року. </vt:lpstr>
      <vt:lpstr>Презентация PowerPoint</vt:lpstr>
      <vt:lpstr>Він автор багатьох наукових розвідок у галузі літературознавства, літературної критики, публіцистики, фольклористики. Публікував власні поезії в альманахах „Вітрила - 69”, „Хортиця – 2”, „Великий Луг”, продовжував роботу над перекладами з білоруської, польської, болгарської, сербської, словенської мов. </vt:lpstr>
      <vt:lpstr>Видав два збірники „Моя Франкіана” (2005) і „Моя Шевченкіана” (2006), до яких увійшли мовознавчі, літературознавчі, історичні та публіцистичні нариси, енциклопедичні статті, публічні промови, рецензії. </vt:lpstr>
      <vt:lpstr>Упродовж багаторічних роздумів, пошуків, досліджень з’явилась оригінальна наукова розвідка В.Чабаненка „Великий Луг Запорозький” . Своєрідним продовженням „Великого Лугу Запорозького” стала не менш оригінальна книга В.Чабаненка „Українська Атлантида” (Запоріжжя, 2006. – 405 с.). Це, власне, два різних за задумом томи книги–реквієму, в яких розкривається одна із трагічних сторінок нової української історії: затоплення Великого Лугу.</vt:lpstr>
      <vt:lpstr>Помер Віктор Антонович Чабаненко 9 лютого 2014 року у місті Запоріжжя. Поховано на кладовищі селища міського типу Кушугум в Запорізькому районі.</vt:lpstr>
      <vt:lpstr>Поетичний доробок Віктора Чабаненка У 1998 році вийшла збірка«Собор душі моєї», яка складається з двох частин («Оригінальні поезії» та «Суголосся»). У 1999 році вийшла збірка  інтимної лірики «В гостях у юності твоєї».  Громадянські, високопатріотичні мотиви проймають поезії ще двох збірок: «У вічному двобої» (2000) та «Оратанія» (2001). </vt:lpstr>
      <vt:lpstr>Значну кількість своїх віршів Віктор Чабаненко присвятив рідному краю., а саме пам’яті про Великий Луг. До таких віршів відноситься вірш       « ..ой Оратаніє..»( 17.12.2000р. Запоріжжя)</vt:lpstr>
      <vt:lpstr>Також темі рідного краю присвячені такі вірші, як «Папороть розквітне!», «Степове диво», «Моя ріка», «Хортицькі дуби», «До України» та ін., які слід взяти до уваги при ознайомлені учнями теми  «Літератури рідного краю», а також можна віднести до теми «Я і світ» у 6 класі.</vt:lpstr>
      <vt:lpstr>У поетичному доробку Віктора Чабаненка є вірш, який  був покладений запорізьким співаком Анатолієм Сердюком на музику – це «Гімн університету».</vt:lpstr>
      <vt:lpstr>9 лютого 2015 року на філологічному факультеті ЗНУ відбулося урочисте відкриття спеціалізованої аудиторії на честь відомого українського мовознавця, літературознавця, поета, вченого, Заслуженого діяча науки і техніки, академіка вищої школи, професора філологічного факультету Запорізького національного університету Віктора Чабаненка.</vt:lpstr>
      <vt:lpstr>17 лютого 2015 року біля навчального корпусу № 1 відбулося відкриття меморіальної дошки Віктору Чабаненку. На урочистий захід завітали високопосадовці міста й області, представники адміністрації вишу, колеги й рідні Віктора Антоновича, його учні, друзі та студенти.</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Віктор Антонович Чабаненко (12 вересня 1937 - 9 лютого 2014)</dc:title>
  <dc:creator>VIKTOR</dc:creator>
  <cp:lastModifiedBy>VIKTOR</cp:lastModifiedBy>
  <cp:revision>19</cp:revision>
  <dcterms:created xsi:type="dcterms:W3CDTF">2018-10-29T21:08:22Z</dcterms:created>
  <dcterms:modified xsi:type="dcterms:W3CDTF">2018-10-30T10:45:53Z</dcterms:modified>
</cp:coreProperties>
</file>