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92" r:id="rId1"/>
  </p:sldMasterIdLst>
  <p:sldIdLst>
    <p:sldId id="256" r:id="rId2"/>
    <p:sldId id="257" r:id="rId3"/>
    <p:sldId id="272" r:id="rId4"/>
    <p:sldId id="258" r:id="rId5"/>
    <p:sldId id="259" r:id="rId6"/>
    <p:sldId id="260" r:id="rId7"/>
    <p:sldId id="261" r:id="rId8"/>
    <p:sldId id="262" r:id="rId9"/>
    <p:sldId id="271" r:id="rId10"/>
    <p:sldId id="263" r:id="rId11"/>
    <p:sldId id="264" r:id="rId12"/>
    <p:sldId id="292" r:id="rId13"/>
    <p:sldId id="293" r:id="rId14"/>
    <p:sldId id="294" r:id="rId15"/>
    <p:sldId id="295" r:id="rId16"/>
    <p:sldId id="296" r:id="rId17"/>
    <p:sldId id="297" r:id="rId18"/>
    <p:sldId id="298" r:id="rId19"/>
    <p:sldId id="266" r:id="rId20"/>
    <p:sldId id="265" r:id="rId21"/>
    <p:sldId id="267" r:id="rId22"/>
    <p:sldId id="285" r:id="rId23"/>
    <p:sldId id="273" r:id="rId24"/>
    <p:sldId id="274" r:id="rId25"/>
    <p:sldId id="275" r:id="rId26"/>
    <p:sldId id="276" r:id="rId27"/>
    <p:sldId id="283" r:id="rId28"/>
    <p:sldId id="284" r:id="rId29"/>
    <p:sldId id="299" r:id="rId30"/>
    <p:sldId id="300" r:id="rId31"/>
    <p:sldId id="301" r:id="rId32"/>
    <p:sldId id="302" r:id="rId33"/>
    <p:sldId id="303" r:id="rId34"/>
    <p:sldId id="304" r:id="rId35"/>
    <p:sldId id="269" r:id="rId36"/>
    <p:sldId id="305" r:id="rId37"/>
    <p:sldId id="306" r:id="rId38"/>
    <p:sldId id="307" r:id="rId39"/>
    <p:sldId id="308" r:id="rId40"/>
    <p:sldId id="278" r:id="rId41"/>
    <p:sldId id="279" r:id="rId42"/>
    <p:sldId id="282" r:id="rId43"/>
    <p:sldId id="281" r:id="rId44"/>
    <p:sldId id="288" r:id="rId45"/>
    <p:sldId id="290" r:id="rId46"/>
    <p:sldId id="291" r:id="rId47"/>
    <p:sldId id="312" r:id="rId48"/>
    <p:sldId id="309" r:id="rId49"/>
    <p:sldId id="314" r:id="rId50"/>
    <p:sldId id="313" r:id="rId51"/>
    <p:sldId id="315" r:id="rId52"/>
    <p:sldId id="322" r:id="rId53"/>
    <p:sldId id="277" r:id="rId54"/>
    <p:sldId id="289" r:id="rId55"/>
    <p:sldId id="316" r:id="rId56"/>
    <p:sldId id="317" r:id="rId57"/>
    <p:sldId id="321" r:id="rId58"/>
    <p:sldId id="319" r:id="rId59"/>
    <p:sldId id="318" r:id="rId60"/>
    <p:sldId id="320" r:id="rId61"/>
    <p:sldId id="310" r:id="rId62"/>
    <p:sldId id="311" r:id="rId63"/>
    <p:sldId id="323" r:id="rId64"/>
    <p:sldId id="270" r:id="rId65"/>
    <p:sldId id="286" r:id="rId66"/>
    <p:sldId id="287" r:id="rId6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63" autoAdjust="0"/>
    <p:restoredTop sz="94709" autoAdjust="0"/>
  </p:normalViewPr>
  <p:slideViewPr>
    <p:cSldViewPr>
      <p:cViewPr varScale="1">
        <p:scale>
          <a:sx n="106" d="100"/>
          <a:sy n="106" d="100"/>
        </p:scale>
        <p:origin x="1692" y="84"/>
      </p:cViewPr>
      <p:guideLst>
        <p:guide orient="horz" pos="2160"/>
        <p:guide pos="2880"/>
      </p:guideLst>
    </p:cSldViewPr>
  </p:slideViewPr>
  <p:outlineViewPr>
    <p:cViewPr>
      <p:scale>
        <a:sx n="33" d="100"/>
        <a:sy n="33" d="100"/>
      </p:scale>
      <p:origin x="12" y="33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13C849-C7C9-41C3-84AC-5F34A9F5C47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1AE6C028-5C74-4EA1-8F2A-2F014FB2A168}">
      <dgm:prSet phldrT="[Текст]"/>
      <dgm:spPr/>
      <dgm:t>
        <a:bodyPr/>
        <a:lstStyle/>
        <a:p>
          <a:r>
            <a:rPr lang="uk-UA" dirty="0" smtClean="0"/>
            <a:t>Соціально-економічні</a:t>
          </a:r>
          <a:endParaRPr lang="ru-RU" dirty="0"/>
        </a:p>
      </dgm:t>
    </dgm:pt>
    <dgm:pt modelId="{C7B0B3F8-8A32-4214-8204-4D0C3866B121}" type="parTrans" cxnId="{BCC74A29-FC71-405F-ACC3-9D0EE9F9E4CA}">
      <dgm:prSet/>
      <dgm:spPr/>
      <dgm:t>
        <a:bodyPr/>
        <a:lstStyle/>
        <a:p>
          <a:endParaRPr lang="ru-RU"/>
        </a:p>
      </dgm:t>
    </dgm:pt>
    <dgm:pt modelId="{52BCF9DF-90D1-4062-A79E-87C6C6A905B0}" type="sibTrans" cxnId="{BCC74A29-FC71-405F-ACC3-9D0EE9F9E4CA}">
      <dgm:prSet/>
      <dgm:spPr/>
      <dgm:t>
        <a:bodyPr/>
        <a:lstStyle/>
        <a:p>
          <a:endParaRPr lang="ru-RU"/>
        </a:p>
      </dgm:t>
    </dgm:pt>
    <dgm:pt modelId="{CD9EF463-5FDE-415C-B772-BC007C0E90F7}">
      <dgm:prSet phldrT="[Текст]"/>
      <dgm:spPr/>
      <dgm:t>
        <a:bodyPr/>
        <a:lstStyle/>
        <a:p>
          <a:r>
            <a:rPr lang="uk-UA" dirty="0" smtClean="0"/>
            <a:t>В ідеальному розумінні</a:t>
          </a:r>
          <a:endParaRPr lang="ru-RU" dirty="0"/>
        </a:p>
      </dgm:t>
    </dgm:pt>
    <dgm:pt modelId="{D6142A97-A9E9-4C9A-AD12-9821A7156F8D}" type="parTrans" cxnId="{7C5D859D-A843-4A33-BD30-DABA58B0BC83}">
      <dgm:prSet/>
      <dgm:spPr/>
      <dgm:t>
        <a:bodyPr/>
        <a:lstStyle/>
        <a:p>
          <a:endParaRPr lang="ru-RU"/>
        </a:p>
      </dgm:t>
    </dgm:pt>
    <dgm:pt modelId="{391C7D3D-7066-4686-B7AE-F2EEFDEF9FED}" type="sibTrans" cxnId="{7C5D859D-A843-4A33-BD30-DABA58B0BC83}">
      <dgm:prSet/>
      <dgm:spPr/>
      <dgm:t>
        <a:bodyPr/>
        <a:lstStyle/>
        <a:p>
          <a:endParaRPr lang="ru-RU"/>
        </a:p>
      </dgm:t>
    </dgm:pt>
    <dgm:pt modelId="{2D85AEC3-AAD4-44F8-976E-033D50393237}">
      <dgm:prSet phldrT="[Текст]"/>
      <dgm:spPr/>
      <dgm:t>
        <a:bodyPr/>
        <a:lstStyle/>
        <a:p>
          <a:r>
            <a:rPr lang="uk-UA" dirty="0" smtClean="0"/>
            <a:t>Формально-юридичні</a:t>
          </a:r>
          <a:endParaRPr lang="ru-RU" dirty="0"/>
        </a:p>
      </dgm:t>
    </dgm:pt>
    <dgm:pt modelId="{E765BF7F-16D6-4F55-884E-A3CC33FB4AD1}" type="parTrans" cxnId="{E722062C-E65D-4866-9EB9-A42120798ACE}">
      <dgm:prSet/>
      <dgm:spPr/>
      <dgm:t>
        <a:bodyPr/>
        <a:lstStyle/>
        <a:p>
          <a:endParaRPr lang="ru-RU"/>
        </a:p>
      </dgm:t>
    </dgm:pt>
    <dgm:pt modelId="{0168577A-F770-429D-9368-52F6FDE056CE}" type="sibTrans" cxnId="{E722062C-E65D-4866-9EB9-A42120798ACE}">
      <dgm:prSet/>
      <dgm:spPr/>
      <dgm:t>
        <a:bodyPr/>
        <a:lstStyle/>
        <a:p>
          <a:endParaRPr lang="ru-RU"/>
        </a:p>
      </dgm:t>
    </dgm:pt>
    <dgm:pt modelId="{B8D6E8C3-9F8A-4E7B-A58A-4BB44DDDE4A8}" type="pres">
      <dgm:prSet presAssocID="{1313C849-C7C9-41C3-84AC-5F34A9F5C476}" presName="linear" presStyleCnt="0">
        <dgm:presLayoutVars>
          <dgm:dir/>
          <dgm:animLvl val="lvl"/>
          <dgm:resizeHandles val="exact"/>
        </dgm:presLayoutVars>
      </dgm:prSet>
      <dgm:spPr/>
      <dgm:t>
        <a:bodyPr/>
        <a:lstStyle/>
        <a:p>
          <a:endParaRPr lang="ru-RU"/>
        </a:p>
      </dgm:t>
    </dgm:pt>
    <dgm:pt modelId="{F12424B7-C887-47A8-BA30-5920BE386A18}" type="pres">
      <dgm:prSet presAssocID="{1AE6C028-5C74-4EA1-8F2A-2F014FB2A168}" presName="parentLin" presStyleCnt="0"/>
      <dgm:spPr/>
    </dgm:pt>
    <dgm:pt modelId="{5B08B5A7-9BEC-4D41-8992-C0BF21D9CC33}" type="pres">
      <dgm:prSet presAssocID="{1AE6C028-5C74-4EA1-8F2A-2F014FB2A168}" presName="parentLeftMargin" presStyleLbl="node1" presStyleIdx="0" presStyleCnt="3"/>
      <dgm:spPr/>
      <dgm:t>
        <a:bodyPr/>
        <a:lstStyle/>
        <a:p>
          <a:endParaRPr lang="ru-RU"/>
        </a:p>
      </dgm:t>
    </dgm:pt>
    <dgm:pt modelId="{43BA9E5B-CC43-4C4E-A2E0-14F1E679EA93}" type="pres">
      <dgm:prSet presAssocID="{1AE6C028-5C74-4EA1-8F2A-2F014FB2A168}" presName="parentText" presStyleLbl="node1" presStyleIdx="0" presStyleCnt="3">
        <dgm:presLayoutVars>
          <dgm:chMax val="0"/>
          <dgm:bulletEnabled val="1"/>
        </dgm:presLayoutVars>
      </dgm:prSet>
      <dgm:spPr/>
      <dgm:t>
        <a:bodyPr/>
        <a:lstStyle/>
        <a:p>
          <a:endParaRPr lang="ru-RU"/>
        </a:p>
      </dgm:t>
    </dgm:pt>
    <dgm:pt modelId="{6EF39EDB-EB05-4198-8FD8-6CDD0A61CC28}" type="pres">
      <dgm:prSet presAssocID="{1AE6C028-5C74-4EA1-8F2A-2F014FB2A168}" presName="negativeSpace" presStyleCnt="0"/>
      <dgm:spPr/>
    </dgm:pt>
    <dgm:pt modelId="{8D5446D8-1144-4D25-BEAE-F7F88F8F090F}" type="pres">
      <dgm:prSet presAssocID="{1AE6C028-5C74-4EA1-8F2A-2F014FB2A168}" presName="childText" presStyleLbl="conFgAcc1" presStyleIdx="0" presStyleCnt="3">
        <dgm:presLayoutVars>
          <dgm:bulletEnabled val="1"/>
        </dgm:presLayoutVars>
      </dgm:prSet>
      <dgm:spPr/>
    </dgm:pt>
    <dgm:pt modelId="{B3B9A97A-002C-4215-AD1C-F3268D242554}" type="pres">
      <dgm:prSet presAssocID="{52BCF9DF-90D1-4062-A79E-87C6C6A905B0}" presName="spaceBetweenRectangles" presStyleCnt="0"/>
      <dgm:spPr/>
    </dgm:pt>
    <dgm:pt modelId="{45FF9D32-1DF0-42D0-927B-E2F5A70AD4ED}" type="pres">
      <dgm:prSet presAssocID="{CD9EF463-5FDE-415C-B772-BC007C0E90F7}" presName="parentLin" presStyleCnt="0"/>
      <dgm:spPr/>
    </dgm:pt>
    <dgm:pt modelId="{1BE005C8-56EA-4AA1-BE1D-CE85E828924D}" type="pres">
      <dgm:prSet presAssocID="{CD9EF463-5FDE-415C-B772-BC007C0E90F7}" presName="parentLeftMargin" presStyleLbl="node1" presStyleIdx="0" presStyleCnt="3"/>
      <dgm:spPr/>
      <dgm:t>
        <a:bodyPr/>
        <a:lstStyle/>
        <a:p>
          <a:endParaRPr lang="ru-RU"/>
        </a:p>
      </dgm:t>
    </dgm:pt>
    <dgm:pt modelId="{89C427D6-7B48-4A1C-A114-D664FD73329C}" type="pres">
      <dgm:prSet presAssocID="{CD9EF463-5FDE-415C-B772-BC007C0E90F7}" presName="parentText" presStyleLbl="node1" presStyleIdx="1" presStyleCnt="3">
        <dgm:presLayoutVars>
          <dgm:chMax val="0"/>
          <dgm:bulletEnabled val="1"/>
        </dgm:presLayoutVars>
      </dgm:prSet>
      <dgm:spPr/>
      <dgm:t>
        <a:bodyPr/>
        <a:lstStyle/>
        <a:p>
          <a:endParaRPr lang="ru-RU"/>
        </a:p>
      </dgm:t>
    </dgm:pt>
    <dgm:pt modelId="{DF822E11-AA3C-46E2-A3F0-38D6C7FB1A46}" type="pres">
      <dgm:prSet presAssocID="{CD9EF463-5FDE-415C-B772-BC007C0E90F7}" presName="negativeSpace" presStyleCnt="0"/>
      <dgm:spPr/>
    </dgm:pt>
    <dgm:pt modelId="{5E98A275-5959-45D2-89B0-2A06B69DED3D}" type="pres">
      <dgm:prSet presAssocID="{CD9EF463-5FDE-415C-B772-BC007C0E90F7}" presName="childText" presStyleLbl="conFgAcc1" presStyleIdx="1" presStyleCnt="3">
        <dgm:presLayoutVars>
          <dgm:bulletEnabled val="1"/>
        </dgm:presLayoutVars>
      </dgm:prSet>
      <dgm:spPr/>
    </dgm:pt>
    <dgm:pt modelId="{A339EEDD-CC2A-4907-A8F9-47A7D6D2DA57}" type="pres">
      <dgm:prSet presAssocID="{391C7D3D-7066-4686-B7AE-F2EEFDEF9FED}" presName="spaceBetweenRectangles" presStyleCnt="0"/>
      <dgm:spPr/>
    </dgm:pt>
    <dgm:pt modelId="{4521F2F5-C623-4419-8B3C-DC041E8F32FE}" type="pres">
      <dgm:prSet presAssocID="{2D85AEC3-AAD4-44F8-976E-033D50393237}" presName="parentLin" presStyleCnt="0"/>
      <dgm:spPr/>
    </dgm:pt>
    <dgm:pt modelId="{721F1195-CBA9-40C4-9DA7-BE6519500F1D}" type="pres">
      <dgm:prSet presAssocID="{2D85AEC3-AAD4-44F8-976E-033D50393237}" presName="parentLeftMargin" presStyleLbl="node1" presStyleIdx="1" presStyleCnt="3"/>
      <dgm:spPr/>
      <dgm:t>
        <a:bodyPr/>
        <a:lstStyle/>
        <a:p>
          <a:endParaRPr lang="ru-RU"/>
        </a:p>
      </dgm:t>
    </dgm:pt>
    <dgm:pt modelId="{95C0C47D-E11B-48BF-8342-9F8F29A4DA67}" type="pres">
      <dgm:prSet presAssocID="{2D85AEC3-AAD4-44F8-976E-033D50393237}" presName="parentText" presStyleLbl="node1" presStyleIdx="2" presStyleCnt="3">
        <dgm:presLayoutVars>
          <dgm:chMax val="0"/>
          <dgm:bulletEnabled val="1"/>
        </dgm:presLayoutVars>
      </dgm:prSet>
      <dgm:spPr/>
      <dgm:t>
        <a:bodyPr/>
        <a:lstStyle/>
        <a:p>
          <a:endParaRPr lang="ru-RU"/>
        </a:p>
      </dgm:t>
    </dgm:pt>
    <dgm:pt modelId="{56289887-466C-48A7-8119-D5559BE4D872}" type="pres">
      <dgm:prSet presAssocID="{2D85AEC3-AAD4-44F8-976E-033D50393237}" presName="negativeSpace" presStyleCnt="0"/>
      <dgm:spPr/>
    </dgm:pt>
    <dgm:pt modelId="{9500FE87-2E61-44DD-A0E0-9F62715E6D2A}" type="pres">
      <dgm:prSet presAssocID="{2D85AEC3-AAD4-44F8-976E-033D50393237}" presName="childText" presStyleLbl="conFgAcc1" presStyleIdx="2" presStyleCnt="3">
        <dgm:presLayoutVars>
          <dgm:bulletEnabled val="1"/>
        </dgm:presLayoutVars>
      </dgm:prSet>
      <dgm:spPr/>
    </dgm:pt>
  </dgm:ptLst>
  <dgm:cxnLst>
    <dgm:cxn modelId="{BDA4045A-1C0B-477C-820D-7A4E55D10207}" type="presOf" srcId="{1AE6C028-5C74-4EA1-8F2A-2F014FB2A168}" destId="{43BA9E5B-CC43-4C4E-A2E0-14F1E679EA93}" srcOrd="1" destOrd="0" presId="urn:microsoft.com/office/officeart/2005/8/layout/list1"/>
    <dgm:cxn modelId="{98901700-4B91-4E7E-A35B-D35D17DA6B1A}" type="presOf" srcId="{1313C849-C7C9-41C3-84AC-5F34A9F5C476}" destId="{B8D6E8C3-9F8A-4E7B-A58A-4BB44DDDE4A8}" srcOrd="0" destOrd="0" presId="urn:microsoft.com/office/officeart/2005/8/layout/list1"/>
    <dgm:cxn modelId="{BCC74A29-FC71-405F-ACC3-9D0EE9F9E4CA}" srcId="{1313C849-C7C9-41C3-84AC-5F34A9F5C476}" destId="{1AE6C028-5C74-4EA1-8F2A-2F014FB2A168}" srcOrd="0" destOrd="0" parTransId="{C7B0B3F8-8A32-4214-8204-4D0C3866B121}" sibTransId="{52BCF9DF-90D1-4062-A79E-87C6C6A905B0}"/>
    <dgm:cxn modelId="{7C5D859D-A843-4A33-BD30-DABA58B0BC83}" srcId="{1313C849-C7C9-41C3-84AC-5F34A9F5C476}" destId="{CD9EF463-5FDE-415C-B772-BC007C0E90F7}" srcOrd="1" destOrd="0" parTransId="{D6142A97-A9E9-4C9A-AD12-9821A7156F8D}" sibTransId="{391C7D3D-7066-4686-B7AE-F2EEFDEF9FED}"/>
    <dgm:cxn modelId="{9F609885-D392-47FC-A04B-A9FBA875CFBC}" type="presOf" srcId="{2D85AEC3-AAD4-44F8-976E-033D50393237}" destId="{721F1195-CBA9-40C4-9DA7-BE6519500F1D}" srcOrd="0" destOrd="0" presId="urn:microsoft.com/office/officeart/2005/8/layout/list1"/>
    <dgm:cxn modelId="{C9DB7DE7-FA35-49D1-BDB9-416393EC9AD3}" type="presOf" srcId="{1AE6C028-5C74-4EA1-8F2A-2F014FB2A168}" destId="{5B08B5A7-9BEC-4D41-8992-C0BF21D9CC33}" srcOrd="0" destOrd="0" presId="urn:microsoft.com/office/officeart/2005/8/layout/list1"/>
    <dgm:cxn modelId="{4E061CDA-9471-4CBE-B4C1-F21F63C3533F}" type="presOf" srcId="{CD9EF463-5FDE-415C-B772-BC007C0E90F7}" destId="{1BE005C8-56EA-4AA1-BE1D-CE85E828924D}" srcOrd="0" destOrd="0" presId="urn:microsoft.com/office/officeart/2005/8/layout/list1"/>
    <dgm:cxn modelId="{E722062C-E65D-4866-9EB9-A42120798ACE}" srcId="{1313C849-C7C9-41C3-84AC-5F34A9F5C476}" destId="{2D85AEC3-AAD4-44F8-976E-033D50393237}" srcOrd="2" destOrd="0" parTransId="{E765BF7F-16D6-4F55-884E-A3CC33FB4AD1}" sibTransId="{0168577A-F770-429D-9368-52F6FDE056CE}"/>
    <dgm:cxn modelId="{943A6144-6F2C-4E32-BF46-2DF923377B45}" type="presOf" srcId="{2D85AEC3-AAD4-44F8-976E-033D50393237}" destId="{95C0C47D-E11B-48BF-8342-9F8F29A4DA67}" srcOrd="1" destOrd="0" presId="urn:microsoft.com/office/officeart/2005/8/layout/list1"/>
    <dgm:cxn modelId="{F00D0924-55DA-4288-AA1C-156CF540BB64}" type="presOf" srcId="{CD9EF463-5FDE-415C-B772-BC007C0E90F7}" destId="{89C427D6-7B48-4A1C-A114-D664FD73329C}" srcOrd="1" destOrd="0" presId="urn:microsoft.com/office/officeart/2005/8/layout/list1"/>
    <dgm:cxn modelId="{8B34E41D-4970-49B1-BFC7-4C213E0FCF12}" type="presParOf" srcId="{B8D6E8C3-9F8A-4E7B-A58A-4BB44DDDE4A8}" destId="{F12424B7-C887-47A8-BA30-5920BE386A18}" srcOrd="0" destOrd="0" presId="urn:microsoft.com/office/officeart/2005/8/layout/list1"/>
    <dgm:cxn modelId="{77727DE0-AB8C-41BA-B888-AEFA5BC9211E}" type="presParOf" srcId="{F12424B7-C887-47A8-BA30-5920BE386A18}" destId="{5B08B5A7-9BEC-4D41-8992-C0BF21D9CC33}" srcOrd="0" destOrd="0" presId="urn:microsoft.com/office/officeart/2005/8/layout/list1"/>
    <dgm:cxn modelId="{4C44F182-C289-4341-AB12-AA5329E530B8}" type="presParOf" srcId="{F12424B7-C887-47A8-BA30-5920BE386A18}" destId="{43BA9E5B-CC43-4C4E-A2E0-14F1E679EA93}" srcOrd="1" destOrd="0" presId="urn:microsoft.com/office/officeart/2005/8/layout/list1"/>
    <dgm:cxn modelId="{07730DFF-0733-4702-9E8A-AF5E9B3B7173}" type="presParOf" srcId="{B8D6E8C3-9F8A-4E7B-A58A-4BB44DDDE4A8}" destId="{6EF39EDB-EB05-4198-8FD8-6CDD0A61CC28}" srcOrd="1" destOrd="0" presId="urn:microsoft.com/office/officeart/2005/8/layout/list1"/>
    <dgm:cxn modelId="{223FD1FF-DAB4-47CE-B805-848B0E8B7CCA}" type="presParOf" srcId="{B8D6E8C3-9F8A-4E7B-A58A-4BB44DDDE4A8}" destId="{8D5446D8-1144-4D25-BEAE-F7F88F8F090F}" srcOrd="2" destOrd="0" presId="urn:microsoft.com/office/officeart/2005/8/layout/list1"/>
    <dgm:cxn modelId="{5F118216-F75B-47AC-A5D9-0DB282271F86}" type="presParOf" srcId="{B8D6E8C3-9F8A-4E7B-A58A-4BB44DDDE4A8}" destId="{B3B9A97A-002C-4215-AD1C-F3268D242554}" srcOrd="3" destOrd="0" presId="urn:microsoft.com/office/officeart/2005/8/layout/list1"/>
    <dgm:cxn modelId="{73C443AB-BC26-4A1E-BB16-DBA0B8418732}" type="presParOf" srcId="{B8D6E8C3-9F8A-4E7B-A58A-4BB44DDDE4A8}" destId="{45FF9D32-1DF0-42D0-927B-E2F5A70AD4ED}" srcOrd="4" destOrd="0" presId="urn:microsoft.com/office/officeart/2005/8/layout/list1"/>
    <dgm:cxn modelId="{FEED7D7F-9DF3-4290-AD2B-497086E560DD}" type="presParOf" srcId="{45FF9D32-1DF0-42D0-927B-E2F5A70AD4ED}" destId="{1BE005C8-56EA-4AA1-BE1D-CE85E828924D}" srcOrd="0" destOrd="0" presId="urn:microsoft.com/office/officeart/2005/8/layout/list1"/>
    <dgm:cxn modelId="{869A5B33-A7DF-4F9F-BD82-86FC8D54AE94}" type="presParOf" srcId="{45FF9D32-1DF0-42D0-927B-E2F5A70AD4ED}" destId="{89C427D6-7B48-4A1C-A114-D664FD73329C}" srcOrd="1" destOrd="0" presId="urn:microsoft.com/office/officeart/2005/8/layout/list1"/>
    <dgm:cxn modelId="{3972472C-36F1-43F3-BD4E-CE3C00A54D38}" type="presParOf" srcId="{B8D6E8C3-9F8A-4E7B-A58A-4BB44DDDE4A8}" destId="{DF822E11-AA3C-46E2-A3F0-38D6C7FB1A46}" srcOrd="5" destOrd="0" presId="urn:microsoft.com/office/officeart/2005/8/layout/list1"/>
    <dgm:cxn modelId="{D0D87334-42C5-48B4-B97B-3F0D105C3191}" type="presParOf" srcId="{B8D6E8C3-9F8A-4E7B-A58A-4BB44DDDE4A8}" destId="{5E98A275-5959-45D2-89B0-2A06B69DED3D}" srcOrd="6" destOrd="0" presId="urn:microsoft.com/office/officeart/2005/8/layout/list1"/>
    <dgm:cxn modelId="{C3E483E9-05B5-4D0D-BEC5-1BE952D71B30}" type="presParOf" srcId="{B8D6E8C3-9F8A-4E7B-A58A-4BB44DDDE4A8}" destId="{A339EEDD-CC2A-4907-A8F9-47A7D6D2DA57}" srcOrd="7" destOrd="0" presId="urn:microsoft.com/office/officeart/2005/8/layout/list1"/>
    <dgm:cxn modelId="{72C7251F-26F1-4A6F-BDB7-22EF2C25BE2C}" type="presParOf" srcId="{B8D6E8C3-9F8A-4E7B-A58A-4BB44DDDE4A8}" destId="{4521F2F5-C623-4419-8B3C-DC041E8F32FE}" srcOrd="8" destOrd="0" presId="urn:microsoft.com/office/officeart/2005/8/layout/list1"/>
    <dgm:cxn modelId="{6E211066-1104-4C9F-BBB2-DB98C602B3B6}" type="presParOf" srcId="{4521F2F5-C623-4419-8B3C-DC041E8F32FE}" destId="{721F1195-CBA9-40C4-9DA7-BE6519500F1D}" srcOrd="0" destOrd="0" presId="urn:microsoft.com/office/officeart/2005/8/layout/list1"/>
    <dgm:cxn modelId="{4BF87714-5E28-4111-A324-B309264C8085}" type="presParOf" srcId="{4521F2F5-C623-4419-8B3C-DC041E8F32FE}" destId="{95C0C47D-E11B-48BF-8342-9F8F29A4DA67}" srcOrd="1" destOrd="0" presId="urn:microsoft.com/office/officeart/2005/8/layout/list1"/>
    <dgm:cxn modelId="{28C809B2-1632-4C4D-901D-84FD7242A644}" type="presParOf" srcId="{B8D6E8C3-9F8A-4E7B-A58A-4BB44DDDE4A8}" destId="{56289887-466C-48A7-8119-D5559BE4D872}" srcOrd="9" destOrd="0" presId="urn:microsoft.com/office/officeart/2005/8/layout/list1"/>
    <dgm:cxn modelId="{30720992-272B-4E67-A1F8-C2219DAB77A5}" type="presParOf" srcId="{B8D6E8C3-9F8A-4E7B-A58A-4BB44DDDE4A8}" destId="{9500FE87-2E61-44DD-A0E0-9F62715E6D2A}"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1877318-92D0-4289-A14F-1C80E44048AB}" type="doc">
      <dgm:prSet loTypeId="urn:microsoft.com/office/officeart/2005/8/layout/hierarchy4" loCatId="hierarchy" qsTypeId="urn:microsoft.com/office/officeart/2005/8/quickstyle/simple1" qsCatId="simple" csTypeId="urn:microsoft.com/office/officeart/2005/8/colors/colorful5" csCatId="colorful" phldr="1"/>
      <dgm:spPr/>
      <dgm:t>
        <a:bodyPr/>
        <a:lstStyle/>
        <a:p>
          <a:endParaRPr lang="ru-RU"/>
        </a:p>
      </dgm:t>
    </dgm:pt>
    <dgm:pt modelId="{21513F09-E365-481D-BADC-16CBAE2B1A70}">
      <dgm:prSet phldrT="[Текст]"/>
      <dgm:spPr/>
      <dgm:t>
        <a:bodyPr/>
        <a:lstStyle/>
        <a:p>
          <a:r>
            <a:rPr lang="uk-UA" dirty="0" smtClean="0"/>
            <a:t>Сукупність правопороджуючих факторів у сфері використання і охорони земель</a:t>
          </a:r>
          <a:endParaRPr lang="ru-RU" dirty="0"/>
        </a:p>
      </dgm:t>
    </dgm:pt>
    <dgm:pt modelId="{C9B57207-11DD-45D7-962D-ED395EECCAE0}" type="parTrans" cxnId="{00933ACF-2C4D-441D-8ECB-810B80957297}">
      <dgm:prSet/>
      <dgm:spPr/>
      <dgm:t>
        <a:bodyPr/>
        <a:lstStyle/>
        <a:p>
          <a:endParaRPr lang="ru-RU"/>
        </a:p>
      </dgm:t>
    </dgm:pt>
    <dgm:pt modelId="{968B8268-6DB8-42D3-AB85-C6B9B24681A4}" type="sibTrans" cxnId="{00933ACF-2C4D-441D-8ECB-810B80957297}">
      <dgm:prSet/>
      <dgm:spPr/>
      <dgm:t>
        <a:bodyPr/>
        <a:lstStyle/>
        <a:p>
          <a:endParaRPr lang="ru-RU"/>
        </a:p>
      </dgm:t>
    </dgm:pt>
    <dgm:pt modelId="{ED7AF12D-B36A-4767-A55A-A923636D455B}">
      <dgm:prSet phldrT="[Текст]"/>
      <dgm:spPr/>
      <dgm:t>
        <a:bodyPr/>
        <a:lstStyle/>
        <a:p>
          <a:r>
            <a:rPr lang="uk-UA" dirty="0" smtClean="0"/>
            <a:t>Об'єктивні </a:t>
          </a:r>
          <a:endParaRPr lang="ru-RU" dirty="0"/>
        </a:p>
      </dgm:t>
    </dgm:pt>
    <dgm:pt modelId="{3F4BA423-A898-42A9-8154-CF3E177AC824}" type="parTrans" cxnId="{E5E24FEF-5F62-4C4A-A233-967032DBDD0C}">
      <dgm:prSet/>
      <dgm:spPr/>
      <dgm:t>
        <a:bodyPr/>
        <a:lstStyle/>
        <a:p>
          <a:endParaRPr lang="ru-RU"/>
        </a:p>
      </dgm:t>
    </dgm:pt>
    <dgm:pt modelId="{8FC2FA15-112D-478D-88D1-B52BA375E8CD}" type="sibTrans" cxnId="{E5E24FEF-5F62-4C4A-A233-967032DBDD0C}">
      <dgm:prSet/>
      <dgm:spPr/>
      <dgm:t>
        <a:bodyPr/>
        <a:lstStyle/>
        <a:p>
          <a:endParaRPr lang="ru-RU"/>
        </a:p>
      </dgm:t>
    </dgm:pt>
    <dgm:pt modelId="{C71C7680-6252-454E-8843-B6F4E0A3E744}">
      <dgm:prSet phldrT="[Текст]"/>
      <dgm:spPr/>
      <dgm:t>
        <a:bodyPr/>
        <a:lstStyle/>
        <a:p>
          <a:r>
            <a:rPr lang="uk-UA" dirty="0" smtClean="0"/>
            <a:t>Соціально-економічні умови, стан земель…</a:t>
          </a:r>
          <a:endParaRPr lang="ru-RU" dirty="0"/>
        </a:p>
      </dgm:t>
    </dgm:pt>
    <dgm:pt modelId="{E1D0BB86-4C14-4388-B66D-CFAEF1BC536B}" type="parTrans" cxnId="{C152FE34-D167-41A0-B500-EBFFD5B350E4}">
      <dgm:prSet/>
      <dgm:spPr/>
      <dgm:t>
        <a:bodyPr/>
        <a:lstStyle/>
        <a:p>
          <a:endParaRPr lang="ru-RU"/>
        </a:p>
      </dgm:t>
    </dgm:pt>
    <dgm:pt modelId="{2C715491-EA40-45FF-869D-37EC0D2CBC42}" type="sibTrans" cxnId="{C152FE34-D167-41A0-B500-EBFFD5B350E4}">
      <dgm:prSet/>
      <dgm:spPr/>
      <dgm:t>
        <a:bodyPr/>
        <a:lstStyle/>
        <a:p>
          <a:endParaRPr lang="ru-RU"/>
        </a:p>
      </dgm:t>
    </dgm:pt>
    <dgm:pt modelId="{C51FEBF5-ED00-4CEE-BA91-EA40369DD278}">
      <dgm:prSet phldrT="[Текст]"/>
      <dgm:spPr/>
      <dgm:t>
        <a:bodyPr/>
        <a:lstStyle/>
        <a:p>
          <a:r>
            <a:rPr lang="uk-UA" dirty="0" smtClean="0"/>
            <a:t>Суб'єктивні</a:t>
          </a:r>
          <a:endParaRPr lang="ru-RU" dirty="0"/>
        </a:p>
      </dgm:t>
    </dgm:pt>
    <dgm:pt modelId="{E2EEA3AE-49B3-40A1-8743-EA7954C47423}" type="parTrans" cxnId="{D73B97B3-AEFC-4848-9265-9D5A382A7AB3}">
      <dgm:prSet/>
      <dgm:spPr/>
      <dgm:t>
        <a:bodyPr/>
        <a:lstStyle/>
        <a:p>
          <a:endParaRPr lang="ru-RU"/>
        </a:p>
      </dgm:t>
    </dgm:pt>
    <dgm:pt modelId="{D92832DD-29FC-4690-BBBB-DEFB4AD3ADD5}" type="sibTrans" cxnId="{D73B97B3-AEFC-4848-9265-9D5A382A7AB3}">
      <dgm:prSet/>
      <dgm:spPr/>
      <dgm:t>
        <a:bodyPr/>
        <a:lstStyle/>
        <a:p>
          <a:endParaRPr lang="ru-RU"/>
        </a:p>
      </dgm:t>
    </dgm:pt>
    <dgm:pt modelId="{B9392189-F27E-42C5-BBD3-F2EF4F708001}">
      <dgm:prSet phldrT="[Текст]"/>
      <dgm:spPr/>
      <dgm:t>
        <a:bodyPr/>
        <a:lstStyle/>
        <a:p>
          <a:r>
            <a:rPr lang="uk-UA" dirty="0" smtClean="0"/>
            <a:t>Політична ситуація, доктринальні погляди…</a:t>
          </a:r>
          <a:endParaRPr lang="ru-RU" dirty="0"/>
        </a:p>
      </dgm:t>
    </dgm:pt>
    <dgm:pt modelId="{74E82227-589E-48D6-AB6B-01723712B76D}" type="parTrans" cxnId="{152F39A5-B933-4016-BDA7-B0B183E41DB7}">
      <dgm:prSet/>
      <dgm:spPr/>
      <dgm:t>
        <a:bodyPr/>
        <a:lstStyle/>
        <a:p>
          <a:endParaRPr lang="ru-RU"/>
        </a:p>
      </dgm:t>
    </dgm:pt>
    <dgm:pt modelId="{656D5A43-2F1D-4328-B804-BECF194CBED1}" type="sibTrans" cxnId="{152F39A5-B933-4016-BDA7-B0B183E41DB7}">
      <dgm:prSet/>
      <dgm:spPr/>
      <dgm:t>
        <a:bodyPr/>
        <a:lstStyle/>
        <a:p>
          <a:endParaRPr lang="ru-RU"/>
        </a:p>
      </dgm:t>
    </dgm:pt>
    <dgm:pt modelId="{3B23E1C2-7A56-4E7B-A2BF-EDB3FFD94E5C}" type="pres">
      <dgm:prSet presAssocID="{11877318-92D0-4289-A14F-1C80E44048AB}" presName="Name0" presStyleCnt="0">
        <dgm:presLayoutVars>
          <dgm:chPref val="1"/>
          <dgm:dir/>
          <dgm:animOne val="branch"/>
          <dgm:animLvl val="lvl"/>
          <dgm:resizeHandles/>
        </dgm:presLayoutVars>
      </dgm:prSet>
      <dgm:spPr/>
      <dgm:t>
        <a:bodyPr/>
        <a:lstStyle/>
        <a:p>
          <a:endParaRPr lang="ru-RU"/>
        </a:p>
      </dgm:t>
    </dgm:pt>
    <dgm:pt modelId="{DF04CDF7-5CAB-49A8-9B82-566C7DAD8227}" type="pres">
      <dgm:prSet presAssocID="{21513F09-E365-481D-BADC-16CBAE2B1A70}" presName="vertOne" presStyleCnt="0"/>
      <dgm:spPr/>
    </dgm:pt>
    <dgm:pt modelId="{960C01FC-C1F6-4A31-8F85-CD3E23EA1B33}" type="pres">
      <dgm:prSet presAssocID="{21513F09-E365-481D-BADC-16CBAE2B1A70}" presName="txOne" presStyleLbl="node0" presStyleIdx="0" presStyleCnt="1">
        <dgm:presLayoutVars>
          <dgm:chPref val="3"/>
        </dgm:presLayoutVars>
      </dgm:prSet>
      <dgm:spPr/>
      <dgm:t>
        <a:bodyPr/>
        <a:lstStyle/>
        <a:p>
          <a:endParaRPr lang="ru-RU"/>
        </a:p>
      </dgm:t>
    </dgm:pt>
    <dgm:pt modelId="{7ADB4B72-F414-4113-AF85-C0370FA7532F}" type="pres">
      <dgm:prSet presAssocID="{21513F09-E365-481D-BADC-16CBAE2B1A70}" presName="parTransOne" presStyleCnt="0"/>
      <dgm:spPr/>
    </dgm:pt>
    <dgm:pt modelId="{D20D08EF-335E-46DE-9350-30E3DE7AA4AD}" type="pres">
      <dgm:prSet presAssocID="{21513F09-E365-481D-BADC-16CBAE2B1A70}" presName="horzOne" presStyleCnt="0"/>
      <dgm:spPr/>
    </dgm:pt>
    <dgm:pt modelId="{7904C4A5-6785-476E-A803-0C74D5CEE864}" type="pres">
      <dgm:prSet presAssocID="{ED7AF12D-B36A-4767-A55A-A923636D455B}" presName="vertTwo" presStyleCnt="0"/>
      <dgm:spPr/>
    </dgm:pt>
    <dgm:pt modelId="{9B79F405-252D-446B-B9AD-8795D61E1E00}" type="pres">
      <dgm:prSet presAssocID="{ED7AF12D-B36A-4767-A55A-A923636D455B}" presName="txTwo" presStyleLbl="node2" presStyleIdx="0" presStyleCnt="2" custScaleX="94878" custLinFactNeighborX="2755" custLinFactNeighborY="-42074">
        <dgm:presLayoutVars>
          <dgm:chPref val="3"/>
        </dgm:presLayoutVars>
      </dgm:prSet>
      <dgm:spPr/>
      <dgm:t>
        <a:bodyPr/>
        <a:lstStyle/>
        <a:p>
          <a:endParaRPr lang="ru-RU"/>
        </a:p>
      </dgm:t>
    </dgm:pt>
    <dgm:pt modelId="{3DF1E4BA-5D92-4785-9A03-26599C161875}" type="pres">
      <dgm:prSet presAssocID="{ED7AF12D-B36A-4767-A55A-A923636D455B}" presName="parTransTwo" presStyleCnt="0"/>
      <dgm:spPr/>
    </dgm:pt>
    <dgm:pt modelId="{764974C6-7B3A-41A5-AD72-95EE54DA2486}" type="pres">
      <dgm:prSet presAssocID="{ED7AF12D-B36A-4767-A55A-A923636D455B}" presName="horzTwo" presStyleCnt="0"/>
      <dgm:spPr/>
    </dgm:pt>
    <dgm:pt modelId="{83723203-B4CF-431C-BBFB-36EF6066B5A9}" type="pres">
      <dgm:prSet presAssocID="{C71C7680-6252-454E-8843-B6F4E0A3E744}" presName="vertThree" presStyleCnt="0"/>
      <dgm:spPr/>
    </dgm:pt>
    <dgm:pt modelId="{322955B3-E609-49D7-9B88-F0E581A10CEC}" type="pres">
      <dgm:prSet presAssocID="{C71C7680-6252-454E-8843-B6F4E0A3E744}" presName="txThree" presStyleLbl="node3" presStyleIdx="0" presStyleCnt="2">
        <dgm:presLayoutVars>
          <dgm:chPref val="3"/>
        </dgm:presLayoutVars>
      </dgm:prSet>
      <dgm:spPr/>
      <dgm:t>
        <a:bodyPr/>
        <a:lstStyle/>
        <a:p>
          <a:endParaRPr lang="ru-RU"/>
        </a:p>
      </dgm:t>
    </dgm:pt>
    <dgm:pt modelId="{7541BEC1-1255-45C9-A78F-4668236AB681}" type="pres">
      <dgm:prSet presAssocID="{C71C7680-6252-454E-8843-B6F4E0A3E744}" presName="horzThree" presStyleCnt="0"/>
      <dgm:spPr/>
    </dgm:pt>
    <dgm:pt modelId="{D10D7DCB-6F94-4B0B-8C01-7329DA416FFF}" type="pres">
      <dgm:prSet presAssocID="{8FC2FA15-112D-478D-88D1-B52BA375E8CD}" presName="sibSpaceTwo" presStyleCnt="0"/>
      <dgm:spPr/>
    </dgm:pt>
    <dgm:pt modelId="{8D84FCEB-9980-446C-B2A5-749E1DCCBA0E}" type="pres">
      <dgm:prSet presAssocID="{C51FEBF5-ED00-4CEE-BA91-EA40369DD278}" presName="vertTwo" presStyleCnt="0"/>
      <dgm:spPr/>
    </dgm:pt>
    <dgm:pt modelId="{366F9A78-5D70-49B5-8378-3A48DD2CA61B}" type="pres">
      <dgm:prSet presAssocID="{C51FEBF5-ED00-4CEE-BA91-EA40369DD278}" presName="txTwo" presStyleLbl="node2" presStyleIdx="1" presStyleCnt="2" custLinFactNeighborX="-4266" custLinFactNeighborY="-42074">
        <dgm:presLayoutVars>
          <dgm:chPref val="3"/>
        </dgm:presLayoutVars>
      </dgm:prSet>
      <dgm:spPr/>
      <dgm:t>
        <a:bodyPr/>
        <a:lstStyle/>
        <a:p>
          <a:endParaRPr lang="ru-RU"/>
        </a:p>
      </dgm:t>
    </dgm:pt>
    <dgm:pt modelId="{E1EC170A-BCBC-4ED7-B825-7B976CDCEF4A}" type="pres">
      <dgm:prSet presAssocID="{C51FEBF5-ED00-4CEE-BA91-EA40369DD278}" presName="parTransTwo" presStyleCnt="0"/>
      <dgm:spPr/>
    </dgm:pt>
    <dgm:pt modelId="{D05A868D-A37C-42E0-9035-5BBAF37759AF}" type="pres">
      <dgm:prSet presAssocID="{C51FEBF5-ED00-4CEE-BA91-EA40369DD278}" presName="horzTwo" presStyleCnt="0"/>
      <dgm:spPr/>
    </dgm:pt>
    <dgm:pt modelId="{2C97A0D4-7C2D-430F-A4D5-A61BAAFAAFFF}" type="pres">
      <dgm:prSet presAssocID="{B9392189-F27E-42C5-BBD3-F2EF4F708001}" presName="vertThree" presStyleCnt="0"/>
      <dgm:spPr/>
    </dgm:pt>
    <dgm:pt modelId="{C07A73E5-3C1F-49C9-A3EA-3D3FE46BD98E}" type="pres">
      <dgm:prSet presAssocID="{B9392189-F27E-42C5-BBD3-F2EF4F708001}" presName="txThree" presStyleLbl="node3" presStyleIdx="1" presStyleCnt="2" custLinFactNeighborX="-325" custLinFactNeighborY="2749">
        <dgm:presLayoutVars>
          <dgm:chPref val="3"/>
        </dgm:presLayoutVars>
      </dgm:prSet>
      <dgm:spPr/>
      <dgm:t>
        <a:bodyPr/>
        <a:lstStyle/>
        <a:p>
          <a:endParaRPr lang="ru-RU"/>
        </a:p>
      </dgm:t>
    </dgm:pt>
    <dgm:pt modelId="{2D33C581-DAF9-4F3D-B216-65792155D905}" type="pres">
      <dgm:prSet presAssocID="{B9392189-F27E-42C5-BBD3-F2EF4F708001}" presName="horzThree" presStyleCnt="0"/>
      <dgm:spPr/>
    </dgm:pt>
  </dgm:ptLst>
  <dgm:cxnLst>
    <dgm:cxn modelId="{07FB652E-3D70-4D02-B796-8A7708BEFEA5}" type="presOf" srcId="{B9392189-F27E-42C5-BBD3-F2EF4F708001}" destId="{C07A73E5-3C1F-49C9-A3EA-3D3FE46BD98E}" srcOrd="0" destOrd="0" presId="urn:microsoft.com/office/officeart/2005/8/layout/hierarchy4"/>
    <dgm:cxn modelId="{58C9BF34-6410-4163-81AF-7EFD2ED56494}" type="presOf" srcId="{21513F09-E365-481D-BADC-16CBAE2B1A70}" destId="{960C01FC-C1F6-4A31-8F85-CD3E23EA1B33}" srcOrd="0" destOrd="0" presId="urn:microsoft.com/office/officeart/2005/8/layout/hierarchy4"/>
    <dgm:cxn modelId="{8527CFE3-3BAF-46A3-BBB4-3D0108855BFB}" type="presOf" srcId="{ED7AF12D-B36A-4767-A55A-A923636D455B}" destId="{9B79F405-252D-446B-B9AD-8795D61E1E00}" srcOrd="0" destOrd="0" presId="urn:microsoft.com/office/officeart/2005/8/layout/hierarchy4"/>
    <dgm:cxn modelId="{C2B1B00A-2114-494D-A136-EA7156DE75F8}" type="presOf" srcId="{C51FEBF5-ED00-4CEE-BA91-EA40369DD278}" destId="{366F9A78-5D70-49B5-8378-3A48DD2CA61B}" srcOrd="0" destOrd="0" presId="urn:microsoft.com/office/officeart/2005/8/layout/hierarchy4"/>
    <dgm:cxn modelId="{152F39A5-B933-4016-BDA7-B0B183E41DB7}" srcId="{C51FEBF5-ED00-4CEE-BA91-EA40369DD278}" destId="{B9392189-F27E-42C5-BBD3-F2EF4F708001}" srcOrd="0" destOrd="0" parTransId="{74E82227-589E-48D6-AB6B-01723712B76D}" sibTransId="{656D5A43-2F1D-4328-B804-BECF194CBED1}"/>
    <dgm:cxn modelId="{EAFDA9D9-C0AF-4204-839D-92A1F780B97B}" type="presOf" srcId="{11877318-92D0-4289-A14F-1C80E44048AB}" destId="{3B23E1C2-7A56-4E7B-A2BF-EDB3FFD94E5C}" srcOrd="0" destOrd="0" presId="urn:microsoft.com/office/officeart/2005/8/layout/hierarchy4"/>
    <dgm:cxn modelId="{C152FE34-D167-41A0-B500-EBFFD5B350E4}" srcId="{ED7AF12D-B36A-4767-A55A-A923636D455B}" destId="{C71C7680-6252-454E-8843-B6F4E0A3E744}" srcOrd="0" destOrd="0" parTransId="{E1D0BB86-4C14-4388-B66D-CFAEF1BC536B}" sibTransId="{2C715491-EA40-45FF-869D-37EC0D2CBC42}"/>
    <dgm:cxn modelId="{D73B97B3-AEFC-4848-9265-9D5A382A7AB3}" srcId="{21513F09-E365-481D-BADC-16CBAE2B1A70}" destId="{C51FEBF5-ED00-4CEE-BA91-EA40369DD278}" srcOrd="1" destOrd="0" parTransId="{E2EEA3AE-49B3-40A1-8743-EA7954C47423}" sibTransId="{D92832DD-29FC-4690-BBBB-DEFB4AD3ADD5}"/>
    <dgm:cxn modelId="{E5E24FEF-5F62-4C4A-A233-967032DBDD0C}" srcId="{21513F09-E365-481D-BADC-16CBAE2B1A70}" destId="{ED7AF12D-B36A-4767-A55A-A923636D455B}" srcOrd="0" destOrd="0" parTransId="{3F4BA423-A898-42A9-8154-CF3E177AC824}" sibTransId="{8FC2FA15-112D-478D-88D1-B52BA375E8CD}"/>
    <dgm:cxn modelId="{00933ACF-2C4D-441D-8ECB-810B80957297}" srcId="{11877318-92D0-4289-A14F-1C80E44048AB}" destId="{21513F09-E365-481D-BADC-16CBAE2B1A70}" srcOrd="0" destOrd="0" parTransId="{C9B57207-11DD-45D7-962D-ED395EECCAE0}" sibTransId="{968B8268-6DB8-42D3-AB85-C6B9B24681A4}"/>
    <dgm:cxn modelId="{BDDD3AC4-AAAC-438E-AB12-C1584720C6E3}" type="presOf" srcId="{C71C7680-6252-454E-8843-B6F4E0A3E744}" destId="{322955B3-E609-49D7-9B88-F0E581A10CEC}" srcOrd="0" destOrd="0" presId="urn:microsoft.com/office/officeart/2005/8/layout/hierarchy4"/>
    <dgm:cxn modelId="{4E8F5FE2-A651-42FB-8691-AC9F5940651C}" type="presParOf" srcId="{3B23E1C2-7A56-4E7B-A2BF-EDB3FFD94E5C}" destId="{DF04CDF7-5CAB-49A8-9B82-566C7DAD8227}" srcOrd="0" destOrd="0" presId="urn:microsoft.com/office/officeart/2005/8/layout/hierarchy4"/>
    <dgm:cxn modelId="{B6DDC71C-AB28-446C-8A33-82151A7B3F54}" type="presParOf" srcId="{DF04CDF7-5CAB-49A8-9B82-566C7DAD8227}" destId="{960C01FC-C1F6-4A31-8F85-CD3E23EA1B33}" srcOrd="0" destOrd="0" presId="urn:microsoft.com/office/officeart/2005/8/layout/hierarchy4"/>
    <dgm:cxn modelId="{7D685149-D2C9-4DFA-B52B-BF2280919A30}" type="presParOf" srcId="{DF04CDF7-5CAB-49A8-9B82-566C7DAD8227}" destId="{7ADB4B72-F414-4113-AF85-C0370FA7532F}" srcOrd="1" destOrd="0" presId="urn:microsoft.com/office/officeart/2005/8/layout/hierarchy4"/>
    <dgm:cxn modelId="{3E2C4CCF-3DA3-4E41-B5BC-85D794602E59}" type="presParOf" srcId="{DF04CDF7-5CAB-49A8-9B82-566C7DAD8227}" destId="{D20D08EF-335E-46DE-9350-30E3DE7AA4AD}" srcOrd="2" destOrd="0" presId="urn:microsoft.com/office/officeart/2005/8/layout/hierarchy4"/>
    <dgm:cxn modelId="{EE45EA84-596C-4557-B689-CF5E5546D110}" type="presParOf" srcId="{D20D08EF-335E-46DE-9350-30E3DE7AA4AD}" destId="{7904C4A5-6785-476E-A803-0C74D5CEE864}" srcOrd="0" destOrd="0" presId="urn:microsoft.com/office/officeart/2005/8/layout/hierarchy4"/>
    <dgm:cxn modelId="{F4424693-7DC2-458C-A071-94F28CE2E721}" type="presParOf" srcId="{7904C4A5-6785-476E-A803-0C74D5CEE864}" destId="{9B79F405-252D-446B-B9AD-8795D61E1E00}" srcOrd="0" destOrd="0" presId="urn:microsoft.com/office/officeart/2005/8/layout/hierarchy4"/>
    <dgm:cxn modelId="{2D1F4301-1629-4E83-B9A9-91C3C57E5535}" type="presParOf" srcId="{7904C4A5-6785-476E-A803-0C74D5CEE864}" destId="{3DF1E4BA-5D92-4785-9A03-26599C161875}" srcOrd="1" destOrd="0" presId="urn:microsoft.com/office/officeart/2005/8/layout/hierarchy4"/>
    <dgm:cxn modelId="{C554082A-CA58-4B37-8929-0563913BC273}" type="presParOf" srcId="{7904C4A5-6785-476E-A803-0C74D5CEE864}" destId="{764974C6-7B3A-41A5-AD72-95EE54DA2486}" srcOrd="2" destOrd="0" presId="urn:microsoft.com/office/officeart/2005/8/layout/hierarchy4"/>
    <dgm:cxn modelId="{510A8C1F-A1EE-474A-8C32-59CFCFCCBB70}" type="presParOf" srcId="{764974C6-7B3A-41A5-AD72-95EE54DA2486}" destId="{83723203-B4CF-431C-BBFB-36EF6066B5A9}" srcOrd="0" destOrd="0" presId="urn:microsoft.com/office/officeart/2005/8/layout/hierarchy4"/>
    <dgm:cxn modelId="{18C7DE85-6742-4C25-9EC6-0D169792C585}" type="presParOf" srcId="{83723203-B4CF-431C-BBFB-36EF6066B5A9}" destId="{322955B3-E609-49D7-9B88-F0E581A10CEC}" srcOrd="0" destOrd="0" presId="urn:microsoft.com/office/officeart/2005/8/layout/hierarchy4"/>
    <dgm:cxn modelId="{4D14C26E-F5FE-44F3-AC9A-83EE1B2241C8}" type="presParOf" srcId="{83723203-B4CF-431C-BBFB-36EF6066B5A9}" destId="{7541BEC1-1255-45C9-A78F-4668236AB681}" srcOrd="1" destOrd="0" presId="urn:microsoft.com/office/officeart/2005/8/layout/hierarchy4"/>
    <dgm:cxn modelId="{213CE57C-DBC5-469A-92E8-29CD7CCC7126}" type="presParOf" srcId="{D20D08EF-335E-46DE-9350-30E3DE7AA4AD}" destId="{D10D7DCB-6F94-4B0B-8C01-7329DA416FFF}" srcOrd="1" destOrd="0" presId="urn:microsoft.com/office/officeart/2005/8/layout/hierarchy4"/>
    <dgm:cxn modelId="{F5F1D9B2-117F-41DD-9507-625768FA8859}" type="presParOf" srcId="{D20D08EF-335E-46DE-9350-30E3DE7AA4AD}" destId="{8D84FCEB-9980-446C-B2A5-749E1DCCBA0E}" srcOrd="2" destOrd="0" presId="urn:microsoft.com/office/officeart/2005/8/layout/hierarchy4"/>
    <dgm:cxn modelId="{38AB37C0-4709-4AA3-86BC-F59D219211D1}" type="presParOf" srcId="{8D84FCEB-9980-446C-B2A5-749E1DCCBA0E}" destId="{366F9A78-5D70-49B5-8378-3A48DD2CA61B}" srcOrd="0" destOrd="0" presId="urn:microsoft.com/office/officeart/2005/8/layout/hierarchy4"/>
    <dgm:cxn modelId="{48CFA5A8-A9C3-4C35-BD11-24284C1DAB68}" type="presParOf" srcId="{8D84FCEB-9980-446C-B2A5-749E1DCCBA0E}" destId="{E1EC170A-BCBC-4ED7-B825-7B976CDCEF4A}" srcOrd="1" destOrd="0" presId="urn:microsoft.com/office/officeart/2005/8/layout/hierarchy4"/>
    <dgm:cxn modelId="{A2F3EBF1-F248-4035-A9A3-2A5F4708FD3A}" type="presParOf" srcId="{8D84FCEB-9980-446C-B2A5-749E1DCCBA0E}" destId="{D05A868D-A37C-42E0-9035-5BBAF37759AF}" srcOrd="2" destOrd="0" presId="urn:microsoft.com/office/officeart/2005/8/layout/hierarchy4"/>
    <dgm:cxn modelId="{E5887F6F-5A4F-48A6-AAEF-1441F6E35004}" type="presParOf" srcId="{D05A868D-A37C-42E0-9035-5BBAF37759AF}" destId="{2C97A0D4-7C2D-430F-A4D5-A61BAAFAAFFF}" srcOrd="0" destOrd="0" presId="urn:microsoft.com/office/officeart/2005/8/layout/hierarchy4"/>
    <dgm:cxn modelId="{45215C6D-DE29-4DB0-9634-26959B41C3BD}" type="presParOf" srcId="{2C97A0D4-7C2D-430F-A4D5-A61BAAFAAFFF}" destId="{C07A73E5-3C1F-49C9-A3EA-3D3FE46BD98E}" srcOrd="0" destOrd="0" presId="urn:microsoft.com/office/officeart/2005/8/layout/hierarchy4"/>
    <dgm:cxn modelId="{0BD5E034-A633-4B12-9E0E-6379188870FF}" type="presParOf" srcId="{2C97A0D4-7C2D-430F-A4D5-A61BAAFAAFFF}" destId="{2D33C581-DAF9-4F3D-B216-65792155D905}"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4517B94-E569-46D8-B527-B3D950EC890B}" type="doc">
      <dgm:prSet loTypeId="urn:microsoft.com/office/officeart/2005/8/layout/hierarchy4" loCatId="list" qsTypeId="urn:microsoft.com/office/officeart/2005/8/quickstyle/simple1" qsCatId="simple" csTypeId="urn:microsoft.com/office/officeart/2005/8/colors/colorful5" csCatId="colorful" phldr="1"/>
      <dgm:spPr/>
      <dgm:t>
        <a:bodyPr/>
        <a:lstStyle/>
        <a:p>
          <a:endParaRPr lang="ru-RU"/>
        </a:p>
      </dgm:t>
    </dgm:pt>
    <dgm:pt modelId="{FEB35958-C343-481A-8AFA-A26EA778555D}">
      <dgm:prSet phldrT="[Текст]"/>
      <dgm:spPr/>
      <dgm:t>
        <a:bodyPr/>
        <a:lstStyle/>
        <a:p>
          <a:r>
            <a:rPr lang="uk-UA" b="1" dirty="0" smtClean="0"/>
            <a:t>Офіційно-документальні форми вираження та закріплення земельно-правових норм</a:t>
          </a:r>
          <a:endParaRPr lang="ru-RU" b="1" dirty="0"/>
        </a:p>
      </dgm:t>
    </dgm:pt>
    <dgm:pt modelId="{A87F7022-FE8B-4614-B11A-414F4025AD9E}" type="parTrans" cxnId="{199AAD9B-839C-4864-B91E-F2F5A3C89D85}">
      <dgm:prSet/>
      <dgm:spPr/>
      <dgm:t>
        <a:bodyPr/>
        <a:lstStyle/>
        <a:p>
          <a:endParaRPr lang="ru-RU"/>
        </a:p>
      </dgm:t>
    </dgm:pt>
    <dgm:pt modelId="{94DFF3E4-68CD-49EB-B4D0-8D0FED653660}" type="sibTrans" cxnId="{199AAD9B-839C-4864-B91E-F2F5A3C89D85}">
      <dgm:prSet/>
      <dgm:spPr/>
      <dgm:t>
        <a:bodyPr/>
        <a:lstStyle/>
        <a:p>
          <a:endParaRPr lang="ru-RU"/>
        </a:p>
      </dgm:t>
    </dgm:pt>
    <dgm:pt modelId="{7D4D50A0-D83B-4433-BC99-8C282F8FD6A2}">
      <dgm:prSet phldrT="[Текст]"/>
      <dgm:spPr/>
      <dgm:t>
        <a:bodyPr/>
        <a:lstStyle/>
        <a:p>
          <a:r>
            <a:rPr lang="uk-UA" dirty="0" smtClean="0"/>
            <a:t>Нормативно-правові акти</a:t>
          </a:r>
          <a:endParaRPr lang="ru-RU" dirty="0"/>
        </a:p>
      </dgm:t>
    </dgm:pt>
    <dgm:pt modelId="{DC9D9A03-2966-46EE-B6E3-F787E7F05AF5}" type="parTrans" cxnId="{DE162822-DA77-4BE4-858D-852236CA4A6D}">
      <dgm:prSet/>
      <dgm:spPr/>
      <dgm:t>
        <a:bodyPr/>
        <a:lstStyle/>
        <a:p>
          <a:endParaRPr lang="ru-RU"/>
        </a:p>
      </dgm:t>
    </dgm:pt>
    <dgm:pt modelId="{ECF9E23D-CFDE-4511-B59E-6E2823BC9DC5}" type="sibTrans" cxnId="{DE162822-DA77-4BE4-858D-852236CA4A6D}">
      <dgm:prSet/>
      <dgm:spPr/>
      <dgm:t>
        <a:bodyPr/>
        <a:lstStyle/>
        <a:p>
          <a:endParaRPr lang="ru-RU"/>
        </a:p>
      </dgm:t>
    </dgm:pt>
    <dgm:pt modelId="{477D4220-6575-44FC-B151-4506A32FF357}">
      <dgm:prSet phldrT="[Текст]"/>
      <dgm:spPr/>
      <dgm:t>
        <a:bodyPr/>
        <a:lstStyle/>
        <a:p>
          <a:r>
            <a:rPr lang="uk-UA" dirty="0" smtClean="0"/>
            <a:t>Міжнародні угоди</a:t>
          </a:r>
          <a:endParaRPr lang="ru-RU" dirty="0"/>
        </a:p>
      </dgm:t>
    </dgm:pt>
    <dgm:pt modelId="{DA601AFE-76B9-41C4-901E-C425025BBD6B}" type="parTrans" cxnId="{C5986FA8-42BB-46ED-87C5-3E02D51B3944}">
      <dgm:prSet/>
      <dgm:spPr/>
      <dgm:t>
        <a:bodyPr/>
        <a:lstStyle/>
        <a:p>
          <a:endParaRPr lang="ru-RU"/>
        </a:p>
      </dgm:t>
    </dgm:pt>
    <dgm:pt modelId="{7692CD17-9E56-4B28-8423-BFDC8BF485CF}" type="sibTrans" cxnId="{C5986FA8-42BB-46ED-87C5-3E02D51B3944}">
      <dgm:prSet/>
      <dgm:spPr/>
      <dgm:t>
        <a:bodyPr/>
        <a:lstStyle/>
        <a:p>
          <a:endParaRPr lang="ru-RU"/>
        </a:p>
      </dgm:t>
    </dgm:pt>
    <dgm:pt modelId="{C496F586-878A-4DD0-BCDD-88D76F6D1CEC}">
      <dgm:prSet phldrT="[Текст]"/>
      <dgm:spPr/>
      <dgm:t>
        <a:bodyPr/>
        <a:lstStyle/>
        <a:p>
          <a:r>
            <a:rPr lang="uk-UA" dirty="0" smtClean="0"/>
            <a:t>Акти органів судової влади</a:t>
          </a:r>
          <a:endParaRPr lang="ru-RU" dirty="0"/>
        </a:p>
      </dgm:t>
    </dgm:pt>
    <dgm:pt modelId="{85B8B584-FBD6-4070-853C-B03882362AD0}" type="parTrans" cxnId="{A8E4449B-F2DB-4473-8883-34AB9D57C9B6}">
      <dgm:prSet/>
      <dgm:spPr/>
      <dgm:t>
        <a:bodyPr/>
        <a:lstStyle/>
        <a:p>
          <a:endParaRPr lang="ru-RU"/>
        </a:p>
      </dgm:t>
    </dgm:pt>
    <dgm:pt modelId="{227F5DF1-1C58-4CB9-AACD-0E476906711F}" type="sibTrans" cxnId="{A8E4449B-F2DB-4473-8883-34AB9D57C9B6}">
      <dgm:prSet/>
      <dgm:spPr/>
      <dgm:t>
        <a:bodyPr/>
        <a:lstStyle/>
        <a:p>
          <a:endParaRPr lang="ru-RU"/>
        </a:p>
      </dgm:t>
    </dgm:pt>
    <dgm:pt modelId="{CC6B05AE-BE71-4D73-A95C-BF31657DBC2D}" type="pres">
      <dgm:prSet presAssocID="{84517B94-E569-46D8-B527-B3D950EC890B}" presName="Name0" presStyleCnt="0">
        <dgm:presLayoutVars>
          <dgm:chPref val="1"/>
          <dgm:dir/>
          <dgm:animOne val="branch"/>
          <dgm:animLvl val="lvl"/>
          <dgm:resizeHandles/>
        </dgm:presLayoutVars>
      </dgm:prSet>
      <dgm:spPr/>
      <dgm:t>
        <a:bodyPr/>
        <a:lstStyle/>
        <a:p>
          <a:endParaRPr lang="ru-RU"/>
        </a:p>
      </dgm:t>
    </dgm:pt>
    <dgm:pt modelId="{F59893ED-409D-44E8-9D9F-D5E482B00C3B}" type="pres">
      <dgm:prSet presAssocID="{FEB35958-C343-481A-8AFA-A26EA778555D}" presName="vertOne" presStyleCnt="0"/>
      <dgm:spPr/>
    </dgm:pt>
    <dgm:pt modelId="{CB8E8FD0-E660-4653-9195-043C68C8487A}" type="pres">
      <dgm:prSet presAssocID="{FEB35958-C343-481A-8AFA-A26EA778555D}" presName="txOne" presStyleLbl="node0" presStyleIdx="0" presStyleCnt="1">
        <dgm:presLayoutVars>
          <dgm:chPref val="3"/>
        </dgm:presLayoutVars>
      </dgm:prSet>
      <dgm:spPr/>
      <dgm:t>
        <a:bodyPr/>
        <a:lstStyle/>
        <a:p>
          <a:endParaRPr lang="ru-RU"/>
        </a:p>
      </dgm:t>
    </dgm:pt>
    <dgm:pt modelId="{E303D66B-E43D-4FCF-A934-CBCB599D7B63}" type="pres">
      <dgm:prSet presAssocID="{FEB35958-C343-481A-8AFA-A26EA778555D}" presName="parTransOne" presStyleCnt="0"/>
      <dgm:spPr/>
    </dgm:pt>
    <dgm:pt modelId="{EB2D4F8B-DB22-4EA4-B74C-A211C3DCF7D9}" type="pres">
      <dgm:prSet presAssocID="{FEB35958-C343-481A-8AFA-A26EA778555D}" presName="horzOne" presStyleCnt="0"/>
      <dgm:spPr/>
    </dgm:pt>
    <dgm:pt modelId="{BCEA64EB-4027-45A0-A1F9-FBE57E8996E2}" type="pres">
      <dgm:prSet presAssocID="{7D4D50A0-D83B-4433-BC99-8C282F8FD6A2}" presName="vertTwo" presStyleCnt="0"/>
      <dgm:spPr/>
    </dgm:pt>
    <dgm:pt modelId="{2C33836C-6089-4B76-ADF3-5DCB9D9A918C}" type="pres">
      <dgm:prSet presAssocID="{7D4D50A0-D83B-4433-BC99-8C282F8FD6A2}" presName="txTwo" presStyleLbl="node2" presStyleIdx="0" presStyleCnt="1">
        <dgm:presLayoutVars>
          <dgm:chPref val="3"/>
        </dgm:presLayoutVars>
      </dgm:prSet>
      <dgm:spPr/>
      <dgm:t>
        <a:bodyPr/>
        <a:lstStyle/>
        <a:p>
          <a:endParaRPr lang="ru-RU"/>
        </a:p>
      </dgm:t>
    </dgm:pt>
    <dgm:pt modelId="{0D0DCF35-0403-4E7D-A844-69EACA3A1CA3}" type="pres">
      <dgm:prSet presAssocID="{7D4D50A0-D83B-4433-BC99-8C282F8FD6A2}" presName="parTransTwo" presStyleCnt="0"/>
      <dgm:spPr/>
    </dgm:pt>
    <dgm:pt modelId="{A8842A94-6A5A-4302-833B-9DC3104554AA}" type="pres">
      <dgm:prSet presAssocID="{7D4D50A0-D83B-4433-BC99-8C282F8FD6A2}" presName="horzTwo" presStyleCnt="0"/>
      <dgm:spPr/>
    </dgm:pt>
    <dgm:pt modelId="{9C604ECB-E48F-4E54-A0E5-5A01D32D59E5}" type="pres">
      <dgm:prSet presAssocID="{477D4220-6575-44FC-B151-4506A32FF357}" presName="vertThree" presStyleCnt="0"/>
      <dgm:spPr/>
    </dgm:pt>
    <dgm:pt modelId="{4F92C2B2-3550-42BB-941A-4640E8A65A91}" type="pres">
      <dgm:prSet presAssocID="{477D4220-6575-44FC-B151-4506A32FF357}" presName="txThree" presStyleLbl="node3" presStyleIdx="0" presStyleCnt="2">
        <dgm:presLayoutVars>
          <dgm:chPref val="3"/>
        </dgm:presLayoutVars>
      </dgm:prSet>
      <dgm:spPr/>
      <dgm:t>
        <a:bodyPr/>
        <a:lstStyle/>
        <a:p>
          <a:endParaRPr lang="ru-RU"/>
        </a:p>
      </dgm:t>
    </dgm:pt>
    <dgm:pt modelId="{90B0BC34-124F-4E4B-A303-1224CBA86F1F}" type="pres">
      <dgm:prSet presAssocID="{477D4220-6575-44FC-B151-4506A32FF357}" presName="horzThree" presStyleCnt="0"/>
      <dgm:spPr/>
    </dgm:pt>
    <dgm:pt modelId="{1EBB4202-45FA-48B3-AE1C-99AC0E32CBF0}" type="pres">
      <dgm:prSet presAssocID="{7692CD17-9E56-4B28-8423-BFDC8BF485CF}" presName="sibSpaceThree" presStyleCnt="0"/>
      <dgm:spPr/>
    </dgm:pt>
    <dgm:pt modelId="{3CE44EAE-0AF8-4547-AD68-79BC90B05787}" type="pres">
      <dgm:prSet presAssocID="{C496F586-878A-4DD0-BCDD-88D76F6D1CEC}" presName="vertThree" presStyleCnt="0"/>
      <dgm:spPr/>
    </dgm:pt>
    <dgm:pt modelId="{021E9308-449F-4197-835C-B5B48023D2D5}" type="pres">
      <dgm:prSet presAssocID="{C496F586-878A-4DD0-BCDD-88D76F6D1CEC}" presName="txThree" presStyleLbl="node3" presStyleIdx="1" presStyleCnt="2">
        <dgm:presLayoutVars>
          <dgm:chPref val="3"/>
        </dgm:presLayoutVars>
      </dgm:prSet>
      <dgm:spPr/>
      <dgm:t>
        <a:bodyPr/>
        <a:lstStyle/>
        <a:p>
          <a:endParaRPr lang="ru-RU"/>
        </a:p>
      </dgm:t>
    </dgm:pt>
    <dgm:pt modelId="{E3383849-2D17-4DAA-943D-CD66EDC51268}" type="pres">
      <dgm:prSet presAssocID="{C496F586-878A-4DD0-BCDD-88D76F6D1CEC}" presName="horzThree" presStyleCnt="0"/>
      <dgm:spPr/>
    </dgm:pt>
  </dgm:ptLst>
  <dgm:cxnLst>
    <dgm:cxn modelId="{2EACEAC2-6431-4CAE-9B01-9918668F735F}" type="presOf" srcId="{477D4220-6575-44FC-B151-4506A32FF357}" destId="{4F92C2B2-3550-42BB-941A-4640E8A65A91}" srcOrd="0" destOrd="0" presId="urn:microsoft.com/office/officeart/2005/8/layout/hierarchy4"/>
    <dgm:cxn modelId="{9A88E19D-B6D6-4323-B557-17861426AAB2}" type="presOf" srcId="{84517B94-E569-46D8-B527-B3D950EC890B}" destId="{CC6B05AE-BE71-4D73-A95C-BF31657DBC2D}" srcOrd="0" destOrd="0" presId="urn:microsoft.com/office/officeart/2005/8/layout/hierarchy4"/>
    <dgm:cxn modelId="{199AAD9B-839C-4864-B91E-F2F5A3C89D85}" srcId="{84517B94-E569-46D8-B527-B3D950EC890B}" destId="{FEB35958-C343-481A-8AFA-A26EA778555D}" srcOrd="0" destOrd="0" parTransId="{A87F7022-FE8B-4614-B11A-414F4025AD9E}" sibTransId="{94DFF3E4-68CD-49EB-B4D0-8D0FED653660}"/>
    <dgm:cxn modelId="{C5986FA8-42BB-46ED-87C5-3E02D51B3944}" srcId="{7D4D50A0-D83B-4433-BC99-8C282F8FD6A2}" destId="{477D4220-6575-44FC-B151-4506A32FF357}" srcOrd="0" destOrd="0" parTransId="{DA601AFE-76B9-41C4-901E-C425025BBD6B}" sibTransId="{7692CD17-9E56-4B28-8423-BFDC8BF485CF}"/>
    <dgm:cxn modelId="{1F3A7E99-3F7A-4E18-BD9E-EC02B7BB0695}" type="presOf" srcId="{C496F586-878A-4DD0-BCDD-88D76F6D1CEC}" destId="{021E9308-449F-4197-835C-B5B48023D2D5}" srcOrd="0" destOrd="0" presId="urn:microsoft.com/office/officeart/2005/8/layout/hierarchy4"/>
    <dgm:cxn modelId="{4B83FAF7-751F-49C9-9785-FE4A534B3580}" type="presOf" srcId="{FEB35958-C343-481A-8AFA-A26EA778555D}" destId="{CB8E8FD0-E660-4653-9195-043C68C8487A}" srcOrd="0" destOrd="0" presId="urn:microsoft.com/office/officeart/2005/8/layout/hierarchy4"/>
    <dgm:cxn modelId="{A8E4449B-F2DB-4473-8883-34AB9D57C9B6}" srcId="{7D4D50A0-D83B-4433-BC99-8C282F8FD6A2}" destId="{C496F586-878A-4DD0-BCDD-88D76F6D1CEC}" srcOrd="1" destOrd="0" parTransId="{85B8B584-FBD6-4070-853C-B03882362AD0}" sibTransId="{227F5DF1-1C58-4CB9-AACD-0E476906711F}"/>
    <dgm:cxn modelId="{C4C9DBC2-41A8-4955-8820-73A2B7A7959C}" type="presOf" srcId="{7D4D50A0-D83B-4433-BC99-8C282F8FD6A2}" destId="{2C33836C-6089-4B76-ADF3-5DCB9D9A918C}" srcOrd="0" destOrd="0" presId="urn:microsoft.com/office/officeart/2005/8/layout/hierarchy4"/>
    <dgm:cxn modelId="{DE162822-DA77-4BE4-858D-852236CA4A6D}" srcId="{FEB35958-C343-481A-8AFA-A26EA778555D}" destId="{7D4D50A0-D83B-4433-BC99-8C282F8FD6A2}" srcOrd="0" destOrd="0" parTransId="{DC9D9A03-2966-46EE-B6E3-F787E7F05AF5}" sibTransId="{ECF9E23D-CFDE-4511-B59E-6E2823BC9DC5}"/>
    <dgm:cxn modelId="{34EB1BBC-F982-4259-8596-05910CFB142D}" type="presParOf" srcId="{CC6B05AE-BE71-4D73-A95C-BF31657DBC2D}" destId="{F59893ED-409D-44E8-9D9F-D5E482B00C3B}" srcOrd="0" destOrd="0" presId="urn:microsoft.com/office/officeart/2005/8/layout/hierarchy4"/>
    <dgm:cxn modelId="{62EEEE81-E7C0-4D5C-88EA-692D9DD72916}" type="presParOf" srcId="{F59893ED-409D-44E8-9D9F-D5E482B00C3B}" destId="{CB8E8FD0-E660-4653-9195-043C68C8487A}" srcOrd="0" destOrd="0" presId="urn:microsoft.com/office/officeart/2005/8/layout/hierarchy4"/>
    <dgm:cxn modelId="{77B1E08D-7594-4B3B-BB5C-32B7CA77B478}" type="presParOf" srcId="{F59893ED-409D-44E8-9D9F-D5E482B00C3B}" destId="{E303D66B-E43D-4FCF-A934-CBCB599D7B63}" srcOrd="1" destOrd="0" presId="urn:microsoft.com/office/officeart/2005/8/layout/hierarchy4"/>
    <dgm:cxn modelId="{05D0E159-6A5E-4E8B-8AB0-89DB85560DC4}" type="presParOf" srcId="{F59893ED-409D-44E8-9D9F-D5E482B00C3B}" destId="{EB2D4F8B-DB22-4EA4-B74C-A211C3DCF7D9}" srcOrd="2" destOrd="0" presId="urn:microsoft.com/office/officeart/2005/8/layout/hierarchy4"/>
    <dgm:cxn modelId="{A34175DF-290F-49BF-A3A3-9C38542E0960}" type="presParOf" srcId="{EB2D4F8B-DB22-4EA4-B74C-A211C3DCF7D9}" destId="{BCEA64EB-4027-45A0-A1F9-FBE57E8996E2}" srcOrd="0" destOrd="0" presId="urn:microsoft.com/office/officeart/2005/8/layout/hierarchy4"/>
    <dgm:cxn modelId="{9C03841A-B979-4EF8-8A2F-0CB01FC371CB}" type="presParOf" srcId="{BCEA64EB-4027-45A0-A1F9-FBE57E8996E2}" destId="{2C33836C-6089-4B76-ADF3-5DCB9D9A918C}" srcOrd="0" destOrd="0" presId="urn:microsoft.com/office/officeart/2005/8/layout/hierarchy4"/>
    <dgm:cxn modelId="{13EBF29C-058A-42EA-AE57-36531B1487A3}" type="presParOf" srcId="{BCEA64EB-4027-45A0-A1F9-FBE57E8996E2}" destId="{0D0DCF35-0403-4E7D-A844-69EACA3A1CA3}" srcOrd="1" destOrd="0" presId="urn:microsoft.com/office/officeart/2005/8/layout/hierarchy4"/>
    <dgm:cxn modelId="{1DBC3B60-F168-490A-9A62-D60174C8518F}" type="presParOf" srcId="{BCEA64EB-4027-45A0-A1F9-FBE57E8996E2}" destId="{A8842A94-6A5A-4302-833B-9DC3104554AA}" srcOrd="2" destOrd="0" presId="urn:microsoft.com/office/officeart/2005/8/layout/hierarchy4"/>
    <dgm:cxn modelId="{9703D2F6-9FB6-44AB-B786-7CB9E092A474}" type="presParOf" srcId="{A8842A94-6A5A-4302-833B-9DC3104554AA}" destId="{9C604ECB-E48F-4E54-A0E5-5A01D32D59E5}" srcOrd="0" destOrd="0" presId="urn:microsoft.com/office/officeart/2005/8/layout/hierarchy4"/>
    <dgm:cxn modelId="{45D051E1-E749-47D8-8553-37A69DA950D2}" type="presParOf" srcId="{9C604ECB-E48F-4E54-A0E5-5A01D32D59E5}" destId="{4F92C2B2-3550-42BB-941A-4640E8A65A91}" srcOrd="0" destOrd="0" presId="urn:microsoft.com/office/officeart/2005/8/layout/hierarchy4"/>
    <dgm:cxn modelId="{A19F356A-207E-4939-85BA-7275BCCB9C21}" type="presParOf" srcId="{9C604ECB-E48F-4E54-A0E5-5A01D32D59E5}" destId="{90B0BC34-124F-4E4B-A303-1224CBA86F1F}" srcOrd="1" destOrd="0" presId="urn:microsoft.com/office/officeart/2005/8/layout/hierarchy4"/>
    <dgm:cxn modelId="{9F725F0F-990D-49E7-A094-4640BA1B6FF9}" type="presParOf" srcId="{A8842A94-6A5A-4302-833B-9DC3104554AA}" destId="{1EBB4202-45FA-48B3-AE1C-99AC0E32CBF0}" srcOrd="1" destOrd="0" presId="urn:microsoft.com/office/officeart/2005/8/layout/hierarchy4"/>
    <dgm:cxn modelId="{79E47949-C3EB-47B3-9642-F1C2D58EEAED}" type="presParOf" srcId="{A8842A94-6A5A-4302-833B-9DC3104554AA}" destId="{3CE44EAE-0AF8-4547-AD68-79BC90B05787}" srcOrd="2" destOrd="0" presId="urn:microsoft.com/office/officeart/2005/8/layout/hierarchy4"/>
    <dgm:cxn modelId="{4EB67267-A20C-4FB4-9725-CB250628C0A5}" type="presParOf" srcId="{3CE44EAE-0AF8-4547-AD68-79BC90B05787}" destId="{021E9308-449F-4197-835C-B5B48023D2D5}" srcOrd="0" destOrd="0" presId="urn:microsoft.com/office/officeart/2005/8/layout/hierarchy4"/>
    <dgm:cxn modelId="{63D86B75-2CED-4DE6-97F3-DCBDD92536ED}" type="presParOf" srcId="{3CE44EAE-0AF8-4547-AD68-79BC90B05787}" destId="{E3383849-2D17-4DAA-943D-CD66EDC51268}"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5446D8-1144-4D25-BEAE-F7F88F8F090F}">
      <dsp:nvSpPr>
        <dsp:cNvPr id="0" name=""/>
        <dsp:cNvSpPr/>
      </dsp:nvSpPr>
      <dsp:spPr>
        <a:xfrm>
          <a:off x="0" y="579419"/>
          <a:ext cx="7499350" cy="907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3BA9E5B-CC43-4C4E-A2E0-14F1E679EA93}">
      <dsp:nvSpPr>
        <dsp:cNvPr id="0" name=""/>
        <dsp:cNvSpPr/>
      </dsp:nvSpPr>
      <dsp:spPr>
        <a:xfrm>
          <a:off x="374967" y="48059"/>
          <a:ext cx="5249545" cy="10627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8420" tIns="0" rIns="198420" bIns="0" numCol="1" spcCol="1270" anchor="ctr" anchorCtr="0">
          <a:noAutofit/>
        </a:bodyPr>
        <a:lstStyle/>
        <a:p>
          <a:pPr lvl="0" algn="l" defTabSz="1600200">
            <a:lnSpc>
              <a:spcPct val="90000"/>
            </a:lnSpc>
            <a:spcBef>
              <a:spcPct val="0"/>
            </a:spcBef>
            <a:spcAft>
              <a:spcPct val="35000"/>
            </a:spcAft>
          </a:pPr>
          <a:r>
            <a:rPr lang="uk-UA" sz="3600" kern="1200" dirty="0" smtClean="0"/>
            <a:t>Соціально-економічні</a:t>
          </a:r>
          <a:endParaRPr lang="ru-RU" sz="3600" kern="1200" dirty="0"/>
        </a:p>
      </dsp:txBody>
      <dsp:txXfrm>
        <a:off x="426845" y="99937"/>
        <a:ext cx="5145789" cy="958964"/>
      </dsp:txXfrm>
    </dsp:sp>
    <dsp:sp modelId="{5E98A275-5959-45D2-89B0-2A06B69DED3D}">
      <dsp:nvSpPr>
        <dsp:cNvPr id="0" name=""/>
        <dsp:cNvSpPr/>
      </dsp:nvSpPr>
      <dsp:spPr>
        <a:xfrm>
          <a:off x="0" y="2212380"/>
          <a:ext cx="7499350" cy="907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9C427D6-7B48-4A1C-A114-D664FD73329C}">
      <dsp:nvSpPr>
        <dsp:cNvPr id="0" name=""/>
        <dsp:cNvSpPr/>
      </dsp:nvSpPr>
      <dsp:spPr>
        <a:xfrm>
          <a:off x="374967" y="1681020"/>
          <a:ext cx="5249545" cy="10627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8420" tIns="0" rIns="198420" bIns="0" numCol="1" spcCol="1270" anchor="ctr" anchorCtr="0">
          <a:noAutofit/>
        </a:bodyPr>
        <a:lstStyle/>
        <a:p>
          <a:pPr lvl="0" algn="l" defTabSz="1600200">
            <a:lnSpc>
              <a:spcPct val="90000"/>
            </a:lnSpc>
            <a:spcBef>
              <a:spcPct val="0"/>
            </a:spcBef>
            <a:spcAft>
              <a:spcPct val="35000"/>
            </a:spcAft>
          </a:pPr>
          <a:r>
            <a:rPr lang="uk-UA" sz="3600" kern="1200" dirty="0" smtClean="0"/>
            <a:t>В ідеальному розумінні</a:t>
          </a:r>
          <a:endParaRPr lang="ru-RU" sz="3600" kern="1200" dirty="0"/>
        </a:p>
      </dsp:txBody>
      <dsp:txXfrm>
        <a:off x="426845" y="1732898"/>
        <a:ext cx="5145789" cy="958964"/>
      </dsp:txXfrm>
    </dsp:sp>
    <dsp:sp modelId="{9500FE87-2E61-44DD-A0E0-9F62715E6D2A}">
      <dsp:nvSpPr>
        <dsp:cNvPr id="0" name=""/>
        <dsp:cNvSpPr/>
      </dsp:nvSpPr>
      <dsp:spPr>
        <a:xfrm>
          <a:off x="0" y="3845340"/>
          <a:ext cx="7499350" cy="907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5C0C47D-E11B-48BF-8342-9F8F29A4DA67}">
      <dsp:nvSpPr>
        <dsp:cNvPr id="0" name=""/>
        <dsp:cNvSpPr/>
      </dsp:nvSpPr>
      <dsp:spPr>
        <a:xfrm>
          <a:off x="374967" y="3313980"/>
          <a:ext cx="5249545" cy="10627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8420" tIns="0" rIns="198420" bIns="0" numCol="1" spcCol="1270" anchor="ctr" anchorCtr="0">
          <a:noAutofit/>
        </a:bodyPr>
        <a:lstStyle/>
        <a:p>
          <a:pPr lvl="0" algn="l" defTabSz="1600200">
            <a:lnSpc>
              <a:spcPct val="90000"/>
            </a:lnSpc>
            <a:spcBef>
              <a:spcPct val="0"/>
            </a:spcBef>
            <a:spcAft>
              <a:spcPct val="35000"/>
            </a:spcAft>
          </a:pPr>
          <a:r>
            <a:rPr lang="uk-UA" sz="3600" kern="1200" dirty="0" smtClean="0"/>
            <a:t>Формально-юридичні</a:t>
          </a:r>
          <a:endParaRPr lang="ru-RU" sz="3600" kern="1200" dirty="0"/>
        </a:p>
      </dsp:txBody>
      <dsp:txXfrm>
        <a:off x="426845" y="3365858"/>
        <a:ext cx="5145789" cy="9589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0C01FC-C1F6-4A31-8F85-CD3E23EA1B33}">
      <dsp:nvSpPr>
        <dsp:cNvPr id="0" name=""/>
        <dsp:cNvSpPr/>
      </dsp:nvSpPr>
      <dsp:spPr>
        <a:xfrm>
          <a:off x="2797" y="1220"/>
          <a:ext cx="7571542" cy="1208326"/>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uk-UA" sz="3200" kern="1200" dirty="0" smtClean="0"/>
            <a:t>Сукупність правопороджуючих факторів у сфері використання і охорони земель</a:t>
          </a:r>
          <a:endParaRPr lang="ru-RU" sz="3200" kern="1200" dirty="0"/>
        </a:p>
      </dsp:txBody>
      <dsp:txXfrm>
        <a:off x="38188" y="36611"/>
        <a:ext cx="7500760" cy="1137544"/>
      </dsp:txXfrm>
    </dsp:sp>
    <dsp:sp modelId="{9B79F405-252D-446B-B9AD-8795D61E1E00}">
      <dsp:nvSpPr>
        <dsp:cNvPr id="0" name=""/>
        <dsp:cNvSpPr/>
      </dsp:nvSpPr>
      <dsp:spPr>
        <a:xfrm>
          <a:off x="202950" y="1285876"/>
          <a:ext cx="3440357" cy="1208326"/>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uk-UA" sz="3200" kern="1200" dirty="0" smtClean="0"/>
            <a:t>Об'єктивні </a:t>
          </a:r>
          <a:endParaRPr lang="ru-RU" sz="3200" kern="1200" dirty="0"/>
        </a:p>
      </dsp:txBody>
      <dsp:txXfrm>
        <a:off x="238341" y="1321267"/>
        <a:ext cx="3369575" cy="1137544"/>
      </dsp:txXfrm>
    </dsp:sp>
    <dsp:sp modelId="{322955B3-E609-49D7-9B88-F0E581A10CEC}">
      <dsp:nvSpPr>
        <dsp:cNvPr id="0" name=""/>
        <dsp:cNvSpPr/>
      </dsp:nvSpPr>
      <dsp:spPr>
        <a:xfrm>
          <a:off x="10187" y="2681415"/>
          <a:ext cx="3626085" cy="120832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uk-UA" sz="2500" kern="1200" dirty="0" smtClean="0"/>
            <a:t>Соціально-економічні умови, стан земель…</a:t>
          </a:r>
          <a:endParaRPr lang="ru-RU" sz="2500" kern="1200" dirty="0"/>
        </a:p>
      </dsp:txBody>
      <dsp:txXfrm>
        <a:off x="45578" y="2716806"/>
        <a:ext cx="3555303" cy="1137544"/>
      </dsp:txXfrm>
    </dsp:sp>
    <dsp:sp modelId="{366F9A78-5D70-49B5-8378-3A48DD2CA61B}">
      <dsp:nvSpPr>
        <dsp:cNvPr id="0" name=""/>
        <dsp:cNvSpPr/>
      </dsp:nvSpPr>
      <dsp:spPr>
        <a:xfrm>
          <a:off x="3786175" y="1285876"/>
          <a:ext cx="3626085" cy="1208326"/>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uk-UA" sz="3200" kern="1200" dirty="0" smtClean="0"/>
            <a:t>Суб'єктивні</a:t>
          </a:r>
          <a:endParaRPr lang="ru-RU" sz="3200" kern="1200" dirty="0"/>
        </a:p>
      </dsp:txBody>
      <dsp:txXfrm>
        <a:off x="3821566" y="1321267"/>
        <a:ext cx="3555303" cy="1137544"/>
      </dsp:txXfrm>
    </dsp:sp>
    <dsp:sp modelId="{C07A73E5-3C1F-49C9-A3EA-3D3FE46BD98E}">
      <dsp:nvSpPr>
        <dsp:cNvPr id="0" name=""/>
        <dsp:cNvSpPr/>
      </dsp:nvSpPr>
      <dsp:spPr>
        <a:xfrm>
          <a:off x="3929079" y="2682635"/>
          <a:ext cx="3626085" cy="120832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uk-UA" sz="2500" kern="1200" dirty="0" smtClean="0"/>
            <a:t>Політична ситуація, доктринальні погляди…</a:t>
          </a:r>
          <a:endParaRPr lang="ru-RU" sz="2500" kern="1200" dirty="0"/>
        </a:p>
      </dsp:txBody>
      <dsp:txXfrm>
        <a:off x="3964470" y="2718026"/>
        <a:ext cx="3555303" cy="113754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8E8FD0-E660-4653-9195-043C68C8487A}">
      <dsp:nvSpPr>
        <dsp:cNvPr id="0" name=""/>
        <dsp:cNvSpPr/>
      </dsp:nvSpPr>
      <dsp:spPr>
        <a:xfrm>
          <a:off x="3510" y="530"/>
          <a:ext cx="7498678" cy="1162126"/>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uk-UA" sz="2900" b="1" kern="1200" dirty="0" smtClean="0"/>
            <a:t>Офіційно-документальні форми вираження та закріплення земельно-правових норм</a:t>
          </a:r>
          <a:endParaRPr lang="ru-RU" sz="2900" b="1" kern="1200" dirty="0"/>
        </a:p>
      </dsp:txBody>
      <dsp:txXfrm>
        <a:off x="37548" y="34568"/>
        <a:ext cx="7430602" cy="1094050"/>
      </dsp:txXfrm>
    </dsp:sp>
    <dsp:sp modelId="{2C33836C-6089-4B76-ADF3-5DCB9D9A918C}">
      <dsp:nvSpPr>
        <dsp:cNvPr id="0" name=""/>
        <dsp:cNvSpPr/>
      </dsp:nvSpPr>
      <dsp:spPr>
        <a:xfrm>
          <a:off x="3510" y="1292980"/>
          <a:ext cx="7498678" cy="1162126"/>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uk-UA" sz="2900" kern="1200" dirty="0" smtClean="0"/>
            <a:t>Нормативно-правові акти</a:t>
          </a:r>
          <a:endParaRPr lang="ru-RU" sz="2900" kern="1200" dirty="0"/>
        </a:p>
      </dsp:txBody>
      <dsp:txXfrm>
        <a:off x="37548" y="1327018"/>
        <a:ext cx="7430602" cy="1094050"/>
      </dsp:txXfrm>
    </dsp:sp>
    <dsp:sp modelId="{4F92C2B2-3550-42BB-941A-4640E8A65A91}">
      <dsp:nvSpPr>
        <dsp:cNvPr id="0" name=""/>
        <dsp:cNvSpPr/>
      </dsp:nvSpPr>
      <dsp:spPr>
        <a:xfrm>
          <a:off x="3510" y="2585430"/>
          <a:ext cx="3672222" cy="116212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uk-UA" sz="2900" kern="1200" dirty="0" smtClean="0"/>
            <a:t>Міжнародні угоди</a:t>
          </a:r>
          <a:endParaRPr lang="ru-RU" sz="2900" kern="1200" dirty="0"/>
        </a:p>
      </dsp:txBody>
      <dsp:txXfrm>
        <a:off x="37548" y="2619468"/>
        <a:ext cx="3604146" cy="1094050"/>
      </dsp:txXfrm>
    </dsp:sp>
    <dsp:sp modelId="{021E9308-449F-4197-835C-B5B48023D2D5}">
      <dsp:nvSpPr>
        <dsp:cNvPr id="0" name=""/>
        <dsp:cNvSpPr/>
      </dsp:nvSpPr>
      <dsp:spPr>
        <a:xfrm>
          <a:off x="3829966" y="2585430"/>
          <a:ext cx="3672222" cy="116212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uk-UA" sz="2900" kern="1200" dirty="0" smtClean="0"/>
            <a:t>Акти органів судової влади</a:t>
          </a:r>
          <a:endParaRPr lang="ru-RU" sz="2900" kern="1200" dirty="0"/>
        </a:p>
      </dsp:txBody>
      <dsp:txXfrm>
        <a:off x="3864004" y="2619468"/>
        <a:ext cx="3604146" cy="109405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p>
            <a:fld id="{900726EA-1033-43AD-B9C8-975B9C51E371}" type="datetimeFigureOut">
              <a:rPr lang="ru-RU" smtClean="0"/>
              <a:pPr/>
              <a:t>08.09.2025</a:t>
            </a:fld>
            <a:endParaRPr lang="ru-RU" dirty="0"/>
          </a:p>
        </p:txBody>
      </p:sp>
      <p:sp>
        <p:nvSpPr>
          <p:cNvPr id="20" name="Нижний колонтитул 19"/>
          <p:cNvSpPr>
            <a:spLocks noGrp="1"/>
          </p:cNvSpPr>
          <p:nvPr>
            <p:ph type="ftr" sz="quarter" idx="11"/>
          </p:nvPr>
        </p:nvSpPr>
        <p:spPr/>
        <p:txBody>
          <a:bodyPr/>
          <a:lstStyle/>
          <a:p>
            <a:endParaRPr lang="ru-RU" dirty="0"/>
          </a:p>
        </p:txBody>
      </p:sp>
      <p:sp>
        <p:nvSpPr>
          <p:cNvPr id="10" name="Номер слайда 9"/>
          <p:cNvSpPr>
            <a:spLocks noGrp="1"/>
          </p:cNvSpPr>
          <p:nvPr>
            <p:ph type="sldNum" sz="quarter" idx="12"/>
          </p:nvPr>
        </p:nvSpPr>
        <p:spPr/>
        <p:txBody>
          <a:bodyPr/>
          <a:lstStyle/>
          <a:p>
            <a:fld id="{E6E552DB-3BFB-4DB8-BCA7-BD5160928C6A}" type="slidenum">
              <a:rPr lang="ru-RU" smtClean="0"/>
              <a:pPr/>
              <a:t>‹№›</a:t>
            </a:fld>
            <a:endParaRPr lang="ru-RU" dirty="0"/>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00726EA-1033-43AD-B9C8-975B9C51E371}" type="datetimeFigureOut">
              <a:rPr lang="ru-RU" smtClean="0"/>
              <a:pPr/>
              <a:t>08.09.2025</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40"/>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1"/>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00726EA-1033-43AD-B9C8-975B9C51E371}" type="datetimeFigureOut">
              <a:rPr lang="ru-RU" smtClean="0"/>
              <a:pPr/>
              <a:t>08.09.2025</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00726EA-1033-43AD-B9C8-975B9C51E371}" type="datetimeFigureOut">
              <a:rPr lang="ru-RU" smtClean="0"/>
              <a:pPr/>
              <a:t>08.09.2025</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1"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900726EA-1033-43AD-B9C8-975B9C51E371}" type="datetimeFigureOut">
              <a:rPr lang="ru-RU" smtClean="0"/>
              <a:pPr/>
              <a:t>08.09.2025</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dirty="0"/>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900726EA-1033-43AD-B9C8-975B9C51E371}" type="datetimeFigureOut">
              <a:rPr lang="ru-RU" smtClean="0"/>
              <a:pPr/>
              <a:t>08.09.2025</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E6E552DB-3BFB-4DB8-BCA7-BD5160928C6A}"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900726EA-1033-43AD-B9C8-975B9C51E371}" type="datetimeFigureOut">
              <a:rPr lang="ru-RU" smtClean="0"/>
              <a:pPr/>
              <a:t>08.09.2025</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E6E552DB-3BFB-4DB8-BCA7-BD5160928C6A}"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900726EA-1033-43AD-B9C8-975B9C51E371}" type="datetimeFigureOut">
              <a:rPr lang="ru-RU" smtClean="0"/>
              <a:pPr/>
              <a:t>08.09.2025</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E6E552DB-3BFB-4DB8-BCA7-BD5160928C6A}"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Дата 1"/>
          <p:cNvSpPr>
            <a:spLocks noGrp="1"/>
          </p:cNvSpPr>
          <p:nvPr>
            <p:ph type="dt" sz="half" idx="10"/>
          </p:nvPr>
        </p:nvSpPr>
        <p:spPr/>
        <p:txBody>
          <a:bodyPr/>
          <a:lstStyle/>
          <a:p>
            <a:fld id="{900726EA-1033-43AD-B9C8-975B9C51E371}" type="datetimeFigureOut">
              <a:rPr lang="ru-RU" smtClean="0"/>
              <a:pPr/>
              <a:t>08.09.2025</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E6E552DB-3BFB-4DB8-BCA7-BD5160928C6A}" type="slidenum">
              <a:rPr lang="ru-RU" smtClean="0"/>
              <a:pPr/>
              <a:t>‹№›</a:t>
            </a:fld>
            <a:endParaRPr lang="ru-RU" dirty="0"/>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1"/>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900726EA-1033-43AD-B9C8-975B9C51E371}" type="datetimeFigureOut">
              <a:rPr lang="ru-RU" smtClean="0"/>
              <a:pPr/>
              <a:t>08.09.2025</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E6E552DB-3BFB-4DB8-BCA7-BD5160928C6A}"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900726EA-1033-43AD-B9C8-975B9C51E371}" type="datetimeFigureOut">
              <a:rPr lang="ru-RU" smtClean="0"/>
              <a:pPr/>
              <a:t>08.09.2025</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E6E552DB-3BFB-4DB8-BCA7-BD5160928C6A}" type="slidenum">
              <a:rPr lang="ru-RU" smtClean="0"/>
              <a:pPr/>
              <a:t>‹№›</a:t>
            </a:fld>
            <a:endParaRPr lang="ru-RU" dirty="0"/>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Рисунок 2"/>
          <p:cNvSpPr>
            <a:spLocks noGrp="1"/>
          </p:cNvSpPr>
          <p:nvPr>
            <p:ph type="pic" idx="1"/>
          </p:nvPr>
        </p:nvSpPr>
        <p:spPr>
          <a:xfrm>
            <a:off x="838200" y="1143004"/>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dirty="0" smtClean="0"/>
              <a:t>Вставка рисунка</a:t>
            </a:r>
            <a:endParaRPr kumimoji="0" lang="en-US" dirty="0"/>
          </a:p>
        </p:txBody>
      </p:sp>
      <p:sp>
        <p:nvSpPr>
          <p:cNvPr id="9" name="Блок-схема: процесс 8"/>
          <p:cNvSpPr/>
          <p:nvPr/>
        </p:nvSpPr>
        <p:spPr>
          <a:xfrm rot="19468671">
            <a:off x="396725" y="954342"/>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6"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Овал 7"/>
          <p:cNvSpPr/>
          <p:nvPr/>
        </p:nvSpPr>
        <p:spPr>
          <a:xfrm>
            <a:off x="168818" y="21103"/>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Кольцо 10"/>
          <p:cNvSpPr/>
          <p:nvPr/>
        </p:nvSpPr>
        <p:spPr>
          <a:xfrm rot="2315675">
            <a:off x="182882" y="1055078"/>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Прямоугольник 11"/>
          <p:cNvSpPr/>
          <p:nvPr/>
        </p:nvSpPr>
        <p:spPr>
          <a:xfrm>
            <a:off x="1012874"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00726EA-1033-43AD-B9C8-975B9C51E371}" type="datetimeFigureOut">
              <a:rPr lang="ru-RU" smtClean="0"/>
              <a:pPr/>
              <a:t>08.09.2025</a:t>
            </a:fld>
            <a:endParaRPr lang="ru-RU" dirty="0"/>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dirty="0"/>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6E552DB-3BFB-4DB8-BCA7-BD5160928C6A}" type="slidenum">
              <a:rPr lang="ru-RU" smtClean="0"/>
              <a:pPr/>
              <a:t>‹№›</a:t>
            </a:fld>
            <a:endParaRPr lang="ru-RU" dirty="0"/>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s://zakon.rada.gov.ua/laws/show/254%D0%BA/96-%D0%B2%D1%80#n4603" TargetMode="External"/><Relationship Id="rId2" Type="http://schemas.openxmlformats.org/officeDocument/2006/relationships/hyperlink" Target="https://zakon.rada.gov.ua/laws/show/254%D0%BA/96-%D0%B2%D1%80#n5052"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Джерела Земельного права України</a:t>
            </a:r>
            <a:br>
              <a:rPr lang="uk-UA" dirty="0" smtClean="0"/>
            </a:br>
            <a:r>
              <a:rPr lang="uk-UA" dirty="0" smtClean="0"/>
              <a:t> </a:t>
            </a:r>
            <a:endParaRPr lang="ru-RU" dirty="0"/>
          </a:p>
        </p:txBody>
      </p:sp>
      <p:sp>
        <p:nvSpPr>
          <p:cNvPr id="3" name="Подзаголовок 2"/>
          <p:cNvSpPr>
            <a:spLocks noGrp="1"/>
          </p:cNvSpPr>
          <p:nvPr>
            <p:ph type="body" idx="1"/>
          </p:nvPr>
        </p:nvSpPr>
        <p:spPr/>
        <p:txBody>
          <a:bodyPr>
            <a:normAutofit/>
          </a:bodyPr>
          <a:lstStyle/>
          <a:p>
            <a:r>
              <a:rPr lang="uk-UA" sz="3200" dirty="0" smtClean="0"/>
              <a:t>Тема 2</a:t>
            </a:r>
            <a:endParaRPr lang="ru-RU" sz="32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64275" y="116632"/>
            <a:ext cx="1700213" cy="160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Прямоугольник 3"/>
          <p:cNvSpPr/>
          <p:nvPr/>
        </p:nvSpPr>
        <p:spPr>
          <a:xfrm>
            <a:off x="2483768" y="6165304"/>
            <a:ext cx="3143877" cy="369332"/>
          </a:xfrm>
          <a:prstGeom prst="rect">
            <a:avLst/>
          </a:prstGeom>
        </p:spPr>
        <p:txBody>
          <a:bodyPr wrap="square">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dirty="0"/>
              <a:t>©  </a:t>
            </a:r>
            <a:r>
              <a:rPr lang="ru-RU" dirty="0" err="1" smtClean="0"/>
              <a:t>Олександр</a:t>
            </a:r>
            <a:r>
              <a:rPr lang="ru-RU" dirty="0" smtClean="0"/>
              <a:t> Бондар, 2025</a:t>
            </a:r>
            <a:endParaRPr lang="uk-U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562074"/>
          </a:xfrm>
        </p:spPr>
        <p:txBody>
          <a:bodyPr>
            <a:normAutofit/>
          </a:bodyPr>
          <a:lstStyle/>
          <a:p>
            <a:pPr algn="ctr"/>
            <a:r>
              <a:rPr lang="uk-UA" sz="3000" b="1" dirty="0" smtClean="0"/>
              <a:t>Конституційні засади земельного права</a:t>
            </a:r>
            <a:endParaRPr lang="ru-RU" sz="3000" b="1" dirty="0"/>
          </a:p>
        </p:txBody>
      </p:sp>
      <p:sp>
        <p:nvSpPr>
          <p:cNvPr id="3" name="Содержимое 2"/>
          <p:cNvSpPr>
            <a:spLocks noGrp="1"/>
          </p:cNvSpPr>
          <p:nvPr>
            <p:ph idx="1"/>
          </p:nvPr>
        </p:nvSpPr>
        <p:spPr>
          <a:xfrm>
            <a:off x="1187624" y="980728"/>
            <a:ext cx="7746064" cy="5591544"/>
          </a:xfrm>
        </p:spPr>
        <p:txBody>
          <a:bodyPr>
            <a:normAutofit fontScale="70000" lnSpcReduction="20000"/>
          </a:bodyPr>
          <a:lstStyle/>
          <a:p>
            <a:pPr marL="596646" lvl="0" indent="-514350" algn="just">
              <a:buFont typeface="+mj-lt"/>
              <a:buAutoNum type="arabicPeriod"/>
            </a:pPr>
            <a:r>
              <a:rPr lang="ru-RU" b="1" dirty="0" err="1"/>
              <a:t>щодо</a:t>
            </a:r>
            <a:r>
              <a:rPr lang="ru-RU" b="1" dirty="0"/>
              <a:t> </a:t>
            </a:r>
            <a:r>
              <a:rPr lang="ru-RU" b="1" dirty="0" err="1"/>
              <a:t>стратегічного</a:t>
            </a:r>
            <a:r>
              <a:rPr lang="ru-RU" b="1" dirty="0"/>
              <a:t> курсу </a:t>
            </a:r>
            <a:r>
              <a:rPr lang="ru-RU" b="1" dirty="0" err="1" smtClean="0"/>
              <a:t>України</a:t>
            </a:r>
            <a:r>
              <a:rPr lang="ru-RU" b="1" dirty="0" smtClean="0"/>
              <a:t> на </a:t>
            </a:r>
            <a:r>
              <a:rPr lang="ru-RU" b="1" dirty="0" err="1"/>
              <a:t>набуття</a:t>
            </a:r>
            <a:r>
              <a:rPr lang="ru-RU" b="1" dirty="0"/>
              <a:t> </a:t>
            </a:r>
            <a:r>
              <a:rPr lang="ru-RU" b="1" dirty="0" err="1"/>
              <a:t>повноправного</a:t>
            </a:r>
            <a:r>
              <a:rPr lang="ru-RU" b="1" dirty="0"/>
              <a:t> членства </a:t>
            </a:r>
            <a:r>
              <a:rPr lang="ru-RU" b="1" dirty="0" err="1"/>
              <a:t>України</a:t>
            </a:r>
            <a:r>
              <a:rPr lang="ru-RU" b="1" dirty="0"/>
              <a:t> в </a:t>
            </a:r>
            <a:r>
              <a:rPr lang="ru-RU" b="1" dirty="0" err="1"/>
              <a:t>Європейському</a:t>
            </a:r>
            <a:r>
              <a:rPr lang="ru-RU" b="1" dirty="0"/>
              <a:t> </a:t>
            </a:r>
            <a:r>
              <a:rPr lang="ru-RU" b="1" dirty="0" err="1"/>
              <a:t>Союзі</a:t>
            </a:r>
            <a:r>
              <a:rPr lang="ru-RU" b="1" dirty="0"/>
              <a:t> та в </a:t>
            </a:r>
            <a:r>
              <a:rPr lang="ru-RU" b="1" dirty="0" err="1"/>
              <a:t>Організації</a:t>
            </a:r>
            <a:r>
              <a:rPr lang="ru-RU" b="1" dirty="0"/>
              <a:t> </a:t>
            </a:r>
            <a:r>
              <a:rPr lang="ru-RU" b="1" dirty="0" err="1"/>
              <a:t>Північноатлантичного</a:t>
            </a:r>
            <a:r>
              <a:rPr lang="ru-RU" b="1" dirty="0"/>
              <a:t> </a:t>
            </a:r>
            <a:r>
              <a:rPr lang="ru-RU" b="1" dirty="0" smtClean="0"/>
              <a:t>договору (преамбула, </a:t>
            </a:r>
            <a:r>
              <a:rPr lang="ru-RU" b="1" dirty="0" err="1" smtClean="0"/>
              <a:t>ст.ст</a:t>
            </a:r>
            <a:r>
              <a:rPr lang="ru-RU" b="1" dirty="0" smtClean="0"/>
              <a:t>. 85, 102, 116);</a:t>
            </a:r>
            <a:endParaRPr lang="uk-UA" b="1" dirty="0" smtClean="0"/>
          </a:p>
          <a:p>
            <a:pPr marL="596646" lvl="0" indent="-514350">
              <a:buFont typeface="+mj-lt"/>
              <a:buAutoNum type="arabicPeriod"/>
            </a:pPr>
            <a:r>
              <a:rPr lang="uk-UA" b="1" dirty="0" smtClean="0"/>
              <a:t>щодо права власності на землю Українського народу та інших (похідних) суб’єктів права власності (ст.ст. 13 – 14); </a:t>
            </a:r>
            <a:endParaRPr lang="ru-RU" b="1" dirty="0" smtClean="0"/>
          </a:p>
          <a:p>
            <a:pPr marL="596646" lvl="0" indent="-514350">
              <a:buFont typeface="+mj-lt"/>
              <a:buAutoNum type="arabicPeriod"/>
            </a:pPr>
            <a:r>
              <a:rPr lang="uk-UA" b="1" dirty="0"/>
              <a:t>щодо правового статусу громадян як суб’єктів прав громадян на землю (ст.ст. 24, 26, 41</a:t>
            </a:r>
            <a:r>
              <a:rPr lang="uk-UA" b="1" dirty="0" smtClean="0"/>
              <a:t>);</a:t>
            </a:r>
          </a:p>
          <a:p>
            <a:pPr marL="596646" lvl="0" indent="-514350">
              <a:buFont typeface="+mj-lt"/>
              <a:buAutoNum type="arabicPeriod"/>
            </a:pPr>
            <a:r>
              <a:rPr lang="uk-UA" b="1" dirty="0" smtClean="0"/>
              <a:t>щодо забезпечення підвищеної правової охорони земель з боку держави (ст.ст. 13 – 14);</a:t>
            </a:r>
            <a:endParaRPr lang="ru-RU" b="1" dirty="0" smtClean="0"/>
          </a:p>
          <a:p>
            <a:pPr marL="596646" lvl="0" indent="-514350">
              <a:buFont typeface="+mj-lt"/>
              <a:buAutoNum type="arabicPeriod"/>
            </a:pPr>
            <a:r>
              <a:rPr lang="uk-UA" b="1" dirty="0" smtClean="0"/>
              <a:t>щодо обов’язку Української держави забезпечувати екологічну безпеку та екологічну рівновагу на території України, а також подолання наслідків Чорнобильської катастрофи (ст. 16);</a:t>
            </a:r>
            <a:endParaRPr lang="ru-RU" b="1" dirty="0" smtClean="0"/>
          </a:p>
          <a:p>
            <a:pPr marL="596646" lvl="0" indent="-514350">
              <a:buFont typeface="+mj-lt"/>
              <a:buAutoNum type="arabicPeriod"/>
            </a:pPr>
            <a:r>
              <a:rPr lang="uk-UA" b="1" dirty="0" smtClean="0"/>
              <a:t>щодо права громадян України на безпечне для життя і здоров’я довкілля та на відшкодування завданої порушенням цього права шкоди (ст. 50);</a:t>
            </a:r>
            <a:endParaRPr lang="ru-RU" b="1"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562074"/>
          </a:xfrm>
        </p:spPr>
        <p:txBody>
          <a:bodyPr>
            <a:normAutofit/>
          </a:bodyPr>
          <a:lstStyle/>
          <a:p>
            <a:pPr algn="ctr"/>
            <a:r>
              <a:rPr lang="uk-UA" sz="3000" b="1" dirty="0" smtClean="0"/>
              <a:t>Конституційні засади земельного права</a:t>
            </a:r>
            <a:endParaRPr lang="ru-RU" sz="3000" b="1" dirty="0"/>
          </a:p>
        </p:txBody>
      </p:sp>
      <p:sp>
        <p:nvSpPr>
          <p:cNvPr id="3" name="Содержимое 2"/>
          <p:cNvSpPr>
            <a:spLocks noGrp="1"/>
          </p:cNvSpPr>
          <p:nvPr>
            <p:ph idx="1"/>
          </p:nvPr>
        </p:nvSpPr>
        <p:spPr>
          <a:xfrm>
            <a:off x="1187624" y="1052736"/>
            <a:ext cx="7746064" cy="5195664"/>
          </a:xfrm>
        </p:spPr>
        <p:txBody>
          <a:bodyPr>
            <a:noAutofit/>
          </a:bodyPr>
          <a:lstStyle/>
          <a:p>
            <a:pPr marL="596646" lvl="0" indent="-514350">
              <a:buFont typeface="+mj-lt"/>
              <a:buAutoNum type="arabicPeriod" startAt="7"/>
            </a:pPr>
            <a:r>
              <a:rPr lang="uk-UA" sz="2500" b="1" dirty="0" smtClean="0"/>
              <a:t>щодо обов’язку кожного громадянина не заподіювати шкоди природі та відшкодовувати завдані збитки (ст. 66);</a:t>
            </a:r>
            <a:endParaRPr lang="ru-RU" sz="2500" b="1" dirty="0" smtClean="0"/>
          </a:p>
          <a:p>
            <a:pPr marL="596646" lvl="0" indent="-514350">
              <a:buFont typeface="+mj-lt"/>
              <a:buAutoNum type="arabicPeriod" startAt="7"/>
            </a:pPr>
            <a:r>
              <a:rPr lang="uk-UA" sz="2500" b="1" dirty="0" smtClean="0"/>
              <a:t>щодо регулювання найбільш важливих відносин у сфері використання землі та інших природних ресурсів виключно законами (ст. 92);</a:t>
            </a:r>
            <a:endParaRPr lang="ru-RU" sz="2500" b="1" dirty="0" smtClean="0"/>
          </a:p>
          <a:p>
            <a:pPr marL="596646" lvl="0" indent="-514350">
              <a:buFont typeface="+mj-lt"/>
              <a:buAutoNum type="arabicPeriod" startAt="7"/>
            </a:pPr>
            <a:r>
              <a:rPr lang="uk-UA" sz="2500" b="1" dirty="0" smtClean="0"/>
              <a:t>щодо основ діяльності та компетенції різних державних органів та посадових осіб у організації раціонального використання та охорони земель (ст.ст</a:t>
            </a:r>
            <a:r>
              <a:rPr lang="uk-UA" sz="2500" b="1" dirty="0"/>
              <a:t>. 85, 92, 106, 116, </a:t>
            </a:r>
            <a:r>
              <a:rPr lang="uk-UA" sz="2500" b="1" dirty="0" smtClean="0"/>
              <a:t>137-138);</a:t>
            </a:r>
            <a:endParaRPr lang="ru-RU" sz="2500" b="1" dirty="0" smtClean="0"/>
          </a:p>
          <a:p>
            <a:pPr marL="596646" lvl="0" indent="-514350">
              <a:buFont typeface="+mj-lt"/>
              <a:buAutoNum type="arabicPeriod" startAt="7"/>
            </a:pPr>
            <a:r>
              <a:rPr lang="uk-UA" sz="2500" b="1" dirty="0" smtClean="0"/>
              <a:t>щодо правових засад місцевого самоврядування (ст.ст. 142-144).</a:t>
            </a:r>
            <a:endParaRPr lang="ru-RU" sz="25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115616" y="188640"/>
            <a:ext cx="7776864" cy="5663089"/>
          </a:xfrm>
          <a:prstGeom prst="rect">
            <a:avLst/>
          </a:prstGeom>
        </p:spPr>
        <p:txBody>
          <a:bodyPr wrap="square">
            <a:spAutoFit/>
          </a:bodyPr>
          <a:lstStyle/>
          <a:p>
            <a:pPr algn="ctr"/>
            <a:r>
              <a:rPr lang="uk-UA" sz="2200" b="1" dirty="0" smtClean="0">
                <a:solidFill>
                  <a:srgbClr val="C00000"/>
                </a:solidFill>
              </a:rPr>
              <a:t>КОНСТИТУЦІЯ УКРАЇНИ</a:t>
            </a:r>
          </a:p>
          <a:p>
            <a:pPr algn="ctr"/>
            <a:r>
              <a:rPr lang="uk-UA" sz="2200" b="1" dirty="0" smtClean="0">
                <a:solidFill>
                  <a:srgbClr val="C00000"/>
                </a:solidFill>
              </a:rPr>
              <a:t>(преамбула)</a:t>
            </a:r>
            <a:endParaRPr lang="uk-UA" sz="2200" b="1" dirty="0">
              <a:solidFill>
                <a:srgbClr val="C00000"/>
              </a:solidFill>
            </a:endParaRPr>
          </a:p>
          <a:p>
            <a:endParaRPr lang="uk-UA" dirty="0" smtClean="0"/>
          </a:p>
          <a:p>
            <a:pPr algn="just"/>
            <a:r>
              <a:rPr lang="uk-UA" sz="2000" dirty="0" smtClean="0"/>
              <a:t>Верховна </a:t>
            </a:r>
            <a:r>
              <a:rPr lang="uk-UA" sz="2000" dirty="0"/>
              <a:t>Рада України від імені Українського народу - громадян України всіх національностей,</a:t>
            </a:r>
          </a:p>
          <a:p>
            <a:pPr algn="just"/>
            <a:endParaRPr lang="uk-UA" sz="2000" dirty="0"/>
          </a:p>
          <a:p>
            <a:pPr algn="just"/>
            <a:r>
              <a:rPr lang="uk-UA" sz="2000" dirty="0"/>
              <a:t>виражаючи суверенну волю народу,</a:t>
            </a:r>
          </a:p>
          <a:p>
            <a:pPr algn="just"/>
            <a:endParaRPr lang="uk-UA" sz="2000" dirty="0"/>
          </a:p>
          <a:p>
            <a:pPr algn="just"/>
            <a:r>
              <a:rPr lang="uk-UA" sz="2000" dirty="0"/>
              <a:t>спираючись на багатовікову історію українського державотворення і на основі здійсненого українською нацією, усім Українським народом права на </a:t>
            </a:r>
            <a:r>
              <a:rPr lang="uk-UA" sz="2000" dirty="0" smtClean="0"/>
              <a:t>самовизначення…</a:t>
            </a:r>
            <a:endParaRPr lang="uk-UA" sz="2000" dirty="0"/>
          </a:p>
          <a:p>
            <a:pPr algn="just"/>
            <a:endParaRPr lang="uk-UA" sz="2000" dirty="0"/>
          </a:p>
          <a:p>
            <a:pPr algn="just"/>
            <a:r>
              <a:rPr lang="uk-UA" sz="2000" b="1" dirty="0"/>
              <a:t>піклуючись про зміцнення громадянської злагоди на землі України та підтверджуючи європейську ідентичність Українського народу і незворотність європейського та євроатлантичного курсу </a:t>
            </a:r>
            <a:r>
              <a:rPr lang="uk-UA" sz="2000" b="1" dirty="0" smtClean="0"/>
              <a:t>України…</a:t>
            </a:r>
            <a:endParaRPr lang="uk-UA" sz="2000" dirty="0"/>
          </a:p>
          <a:p>
            <a:pPr algn="just"/>
            <a:endParaRPr lang="uk-UA" sz="2000" dirty="0"/>
          </a:p>
          <a:p>
            <a:pPr algn="just"/>
            <a:r>
              <a:rPr lang="uk-UA" sz="2000" dirty="0"/>
              <a:t>приймає цю Конституцію - Основний Закон України.</a:t>
            </a:r>
          </a:p>
        </p:txBody>
      </p:sp>
    </p:spTree>
    <p:extLst>
      <p:ext uri="{BB962C8B-B14F-4D97-AF65-F5344CB8AC3E}">
        <p14:creationId xmlns:p14="http://schemas.microsoft.com/office/powerpoint/2010/main" val="1383086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115616" y="188640"/>
            <a:ext cx="7776864" cy="6832640"/>
          </a:xfrm>
          <a:prstGeom prst="rect">
            <a:avLst/>
          </a:prstGeom>
        </p:spPr>
        <p:txBody>
          <a:bodyPr wrap="square">
            <a:spAutoFit/>
          </a:bodyPr>
          <a:lstStyle/>
          <a:p>
            <a:pPr algn="ctr"/>
            <a:r>
              <a:rPr lang="ru-RU" sz="2200" b="1" dirty="0" smtClean="0">
                <a:solidFill>
                  <a:srgbClr val="C00000"/>
                </a:solidFill>
              </a:rPr>
              <a:t>ЗАКОН </a:t>
            </a:r>
            <a:r>
              <a:rPr lang="ru-RU" sz="2200" b="1" dirty="0">
                <a:solidFill>
                  <a:srgbClr val="C00000"/>
                </a:solidFill>
              </a:rPr>
              <a:t>УКРАЇНИ</a:t>
            </a:r>
          </a:p>
          <a:p>
            <a:pPr algn="ctr"/>
            <a:r>
              <a:rPr lang="ru-RU" sz="2200" b="1" dirty="0" smtClean="0">
                <a:solidFill>
                  <a:srgbClr val="C00000"/>
                </a:solidFill>
              </a:rPr>
              <a:t>Про </a:t>
            </a:r>
            <a:r>
              <a:rPr lang="ru-RU" sz="2200" b="1" dirty="0" err="1">
                <a:solidFill>
                  <a:srgbClr val="C00000"/>
                </a:solidFill>
              </a:rPr>
              <a:t>внесення</a:t>
            </a:r>
            <a:r>
              <a:rPr lang="ru-RU" sz="2200" b="1" dirty="0">
                <a:solidFill>
                  <a:srgbClr val="C00000"/>
                </a:solidFill>
              </a:rPr>
              <a:t> </a:t>
            </a:r>
            <a:r>
              <a:rPr lang="ru-RU" sz="2200" b="1" dirty="0" err="1">
                <a:solidFill>
                  <a:srgbClr val="C00000"/>
                </a:solidFill>
              </a:rPr>
              <a:t>змін</a:t>
            </a:r>
            <a:r>
              <a:rPr lang="ru-RU" sz="2200" b="1" dirty="0">
                <a:solidFill>
                  <a:srgbClr val="C00000"/>
                </a:solidFill>
              </a:rPr>
              <a:t> до </a:t>
            </a:r>
            <a:r>
              <a:rPr lang="ru-RU" sz="2200" b="1" dirty="0" err="1">
                <a:solidFill>
                  <a:srgbClr val="C00000"/>
                </a:solidFill>
              </a:rPr>
              <a:t>Конституції</a:t>
            </a:r>
            <a:r>
              <a:rPr lang="ru-RU" sz="2200" b="1" dirty="0">
                <a:solidFill>
                  <a:srgbClr val="C00000"/>
                </a:solidFill>
              </a:rPr>
              <a:t> </a:t>
            </a:r>
            <a:r>
              <a:rPr lang="ru-RU" sz="2200" b="1" dirty="0" err="1">
                <a:solidFill>
                  <a:srgbClr val="C00000"/>
                </a:solidFill>
              </a:rPr>
              <a:t>України</a:t>
            </a:r>
            <a:r>
              <a:rPr lang="ru-RU" sz="2200" b="1" dirty="0">
                <a:solidFill>
                  <a:srgbClr val="C00000"/>
                </a:solidFill>
              </a:rPr>
              <a:t> (</a:t>
            </a:r>
            <a:r>
              <a:rPr lang="ru-RU" sz="2200" b="1" dirty="0" err="1">
                <a:solidFill>
                  <a:srgbClr val="C00000"/>
                </a:solidFill>
              </a:rPr>
              <a:t>щодо</a:t>
            </a:r>
            <a:r>
              <a:rPr lang="ru-RU" sz="2200" b="1" dirty="0">
                <a:solidFill>
                  <a:srgbClr val="C00000"/>
                </a:solidFill>
              </a:rPr>
              <a:t> </a:t>
            </a:r>
            <a:r>
              <a:rPr lang="ru-RU" sz="2200" b="1" dirty="0" err="1">
                <a:solidFill>
                  <a:srgbClr val="C00000"/>
                </a:solidFill>
              </a:rPr>
              <a:t>стратегічного</a:t>
            </a:r>
            <a:r>
              <a:rPr lang="ru-RU" sz="2200" b="1" dirty="0">
                <a:solidFill>
                  <a:srgbClr val="C00000"/>
                </a:solidFill>
              </a:rPr>
              <a:t> курсу </a:t>
            </a:r>
            <a:r>
              <a:rPr lang="ru-RU" sz="2200" b="1" dirty="0" err="1">
                <a:solidFill>
                  <a:srgbClr val="C00000"/>
                </a:solidFill>
              </a:rPr>
              <a:t>держави</a:t>
            </a:r>
            <a:r>
              <a:rPr lang="ru-RU" sz="2200" b="1" dirty="0">
                <a:solidFill>
                  <a:srgbClr val="C00000"/>
                </a:solidFill>
              </a:rPr>
              <a:t> на </a:t>
            </a:r>
            <a:r>
              <a:rPr lang="ru-RU" sz="2200" b="1" dirty="0" err="1">
                <a:solidFill>
                  <a:srgbClr val="C00000"/>
                </a:solidFill>
              </a:rPr>
              <a:t>набуття</a:t>
            </a:r>
            <a:r>
              <a:rPr lang="ru-RU" sz="2200" b="1" dirty="0">
                <a:solidFill>
                  <a:srgbClr val="C00000"/>
                </a:solidFill>
              </a:rPr>
              <a:t> </a:t>
            </a:r>
            <a:r>
              <a:rPr lang="ru-RU" sz="2200" b="1" dirty="0" err="1">
                <a:solidFill>
                  <a:srgbClr val="C00000"/>
                </a:solidFill>
              </a:rPr>
              <a:t>повноправного</a:t>
            </a:r>
            <a:r>
              <a:rPr lang="ru-RU" sz="2200" b="1" dirty="0">
                <a:solidFill>
                  <a:srgbClr val="C00000"/>
                </a:solidFill>
              </a:rPr>
              <a:t> членства </a:t>
            </a:r>
            <a:r>
              <a:rPr lang="ru-RU" sz="2200" b="1" dirty="0" err="1">
                <a:solidFill>
                  <a:srgbClr val="C00000"/>
                </a:solidFill>
              </a:rPr>
              <a:t>України</a:t>
            </a:r>
            <a:r>
              <a:rPr lang="ru-RU" sz="2200" b="1" dirty="0">
                <a:solidFill>
                  <a:srgbClr val="C00000"/>
                </a:solidFill>
              </a:rPr>
              <a:t> в </a:t>
            </a:r>
            <a:r>
              <a:rPr lang="ru-RU" sz="2200" b="1" dirty="0" err="1">
                <a:solidFill>
                  <a:srgbClr val="C00000"/>
                </a:solidFill>
              </a:rPr>
              <a:t>Європейському</a:t>
            </a:r>
            <a:r>
              <a:rPr lang="ru-RU" sz="2200" b="1" dirty="0">
                <a:solidFill>
                  <a:srgbClr val="C00000"/>
                </a:solidFill>
              </a:rPr>
              <a:t> </a:t>
            </a:r>
            <a:r>
              <a:rPr lang="ru-RU" sz="2200" b="1" dirty="0" err="1">
                <a:solidFill>
                  <a:srgbClr val="C00000"/>
                </a:solidFill>
              </a:rPr>
              <a:t>Союзі</a:t>
            </a:r>
            <a:r>
              <a:rPr lang="ru-RU" sz="2200" b="1" dirty="0">
                <a:solidFill>
                  <a:srgbClr val="C00000"/>
                </a:solidFill>
              </a:rPr>
              <a:t> та в </a:t>
            </a:r>
            <a:r>
              <a:rPr lang="ru-RU" sz="2200" b="1" dirty="0" err="1">
                <a:solidFill>
                  <a:srgbClr val="C00000"/>
                </a:solidFill>
              </a:rPr>
              <a:t>Організації</a:t>
            </a:r>
            <a:r>
              <a:rPr lang="ru-RU" sz="2200" b="1" dirty="0">
                <a:solidFill>
                  <a:srgbClr val="C00000"/>
                </a:solidFill>
              </a:rPr>
              <a:t> </a:t>
            </a:r>
            <a:r>
              <a:rPr lang="ru-RU" sz="2200" b="1" dirty="0" err="1" smtClean="0">
                <a:solidFill>
                  <a:srgbClr val="C00000"/>
                </a:solidFill>
              </a:rPr>
              <a:t>Північноатлантичного</a:t>
            </a:r>
            <a:r>
              <a:rPr lang="ru-RU" sz="2200" b="1" dirty="0" smtClean="0">
                <a:solidFill>
                  <a:srgbClr val="C00000"/>
                </a:solidFill>
              </a:rPr>
              <a:t> </a:t>
            </a:r>
            <a:r>
              <a:rPr lang="ru-RU" sz="2200" b="1" dirty="0">
                <a:solidFill>
                  <a:srgbClr val="C00000"/>
                </a:solidFill>
              </a:rPr>
              <a:t>договору</a:t>
            </a:r>
            <a:r>
              <a:rPr lang="ru-RU" sz="2200" b="1" dirty="0" smtClean="0">
                <a:solidFill>
                  <a:srgbClr val="C00000"/>
                </a:solidFill>
              </a:rPr>
              <a:t>)</a:t>
            </a:r>
            <a:endParaRPr lang="en-US" sz="2200" b="1" dirty="0" smtClean="0">
              <a:solidFill>
                <a:srgbClr val="C00000"/>
              </a:solidFill>
            </a:endParaRPr>
          </a:p>
          <a:p>
            <a:pPr algn="ctr"/>
            <a:r>
              <a:rPr lang="uk-UA" sz="2200" b="1" dirty="0" smtClean="0">
                <a:solidFill>
                  <a:srgbClr val="002060"/>
                </a:solidFill>
              </a:rPr>
              <a:t>від 0</a:t>
            </a:r>
            <a:r>
              <a:rPr lang="ru-RU" sz="2200" b="1" dirty="0" smtClean="0">
                <a:solidFill>
                  <a:srgbClr val="002060"/>
                </a:solidFill>
              </a:rPr>
              <a:t>7 </a:t>
            </a:r>
            <a:r>
              <a:rPr lang="ru-RU" sz="2200" b="1" dirty="0">
                <a:solidFill>
                  <a:srgbClr val="002060"/>
                </a:solidFill>
              </a:rPr>
              <a:t>лютого 2019 </a:t>
            </a:r>
            <a:r>
              <a:rPr lang="ru-RU" sz="2200" b="1" dirty="0" smtClean="0">
                <a:solidFill>
                  <a:srgbClr val="002060"/>
                </a:solidFill>
              </a:rPr>
              <a:t>р. № 2680-VIII</a:t>
            </a:r>
          </a:p>
          <a:p>
            <a:pPr algn="ctr"/>
            <a:endParaRPr lang="ru-RU" sz="2200" b="1" dirty="0">
              <a:solidFill>
                <a:srgbClr val="002060"/>
              </a:solidFill>
            </a:endParaRPr>
          </a:p>
          <a:p>
            <a:pPr algn="just"/>
            <a:r>
              <a:rPr lang="ru-RU" sz="2000" dirty="0" smtClean="0"/>
              <a:t>2</a:t>
            </a:r>
            <a:r>
              <a:rPr lang="ru-RU" sz="2000" dirty="0"/>
              <a:t>. </a:t>
            </a:r>
            <a:r>
              <a:rPr lang="ru-RU" sz="2000" u="sng" dirty="0">
                <a:hlinkClick r:id="rId2"/>
              </a:rPr>
              <a:t>Пункт 5</a:t>
            </a:r>
            <a:r>
              <a:rPr lang="ru-RU" sz="2000" dirty="0"/>
              <a:t> </a:t>
            </a:r>
            <a:r>
              <a:rPr lang="ru-RU" sz="2000" dirty="0" err="1"/>
              <a:t>частини</a:t>
            </a:r>
            <a:r>
              <a:rPr lang="ru-RU" sz="2000" dirty="0"/>
              <a:t> </a:t>
            </a:r>
            <a:r>
              <a:rPr lang="ru-RU" sz="2000" dirty="0" err="1"/>
              <a:t>першої</a:t>
            </a:r>
            <a:r>
              <a:rPr lang="ru-RU" sz="2000" dirty="0"/>
              <a:t> </a:t>
            </a:r>
            <a:r>
              <a:rPr lang="ru-RU" sz="2000" dirty="0" err="1"/>
              <a:t>статті</a:t>
            </a:r>
            <a:r>
              <a:rPr lang="ru-RU" sz="2000" dirty="0"/>
              <a:t> 85 </a:t>
            </a:r>
            <a:r>
              <a:rPr lang="ru-RU" sz="2000" dirty="0" err="1"/>
              <a:t>викласти</a:t>
            </a:r>
            <a:r>
              <a:rPr lang="ru-RU" sz="2000" dirty="0"/>
              <a:t> в </a:t>
            </a:r>
            <a:r>
              <a:rPr lang="ru-RU" sz="2000" dirty="0" err="1"/>
              <a:t>такій</a:t>
            </a:r>
            <a:r>
              <a:rPr lang="ru-RU" sz="2000" dirty="0"/>
              <a:t> </a:t>
            </a:r>
            <a:r>
              <a:rPr lang="ru-RU" sz="2000" dirty="0" err="1"/>
              <a:t>редакції</a:t>
            </a:r>
            <a:r>
              <a:rPr lang="ru-RU" sz="2000" dirty="0"/>
              <a:t>:</a:t>
            </a:r>
          </a:p>
          <a:p>
            <a:pPr algn="just"/>
            <a:r>
              <a:rPr lang="ru-RU" sz="2000" dirty="0"/>
              <a:t>"5) </a:t>
            </a:r>
            <a:r>
              <a:rPr lang="ru-RU" sz="2000" dirty="0" err="1"/>
              <a:t>визначення</a:t>
            </a:r>
            <a:r>
              <a:rPr lang="ru-RU" sz="2000" dirty="0"/>
              <a:t> засад </a:t>
            </a:r>
            <a:r>
              <a:rPr lang="ru-RU" sz="2000" dirty="0" err="1"/>
              <a:t>внутрішньої</a:t>
            </a:r>
            <a:r>
              <a:rPr lang="ru-RU" sz="2000" dirty="0"/>
              <a:t> і </a:t>
            </a:r>
            <a:r>
              <a:rPr lang="ru-RU" sz="2000" dirty="0" err="1"/>
              <a:t>зовнішньої</a:t>
            </a:r>
            <a:r>
              <a:rPr lang="ru-RU" sz="2000" dirty="0"/>
              <a:t> </a:t>
            </a:r>
            <a:r>
              <a:rPr lang="ru-RU" sz="2000" dirty="0" err="1"/>
              <a:t>політики</a:t>
            </a:r>
            <a:r>
              <a:rPr lang="ru-RU" sz="2000" dirty="0"/>
              <a:t>, </a:t>
            </a:r>
            <a:r>
              <a:rPr lang="ru-RU" sz="2000" dirty="0" err="1"/>
              <a:t>реалізації</a:t>
            </a:r>
            <a:r>
              <a:rPr lang="ru-RU" sz="2000" dirty="0"/>
              <a:t> </a:t>
            </a:r>
            <a:r>
              <a:rPr lang="ru-RU" sz="2000" dirty="0" err="1"/>
              <a:t>стратегічного</a:t>
            </a:r>
            <a:r>
              <a:rPr lang="ru-RU" sz="2000" dirty="0"/>
              <a:t> курсу </a:t>
            </a:r>
            <a:r>
              <a:rPr lang="ru-RU" sz="2000" dirty="0" err="1"/>
              <a:t>держави</a:t>
            </a:r>
            <a:r>
              <a:rPr lang="ru-RU" sz="2000" dirty="0"/>
              <a:t> на </a:t>
            </a:r>
            <a:r>
              <a:rPr lang="ru-RU" sz="2000" dirty="0" err="1"/>
              <a:t>набуття</a:t>
            </a:r>
            <a:r>
              <a:rPr lang="ru-RU" sz="2000" dirty="0"/>
              <a:t> </a:t>
            </a:r>
            <a:r>
              <a:rPr lang="ru-RU" sz="2000" dirty="0" err="1"/>
              <a:t>повноправного</a:t>
            </a:r>
            <a:r>
              <a:rPr lang="ru-RU" sz="2000" dirty="0"/>
              <a:t> членства </a:t>
            </a:r>
            <a:r>
              <a:rPr lang="ru-RU" sz="2000" dirty="0" err="1"/>
              <a:t>України</a:t>
            </a:r>
            <a:r>
              <a:rPr lang="ru-RU" sz="2000" dirty="0"/>
              <a:t> в </a:t>
            </a:r>
            <a:r>
              <a:rPr lang="ru-RU" sz="2000" dirty="0" err="1"/>
              <a:t>Європейському</a:t>
            </a:r>
            <a:r>
              <a:rPr lang="ru-RU" sz="2000" dirty="0"/>
              <a:t> </a:t>
            </a:r>
            <a:r>
              <a:rPr lang="ru-RU" sz="2000" dirty="0" err="1"/>
              <a:t>Союзі</a:t>
            </a:r>
            <a:r>
              <a:rPr lang="ru-RU" sz="2000" dirty="0"/>
              <a:t> та в </a:t>
            </a:r>
            <a:r>
              <a:rPr lang="ru-RU" sz="2000" dirty="0" err="1"/>
              <a:t>Організації</a:t>
            </a:r>
            <a:r>
              <a:rPr lang="ru-RU" sz="2000" dirty="0"/>
              <a:t> </a:t>
            </a:r>
            <a:r>
              <a:rPr lang="ru-RU" sz="2000" dirty="0" err="1"/>
              <a:t>Північноатлантичного</a:t>
            </a:r>
            <a:r>
              <a:rPr lang="ru-RU" sz="2000" dirty="0"/>
              <a:t> договору</a:t>
            </a:r>
            <a:r>
              <a:rPr lang="ru-RU" sz="2000" dirty="0" smtClean="0"/>
              <a:t>".</a:t>
            </a:r>
          </a:p>
          <a:p>
            <a:pPr algn="just"/>
            <a:endParaRPr lang="ru-RU" sz="2000" dirty="0"/>
          </a:p>
          <a:p>
            <a:pPr algn="just"/>
            <a:endParaRPr lang="ru-RU" sz="2000" dirty="0"/>
          </a:p>
          <a:p>
            <a:pPr algn="just"/>
            <a:r>
              <a:rPr lang="ru-RU" sz="2000" dirty="0"/>
              <a:t>3. </a:t>
            </a:r>
            <a:r>
              <a:rPr lang="ru-RU" sz="2000" u="sng" dirty="0" err="1">
                <a:hlinkClick r:id="rId3"/>
              </a:rPr>
              <a:t>Статтю</a:t>
            </a:r>
            <a:r>
              <a:rPr lang="ru-RU" sz="2000" u="sng" dirty="0">
                <a:hlinkClick r:id="rId3"/>
              </a:rPr>
              <a:t> 102</a:t>
            </a:r>
            <a:r>
              <a:rPr lang="ru-RU" sz="2000" dirty="0"/>
              <a:t> </a:t>
            </a:r>
            <a:r>
              <a:rPr lang="ru-RU" sz="2000" dirty="0" err="1"/>
              <a:t>доповнити</a:t>
            </a:r>
            <a:r>
              <a:rPr lang="ru-RU" sz="2000" dirty="0"/>
              <a:t> </a:t>
            </a:r>
            <a:r>
              <a:rPr lang="ru-RU" sz="2000" dirty="0" err="1"/>
              <a:t>частиною</a:t>
            </a:r>
            <a:r>
              <a:rPr lang="ru-RU" sz="2000" dirty="0"/>
              <a:t> </a:t>
            </a:r>
            <a:r>
              <a:rPr lang="ru-RU" sz="2000" dirty="0" err="1"/>
              <a:t>третьою</a:t>
            </a:r>
            <a:r>
              <a:rPr lang="ru-RU" sz="2000" dirty="0"/>
              <a:t> такого </a:t>
            </a:r>
            <a:r>
              <a:rPr lang="ru-RU" sz="2000" dirty="0" err="1"/>
              <a:t>змісту</a:t>
            </a:r>
            <a:r>
              <a:rPr lang="ru-RU" sz="2000" dirty="0"/>
              <a:t>:</a:t>
            </a:r>
          </a:p>
          <a:p>
            <a:pPr algn="just"/>
            <a:r>
              <a:rPr lang="ru-RU" sz="2000" dirty="0"/>
              <a:t>"Президент </a:t>
            </a:r>
            <a:r>
              <a:rPr lang="ru-RU" sz="2000" dirty="0" err="1"/>
              <a:t>України</a:t>
            </a:r>
            <a:r>
              <a:rPr lang="ru-RU" sz="2000" dirty="0"/>
              <a:t> є гарантом </a:t>
            </a:r>
            <a:r>
              <a:rPr lang="ru-RU" sz="2000" dirty="0" err="1"/>
              <a:t>реалізації</a:t>
            </a:r>
            <a:r>
              <a:rPr lang="ru-RU" sz="2000" dirty="0"/>
              <a:t> </a:t>
            </a:r>
            <a:r>
              <a:rPr lang="ru-RU" sz="2000" dirty="0" err="1"/>
              <a:t>стратегічного</a:t>
            </a:r>
            <a:r>
              <a:rPr lang="ru-RU" sz="2000" dirty="0"/>
              <a:t> курсу </a:t>
            </a:r>
            <a:r>
              <a:rPr lang="ru-RU" sz="2000" dirty="0" err="1"/>
              <a:t>держави</a:t>
            </a:r>
            <a:r>
              <a:rPr lang="ru-RU" sz="2000" dirty="0"/>
              <a:t> на </a:t>
            </a:r>
            <a:r>
              <a:rPr lang="ru-RU" sz="2000" dirty="0" err="1"/>
              <a:t>набуття</a:t>
            </a:r>
            <a:r>
              <a:rPr lang="ru-RU" sz="2000" dirty="0"/>
              <a:t> </a:t>
            </a:r>
            <a:r>
              <a:rPr lang="ru-RU" sz="2000" dirty="0" err="1"/>
              <a:t>повноправного</a:t>
            </a:r>
            <a:r>
              <a:rPr lang="ru-RU" sz="2000" dirty="0"/>
              <a:t> членства </a:t>
            </a:r>
            <a:r>
              <a:rPr lang="ru-RU" sz="2000" dirty="0" err="1"/>
              <a:t>України</a:t>
            </a:r>
            <a:r>
              <a:rPr lang="ru-RU" sz="2000" dirty="0"/>
              <a:t> в </a:t>
            </a:r>
            <a:r>
              <a:rPr lang="ru-RU" sz="2000" dirty="0" err="1"/>
              <a:t>Європейському</a:t>
            </a:r>
            <a:r>
              <a:rPr lang="ru-RU" sz="2000" dirty="0"/>
              <a:t> </a:t>
            </a:r>
            <a:r>
              <a:rPr lang="ru-RU" sz="2000" dirty="0" err="1"/>
              <a:t>Союзі</a:t>
            </a:r>
            <a:r>
              <a:rPr lang="ru-RU" sz="2000" dirty="0"/>
              <a:t> та в </a:t>
            </a:r>
            <a:r>
              <a:rPr lang="ru-RU" sz="2000" dirty="0" err="1"/>
              <a:t>Організації</a:t>
            </a:r>
            <a:r>
              <a:rPr lang="ru-RU" sz="2000" dirty="0"/>
              <a:t> </a:t>
            </a:r>
            <a:r>
              <a:rPr lang="ru-RU" sz="2000" dirty="0" err="1"/>
              <a:t>Північноатлантичного</a:t>
            </a:r>
            <a:r>
              <a:rPr lang="ru-RU" sz="2000" dirty="0"/>
              <a:t> договору".</a:t>
            </a:r>
          </a:p>
          <a:p>
            <a:pPr algn="ctr"/>
            <a:endParaRPr lang="ru-RU" sz="2200" b="1" dirty="0" smtClean="0">
              <a:solidFill>
                <a:srgbClr val="002060"/>
              </a:solidFill>
            </a:endParaRPr>
          </a:p>
          <a:p>
            <a:pPr algn="ctr"/>
            <a:endParaRPr lang="ru-RU" sz="2200" b="1" dirty="0">
              <a:solidFill>
                <a:srgbClr val="002060"/>
              </a:solidFill>
            </a:endParaRPr>
          </a:p>
        </p:txBody>
      </p:sp>
    </p:spTree>
    <p:extLst>
      <p:ext uri="{BB962C8B-B14F-4D97-AF65-F5344CB8AC3E}">
        <p14:creationId xmlns:p14="http://schemas.microsoft.com/office/powerpoint/2010/main" val="642857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115616" y="188640"/>
            <a:ext cx="7776864" cy="5693866"/>
          </a:xfrm>
          <a:prstGeom prst="rect">
            <a:avLst/>
          </a:prstGeom>
        </p:spPr>
        <p:txBody>
          <a:bodyPr wrap="square">
            <a:spAutoFit/>
          </a:bodyPr>
          <a:lstStyle/>
          <a:p>
            <a:pPr algn="ctr"/>
            <a:r>
              <a:rPr lang="uk-UA" sz="2200" b="1" dirty="0" smtClean="0">
                <a:solidFill>
                  <a:srgbClr val="C00000"/>
                </a:solidFill>
              </a:rPr>
              <a:t>КОНСТИТУЦІЯ УКРАЇНИ</a:t>
            </a:r>
          </a:p>
          <a:p>
            <a:endParaRPr lang="uk-UA" dirty="0" smtClean="0"/>
          </a:p>
          <a:p>
            <a:pPr algn="just"/>
            <a:r>
              <a:rPr lang="uk-UA" b="1" dirty="0" smtClean="0">
                <a:solidFill>
                  <a:srgbClr val="FF0000"/>
                </a:solidFill>
              </a:rPr>
              <a:t>Стаття </a:t>
            </a:r>
            <a:r>
              <a:rPr lang="uk-UA" b="1" dirty="0">
                <a:solidFill>
                  <a:srgbClr val="FF0000"/>
                </a:solidFill>
              </a:rPr>
              <a:t>13. </a:t>
            </a:r>
            <a:r>
              <a:rPr lang="uk-UA" dirty="0"/>
              <a:t>Земля, її надра, атмосферне повітря, водні та інші природні ресурси, які знаходяться в межах території України, природні ресурси її континентального шельфу, виключної (морської) економічної зони є </a:t>
            </a:r>
            <a:r>
              <a:rPr lang="uk-UA" dirty="0">
                <a:solidFill>
                  <a:srgbClr val="00B050"/>
                </a:solidFill>
              </a:rPr>
              <a:t>об'єктами права власності Українського народу</a:t>
            </a:r>
            <a:r>
              <a:rPr lang="uk-UA" dirty="0"/>
              <a:t>. Від імені Українського народу права власника здійснюють органи державної влади та органи місцевого самоврядування в межах, визначених цією Конституцією</a:t>
            </a:r>
            <a:r>
              <a:rPr lang="uk-UA" dirty="0" smtClean="0"/>
              <a:t>.</a:t>
            </a:r>
          </a:p>
          <a:p>
            <a:pPr algn="just"/>
            <a:endParaRPr lang="uk-UA" dirty="0"/>
          </a:p>
          <a:p>
            <a:pPr algn="just"/>
            <a:r>
              <a:rPr lang="ru-RU" b="1" dirty="0" err="1">
                <a:solidFill>
                  <a:srgbClr val="FF0000"/>
                </a:solidFill>
              </a:rPr>
              <a:t>Стаття</a:t>
            </a:r>
            <a:r>
              <a:rPr lang="ru-RU" b="1" dirty="0">
                <a:solidFill>
                  <a:srgbClr val="FF0000"/>
                </a:solidFill>
              </a:rPr>
              <a:t> 14. </a:t>
            </a:r>
            <a:r>
              <a:rPr lang="ru-RU" dirty="0"/>
              <a:t>Земля є </a:t>
            </a:r>
            <a:r>
              <a:rPr lang="ru-RU" dirty="0" err="1">
                <a:solidFill>
                  <a:srgbClr val="00B050"/>
                </a:solidFill>
              </a:rPr>
              <a:t>основним</a:t>
            </a:r>
            <a:r>
              <a:rPr lang="ru-RU" dirty="0">
                <a:solidFill>
                  <a:srgbClr val="00B050"/>
                </a:solidFill>
              </a:rPr>
              <a:t> </a:t>
            </a:r>
            <a:r>
              <a:rPr lang="ru-RU" dirty="0" err="1">
                <a:solidFill>
                  <a:srgbClr val="00B050"/>
                </a:solidFill>
              </a:rPr>
              <a:t>національним</a:t>
            </a:r>
            <a:r>
              <a:rPr lang="ru-RU" dirty="0">
                <a:solidFill>
                  <a:srgbClr val="00B050"/>
                </a:solidFill>
              </a:rPr>
              <a:t> </a:t>
            </a:r>
            <a:r>
              <a:rPr lang="ru-RU" dirty="0" err="1">
                <a:solidFill>
                  <a:srgbClr val="00B050"/>
                </a:solidFill>
              </a:rPr>
              <a:t>багатством</a:t>
            </a:r>
            <a:r>
              <a:rPr lang="ru-RU" dirty="0"/>
              <a:t>, </a:t>
            </a:r>
            <a:r>
              <a:rPr lang="ru-RU" dirty="0" err="1"/>
              <a:t>що</a:t>
            </a:r>
            <a:r>
              <a:rPr lang="ru-RU" dirty="0"/>
              <a:t> </a:t>
            </a:r>
            <a:r>
              <a:rPr lang="ru-RU" dirty="0" err="1"/>
              <a:t>перебуває</a:t>
            </a:r>
            <a:r>
              <a:rPr lang="ru-RU" dirty="0"/>
              <a:t> </a:t>
            </a:r>
            <a:r>
              <a:rPr lang="ru-RU" dirty="0" err="1"/>
              <a:t>під</a:t>
            </a:r>
            <a:r>
              <a:rPr lang="ru-RU" dirty="0"/>
              <a:t> особливою </a:t>
            </a:r>
            <a:r>
              <a:rPr lang="ru-RU" dirty="0" err="1"/>
              <a:t>охороною</a:t>
            </a:r>
            <a:r>
              <a:rPr lang="ru-RU" dirty="0"/>
              <a:t> </a:t>
            </a:r>
            <a:r>
              <a:rPr lang="ru-RU" dirty="0" err="1"/>
              <a:t>держави</a:t>
            </a:r>
            <a:r>
              <a:rPr lang="ru-RU" dirty="0"/>
              <a:t>.</a:t>
            </a:r>
          </a:p>
          <a:p>
            <a:pPr algn="just"/>
            <a:endParaRPr lang="ru-RU" dirty="0"/>
          </a:p>
          <a:p>
            <a:pPr algn="just"/>
            <a:r>
              <a:rPr lang="ru-RU" dirty="0">
                <a:solidFill>
                  <a:srgbClr val="00B050"/>
                </a:solidFill>
              </a:rPr>
              <a:t>Право </a:t>
            </a:r>
            <a:r>
              <a:rPr lang="ru-RU" dirty="0" err="1">
                <a:solidFill>
                  <a:srgbClr val="00B050"/>
                </a:solidFill>
              </a:rPr>
              <a:t>власності</a:t>
            </a:r>
            <a:r>
              <a:rPr lang="ru-RU" dirty="0">
                <a:solidFill>
                  <a:srgbClr val="00B050"/>
                </a:solidFill>
              </a:rPr>
              <a:t> на землю </a:t>
            </a:r>
            <a:r>
              <a:rPr lang="ru-RU" dirty="0" err="1">
                <a:solidFill>
                  <a:srgbClr val="00B050"/>
                </a:solidFill>
              </a:rPr>
              <a:t>гарантується</a:t>
            </a:r>
            <a:r>
              <a:rPr lang="ru-RU" dirty="0"/>
              <a:t>. </a:t>
            </a:r>
            <a:r>
              <a:rPr lang="ru-RU" dirty="0" err="1"/>
              <a:t>Це</a:t>
            </a:r>
            <a:r>
              <a:rPr lang="ru-RU" dirty="0"/>
              <a:t> право </a:t>
            </a:r>
            <a:r>
              <a:rPr lang="ru-RU" dirty="0" err="1"/>
              <a:t>набувається</a:t>
            </a:r>
            <a:r>
              <a:rPr lang="ru-RU" dirty="0"/>
              <a:t> і </a:t>
            </a:r>
            <a:r>
              <a:rPr lang="ru-RU" dirty="0" err="1"/>
              <a:t>реалізується</a:t>
            </a:r>
            <a:r>
              <a:rPr lang="ru-RU" dirty="0"/>
              <a:t> </a:t>
            </a:r>
            <a:r>
              <a:rPr lang="ru-RU" dirty="0" err="1"/>
              <a:t>громадянами</a:t>
            </a:r>
            <a:r>
              <a:rPr lang="ru-RU" dirty="0"/>
              <a:t>, </a:t>
            </a:r>
            <a:r>
              <a:rPr lang="ru-RU" dirty="0" err="1"/>
              <a:t>юридичними</a:t>
            </a:r>
            <a:r>
              <a:rPr lang="ru-RU" dirty="0"/>
              <a:t> особами та державою </a:t>
            </a:r>
            <a:r>
              <a:rPr lang="ru-RU" dirty="0" err="1"/>
              <a:t>виключно</a:t>
            </a:r>
            <a:r>
              <a:rPr lang="ru-RU" dirty="0"/>
              <a:t> </a:t>
            </a:r>
            <a:r>
              <a:rPr lang="ru-RU" dirty="0" err="1"/>
              <a:t>відповідно</a:t>
            </a:r>
            <a:r>
              <a:rPr lang="ru-RU" dirty="0"/>
              <a:t> до закону</a:t>
            </a:r>
            <a:r>
              <a:rPr lang="ru-RU" dirty="0" smtClean="0"/>
              <a:t>.</a:t>
            </a:r>
          </a:p>
          <a:p>
            <a:pPr algn="just"/>
            <a:endParaRPr lang="ru-RU" dirty="0"/>
          </a:p>
          <a:p>
            <a:pPr algn="just"/>
            <a:r>
              <a:rPr lang="uk-UA" b="1" dirty="0">
                <a:solidFill>
                  <a:srgbClr val="FF0000"/>
                </a:solidFill>
              </a:rPr>
              <a:t>Стаття 16. </a:t>
            </a:r>
            <a:r>
              <a:rPr lang="uk-UA" dirty="0" smtClean="0">
                <a:solidFill>
                  <a:srgbClr val="00B050"/>
                </a:solidFill>
              </a:rPr>
              <a:t>Забезпечення екологічної безпеки і підтримання екологічної рівноваги</a:t>
            </a:r>
            <a:r>
              <a:rPr lang="uk-UA" dirty="0" smtClean="0"/>
              <a:t> на </a:t>
            </a:r>
            <a:r>
              <a:rPr lang="uk-UA" dirty="0"/>
              <a:t>території України, подолання наслідків Чорнобильської катастрофи - катастрофи планетарного масштабу, збереження генофонду Українського народу є обов'язком держави.</a:t>
            </a:r>
            <a:endParaRPr lang="uk-UA" dirty="0" smtClean="0"/>
          </a:p>
        </p:txBody>
      </p:sp>
    </p:spTree>
    <p:extLst>
      <p:ext uri="{BB962C8B-B14F-4D97-AF65-F5344CB8AC3E}">
        <p14:creationId xmlns:p14="http://schemas.microsoft.com/office/powerpoint/2010/main" val="3026547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403648" y="188640"/>
            <a:ext cx="7488832" cy="4955203"/>
          </a:xfrm>
          <a:prstGeom prst="rect">
            <a:avLst/>
          </a:prstGeom>
        </p:spPr>
        <p:txBody>
          <a:bodyPr wrap="square">
            <a:spAutoFit/>
          </a:bodyPr>
          <a:lstStyle/>
          <a:p>
            <a:pPr algn="ctr"/>
            <a:r>
              <a:rPr lang="uk-UA" dirty="0">
                <a:solidFill>
                  <a:srgbClr val="C00000"/>
                </a:solidFill>
              </a:rPr>
              <a:t> </a:t>
            </a:r>
            <a:r>
              <a:rPr lang="uk-UA" sz="2200" b="1" dirty="0" smtClean="0">
                <a:solidFill>
                  <a:srgbClr val="C00000"/>
                </a:solidFill>
              </a:rPr>
              <a:t>УГОДА ПРО ПАРТНЕРСТВО І СПІВРОБІТНИЦТВО </a:t>
            </a:r>
            <a:endParaRPr lang="uk-UA" sz="2200" b="1" dirty="0">
              <a:solidFill>
                <a:srgbClr val="C00000"/>
              </a:solidFill>
            </a:endParaRPr>
          </a:p>
          <a:p>
            <a:pPr algn="ctr"/>
            <a:r>
              <a:rPr lang="uk-UA" sz="2200" b="1" dirty="0">
                <a:solidFill>
                  <a:srgbClr val="C00000"/>
                </a:solidFill>
              </a:rPr>
              <a:t>          між Україною і Європейськими </a:t>
            </a:r>
            <a:r>
              <a:rPr lang="uk-UA" sz="2200" b="1" dirty="0" smtClean="0">
                <a:solidFill>
                  <a:srgbClr val="C00000"/>
                </a:solidFill>
              </a:rPr>
              <a:t>Співтовариствами                     </a:t>
            </a:r>
            <a:r>
              <a:rPr lang="uk-UA" sz="2200" b="1" dirty="0">
                <a:solidFill>
                  <a:srgbClr val="C00000"/>
                </a:solidFill>
              </a:rPr>
              <a:t>та їх державами-членами </a:t>
            </a:r>
          </a:p>
          <a:p>
            <a:endParaRPr lang="uk-UA" dirty="0" smtClean="0"/>
          </a:p>
          <a:p>
            <a:r>
              <a:rPr lang="uk-UA" sz="2000" dirty="0" smtClean="0"/>
              <a:t>(Угоду </a:t>
            </a:r>
            <a:r>
              <a:rPr lang="uk-UA" sz="2000" dirty="0"/>
              <a:t>ратифіковано Законом </a:t>
            </a:r>
            <a:r>
              <a:rPr lang="uk-UA" sz="2000" dirty="0" smtClean="0"/>
              <a:t>України № 237/94-ВР </a:t>
            </a:r>
            <a:r>
              <a:rPr lang="uk-UA" sz="2000" dirty="0"/>
              <a:t>від </a:t>
            </a:r>
            <a:r>
              <a:rPr lang="uk-UA" sz="2000" dirty="0" smtClean="0"/>
              <a:t>10.11.94) </a:t>
            </a:r>
            <a:endParaRPr lang="uk-UA" sz="2000" dirty="0"/>
          </a:p>
          <a:p>
            <a:endParaRPr lang="uk-UA" dirty="0"/>
          </a:p>
          <a:p>
            <a:r>
              <a:rPr lang="uk-UA" sz="2200" dirty="0"/>
              <a:t>          </a:t>
            </a:r>
            <a:r>
              <a:rPr lang="uk-UA" sz="2200" dirty="0" smtClean="0"/>
              <a:t> </a:t>
            </a:r>
            <a:endParaRPr lang="uk-UA" sz="2200" dirty="0"/>
          </a:p>
          <a:p>
            <a:r>
              <a:rPr lang="uk-UA" sz="2200" dirty="0" smtClean="0"/>
              <a:t>Дата </a:t>
            </a:r>
            <a:r>
              <a:rPr lang="uk-UA" sz="2200" dirty="0"/>
              <a:t>підписання:       </a:t>
            </a:r>
            <a:r>
              <a:rPr lang="uk-UA" sz="2200" dirty="0" smtClean="0"/>
              <a:t>		14.06.1994</a:t>
            </a:r>
            <a:endParaRPr lang="uk-UA" sz="2200" dirty="0"/>
          </a:p>
          <a:p>
            <a:endParaRPr lang="uk-UA" sz="2200" dirty="0"/>
          </a:p>
          <a:p>
            <a:r>
              <a:rPr lang="uk-UA" sz="2200" dirty="0" smtClean="0"/>
              <a:t>Дата </a:t>
            </a:r>
            <a:r>
              <a:rPr lang="uk-UA" sz="2200" dirty="0"/>
              <a:t>ратифікації:      </a:t>
            </a:r>
            <a:r>
              <a:rPr lang="uk-UA" sz="2200" dirty="0" smtClean="0"/>
              <a:t>		10.11.1994</a:t>
            </a:r>
            <a:endParaRPr lang="uk-UA" sz="2200" dirty="0"/>
          </a:p>
          <a:p>
            <a:endParaRPr lang="uk-UA" sz="2200" dirty="0" smtClean="0"/>
          </a:p>
          <a:p>
            <a:r>
              <a:rPr lang="uk-UA" sz="2200" dirty="0" smtClean="0"/>
              <a:t>Дата </a:t>
            </a:r>
            <a:r>
              <a:rPr lang="uk-UA" sz="2200" dirty="0"/>
              <a:t>набуття чинності: </a:t>
            </a:r>
            <a:r>
              <a:rPr lang="uk-UA" sz="2200" dirty="0" smtClean="0"/>
              <a:t>	01.03.1998 </a:t>
            </a:r>
          </a:p>
          <a:p>
            <a:endParaRPr lang="uk-UA" sz="2200" dirty="0"/>
          </a:p>
          <a:p>
            <a:r>
              <a:rPr lang="uk-UA" sz="2200" dirty="0" smtClean="0"/>
              <a:t>Дата втрати чинності:  	01.09.2017 </a:t>
            </a:r>
          </a:p>
          <a:p>
            <a:endParaRPr lang="uk-UA" dirty="0"/>
          </a:p>
        </p:txBody>
      </p:sp>
    </p:spTree>
    <p:extLst>
      <p:ext uri="{BB962C8B-B14F-4D97-AF65-F5344CB8AC3E}">
        <p14:creationId xmlns:p14="http://schemas.microsoft.com/office/powerpoint/2010/main" val="14520964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043608" y="188640"/>
            <a:ext cx="7920880" cy="5847755"/>
          </a:xfrm>
          <a:prstGeom prst="rect">
            <a:avLst/>
          </a:prstGeom>
        </p:spPr>
        <p:txBody>
          <a:bodyPr wrap="square">
            <a:spAutoFit/>
          </a:bodyPr>
          <a:lstStyle/>
          <a:p>
            <a:pPr algn="ctr"/>
            <a:r>
              <a:rPr lang="uk-UA" dirty="0">
                <a:solidFill>
                  <a:srgbClr val="C00000"/>
                </a:solidFill>
              </a:rPr>
              <a:t> </a:t>
            </a:r>
            <a:r>
              <a:rPr lang="uk-UA" sz="2200" b="1" dirty="0" smtClean="0">
                <a:solidFill>
                  <a:srgbClr val="C00000"/>
                </a:solidFill>
              </a:rPr>
              <a:t>УГОДА </a:t>
            </a:r>
            <a:r>
              <a:rPr lang="uk-UA" sz="2200" b="1" dirty="0">
                <a:solidFill>
                  <a:srgbClr val="C00000"/>
                </a:solidFill>
              </a:rPr>
              <a:t>ПРО АСОЦІАЦІЮ</a:t>
            </a:r>
          </a:p>
          <a:p>
            <a:pPr algn="ctr"/>
            <a:r>
              <a:rPr lang="uk-UA" sz="2200" b="1" dirty="0">
                <a:solidFill>
                  <a:srgbClr val="C00000"/>
                </a:solidFill>
              </a:rPr>
              <a:t>між Україною, з однієї сторони, та Європейським Союзом, Європейським співтовариством з атомної енергії і їхніми державами-членами, з іншої сторони</a:t>
            </a:r>
          </a:p>
          <a:p>
            <a:pPr algn="just"/>
            <a:endParaRPr lang="uk-UA" sz="2200" b="1" dirty="0">
              <a:solidFill>
                <a:srgbClr val="C00000"/>
              </a:solidFill>
            </a:endParaRPr>
          </a:p>
          <a:p>
            <a:pPr algn="just"/>
            <a:r>
              <a:rPr lang="uk-UA" sz="2000" dirty="0" smtClean="0"/>
              <a:t>(</a:t>
            </a:r>
            <a:r>
              <a:rPr lang="ru-RU" sz="2200" dirty="0" smtClean="0"/>
              <a:t>Угоду </a:t>
            </a:r>
            <a:r>
              <a:rPr lang="ru-RU" sz="2200" dirty="0" err="1"/>
              <a:t>ратифіковано</a:t>
            </a:r>
            <a:r>
              <a:rPr lang="ru-RU" sz="2200" dirty="0"/>
              <a:t> </a:t>
            </a:r>
            <a:r>
              <a:rPr lang="ru-RU" sz="2200" dirty="0" smtClean="0"/>
              <a:t>Законом </a:t>
            </a:r>
            <a:r>
              <a:rPr lang="ru-RU" sz="2200" dirty="0" err="1" smtClean="0"/>
              <a:t>України</a:t>
            </a:r>
            <a:r>
              <a:rPr lang="ru-RU" sz="2200" dirty="0" smtClean="0"/>
              <a:t> № </a:t>
            </a:r>
            <a:r>
              <a:rPr lang="ru-RU" sz="2200" dirty="0"/>
              <a:t>1678-VII </a:t>
            </a:r>
            <a:r>
              <a:rPr lang="ru-RU" sz="2200" dirty="0" err="1"/>
              <a:t>від</a:t>
            </a:r>
            <a:r>
              <a:rPr lang="ru-RU" sz="2200" dirty="0"/>
              <a:t> </a:t>
            </a:r>
            <a:r>
              <a:rPr lang="ru-RU" sz="2200" dirty="0" smtClean="0"/>
              <a:t>16.09.2014)</a:t>
            </a:r>
            <a:endParaRPr lang="en-US" sz="2200" dirty="0" smtClean="0"/>
          </a:p>
          <a:p>
            <a:pPr algn="just"/>
            <a:endParaRPr lang="en-US" sz="2200" dirty="0"/>
          </a:p>
          <a:p>
            <a:pPr algn="just"/>
            <a:r>
              <a:rPr lang="uk-UA" sz="2200" b="1" dirty="0">
                <a:solidFill>
                  <a:srgbClr val="002060"/>
                </a:solidFill>
              </a:rPr>
              <a:t>ЗАКОН УКРАЇНИ</a:t>
            </a:r>
          </a:p>
          <a:p>
            <a:pPr algn="just"/>
            <a:r>
              <a:rPr lang="uk-UA" sz="2200" dirty="0" smtClean="0">
                <a:solidFill>
                  <a:srgbClr val="002060"/>
                </a:solidFill>
              </a:rPr>
              <a:t>Про </a:t>
            </a:r>
            <a:r>
              <a:rPr lang="uk-UA" sz="2200" dirty="0">
                <a:solidFill>
                  <a:srgbClr val="002060"/>
                </a:solidFill>
              </a:rPr>
              <a:t>ратифікацію Угоди про асоціацію між Україною, з однієї сторони, та Європейським Союзом, Європейським співтовариством з атомної енергії і їхніми державами-членами, з іншої сторони</a:t>
            </a:r>
          </a:p>
          <a:p>
            <a:pPr algn="just"/>
            <a:endParaRPr lang="en-US" sz="2200" dirty="0" smtClean="0"/>
          </a:p>
          <a:p>
            <a:pPr algn="just"/>
            <a:r>
              <a:rPr lang="uk-UA" sz="2200" dirty="0" smtClean="0"/>
              <a:t>(</a:t>
            </a:r>
            <a:r>
              <a:rPr lang="uk-UA" sz="2200" dirty="0"/>
              <a:t>Відомості Верховної </a:t>
            </a:r>
            <a:r>
              <a:rPr lang="uk-UA" sz="2200" dirty="0" smtClean="0"/>
              <a:t>Ради</a:t>
            </a:r>
            <a:r>
              <a:rPr lang="en-US" sz="2200" dirty="0" smtClean="0"/>
              <a:t> </a:t>
            </a:r>
            <a:r>
              <a:rPr lang="uk-UA" sz="2200" dirty="0" smtClean="0"/>
              <a:t>України, </a:t>
            </a:r>
            <a:r>
              <a:rPr lang="uk-UA" sz="2200" dirty="0"/>
              <a:t>2014, № 40, ст.2021)</a:t>
            </a:r>
            <a:endParaRPr lang="en-US" sz="2200" dirty="0" smtClean="0"/>
          </a:p>
          <a:p>
            <a:pPr algn="just"/>
            <a:endParaRPr lang="en-US" sz="2200" dirty="0"/>
          </a:p>
          <a:p>
            <a:pPr algn="just"/>
            <a:endParaRPr lang="en-US" sz="2200" dirty="0" smtClean="0"/>
          </a:p>
          <a:p>
            <a:pPr algn="just"/>
            <a:endParaRPr lang="uk-UA" sz="2200" dirty="0"/>
          </a:p>
        </p:txBody>
      </p:sp>
    </p:spTree>
    <p:extLst>
      <p:ext uri="{BB962C8B-B14F-4D97-AF65-F5344CB8AC3E}">
        <p14:creationId xmlns:p14="http://schemas.microsoft.com/office/powerpoint/2010/main" val="28916164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043608" y="188640"/>
            <a:ext cx="7920880" cy="6001643"/>
          </a:xfrm>
          <a:prstGeom prst="rect">
            <a:avLst/>
          </a:prstGeom>
        </p:spPr>
        <p:txBody>
          <a:bodyPr wrap="square">
            <a:spAutoFit/>
          </a:bodyPr>
          <a:lstStyle/>
          <a:p>
            <a:pPr algn="ctr"/>
            <a:r>
              <a:rPr lang="uk-UA" sz="2200" b="1" dirty="0" smtClean="0">
                <a:solidFill>
                  <a:srgbClr val="C00000"/>
                </a:solidFill>
              </a:rPr>
              <a:t>УГОДА </a:t>
            </a:r>
            <a:r>
              <a:rPr lang="uk-UA" sz="2200" b="1" dirty="0">
                <a:solidFill>
                  <a:srgbClr val="C00000"/>
                </a:solidFill>
              </a:rPr>
              <a:t>ПРО </a:t>
            </a:r>
            <a:r>
              <a:rPr lang="uk-UA" sz="2200" b="1" dirty="0" smtClean="0">
                <a:solidFill>
                  <a:srgbClr val="C00000"/>
                </a:solidFill>
              </a:rPr>
              <a:t>АСОЦІАЦІЮ</a:t>
            </a:r>
          </a:p>
          <a:p>
            <a:endParaRPr lang="uk-UA" sz="2200" b="1" dirty="0" smtClean="0">
              <a:solidFill>
                <a:srgbClr val="C00000"/>
              </a:solidFill>
            </a:endParaRPr>
          </a:p>
          <a:p>
            <a:r>
              <a:rPr lang="uk-UA" sz="2200" b="1" dirty="0" smtClean="0">
                <a:solidFill>
                  <a:srgbClr val="002060"/>
                </a:solidFill>
              </a:rPr>
              <a:t>Розділ </a:t>
            </a:r>
            <a:r>
              <a:rPr lang="en-US" sz="2200" b="1" dirty="0" smtClean="0">
                <a:solidFill>
                  <a:srgbClr val="002060"/>
                </a:solidFill>
              </a:rPr>
              <a:t>V</a:t>
            </a:r>
            <a:r>
              <a:rPr lang="uk-UA" sz="2200" b="1" dirty="0" smtClean="0">
                <a:solidFill>
                  <a:srgbClr val="002060"/>
                </a:solidFill>
              </a:rPr>
              <a:t> Економічне та галузеве співробітництво</a:t>
            </a:r>
          </a:p>
          <a:p>
            <a:r>
              <a:rPr lang="uk-UA" sz="2200" b="1" dirty="0" smtClean="0">
                <a:solidFill>
                  <a:srgbClr val="002060"/>
                </a:solidFill>
              </a:rPr>
              <a:t>Глава 6 Навколишнє середовище</a:t>
            </a:r>
            <a:r>
              <a:rPr lang="uk-UA" sz="3200" b="1" dirty="0" smtClean="0">
                <a:solidFill>
                  <a:srgbClr val="002060"/>
                </a:solidFill>
              </a:rPr>
              <a:t> </a:t>
            </a:r>
          </a:p>
          <a:p>
            <a:endParaRPr lang="uk-UA" sz="2200" dirty="0" smtClean="0"/>
          </a:p>
          <a:p>
            <a:r>
              <a:rPr lang="uk-UA" sz="2200" b="1" dirty="0" smtClean="0">
                <a:solidFill>
                  <a:srgbClr val="00B050"/>
                </a:solidFill>
              </a:rPr>
              <a:t>Стаття 360.</a:t>
            </a:r>
            <a:endParaRPr lang="uk-UA" sz="2200" b="1" dirty="0">
              <a:solidFill>
                <a:srgbClr val="00B050"/>
              </a:solidFill>
            </a:endParaRPr>
          </a:p>
          <a:p>
            <a:pPr algn="just"/>
            <a:r>
              <a:rPr lang="uk-UA" sz="2200" dirty="0" smtClean="0"/>
              <a:t>Сторони </a:t>
            </a:r>
            <a:r>
              <a:rPr lang="uk-UA" sz="2200" dirty="0"/>
              <a:t>розвивають і зміцнюють співробітництво з питань охорони навколишнього середовища й таким чином сприяють реалізації довгострокових </a:t>
            </a:r>
            <a:r>
              <a:rPr lang="uk-UA" sz="2200" b="1" dirty="0"/>
              <a:t>цілей сталого розвитку </a:t>
            </a:r>
            <a:r>
              <a:rPr lang="uk-UA" sz="2200" dirty="0"/>
              <a:t>і </a:t>
            </a:r>
            <a:r>
              <a:rPr lang="uk-UA" sz="2200" b="1" dirty="0"/>
              <a:t>зеленої економіки</a:t>
            </a:r>
            <a:r>
              <a:rPr lang="uk-UA" sz="2200" dirty="0"/>
              <a:t>. Передбачається, що посилення природоохоронної діяльності матиме позитивні наслідки для громадян і підприємств в Україні та ЄС, зокрема, через покращення системи охорони здоров’я, </a:t>
            </a:r>
            <a:r>
              <a:rPr lang="uk-UA" sz="2200" b="1" dirty="0"/>
              <a:t>збереження природних ресурсів</a:t>
            </a:r>
            <a:r>
              <a:rPr lang="uk-UA" sz="2200" dirty="0"/>
              <a:t>, підвищення економічної та природоохоронної ефективності, </a:t>
            </a:r>
            <a:r>
              <a:rPr lang="uk-UA" sz="2200" b="1" dirty="0"/>
              <a:t>інтеграції екологічної політики в інші сфери політики держави</a:t>
            </a:r>
            <a:r>
              <a:rPr lang="uk-UA" sz="2200" dirty="0"/>
              <a:t>, а також підвищення рівня виробництва завдяки сучасним технологіям. </a:t>
            </a:r>
          </a:p>
        </p:txBody>
      </p:sp>
    </p:spTree>
    <p:extLst>
      <p:ext uri="{BB962C8B-B14F-4D97-AF65-F5344CB8AC3E}">
        <p14:creationId xmlns:p14="http://schemas.microsoft.com/office/powerpoint/2010/main" val="19483617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043608" y="188640"/>
            <a:ext cx="7920880" cy="3970318"/>
          </a:xfrm>
          <a:prstGeom prst="rect">
            <a:avLst/>
          </a:prstGeom>
        </p:spPr>
        <p:txBody>
          <a:bodyPr wrap="square">
            <a:spAutoFit/>
          </a:bodyPr>
          <a:lstStyle/>
          <a:p>
            <a:pPr algn="ctr"/>
            <a:r>
              <a:rPr lang="uk-UA" sz="2200" b="1" dirty="0" smtClean="0">
                <a:solidFill>
                  <a:srgbClr val="C00000"/>
                </a:solidFill>
              </a:rPr>
              <a:t>УГОДА </a:t>
            </a:r>
            <a:r>
              <a:rPr lang="uk-UA" sz="2200" b="1" dirty="0">
                <a:solidFill>
                  <a:srgbClr val="C00000"/>
                </a:solidFill>
              </a:rPr>
              <a:t>ПРО </a:t>
            </a:r>
            <a:r>
              <a:rPr lang="uk-UA" sz="2200" b="1" dirty="0" smtClean="0">
                <a:solidFill>
                  <a:srgbClr val="C00000"/>
                </a:solidFill>
              </a:rPr>
              <a:t>АСОЦІАЦІЮ</a:t>
            </a:r>
          </a:p>
          <a:p>
            <a:endParaRPr lang="uk-UA" sz="2200" b="1" dirty="0" smtClean="0">
              <a:solidFill>
                <a:srgbClr val="C00000"/>
              </a:solidFill>
            </a:endParaRPr>
          </a:p>
          <a:p>
            <a:r>
              <a:rPr lang="uk-UA" sz="2200" b="1" dirty="0" smtClean="0">
                <a:solidFill>
                  <a:srgbClr val="002060"/>
                </a:solidFill>
              </a:rPr>
              <a:t>Розділ </a:t>
            </a:r>
            <a:r>
              <a:rPr lang="en-US" sz="2200" b="1" dirty="0" smtClean="0">
                <a:solidFill>
                  <a:srgbClr val="002060"/>
                </a:solidFill>
              </a:rPr>
              <a:t>V</a:t>
            </a:r>
            <a:r>
              <a:rPr lang="uk-UA" sz="2200" b="1" dirty="0" smtClean="0">
                <a:solidFill>
                  <a:srgbClr val="002060"/>
                </a:solidFill>
              </a:rPr>
              <a:t> Економічне та галузеве співробітництво</a:t>
            </a:r>
          </a:p>
          <a:p>
            <a:r>
              <a:rPr lang="uk-UA" sz="2200" b="1" dirty="0" smtClean="0">
                <a:solidFill>
                  <a:srgbClr val="002060"/>
                </a:solidFill>
              </a:rPr>
              <a:t>Глава 6 Навколишнє середовище</a:t>
            </a:r>
            <a:r>
              <a:rPr lang="uk-UA" sz="3200" b="1" dirty="0" smtClean="0">
                <a:solidFill>
                  <a:srgbClr val="002060"/>
                </a:solidFill>
              </a:rPr>
              <a:t> </a:t>
            </a:r>
          </a:p>
          <a:p>
            <a:endParaRPr lang="uk-UA" sz="2200" dirty="0" smtClean="0"/>
          </a:p>
          <a:p>
            <a:r>
              <a:rPr lang="uk-UA" sz="2200" b="1" dirty="0" smtClean="0">
                <a:solidFill>
                  <a:srgbClr val="00B050"/>
                </a:solidFill>
              </a:rPr>
              <a:t>Стаття 363.</a:t>
            </a:r>
          </a:p>
          <a:p>
            <a:endParaRPr lang="uk-UA" sz="2200" b="1" dirty="0" smtClean="0">
              <a:solidFill>
                <a:srgbClr val="00B050"/>
              </a:solidFill>
            </a:endParaRPr>
          </a:p>
          <a:p>
            <a:pPr algn="just"/>
            <a:r>
              <a:rPr lang="ru-RU" sz="2200" dirty="0" err="1"/>
              <a:t>Поступове</a:t>
            </a:r>
            <a:r>
              <a:rPr lang="ru-RU" sz="2200" dirty="0"/>
              <a:t> </a:t>
            </a:r>
            <a:r>
              <a:rPr lang="ru-RU" sz="2200" dirty="0" err="1"/>
              <a:t>наближення</a:t>
            </a:r>
            <a:r>
              <a:rPr lang="ru-RU" sz="2200" dirty="0"/>
              <a:t> </a:t>
            </a:r>
            <a:r>
              <a:rPr lang="ru-RU" sz="2200" dirty="0" err="1"/>
              <a:t>законодавства</a:t>
            </a:r>
            <a:r>
              <a:rPr lang="ru-RU" sz="2200" dirty="0"/>
              <a:t> </a:t>
            </a:r>
            <a:r>
              <a:rPr lang="ru-RU" sz="2200" dirty="0" err="1"/>
              <a:t>України</a:t>
            </a:r>
            <a:r>
              <a:rPr lang="ru-RU" sz="2200" dirty="0"/>
              <a:t> до права та </a:t>
            </a:r>
            <a:r>
              <a:rPr lang="ru-RU" sz="2200" dirty="0" err="1"/>
              <a:t>політики</a:t>
            </a:r>
            <a:r>
              <a:rPr lang="ru-RU" sz="2200" dirty="0"/>
              <a:t> ЄС у </a:t>
            </a:r>
            <a:r>
              <a:rPr lang="ru-RU" sz="2200" dirty="0" err="1"/>
              <a:t>сфері</a:t>
            </a:r>
            <a:r>
              <a:rPr lang="ru-RU" sz="2200" dirty="0"/>
              <a:t> </a:t>
            </a:r>
            <a:r>
              <a:rPr lang="ru-RU" sz="2200" dirty="0" err="1"/>
              <a:t>охорони</a:t>
            </a:r>
            <a:r>
              <a:rPr lang="ru-RU" sz="2200" dirty="0"/>
              <a:t> </a:t>
            </a:r>
            <a:r>
              <a:rPr lang="ru-RU" sz="2200" dirty="0" err="1"/>
              <a:t>навколишнього</a:t>
            </a:r>
            <a:r>
              <a:rPr lang="ru-RU" sz="2200" dirty="0"/>
              <a:t> природного </a:t>
            </a:r>
            <a:r>
              <a:rPr lang="ru-RU" sz="2200" dirty="0" err="1"/>
              <a:t>середовища</a:t>
            </a:r>
            <a:r>
              <a:rPr lang="ru-RU" sz="2200" dirty="0"/>
              <a:t> </a:t>
            </a:r>
            <a:r>
              <a:rPr lang="ru-RU" sz="2200" dirty="0" err="1"/>
              <a:t>здійснюється</a:t>
            </a:r>
            <a:r>
              <a:rPr lang="ru-RU" sz="2200" dirty="0"/>
              <a:t> </a:t>
            </a:r>
            <a:r>
              <a:rPr lang="ru-RU" sz="2200" dirty="0" err="1"/>
              <a:t>відповідно</a:t>
            </a:r>
            <a:r>
              <a:rPr lang="ru-RU" sz="2200" dirty="0"/>
              <a:t> до </a:t>
            </a:r>
            <a:r>
              <a:rPr lang="ru-RU" sz="2200" b="1" dirty="0" err="1"/>
              <a:t>Додатка</a:t>
            </a:r>
            <a:r>
              <a:rPr lang="ru-RU" sz="2200" b="1" dirty="0"/>
              <a:t> ХХХ </a:t>
            </a:r>
            <a:r>
              <a:rPr lang="ru-RU" sz="2200" dirty="0"/>
              <a:t>до </a:t>
            </a:r>
            <a:r>
              <a:rPr lang="ru-RU" sz="2200" dirty="0" err="1"/>
              <a:t>цієї</a:t>
            </a:r>
            <a:r>
              <a:rPr lang="ru-RU" sz="2200" dirty="0"/>
              <a:t> Угоди.</a:t>
            </a:r>
            <a:endParaRPr lang="uk-UA" sz="2200" dirty="0"/>
          </a:p>
        </p:txBody>
      </p:sp>
    </p:spTree>
    <p:extLst>
      <p:ext uri="{BB962C8B-B14F-4D97-AF65-F5344CB8AC3E}">
        <p14:creationId xmlns:p14="http://schemas.microsoft.com/office/powerpoint/2010/main" val="20346827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1" dirty="0" smtClean="0"/>
              <a:t>Закони як джерела земельного права</a:t>
            </a:r>
            <a:endParaRPr lang="ru-RU" b="1" dirty="0"/>
          </a:p>
        </p:txBody>
      </p:sp>
      <p:sp>
        <p:nvSpPr>
          <p:cNvPr id="3" name="Содержимое 2"/>
          <p:cNvSpPr>
            <a:spLocks noGrp="1"/>
          </p:cNvSpPr>
          <p:nvPr>
            <p:ph idx="1"/>
          </p:nvPr>
        </p:nvSpPr>
        <p:spPr>
          <a:xfrm>
            <a:off x="1043608" y="1447800"/>
            <a:ext cx="7890080" cy="4800600"/>
          </a:xfrm>
        </p:spPr>
        <p:txBody>
          <a:bodyPr>
            <a:normAutofit fontScale="92500" lnSpcReduction="10000"/>
          </a:bodyPr>
          <a:lstStyle/>
          <a:p>
            <a:pPr marL="596646" indent="-514350" algn="just">
              <a:buFont typeface="+mj-lt"/>
              <a:buAutoNum type="arabicPeriod"/>
            </a:pPr>
            <a:r>
              <a:rPr lang="uk-UA" sz="3000" b="1" dirty="0" smtClean="0"/>
              <a:t>Приймаються в особливому порядку Верховною Радою України або референдумом</a:t>
            </a:r>
          </a:p>
          <a:p>
            <a:pPr marL="596646" indent="-514350" algn="just">
              <a:buFont typeface="+mj-lt"/>
              <a:buAutoNum type="arabicPeriod"/>
            </a:pPr>
            <a:endParaRPr lang="uk-UA" sz="3000" b="1" dirty="0" smtClean="0"/>
          </a:p>
          <a:p>
            <a:pPr marL="596646" indent="-514350" algn="just">
              <a:buFont typeface="+mj-lt"/>
              <a:buAutoNum type="arabicPeriod"/>
            </a:pPr>
            <a:r>
              <a:rPr lang="uk-UA" sz="3000" b="1" dirty="0" smtClean="0"/>
              <a:t>Виражають волю народу та закріплюють державну земельну політику</a:t>
            </a:r>
          </a:p>
          <a:p>
            <a:pPr marL="596646" indent="-514350" algn="just">
              <a:buFont typeface="+mj-lt"/>
              <a:buAutoNum type="arabicPeriod"/>
            </a:pPr>
            <a:endParaRPr lang="uk-UA" sz="3000" b="1" dirty="0" smtClean="0"/>
          </a:p>
          <a:p>
            <a:pPr marL="596646" indent="-514350" algn="just">
              <a:buFont typeface="+mj-lt"/>
              <a:buAutoNum type="arabicPeriod"/>
            </a:pPr>
            <a:r>
              <a:rPr lang="uk-UA" sz="3000" b="1" dirty="0" smtClean="0"/>
              <a:t>Мають вищу юридичну силу</a:t>
            </a:r>
          </a:p>
          <a:p>
            <a:pPr marL="596646" indent="-514350" algn="just">
              <a:buFont typeface="+mj-lt"/>
              <a:buAutoNum type="arabicPeriod"/>
            </a:pPr>
            <a:endParaRPr lang="uk-UA" sz="3000" b="1" dirty="0" smtClean="0"/>
          </a:p>
          <a:p>
            <a:pPr marL="596646" indent="-514350" algn="just">
              <a:buFont typeface="+mj-lt"/>
              <a:buAutoNum type="arabicPeriod"/>
            </a:pPr>
            <a:r>
              <a:rPr lang="uk-UA" sz="3000" b="1" dirty="0" smtClean="0"/>
              <a:t>Регулюють найбільш важливі земельні відносини</a:t>
            </a:r>
          </a:p>
          <a:p>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428728" y="142852"/>
            <a:ext cx="7498080" cy="1143000"/>
          </a:xfrm>
        </p:spPr>
        <p:txBody>
          <a:bodyPr/>
          <a:lstStyle/>
          <a:p>
            <a:pPr algn="ctr"/>
            <a:r>
              <a:rPr lang="uk-UA" b="1" dirty="0" smtClean="0"/>
              <a:t>Основні питання теми</a:t>
            </a:r>
            <a:endParaRPr lang="ru-RU" b="1" dirty="0"/>
          </a:p>
        </p:txBody>
      </p:sp>
      <p:sp>
        <p:nvSpPr>
          <p:cNvPr id="5" name="Содержимое 4"/>
          <p:cNvSpPr>
            <a:spLocks noGrp="1"/>
          </p:cNvSpPr>
          <p:nvPr>
            <p:ph idx="1"/>
          </p:nvPr>
        </p:nvSpPr>
        <p:spPr>
          <a:xfrm>
            <a:off x="1428728" y="1142984"/>
            <a:ext cx="7498080" cy="4800600"/>
          </a:xfrm>
        </p:spPr>
        <p:txBody>
          <a:bodyPr>
            <a:noAutofit/>
          </a:bodyPr>
          <a:lstStyle/>
          <a:p>
            <a:pPr marL="596646" lvl="0" indent="-514350">
              <a:buFont typeface="+mj-lt"/>
              <a:buAutoNum type="arabicPeriod"/>
            </a:pPr>
            <a:r>
              <a:rPr lang="uk-UA" sz="2200" b="1" dirty="0" smtClean="0"/>
              <a:t>Поняття, особливості та види джерел земельного права. Земельне законодавство.</a:t>
            </a:r>
            <a:endParaRPr lang="ru-RU" sz="2200" dirty="0" smtClean="0"/>
          </a:p>
          <a:p>
            <a:pPr marL="596646" lvl="0" indent="-514350">
              <a:buFont typeface="+mj-lt"/>
              <a:buAutoNum type="arabicPeriod"/>
            </a:pPr>
            <a:r>
              <a:rPr lang="uk-UA" sz="2200" b="1" dirty="0" smtClean="0"/>
              <a:t>Конституційні засади земельного законодавства.</a:t>
            </a:r>
            <a:endParaRPr lang="ru-RU" sz="2200" dirty="0" smtClean="0"/>
          </a:p>
          <a:p>
            <a:pPr marL="596646" lvl="0" indent="-514350">
              <a:buFont typeface="+mj-lt"/>
              <a:buAutoNum type="arabicPeriod"/>
            </a:pPr>
            <a:r>
              <a:rPr lang="uk-UA" sz="2200" b="1" dirty="0" smtClean="0"/>
              <a:t>Закони як джерела земельного права.</a:t>
            </a:r>
            <a:endParaRPr lang="ru-RU" sz="2200" dirty="0" smtClean="0"/>
          </a:p>
          <a:p>
            <a:pPr marL="596646" indent="-514350">
              <a:buFont typeface="+mj-lt"/>
              <a:buAutoNum type="arabicPeriod"/>
            </a:pPr>
            <a:r>
              <a:rPr lang="uk-UA" sz="2200" b="1" dirty="0" smtClean="0"/>
              <a:t>Підзаконні нормативні акти як джерела земельного права. Нормативи як джерела земельного права.</a:t>
            </a:r>
            <a:endParaRPr lang="ru-RU" sz="2200" dirty="0" smtClean="0"/>
          </a:p>
          <a:p>
            <a:pPr marL="596646" lvl="0" indent="-514350">
              <a:buFont typeface="+mj-lt"/>
              <a:buAutoNum type="arabicPeriod"/>
            </a:pPr>
            <a:r>
              <a:rPr lang="uk-UA" sz="2200" b="1" dirty="0" smtClean="0"/>
              <a:t>Роль судової  практики у регулюванні земельних відносин.</a:t>
            </a:r>
            <a:endParaRPr lang="ru-RU" sz="2200" dirty="0" smtClean="0"/>
          </a:p>
          <a:p>
            <a:pPr marL="596646" lvl="0" indent="-514350">
              <a:buFont typeface="+mj-lt"/>
              <a:buAutoNum type="arabicPeriod"/>
            </a:pPr>
            <a:r>
              <a:rPr lang="uk-UA" sz="2200" b="1" dirty="0" smtClean="0"/>
              <a:t>Співвідношення земельного і цивільного законодавства при регулюванні земельних відносин.</a:t>
            </a:r>
            <a:endParaRPr lang="ru-RU" sz="2200" dirty="0" smtClean="0"/>
          </a:p>
          <a:p>
            <a:pPr marL="596646" lvl="0" indent="-514350">
              <a:buFont typeface="+mj-lt"/>
              <a:buAutoNum type="arabicPeriod"/>
            </a:pPr>
            <a:r>
              <a:rPr lang="uk-UA" sz="2200" b="1" dirty="0" smtClean="0"/>
              <a:t>Тенденції розвитку та  вдосконалення земельного законодавства України.</a:t>
            </a:r>
            <a:endParaRPr lang="ru-RU" sz="22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b="1" dirty="0" smtClean="0"/>
              <a:t>Земельний кодекс України</a:t>
            </a:r>
            <a:endParaRPr lang="ru-RU" b="1" dirty="0"/>
          </a:p>
        </p:txBody>
      </p:sp>
      <p:pic>
        <p:nvPicPr>
          <p:cNvPr id="4" name="Содержимое 3" descr="4715948_3662765_300x300.gif"/>
          <p:cNvPicPr>
            <a:picLocks noGrp="1" noChangeAspect="1"/>
          </p:cNvPicPr>
          <p:nvPr>
            <p:ph sz="half" idx="1"/>
          </p:nvPr>
        </p:nvPicPr>
        <p:blipFill>
          <a:blip r:embed="rId2"/>
          <a:stretch>
            <a:fillRect/>
          </a:stretch>
        </p:blipFill>
        <p:spPr>
          <a:xfrm>
            <a:off x="1643042" y="1460379"/>
            <a:ext cx="3083577" cy="4468952"/>
          </a:xfrm>
        </p:spPr>
      </p:pic>
      <p:sp>
        <p:nvSpPr>
          <p:cNvPr id="5" name="Содержимое 4"/>
          <p:cNvSpPr>
            <a:spLocks noGrp="1"/>
          </p:cNvSpPr>
          <p:nvPr>
            <p:ph sz="half" idx="2"/>
          </p:nvPr>
        </p:nvSpPr>
        <p:spPr/>
        <p:txBody>
          <a:bodyPr/>
          <a:lstStyle/>
          <a:p>
            <a:r>
              <a:rPr lang="uk-UA" dirty="0" smtClean="0"/>
              <a:t>Прийнятий 25 жовтня 2001 р.</a:t>
            </a:r>
          </a:p>
          <a:p>
            <a:r>
              <a:rPr lang="uk-UA" dirty="0" smtClean="0"/>
              <a:t>Набрав чинності з 1 січня 2002 р.</a:t>
            </a:r>
          </a:p>
          <a:p>
            <a:r>
              <a:rPr lang="uk-UA" dirty="0" smtClean="0"/>
              <a:t>10 розділів (включаючи Прикінцеві та Перехідні положення) </a:t>
            </a:r>
            <a:endParaRPr lang="ru-RU"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noAutofit/>
          </a:bodyPr>
          <a:lstStyle/>
          <a:p>
            <a:pPr algn="ctr"/>
            <a:r>
              <a:rPr lang="uk-UA" sz="3600" b="1" dirty="0" smtClean="0"/>
              <a:t>Структура </a:t>
            </a:r>
            <a:br>
              <a:rPr lang="uk-UA" sz="3600" b="1" dirty="0" smtClean="0"/>
            </a:br>
            <a:r>
              <a:rPr lang="uk-UA" sz="3600" b="1" dirty="0" smtClean="0"/>
              <a:t>Земельного кодексу України</a:t>
            </a:r>
            <a:endParaRPr lang="ru-RU" sz="3600" b="1" dirty="0"/>
          </a:p>
        </p:txBody>
      </p:sp>
      <p:sp>
        <p:nvSpPr>
          <p:cNvPr id="6" name="Содержимое 5"/>
          <p:cNvSpPr>
            <a:spLocks noGrp="1"/>
          </p:cNvSpPr>
          <p:nvPr>
            <p:ph idx="1"/>
          </p:nvPr>
        </p:nvSpPr>
        <p:spPr>
          <a:xfrm>
            <a:off x="1043608" y="1580728"/>
            <a:ext cx="7890080" cy="4800600"/>
          </a:xfrm>
        </p:spPr>
        <p:txBody>
          <a:bodyPr>
            <a:normAutofit fontScale="85000" lnSpcReduction="20000"/>
          </a:bodyPr>
          <a:lstStyle/>
          <a:p>
            <a:r>
              <a:rPr lang="uk-UA" b="1" dirty="0" smtClean="0"/>
              <a:t>Розділ І.</a:t>
            </a:r>
            <a:r>
              <a:rPr lang="uk-UA" dirty="0" smtClean="0"/>
              <a:t> Загальна частина</a:t>
            </a:r>
          </a:p>
          <a:p>
            <a:r>
              <a:rPr lang="uk-UA" b="1" dirty="0" smtClean="0"/>
              <a:t>Розділ ІІ. </a:t>
            </a:r>
            <a:r>
              <a:rPr lang="uk-UA" dirty="0" smtClean="0"/>
              <a:t>Землі України </a:t>
            </a:r>
          </a:p>
          <a:p>
            <a:r>
              <a:rPr lang="uk-UA" b="1" dirty="0" smtClean="0"/>
              <a:t>Розділ ІІІ. </a:t>
            </a:r>
            <a:r>
              <a:rPr lang="uk-UA" dirty="0" smtClean="0"/>
              <a:t>Права на землю</a:t>
            </a:r>
          </a:p>
          <a:p>
            <a:r>
              <a:rPr lang="uk-UA" b="1" dirty="0" smtClean="0"/>
              <a:t>Розділ І</a:t>
            </a:r>
            <a:r>
              <a:rPr lang="en-US" b="1" dirty="0" smtClean="0"/>
              <a:t>V</a:t>
            </a:r>
            <a:r>
              <a:rPr lang="ru-RU" b="1" dirty="0" smtClean="0"/>
              <a:t>.</a:t>
            </a:r>
            <a:r>
              <a:rPr lang="ru-RU" dirty="0" smtClean="0"/>
              <a:t> </a:t>
            </a:r>
            <a:r>
              <a:rPr lang="uk-UA" dirty="0" smtClean="0"/>
              <a:t>Набуття і реалізація права на землю</a:t>
            </a:r>
            <a:endParaRPr lang="ru-RU" dirty="0" smtClean="0"/>
          </a:p>
          <a:p>
            <a:r>
              <a:rPr lang="uk-UA" b="1" dirty="0" smtClean="0"/>
              <a:t>Розділ </a:t>
            </a:r>
            <a:r>
              <a:rPr lang="en-US" b="1" dirty="0" smtClean="0"/>
              <a:t>V</a:t>
            </a:r>
            <a:r>
              <a:rPr lang="uk-UA" b="1" dirty="0" smtClean="0"/>
              <a:t>.</a:t>
            </a:r>
            <a:r>
              <a:rPr lang="uk-UA" dirty="0" smtClean="0"/>
              <a:t> Гарантії прав на землю </a:t>
            </a:r>
          </a:p>
          <a:p>
            <a:r>
              <a:rPr lang="uk-UA" b="1" dirty="0" smtClean="0"/>
              <a:t>Розділ </a:t>
            </a:r>
            <a:r>
              <a:rPr lang="en-US" b="1" dirty="0" smtClean="0"/>
              <a:t>VI</a:t>
            </a:r>
            <a:r>
              <a:rPr lang="ru-RU" b="1" dirty="0" smtClean="0"/>
              <a:t>. </a:t>
            </a:r>
            <a:r>
              <a:rPr lang="uk-UA" dirty="0" smtClean="0"/>
              <a:t>Охорона земель</a:t>
            </a:r>
            <a:endParaRPr lang="ru-RU" dirty="0" smtClean="0"/>
          </a:p>
          <a:p>
            <a:r>
              <a:rPr lang="uk-UA" b="1" dirty="0" smtClean="0"/>
              <a:t>Розділ </a:t>
            </a:r>
            <a:r>
              <a:rPr lang="en-US" b="1" dirty="0" smtClean="0"/>
              <a:t>VII</a:t>
            </a:r>
            <a:r>
              <a:rPr lang="uk-UA" b="1" dirty="0" smtClean="0"/>
              <a:t>. </a:t>
            </a:r>
            <a:r>
              <a:rPr lang="uk-UA" dirty="0" smtClean="0"/>
              <a:t>Управління у галузі використання та охорони земель</a:t>
            </a:r>
            <a:endParaRPr lang="ru-RU" dirty="0" smtClean="0"/>
          </a:p>
          <a:p>
            <a:r>
              <a:rPr lang="uk-UA" b="1" dirty="0" smtClean="0"/>
              <a:t>Розділ </a:t>
            </a:r>
            <a:r>
              <a:rPr lang="en-US" b="1" dirty="0" smtClean="0"/>
              <a:t>VIII</a:t>
            </a:r>
            <a:r>
              <a:rPr lang="uk-UA" b="1" dirty="0" smtClean="0"/>
              <a:t>. </a:t>
            </a:r>
            <a:r>
              <a:rPr lang="uk-UA" dirty="0" smtClean="0"/>
              <a:t>Відповідальність за порушення земельного законодавства.</a:t>
            </a:r>
            <a:endParaRPr lang="ru-RU" dirty="0" smtClean="0"/>
          </a:p>
          <a:p>
            <a:r>
              <a:rPr lang="uk-UA" b="1" dirty="0" smtClean="0"/>
              <a:t>Розділ ІХ. </a:t>
            </a:r>
            <a:r>
              <a:rPr lang="uk-UA" dirty="0" smtClean="0"/>
              <a:t>Прикінцеві положення.</a:t>
            </a:r>
            <a:endParaRPr lang="ru-RU" dirty="0" smtClean="0"/>
          </a:p>
          <a:p>
            <a:r>
              <a:rPr lang="uk-UA" b="1" dirty="0" smtClean="0"/>
              <a:t>Розділ Х. </a:t>
            </a:r>
            <a:r>
              <a:rPr lang="uk-UA" dirty="0" smtClean="0"/>
              <a:t>Перехідні положення.   </a:t>
            </a:r>
            <a:endParaRPr lang="ru-RU" dirty="0" smtClean="0"/>
          </a:p>
          <a:p>
            <a:endParaRPr lang="ru-RU"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435608" y="44624"/>
            <a:ext cx="7498080" cy="1143000"/>
          </a:xfrm>
        </p:spPr>
        <p:txBody>
          <a:bodyPr>
            <a:normAutofit/>
          </a:bodyPr>
          <a:lstStyle/>
          <a:p>
            <a:pPr algn="ctr"/>
            <a:r>
              <a:rPr lang="uk-UA" sz="3000" b="1" dirty="0" smtClean="0"/>
              <a:t>Ґенеза кодифікованих земельно-правових законів у вітчизняному законодавстві </a:t>
            </a:r>
            <a:endParaRPr lang="ru-RU" sz="3000" b="1" dirty="0"/>
          </a:p>
        </p:txBody>
      </p:sp>
      <p:sp>
        <p:nvSpPr>
          <p:cNvPr id="6" name="Содержимое 5"/>
          <p:cNvSpPr>
            <a:spLocks noGrp="1"/>
          </p:cNvSpPr>
          <p:nvPr>
            <p:ph idx="1"/>
          </p:nvPr>
        </p:nvSpPr>
        <p:spPr>
          <a:xfrm>
            <a:off x="1043608" y="1196752"/>
            <a:ext cx="7992888" cy="5400600"/>
          </a:xfrm>
        </p:spPr>
        <p:txBody>
          <a:bodyPr>
            <a:normAutofit fontScale="92500"/>
          </a:bodyPr>
          <a:lstStyle/>
          <a:p>
            <a:pPr marL="514350" indent="-514350">
              <a:spcAft>
                <a:spcPts val="1200"/>
              </a:spcAft>
              <a:buAutoNum type="arabicPeriod"/>
            </a:pPr>
            <a:r>
              <a:rPr lang="uk-UA" sz="2800" b="1" dirty="0" smtClean="0"/>
              <a:t>Земельний закон Української Центральної Ради </a:t>
            </a:r>
            <a:r>
              <a:rPr lang="uk-UA" sz="2800" b="1" i="1" dirty="0" smtClean="0"/>
              <a:t>від 18 січня 1918 р.</a:t>
            </a:r>
            <a:endParaRPr lang="uk-UA" sz="2800" b="1" dirty="0" smtClean="0"/>
          </a:p>
          <a:p>
            <a:pPr marL="514350" indent="-514350">
              <a:spcAft>
                <a:spcPts val="1200"/>
              </a:spcAft>
              <a:buAutoNum type="arabicPeriod"/>
            </a:pPr>
            <a:r>
              <a:rPr lang="uk-UA" sz="2800" b="1" dirty="0" smtClean="0"/>
              <a:t>Земельний кодекс </a:t>
            </a:r>
            <a:r>
              <a:rPr lang="uk-UA" sz="2800" b="1" dirty="0" err="1" smtClean="0"/>
              <a:t>УСРР</a:t>
            </a:r>
            <a:r>
              <a:rPr lang="uk-UA" sz="2800" b="1" dirty="0" smtClean="0"/>
              <a:t> </a:t>
            </a:r>
            <a:r>
              <a:rPr lang="uk-UA" sz="2800" b="1" i="1" dirty="0" smtClean="0"/>
              <a:t>від 29 листопада 1922 р.</a:t>
            </a:r>
          </a:p>
          <a:p>
            <a:pPr marL="514350" indent="-514350">
              <a:spcAft>
                <a:spcPts val="1200"/>
              </a:spcAft>
              <a:buAutoNum type="arabicPeriod"/>
            </a:pPr>
            <a:r>
              <a:rPr lang="uk-UA" sz="2800" b="1" dirty="0" smtClean="0"/>
              <a:t>Земельний кодекс УРСР </a:t>
            </a:r>
            <a:r>
              <a:rPr lang="uk-UA" sz="2800" b="1" i="1" dirty="0" smtClean="0"/>
              <a:t>від 8 липня 1970 р.</a:t>
            </a:r>
          </a:p>
          <a:p>
            <a:pPr marL="514350" indent="-514350">
              <a:spcAft>
                <a:spcPts val="1200"/>
              </a:spcAft>
              <a:buAutoNum type="arabicPeriod"/>
            </a:pPr>
            <a:r>
              <a:rPr lang="uk-UA" sz="2800" b="1" dirty="0" smtClean="0"/>
              <a:t>Земельний кодекс УРСР </a:t>
            </a:r>
            <a:r>
              <a:rPr lang="uk-UA" sz="2800" b="1" i="1" dirty="0" smtClean="0"/>
              <a:t>від 18 грудня 1990 р.</a:t>
            </a:r>
          </a:p>
          <a:p>
            <a:pPr marL="514350" indent="-514350">
              <a:spcAft>
                <a:spcPts val="1200"/>
              </a:spcAft>
              <a:buAutoNum type="arabicPeriod"/>
            </a:pPr>
            <a:r>
              <a:rPr lang="uk-UA" sz="2800" b="1" dirty="0" smtClean="0"/>
              <a:t>Нова редакція </a:t>
            </a:r>
            <a:r>
              <a:rPr lang="uk-UA" sz="2800" b="1" dirty="0" err="1" smtClean="0"/>
              <a:t>ЗК</a:t>
            </a:r>
            <a:r>
              <a:rPr lang="uk-UA" sz="2800" b="1" dirty="0" smtClean="0"/>
              <a:t> 1990 р. – Земельний кодекс України </a:t>
            </a:r>
            <a:r>
              <a:rPr lang="uk-UA" sz="2800" b="1" i="1" dirty="0" smtClean="0"/>
              <a:t>від 13 березня 1992 р. </a:t>
            </a:r>
          </a:p>
          <a:p>
            <a:pPr marL="514350" indent="-514350">
              <a:spcAft>
                <a:spcPts val="1200"/>
              </a:spcAft>
              <a:buAutoNum type="arabicPeriod"/>
            </a:pPr>
            <a:r>
              <a:rPr lang="uk-UA" sz="2800" b="1" dirty="0" smtClean="0"/>
              <a:t>Земельний кодекс України від </a:t>
            </a:r>
            <a:r>
              <a:rPr lang="uk-UA" sz="2800" b="1" i="1" dirty="0" smtClean="0"/>
              <a:t>25 жовтня 2001 р.</a:t>
            </a:r>
            <a:r>
              <a:rPr lang="uk-UA" sz="2800" b="1" dirty="0" smtClean="0"/>
              <a:t> (на </a:t>
            </a:r>
            <a:r>
              <a:rPr lang="uk-UA" sz="2800" b="1" dirty="0" smtClean="0"/>
              <a:t>09.09.2025 </a:t>
            </a:r>
            <a:r>
              <a:rPr lang="uk-UA" sz="2800" b="1" dirty="0" smtClean="0"/>
              <a:t>р. – близько </a:t>
            </a:r>
            <a:r>
              <a:rPr lang="uk-UA" sz="2800" b="1" dirty="0" smtClean="0"/>
              <a:t>160 </a:t>
            </a:r>
            <a:r>
              <a:rPr lang="uk-UA" sz="2800" b="1" dirty="0" smtClean="0"/>
              <a:t>змін та доповнень).</a:t>
            </a:r>
            <a:endParaRPr lang="uk-UA" sz="2800" b="1" dirty="0"/>
          </a:p>
        </p:txBody>
      </p:sp>
    </p:spTree>
    <p:extLst>
      <p:ext uri="{BB962C8B-B14F-4D97-AF65-F5344CB8AC3E}">
        <p14:creationId xmlns:p14="http://schemas.microsoft.com/office/powerpoint/2010/main" val="39558027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435608" y="44624"/>
            <a:ext cx="7498080" cy="1143000"/>
          </a:xfrm>
        </p:spPr>
        <p:txBody>
          <a:bodyPr>
            <a:normAutofit/>
          </a:bodyPr>
          <a:lstStyle/>
          <a:p>
            <a:pPr algn="ctr"/>
            <a:r>
              <a:rPr lang="uk-UA" sz="3000" b="1" dirty="0" smtClean="0"/>
              <a:t>Цивільний кодекс України у системі земельно-правового регулювання</a:t>
            </a:r>
            <a:endParaRPr lang="ru-RU" sz="3000" b="1" dirty="0"/>
          </a:p>
        </p:txBody>
      </p:sp>
      <p:sp>
        <p:nvSpPr>
          <p:cNvPr id="6" name="Содержимое 5"/>
          <p:cNvSpPr>
            <a:spLocks noGrp="1"/>
          </p:cNvSpPr>
          <p:nvPr>
            <p:ph idx="1"/>
          </p:nvPr>
        </p:nvSpPr>
        <p:spPr>
          <a:xfrm>
            <a:off x="971600" y="1196752"/>
            <a:ext cx="7962088" cy="5400600"/>
          </a:xfrm>
        </p:spPr>
        <p:txBody>
          <a:bodyPr>
            <a:normAutofit fontScale="85000" lnSpcReduction="20000"/>
          </a:bodyPr>
          <a:lstStyle/>
          <a:p>
            <a:pPr marL="82296" indent="0">
              <a:buNone/>
            </a:pPr>
            <a:r>
              <a:rPr lang="uk-UA" b="1" dirty="0" smtClean="0"/>
              <a:t>Книга перша. Загальні положення.</a:t>
            </a:r>
          </a:p>
          <a:p>
            <a:r>
              <a:rPr lang="uk-UA" dirty="0" smtClean="0"/>
              <a:t>Розділ І. Основні положення</a:t>
            </a:r>
          </a:p>
          <a:p>
            <a:r>
              <a:rPr lang="uk-UA" dirty="0" smtClean="0"/>
              <a:t>Розділ ІІ. Особи </a:t>
            </a:r>
          </a:p>
          <a:p>
            <a:r>
              <a:rPr lang="uk-UA" dirty="0" smtClean="0"/>
              <a:t>Розділ ІІІ. Об'єкти цивільних прав</a:t>
            </a:r>
          </a:p>
          <a:p>
            <a:r>
              <a:rPr lang="uk-UA" dirty="0" smtClean="0"/>
              <a:t>Розділ І</a:t>
            </a:r>
            <a:r>
              <a:rPr lang="en-US" dirty="0" smtClean="0"/>
              <a:t>V</a:t>
            </a:r>
            <a:r>
              <a:rPr lang="ru-RU" dirty="0" smtClean="0"/>
              <a:t>. Правочини. Представництво.</a:t>
            </a:r>
            <a:endParaRPr lang="ru-RU" dirty="0"/>
          </a:p>
          <a:p>
            <a:pPr marL="82296" indent="0">
              <a:buNone/>
            </a:pPr>
            <a:r>
              <a:rPr lang="uk-UA" b="1" dirty="0" smtClean="0"/>
              <a:t>Книга третя. Право власності та інші речові права.</a:t>
            </a:r>
          </a:p>
          <a:p>
            <a:r>
              <a:rPr lang="uk-UA" dirty="0" smtClean="0"/>
              <a:t>Глава 27. Право власності на землю (земельну ділянку). </a:t>
            </a:r>
          </a:p>
          <a:p>
            <a:r>
              <a:rPr lang="uk-UA" dirty="0" smtClean="0"/>
              <a:t>Глава 32. Право користування чужим майном. </a:t>
            </a:r>
            <a:endParaRPr lang="uk-UA" dirty="0"/>
          </a:p>
          <a:p>
            <a:r>
              <a:rPr lang="uk-UA" dirty="0"/>
              <a:t>Глава </a:t>
            </a:r>
            <a:r>
              <a:rPr lang="uk-UA" dirty="0" smtClean="0"/>
              <a:t>32. </a:t>
            </a:r>
            <a:r>
              <a:rPr lang="uk-UA" dirty="0"/>
              <a:t>Право </a:t>
            </a:r>
            <a:r>
              <a:rPr lang="uk-UA" dirty="0" smtClean="0"/>
              <a:t>користування чужою земельною ділянкою для сільськогосподарських потреб.</a:t>
            </a:r>
            <a:endParaRPr lang="uk-UA" dirty="0"/>
          </a:p>
          <a:p>
            <a:r>
              <a:rPr lang="uk-UA" dirty="0"/>
              <a:t>Глава </a:t>
            </a:r>
            <a:r>
              <a:rPr lang="uk-UA" dirty="0" smtClean="0"/>
              <a:t>33. </a:t>
            </a:r>
            <a:r>
              <a:rPr lang="uk-UA" dirty="0"/>
              <a:t>Право користування чужою земельною ділянкою для </a:t>
            </a:r>
            <a:r>
              <a:rPr lang="uk-UA" dirty="0" smtClean="0"/>
              <a:t>забудови.</a:t>
            </a:r>
            <a:endParaRPr lang="uk-UA" dirty="0"/>
          </a:p>
          <a:p>
            <a:pPr marL="82296" indent="0">
              <a:buNone/>
            </a:pPr>
            <a:endParaRPr lang="ru-RU" dirty="0"/>
          </a:p>
        </p:txBody>
      </p:sp>
    </p:spTree>
    <p:extLst>
      <p:ext uri="{BB962C8B-B14F-4D97-AF65-F5344CB8AC3E}">
        <p14:creationId xmlns:p14="http://schemas.microsoft.com/office/powerpoint/2010/main" val="84671985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435608" y="44624"/>
            <a:ext cx="7498080" cy="1143000"/>
          </a:xfrm>
        </p:spPr>
        <p:txBody>
          <a:bodyPr>
            <a:normAutofit/>
          </a:bodyPr>
          <a:lstStyle/>
          <a:p>
            <a:pPr algn="ctr"/>
            <a:r>
              <a:rPr lang="uk-UA" sz="3000" b="1" dirty="0" smtClean="0"/>
              <a:t>Цивільний кодекс України у системі земельно-правового регулювання</a:t>
            </a:r>
            <a:endParaRPr lang="ru-RU" sz="3000" b="1" dirty="0"/>
          </a:p>
        </p:txBody>
      </p:sp>
      <p:sp>
        <p:nvSpPr>
          <p:cNvPr id="6" name="Содержимое 5"/>
          <p:cNvSpPr>
            <a:spLocks noGrp="1"/>
          </p:cNvSpPr>
          <p:nvPr>
            <p:ph idx="1"/>
          </p:nvPr>
        </p:nvSpPr>
        <p:spPr>
          <a:xfrm>
            <a:off x="971600" y="1196752"/>
            <a:ext cx="7962088" cy="5400600"/>
          </a:xfrm>
        </p:spPr>
        <p:txBody>
          <a:bodyPr>
            <a:normAutofit lnSpcReduction="10000"/>
          </a:bodyPr>
          <a:lstStyle/>
          <a:p>
            <a:pPr marL="82296" indent="0">
              <a:buNone/>
            </a:pPr>
            <a:r>
              <a:rPr lang="uk-UA" sz="2800" b="1" dirty="0" smtClean="0"/>
              <a:t>Книга п'ята. Зобов'язальне право.</a:t>
            </a:r>
            <a:endParaRPr lang="uk-UA" sz="2800" b="1" dirty="0"/>
          </a:p>
          <a:p>
            <a:r>
              <a:rPr lang="uk-UA" sz="2800" dirty="0" smtClean="0"/>
              <a:t>Глава 49, </a:t>
            </a:r>
            <a:r>
              <a:rPr lang="uk-UA" sz="2800" dirty="0" smtClean="0">
                <a:cs typeface="Arial"/>
              </a:rPr>
              <a:t>§ </a:t>
            </a:r>
            <a:r>
              <a:rPr lang="uk-UA" sz="2800" dirty="0" smtClean="0"/>
              <a:t>8. Довірча власність. </a:t>
            </a:r>
            <a:endParaRPr lang="uk-UA" sz="2800" dirty="0"/>
          </a:p>
          <a:p>
            <a:r>
              <a:rPr lang="uk-UA" sz="2800" dirty="0" smtClean="0"/>
              <a:t>Глава 54. Купівля-продаж. </a:t>
            </a:r>
            <a:endParaRPr lang="uk-UA" sz="2800" dirty="0"/>
          </a:p>
          <a:p>
            <a:r>
              <a:rPr lang="uk-UA" sz="2800" dirty="0"/>
              <a:t>Глава </a:t>
            </a:r>
            <a:r>
              <a:rPr lang="uk-UA" sz="2800" dirty="0" smtClean="0"/>
              <a:t>55. Дарування. </a:t>
            </a:r>
            <a:endParaRPr lang="uk-UA" sz="2800" dirty="0"/>
          </a:p>
          <a:p>
            <a:r>
              <a:rPr lang="uk-UA" sz="2800" dirty="0"/>
              <a:t>Глава </a:t>
            </a:r>
            <a:r>
              <a:rPr lang="uk-UA" sz="2800" dirty="0" smtClean="0"/>
              <a:t>56. Рента.</a:t>
            </a:r>
            <a:endParaRPr lang="uk-UA" sz="2800" dirty="0"/>
          </a:p>
          <a:p>
            <a:r>
              <a:rPr lang="uk-UA" sz="2800" dirty="0"/>
              <a:t>Глава </a:t>
            </a:r>
            <a:r>
              <a:rPr lang="uk-UA" sz="2800" dirty="0" smtClean="0"/>
              <a:t>57. Довічне утримання (догляд).</a:t>
            </a:r>
            <a:endParaRPr lang="uk-UA" sz="2800" dirty="0"/>
          </a:p>
          <a:p>
            <a:r>
              <a:rPr lang="uk-UA" sz="2800" dirty="0"/>
              <a:t>Глава </a:t>
            </a:r>
            <a:r>
              <a:rPr lang="uk-UA" sz="2800" dirty="0" smtClean="0"/>
              <a:t>58. Найм (оренда).</a:t>
            </a:r>
          </a:p>
          <a:p>
            <a:r>
              <a:rPr lang="uk-UA" sz="2800" dirty="0" smtClean="0"/>
              <a:t>Глава 60. Позичка.</a:t>
            </a:r>
          </a:p>
          <a:p>
            <a:r>
              <a:rPr lang="uk-UA" sz="2800" dirty="0" smtClean="0"/>
              <a:t>Глава 77. Спільна діяльність.</a:t>
            </a:r>
          </a:p>
          <a:p>
            <a:r>
              <a:rPr lang="uk-UA" sz="2800" dirty="0" smtClean="0"/>
              <a:t>Глава 82. Відшкодування шкоди. </a:t>
            </a:r>
          </a:p>
          <a:p>
            <a:pPr marL="82296" indent="0">
              <a:buNone/>
            </a:pPr>
            <a:r>
              <a:rPr lang="uk-UA" sz="2800" b="1" dirty="0" smtClean="0"/>
              <a:t>Книга шоста</a:t>
            </a:r>
            <a:r>
              <a:rPr lang="uk-UA" sz="2800" b="1" dirty="0"/>
              <a:t>. </a:t>
            </a:r>
            <a:r>
              <a:rPr lang="uk-UA" sz="2800" b="1" dirty="0" smtClean="0"/>
              <a:t>Спадкове </a:t>
            </a:r>
            <a:r>
              <a:rPr lang="uk-UA" sz="2800" b="1" dirty="0"/>
              <a:t>право.</a:t>
            </a:r>
          </a:p>
          <a:p>
            <a:endParaRPr lang="ru-RU" dirty="0"/>
          </a:p>
        </p:txBody>
      </p:sp>
    </p:spTree>
    <p:extLst>
      <p:ext uri="{BB962C8B-B14F-4D97-AF65-F5344CB8AC3E}">
        <p14:creationId xmlns:p14="http://schemas.microsoft.com/office/powerpoint/2010/main" val="250631167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10;&#10;"/>
          <p:cNvPicPr>
            <a:picLocks noChangeAspect="1"/>
          </p:cNvPicPr>
          <p:nvPr/>
        </p:nvPicPr>
        <p:blipFill>
          <a:blip r:embed="rId2"/>
          <a:stretch>
            <a:fillRect/>
          </a:stretch>
        </p:blipFill>
        <p:spPr>
          <a:xfrm>
            <a:off x="1435608" y="1268760"/>
            <a:ext cx="1120168" cy="1120168"/>
          </a:xfrm>
          <a:prstGeom prst="rect">
            <a:avLst/>
          </a:prstGeom>
          <a:ln>
            <a:noFill/>
          </a:ln>
        </p:spPr>
      </p:pic>
      <p:sp>
        <p:nvSpPr>
          <p:cNvPr id="5" name="Заголовок 4"/>
          <p:cNvSpPr>
            <a:spLocks noGrp="1"/>
          </p:cNvSpPr>
          <p:nvPr>
            <p:ph type="title"/>
          </p:nvPr>
        </p:nvSpPr>
        <p:spPr>
          <a:xfrm>
            <a:off x="1435608" y="44624"/>
            <a:ext cx="7498080" cy="1143000"/>
          </a:xfrm>
        </p:spPr>
        <p:txBody>
          <a:bodyPr>
            <a:normAutofit/>
          </a:bodyPr>
          <a:lstStyle/>
          <a:p>
            <a:pPr algn="ctr"/>
            <a:r>
              <a:rPr lang="uk-UA" sz="3000" b="1" dirty="0" smtClean="0"/>
              <a:t>Господарський кодекс України у системі земельно-правового регулювання</a:t>
            </a:r>
            <a:endParaRPr lang="ru-RU" sz="3000" b="1" dirty="0"/>
          </a:p>
        </p:txBody>
      </p:sp>
      <p:sp>
        <p:nvSpPr>
          <p:cNvPr id="6" name="Содержимое 5"/>
          <p:cNvSpPr>
            <a:spLocks noGrp="1"/>
          </p:cNvSpPr>
          <p:nvPr>
            <p:ph idx="1"/>
          </p:nvPr>
        </p:nvSpPr>
        <p:spPr>
          <a:xfrm>
            <a:off x="1290432" y="3059832"/>
            <a:ext cx="7962088" cy="3465512"/>
          </a:xfrm>
        </p:spPr>
        <p:txBody>
          <a:bodyPr>
            <a:normAutofit fontScale="92500" lnSpcReduction="10000"/>
          </a:bodyPr>
          <a:lstStyle/>
          <a:p>
            <a:pPr marL="82296" indent="0">
              <a:buNone/>
            </a:pPr>
            <a:endParaRPr lang="uk-UA" sz="2200" b="1" dirty="0" smtClean="0">
              <a:latin typeface="+mj-lt"/>
            </a:endParaRPr>
          </a:p>
          <a:p>
            <a:pPr marL="82296" indent="0">
              <a:buNone/>
            </a:pPr>
            <a:r>
              <a:rPr lang="uk-UA" sz="2200" b="1" dirty="0" smtClean="0">
                <a:latin typeface="+mj-lt"/>
              </a:rPr>
              <a:t>Розділ </a:t>
            </a:r>
            <a:r>
              <a:rPr lang="uk-UA" sz="2200" b="1" dirty="0" smtClean="0">
                <a:latin typeface="+mj-lt"/>
              </a:rPr>
              <a:t>І. Основні засади господарської діяльності.</a:t>
            </a:r>
            <a:endParaRPr lang="uk-UA" sz="2200" b="1" dirty="0">
              <a:latin typeface="+mj-lt"/>
            </a:endParaRPr>
          </a:p>
          <a:p>
            <a:pPr lvl="1"/>
            <a:r>
              <a:rPr lang="ru-RU" sz="2200" b="1" dirty="0" err="1">
                <a:solidFill>
                  <a:srgbClr val="000000"/>
                </a:solidFill>
                <a:latin typeface="+mj-lt"/>
              </a:rPr>
              <a:t>Стаття</a:t>
            </a:r>
            <a:r>
              <a:rPr lang="ru-RU" sz="2200" b="1" dirty="0">
                <a:solidFill>
                  <a:srgbClr val="000000"/>
                </a:solidFill>
                <a:latin typeface="+mj-lt"/>
              </a:rPr>
              <a:t> 4.</a:t>
            </a:r>
            <a:r>
              <a:rPr lang="ru-RU" sz="2200" dirty="0">
                <a:solidFill>
                  <a:srgbClr val="000000"/>
                </a:solidFill>
                <a:latin typeface="+mj-lt"/>
              </a:rPr>
              <a:t> </a:t>
            </a:r>
            <a:r>
              <a:rPr lang="ru-RU" sz="2200" dirty="0" err="1">
                <a:solidFill>
                  <a:srgbClr val="000000"/>
                </a:solidFill>
                <a:latin typeface="+mj-lt"/>
              </a:rPr>
              <a:t>Розмежування</a:t>
            </a:r>
            <a:r>
              <a:rPr lang="ru-RU" sz="2200" dirty="0">
                <a:solidFill>
                  <a:srgbClr val="000000"/>
                </a:solidFill>
                <a:latin typeface="+mj-lt"/>
              </a:rPr>
              <a:t> </a:t>
            </a:r>
            <a:r>
              <a:rPr lang="ru-RU" sz="2200" dirty="0" err="1">
                <a:solidFill>
                  <a:srgbClr val="000000"/>
                </a:solidFill>
                <a:latin typeface="+mj-lt"/>
              </a:rPr>
              <a:t>відносин</a:t>
            </a:r>
            <a:r>
              <a:rPr lang="ru-RU" sz="2200" dirty="0">
                <a:solidFill>
                  <a:srgbClr val="000000"/>
                </a:solidFill>
                <a:latin typeface="+mj-lt"/>
              </a:rPr>
              <a:t> у </a:t>
            </a:r>
            <a:r>
              <a:rPr lang="ru-RU" sz="2200" dirty="0" err="1">
                <a:solidFill>
                  <a:srgbClr val="000000"/>
                </a:solidFill>
                <a:latin typeface="+mj-lt"/>
              </a:rPr>
              <a:t>сфері</a:t>
            </a:r>
            <a:r>
              <a:rPr lang="ru-RU" sz="2200" dirty="0">
                <a:solidFill>
                  <a:srgbClr val="000000"/>
                </a:solidFill>
                <a:latin typeface="+mj-lt"/>
              </a:rPr>
              <a:t> </a:t>
            </a:r>
            <a:r>
              <a:rPr lang="ru-RU" sz="2200" dirty="0" err="1">
                <a:solidFill>
                  <a:srgbClr val="000000"/>
                </a:solidFill>
                <a:latin typeface="+mj-lt"/>
              </a:rPr>
              <a:t>господарювання</a:t>
            </a:r>
            <a:r>
              <a:rPr lang="ru-RU" sz="2200" dirty="0">
                <a:solidFill>
                  <a:srgbClr val="000000"/>
                </a:solidFill>
                <a:latin typeface="+mj-lt"/>
              </a:rPr>
              <a:t> з </a:t>
            </a:r>
            <a:r>
              <a:rPr lang="ru-RU" sz="2200" dirty="0" err="1">
                <a:solidFill>
                  <a:srgbClr val="000000"/>
                </a:solidFill>
                <a:latin typeface="+mj-lt"/>
              </a:rPr>
              <a:t>іншими</a:t>
            </a:r>
            <a:r>
              <a:rPr lang="ru-RU" sz="2200" dirty="0">
                <a:solidFill>
                  <a:srgbClr val="000000"/>
                </a:solidFill>
                <a:latin typeface="+mj-lt"/>
              </a:rPr>
              <a:t> видами </a:t>
            </a:r>
            <a:r>
              <a:rPr lang="ru-RU" sz="2200" dirty="0" err="1">
                <a:solidFill>
                  <a:srgbClr val="000000"/>
                </a:solidFill>
                <a:latin typeface="+mj-lt"/>
              </a:rPr>
              <a:t>відносин</a:t>
            </a:r>
            <a:endParaRPr lang="uk-UA" sz="2200" dirty="0" smtClean="0">
              <a:latin typeface="+mj-lt"/>
            </a:endParaRPr>
          </a:p>
          <a:p>
            <a:pPr marL="82296" indent="0">
              <a:buNone/>
            </a:pPr>
            <a:r>
              <a:rPr lang="uk-UA" sz="2200" b="1" dirty="0">
                <a:latin typeface="+mj-lt"/>
              </a:rPr>
              <a:t>Розділ </a:t>
            </a:r>
            <a:r>
              <a:rPr lang="uk-UA" sz="2200" b="1" dirty="0" smtClean="0">
                <a:latin typeface="+mj-lt"/>
              </a:rPr>
              <a:t>ІІ</a:t>
            </a:r>
            <a:r>
              <a:rPr lang="uk-UA" sz="2200" b="1" dirty="0">
                <a:latin typeface="+mj-lt"/>
              </a:rPr>
              <a:t>. </a:t>
            </a:r>
            <a:r>
              <a:rPr lang="uk-UA" sz="2200" b="1" dirty="0" smtClean="0">
                <a:latin typeface="+mj-lt"/>
              </a:rPr>
              <a:t>Суб'єкти господарювання.</a:t>
            </a:r>
            <a:endParaRPr lang="uk-UA" sz="2200" b="1" dirty="0">
              <a:latin typeface="+mj-lt"/>
            </a:endParaRPr>
          </a:p>
          <a:p>
            <a:pPr marL="82296" indent="0">
              <a:buNone/>
            </a:pPr>
            <a:r>
              <a:rPr lang="uk-UA" sz="2200" b="1" dirty="0">
                <a:latin typeface="+mj-lt"/>
              </a:rPr>
              <a:t>Розділ </a:t>
            </a:r>
            <a:r>
              <a:rPr lang="uk-UA" sz="2200" b="1" dirty="0" smtClean="0">
                <a:latin typeface="+mj-lt"/>
              </a:rPr>
              <a:t>ІІІ. Майнова основа господарювання.</a:t>
            </a:r>
            <a:endParaRPr lang="uk-UA" sz="2200" b="1" dirty="0">
              <a:latin typeface="+mj-lt"/>
            </a:endParaRPr>
          </a:p>
          <a:p>
            <a:pPr lvl="1"/>
            <a:r>
              <a:rPr lang="uk-UA" sz="2200" b="1" dirty="0" smtClean="0">
                <a:latin typeface="+mj-lt"/>
              </a:rPr>
              <a:t>Глава 15. </a:t>
            </a:r>
            <a:r>
              <a:rPr lang="uk-UA" sz="2200" dirty="0" smtClean="0">
                <a:latin typeface="+mj-lt"/>
              </a:rPr>
              <a:t>Використання природних ресурсів у сфері господарювання.</a:t>
            </a:r>
            <a:endParaRPr lang="uk-UA" sz="2200" dirty="0">
              <a:latin typeface="+mj-lt"/>
            </a:endParaRPr>
          </a:p>
          <a:p>
            <a:pPr marL="82296" indent="0">
              <a:buNone/>
            </a:pPr>
            <a:r>
              <a:rPr lang="uk-UA" sz="2200" b="1" dirty="0" smtClean="0">
                <a:latin typeface="+mj-lt"/>
              </a:rPr>
              <a:t>Розділ </a:t>
            </a:r>
            <a:r>
              <a:rPr lang="en-US" sz="2200" b="1" dirty="0" smtClean="0">
                <a:latin typeface="+mj-lt"/>
              </a:rPr>
              <a:t>VIII</a:t>
            </a:r>
            <a:r>
              <a:rPr lang="uk-UA" sz="2200" b="1" dirty="0" smtClean="0">
                <a:latin typeface="+mj-lt"/>
              </a:rPr>
              <a:t>. Спеціальні режими господарювання.</a:t>
            </a:r>
          </a:p>
          <a:p>
            <a:pPr lvl="1"/>
            <a:r>
              <a:rPr lang="uk-UA" sz="2200" b="1" dirty="0" smtClean="0">
                <a:latin typeface="+mj-lt"/>
              </a:rPr>
              <a:t>Глава 40. </a:t>
            </a:r>
            <a:r>
              <a:rPr lang="uk-UA" sz="2200" dirty="0" smtClean="0">
                <a:latin typeface="+mj-lt"/>
              </a:rPr>
              <a:t>Концесії.</a:t>
            </a:r>
            <a:endParaRPr lang="ru-RU" sz="2200" dirty="0">
              <a:latin typeface="+mj-lt"/>
            </a:endParaRPr>
          </a:p>
        </p:txBody>
      </p:sp>
      <p:sp>
        <p:nvSpPr>
          <p:cNvPr id="3" name="AutoShape 2" descr="Знаків оклику картинки, стокові Знаків оклику фотографії ..."/>
          <p:cNvSpPr>
            <a:spLocks noChangeAspect="1" noChangeArrowheads="1"/>
          </p:cNvSpPr>
          <p:nvPr/>
        </p:nvSpPr>
        <p:spPr bwMode="auto">
          <a:xfrm>
            <a:off x="2699792" y="1412776"/>
            <a:ext cx="5993432" cy="172819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r>
              <a:rPr lang="uk-UA" dirty="0" smtClean="0">
                <a:solidFill>
                  <a:srgbClr val="C00000"/>
                </a:solidFill>
              </a:rPr>
              <a:t>Втратив чинність </a:t>
            </a:r>
            <a:r>
              <a:rPr lang="uk-UA" b="1" dirty="0" smtClean="0">
                <a:solidFill>
                  <a:srgbClr val="C00000"/>
                </a:solidFill>
              </a:rPr>
              <a:t>28.08.2025 р.</a:t>
            </a:r>
            <a:r>
              <a:rPr lang="uk-UA" dirty="0" smtClean="0">
                <a:solidFill>
                  <a:srgbClr val="C00000"/>
                </a:solidFill>
              </a:rPr>
              <a:t> на підставі </a:t>
            </a:r>
            <a:r>
              <a:rPr lang="ru-RU" dirty="0">
                <a:solidFill>
                  <a:srgbClr val="C00000"/>
                </a:solidFill>
              </a:rPr>
              <a:t>на </a:t>
            </a:r>
            <a:r>
              <a:rPr lang="ru-RU" dirty="0" err="1">
                <a:solidFill>
                  <a:srgbClr val="C00000"/>
                </a:solidFill>
              </a:rPr>
              <a:t>підставі</a:t>
            </a:r>
            <a:r>
              <a:rPr lang="ru-RU" dirty="0">
                <a:solidFill>
                  <a:srgbClr val="C00000"/>
                </a:solidFill>
              </a:rPr>
              <a:t> </a:t>
            </a:r>
            <a:r>
              <a:rPr lang="ru-RU" dirty="0" smtClean="0">
                <a:solidFill>
                  <a:srgbClr val="C00000"/>
                </a:solidFill>
              </a:rPr>
              <a:t>Закону </a:t>
            </a:r>
            <a:r>
              <a:rPr lang="ru-RU" dirty="0" err="1" smtClean="0">
                <a:solidFill>
                  <a:srgbClr val="C00000"/>
                </a:solidFill>
              </a:rPr>
              <a:t>України</a:t>
            </a:r>
            <a:r>
              <a:rPr lang="ru-RU" dirty="0" smtClean="0">
                <a:solidFill>
                  <a:srgbClr val="C00000"/>
                </a:solidFill>
              </a:rPr>
              <a:t> </a:t>
            </a:r>
            <a:r>
              <a:rPr lang="ru-RU" dirty="0">
                <a:solidFill>
                  <a:srgbClr val="C00000"/>
                </a:solidFill>
              </a:rPr>
              <a:t>№ 4196-IX </a:t>
            </a:r>
            <a:r>
              <a:rPr lang="ru-RU" dirty="0" err="1">
                <a:solidFill>
                  <a:srgbClr val="C00000"/>
                </a:solidFill>
              </a:rPr>
              <a:t>від</a:t>
            </a:r>
            <a:r>
              <a:rPr lang="ru-RU" dirty="0">
                <a:solidFill>
                  <a:srgbClr val="C00000"/>
                </a:solidFill>
              </a:rPr>
              <a:t> 09.01.2025</a:t>
            </a:r>
            <a:r>
              <a:rPr lang="uk-UA" dirty="0">
                <a:solidFill>
                  <a:srgbClr val="C00000"/>
                </a:solidFill>
              </a:rPr>
              <a:t> </a:t>
            </a:r>
            <a:endParaRPr lang="uk-UA" dirty="0" smtClean="0">
              <a:solidFill>
                <a:srgbClr val="C00000"/>
              </a:solidFill>
            </a:endParaRPr>
          </a:p>
          <a:p>
            <a:r>
              <a:rPr lang="uk-UA" dirty="0" smtClean="0">
                <a:solidFill>
                  <a:srgbClr val="002060"/>
                </a:solidFill>
              </a:rPr>
              <a:t>«</a:t>
            </a:r>
            <a:r>
              <a:rPr lang="uk-UA" dirty="0">
                <a:solidFill>
                  <a:srgbClr val="002060"/>
                </a:solidFill>
              </a:rPr>
              <a:t>Про особливості регулювання діяльності юридичних осіб окремих організаційно-правових форм у перехідний період та об’єднань юридичних </a:t>
            </a:r>
            <a:r>
              <a:rPr lang="uk-UA" dirty="0" smtClean="0">
                <a:solidFill>
                  <a:srgbClr val="002060"/>
                </a:solidFill>
              </a:rPr>
              <a:t>осіб»</a:t>
            </a:r>
          </a:p>
          <a:p>
            <a:endParaRPr lang="uk-UA" dirty="0"/>
          </a:p>
        </p:txBody>
      </p:sp>
    </p:spTree>
    <p:extLst>
      <p:ext uri="{BB962C8B-B14F-4D97-AF65-F5344CB8AC3E}">
        <p14:creationId xmlns:p14="http://schemas.microsoft.com/office/powerpoint/2010/main" val="318931076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435608" y="197768"/>
            <a:ext cx="7498080" cy="1143000"/>
          </a:xfrm>
        </p:spPr>
        <p:txBody>
          <a:bodyPr>
            <a:normAutofit/>
          </a:bodyPr>
          <a:lstStyle/>
          <a:p>
            <a:pPr algn="ctr"/>
            <a:r>
              <a:rPr lang="uk-UA" sz="3000" b="1" dirty="0" smtClean="0"/>
              <a:t>Природоресурсні кодекси як джерела земельного права</a:t>
            </a:r>
            <a:endParaRPr lang="ru-RU" sz="3000" b="1" dirty="0"/>
          </a:p>
        </p:txBody>
      </p:sp>
      <p:sp>
        <p:nvSpPr>
          <p:cNvPr id="6" name="Содержимое 5"/>
          <p:cNvSpPr>
            <a:spLocks noGrp="1"/>
          </p:cNvSpPr>
          <p:nvPr>
            <p:ph idx="1"/>
          </p:nvPr>
        </p:nvSpPr>
        <p:spPr>
          <a:xfrm>
            <a:off x="1115616" y="1700808"/>
            <a:ext cx="7962088" cy="5400600"/>
          </a:xfrm>
        </p:spPr>
        <p:txBody>
          <a:bodyPr>
            <a:normAutofit/>
          </a:bodyPr>
          <a:lstStyle/>
          <a:p>
            <a:pPr>
              <a:buFont typeface="Arial" pitchFamily="34" charset="0"/>
              <a:buChar char="•"/>
            </a:pPr>
            <a:r>
              <a:rPr lang="uk-UA" sz="2800" b="1" dirty="0" smtClean="0">
                <a:latin typeface="+mj-lt"/>
              </a:rPr>
              <a:t>Лісовий кодекс України </a:t>
            </a:r>
            <a:r>
              <a:rPr lang="uk-UA" sz="2800" dirty="0" smtClean="0">
                <a:latin typeface="+mj-lt"/>
              </a:rPr>
              <a:t>від 21 січня 1994 р. (</a:t>
            </a:r>
            <a:r>
              <a:rPr lang="ru-RU" sz="2800" dirty="0" smtClean="0"/>
              <a:t>в </a:t>
            </a:r>
            <a:r>
              <a:rPr lang="uk-UA" sz="2800" dirty="0" smtClean="0"/>
              <a:t>редакції </a:t>
            </a:r>
            <a:r>
              <a:rPr lang="ru-RU" sz="2800" dirty="0" smtClean="0"/>
              <a:t>Закону</a:t>
            </a:r>
            <a:r>
              <a:rPr lang="ru-RU" sz="2800" dirty="0"/>
              <a:t> </a:t>
            </a:r>
            <a:r>
              <a:rPr lang="ru-RU" sz="2800" dirty="0" smtClean="0"/>
              <a:t>№ </a:t>
            </a:r>
            <a:r>
              <a:rPr lang="ru-RU" sz="2800" dirty="0"/>
              <a:t>3404-IV </a:t>
            </a:r>
            <a:r>
              <a:rPr lang="uk-UA" sz="2800" dirty="0" smtClean="0"/>
              <a:t>від 8</a:t>
            </a:r>
            <a:r>
              <a:rPr lang="ru-RU" sz="2800" dirty="0" smtClean="0"/>
              <a:t> лютого 2006р.).</a:t>
            </a:r>
          </a:p>
          <a:p>
            <a:pPr>
              <a:buFont typeface="Arial" pitchFamily="34" charset="0"/>
              <a:buChar char="•"/>
            </a:pPr>
            <a:endParaRPr lang="uk-UA" sz="2800" dirty="0" smtClean="0"/>
          </a:p>
          <a:p>
            <a:pPr>
              <a:buFont typeface="Arial" pitchFamily="34" charset="0"/>
              <a:buChar char="•"/>
            </a:pPr>
            <a:r>
              <a:rPr lang="uk-UA" sz="2800" b="1" dirty="0" smtClean="0"/>
              <a:t>Водний кодекс України </a:t>
            </a:r>
            <a:r>
              <a:rPr lang="uk-UA" sz="2800" dirty="0" smtClean="0"/>
              <a:t>від 6 червня 1995 р.</a:t>
            </a:r>
          </a:p>
          <a:p>
            <a:pPr>
              <a:buFont typeface="Arial" pitchFamily="34" charset="0"/>
              <a:buChar char="•"/>
            </a:pPr>
            <a:endParaRPr lang="uk-UA" sz="2800" dirty="0" smtClean="0"/>
          </a:p>
          <a:p>
            <a:pPr>
              <a:buFont typeface="Arial" pitchFamily="34" charset="0"/>
              <a:buChar char="•"/>
            </a:pPr>
            <a:r>
              <a:rPr lang="uk-UA" sz="2800" b="1" dirty="0" smtClean="0"/>
              <a:t>Кодекс України про надра </a:t>
            </a:r>
            <a:r>
              <a:rPr lang="uk-UA" sz="2800" dirty="0" smtClean="0"/>
              <a:t>від 27 липня 1994 р.</a:t>
            </a:r>
          </a:p>
          <a:p>
            <a:pPr>
              <a:buFont typeface="Arial" pitchFamily="34" charset="0"/>
              <a:buChar char="•"/>
            </a:pPr>
            <a:endParaRPr lang="ru-RU" sz="2400" dirty="0" smtClean="0"/>
          </a:p>
          <a:p>
            <a:pPr>
              <a:buFont typeface="Arial" pitchFamily="34" charset="0"/>
              <a:buChar char="•"/>
            </a:pPr>
            <a:endParaRPr lang="ru-RU" sz="2400" dirty="0" smtClean="0"/>
          </a:p>
          <a:p>
            <a:pPr marL="82296" indent="0">
              <a:buNone/>
            </a:pPr>
            <a:endParaRPr lang="uk-UA" sz="2400" dirty="0">
              <a:latin typeface="+mj-lt"/>
            </a:endParaRPr>
          </a:p>
        </p:txBody>
      </p:sp>
    </p:spTree>
    <p:extLst>
      <p:ext uri="{BB962C8B-B14F-4D97-AF65-F5344CB8AC3E}">
        <p14:creationId xmlns:p14="http://schemas.microsoft.com/office/powerpoint/2010/main" val="39729771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435608" y="44624"/>
            <a:ext cx="7498080" cy="1143000"/>
          </a:xfrm>
        </p:spPr>
        <p:txBody>
          <a:bodyPr>
            <a:normAutofit fontScale="90000"/>
          </a:bodyPr>
          <a:lstStyle/>
          <a:p>
            <a:pPr algn="ctr"/>
            <a:r>
              <a:rPr lang="uk-UA" sz="3000" b="1" dirty="0" smtClean="0"/>
              <a:t>Податковий кодекс України від 2 грудня 2010 р. у системі земельно-правового регулювання</a:t>
            </a:r>
            <a:endParaRPr lang="ru-RU" sz="3000" b="1" dirty="0"/>
          </a:p>
        </p:txBody>
      </p:sp>
      <p:sp>
        <p:nvSpPr>
          <p:cNvPr id="6" name="Содержимое 5"/>
          <p:cNvSpPr>
            <a:spLocks noGrp="1"/>
          </p:cNvSpPr>
          <p:nvPr>
            <p:ph idx="1"/>
          </p:nvPr>
        </p:nvSpPr>
        <p:spPr>
          <a:xfrm>
            <a:off x="1115616" y="1340768"/>
            <a:ext cx="7962088" cy="5400600"/>
          </a:xfrm>
        </p:spPr>
        <p:txBody>
          <a:bodyPr>
            <a:normAutofit/>
          </a:bodyPr>
          <a:lstStyle/>
          <a:p>
            <a:pPr algn="just"/>
            <a:r>
              <a:rPr lang="uk-UA" sz="1400" b="1" dirty="0" smtClean="0">
                <a:solidFill>
                  <a:srgbClr val="000000"/>
                </a:solidFill>
                <a:latin typeface="+mj-lt"/>
              </a:rPr>
              <a:t>Стаття 269.</a:t>
            </a:r>
            <a:r>
              <a:rPr lang="uk-UA" sz="1400" dirty="0" smtClean="0">
                <a:solidFill>
                  <a:srgbClr val="000000"/>
                </a:solidFill>
                <a:latin typeface="+mj-lt"/>
              </a:rPr>
              <a:t> Платники земельного податку</a:t>
            </a:r>
          </a:p>
          <a:p>
            <a:r>
              <a:rPr lang="uk-UA" sz="1400" b="1" dirty="0" smtClean="0">
                <a:solidFill>
                  <a:srgbClr val="000000"/>
                </a:solidFill>
                <a:latin typeface="+mj-lt"/>
              </a:rPr>
              <a:t>Стаття 270.</a:t>
            </a:r>
            <a:r>
              <a:rPr lang="uk-UA" sz="1400" dirty="0" smtClean="0">
                <a:solidFill>
                  <a:srgbClr val="000000"/>
                </a:solidFill>
                <a:latin typeface="+mj-lt"/>
              </a:rPr>
              <a:t> Об'єкти оподаткування земельним податком</a:t>
            </a:r>
            <a:r>
              <a:rPr lang="uk-UA" sz="1400" dirty="0" smtClean="0">
                <a:latin typeface="+mj-lt"/>
              </a:rPr>
              <a:t/>
            </a:r>
            <a:br>
              <a:rPr lang="uk-UA" sz="1400" dirty="0" smtClean="0">
                <a:latin typeface="+mj-lt"/>
              </a:rPr>
            </a:br>
            <a:r>
              <a:rPr lang="uk-UA" sz="1400" b="1" dirty="0" smtClean="0">
                <a:solidFill>
                  <a:srgbClr val="000000"/>
                </a:solidFill>
                <a:latin typeface="+mj-lt"/>
              </a:rPr>
              <a:t>Стаття 271.</a:t>
            </a:r>
            <a:r>
              <a:rPr lang="uk-UA" sz="1400" dirty="0" smtClean="0">
                <a:solidFill>
                  <a:srgbClr val="000000"/>
                </a:solidFill>
                <a:latin typeface="+mj-lt"/>
              </a:rPr>
              <a:t> База оподаткування земельним податком</a:t>
            </a:r>
          </a:p>
          <a:p>
            <a:r>
              <a:rPr lang="uk-UA" sz="1400" b="1" dirty="0" smtClean="0">
                <a:latin typeface="+mj-lt"/>
              </a:rPr>
              <a:t>Стаття 273.</a:t>
            </a:r>
            <a:r>
              <a:rPr lang="uk-UA" sz="1400" dirty="0" smtClean="0">
                <a:latin typeface="+mj-lt"/>
              </a:rPr>
              <a:t> Оподаткування земельних ділянок, наданих на землях лісогосподарського призначення (незалежно від місцезнаходження), земельним податком</a:t>
            </a:r>
          </a:p>
          <a:p>
            <a:r>
              <a:rPr lang="uk-UA" sz="1400" dirty="0" smtClean="0">
                <a:latin typeface="+mj-lt"/>
              </a:rPr>
              <a:t>Стаття 274. Ставка земельного податку за земельні ділянки, нормативну грошову оцінку яких проведено (незалежно від місцезнаходження)</a:t>
            </a:r>
          </a:p>
          <a:p>
            <a:r>
              <a:rPr lang="uk-UA" sz="1400" b="1" dirty="0" smtClean="0">
                <a:latin typeface="+mj-lt"/>
              </a:rPr>
              <a:t>Стаття 277.</a:t>
            </a:r>
            <a:r>
              <a:rPr lang="uk-UA" sz="1400" dirty="0" smtClean="0">
                <a:latin typeface="+mj-lt"/>
              </a:rPr>
              <a:t> Ставки земельного податку за земельні ділянки, нормативну грошову оцінку яких не проведено</a:t>
            </a:r>
          </a:p>
          <a:p>
            <a:r>
              <a:rPr lang="uk-UA" sz="1400" b="1" dirty="0" smtClean="0">
                <a:latin typeface="+mj-lt"/>
              </a:rPr>
              <a:t>Стаття 281.</a:t>
            </a:r>
            <a:r>
              <a:rPr lang="uk-UA" sz="1400" dirty="0" smtClean="0">
                <a:latin typeface="+mj-lt"/>
              </a:rPr>
              <a:t> Пільги щодо сплати земельного податку для фізичних осіб</a:t>
            </a:r>
          </a:p>
          <a:p>
            <a:r>
              <a:rPr lang="uk-UA" sz="1400" b="1" dirty="0" smtClean="0">
                <a:latin typeface="+mj-lt"/>
              </a:rPr>
              <a:t>Стаття 282.</a:t>
            </a:r>
            <a:r>
              <a:rPr lang="uk-UA" sz="1400" dirty="0" smtClean="0">
                <a:latin typeface="+mj-lt"/>
              </a:rPr>
              <a:t> Пільги щодо сплати податку для юридичних осіб</a:t>
            </a:r>
          </a:p>
          <a:p>
            <a:r>
              <a:rPr lang="uk-UA" sz="1400" b="1" dirty="0" smtClean="0">
                <a:latin typeface="+mj-lt"/>
              </a:rPr>
              <a:t>Стаття 283.</a:t>
            </a:r>
            <a:r>
              <a:rPr lang="uk-UA" sz="1400" dirty="0" smtClean="0">
                <a:latin typeface="+mj-lt"/>
              </a:rPr>
              <a:t> Земельні ділянки, які не підлягають оподаткуванню земельним податком</a:t>
            </a:r>
          </a:p>
          <a:p>
            <a:r>
              <a:rPr lang="uk-UA" sz="1400" b="1" dirty="0" smtClean="0">
                <a:latin typeface="+mj-lt"/>
              </a:rPr>
              <a:t>Стаття 284.</a:t>
            </a:r>
            <a:r>
              <a:rPr lang="uk-UA" sz="1400" dirty="0" smtClean="0">
                <a:latin typeface="+mj-lt"/>
              </a:rPr>
              <a:t> Особливості оподаткування платою за землю</a:t>
            </a:r>
          </a:p>
          <a:p>
            <a:r>
              <a:rPr lang="uk-UA" sz="1400" b="1" dirty="0" smtClean="0">
                <a:latin typeface="+mj-lt"/>
              </a:rPr>
              <a:t>Стаття 285.</a:t>
            </a:r>
            <a:r>
              <a:rPr lang="uk-UA" sz="1400" dirty="0" smtClean="0">
                <a:latin typeface="+mj-lt"/>
              </a:rPr>
              <a:t> Податковий період для плати за землю</a:t>
            </a:r>
          </a:p>
          <a:p>
            <a:r>
              <a:rPr lang="uk-UA" sz="1400" b="1" dirty="0" smtClean="0">
                <a:latin typeface="+mj-lt"/>
              </a:rPr>
              <a:t>Стаття 286.</a:t>
            </a:r>
            <a:r>
              <a:rPr lang="uk-UA" sz="1400" dirty="0" smtClean="0">
                <a:latin typeface="+mj-lt"/>
              </a:rPr>
              <a:t> Порядок обчислення плати за землю</a:t>
            </a:r>
          </a:p>
          <a:p>
            <a:r>
              <a:rPr lang="uk-UA" sz="1400" b="1" dirty="0" smtClean="0">
                <a:latin typeface="+mj-lt"/>
              </a:rPr>
              <a:t>Стаття 287.</a:t>
            </a:r>
            <a:r>
              <a:rPr lang="uk-UA" sz="1400" dirty="0" smtClean="0">
                <a:latin typeface="+mj-lt"/>
              </a:rPr>
              <a:t> Строк сплати плати за землю</a:t>
            </a:r>
          </a:p>
          <a:p>
            <a:r>
              <a:rPr lang="uk-UA" sz="1400" b="1" dirty="0" smtClean="0">
                <a:latin typeface="+mj-lt"/>
              </a:rPr>
              <a:t>Стаття 288.</a:t>
            </a:r>
            <a:r>
              <a:rPr lang="uk-UA" sz="1400" dirty="0" smtClean="0">
                <a:latin typeface="+mj-lt"/>
              </a:rPr>
              <a:t> Орендна плата</a:t>
            </a:r>
          </a:p>
          <a:p>
            <a:r>
              <a:rPr lang="uk-UA" sz="1400" b="1" dirty="0" smtClean="0">
                <a:latin typeface="+mj-lt"/>
              </a:rPr>
              <a:t>Стаття 289.</a:t>
            </a:r>
            <a:r>
              <a:rPr lang="uk-UA" sz="1400" dirty="0" smtClean="0">
                <a:latin typeface="+mj-lt"/>
              </a:rPr>
              <a:t> Індексація нормативної грошової оцінки земель</a:t>
            </a:r>
            <a:endParaRPr lang="uk-UA" sz="1400" dirty="0">
              <a:latin typeface="+mj-lt"/>
            </a:endParaRPr>
          </a:p>
        </p:txBody>
      </p:sp>
    </p:spTree>
    <p:extLst>
      <p:ext uri="{BB962C8B-B14F-4D97-AF65-F5344CB8AC3E}">
        <p14:creationId xmlns:p14="http://schemas.microsoft.com/office/powerpoint/2010/main" val="86074195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435608" y="197768"/>
            <a:ext cx="7498080" cy="1143000"/>
          </a:xfrm>
        </p:spPr>
        <p:txBody>
          <a:bodyPr>
            <a:normAutofit/>
          </a:bodyPr>
          <a:lstStyle/>
          <a:p>
            <a:pPr algn="ctr"/>
            <a:r>
              <a:rPr lang="uk-UA" sz="3000" b="1" dirty="0" smtClean="0"/>
              <a:t>Процесуальні кодекси у системі земельно-правового регулювання</a:t>
            </a:r>
            <a:endParaRPr lang="ru-RU" sz="3000" b="1" dirty="0"/>
          </a:p>
        </p:txBody>
      </p:sp>
      <p:sp>
        <p:nvSpPr>
          <p:cNvPr id="6" name="Содержимое 5"/>
          <p:cNvSpPr>
            <a:spLocks noGrp="1"/>
          </p:cNvSpPr>
          <p:nvPr>
            <p:ph idx="1"/>
          </p:nvPr>
        </p:nvSpPr>
        <p:spPr>
          <a:xfrm>
            <a:off x="1043608" y="1484784"/>
            <a:ext cx="7776864" cy="5400600"/>
          </a:xfrm>
        </p:spPr>
        <p:txBody>
          <a:bodyPr>
            <a:normAutofit/>
          </a:bodyPr>
          <a:lstStyle/>
          <a:p>
            <a:pPr>
              <a:buFont typeface="Arial" pitchFamily="34" charset="0"/>
              <a:buChar char="•"/>
            </a:pPr>
            <a:r>
              <a:rPr lang="uk-UA" sz="2600" b="1" dirty="0" smtClean="0">
                <a:latin typeface="+mj-lt"/>
              </a:rPr>
              <a:t>Цивільний процесуальний кодекс України </a:t>
            </a:r>
            <a:r>
              <a:rPr lang="uk-UA" sz="2600" dirty="0" smtClean="0">
                <a:latin typeface="+mj-lt"/>
              </a:rPr>
              <a:t>від 18 березня 2004 р. (</a:t>
            </a:r>
            <a:r>
              <a:rPr lang="ru-RU" sz="2600" dirty="0" smtClean="0"/>
              <a:t>в </a:t>
            </a:r>
            <a:r>
              <a:rPr lang="uk-UA" sz="2600" dirty="0" smtClean="0"/>
              <a:t>редакції від 3 жовтня 2017 р</a:t>
            </a:r>
            <a:r>
              <a:rPr lang="ru-RU" sz="2600" dirty="0" smtClean="0"/>
              <a:t>.) – ст. 19</a:t>
            </a:r>
          </a:p>
          <a:p>
            <a:pPr marL="82296" indent="0">
              <a:buNone/>
            </a:pPr>
            <a:endParaRPr lang="uk-UA" sz="2600" dirty="0" smtClean="0"/>
          </a:p>
          <a:p>
            <a:pPr>
              <a:buFont typeface="Arial" pitchFamily="34" charset="0"/>
              <a:buChar char="•"/>
            </a:pPr>
            <a:r>
              <a:rPr lang="uk-UA" sz="2600" b="1" dirty="0" smtClean="0"/>
              <a:t>Господарський </a:t>
            </a:r>
            <a:r>
              <a:rPr lang="uk-UA" sz="2600" b="1" dirty="0"/>
              <a:t>процесуальний кодекс України </a:t>
            </a:r>
            <a:r>
              <a:rPr lang="uk-UA" sz="2600" dirty="0"/>
              <a:t>від </a:t>
            </a:r>
            <a:r>
              <a:rPr lang="uk-UA" sz="2600" dirty="0" smtClean="0"/>
              <a:t>6 листопада 1991 </a:t>
            </a:r>
            <a:r>
              <a:rPr lang="uk-UA" sz="2600" dirty="0"/>
              <a:t>р. (</a:t>
            </a:r>
            <a:r>
              <a:rPr lang="ru-RU" sz="2600" dirty="0"/>
              <a:t>в </a:t>
            </a:r>
            <a:r>
              <a:rPr lang="uk-UA" sz="2600" dirty="0"/>
              <a:t>редакції від 3 жовтня 2017 р</a:t>
            </a:r>
            <a:r>
              <a:rPr lang="ru-RU" sz="2600" dirty="0" smtClean="0"/>
              <a:t>.) – ст. 20.</a:t>
            </a:r>
            <a:endParaRPr lang="ru-RU" sz="2600" dirty="0"/>
          </a:p>
          <a:p>
            <a:pPr>
              <a:buFont typeface="Arial" pitchFamily="34" charset="0"/>
              <a:buChar char="•"/>
            </a:pPr>
            <a:endParaRPr lang="uk-UA" sz="2600" b="1" dirty="0" smtClean="0"/>
          </a:p>
          <a:p>
            <a:pPr>
              <a:buFont typeface="Arial" pitchFamily="34" charset="0"/>
              <a:buChar char="•"/>
            </a:pPr>
            <a:r>
              <a:rPr lang="uk-UA" sz="2600" b="1" dirty="0" smtClean="0"/>
              <a:t>Кодекс адміністративного судочинства України </a:t>
            </a:r>
            <a:r>
              <a:rPr lang="uk-UA" sz="2600" dirty="0" smtClean="0"/>
              <a:t>від 6 липня 2005 р</a:t>
            </a:r>
            <a:r>
              <a:rPr lang="uk-UA" sz="2600" dirty="0"/>
              <a:t>. (</a:t>
            </a:r>
            <a:r>
              <a:rPr lang="ru-RU" sz="2600" dirty="0"/>
              <a:t>в </a:t>
            </a:r>
            <a:r>
              <a:rPr lang="uk-UA" sz="2600" dirty="0"/>
              <a:t>редакції від 3 жовтня 2017 р</a:t>
            </a:r>
            <a:r>
              <a:rPr lang="ru-RU" sz="2600" dirty="0" smtClean="0"/>
              <a:t>.) </a:t>
            </a:r>
            <a:r>
              <a:rPr lang="ru-RU" sz="2600" dirty="0"/>
              <a:t>– ст. </a:t>
            </a:r>
            <a:r>
              <a:rPr lang="ru-RU" sz="2600" dirty="0" smtClean="0"/>
              <a:t>12, 22, 257, 267.</a:t>
            </a:r>
            <a:endParaRPr lang="ru-RU" sz="2600" dirty="0"/>
          </a:p>
          <a:p>
            <a:pPr>
              <a:buFont typeface="Arial" pitchFamily="34" charset="0"/>
              <a:buChar char="•"/>
            </a:pPr>
            <a:endParaRPr lang="uk-UA" sz="2800" dirty="0" smtClean="0"/>
          </a:p>
          <a:p>
            <a:pPr>
              <a:buFont typeface="Arial" pitchFamily="34" charset="0"/>
              <a:buChar char="•"/>
            </a:pPr>
            <a:endParaRPr lang="ru-RU" sz="2400" dirty="0" smtClean="0"/>
          </a:p>
          <a:p>
            <a:pPr>
              <a:buFont typeface="Arial" pitchFamily="34" charset="0"/>
              <a:buChar char="•"/>
            </a:pPr>
            <a:endParaRPr lang="ru-RU" sz="2400" dirty="0" smtClean="0"/>
          </a:p>
          <a:p>
            <a:pPr marL="82296" indent="0">
              <a:buNone/>
            </a:pPr>
            <a:endParaRPr lang="uk-UA" sz="2400" dirty="0">
              <a:latin typeface="+mj-lt"/>
            </a:endParaRPr>
          </a:p>
        </p:txBody>
      </p:sp>
    </p:spTree>
    <p:extLst>
      <p:ext uri="{BB962C8B-B14F-4D97-AF65-F5344CB8AC3E}">
        <p14:creationId xmlns:p14="http://schemas.microsoft.com/office/powerpoint/2010/main" val="93945936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435608" y="197768"/>
            <a:ext cx="7498080" cy="1143000"/>
          </a:xfrm>
        </p:spPr>
        <p:txBody>
          <a:bodyPr>
            <a:normAutofit/>
          </a:bodyPr>
          <a:lstStyle/>
          <a:p>
            <a:pPr algn="ctr"/>
            <a:r>
              <a:rPr lang="uk-UA" sz="2800" b="1" dirty="0"/>
              <a:t>Цивільний процесуальний кодекс </a:t>
            </a:r>
            <a:r>
              <a:rPr lang="uk-UA" sz="2800" b="1" dirty="0" smtClean="0"/>
              <a:t>України</a:t>
            </a:r>
            <a:endParaRPr lang="ru-RU" sz="2800" b="1" dirty="0"/>
          </a:p>
        </p:txBody>
      </p:sp>
      <p:sp>
        <p:nvSpPr>
          <p:cNvPr id="6" name="Содержимое 5"/>
          <p:cNvSpPr>
            <a:spLocks noGrp="1"/>
          </p:cNvSpPr>
          <p:nvPr>
            <p:ph idx="1"/>
          </p:nvPr>
        </p:nvSpPr>
        <p:spPr>
          <a:xfrm>
            <a:off x="1043608" y="1484784"/>
            <a:ext cx="7776864" cy="5400600"/>
          </a:xfrm>
        </p:spPr>
        <p:txBody>
          <a:bodyPr>
            <a:normAutofit/>
          </a:bodyPr>
          <a:lstStyle/>
          <a:p>
            <a:pPr marL="82296" indent="0">
              <a:buNone/>
            </a:pPr>
            <a:r>
              <a:rPr lang="ru-RU" sz="2400" b="1" dirty="0" err="1"/>
              <a:t>Стаття</a:t>
            </a:r>
            <a:r>
              <a:rPr lang="ru-RU" sz="2400" b="1" dirty="0"/>
              <a:t> 19. </a:t>
            </a:r>
            <a:r>
              <a:rPr lang="ru-RU" sz="2400" b="1" dirty="0" err="1"/>
              <a:t>Справи</a:t>
            </a:r>
            <a:r>
              <a:rPr lang="ru-RU" sz="2400" b="1" dirty="0"/>
              <a:t>, </a:t>
            </a:r>
            <a:r>
              <a:rPr lang="ru-RU" sz="2400" b="1" dirty="0" err="1"/>
              <a:t>що</a:t>
            </a:r>
            <a:r>
              <a:rPr lang="ru-RU" sz="2400" b="1" dirty="0"/>
              <a:t> </a:t>
            </a:r>
            <a:r>
              <a:rPr lang="ru-RU" sz="2400" b="1" dirty="0" err="1"/>
              <a:t>відносяться</a:t>
            </a:r>
            <a:r>
              <a:rPr lang="ru-RU" sz="2400" b="1" dirty="0"/>
              <a:t> до </a:t>
            </a:r>
            <a:r>
              <a:rPr lang="ru-RU" sz="2400" b="1" dirty="0" err="1"/>
              <a:t>юрисдикції</a:t>
            </a:r>
            <a:r>
              <a:rPr lang="ru-RU" sz="2400" b="1" dirty="0"/>
              <a:t> </a:t>
            </a:r>
            <a:r>
              <a:rPr lang="ru-RU" sz="2400" b="1" dirty="0" err="1"/>
              <a:t>загальних</a:t>
            </a:r>
            <a:r>
              <a:rPr lang="ru-RU" sz="2400" b="1" dirty="0"/>
              <a:t> </a:t>
            </a:r>
            <a:r>
              <a:rPr lang="ru-RU" sz="2400" b="1" dirty="0" err="1"/>
              <a:t>судів</a:t>
            </a:r>
            <a:endParaRPr lang="ru-RU" sz="2400" b="1" dirty="0"/>
          </a:p>
          <a:p>
            <a:pPr>
              <a:buFont typeface="Arial" pitchFamily="34" charset="0"/>
              <a:buChar char="•"/>
            </a:pPr>
            <a:endParaRPr lang="ru-RU" sz="2400" dirty="0"/>
          </a:p>
          <a:p>
            <a:pPr marL="82296" indent="0" algn="just">
              <a:buNone/>
            </a:pPr>
            <a:r>
              <a:rPr lang="ru-RU" sz="2000" dirty="0"/>
              <a:t>1. Суди </a:t>
            </a:r>
            <a:r>
              <a:rPr lang="ru-RU" sz="2000" dirty="0" err="1"/>
              <a:t>розглядають</a:t>
            </a:r>
            <a:r>
              <a:rPr lang="ru-RU" sz="2000" dirty="0"/>
              <a:t> у порядку </a:t>
            </a:r>
            <a:r>
              <a:rPr lang="ru-RU" sz="2000" dirty="0" err="1"/>
              <a:t>цивільного</a:t>
            </a:r>
            <a:r>
              <a:rPr lang="ru-RU" sz="2000" dirty="0"/>
              <a:t> </a:t>
            </a:r>
            <a:r>
              <a:rPr lang="ru-RU" sz="2000" dirty="0" err="1"/>
              <a:t>судочинства</a:t>
            </a:r>
            <a:r>
              <a:rPr lang="ru-RU" sz="2000" dirty="0"/>
              <a:t> </a:t>
            </a:r>
            <a:r>
              <a:rPr lang="ru-RU" sz="2000" dirty="0" err="1"/>
              <a:t>справи</a:t>
            </a:r>
            <a:r>
              <a:rPr lang="ru-RU" sz="2000" dirty="0"/>
              <a:t>, </a:t>
            </a:r>
            <a:r>
              <a:rPr lang="ru-RU" sz="2000" dirty="0" err="1"/>
              <a:t>що</a:t>
            </a:r>
            <a:r>
              <a:rPr lang="ru-RU" sz="2000" dirty="0"/>
              <a:t> </a:t>
            </a:r>
            <a:r>
              <a:rPr lang="ru-RU" sz="2000" dirty="0" err="1"/>
              <a:t>виникають</a:t>
            </a:r>
            <a:r>
              <a:rPr lang="ru-RU" sz="2000" dirty="0"/>
              <a:t> з </a:t>
            </a:r>
            <a:r>
              <a:rPr lang="ru-RU" sz="2000" dirty="0" err="1"/>
              <a:t>цивільних</a:t>
            </a:r>
            <a:r>
              <a:rPr lang="ru-RU" sz="2000" dirty="0"/>
              <a:t>, </a:t>
            </a:r>
            <a:r>
              <a:rPr lang="ru-RU" sz="2000" dirty="0" err="1">
                <a:solidFill>
                  <a:srgbClr val="FF0000"/>
                </a:solidFill>
              </a:rPr>
              <a:t>земельних</a:t>
            </a:r>
            <a:r>
              <a:rPr lang="ru-RU" sz="2000" dirty="0"/>
              <a:t>, </a:t>
            </a:r>
            <a:r>
              <a:rPr lang="ru-RU" sz="2000" dirty="0" err="1"/>
              <a:t>трудових</a:t>
            </a:r>
            <a:r>
              <a:rPr lang="ru-RU" sz="2000" dirty="0"/>
              <a:t>, </a:t>
            </a:r>
            <a:r>
              <a:rPr lang="ru-RU" sz="2000" dirty="0" err="1"/>
              <a:t>сімейних</a:t>
            </a:r>
            <a:r>
              <a:rPr lang="ru-RU" sz="2000" dirty="0"/>
              <a:t>, </a:t>
            </a:r>
            <a:r>
              <a:rPr lang="ru-RU" sz="2000" dirty="0" err="1"/>
              <a:t>житлових</a:t>
            </a:r>
            <a:r>
              <a:rPr lang="ru-RU" sz="2000" dirty="0"/>
              <a:t> та </a:t>
            </a:r>
            <a:r>
              <a:rPr lang="ru-RU" sz="2000" dirty="0" err="1"/>
              <a:t>інших</a:t>
            </a:r>
            <a:r>
              <a:rPr lang="ru-RU" sz="2000" dirty="0"/>
              <a:t> </a:t>
            </a:r>
            <a:r>
              <a:rPr lang="ru-RU" sz="2000" dirty="0" err="1"/>
              <a:t>правовідносин</a:t>
            </a:r>
            <a:r>
              <a:rPr lang="ru-RU" sz="2000" dirty="0"/>
              <a:t>, </a:t>
            </a:r>
            <a:r>
              <a:rPr lang="ru-RU" sz="2000" dirty="0" err="1">
                <a:solidFill>
                  <a:srgbClr val="00B050"/>
                </a:solidFill>
              </a:rPr>
              <a:t>крім</a:t>
            </a:r>
            <a:r>
              <a:rPr lang="ru-RU" sz="2000" dirty="0">
                <a:solidFill>
                  <a:srgbClr val="00B050"/>
                </a:solidFill>
              </a:rPr>
              <a:t> справ, </a:t>
            </a:r>
            <a:r>
              <a:rPr lang="ru-RU" sz="2000" dirty="0" err="1">
                <a:solidFill>
                  <a:srgbClr val="00B050"/>
                </a:solidFill>
              </a:rPr>
              <a:t>розгляд</a:t>
            </a:r>
            <a:r>
              <a:rPr lang="ru-RU" sz="2000" dirty="0">
                <a:solidFill>
                  <a:srgbClr val="00B050"/>
                </a:solidFill>
              </a:rPr>
              <a:t> </a:t>
            </a:r>
            <a:r>
              <a:rPr lang="ru-RU" sz="2000" dirty="0" err="1">
                <a:solidFill>
                  <a:srgbClr val="00B050"/>
                </a:solidFill>
              </a:rPr>
              <a:t>яких</a:t>
            </a:r>
            <a:r>
              <a:rPr lang="ru-RU" sz="2000" dirty="0">
                <a:solidFill>
                  <a:srgbClr val="00B050"/>
                </a:solidFill>
              </a:rPr>
              <a:t> </a:t>
            </a:r>
            <a:r>
              <a:rPr lang="ru-RU" sz="2000" dirty="0" err="1">
                <a:solidFill>
                  <a:srgbClr val="00B050"/>
                </a:solidFill>
              </a:rPr>
              <a:t>здійснюється</a:t>
            </a:r>
            <a:r>
              <a:rPr lang="ru-RU" sz="2000" dirty="0">
                <a:solidFill>
                  <a:srgbClr val="00B050"/>
                </a:solidFill>
              </a:rPr>
              <a:t> в порядку </a:t>
            </a:r>
            <a:r>
              <a:rPr lang="ru-RU" sz="2000" dirty="0" err="1">
                <a:solidFill>
                  <a:srgbClr val="00B050"/>
                </a:solidFill>
              </a:rPr>
              <a:t>іншого</a:t>
            </a:r>
            <a:r>
              <a:rPr lang="ru-RU" sz="2000" dirty="0">
                <a:solidFill>
                  <a:srgbClr val="00B050"/>
                </a:solidFill>
              </a:rPr>
              <a:t> </a:t>
            </a:r>
            <a:r>
              <a:rPr lang="ru-RU" sz="2000" dirty="0" err="1">
                <a:solidFill>
                  <a:srgbClr val="00B050"/>
                </a:solidFill>
              </a:rPr>
              <a:t>судочинства</a:t>
            </a:r>
            <a:r>
              <a:rPr lang="ru-RU" sz="2000" dirty="0"/>
              <a:t>.</a:t>
            </a:r>
          </a:p>
          <a:p>
            <a:pPr algn="just">
              <a:buFont typeface="Arial" pitchFamily="34" charset="0"/>
              <a:buChar char="•"/>
            </a:pPr>
            <a:endParaRPr lang="ru-RU" sz="2000" dirty="0"/>
          </a:p>
          <a:p>
            <a:pPr marL="82296" indent="0" algn="just">
              <a:buNone/>
            </a:pPr>
            <a:r>
              <a:rPr lang="ru-RU" sz="2000" dirty="0"/>
              <a:t>Суди </a:t>
            </a:r>
            <a:r>
              <a:rPr lang="ru-RU" sz="2000" dirty="0" err="1"/>
              <a:t>розглядають</a:t>
            </a:r>
            <a:r>
              <a:rPr lang="ru-RU" sz="2000" dirty="0"/>
              <a:t> у порядку </a:t>
            </a:r>
            <a:r>
              <a:rPr lang="ru-RU" sz="2000" dirty="0" err="1"/>
              <a:t>цивільного</a:t>
            </a:r>
            <a:r>
              <a:rPr lang="ru-RU" sz="2000" dirty="0"/>
              <a:t> </a:t>
            </a:r>
            <a:r>
              <a:rPr lang="ru-RU" sz="2000" dirty="0" err="1"/>
              <a:t>судочинства</a:t>
            </a:r>
            <a:r>
              <a:rPr lang="ru-RU" sz="2000" dirty="0"/>
              <a:t> </a:t>
            </a:r>
            <a:r>
              <a:rPr lang="ru-RU" sz="2000" dirty="0" err="1"/>
              <a:t>також</a:t>
            </a:r>
            <a:r>
              <a:rPr lang="ru-RU" sz="2000" dirty="0"/>
              <a:t> </a:t>
            </a:r>
            <a:r>
              <a:rPr lang="ru-RU" sz="2000" dirty="0" err="1"/>
              <a:t>вимоги</a:t>
            </a:r>
            <a:r>
              <a:rPr lang="ru-RU" sz="2000" dirty="0"/>
              <a:t> </a:t>
            </a:r>
            <a:r>
              <a:rPr lang="ru-RU" sz="2000" dirty="0" err="1"/>
              <a:t>щодо</a:t>
            </a:r>
            <a:r>
              <a:rPr lang="ru-RU" sz="2000" dirty="0"/>
              <a:t> </a:t>
            </a:r>
            <a:r>
              <a:rPr lang="ru-RU" sz="2000" dirty="0" err="1">
                <a:solidFill>
                  <a:srgbClr val="FF0000"/>
                </a:solidFill>
              </a:rPr>
              <a:t>реєстрації</a:t>
            </a:r>
            <a:r>
              <a:rPr lang="ru-RU" sz="2000" dirty="0">
                <a:solidFill>
                  <a:srgbClr val="FF0000"/>
                </a:solidFill>
              </a:rPr>
              <a:t> майна та </a:t>
            </a:r>
            <a:r>
              <a:rPr lang="ru-RU" sz="2000" dirty="0" err="1">
                <a:solidFill>
                  <a:srgbClr val="FF0000"/>
                </a:solidFill>
              </a:rPr>
              <a:t>майнових</a:t>
            </a:r>
            <a:r>
              <a:rPr lang="ru-RU" sz="2000" dirty="0">
                <a:solidFill>
                  <a:srgbClr val="FF0000"/>
                </a:solidFill>
              </a:rPr>
              <a:t> прав</a:t>
            </a:r>
            <a:r>
              <a:rPr lang="ru-RU" sz="2000" dirty="0"/>
              <a:t>, </a:t>
            </a:r>
            <a:r>
              <a:rPr lang="ru-RU" sz="2000" dirty="0" err="1"/>
              <a:t>інших</a:t>
            </a:r>
            <a:r>
              <a:rPr lang="ru-RU" sz="2000" dirty="0"/>
              <a:t> </a:t>
            </a:r>
            <a:r>
              <a:rPr lang="ru-RU" sz="2000" dirty="0" err="1"/>
              <a:t>реєстраційних</a:t>
            </a:r>
            <a:r>
              <a:rPr lang="ru-RU" sz="2000" dirty="0"/>
              <a:t> </a:t>
            </a:r>
            <a:r>
              <a:rPr lang="ru-RU" sz="2000" dirty="0" err="1"/>
              <a:t>дій</a:t>
            </a:r>
            <a:r>
              <a:rPr lang="ru-RU" sz="2000" dirty="0"/>
              <a:t>, </a:t>
            </a:r>
            <a:r>
              <a:rPr lang="ru-RU" sz="2000" dirty="0" err="1"/>
              <a:t>якщо</a:t>
            </a:r>
            <a:r>
              <a:rPr lang="ru-RU" sz="2000" dirty="0"/>
              <a:t> </a:t>
            </a:r>
            <a:r>
              <a:rPr lang="ru-RU" sz="2000" dirty="0" err="1"/>
              <a:t>такі</a:t>
            </a:r>
            <a:r>
              <a:rPr lang="ru-RU" sz="2000" dirty="0"/>
              <a:t> </a:t>
            </a:r>
            <a:r>
              <a:rPr lang="ru-RU" sz="2000" dirty="0" err="1"/>
              <a:t>вимоги</a:t>
            </a:r>
            <a:r>
              <a:rPr lang="ru-RU" sz="2000" dirty="0"/>
              <a:t> є </a:t>
            </a:r>
            <a:r>
              <a:rPr lang="ru-RU" sz="2000" dirty="0" err="1"/>
              <a:t>похідними</a:t>
            </a:r>
            <a:r>
              <a:rPr lang="ru-RU" sz="2000" dirty="0"/>
              <a:t> </a:t>
            </a:r>
            <a:r>
              <a:rPr lang="ru-RU" sz="2000" dirty="0" err="1"/>
              <a:t>від</a:t>
            </a:r>
            <a:r>
              <a:rPr lang="ru-RU" sz="2000" dirty="0"/>
              <a:t> спору </a:t>
            </a:r>
            <a:r>
              <a:rPr lang="ru-RU" sz="2000" dirty="0" err="1"/>
              <a:t>щодо</a:t>
            </a:r>
            <a:r>
              <a:rPr lang="ru-RU" sz="2000" dirty="0"/>
              <a:t> такого майна </a:t>
            </a:r>
            <a:r>
              <a:rPr lang="ru-RU" sz="2000" dirty="0" err="1"/>
              <a:t>або</a:t>
            </a:r>
            <a:r>
              <a:rPr lang="ru-RU" sz="2000" dirty="0"/>
              <a:t> </a:t>
            </a:r>
            <a:r>
              <a:rPr lang="ru-RU" sz="2000" dirty="0" err="1"/>
              <a:t>майнових</a:t>
            </a:r>
            <a:r>
              <a:rPr lang="ru-RU" sz="2000" dirty="0"/>
              <a:t> прав, </a:t>
            </a:r>
            <a:r>
              <a:rPr lang="ru-RU" sz="2000" dirty="0" err="1"/>
              <a:t>якщо</a:t>
            </a:r>
            <a:r>
              <a:rPr lang="ru-RU" sz="2000" dirty="0"/>
              <a:t> </a:t>
            </a:r>
            <a:r>
              <a:rPr lang="ru-RU" sz="2000" dirty="0" err="1"/>
              <a:t>цей</a:t>
            </a:r>
            <a:r>
              <a:rPr lang="ru-RU" sz="2000" dirty="0"/>
              <a:t> </a:t>
            </a:r>
            <a:r>
              <a:rPr lang="ru-RU" sz="2000" dirty="0" err="1"/>
              <a:t>спір</a:t>
            </a:r>
            <a:r>
              <a:rPr lang="ru-RU" sz="2000" dirty="0"/>
              <a:t> </a:t>
            </a:r>
            <a:r>
              <a:rPr lang="ru-RU" sz="2000" dirty="0" err="1"/>
              <a:t>підлягає</a:t>
            </a:r>
            <a:r>
              <a:rPr lang="ru-RU" sz="2000" dirty="0"/>
              <a:t> </a:t>
            </a:r>
            <a:r>
              <a:rPr lang="ru-RU" sz="2000" dirty="0" err="1"/>
              <a:t>розгляду</a:t>
            </a:r>
            <a:r>
              <a:rPr lang="ru-RU" sz="2000" dirty="0"/>
              <a:t> в </a:t>
            </a:r>
            <a:r>
              <a:rPr lang="ru-RU" sz="2000" dirty="0" err="1"/>
              <a:t>місцевому</a:t>
            </a:r>
            <a:r>
              <a:rPr lang="ru-RU" sz="2000" dirty="0"/>
              <a:t> </a:t>
            </a:r>
            <a:r>
              <a:rPr lang="ru-RU" sz="2000" dirty="0" err="1"/>
              <a:t>загальному</a:t>
            </a:r>
            <a:r>
              <a:rPr lang="ru-RU" sz="2000" dirty="0"/>
              <a:t> </a:t>
            </a:r>
            <a:r>
              <a:rPr lang="ru-RU" sz="2000" dirty="0" err="1"/>
              <a:t>суді</a:t>
            </a:r>
            <a:r>
              <a:rPr lang="ru-RU" sz="2000" dirty="0"/>
              <a:t> і </a:t>
            </a:r>
            <a:r>
              <a:rPr lang="ru-RU" sz="2000" dirty="0" err="1"/>
              <a:t>переданий</a:t>
            </a:r>
            <a:r>
              <a:rPr lang="ru-RU" sz="2000" dirty="0"/>
              <a:t> на </a:t>
            </a:r>
            <a:r>
              <a:rPr lang="ru-RU" sz="2000" dirty="0" err="1"/>
              <a:t>його</a:t>
            </a:r>
            <a:r>
              <a:rPr lang="ru-RU" sz="2000" dirty="0"/>
              <a:t> </a:t>
            </a:r>
            <a:r>
              <a:rPr lang="ru-RU" sz="2000" dirty="0" err="1"/>
              <a:t>розгляд</a:t>
            </a:r>
            <a:r>
              <a:rPr lang="ru-RU" sz="2000" dirty="0"/>
              <a:t> з такими </a:t>
            </a:r>
            <a:r>
              <a:rPr lang="ru-RU" sz="2000" dirty="0" err="1"/>
              <a:t>вимогами</a:t>
            </a:r>
            <a:r>
              <a:rPr lang="ru-RU" sz="2000" dirty="0"/>
              <a:t>.</a:t>
            </a:r>
            <a:endParaRPr lang="ru-RU" sz="2000" dirty="0" smtClean="0"/>
          </a:p>
          <a:p>
            <a:pPr>
              <a:buFont typeface="Arial" pitchFamily="34" charset="0"/>
              <a:buChar char="•"/>
            </a:pPr>
            <a:endParaRPr lang="ru-RU" sz="2400" dirty="0" smtClean="0"/>
          </a:p>
          <a:p>
            <a:pPr marL="82296" indent="0">
              <a:buNone/>
            </a:pPr>
            <a:endParaRPr lang="uk-UA" sz="2400" dirty="0">
              <a:latin typeface="+mj-lt"/>
            </a:endParaRPr>
          </a:p>
        </p:txBody>
      </p:sp>
    </p:spTree>
    <p:extLst>
      <p:ext uri="{BB962C8B-B14F-4D97-AF65-F5344CB8AC3E}">
        <p14:creationId xmlns:p14="http://schemas.microsoft.com/office/powerpoint/2010/main" val="40439730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15616" y="476672"/>
            <a:ext cx="7714104" cy="5904656"/>
          </a:xfrm>
        </p:spPr>
        <p:txBody>
          <a:bodyPr>
            <a:normAutofit fontScale="92500" lnSpcReduction="20000"/>
          </a:bodyPr>
          <a:lstStyle/>
          <a:p>
            <a:pPr marL="82296" indent="0" algn="just">
              <a:buNone/>
            </a:pPr>
            <a:r>
              <a:rPr lang="uk-UA" dirty="0" smtClean="0"/>
              <a:t>1. </a:t>
            </a:r>
            <a:r>
              <a:rPr lang="uk-UA" b="1" dirty="0" smtClean="0"/>
              <a:t>Мірошниченко А.М. </a:t>
            </a:r>
            <a:r>
              <a:rPr lang="uk-UA" dirty="0" smtClean="0"/>
              <a:t>Колізії в правовому регулюванні земельних відносин в Україні: монографія. Київ : </a:t>
            </a:r>
            <a:r>
              <a:rPr lang="uk-UA" dirty="0" err="1" smtClean="0"/>
              <a:t>Алерта</a:t>
            </a:r>
            <a:r>
              <a:rPr lang="uk-UA" dirty="0" smtClean="0"/>
              <a:t>; </a:t>
            </a:r>
            <a:r>
              <a:rPr lang="uk-UA" dirty="0" err="1" smtClean="0"/>
              <a:t>КНТ</a:t>
            </a:r>
            <a:r>
              <a:rPr lang="uk-UA" dirty="0" smtClean="0"/>
              <a:t>; </a:t>
            </a:r>
            <a:r>
              <a:rPr lang="uk-UA" dirty="0" err="1" smtClean="0"/>
              <a:t>ЦУЛ</a:t>
            </a:r>
            <a:r>
              <a:rPr lang="uk-UA" dirty="0" smtClean="0"/>
              <a:t>, 2009. 268 с.</a:t>
            </a:r>
          </a:p>
          <a:p>
            <a:pPr marL="82296" indent="0" algn="just">
              <a:buNone/>
            </a:pPr>
            <a:endParaRPr lang="uk-UA" dirty="0" smtClean="0"/>
          </a:p>
          <a:p>
            <a:pPr marL="82296" indent="0" algn="just">
              <a:buNone/>
            </a:pPr>
            <a:r>
              <a:rPr lang="uk-UA" dirty="0" smtClean="0"/>
              <a:t>2. </a:t>
            </a:r>
            <a:r>
              <a:rPr lang="uk-UA" b="1" dirty="0" smtClean="0"/>
              <a:t>Коваленко Т.О. </a:t>
            </a:r>
            <a:r>
              <a:rPr lang="uk-UA" dirty="0" smtClean="0"/>
              <a:t>Юридичні дефекти правового регулювання земельних відносин в Україні: монографія. Київ : </a:t>
            </a:r>
            <a:r>
              <a:rPr lang="uk-UA" dirty="0" err="1" smtClean="0"/>
              <a:t>Юрінком</a:t>
            </a:r>
            <a:r>
              <a:rPr lang="uk-UA" dirty="0" smtClean="0"/>
              <a:t> Інтер, 2014. 632 с.</a:t>
            </a:r>
          </a:p>
          <a:p>
            <a:pPr marL="82296" indent="0" algn="just">
              <a:buNone/>
            </a:pPr>
            <a:endParaRPr lang="uk-UA" dirty="0" smtClean="0"/>
          </a:p>
          <a:p>
            <a:pPr marL="82296" indent="0" algn="just">
              <a:buNone/>
            </a:pPr>
            <a:r>
              <a:rPr lang="uk-UA" dirty="0" smtClean="0"/>
              <a:t>3. </a:t>
            </a:r>
            <a:r>
              <a:rPr lang="uk-UA" b="1" dirty="0" smtClean="0"/>
              <a:t>Сидор В.Д. </a:t>
            </a:r>
            <a:r>
              <a:rPr lang="uk-UA" dirty="0" smtClean="0"/>
              <a:t>Земельне законодавство України: сучасний стан та перспективи розвитку: Монографія. Київ : Юридична думка, 2011. 312 с.</a:t>
            </a:r>
            <a:endParaRPr lang="uk-UA" dirty="0"/>
          </a:p>
        </p:txBody>
      </p:sp>
    </p:spTree>
    <p:extLst>
      <p:ext uri="{BB962C8B-B14F-4D97-AF65-F5344CB8AC3E}">
        <p14:creationId xmlns:p14="http://schemas.microsoft.com/office/powerpoint/2010/main" val="366386730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435608" y="197768"/>
            <a:ext cx="7498080" cy="350912"/>
          </a:xfrm>
        </p:spPr>
        <p:txBody>
          <a:bodyPr>
            <a:normAutofit fontScale="90000"/>
          </a:bodyPr>
          <a:lstStyle/>
          <a:p>
            <a:pPr algn="ctr"/>
            <a:r>
              <a:rPr lang="uk-UA" sz="2600" b="1" dirty="0" smtClean="0"/>
              <a:t>Господарський процесуальний </a:t>
            </a:r>
            <a:r>
              <a:rPr lang="uk-UA" sz="2600" b="1" dirty="0"/>
              <a:t>кодекс </a:t>
            </a:r>
            <a:r>
              <a:rPr lang="uk-UA" sz="2600" b="1" dirty="0" smtClean="0"/>
              <a:t>України</a:t>
            </a:r>
            <a:endParaRPr lang="ru-RU" sz="2600" b="1" dirty="0"/>
          </a:p>
        </p:txBody>
      </p:sp>
      <p:sp>
        <p:nvSpPr>
          <p:cNvPr id="6" name="Содержимое 5"/>
          <p:cNvSpPr>
            <a:spLocks noGrp="1"/>
          </p:cNvSpPr>
          <p:nvPr>
            <p:ph idx="1"/>
          </p:nvPr>
        </p:nvSpPr>
        <p:spPr>
          <a:xfrm>
            <a:off x="1043608" y="764704"/>
            <a:ext cx="7992888" cy="6120680"/>
          </a:xfrm>
        </p:spPr>
        <p:txBody>
          <a:bodyPr>
            <a:normAutofit/>
          </a:bodyPr>
          <a:lstStyle/>
          <a:p>
            <a:pPr marL="82296" indent="0">
              <a:buNone/>
            </a:pPr>
            <a:r>
              <a:rPr lang="ru-RU" sz="2200" b="1" dirty="0" err="1" smtClean="0"/>
              <a:t>Стаття</a:t>
            </a:r>
            <a:r>
              <a:rPr lang="ru-RU" sz="2200" b="1" dirty="0" smtClean="0"/>
              <a:t> </a:t>
            </a:r>
            <a:r>
              <a:rPr lang="ru-RU" sz="2200" b="1" dirty="0"/>
              <a:t>20. </a:t>
            </a:r>
            <a:r>
              <a:rPr lang="ru-RU" sz="2200" b="1" dirty="0" err="1"/>
              <a:t>Справи</a:t>
            </a:r>
            <a:r>
              <a:rPr lang="ru-RU" sz="2200" b="1" dirty="0"/>
              <a:t>, </a:t>
            </a:r>
            <a:r>
              <a:rPr lang="ru-RU" sz="2200" b="1" dirty="0" err="1"/>
              <a:t>що</a:t>
            </a:r>
            <a:r>
              <a:rPr lang="ru-RU" sz="2200" b="1" dirty="0"/>
              <a:t> </a:t>
            </a:r>
            <a:r>
              <a:rPr lang="ru-RU" sz="2200" b="1" dirty="0" err="1"/>
              <a:t>відносяться</a:t>
            </a:r>
            <a:r>
              <a:rPr lang="ru-RU" sz="2200" b="1" dirty="0"/>
              <a:t> до </a:t>
            </a:r>
            <a:r>
              <a:rPr lang="ru-RU" sz="2200" b="1" dirty="0" err="1"/>
              <a:t>юрисдикції</a:t>
            </a:r>
            <a:r>
              <a:rPr lang="ru-RU" sz="2200" b="1" dirty="0"/>
              <a:t> </a:t>
            </a:r>
            <a:r>
              <a:rPr lang="ru-RU" sz="2200" b="1" dirty="0" err="1"/>
              <a:t>господарських</a:t>
            </a:r>
            <a:r>
              <a:rPr lang="ru-RU" sz="2200" b="1" dirty="0"/>
              <a:t> </a:t>
            </a:r>
            <a:r>
              <a:rPr lang="ru-RU" sz="2200" b="1" dirty="0" err="1" smtClean="0"/>
              <a:t>судів</a:t>
            </a:r>
            <a:endParaRPr lang="ru-RU" sz="2200" b="1" dirty="0" smtClean="0"/>
          </a:p>
          <a:p>
            <a:pPr marL="82296" indent="0" algn="just">
              <a:spcAft>
                <a:spcPts val="600"/>
              </a:spcAft>
              <a:buNone/>
            </a:pPr>
            <a:r>
              <a:rPr lang="ru-RU" sz="1800" dirty="0"/>
              <a:t>1. </a:t>
            </a:r>
            <a:r>
              <a:rPr lang="ru-RU" sz="1800" dirty="0" err="1">
                <a:solidFill>
                  <a:srgbClr val="C00000"/>
                </a:solidFill>
              </a:rPr>
              <a:t>Господарські</a:t>
            </a:r>
            <a:r>
              <a:rPr lang="ru-RU" sz="1800" dirty="0">
                <a:solidFill>
                  <a:srgbClr val="C00000"/>
                </a:solidFill>
              </a:rPr>
              <a:t> суди </a:t>
            </a:r>
            <a:r>
              <a:rPr lang="ru-RU" sz="1800" dirty="0" err="1">
                <a:solidFill>
                  <a:srgbClr val="C00000"/>
                </a:solidFill>
              </a:rPr>
              <a:t>розглядають</a:t>
            </a:r>
            <a:r>
              <a:rPr lang="ru-RU" sz="1800" dirty="0">
                <a:solidFill>
                  <a:srgbClr val="C00000"/>
                </a:solidFill>
              </a:rPr>
              <a:t> </a:t>
            </a:r>
            <a:r>
              <a:rPr lang="ru-RU" sz="1800" dirty="0" err="1">
                <a:solidFill>
                  <a:srgbClr val="C00000"/>
                </a:solidFill>
              </a:rPr>
              <a:t>справи</a:t>
            </a:r>
            <a:r>
              <a:rPr lang="ru-RU" sz="1800" dirty="0">
                <a:solidFill>
                  <a:srgbClr val="C00000"/>
                </a:solidFill>
              </a:rPr>
              <a:t> у спорах, </a:t>
            </a:r>
            <a:r>
              <a:rPr lang="ru-RU" sz="1800" dirty="0" err="1">
                <a:solidFill>
                  <a:srgbClr val="C00000"/>
                </a:solidFill>
              </a:rPr>
              <a:t>що</a:t>
            </a:r>
            <a:r>
              <a:rPr lang="ru-RU" sz="1800" dirty="0">
                <a:solidFill>
                  <a:srgbClr val="C00000"/>
                </a:solidFill>
              </a:rPr>
              <a:t> </a:t>
            </a:r>
            <a:r>
              <a:rPr lang="ru-RU" sz="1800" dirty="0" err="1">
                <a:solidFill>
                  <a:srgbClr val="C00000"/>
                </a:solidFill>
              </a:rPr>
              <a:t>виникають</a:t>
            </a:r>
            <a:r>
              <a:rPr lang="ru-RU" sz="1800" dirty="0">
                <a:solidFill>
                  <a:srgbClr val="C00000"/>
                </a:solidFill>
              </a:rPr>
              <a:t> у </a:t>
            </a:r>
            <a:r>
              <a:rPr lang="ru-RU" sz="1800" dirty="0" err="1">
                <a:solidFill>
                  <a:srgbClr val="C00000"/>
                </a:solidFill>
              </a:rPr>
              <a:t>зв’язку</a:t>
            </a:r>
            <a:r>
              <a:rPr lang="ru-RU" sz="1800" dirty="0">
                <a:solidFill>
                  <a:srgbClr val="C00000"/>
                </a:solidFill>
              </a:rPr>
              <a:t> </a:t>
            </a:r>
            <a:r>
              <a:rPr lang="ru-RU" sz="1800" dirty="0" err="1">
                <a:solidFill>
                  <a:srgbClr val="C00000"/>
                </a:solidFill>
              </a:rPr>
              <a:t>із</a:t>
            </a:r>
            <a:r>
              <a:rPr lang="ru-RU" sz="1800" dirty="0">
                <a:solidFill>
                  <a:srgbClr val="C00000"/>
                </a:solidFill>
              </a:rPr>
              <a:t> </a:t>
            </a:r>
            <a:r>
              <a:rPr lang="ru-RU" sz="1800" dirty="0" err="1">
                <a:solidFill>
                  <a:srgbClr val="C00000"/>
                </a:solidFill>
              </a:rPr>
              <a:t>здійсненням</a:t>
            </a:r>
            <a:r>
              <a:rPr lang="ru-RU" sz="1800" dirty="0">
                <a:solidFill>
                  <a:srgbClr val="C00000"/>
                </a:solidFill>
              </a:rPr>
              <a:t> </a:t>
            </a:r>
            <a:r>
              <a:rPr lang="ru-RU" sz="1800" dirty="0" err="1">
                <a:solidFill>
                  <a:srgbClr val="C00000"/>
                </a:solidFill>
              </a:rPr>
              <a:t>господарської</a:t>
            </a:r>
            <a:r>
              <a:rPr lang="ru-RU" sz="1800" dirty="0">
                <a:solidFill>
                  <a:srgbClr val="C00000"/>
                </a:solidFill>
              </a:rPr>
              <a:t> </a:t>
            </a:r>
            <a:r>
              <a:rPr lang="ru-RU" sz="1800" dirty="0" err="1">
                <a:solidFill>
                  <a:srgbClr val="C00000"/>
                </a:solidFill>
              </a:rPr>
              <a:t>діяльності</a:t>
            </a:r>
            <a:r>
              <a:rPr lang="ru-RU" sz="1800" dirty="0">
                <a:solidFill>
                  <a:srgbClr val="C00000"/>
                </a:solidFill>
              </a:rPr>
              <a:t> </a:t>
            </a:r>
            <a:r>
              <a:rPr lang="ru-RU" sz="1800" dirty="0"/>
              <a:t>(</a:t>
            </a:r>
            <a:r>
              <a:rPr lang="ru-RU" sz="1800" dirty="0" err="1"/>
              <a:t>крім</a:t>
            </a:r>
            <a:r>
              <a:rPr lang="ru-RU" sz="1800" dirty="0"/>
              <a:t> справ, </a:t>
            </a:r>
            <a:r>
              <a:rPr lang="ru-RU" sz="1800" dirty="0" err="1"/>
              <a:t>передбачених</a:t>
            </a:r>
            <a:r>
              <a:rPr lang="ru-RU" sz="1800" dirty="0"/>
              <a:t> </a:t>
            </a:r>
            <a:r>
              <a:rPr lang="ru-RU" sz="1800" dirty="0" err="1"/>
              <a:t>частиною</a:t>
            </a:r>
            <a:r>
              <a:rPr lang="ru-RU" sz="1800" dirty="0"/>
              <a:t> другою </a:t>
            </a:r>
            <a:r>
              <a:rPr lang="ru-RU" sz="1800" dirty="0" err="1"/>
              <a:t>цієї</a:t>
            </a:r>
            <a:r>
              <a:rPr lang="ru-RU" sz="1800" dirty="0"/>
              <a:t> </a:t>
            </a:r>
            <a:r>
              <a:rPr lang="ru-RU" sz="1800" dirty="0" err="1"/>
              <a:t>статті</a:t>
            </a:r>
            <a:r>
              <a:rPr lang="ru-RU" sz="1800" dirty="0"/>
              <a:t>), та </a:t>
            </a:r>
            <a:r>
              <a:rPr lang="ru-RU" sz="1800" dirty="0" err="1"/>
              <a:t>інші</a:t>
            </a:r>
            <a:r>
              <a:rPr lang="ru-RU" sz="1800" dirty="0"/>
              <a:t> </a:t>
            </a:r>
            <a:r>
              <a:rPr lang="ru-RU" sz="1800" dirty="0" err="1"/>
              <a:t>справи</a:t>
            </a:r>
            <a:r>
              <a:rPr lang="ru-RU" sz="1800" dirty="0"/>
              <a:t> у </a:t>
            </a:r>
            <a:r>
              <a:rPr lang="ru-RU" sz="1800" dirty="0" err="1"/>
              <a:t>визначених</a:t>
            </a:r>
            <a:r>
              <a:rPr lang="ru-RU" sz="1800" dirty="0"/>
              <a:t> законом </a:t>
            </a:r>
            <a:r>
              <a:rPr lang="ru-RU" sz="1800" dirty="0" err="1"/>
              <a:t>випадках</a:t>
            </a:r>
            <a:r>
              <a:rPr lang="ru-RU" sz="1800" dirty="0"/>
              <a:t>, </a:t>
            </a:r>
            <a:r>
              <a:rPr lang="ru-RU" sz="1800" dirty="0" err="1"/>
              <a:t>зокрема</a:t>
            </a:r>
            <a:r>
              <a:rPr lang="ru-RU" sz="1800" dirty="0"/>
              <a:t>:</a:t>
            </a:r>
          </a:p>
          <a:p>
            <a:pPr marL="82296" indent="0" algn="just">
              <a:spcAft>
                <a:spcPts val="600"/>
              </a:spcAft>
              <a:buNone/>
            </a:pPr>
            <a:r>
              <a:rPr lang="ru-RU" sz="1800" dirty="0" smtClean="0"/>
              <a:t>1) </a:t>
            </a:r>
            <a:r>
              <a:rPr lang="ru-RU" sz="1800" dirty="0" err="1" smtClean="0"/>
              <a:t>справи</a:t>
            </a:r>
            <a:r>
              <a:rPr lang="ru-RU" sz="1800" dirty="0" smtClean="0"/>
              <a:t> </a:t>
            </a:r>
            <a:r>
              <a:rPr lang="ru-RU" sz="1800" dirty="0"/>
              <a:t>у спорах, </a:t>
            </a:r>
            <a:r>
              <a:rPr lang="ru-RU" sz="1800" dirty="0" err="1"/>
              <a:t>що</a:t>
            </a:r>
            <a:r>
              <a:rPr lang="ru-RU" sz="1800" dirty="0"/>
              <a:t> </a:t>
            </a:r>
            <a:r>
              <a:rPr lang="ru-RU" sz="1800" dirty="0" err="1"/>
              <a:t>виникають</a:t>
            </a:r>
            <a:r>
              <a:rPr lang="ru-RU" sz="1800" dirty="0"/>
              <a:t> при </a:t>
            </a:r>
            <a:r>
              <a:rPr lang="ru-RU" sz="1800" dirty="0" err="1">
                <a:solidFill>
                  <a:srgbClr val="00B050"/>
                </a:solidFill>
              </a:rPr>
              <a:t>укладанні</a:t>
            </a:r>
            <a:r>
              <a:rPr lang="ru-RU" sz="1800" dirty="0">
                <a:solidFill>
                  <a:srgbClr val="00B050"/>
                </a:solidFill>
              </a:rPr>
              <a:t>, </a:t>
            </a:r>
            <a:r>
              <a:rPr lang="ru-RU" sz="1800" dirty="0" err="1">
                <a:solidFill>
                  <a:srgbClr val="00B050"/>
                </a:solidFill>
              </a:rPr>
              <a:t>зміні</a:t>
            </a:r>
            <a:r>
              <a:rPr lang="ru-RU" sz="1800" dirty="0">
                <a:solidFill>
                  <a:srgbClr val="00B050"/>
                </a:solidFill>
              </a:rPr>
              <a:t>, </a:t>
            </a:r>
            <a:r>
              <a:rPr lang="ru-RU" sz="1800" dirty="0" err="1">
                <a:solidFill>
                  <a:srgbClr val="00B050"/>
                </a:solidFill>
              </a:rPr>
              <a:t>розірванні</a:t>
            </a:r>
            <a:r>
              <a:rPr lang="ru-RU" sz="1800" dirty="0">
                <a:solidFill>
                  <a:srgbClr val="00B050"/>
                </a:solidFill>
              </a:rPr>
              <a:t> і </a:t>
            </a:r>
            <a:r>
              <a:rPr lang="ru-RU" sz="1800" dirty="0" err="1">
                <a:solidFill>
                  <a:srgbClr val="00B050"/>
                </a:solidFill>
              </a:rPr>
              <a:t>виконанні</a:t>
            </a:r>
            <a:r>
              <a:rPr lang="ru-RU" sz="1800" dirty="0">
                <a:solidFill>
                  <a:srgbClr val="00B050"/>
                </a:solidFill>
              </a:rPr>
              <a:t> </a:t>
            </a:r>
            <a:r>
              <a:rPr lang="ru-RU" sz="1800" dirty="0" err="1">
                <a:solidFill>
                  <a:srgbClr val="00B050"/>
                </a:solidFill>
              </a:rPr>
              <a:t>правочинів</a:t>
            </a:r>
            <a:r>
              <a:rPr lang="ru-RU" sz="1800" dirty="0">
                <a:solidFill>
                  <a:srgbClr val="00B050"/>
                </a:solidFill>
              </a:rPr>
              <a:t> у </a:t>
            </a:r>
            <a:r>
              <a:rPr lang="ru-RU" sz="1800" dirty="0" err="1">
                <a:solidFill>
                  <a:srgbClr val="00B050"/>
                </a:solidFill>
              </a:rPr>
              <a:t>господарській</a:t>
            </a:r>
            <a:r>
              <a:rPr lang="ru-RU" sz="1800" dirty="0">
                <a:solidFill>
                  <a:srgbClr val="00B050"/>
                </a:solidFill>
              </a:rPr>
              <a:t> </a:t>
            </a:r>
            <a:r>
              <a:rPr lang="ru-RU" sz="1800" dirty="0" err="1">
                <a:solidFill>
                  <a:srgbClr val="00B050"/>
                </a:solidFill>
              </a:rPr>
              <a:t>діяльності</a:t>
            </a:r>
            <a:r>
              <a:rPr lang="ru-RU" sz="1800" dirty="0"/>
              <a:t>, </a:t>
            </a:r>
            <a:r>
              <a:rPr lang="ru-RU" sz="1800" dirty="0" err="1"/>
              <a:t>крім</a:t>
            </a:r>
            <a:r>
              <a:rPr lang="ru-RU" sz="1800" dirty="0"/>
              <a:t> </a:t>
            </a:r>
            <a:r>
              <a:rPr lang="ru-RU" sz="1800" dirty="0" err="1"/>
              <a:t>правочинів</a:t>
            </a:r>
            <a:r>
              <a:rPr lang="ru-RU" sz="1800" dirty="0"/>
              <a:t>, стороною </a:t>
            </a:r>
            <a:r>
              <a:rPr lang="ru-RU" sz="1800" dirty="0" err="1"/>
              <a:t>яких</a:t>
            </a:r>
            <a:r>
              <a:rPr lang="ru-RU" sz="1800" dirty="0"/>
              <a:t> є </a:t>
            </a:r>
            <a:r>
              <a:rPr lang="ru-RU" sz="1800" dirty="0" err="1"/>
              <a:t>фізична</a:t>
            </a:r>
            <a:r>
              <a:rPr lang="ru-RU" sz="1800" dirty="0"/>
              <a:t> особа, яка не є </a:t>
            </a:r>
            <a:r>
              <a:rPr lang="ru-RU" sz="1800" dirty="0" err="1"/>
              <a:t>підприємцем</a:t>
            </a:r>
            <a:r>
              <a:rPr lang="ru-RU" sz="1800" dirty="0"/>
              <a:t>, а </a:t>
            </a:r>
            <a:r>
              <a:rPr lang="ru-RU" sz="1800" dirty="0" err="1"/>
              <a:t>також</a:t>
            </a:r>
            <a:r>
              <a:rPr lang="ru-RU" sz="1800" dirty="0"/>
              <a:t> у спорах </a:t>
            </a:r>
            <a:r>
              <a:rPr lang="ru-RU" sz="1800" dirty="0" err="1"/>
              <a:t>щодо</a:t>
            </a:r>
            <a:r>
              <a:rPr lang="ru-RU" sz="1800" dirty="0"/>
              <a:t> </a:t>
            </a:r>
            <a:r>
              <a:rPr lang="ru-RU" sz="1800" dirty="0" err="1"/>
              <a:t>правочинів</a:t>
            </a:r>
            <a:r>
              <a:rPr lang="ru-RU" sz="1800" dirty="0"/>
              <a:t>, </a:t>
            </a:r>
            <a:r>
              <a:rPr lang="ru-RU" sz="1800" dirty="0" err="1"/>
              <a:t>укладених</a:t>
            </a:r>
            <a:r>
              <a:rPr lang="ru-RU" sz="1800" dirty="0"/>
              <a:t> для </a:t>
            </a:r>
            <a:r>
              <a:rPr lang="ru-RU" sz="1800" dirty="0" err="1"/>
              <a:t>забезпечення</a:t>
            </a:r>
            <a:r>
              <a:rPr lang="ru-RU" sz="1800" dirty="0"/>
              <a:t> </a:t>
            </a:r>
            <a:r>
              <a:rPr lang="ru-RU" sz="1800" dirty="0" err="1"/>
              <a:t>виконання</a:t>
            </a:r>
            <a:r>
              <a:rPr lang="ru-RU" sz="1800" dirty="0"/>
              <a:t> </a:t>
            </a:r>
            <a:r>
              <a:rPr lang="ru-RU" sz="1800" dirty="0" err="1"/>
              <a:t>зобов’язання</a:t>
            </a:r>
            <a:r>
              <a:rPr lang="ru-RU" sz="1800" dirty="0"/>
              <a:t>, сторонами </a:t>
            </a:r>
            <a:r>
              <a:rPr lang="ru-RU" sz="1800" dirty="0" err="1"/>
              <a:t>якого</a:t>
            </a:r>
            <a:r>
              <a:rPr lang="ru-RU" sz="1800" dirty="0"/>
              <a:t> є </a:t>
            </a:r>
            <a:r>
              <a:rPr lang="ru-RU" sz="1800" dirty="0" err="1"/>
              <a:t>юридичні</a:t>
            </a:r>
            <a:r>
              <a:rPr lang="ru-RU" sz="1800" dirty="0"/>
              <a:t> особи та (</a:t>
            </a:r>
            <a:r>
              <a:rPr lang="ru-RU" sz="1800" dirty="0" err="1"/>
              <a:t>або</a:t>
            </a:r>
            <a:r>
              <a:rPr lang="ru-RU" sz="1800" dirty="0"/>
              <a:t>) </a:t>
            </a:r>
            <a:r>
              <a:rPr lang="ru-RU" sz="1800" dirty="0" err="1"/>
              <a:t>фізичні</a:t>
            </a:r>
            <a:r>
              <a:rPr lang="ru-RU" sz="1800" dirty="0"/>
              <a:t> особи - </a:t>
            </a:r>
            <a:r>
              <a:rPr lang="ru-RU" sz="1800" dirty="0" err="1"/>
              <a:t>підприємці</a:t>
            </a:r>
            <a:r>
              <a:rPr lang="ru-RU" sz="1800" dirty="0" smtClean="0"/>
              <a:t>;</a:t>
            </a:r>
          </a:p>
          <a:p>
            <a:pPr marL="82296" indent="0" algn="just">
              <a:spcAft>
                <a:spcPts val="600"/>
              </a:spcAft>
              <a:buNone/>
            </a:pPr>
            <a:r>
              <a:rPr lang="ru-RU" sz="1800" dirty="0"/>
              <a:t>6) </a:t>
            </a:r>
            <a:r>
              <a:rPr lang="ru-RU" sz="1800" dirty="0" err="1"/>
              <a:t>справи</a:t>
            </a:r>
            <a:r>
              <a:rPr lang="ru-RU" sz="1800" dirty="0"/>
              <a:t> у спорах </a:t>
            </a:r>
            <a:r>
              <a:rPr lang="ru-RU" sz="1800" dirty="0" err="1"/>
              <a:t>щодо</a:t>
            </a:r>
            <a:r>
              <a:rPr lang="ru-RU" sz="1800" dirty="0"/>
              <a:t> </a:t>
            </a:r>
            <a:r>
              <a:rPr lang="ru-RU" sz="1800" dirty="0">
                <a:solidFill>
                  <a:srgbClr val="00B050"/>
                </a:solidFill>
              </a:rPr>
              <a:t>права </a:t>
            </a:r>
            <a:r>
              <a:rPr lang="ru-RU" sz="1800" dirty="0" err="1">
                <a:solidFill>
                  <a:srgbClr val="00B050"/>
                </a:solidFill>
              </a:rPr>
              <a:t>власності</a:t>
            </a:r>
            <a:r>
              <a:rPr lang="ru-RU" sz="1800" dirty="0">
                <a:solidFill>
                  <a:srgbClr val="00B050"/>
                </a:solidFill>
              </a:rPr>
              <a:t> </a:t>
            </a:r>
            <a:r>
              <a:rPr lang="ru-RU" sz="1800" dirty="0" err="1">
                <a:solidFill>
                  <a:srgbClr val="00B050"/>
                </a:solidFill>
              </a:rPr>
              <a:t>чи</a:t>
            </a:r>
            <a:r>
              <a:rPr lang="ru-RU" sz="1800" dirty="0">
                <a:solidFill>
                  <a:srgbClr val="00B050"/>
                </a:solidFill>
              </a:rPr>
              <a:t> </a:t>
            </a:r>
            <a:r>
              <a:rPr lang="ru-RU" sz="1800" dirty="0" err="1">
                <a:solidFill>
                  <a:srgbClr val="00B050"/>
                </a:solidFill>
              </a:rPr>
              <a:t>іншого</a:t>
            </a:r>
            <a:r>
              <a:rPr lang="ru-RU" sz="1800" dirty="0">
                <a:solidFill>
                  <a:srgbClr val="00B050"/>
                </a:solidFill>
              </a:rPr>
              <a:t> </a:t>
            </a:r>
            <a:r>
              <a:rPr lang="ru-RU" sz="1800" dirty="0" err="1">
                <a:solidFill>
                  <a:srgbClr val="00B050"/>
                </a:solidFill>
              </a:rPr>
              <a:t>речового</a:t>
            </a:r>
            <a:r>
              <a:rPr lang="ru-RU" sz="1800" dirty="0">
                <a:solidFill>
                  <a:srgbClr val="00B050"/>
                </a:solidFill>
              </a:rPr>
              <a:t> права на </a:t>
            </a:r>
            <a:r>
              <a:rPr lang="ru-RU" sz="1800" dirty="0" err="1">
                <a:solidFill>
                  <a:srgbClr val="00B050"/>
                </a:solidFill>
              </a:rPr>
              <a:t>майно</a:t>
            </a:r>
            <a:r>
              <a:rPr lang="ru-RU" sz="1800" dirty="0">
                <a:solidFill>
                  <a:srgbClr val="00B050"/>
                </a:solidFill>
              </a:rPr>
              <a:t> (</a:t>
            </a:r>
            <a:r>
              <a:rPr lang="ru-RU" sz="1800" dirty="0" err="1">
                <a:solidFill>
                  <a:srgbClr val="00B050"/>
                </a:solidFill>
              </a:rPr>
              <a:t>рухоме</a:t>
            </a:r>
            <a:r>
              <a:rPr lang="ru-RU" sz="1800" dirty="0">
                <a:solidFill>
                  <a:srgbClr val="00B050"/>
                </a:solidFill>
              </a:rPr>
              <a:t> та </a:t>
            </a:r>
            <a:r>
              <a:rPr lang="ru-RU" sz="1800" dirty="0" err="1">
                <a:solidFill>
                  <a:srgbClr val="00B050"/>
                </a:solidFill>
              </a:rPr>
              <a:t>нерухоме</a:t>
            </a:r>
            <a:r>
              <a:rPr lang="ru-RU" sz="1800" dirty="0">
                <a:solidFill>
                  <a:srgbClr val="00B050"/>
                </a:solidFill>
              </a:rPr>
              <a:t>, в тому </a:t>
            </a:r>
            <a:r>
              <a:rPr lang="ru-RU" sz="1800" dirty="0" err="1">
                <a:solidFill>
                  <a:srgbClr val="00B050"/>
                </a:solidFill>
              </a:rPr>
              <a:t>числі</a:t>
            </a:r>
            <a:r>
              <a:rPr lang="ru-RU" sz="1800" dirty="0">
                <a:solidFill>
                  <a:srgbClr val="00B050"/>
                </a:solidFill>
              </a:rPr>
              <a:t> землю)</a:t>
            </a:r>
            <a:r>
              <a:rPr lang="ru-RU" sz="1800" dirty="0"/>
              <a:t>, </a:t>
            </a:r>
            <a:r>
              <a:rPr lang="ru-RU" sz="1800" dirty="0" err="1"/>
              <a:t>реєстрації</a:t>
            </a:r>
            <a:r>
              <a:rPr lang="ru-RU" sz="1800" dirty="0"/>
              <a:t> </a:t>
            </a:r>
            <a:r>
              <a:rPr lang="ru-RU" sz="1800" dirty="0" err="1"/>
              <a:t>або</a:t>
            </a:r>
            <a:r>
              <a:rPr lang="ru-RU" sz="1800" dirty="0"/>
              <a:t> </a:t>
            </a:r>
            <a:r>
              <a:rPr lang="ru-RU" sz="1800" dirty="0" err="1"/>
              <a:t>обліку</a:t>
            </a:r>
            <a:r>
              <a:rPr lang="ru-RU" sz="1800" dirty="0"/>
              <a:t> прав на </a:t>
            </a:r>
            <a:r>
              <a:rPr lang="ru-RU" sz="1800" dirty="0" err="1"/>
              <a:t>майно</a:t>
            </a:r>
            <a:r>
              <a:rPr lang="ru-RU" sz="1800" dirty="0"/>
              <a:t>, яке (права на яке) є предметом спору, </a:t>
            </a:r>
            <a:r>
              <a:rPr lang="ru-RU" sz="1800" dirty="0" err="1"/>
              <a:t>визнання</a:t>
            </a:r>
            <a:r>
              <a:rPr lang="ru-RU" sz="1800" dirty="0"/>
              <a:t> </a:t>
            </a:r>
            <a:r>
              <a:rPr lang="ru-RU" sz="1800" dirty="0" err="1"/>
              <a:t>недійсними</a:t>
            </a:r>
            <a:r>
              <a:rPr lang="ru-RU" sz="1800" dirty="0"/>
              <a:t> </a:t>
            </a:r>
            <a:r>
              <a:rPr lang="ru-RU" sz="1800" dirty="0" err="1"/>
              <a:t>актів</a:t>
            </a:r>
            <a:r>
              <a:rPr lang="ru-RU" sz="1800" dirty="0"/>
              <a:t>, </a:t>
            </a:r>
            <a:r>
              <a:rPr lang="ru-RU" sz="1800" dirty="0" err="1"/>
              <a:t>що</a:t>
            </a:r>
            <a:r>
              <a:rPr lang="ru-RU" sz="1800" dirty="0"/>
              <a:t> </a:t>
            </a:r>
            <a:r>
              <a:rPr lang="ru-RU" sz="1800" dirty="0" err="1"/>
              <a:t>порушують</a:t>
            </a:r>
            <a:r>
              <a:rPr lang="ru-RU" sz="1800" dirty="0"/>
              <a:t> </a:t>
            </a:r>
            <a:r>
              <a:rPr lang="ru-RU" sz="1800" dirty="0" err="1"/>
              <a:t>такі</a:t>
            </a:r>
            <a:r>
              <a:rPr lang="ru-RU" sz="1800" dirty="0"/>
              <a:t> права, </a:t>
            </a:r>
            <a:r>
              <a:rPr lang="ru-RU" sz="1800" dirty="0" err="1"/>
              <a:t>крім</a:t>
            </a:r>
            <a:r>
              <a:rPr lang="ru-RU" sz="1800" dirty="0"/>
              <a:t> </a:t>
            </a:r>
            <a:r>
              <a:rPr lang="ru-RU" sz="1800" dirty="0" err="1"/>
              <a:t>спорів</a:t>
            </a:r>
            <a:r>
              <a:rPr lang="ru-RU" sz="1800" dirty="0"/>
              <a:t>, стороною </a:t>
            </a:r>
            <a:r>
              <a:rPr lang="ru-RU" sz="1800" dirty="0" err="1"/>
              <a:t>яких</a:t>
            </a:r>
            <a:r>
              <a:rPr lang="ru-RU" sz="1800" dirty="0"/>
              <a:t> є </a:t>
            </a:r>
            <a:r>
              <a:rPr lang="ru-RU" sz="1800" dirty="0" err="1"/>
              <a:t>фізична</a:t>
            </a:r>
            <a:r>
              <a:rPr lang="ru-RU" sz="1800" dirty="0"/>
              <a:t> особа, яка не є </a:t>
            </a:r>
            <a:r>
              <a:rPr lang="ru-RU" sz="1800" dirty="0" err="1"/>
              <a:t>підприємцем</a:t>
            </a:r>
            <a:r>
              <a:rPr lang="ru-RU" sz="1800" dirty="0"/>
              <a:t>, та </a:t>
            </a:r>
            <a:r>
              <a:rPr lang="ru-RU" sz="1800" dirty="0" err="1"/>
              <a:t>спорів</a:t>
            </a:r>
            <a:r>
              <a:rPr lang="ru-RU" sz="1800" dirty="0"/>
              <a:t> </a:t>
            </a:r>
            <a:r>
              <a:rPr lang="ru-RU" sz="1800" dirty="0" err="1"/>
              <a:t>щодо</a:t>
            </a:r>
            <a:r>
              <a:rPr lang="ru-RU" sz="1800" dirty="0"/>
              <a:t> </a:t>
            </a:r>
            <a:r>
              <a:rPr lang="ru-RU" sz="1800" dirty="0" err="1"/>
              <a:t>вилучення</a:t>
            </a:r>
            <a:r>
              <a:rPr lang="ru-RU" sz="1800" dirty="0"/>
              <a:t> майна для </a:t>
            </a:r>
            <a:r>
              <a:rPr lang="ru-RU" sz="1800" dirty="0" err="1"/>
              <a:t>суспільних</a:t>
            </a:r>
            <a:r>
              <a:rPr lang="ru-RU" sz="1800" dirty="0"/>
              <a:t> потреб </a:t>
            </a:r>
            <a:r>
              <a:rPr lang="ru-RU" sz="1800" dirty="0" err="1"/>
              <a:t>чи</a:t>
            </a:r>
            <a:r>
              <a:rPr lang="ru-RU" sz="1800" dirty="0"/>
              <a:t> з </a:t>
            </a:r>
            <a:r>
              <a:rPr lang="ru-RU" sz="1800" dirty="0" err="1"/>
              <a:t>мотивів</a:t>
            </a:r>
            <a:r>
              <a:rPr lang="ru-RU" sz="1800" dirty="0"/>
              <a:t> </a:t>
            </a:r>
            <a:r>
              <a:rPr lang="ru-RU" sz="1800" dirty="0" err="1"/>
              <a:t>суспільної</a:t>
            </a:r>
            <a:r>
              <a:rPr lang="ru-RU" sz="1800" dirty="0"/>
              <a:t> </a:t>
            </a:r>
            <a:r>
              <a:rPr lang="ru-RU" sz="1800" dirty="0" err="1"/>
              <a:t>необхідності</a:t>
            </a:r>
            <a:r>
              <a:rPr lang="ru-RU" sz="1800" dirty="0"/>
              <a:t>, а </a:t>
            </a:r>
            <a:r>
              <a:rPr lang="ru-RU" sz="1800" dirty="0" err="1"/>
              <a:t>також</a:t>
            </a:r>
            <a:r>
              <a:rPr lang="ru-RU" sz="1800" dirty="0"/>
              <a:t> </a:t>
            </a:r>
            <a:r>
              <a:rPr lang="ru-RU" sz="1800" dirty="0" err="1"/>
              <a:t>справи</a:t>
            </a:r>
            <a:r>
              <a:rPr lang="ru-RU" sz="1800" dirty="0"/>
              <a:t> у спорах </a:t>
            </a:r>
            <a:r>
              <a:rPr lang="ru-RU" sz="1800" dirty="0" err="1"/>
              <a:t>щодо</a:t>
            </a:r>
            <a:r>
              <a:rPr lang="ru-RU" sz="1800" dirty="0"/>
              <a:t> майна, </a:t>
            </a:r>
            <a:r>
              <a:rPr lang="ru-RU" sz="1800" dirty="0" err="1"/>
              <a:t>що</a:t>
            </a:r>
            <a:r>
              <a:rPr lang="ru-RU" sz="1800" dirty="0"/>
              <a:t> є предметом </a:t>
            </a:r>
            <a:r>
              <a:rPr lang="ru-RU" sz="1800" dirty="0" err="1"/>
              <a:t>забезпечення</a:t>
            </a:r>
            <a:r>
              <a:rPr lang="ru-RU" sz="1800" dirty="0"/>
              <a:t> </a:t>
            </a:r>
            <a:r>
              <a:rPr lang="ru-RU" sz="1800" dirty="0" err="1"/>
              <a:t>виконання</a:t>
            </a:r>
            <a:r>
              <a:rPr lang="ru-RU" sz="1800" dirty="0"/>
              <a:t> </a:t>
            </a:r>
            <a:r>
              <a:rPr lang="ru-RU" sz="1800" dirty="0" err="1"/>
              <a:t>зобов’язання</a:t>
            </a:r>
            <a:r>
              <a:rPr lang="ru-RU" sz="1800" dirty="0"/>
              <a:t>, сторонами </a:t>
            </a:r>
            <a:r>
              <a:rPr lang="ru-RU" sz="1800" dirty="0" err="1"/>
              <a:t>якого</a:t>
            </a:r>
            <a:r>
              <a:rPr lang="ru-RU" sz="1800" dirty="0"/>
              <a:t> є </a:t>
            </a:r>
            <a:r>
              <a:rPr lang="ru-RU" sz="1800" dirty="0" err="1"/>
              <a:t>юридичні</a:t>
            </a:r>
            <a:r>
              <a:rPr lang="ru-RU" sz="1800" dirty="0"/>
              <a:t> особи та (</a:t>
            </a:r>
            <a:r>
              <a:rPr lang="ru-RU" sz="1800" dirty="0" err="1"/>
              <a:t>або</a:t>
            </a:r>
            <a:r>
              <a:rPr lang="ru-RU" sz="1800" dirty="0"/>
              <a:t>) </a:t>
            </a:r>
            <a:r>
              <a:rPr lang="ru-RU" sz="1800" dirty="0" err="1"/>
              <a:t>фізичні</a:t>
            </a:r>
            <a:r>
              <a:rPr lang="ru-RU" sz="1800" dirty="0"/>
              <a:t> особи - </a:t>
            </a:r>
            <a:r>
              <a:rPr lang="ru-RU" sz="1800" dirty="0" err="1"/>
              <a:t>підприємці</a:t>
            </a:r>
            <a:r>
              <a:rPr lang="ru-RU" sz="1800" dirty="0"/>
              <a:t>;</a:t>
            </a:r>
          </a:p>
          <a:p>
            <a:pPr marL="82296" indent="0">
              <a:buNone/>
            </a:pPr>
            <a:endParaRPr lang="ru-RU" sz="2000" dirty="0"/>
          </a:p>
          <a:p>
            <a:pPr marL="82296" indent="0">
              <a:buNone/>
            </a:pPr>
            <a:endParaRPr lang="ru-RU" sz="2000" dirty="0"/>
          </a:p>
        </p:txBody>
      </p:sp>
    </p:spTree>
    <p:extLst>
      <p:ext uri="{BB962C8B-B14F-4D97-AF65-F5344CB8AC3E}">
        <p14:creationId xmlns:p14="http://schemas.microsoft.com/office/powerpoint/2010/main" val="163601622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435608" y="197768"/>
            <a:ext cx="7498080" cy="350912"/>
          </a:xfrm>
        </p:spPr>
        <p:txBody>
          <a:bodyPr>
            <a:normAutofit fontScale="90000"/>
          </a:bodyPr>
          <a:lstStyle/>
          <a:p>
            <a:pPr algn="ctr"/>
            <a:r>
              <a:rPr lang="uk-UA" sz="2600" b="1" dirty="0" smtClean="0"/>
              <a:t>Господарський процесуальний </a:t>
            </a:r>
            <a:r>
              <a:rPr lang="uk-UA" sz="2600" b="1" dirty="0"/>
              <a:t>кодекс </a:t>
            </a:r>
            <a:r>
              <a:rPr lang="uk-UA" sz="2600" b="1" dirty="0" smtClean="0"/>
              <a:t>України</a:t>
            </a:r>
            <a:endParaRPr lang="ru-RU" sz="2600" b="1" dirty="0"/>
          </a:p>
        </p:txBody>
      </p:sp>
      <p:sp>
        <p:nvSpPr>
          <p:cNvPr id="6" name="Содержимое 5"/>
          <p:cNvSpPr>
            <a:spLocks noGrp="1"/>
          </p:cNvSpPr>
          <p:nvPr>
            <p:ph idx="1"/>
          </p:nvPr>
        </p:nvSpPr>
        <p:spPr>
          <a:xfrm>
            <a:off x="1043608" y="764704"/>
            <a:ext cx="7992888" cy="6120680"/>
          </a:xfrm>
        </p:spPr>
        <p:txBody>
          <a:bodyPr>
            <a:normAutofit/>
          </a:bodyPr>
          <a:lstStyle/>
          <a:p>
            <a:pPr marL="82296" indent="0">
              <a:buNone/>
            </a:pPr>
            <a:r>
              <a:rPr lang="ru-RU" sz="2200" b="1" dirty="0" err="1" smtClean="0"/>
              <a:t>Стаття</a:t>
            </a:r>
            <a:r>
              <a:rPr lang="ru-RU" sz="2200" b="1" dirty="0" smtClean="0"/>
              <a:t> </a:t>
            </a:r>
            <a:r>
              <a:rPr lang="ru-RU" sz="2200" b="1" dirty="0"/>
              <a:t>20. </a:t>
            </a:r>
            <a:r>
              <a:rPr lang="ru-RU" sz="2200" b="1" dirty="0" err="1"/>
              <a:t>Справи</a:t>
            </a:r>
            <a:r>
              <a:rPr lang="ru-RU" sz="2200" b="1" dirty="0"/>
              <a:t>, </a:t>
            </a:r>
            <a:r>
              <a:rPr lang="ru-RU" sz="2200" b="1" dirty="0" err="1"/>
              <a:t>що</a:t>
            </a:r>
            <a:r>
              <a:rPr lang="ru-RU" sz="2200" b="1" dirty="0"/>
              <a:t> </a:t>
            </a:r>
            <a:r>
              <a:rPr lang="ru-RU" sz="2200" b="1" dirty="0" err="1"/>
              <a:t>відносяться</a:t>
            </a:r>
            <a:r>
              <a:rPr lang="ru-RU" sz="2200" b="1" dirty="0"/>
              <a:t> до </a:t>
            </a:r>
            <a:r>
              <a:rPr lang="ru-RU" sz="2200" b="1" dirty="0" err="1"/>
              <a:t>юрисдикції</a:t>
            </a:r>
            <a:r>
              <a:rPr lang="ru-RU" sz="2200" b="1" dirty="0"/>
              <a:t> </a:t>
            </a:r>
            <a:r>
              <a:rPr lang="ru-RU" sz="2200" b="1" dirty="0" err="1"/>
              <a:t>господарських</a:t>
            </a:r>
            <a:r>
              <a:rPr lang="ru-RU" sz="2200" b="1" dirty="0"/>
              <a:t> </a:t>
            </a:r>
            <a:r>
              <a:rPr lang="ru-RU" sz="2200" b="1" dirty="0" err="1" smtClean="0"/>
              <a:t>судів</a:t>
            </a:r>
            <a:endParaRPr lang="ru-RU" sz="2200" b="1" dirty="0" smtClean="0"/>
          </a:p>
          <a:p>
            <a:pPr marL="82296" indent="0" algn="just">
              <a:buNone/>
            </a:pPr>
            <a:r>
              <a:rPr lang="ru-RU" sz="1800" dirty="0"/>
              <a:t>1. </a:t>
            </a:r>
            <a:r>
              <a:rPr lang="ru-RU" sz="1800" dirty="0" err="1">
                <a:solidFill>
                  <a:srgbClr val="C00000"/>
                </a:solidFill>
              </a:rPr>
              <a:t>Господарські</a:t>
            </a:r>
            <a:r>
              <a:rPr lang="ru-RU" sz="1800" dirty="0">
                <a:solidFill>
                  <a:srgbClr val="C00000"/>
                </a:solidFill>
              </a:rPr>
              <a:t> суди </a:t>
            </a:r>
            <a:r>
              <a:rPr lang="ru-RU" sz="1800" dirty="0" err="1">
                <a:solidFill>
                  <a:srgbClr val="C00000"/>
                </a:solidFill>
              </a:rPr>
              <a:t>розглядають</a:t>
            </a:r>
            <a:r>
              <a:rPr lang="ru-RU" sz="1800" dirty="0">
                <a:solidFill>
                  <a:srgbClr val="C00000"/>
                </a:solidFill>
              </a:rPr>
              <a:t> </a:t>
            </a:r>
            <a:r>
              <a:rPr lang="ru-RU" sz="1800" dirty="0" err="1">
                <a:solidFill>
                  <a:srgbClr val="C00000"/>
                </a:solidFill>
              </a:rPr>
              <a:t>справи</a:t>
            </a:r>
            <a:r>
              <a:rPr lang="ru-RU" sz="1800" dirty="0">
                <a:solidFill>
                  <a:srgbClr val="C00000"/>
                </a:solidFill>
              </a:rPr>
              <a:t> у спорах, </a:t>
            </a:r>
            <a:r>
              <a:rPr lang="ru-RU" sz="1800" dirty="0" err="1">
                <a:solidFill>
                  <a:srgbClr val="C00000"/>
                </a:solidFill>
              </a:rPr>
              <a:t>що</a:t>
            </a:r>
            <a:r>
              <a:rPr lang="ru-RU" sz="1800" dirty="0">
                <a:solidFill>
                  <a:srgbClr val="C00000"/>
                </a:solidFill>
              </a:rPr>
              <a:t> </a:t>
            </a:r>
            <a:r>
              <a:rPr lang="ru-RU" sz="1800" dirty="0" err="1">
                <a:solidFill>
                  <a:srgbClr val="C00000"/>
                </a:solidFill>
              </a:rPr>
              <a:t>виникають</a:t>
            </a:r>
            <a:r>
              <a:rPr lang="ru-RU" sz="1800" dirty="0">
                <a:solidFill>
                  <a:srgbClr val="C00000"/>
                </a:solidFill>
              </a:rPr>
              <a:t> у </a:t>
            </a:r>
            <a:r>
              <a:rPr lang="ru-RU" sz="1800" dirty="0" err="1">
                <a:solidFill>
                  <a:srgbClr val="C00000"/>
                </a:solidFill>
              </a:rPr>
              <a:t>зв’язку</a:t>
            </a:r>
            <a:r>
              <a:rPr lang="ru-RU" sz="1800" dirty="0">
                <a:solidFill>
                  <a:srgbClr val="C00000"/>
                </a:solidFill>
              </a:rPr>
              <a:t> </a:t>
            </a:r>
            <a:r>
              <a:rPr lang="ru-RU" sz="1800" dirty="0" err="1">
                <a:solidFill>
                  <a:srgbClr val="C00000"/>
                </a:solidFill>
              </a:rPr>
              <a:t>із</a:t>
            </a:r>
            <a:r>
              <a:rPr lang="ru-RU" sz="1800" dirty="0">
                <a:solidFill>
                  <a:srgbClr val="C00000"/>
                </a:solidFill>
              </a:rPr>
              <a:t> </a:t>
            </a:r>
            <a:r>
              <a:rPr lang="ru-RU" sz="1800" dirty="0" err="1">
                <a:solidFill>
                  <a:srgbClr val="C00000"/>
                </a:solidFill>
              </a:rPr>
              <a:t>здійсненням</a:t>
            </a:r>
            <a:r>
              <a:rPr lang="ru-RU" sz="1800" dirty="0">
                <a:solidFill>
                  <a:srgbClr val="C00000"/>
                </a:solidFill>
              </a:rPr>
              <a:t> </a:t>
            </a:r>
            <a:r>
              <a:rPr lang="ru-RU" sz="1800" dirty="0" err="1">
                <a:solidFill>
                  <a:srgbClr val="C00000"/>
                </a:solidFill>
              </a:rPr>
              <a:t>господарської</a:t>
            </a:r>
            <a:r>
              <a:rPr lang="ru-RU" sz="1800" dirty="0">
                <a:solidFill>
                  <a:srgbClr val="C00000"/>
                </a:solidFill>
              </a:rPr>
              <a:t> </a:t>
            </a:r>
            <a:r>
              <a:rPr lang="ru-RU" sz="1800" dirty="0" err="1">
                <a:solidFill>
                  <a:srgbClr val="C00000"/>
                </a:solidFill>
              </a:rPr>
              <a:t>діяльності</a:t>
            </a:r>
            <a:r>
              <a:rPr lang="ru-RU" sz="1800" dirty="0">
                <a:solidFill>
                  <a:srgbClr val="C00000"/>
                </a:solidFill>
              </a:rPr>
              <a:t> </a:t>
            </a:r>
            <a:r>
              <a:rPr lang="ru-RU" sz="1800" dirty="0"/>
              <a:t>(</a:t>
            </a:r>
            <a:r>
              <a:rPr lang="ru-RU" sz="1800" dirty="0" err="1"/>
              <a:t>крім</a:t>
            </a:r>
            <a:r>
              <a:rPr lang="ru-RU" sz="1800" dirty="0"/>
              <a:t> справ, </a:t>
            </a:r>
            <a:r>
              <a:rPr lang="ru-RU" sz="1800" dirty="0" err="1"/>
              <a:t>передбачених</a:t>
            </a:r>
            <a:r>
              <a:rPr lang="ru-RU" sz="1800" dirty="0"/>
              <a:t> </a:t>
            </a:r>
            <a:r>
              <a:rPr lang="ru-RU" sz="1800" dirty="0" err="1"/>
              <a:t>частиною</a:t>
            </a:r>
            <a:r>
              <a:rPr lang="ru-RU" sz="1800" dirty="0"/>
              <a:t> другою </a:t>
            </a:r>
            <a:r>
              <a:rPr lang="ru-RU" sz="1800" dirty="0" err="1"/>
              <a:t>цієї</a:t>
            </a:r>
            <a:r>
              <a:rPr lang="ru-RU" sz="1800" dirty="0"/>
              <a:t> </a:t>
            </a:r>
            <a:r>
              <a:rPr lang="ru-RU" sz="1800" dirty="0" err="1"/>
              <a:t>статті</a:t>
            </a:r>
            <a:r>
              <a:rPr lang="ru-RU" sz="1800" dirty="0"/>
              <a:t>), та </a:t>
            </a:r>
            <a:r>
              <a:rPr lang="ru-RU" sz="1800" dirty="0" err="1"/>
              <a:t>інші</a:t>
            </a:r>
            <a:r>
              <a:rPr lang="ru-RU" sz="1800" dirty="0"/>
              <a:t> </a:t>
            </a:r>
            <a:r>
              <a:rPr lang="ru-RU" sz="1800" dirty="0" err="1"/>
              <a:t>справи</a:t>
            </a:r>
            <a:r>
              <a:rPr lang="ru-RU" sz="1800" dirty="0"/>
              <a:t> у </a:t>
            </a:r>
            <a:r>
              <a:rPr lang="ru-RU" sz="1800" dirty="0" err="1"/>
              <a:t>визначених</a:t>
            </a:r>
            <a:r>
              <a:rPr lang="ru-RU" sz="1800" dirty="0"/>
              <a:t> законом </a:t>
            </a:r>
            <a:r>
              <a:rPr lang="ru-RU" sz="1800" dirty="0" err="1"/>
              <a:t>випадках</a:t>
            </a:r>
            <a:r>
              <a:rPr lang="ru-RU" sz="1800" dirty="0"/>
              <a:t>, </a:t>
            </a:r>
            <a:r>
              <a:rPr lang="ru-RU" sz="1800" dirty="0" err="1"/>
              <a:t>зокрема</a:t>
            </a:r>
            <a:r>
              <a:rPr lang="ru-RU" sz="1800" dirty="0"/>
              <a:t>:</a:t>
            </a:r>
          </a:p>
          <a:p>
            <a:pPr marL="82296" indent="0" algn="just">
              <a:buNone/>
            </a:pPr>
            <a:endParaRPr lang="ru-RU" sz="1800" dirty="0"/>
          </a:p>
          <a:p>
            <a:pPr marL="82296" indent="0" algn="just">
              <a:buNone/>
            </a:pPr>
            <a:r>
              <a:rPr lang="ru-RU" sz="1800" dirty="0"/>
              <a:t>20) </a:t>
            </a:r>
            <a:r>
              <a:rPr lang="ru-RU" sz="1800" dirty="0" err="1">
                <a:solidFill>
                  <a:srgbClr val="00B050"/>
                </a:solidFill>
              </a:rPr>
              <a:t>справи</a:t>
            </a:r>
            <a:r>
              <a:rPr lang="ru-RU" sz="1800" dirty="0">
                <a:solidFill>
                  <a:srgbClr val="00B050"/>
                </a:solidFill>
              </a:rPr>
              <a:t> у спорах </a:t>
            </a:r>
            <a:r>
              <a:rPr lang="ru-RU" sz="1800" dirty="0" err="1">
                <a:solidFill>
                  <a:srgbClr val="00B050"/>
                </a:solidFill>
              </a:rPr>
              <a:t>між</a:t>
            </a:r>
            <a:r>
              <a:rPr lang="ru-RU" sz="1800" dirty="0">
                <a:solidFill>
                  <a:srgbClr val="00B050"/>
                </a:solidFill>
              </a:rPr>
              <a:t> </a:t>
            </a:r>
            <a:r>
              <a:rPr lang="ru-RU" sz="1800" dirty="0" err="1">
                <a:solidFill>
                  <a:srgbClr val="00B050"/>
                </a:solidFill>
              </a:rPr>
              <a:t>організацією</a:t>
            </a:r>
            <a:r>
              <a:rPr lang="ru-RU" sz="1800" dirty="0">
                <a:solidFill>
                  <a:srgbClr val="00B050"/>
                </a:solidFill>
              </a:rPr>
              <a:t> </a:t>
            </a:r>
            <a:r>
              <a:rPr lang="ru-RU" sz="1800" dirty="0" err="1">
                <a:solidFill>
                  <a:srgbClr val="00B050"/>
                </a:solidFill>
              </a:rPr>
              <a:t>водокористувачів</a:t>
            </a:r>
            <a:r>
              <a:rPr lang="ru-RU" sz="1800" dirty="0">
                <a:solidFill>
                  <a:srgbClr val="00B050"/>
                </a:solidFill>
              </a:rPr>
              <a:t> та </a:t>
            </a:r>
            <a:r>
              <a:rPr lang="ru-RU" sz="1800" dirty="0" err="1">
                <a:solidFill>
                  <a:srgbClr val="00B050"/>
                </a:solidFill>
              </a:rPr>
              <a:t>її</a:t>
            </a:r>
            <a:r>
              <a:rPr lang="ru-RU" sz="1800" dirty="0">
                <a:solidFill>
                  <a:srgbClr val="00B050"/>
                </a:solidFill>
              </a:rPr>
              <a:t> членом </a:t>
            </a:r>
            <a:r>
              <a:rPr lang="ru-RU" sz="1800" dirty="0" err="1">
                <a:solidFill>
                  <a:srgbClr val="00B050"/>
                </a:solidFill>
              </a:rPr>
              <a:t>або</a:t>
            </a:r>
            <a:r>
              <a:rPr lang="ru-RU" sz="1800" dirty="0">
                <a:solidFill>
                  <a:srgbClr val="00B050"/>
                </a:solidFill>
              </a:rPr>
              <a:t> </a:t>
            </a:r>
            <a:r>
              <a:rPr lang="ru-RU" sz="1800" dirty="0" err="1">
                <a:solidFill>
                  <a:srgbClr val="00B050"/>
                </a:solidFill>
              </a:rPr>
              <a:t>власником</a:t>
            </a:r>
            <a:r>
              <a:rPr lang="ru-RU" sz="1800" dirty="0">
                <a:solidFill>
                  <a:srgbClr val="00B050"/>
                </a:solidFill>
              </a:rPr>
              <a:t> (</a:t>
            </a:r>
            <a:r>
              <a:rPr lang="ru-RU" sz="1800" dirty="0" err="1">
                <a:solidFill>
                  <a:srgbClr val="00B050"/>
                </a:solidFill>
              </a:rPr>
              <a:t>користувачем</a:t>
            </a:r>
            <a:r>
              <a:rPr lang="ru-RU" sz="1800" dirty="0">
                <a:solidFill>
                  <a:srgbClr val="00B050"/>
                </a:solidFill>
              </a:rPr>
              <a:t>) </a:t>
            </a:r>
            <a:r>
              <a:rPr lang="ru-RU" sz="1800" dirty="0" err="1">
                <a:solidFill>
                  <a:srgbClr val="00B050"/>
                </a:solidFill>
              </a:rPr>
              <a:t>земельної</a:t>
            </a:r>
            <a:r>
              <a:rPr lang="ru-RU" sz="1800" dirty="0">
                <a:solidFill>
                  <a:srgbClr val="00B050"/>
                </a:solidFill>
              </a:rPr>
              <a:t> </a:t>
            </a:r>
            <a:r>
              <a:rPr lang="ru-RU" sz="1800" dirty="0" err="1">
                <a:solidFill>
                  <a:srgbClr val="00B050"/>
                </a:solidFill>
              </a:rPr>
              <a:t>ділянки</a:t>
            </a:r>
            <a:r>
              <a:rPr lang="ru-RU" sz="1800" dirty="0">
                <a:solidFill>
                  <a:srgbClr val="00B050"/>
                </a:solidFill>
              </a:rPr>
              <a:t> </a:t>
            </a:r>
            <a:r>
              <a:rPr lang="ru-RU" sz="1800" dirty="0" err="1">
                <a:solidFill>
                  <a:srgbClr val="00B050"/>
                </a:solidFill>
              </a:rPr>
              <a:t>сільськогосподарського</a:t>
            </a:r>
            <a:r>
              <a:rPr lang="ru-RU" sz="1800" dirty="0">
                <a:solidFill>
                  <a:srgbClr val="00B050"/>
                </a:solidFill>
              </a:rPr>
              <a:t> </a:t>
            </a:r>
            <a:r>
              <a:rPr lang="ru-RU" sz="1800" dirty="0" err="1">
                <a:solidFill>
                  <a:srgbClr val="00B050"/>
                </a:solidFill>
              </a:rPr>
              <a:t>призначення</a:t>
            </a:r>
            <a:r>
              <a:rPr lang="ru-RU" sz="1800" dirty="0"/>
              <a:t>, </a:t>
            </a:r>
            <a:r>
              <a:rPr lang="ru-RU" sz="1800" dirty="0" err="1"/>
              <a:t>включеної</a:t>
            </a:r>
            <a:r>
              <a:rPr lang="ru-RU" sz="1800" dirty="0"/>
              <a:t> до </a:t>
            </a:r>
            <a:r>
              <a:rPr lang="ru-RU" sz="1800" dirty="0" err="1"/>
              <a:t>території</a:t>
            </a:r>
            <a:r>
              <a:rPr lang="ru-RU" sz="1800" dirty="0"/>
              <a:t> </a:t>
            </a:r>
            <a:r>
              <a:rPr lang="ru-RU" sz="1800" dirty="0" err="1"/>
              <a:t>обслуговування</a:t>
            </a:r>
            <a:r>
              <a:rPr lang="ru-RU" sz="1800" dirty="0"/>
              <a:t> </a:t>
            </a:r>
            <a:r>
              <a:rPr lang="ru-RU" sz="1800" dirty="0" err="1"/>
              <a:t>відповідної</a:t>
            </a:r>
            <a:r>
              <a:rPr lang="ru-RU" sz="1800" dirty="0"/>
              <a:t> </a:t>
            </a:r>
            <a:r>
              <a:rPr lang="ru-RU" sz="1800" dirty="0" err="1"/>
              <a:t>організації</a:t>
            </a:r>
            <a:r>
              <a:rPr lang="ru-RU" sz="1800" dirty="0"/>
              <a:t> </a:t>
            </a:r>
            <a:r>
              <a:rPr lang="ru-RU" sz="1800" dirty="0" err="1"/>
              <a:t>водокористувачів</a:t>
            </a:r>
            <a:r>
              <a:rPr lang="ru-RU" sz="1800" dirty="0"/>
              <a:t>, </a:t>
            </a:r>
            <a:r>
              <a:rPr lang="ru-RU" sz="1800" dirty="0" err="1"/>
              <a:t>щодо</a:t>
            </a:r>
            <a:r>
              <a:rPr lang="ru-RU" sz="1800" dirty="0"/>
              <a:t> </a:t>
            </a:r>
            <a:r>
              <a:rPr lang="ru-RU" sz="1800" dirty="0" err="1"/>
              <a:t>набуття</a:t>
            </a:r>
            <a:r>
              <a:rPr lang="ru-RU" sz="1800" dirty="0"/>
              <a:t> </a:t>
            </a:r>
            <a:r>
              <a:rPr lang="ru-RU" sz="1800" dirty="0" err="1"/>
              <a:t>чи</a:t>
            </a:r>
            <a:r>
              <a:rPr lang="ru-RU" sz="1800" dirty="0"/>
              <a:t> </a:t>
            </a:r>
            <a:r>
              <a:rPr lang="ru-RU" sz="1800" dirty="0" err="1"/>
              <a:t>припинення</a:t>
            </a:r>
            <a:r>
              <a:rPr lang="ru-RU" sz="1800" dirty="0"/>
              <a:t> членства в </a:t>
            </a:r>
            <a:r>
              <a:rPr lang="ru-RU" sz="1800" dirty="0" err="1"/>
              <a:t>такій</a:t>
            </a:r>
            <a:r>
              <a:rPr lang="ru-RU" sz="1800" dirty="0"/>
              <a:t> </a:t>
            </a:r>
            <a:r>
              <a:rPr lang="ru-RU" sz="1800" dirty="0" err="1"/>
              <a:t>організації</a:t>
            </a:r>
            <a:r>
              <a:rPr lang="ru-RU" sz="1800" dirty="0"/>
              <a:t> </a:t>
            </a:r>
            <a:r>
              <a:rPr lang="ru-RU" sz="1800" dirty="0" err="1"/>
              <a:t>водокористувачів</a:t>
            </a:r>
            <a:r>
              <a:rPr lang="ru-RU" sz="1800" dirty="0"/>
              <a:t>, </a:t>
            </a:r>
            <a:r>
              <a:rPr lang="ru-RU" sz="1800" dirty="0" err="1"/>
              <a:t>укладання</a:t>
            </a:r>
            <a:r>
              <a:rPr lang="ru-RU" sz="1800" dirty="0"/>
              <a:t>, </a:t>
            </a:r>
            <a:r>
              <a:rPr lang="ru-RU" sz="1800" dirty="0" err="1"/>
              <a:t>зміни</a:t>
            </a:r>
            <a:r>
              <a:rPr lang="ru-RU" sz="1800" dirty="0"/>
              <a:t>, </a:t>
            </a:r>
            <a:r>
              <a:rPr lang="ru-RU" sz="1800" dirty="0" err="1"/>
              <a:t>розірвання</a:t>
            </a:r>
            <a:r>
              <a:rPr lang="ru-RU" sz="1800" dirty="0"/>
              <a:t>, </a:t>
            </a:r>
            <a:r>
              <a:rPr lang="ru-RU" sz="1800" dirty="0" err="1"/>
              <a:t>виконання</a:t>
            </a:r>
            <a:r>
              <a:rPr lang="ru-RU" sz="1800" dirty="0"/>
              <a:t> </a:t>
            </a:r>
            <a:r>
              <a:rPr lang="ru-RU" sz="1800" dirty="0" err="1"/>
              <a:t>організацією</a:t>
            </a:r>
            <a:r>
              <a:rPr lang="ru-RU" sz="1800" dirty="0"/>
              <a:t> </a:t>
            </a:r>
            <a:r>
              <a:rPr lang="ru-RU" sz="1800" dirty="0" err="1"/>
              <a:t>водокористувачів</a:t>
            </a:r>
            <a:r>
              <a:rPr lang="ru-RU" sz="1800" dirty="0"/>
              <a:t> </a:t>
            </a:r>
            <a:r>
              <a:rPr lang="ru-RU" sz="1800" dirty="0" err="1"/>
              <a:t>договорів</a:t>
            </a:r>
            <a:r>
              <a:rPr lang="ru-RU" sz="1800" dirty="0"/>
              <a:t>, </a:t>
            </a:r>
            <a:r>
              <a:rPr lang="ru-RU" sz="1800" dirty="0" err="1"/>
              <a:t>додаткових</a:t>
            </a:r>
            <a:r>
              <a:rPr lang="ru-RU" sz="1800" dirty="0"/>
              <a:t> </a:t>
            </a:r>
            <a:r>
              <a:rPr lang="ru-RU" sz="1800" dirty="0" err="1"/>
              <a:t>угод</a:t>
            </a:r>
            <a:r>
              <a:rPr lang="ru-RU" sz="1800" dirty="0"/>
              <a:t> та </a:t>
            </a:r>
            <a:r>
              <a:rPr lang="ru-RU" sz="1800" dirty="0" err="1"/>
              <a:t>іншої</a:t>
            </a:r>
            <a:r>
              <a:rPr lang="ru-RU" sz="1800" dirty="0"/>
              <a:t> </a:t>
            </a:r>
            <a:r>
              <a:rPr lang="ru-RU" sz="1800" dirty="0" err="1"/>
              <a:t>документації</a:t>
            </a:r>
            <a:r>
              <a:rPr lang="ru-RU" sz="1800" dirty="0"/>
              <a:t>, яка </a:t>
            </a:r>
            <a:r>
              <a:rPr lang="ru-RU" sz="1800" dirty="0" err="1"/>
              <a:t>відповідно</a:t>
            </a:r>
            <a:r>
              <a:rPr lang="ru-RU" sz="1800" dirty="0"/>
              <a:t> до умов договору є </a:t>
            </a:r>
            <a:r>
              <a:rPr lang="ru-RU" sz="1800" dirty="0" err="1"/>
              <a:t>його</a:t>
            </a:r>
            <a:r>
              <a:rPr lang="ru-RU" sz="1800" dirty="0"/>
              <a:t> </a:t>
            </a:r>
            <a:r>
              <a:rPr lang="ru-RU" sz="1800" dirty="0" err="1"/>
              <a:t>невід’ємною</a:t>
            </a:r>
            <a:r>
              <a:rPr lang="ru-RU" sz="1800" dirty="0"/>
              <a:t> </a:t>
            </a:r>
            <a:r>
              <a:rPr lang="ru-RU" sz="1800" dirty="0" err="1"/>
              <a:t>частиною</a:t>
            </a:r>
            <a:r>
              <a:rPr lang="ru-RU" sz="1800" dirty="0"/>
              <a:t>, умов </a:t>
            </a:r>
            <a:r>
              <a:rPr lang="ru-RU" sz="1800" dirty="0" err="1"/>
              <a:t>надання</a:t>
            </a:r>
            <a:r>
              <a:rPr lang="ru-RU" sz="1800" dirty="0"/>
              <a:t> </a:t>
            </a:r>
            <a:r>
              <a:rPr lang="ru-RU" sz="1800" dirty="0" err="1"/>
              <a:t>послуг</a:t>
            </a:r>
            <a:r>
              <a:rPr lang="ru-RU" sz="1800" dirty="0"/>
              <a:t> </a:t>
            </a:r>
            <a:r>
              <a:rPr lang="ru-RU" sz="1800" dirty="0" err="1"/>
              <a:t>організацією</a:t>
            </a:r>
            <a:r>
              <a:rPr lang="ru-RU" sz="1800" dirty="0"/>
              <a:t> </a:t>
            </a:r>
            <a:r>
              <a:rPr lang="ru-RU" sz="1800" dirty="0" err="1"/>
              <a:t>водокористувачів</a:t>
            </a:r>
            <a:r>
              <a:rPr lang="ru-RU" sz="1800" dirty="0"/>
              <a:t>, </a:t>
            </a:r>
            <a:r>
              <a:rPr lang="ru-RU" sz="1800" dirty="0" err="1"/>
              <a:t>визнання</a:t>
            </a:r>
            <a:r>
              <a:rPr lang="ru-RU" sz="1800" dirty="0"/>
              <a:t> </a:t>
            </a:r>
            <a:r>
              <a:rPr lang="ru-RU" sz="1800" dirty="0" err="1"/>
              <a:t>недійсними</a:t>
            </a:r>
            <a:r>
              <a:rPr lang="ru-RU" sz="1800" dirty="0"/>
              <a:t> </a:t>
            </a:r>
            <a:r>
              <a:rPr lang="ru-RU" sz="1800" dirty="0" err="1"/>
              <a:t>правочинів</a:t>
            </a:r>
            <a:r>
              <a:rPr lang="ru-RU" sz="1800" dirty="0"/>
              <a:t>, </a:t>
            </a:r>
            <a:r>
              <a:rPr lang="ru-RU" sz="1800" dirty="0" err="1"/>
              <a:t>вчинених</a:t>
            </a:r>
            <a:r>
              <a:rPr lang="ru-RU" sz="1800" dirty="0"/>
              <a:t> </a:t>
            </a:r>
            <a:r>
              <a:rPr lang="ru-RU" sz="1800" dirty="0" err="1"/>
              <a:t>організацією</a:t>
            </a:r>
            <a:r>
              <a:rPr lang="ru-RU" sz="1800" dirty="0"/>
              <a:t> </a:t>
            </a:r>
            <a:r>
              <a:rPr lang="ru-RU" sz="1800" dirty="0" err="1"/>
              <a:t>водокористувачів</a:t>
            </a:r>
            <a:r>
              <a:rPr lang="ru-RU" sz="1800" dirty="0"/>
              <a:t>, а </a:t>
            </a:r>
            <a:r>
              <a:rPr lang="ru-RU" sz="1800" dirty="0" err="1"/>
              <a:t>також</a:t>
            </a:r>
            <a:r>
              <a:rPr lang="ru-RU" sz="1800" dirty="0"/>
              <a:t> </a:t>
            </a:r>
            <a:r>
              <a:rPr lang="ru-RU" sz="1800" dirty="0" err="1"/>
              <a:t>щодо</a:t>
            </a:r>
            <a:r>
              <a:rPr lang="ru-RU" sz="1800" dirty="0"/>
              <a:t> </a:t>
            </a:r>
            <a:r>
              <a:rPr lang="ru-RU" sz="1800" dirty="0" err="1"/>
              <a:t>визначення</a:t>
            </a:r>
            <a:r>
              <a:rPr lang="ru-RU" sz="1800" dirty="0"/>
              <a:t> </a:t>
            </a:r>
            <a:r>
              <a:rPr lang="ru-RU" sz="1800" dirty="0" err="1"/>
              <a:t>території</a:t>
            </a:r>
            <a:r>
              <a:rPr lang="ru-RU" sz="1800" dirty="0"/>
              <a:t> </a:t>
            </a:r>
            <a:r>
              <a:rPr lang="ru-RU" sz="1800" dirty="0" err="1"/>
              <a:t>обслуговування</a:t>
            </a:r>
            <a:r>
              <a:rPr lang="ru-RU" sz="1800" dirty="0"/>
              <a:t> </a:t>
            </a:r>
            <a:r>
              <a:rPr lang="ru-RU" sz="1800" dirty="0" err="1"/>
              <a:t>організації</a:t>
            </a:r>
            <a:r>
              <a:rPr lang="ru-RU" sz="1800" dirty="0"/>
              <a:t> </a:t>
            </a:r>
            <a:r>
              <a:rPr lang="ru-RU" sz="1800" dirty="0" err="1"/>
              <a:t>водокористувачів</a:t>
            </a:r>
            <a:r>
              <a:rPr lang="ru-RU" sz="1800" dirty="0"/>
              <a:t>; </a:t>
            </a:r>
            <a:r>
              <a:rPr lang="ru-RU" sz="1800" dirty="0" err="1"/>
              <a:t>справи</a:t>
            </a:r>
            <a:r>
              <a:rPr lang="ru-RU" sz="1800" dirty="0"/>
              <a:t> у спорах </a:t>
            </a:r>
            <a:r>
              <a:rPr lang="ru-RU" sz="1800" dirty="0" err="1"/>
              <a:t>між</a:t>
            </a:r>
            <a:r>
              <a:rPr lang="ru-RU" sz="1800" dirty="0"/>
              <a:t> </a:t>
            </a:r>
            <a:r>
              <a:rPr lang="ru-RU" sz="1800" dirty="0" err="1"/>
              <a:t>власниками</a:t>
            </a:r>
            <a:r>
              <a:rPr lang="ru-RU" sz="1800" dirty="0"/>
              <a:t> </a:t>
            </a:r>
            <a:r>
              <a:rPr lang="ru-RU" sz="1800" dirty="0" err="1"/>
              <a:t>меліоративних</a:t>
            </a:r>
            <a:r>
              <a:rPr lang="ru-RU" sz="1800" dirty="0"/>
              <a:t> систем </a:t>
            </a:r>
            <a:r>
              <a:rPr lang="ru-RU" sz="1800" dirty="0" err="1"/>
              <a:t>або</a:t>
            </a:r>
            <a:r>
              <a:rPr lang="ru-RU" sz="1800" dirty="0"/>
              <a:t> мереж та </a:t>
            </a:r>
            <a:r>
              <a:rPr lang="ru-RU" sz="1800" dirty="0" err="1"/>
              <a:t>водокористувачами</a:t>
            </a:r>
            <a:r>
              <a:rPr lang="ru-RU" sz="1800" dirty="0"/>
              <a:t> </a:t>
            </a:r>
            <a:r>
              <a:rPr lang="ru-RU" sz="1800" dirty="0" err="1"/>
              <a:t>щодо</a:t>
            </a:r>
            <a:r>
              <a:rPr lang="ru-RU" sz="1800" dirty="0"/>
              <a:t> умов забору, доставки води та </a:t>
            </a:r>
            <a:r>
              <a:rPr lang="ru-RU" sz="1800" dirty="0" err="1"/>
              <a:t>її</a:t>
            </a:r>
            <a:r>
              <a:rPr lang="ru-RU" sz="1800" dirty="0"/>
              <a:t> </a:t>
            </a:r>
            <a:r>
              <a:rPr lang="ru-RU" sz="1800" dirty="0" err="1"/>
              <a:t>відведення</a:t>
            </a:r>
            <a:r>
              <a:rPr lang="ru-RU" sz="1800" dirty="0"/>
              <a:t>.</a:t>
            </a:r>
          </a:p>
        </p:txBody>
      </p:sp>
    </p:spTree>
    <p:extLst>
      <p:ext uri="{BB962C8B-B14F-4D97-AF65-F5344CB8AC3E}">
        <p14:creationId xmlns:p14="http://schemas.microsoft.com/office/powerpoint/2010/main" val="168839934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435608" y="197768"/>
            <a:ext cx="7498080" cy="350912"/>
          </a:xfrm>
        </p:spPr>
        <p:txBody>
          <a:bodyPr>
            <a:normAutofit fontScale="90000"/>
          </a:bodyPr>
          <a:lstStyle/>
          <a:p>
            <a:pPr algn="ctr"/>
            <a:r>
              <a:rPr lang="uk-UA" sz="2600" b="1" dirty="0" smtClean="0"/>
              <a:t>Кодекс адміністративного судочинства України</a:t>
            </a:r>
            <a:endParaRPr lang="ru-RU" sz="2600" b="1" dirty="0"/>
          </a:p>
        </p:txBody>
      </p:sp>
      <p:sp>
        <p:nvSpPr>
          <p:cNvPr id="6" name="Содержимое 5"/>
          <p:cNvSpPr>
            <a:spLocks noGrp="1"/>
          </p:cNvSpPr>
          <p:nvPr>
            <p:ph idx="1"/>
          </p:nvPr>
        </p:nvSpPr>
        <p:spPr>
          <a:xfrm>
            <a:off x="1043608" y="1052736"/>
            <a:ext cx="7992888" cy="6120680"/>
          </a:xfrm>
        </p:spPr>
        <p:txBody>
          <a:bodyPr>
            <a:normAutofit/>
          </a:bodyPr>
          <a:lstStyle/>
          <a:p>
            <a:pPr marL="82296" indent="0">
              <a:buNone/>
            </a:pPr>
            <a:r>
              <a:rPr lang="ru-RU" sz="2200" b="1" dirty="0" err="1"/>
              <a:t>Стаття</a:t>
            </a:r>
            <a:r>
              <a:rPr lang="ru-RU" sz="2200" b="1" dirty="0"/>
              <a:t> 12. </a:t>
            </a:r>
            <a:r>
              <a:rPr lang="ru-RU" sz="2200" b="1" dirty="0" err="1"/>
              <a:t>Форми</a:t>
            </a:r>
            <a:r>
              <a:rPr lang="ru-RU" sz="2200" b="1" dirty="0"/>
              <a:t> </a:t>
            </a:r>
            <a:r>
              <a:rPr lang="ru-RU" sz="2200" b="1" dirty="0" err="1"/>
              <a:t>адміністративного</a:t>
            </a:r>
            <a:r>
              <a:rPr lang="ru-RU" sz="2200" b="1" dirty="0"/>
              <a:t> </a:t>
            </a:r>
            <a:r>
              <a:rPr lang="ru-RU" sz="2200" b="1" dirty="0" err="1" smtClean="0"/>
              <a:t>судочинства</a:t>
            </a:r>
            <a:endParaRPr lang="ru-RU" sz="2200" b="1" dirty="0" smtClean="0"/>
          </a:p>
          <a:p>
            <a:pPr marL="82296" indent="0">
              <a:buNone/>
            </a:pPr>
            <a:endParaRPr lang="ru-RU" sz="2200" b="1" dirty="0" smtClean="0"/>
          </a:p>
          <a:p>
            <a:pPr marL="82296" indent="0">
              <a:buNone/>
            </a:pPr>
            <a:r>
              <a:rPr lang="ru-RU" sz="2200" dirty="0"/>
              <a:t>4. </a:t>
            </a:r>
            <a:r>
              <a:rPr lang="ru-RU" sz="2200" dirty="0" err="1"/>
              <a:t>Виключно</a:t>
            </a:r>
            <a:r>
              <a:rPr lang="ru-RU" sz="2200" dirty="0"/>
              <a:t> за правилами </a:t>
            </a:r>
            <a:r>
              <a:rPr lang="ru-RU" sz="2200" dirty="0" err="1">
                <a:solidFill>
                  <a:srgbClr val="00B050"/>
                </a:solidFill>
              </a:rPr>
              <a:t>загального</a:t>
            </a:r>
            <a:r>
              <a:rPr lang="ru-RU" sz="2200" dirty="0">
                <a:solidFill>
                  <a:srgbClr val="00B050"/>
                </a:solidFill>
              </a:rPr>
              <a:t> </a:t>
            </a:r>
            <a:r>
              <a:rPr lang="ru-RU" sz="2200" dirty="0" err="1">
                <a:solidFill>
                  <a:srgbClr val="00B050"/>
                </a:solidFill>
              </a:rPr>
              <a:t>позовного</a:t>
            </a:r>
            <a:r>
              <a:rPr lang="ru-RU" sz="2200" dirty="0">
                <a:solidFill>
                  <a:srgbClr val="00B050"/>
                </a:solidFill>
              </a:rPr>
              <a:t> </a:t>
            </a:r>
            <a:r>
              <a:rPr lang="ru-RU" sz="2200" dirty="0" err="1">
                <a:solidFill>
                  <a:srgbClr val="00B050"/>
                </a:solidFill>
              </a:rPr>
              <a:t>провадження</a:t>
            </a:r>
            <a:r>
              <a:rPr lang="ru-RU" sz="2200" dirty="0">
                <a:solidFill>
                  <a:srgbClr val="00B050"/>
                </a:solidFill>
              </a:rPr>
              <a:t> </a:t>
            </a:r>
            <a:r>
              <a:rPr lang="ru-RU" sz="2200" dirty="0" err="1"/>
              <a:t>розглядаються</a:t>
            </a:r>
            <a:r>
              <a:rPr lang="ru-RU" sz="2200" dirty="0"/>
              <a:t> </a:t>
            </a:r>
            <a:r>
              <a:rPr lang="ru-RU" sz="2200" dirty="0" err="1"/>
              <a:t>справи</a:t>
            </a:r>
            <a:r>
              <a:rPr lang="ru-RU" sz="2200" dirty="0"/>
              <a:t> у спорах:</a:t>
            </a:r>
          </a:p>
          <a:p>
            <a:pPr marL="82296" indent="0">
              <a:buNone/>
            </a:pPr>
            <a:endParaRPr lang="ru-RU" sz="2200" dirty="0"/>
          </a:p>
          <a:p>
            <a:pPr marL="82296" indent="0">
              <a:buNone/>
            </a:pPr>
            <a:endParaRPr lang="ru-RU" sz="2200" dirty="0"/>
          </a:p>
          <a:p>
            <a:pPr marL="82296" indent="0">
              <a:buNone/>
            </a:pPr>
            <a:r>
              <a:rPr lang="ru-RU" sz="2200" dirty="0"/>
              <a:t>3) про </a:t>
            </a:r>
            <a:r>
              <a:rPr lang="ru-RU" sz="2200" dirty="0" err="1">
                <a:solidFill>
                  <a:srgbClr val="FF0000"/>
                </a:solidFill>
              </a:rPr>
              <a:t>примусове</a:t>
            </a:r>
            <a:r>
              <a:rPr lang="ru-RU" sz="2200" dirty="0">
                <a:solidFill>
                  <a:srgbClr val="FF0000"/>
                </a:solidFill>
              </a:rPr>
              <a:t> </a:t>
            </a:r>
            <a:r>
              <a:rPr lang="ru-RU" sz="2200" dirty="0" err="1">
                <a:solidFill>
                  <a:srgbClr val="FF0000"/>
                </a:solidFill>
              </a:rPr>
              <a:t>відчуження</a:t>
            </a:r>
            <a:r>
              <a:rPr lang="ru-RU" sz="2200" dirty="0">
                <a:solidFill>
                  <a:srgbClr val="FF0000"/>
                </a:solidFill>
              </a:rPr>
              <a:t> </a:t>
            </a:r>
            <a:r>
              <a:rPr lang="ru-RU" sz="2200" dirty="0" err="1">
                <a:solidFill>
                  <a:srgbClr val="FF0000"/>
                </a:solidFill>
              </a:rPr>
              <a:t>земельної</a:t>
            </a:r>
            <a:r>
              <a:rPr lang="ru-RU" sz="2200" dirty="0">
                <a:solidFill>
                  <a:srgbClr val="FF0000"/>
                </a:solidFill>
              </a:rPr>
              <a:t> </a:t>
            </a:r>
            <a:r>
              <a:rPr lang="ru-RU" sz="2200" dirty="0" err="1">
                <a:solidFill>
                  <a:srgbClr val="FF0000"/>
                </a:solidFill>
              </a:rPr>
              <a:t>ділянки</a:t>
            </a:r>
            <a:r>
              <a:rPr lang="ru-RU" sz="2200" dirty="0"/>
              <a:t>, </a:t>
            </a:r>
            <a:r>
              <a:rPr lang="ru-RU" sz="2200" dirty="0" err="1"/>
              <a:t>інших</a:t>
            </a:r>
            <a:r>
              <a:rPr lang="ru-RU" sz="2200" dirty="0"/>
              <a:t> </a:t>
            </a:r>
            <a:r>
              <a:rPr lang="ru-RU" sz="2200" dirty="0" err="1"/>
              <a:t>об’єктів</a:t>
            </a:r>
            <a:r>
              <a:rPr lang="ru-RU" sz="2200" dirty="0"/>
              <a:t> </a:t>
            </a:r>
            <a:r>
              <a:rPr lang="ru-RU" sz="2200" dirty="0" err="1"/>
              <a:t>нерухомого</a:t>
            </a:r>
            <a:r>
              <a:rPr lang="ru-RU" sz="2200" dirty="0"/>
              <a:t> майна, </a:t>
            </a:r>
            <a:r>
              <a:rPr lang="ru-RU" sz="2200" dirty="0" err="1"/>
              <a:t>що</a:t>
            </a:r>
            <a:r>
              <a:rPr lang="ru-RU" sz="2200" dirty="0"/>
              <a:t> на </a:t>
            </a:r>
            <a:r>
              <a:rPr lang="ru-RU" sz="2200" dirty="0" err="1"/>
              <a:t>ній</a:t>
            </a:r>
            <a:r>
              <a:rPr lang="ru-RU" sz="2200" dirty="0"/>
              <a:t> </a:t>
            </a:r>
            <a:r>
              <a:rPr lang="ru-RU" sz="2200" dirty="0" err="1"/>
              <a:t>розміщені</a:t>
            </a:r>
            <a:r>
              <a:rPr lang="ru-RU" sz="2200" dirty="0"/>
              <a:t>, з </a:t>
            </a:r>
            <a:r>
              <a:rPr lang="ru-RU" sz="2200" dirty="0" err="1"/>
              <a:t>мотивів</a:t>
            </a:r>
            <a:r>
              <a:rPr lang="ru-RU" sz="2200" dirty="0"/>
              <a:t> </a:t>
            </a:r>
            <a:r>
              <a:rPr lang="ru-RU" sz="2200" dirty="0" err="1"/>
              <a:t>суспільної</a:t>
            </a:r>
            <a:r>
              <a:rPr lang="ru-RU" sz="2200" dirty="0"/>
              <a:t> </a:t>
            </a:r>
            <a:r>
              <a:rPr lang="ru-RU" sz="2200" dirty="0" err="1"/>
              <a:t>необхідності</a:t>
            </a:r>
            <a:r>
              <a:rPr lang="ru-RU" sz="2200" dirty="0"/>
              <a:t>;</a:t>
            </a:r>
          </a:p>
          <a:p>
            <a:pPr marL="82296" indent="0">
              <a:buNone/>
            </a:pPr>
            <a:r>
              <a:rPr lang="ru-RU" sz="1800" dirty="0" smtClean="0"/>
              <a:t>.</a:t>
            </a:r>
            <a:endParaRPr lang="ru-RU" sz="1800" dirty="0"/>
          </a:p>
        </p:txBody>
      </p:sp>
    </p:spTree>
    <p:extLst>
      <p:ext uri="{BB962C8B-B14F-4D97-AF65-F5344CB8AC3E}">
        <p14:creationId xmlns:p14="http://schemas.microsoft.com/office/powerpoint/2010/main" val="203580145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435608" y="197768"/>
            <a:ext cx="7498080" cy="350912"/>
          </a:xfrm>
        </p:spPr>
        <p:txBody>
          <a:bodyPr>
            <a:normAutofit fontScale="90000"/>
          </a:bodyPr>
          <a:lstStyle/>
          <a:p>
            <a:pPr algn="ctr"/>
            <a:r>
              <a:rPr lang="uk-UA" sz="2600" b="1" dirty="0" smtClean="0"/>
              <a:t>Кодекс адміністративного судочинства України</a:t>
            </a:r>
            <a:endParaRPr lang="ru-RU" sz="2600" b="1" dirty="0"/>
          </a:p>
        </p:txBody>
      </p:sp>
      <p:sp>
        <p:nvSpPr>
          <p:cNvPr id="6" name="Содержимое 5"/>
          <p:cNvSpPr>
            <a:spLocks noGrp="1"/>
          </p:cNvSpPr>
          <p:nvPr>
            <p:ph idx="1"/>
          </p:nvPr>
        </p:nvSpPr>
        <p:spPr>
          <a:xfrm>
            <a:off x="1043608" y="1052736"/>
            <a:ext cx="7992888" cy="6120680"/>
          </a:xfrm>
        </p:spPr>
        <p:txBody>
          <a:bodyPr>
            <a:normAutofit/>
          </a:bodyPr>
          <a:lstStyle/>
          <a:p>
            <a:pPr marL="82296" indent="0">
              <a:buNone/>
            </a:pPr>
            <a:r>
              <a:rPr lang="ru-RU" sz="2200" b="1" dirty="0" err="1" smtClean="0"/>
              <a:t>Стаття</a:t>
            </a:r>
            <a:r>
              <a:rPr lang="ru-RU" sz="2200" b="1" dirty="0" smtClean="0"/>
              <a:t> </a:t>
            </a:r>
            <a:r>
              <a:rPr lang="ru-RU" sz="2200" b="1" dirty="0"/>
              <a:t>22. Суд </a:t>
            </a:r>
            <a:r>
              <a:rPr lang="ru-RU" sz="2200" b="1" dirty="0" err="1"/>
              <a:t>першої</a:t>
            </a:r>
            <a:r>
              <a:rPr lang="ru-RU" sz="2200" b="1" dirty="0"/>
              <a:t> </a:t>
            </a:r>
            <a:r>
              <a:rPr lang="ru-RU" sz="2200" b="1" dirty="0" err="1"/>
              <a:t>інстанції</a:t>
            </a:r>
            <a:endParaRPr lang="ru-RU" sz="2200" b="1" dirty="0"/>
          </a:p>
          <a:p>
            <a:pPr marL="82296" indent="0">
              <a:buNone/>
            </a:pPr>
            <a:endParaRPr lang="ru-RU" sz="2200" b="1" dirty="0"/>
          </a:p>
          <a:p>
            <a:pPr marL="82296" indent="0" algn="just">
              <a:buNone/>
            </a:pPr>
            <a:r>
              <a:rPr lang="ru-RU" sz="1800" dirty="0" smtClean="0"/>
              <a:t>3</a:t>
            </a:r>
            <a:r>
              <a:rPr lang="ru-RU" sz="1800" dirty="0"/>
              <a:t>. </a:t>
            </a:r>
            <a:r>
              <a:rPr lang="ru-RU" sz="1800" dirty="0" err="1">
                <a:solidFill>
                  <a:srgbClr val="00B050"/>
                </a:solidFill>
              </a:rPr>
              <a:t>Апеляційним</a:t>
            </a:r>
            <a:r>
              <a:rPr lang="ru-RU" sz="1800" dirty="0">
                <a:solidFill>
                  <a:srgbClr val="00B050"/>
                </a:solidFill>
              </a:rPr>
              <a:t> </a:t>
            </a:r>
            <a:r>
              <a:rPr lang="ru-RU" sz="1800" dirty="0" err="1">
                <a:solidFill>
                  <a:srgbClr val="00B050"/>
                </a:solidFill>
              </a:rPr>
              <a:t>адміністративним</a:t>
            </a:r>
            <a:r>
              <a:rPr lang="ru-RU" sz="1800" dirty="0">
                <a:solidFill>
                  <a:srgbClr val="00B050"/>
                </a:solidFill>
              </a:rPr>
              <a:t> судам як судам </a:t>
            </a:r>
            <a:r>
              <a:rPr lang="ru-RU" sz="1800" dirty="0" err="1">
                <a:solidFill>
                  <a:srgbClr val="00B050"/>
                </a:solidFill>
              </a:rPr>
              <a:t>першої</a:t>
            </a:r>
            <a:r>
              <a:rPr lang="ru-RU" sz="1800" dirty="0">
                <a:solidFill>
                  <a:srgbClr val="00B050"/>
                </a:solidFill>
              </a:rPr>
              <a:t> </a:t>
            </a:r>
            <a:r>
              <a:rPr lang="ru-RU" sz="1800" dirty="0" err="1">
                <a:solidFill>
                  <a:srgbClr val="00B050"/>
                </a:solidFill>
              </a:rPr>
              <a:t>інстанції</a:t>
            </a:r>
            <a:r>
              <a:rPr lang="ru-RU" sz="1800" dirty="0">
                <a:solidFill>
                  <a:srgbClr val="00B050"/>
                </a:solidFill>
              </a:rPr>
              <a:t> </a:t>
            </a:r>
            <a:r>
              <a:rPr lang="ru-RU" sz="1800" dirty="0" err="1"/>
              <a:t>підсудні</a:t>
            </a:r>
            <a:r>
              <a:rPr lang="ru-RU" sz="1800" dirty="0"/>
              <a:t> </a:t>
            </a:r>
            <a:r>
              <a:rPr lang="ru-RU" sz="1800" dirty="0" err="1"/>
              <a:t>справи</a:t>
            </a:r>
            <a:r>
              <a:rPr lang="ru-RU" sz="1800" dirty="0"/>
              <a:t> за </a:t>
            </a:r>
            <a:r>
              <a:rPr lang="ru-RU" sz="1800" dirty="0" err="1">
                <a:solidFill>
                  <a:srgbClr val="FF0000"/>
                </a:solidFill>
              </a:rPr>
              <a:t>позовами</a:t>
            </a:r>
            <a:r>
              <a:rPr lang="ru-RU" sz="1800" dirty="0">
                <a:solidFill>
                  <a:srgbClr val="FF0000"/>
                </a:solidFill>
              </a:rPr>
              <a:t> про </a:t>
            </a:r>
            <a:r>
              <a:rPr lang="ru-RU" sz="1800" dirty="0" err="1">
                <a:solidFill>
                  <a:srgbClr val="FF0000"/>
                </a:solidFill>
              </a:rPr>
              <a:t>примусове</a:t>
            </a:r>
            <a:r>
              <a:rPr lang="ru-RU" sz="1800" dirty="0">
                <a:solidFill>
                  <a:srgbClr val="FF0000"/>
                </a:solidFill>
              </a:rPr>
              <a:t> </a:t>
            </a:r>
            <a:r>
              <a:rPr lang="ru-RU" sz="1800" dirty="0" err="1">
                <a:solidFill>
                  <a:srgbClr val="FF0000"/>
                </a:solidFill>
              </a:rPr>
              <a:t>відчуження</a:t>
            </a:r>
            <a:r>
              <a:rPr lang="ru-RU" sz="1800" dirty="0">
                <a:solidFill>
                  <a:srgbClr val="FF0000"/>
                </a:solidFill>
              </a:rPr>
              <a:t> з </a:t>
            </a:r>
            <a:r>
              <a:rPr lang="ru-RU" sz="1800" dirty="0" err="1">
                <a:solidFill>
                  <a:srgbClr val="FF0000"/>
                </a:solidFill>
              </a:rPr>
              <a:t>мотивів</a:t>
            </a:r>
            <a:r>
              <a:rPr lang="ru-RU" sz="1800" dirty="0">
                <a:solidFill>
                  <a:srgbClr val="FF0000"/>
                </a:solidFill>
              </a:rPr>
              <a:t> </a:t>
            </a:r>
            <a:r>
              <a:rPr lang="ru-RU" sz="1800" dirty="0" err="1">
                <a:solidFill>
                  <a:srgbClr val="FF0000"/>
                </a:solidFill>
              </a:rPr>
              <a:t>суспільної</a:t>
            </a:r>
            <a:r>
              <a:rPr lang="ru-RU" sz="1800" dirty="0">
                <a:solidFill>
                  <a:srgbClr val="FF0000"/>
                </a:solidFill>
              </a:rPr>
              <a:t> </a:t>
            </a:r>
            <a:r>
              <a:rPr lang="ru-RU" sz="1800" dirty="0" err="1">
                <a:solidFill>
                  <a:srgbClr val="FF0000"/>
                </a:solidFill>
              </a:rPr>
              <a:t>необхідності</a:t>
            </a:r>
            <a:r>
              <a:rPr lang="ru-RU" sz="1800" dirty="0">
                <a:solidFill>
                  <a:srgbClr val="FF0000"/>
                </a:solidFill>
              </a:rPr>
              <a:t> </a:t>
            </a:r>
            <a:r>
              <a:rPr lang="ru-RU" sz="1800" dirty="0" err="1">
                <a:solidFill>
                  <a:srgbClr val="FF0000"/>
                </a:solidFill>
              </a:rPr>
              <a:t>земельної</a:t>
            </a:r>
            <a:r>
              <a:rPr lang="ru-RU" sz="1800" dirty="0">
                <a:solidFill>
                  <a:srgbClr val="FF0000"/>
                </a:solidFill>
              </a:rPr>
              <a:t> </a:t>
            </a:r>
            <a:r>
              <a:rPr lang="ru-RU" sz="1800" dirty="0" err="1">
                <a:solidFill>
                  <a:srgbClr val="FF0000"/>
                </a:solidFill>
              </a:rPr>
              <a:t>ділянки</a:t>
            </a:r>
            <a:r>
              <a:rPr lang="ru-RU" sz="1800" dirty="0"/>
              <a:t>, </a:t>
            </a:r>
            <a:r>
              <a:rPr lang="ru-RU" sz="1800" dirty="0" err="1"/>
              <a:t>інших</a:t>
            </a:r>
            <a:r>
              <a:rPr lang="ru-RU" sz="1800" dirty="0"/>
              <a:t> </a:t>
            </a:r>
            <a:r>
              <a:rPr lang="ru-RU" sz="1800" dirty="0" err="1"/>
              <a:t>об’єктів</a:t>
            </a:r>
            <a:r>
              <a:rPr lang="ru-RU" sz="1800" dirty="0"/>
              <a:t> </a:t>
            </a:r>
            <a:r>
              <a:rPr lang="ru-RU" sz="1800" dirty="0" err="1"/>
              <a:t>нерухомого</a:t>
            </a:r>
            <a:r>
              <a:rPr lang="ru-RU" sz="1800" dirty="0"/>
              <a:t> майна, </a:t>
            </a:r>
            <a:r>
              <a:rPr lang="ru-RU" sz="1800" dirty="0" err="1"/>
              <a:t>що</a:t>
            </a:r>
            <a:r>
              <a:rPr lang="ru-RU" sz="1800" dirty="0"/>
              <a:t> на </a:t>
            </a:r>
            <a:r>
              <a:rPr lang="ru-RU" sz="1800" dirty="0" err="1"/>
              <a:t>ній</a:t>
            </a:r>
            <a:r>
              <a:rPr lang="ru-RU" sz="1800" dirty="0"/>
              <a:t> </a:t>
            </a:r>
            <a:r>
              <a:rPr lang="ru-RU" sz="1800" dirty="0" err="1"/>
              <a:t>розміщені</a:t>
            </a:r>
            <a:r>
              <a:rPr lang="ru-RU" sz="1800" dirty="0"/>
              <a:t>.</a:t>
            </a:r>
          </a:p>
          <a:p>
            <a:pPr marL="82296" indent="0" algn="just">
              <a:buNone/>
            </a:pPr>
            <a:endParaRPr lang="ru-RU" sz="1800" dirty="0"/>
          </a:p>
          <a:p>
            <a:pPr marL="82296" indent="0" algn="just">
              <a:buNone/>
            </a:pPr>
            <a:r>
              <a:rPr lang="ru-RU" sz="1800" dirty="0" err="1"/>
              <a:t>Апеляційним</a:t>
            </a:r>
            <a:r>
              <a:rPr lang="ru-RU" sz="1800" dirty="0"/>
              <a:t> </a:t>
            </a:r>
            <a:r>
              <a:rPr lang="ru-RU" sz="1800" dirty="0" err="1"/>
              <a:t>адміністративним</a:t>
            </a:r>
            <a:r>
              <a:rPr lang="ru-RU" sz="1800" dirty="0"/>
              <a:t> судам як судам </a:t>
            </a:r>
            <a:r>
              <a:rPr lang="ru-RU" sz="1800" dirty="0" err="1"/>
              <a:t>першої</a:t>
            </a:r>
            <a:r>
              <a:rPr lang="ru-RU" sz="1800" dirty="0"/>
              <a:t> </a:t>
            </a:r>
            <a:r>
              <a:rPr lang="ru-RU" sz="1800" dirty="0" err="1"/>
              <a:t>інстанції</a:t>
            </a:r>
            <a:r>
              <a:rPr lang="ru-RU" sz="1800" dirty="0"/>
              <a:t> </a:t>
            </a:r>
            <a:r>
              <a:rPr lang="ru-RU" sz="1800" dirty="0" err="1"/>
              <a:t>підсудні</a:t>
            </a:r>
            <a:r>
              <a:rPr lang="ru-RU" sz="1800" dirty="0"/>
              <a:t> </a:t>
            </a:r>
            <a:r>
              <a:rPr lang="ru-RU" sz="1800" dirty="0" err="1"/>
              <a:t>справи</a:t>
            </a:r>
            <a:r>
              <a:rPr lang="ru-RU" sz="1800" dirty="0"/>
              <a:t> за </a:t>
            </a:r>
            <a:r>
              <a:rPr lang="ru-RU" sz="1800" dirty="0" err="1"/>
              <a:t>позовами</a:t>
            </a:r>
            <a:r>
              <a:rPr lang="ru-RU" sz="1800" dirty="0"/>
              <a:t> про </a:t>
            </a:r>
            <a:r>
              <a:rPr lang="ru-RU" sz="1800" dirty="0" err="1"/>
              <a:t>примусове</a:t>
            </a:r>
            <a:r>
              <a:rPr lang="ru-RU" sz="1800" dirty="0"/>
              <a:t> </a:t>
            </a:r>
            <a:r>
              <a:rPr lang="ru-RU" sz="1800" dirty="0" err="1"/>
              <a:t>відчуження</a:t>
            </a:r>
            <a:r>
              <a:rPr lang="ru-RU" sz="1800" dirty="0"/>
              <a:t> з </a:t>
            </a:r>
            <a:r>
              <a:rPr lang="ru-RU" sz="1800" dirty="0" err="1"/>
              <a:t>мотивів</a:t>
            </a:r>
            <a:r>
              <a:rPr lang="ru-RU" sz="1800" dirty="0"/>
              <a:t> </a:t>
            </a:r>
            <a:r>
              <a:rPr lang="ru-RU" sz="1800" dirty="0" err="1"/>
              <a:t>суспільної</a:t>
            </a:r>
            <a:r>
              <a:rPr lang="ru-RU" sz="1800" dirty="0"/>
              <a:t> </a:t>
            </a:r>
            <a:r>
              <a:rPr lang="ru-RU" sz="1800" dirty="0" err="1"/>
              <a:t>необхідності</a:t>
            </a:r>
            <a:r>
              <a:rPr lang="ru-RU" sz="1800" dirty="0"/>
              <a:t> </a:t>
            </a:r>
            <a:r>
              <a:rPr lang="ru-RU" sz="1800" dirty="0" err="1"/>
              <a:t>земельної</a:t>
            </a:r>
            <a:r>
              <a:rPr lang="ru-RU" sz="1800" dirty="0"/>
              <a:t> </a:t>
            </a:r>
            <a:r>
              <a:rPr lang="ru-RU" sz="1800" dirty="0" err="1"/>
              <a:t>ділянки</a:t>
            </a:r>
            <a:r>
              <a:rPr lang="ru-RU" sz="1800" dirty="0"/>
              <a:t>, </a:t>
            </a:r>
            <a:r>
              <a:rPr lang="ru-RU" sz="1800" dirty="0" err="1"/>
              <a:t>інших</a:t>
            </a:r>
            <a:r>
              <a:rPr lang="ru-RU" sz="1800" dirty="0"/>
              <a:t> </a:t>
            </a:r>
            <a:r>
              <a:rPr lang="ru-RU" sz="1800" dirty="0" err="1"/>
              <a:t>об’єктів</a:t>
            </a:r>
            <a:r>
              <a:rPr lang="ru-RU" sz="1800" dirty="0"/>
              <a:t> </a:t>
            </a:r>
            <a:r>
              <a:rPr lang="ru-RU" sz="1800" dirty="0" err="1"/>
              <a:t>нерухомого</a:t>
            </a:r>
            <a:r>
              <a:rPr lang="ru-RU" sz="1800" dirty="0"/>
              <a:t> майна, </a:t>
            </a:r>
            <a:r>
              <a:rPr lang="ru-RU" sz="1800" dirty="0" err="1"/>
              <a:t>що</a:t>
            </a:r>
            <a:r>
              <a:rPr lang="ru-RU" sz="1800" dirty="0"/>
              <a:t> на </a:t>
            </a:r>
            <a:r>
              <a:rPr lang="ru-RU" sz="1800" dirty="0" err="1"/>
              <a:t>ній</a:t>
            </a:r>
            <a:r>
              <a:rPr lang="ru-RU" sz="1800" dirty="0"/>
              <a:t> </a:t>
            </a:r>
            <a:r>
              <a:rPr lang="ru-RU" sz="1800" dirty="0" err="1"/>
              <a:t>розміщені</a:t>
            </a:r>
            <a:r>
              <a:rPr lang="ru-RU" sz="1800" dirty="0"/>
              <a:t>, а </a:t>
            </a:r>
            <a:r>
              <a:rPr lang="ru-RU" sz="1800" dirty="0" err="1"/>
              <a:t>також</a:t>
            </a:r>
            <a:r>
              <a:rPr lang="ru-RU" sz="1800" dirty="0"/>
              <a:t> спори за </a:t>
            </a:r>
            <a:r>
              <a:rPr lang="ru-RU" sz="1800" dirty="0" err="1"/>
              <a:t>участю</a:t>
            </a:r>
            <a:r>
              <a:rPr lang="ru-RU" sz="1800" dirty="0"/>
              <a:t> </a:t>
            </a:r>
            <a:r>
              <a:rPr lang="ru-RU" sz="1800" dirty="0" err="1"/>
              <a:t>суб’єктів</a:t>
            </a:r>
            <a:r>
              <a:rPr lang="ru-RU" sz="1800" dirty="0"/>
              <a:t> </a:t>
            </a:r>
            <a:r>
              <a:rPr lang="ru-RU" sz="1800" dirty="0" err="1"/>
              <a:t>владних</a:t>
            </a:r>
            <a:r>
              <a:rPr lang="ru-RU" sz="1800" dirty="0"/>
              <a:t> </a:t>
            </a:r>
            <a:r>
              <a:rPr lang="ru-RU" sz="1800" dirty="0" err="1"/>
              <a:t>повноважень</a:t>
            </a:r>
            <a:r>
              <a:rPr lang="ru-RU" sz="1800" dirty="0"/>
              <a:t> з приводу </a:t>
            </a:r>
            <a:r>
              <a:rPr lang="ru-RU" sz="1800" dirty="0" err="1"/>
              <a:t>проведення</a:t>
            </a:r>
            <a:r>
              <a:rPr lang="ru-RU" sz="1800" dirty="0"/>
              <a:t> </a:t>
            </a:r>
            <a:r>
              <a:rPr lang="ru-RU" sz="1800" dirty="0" err="1"/>
              <a:t>аналізу</a:t>
            </a:r>
            <a:r>
              <a:rPr lang="ru-RU" sz="1800" dirty="0"/>
              <a:t> </a:t>
            </a:r>
            <a:r>
              <a:rPr lang="ru-RU" sz="1800" dirty="0" err="1"/>
              <a:t>ефективності</a:t>
            </a:r>
            <a:r>
              <a:rPr lang="ru-RU" sz="1800" dirty="0"/>
              <a:t> </a:t>
            </a:r>
            <a:r>
              <a:rPr lang="ru-RU" sz="1800" dirty="0" err="1"/>
              <a:t>здійснення</a:t>
            </a:r>
            <a:r>
              <a:rPr lang="ru-RU" sz="1800" dirty="0"/>
              <a:t> державно-приватного партнерства та спори, </a:t>
            </a:r>
            <a:r>
              <a:rPr lang="ru-RU" sz="1800" dirty="0" err="1"/>
              <a:t>що</a:t>
            </a:r>
            <a:r>
              <a:rPr lang="ru-RU" sz="1800" dirty="0"/>
              <a:t> </a:t>
            </a:r>
            <a:r>
              <a:rPr lang="ru-RU" sz="1800" dirty="0" err="1"/>
              <a:t>виникають</a:t>
            </a:r>
            <a:r>
              <a:rPr lang="ru-RU" sz="1800" dirty="0"/>
              <a:t> у </a:t>
            </a:r>
            <a:r>
              <a:rPr lang="ru-RU" sz="1800" dirty="0" err="1"/>
              <a:t>зв’язку</a:t>
            </a:r>
            <a:r>
              <a:rPr lang="ru-RU" sz="1800" dirty="0"/>
              <a:t> з </a:t>
            </a:r>
            <a:r>
              <a:rPr lang="ru-RU" sz="1800" dirty="0" err="1"/>
              <a:t>проведенням</a:t>
            </a:r>
            <a:r>
              <a:rPr lang="ru-RU" sz="1800" dirty="0"/>
              <a:t> та/</a:t>
            </a:r>
            <a:r>
              <a:rPr lang="ru-RU" sz="1800" dirty="0" err="1"/>
              <a:t>або</a:t>
            </a:r>
            <a:r>
              <a:rPr lang="ru-RU" sz="1800" dirty="0"/>
              <a:t> </a:t>
            </a:r>
            <a:r>
              <a:rPr lang="ru-RU" sz="1800" dirty="0" err="1"/>
              <a:t>визначенням</a:t>
            </a:r>
            <a:r>
              <a:rPr lang="ru-RU" sz="1800" dirty="0"/>
              <a:t> </a:t>
            </a:r>
            <a:r>
              <a:rPr lang="ru-RU" sz="1800" dirty="0" err="1"/>
              <a:t>результатів</a:t>
            </a:r>
            <a:r>
              <a:rPr lang="ru-RU" sz="1800" dirty="0"/>
              <a:t> конкурсу з </a:t>
            </a:r>
            <a:r>
              <a:rPr lang="ru-RU" sz="1800" dirty="0" err="1"/>
              <a:t>визначення</a:t>
            </a:r>
            <a:r>
              <a:rPr lang="ru-RU" sz="1800" dirty="0"/>
              <a:t> приватного партнера та </a:t>
            </a:r>
            <a:r>
              <a:rPr lang="ru-RU" sz="1800" dirty="0" err="1"/>
              <a:t>концесійного</a:t>
            </a:r>
            <a:r>
              <a:rPr lang="ru-RU" sz="1800" dirty="0"/>
              <a:t> конкурсу</a:t>
            </a:r>
            <a:r>
              <a:rPr lang="ru-RU" sz="1800" dirty="0" smtClean="0"/>
              <a:t>.</a:t>
            </a:r>
            <a:endParaRPr lang="ru-RU" sz="1800" dirty="0"/>
          </a:p>
        </p:txBody>
      </p:sp>
    </p:spTree>
    <p:extLst>
      <p:ext uri="{BB962C8B-B14F-4D97-AF65-F5344CB8AC3E}">
        <p14:creationId xmlns:p14="http://schemas.microsoft.com/office/powerpoint/2010/main" val="65594906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435608" y="197768"/>
            <a:ext cx="7498080" cy="350912"/>
          </a:xfrm>
        </p:spPr>
        <p:txBody>
          <a:bodyPr>
            <a:normAutofit fontScale="90000"/>
          </a:bodyPr>
          <a:lstStyle/>
          <a:p>
            <a:pPr algn="ctr"/>
            <a:r>
              <a:rPr lang="uk-UA" sz="2600" b="1" dirty="0" smtClean="0"/>
              <a:t>Кодекс адміністративного судочинства України</a:t>
            </a:r>
            <a:endParaRPr lang="ru-RU" sz="2600" b="1" dirty="0"/>
          </a:p>
        </p:txBody>
      </p:sp>
      <p:sp>
        <p:nvSpPr>
          <p:cNvPr id="6" name="Содержимое 5"/>
          <p:cNvSpPr>
            <a:spLocks noGrp="1"/>
          </p:cNvSpPr>
          <p:nvPr>
            <p:ph idx="1"/>
          </p:nvPr>
        </p:nvSpPr>
        <p:spPr>
          <a:xfrm>
            <a:off x="1043608" y="1052736"/>
            <a:ext cx="7992888" cy="6120680"/>
          </a:xfrm>
        </p:spPr>
        <p:txBody>
          <a:bodyPr>
            <a:normAutofit/>
          </a:bodyPr>
          <a:lstStyle/>
          <a:p>
            <a:pPr marL="82296" indent="0" algn="just">
              <a:buNone/>
            </a:pPr>
            <a:r>
              <a:rPr lang="ru-RU" sz="1900" b="1" dirty="0" err="1"/>
              <a:t>Стаття</a:t>
            </a:r>
            <a:r>
              <a:rPr lang="ru-RU" sz="1900" b="1" dirty="0"/>
              <a:t> 267. </a:t>
            </a:r>
            <a:r>
              <a:rPr lang="ru-RU" sz="1900" b="1" dirty="0" err="1"/>
              <a:t>Особливості</a:t>
            </a:r>
            <a:r>
              <a:rPr lang="ru-RU" sz="1900" b="1" dirty="0"/>
              <a:t> </a:t>
            </a:r>
            <a:r>
              <a:rPr lang="ru-RU" sz="1900" b="1" dirty="0" err="1"/>
              <a:t>провадження</a:t>
            </a:r>
            <a:r>
              <a:rPr lang="ru-RU" sz="1900" b="1" dirty="0"/>
              <a:t> у справах за </a:t>
            </a:r>
            <a:r>
              <a:rPr lang="ru-RU" sz="1900" b="1" dirty="0" err="1"/>
              <a:t>адміністративними</a:t>
            </a:r>
            <a:r>
              <a:rPr lang="ru-RU" sz="1900" b="1" dirty="0"/>
              <a:t> </a:t>
            </a:r>
            <a:r>
              <a:rPr lang="ru-RU" sz="1900" b="1" dirty="0" err="1"/>
              <a:t>позовами</a:t>
            </a:r>
            <a:r>
              <a:rPr lang="ru-RU" sz="1900" b="1" dirty="0"/>
              <a:t> про </a:t>
            </a:r>
            <a:r>
              <a:rPr lang="ru-RU" sz="1900" b="1" dirty="0" err="1"/>
              <a:t>примусове</a:t>
            </a:r>
            <a:r>
              <a:rPr lang="ru-RU" sz="1900" b="1" dirty="0"/>
              <a:t> </a:t>
            </a:r>
            <a:r>
              <a:rPr lang="ru-RU" sz="1900" b="1" dirty="0" err="1"/>
              <a:t>відчуження</a:t>
            </a:r>
            <a:r>
              <a:rPr lang="ru-RU" sz="1900" b="1" dirty="0"/>
              <a:t> </a:t>
            </a:r>
            <a:r>
              <a:rPr lang="ru-RU" sz="1900" b="1" dirty="0" err="1"/>
              <a:t>земельної</a:t>
            </a:r>
            <a:r>
              <a:rPr lang="ru-RU" sz="1900" b="1" dirty="0"/>
              <a:t> </a:t>
            </a:r>
            <a:r>
              <a:rPr lang="ru-RU" sz="1900" b="1" dirty="0" err="1"/>
              <a:t>ділянки</a:t>
            </a:r>
            <a:r>
              <a:rPr lang="ru-RU" sz="1900" b="1" dirty="0"/>
              <a:t>, </a:t>
            </a:r>
            <a:r>
              <a:rPr lang="ru-RU" sz="1900" b="1" dirty="0" err="1"/>
              <a:t>інших</a:t>
            </a:r>
            <a:r>
              <a:rPr lang="ru-RU" sz="1900" b="1" dirty="0"/>
              <a:t> </a:t>
            </a:r>
            <a:r>
              <a:rPr lang="ru-RU" sz="1900" b="1" dirty="0" err="1"/>
              <a:t>об’єктів</a:t>
            </a:r>
            <a:r>
              <a:rPr lang="ru-RU" sz="1900" b="1" dirty="0"/>
              <a:t> </a:t>
            </a:r>
            <a:r>
              <a:rPr lang="ru-RU" sz="1900" b="1" dirty="0" err="1"/>
              <a:t>нерухомого</a:t>
            </a:r>
            <a:r>
              <a:rPr lang="ru-RU" sz="1900" b="1" dirty="0"/>
              <a:t> майна, </a:t>
            </a:r>
            <a:r>
              <a:rPr lang="ru-RU" sz="1900" b="1" dirty="0" err="1"/>
              <a:t>що</a:t>
            </a:r>
            <a:r>
              <a:rPr lang="ru-RU" sz="1900" b="1" dirty="0"/>
              <a:t> на </a:t>
            </a:r>
            <a:r>
              <a:rPr lang="ru-RU" sz="1900" b="1" dirty="0" err="1"/>
              <a:t>ній</a:t>
            </a:r>
            <a:r>
              <a:rPr lang="ru-RU" sz="1900" b="1" dirty="0"/>
              <a:t> </a:t>
            </a:r>
            <a:r>
              <a:rPr lang="ru-RU" sz="1900" b="1" dirty="0" err="1"/>
              <a:t>розміщені</a:t>
            </a:r>
            <a:r>
              <a:rPr lang="ru-RU" sz="1900" b="1" dirty="0"/>
              <a:t>, з </a:t>
            </a:r>
            <a:r>
              <a:rPr lang="ru-RU" sz="1900" b="1" dirty="0" err="1"/>
              <a:t>мотивів</a:t>
            </a:r>
            <a:r>
              <a:rPr lang="ru-RU" sz="1900" b="1" dirty="0"/>
              <a:t> </a:t>
            </a:r>
            <a:r>
              <a:rPr lang="ru-RU" sz="1900" b="1" dirty="0" err="1"/>
              <a:t>суспільної</a:t>
            </a:r>
            <a:r>
              <a:rPr lang="ru-RU" sz="1900" b="1" dirty="0"/>
              <a:t> </a:t>
            </a:r>
            <a:r>
              <a:rPr lang="ru-RU" sz="1900" b="1" dirty="0" err="1"/>
              <a:t>необхідності</a:t>
            </a:r>
            <a:endParaRPr lang="ru-RU" sz="1900" b="1" dirty="0"/>
          </a:p>
          <a:p>
            <a:pPr marL="82296" indent="0">
              <a:buNone/>
            </a:pPr>
            <a:endParaRPr lang="ru-RU" sz="1800" dirty="0"/>
          </a:p>
          <a:p>
            <a:pPr marL="82296" indent="0" algn="just">
              <a:buNone/>
            </a:pPr>
            <a:r>
              <a:rPr lang="ru-RU" sz="1800" dirty="0"/>
              <a:t>1. Право </a:t>
            </a:r>
            <a:r>
              <a:rPr lang="ru-RU" sz="1800" dirty="0" err="1"/>
              <a:t>звернутися</a:t>
            </a:r>
            <a:r>
              <a:rPr lang="ru-RU" sz="1800" dirty="0"/>
              <a:t> з </a:t>
            </a:r>
            <a:r>
              <a:rPr lang="ru-RU" sz="1800" dirty="0" err="1"/>
              <a:t>адміністративним</a:t>
            </a:r>
            <a:r>
              <a:rPr lang="ru-RU" sz="1800" dirty="0"/>
              <a:t> </a:t>
            </a:r>
            <a:r>
              <a:rPr lang="ru-RU" sz="1800" dirty="0" err="1"/>
              <a:t>позовом</a:t>
            </a:r>
            <a:r>
              <a:rPr lang="ru-RU" sz="1800" dirty="0"/>
              <a:t> про </a:t>
            </a:r>
            <a:r>
              <a:rPr lang="ru-RU" sz="1800" dirty="0" err="1"/>
              <a:t>примусове</a:t>
            </a:r>
            <a:r>
              <a:rPr lang="ru-RU" sz="1800" dirty="0"/>
              <a:t> </a:t>
            </a:r>
            <a:r>
              <a:rPr lang="ru-RU" sz="1800" dirty="0" err="1"/>
              <a:t>відчуження</a:t>
            </a:r>
            <a:r>
              <a:rPr lang="ru-RU" sz="1800" dirty="0"/>
              <a:t> </a:t>
            </a:r>
            <a:r>
              <a:rPr lang="ru-RU" sz="1800" dirty="0" err="1"/>
              <a:t>земельної</a:t>
            </a:r>
            <a:r>
              <a:rPr lang="ru-RU" sz="1800" dirty="0"/>
              <a:t> </a:t>
            </a:r>
            <a:r>
              <a:rPr lang="ru-RU" sz="1800" dirty="0" err="1"/>
              <a:t>ділянки</a:t>
            </a:r>
            <a:r>
              <a:rPr lang="ru-RU" sz="1800" dirty="0"/>
              <a:t>, </a:t>
            </a:r>
            <a:r>
              <a:rPr lang="ru-RU" sz="1800" dirty="0" err="1"/>
              <a:t>інших</a:t>
            </a:r>
            <a:r>
              <a:rPr lang="ru-RU" sz="1800" dirty="0"/>
              <a:t> </a:t>
            </a:r>
            <a:r>
              <a:rPr lang="ru-RU" sz="1800" dirty="0" err="1"/>
              <a:t>об’єктів</a:t>
            </a:r>
            <a:r>
              <a:rPr lang="ru-RU" sz="1800" dirty="0"/>
              <a:t> </a:t>
            </a:r>
            <a:r>
              <a:rPr lang="ru-RU" sz="1800" dirty="0" err="1"/>
              <a:t>нерухомого</a:t>
            </a:r>
            <a:r>
              <a:rPr lang="ru-RU" sz="1800" dirty="0"/>
              <a:t> майна, </a:t>
            </a:r>
            <a:r>
              <a:rPr lang="ru-RU" sz="1800" dirty="0" err="1"/>
              <a:t>що</a:t>
            </a:r>
            <a:r>
              <a:rPr lang="ru-RU" sz="1800" dirty="0"/>
              <a:t> на </a:t>
            </a:r>
            <a:r>
              <a:rPr lang="ru-RU" sz="1800" dirty="0" err="1"/>
              <a:t>ній</a:t>
            </a:r>
            <a:r>
              <a:rPr lang="ru-RU" sz="1800" dirty="0"/>
              <a:t> </a:t>
            </a:r>
            <a:r>
              <a:rPr lang="ru-RU" sz="1800" dirty="0" err="1"/>
              <a:t>розміщені</a:t>
            </a:r>
            <a:r>
              <a:rPr lang="ru-RU" sz="1800" dirty="0"/>
              <a:t>, з </a:t>
            </a:r>
            <a:r>
              <a:rPr lang="ru-RU" sz="1800" dirty="0" err="1"/>
              <a:t>мотивів</a:t>
            </a:r>
            <a:r>
              <a:rPr lang="ru-RU" sz="1800" dirty="0"/>
              <a:t> </a:t>
            </a:r>
            <a:r>
              <a:rPr lang="ru-RU" sz="1800" dirty="0" err="1"/>
              <a:t>суспільної</a:t>
            </a:r>
            <a:r>
              <a:rPr lang="ru-RU" sz="1800" dirty="0"/>
              <a:t> </a:t>
            </a:r>
            <a:r>
              <a:rPr lang="ru-RU" sz="1800" dirty="0" err="1"/>
              <a:t>необхідності</a:t>
            </a:r>
            <a:r>
              <a:rPr lang="ru-RU" sz="1800" dirty="0"/>
              <a:t> </a:t>
            </a:r>
            <a:r>
              <a:rPr lang="ru-RU" sz="1800" dirty="0" err="1"/>
              <a:t>мають</a:t>
            </a:r>
            <a:r>
              <a:rPr lang="ru-RU" sz="1800" dirty="0"/>
              <a:t> </a:t>
            </a:r>
            <a:r>
              <a:rPr lang="ru-RU" sz="1800" dirty="0" err="1"/>
              <a:t>органи</a:t>
            </a:r>
            <a:r>
              <a:rPr lang="ru-RU" sz="1800" dirty="0"/>
              <a:t> </a:t>
            </a:r>
            <a:r>
              <a:rPr lang="ru-RU" sz="1800" dirty="0" err="1"/>
              <a:t>виконавчої</a:t>
            </a:r>
            <a:r>
              <a:rPr lang="ru-RU" sz="1800" dirty="0"/>
              <a:t> </a:t>
            </a:r>
            <a:r>
              <a:rPr lang="ru-RU" sz="1800" dirty="0" err="1"/>
              <a:t>влади</a:t>
            </a:r>
            <a:r>
              <a:rPr lang="ru-RU" sz="1800" dirty="0"/>
              <a:t> та </a:t>
            </a:r>
            <a:r>
              <a:rPr lang="ru-RU" sz="1800" dirty="0" err="1"/>
              <a:t>органи</a:t>
            </a:r>
            <a:r>
              <a:rPr lang="ru-RU" sz="1800" dirty="0"/>
              <a:t> </a:t>
            </a:r>
            <a:r>
              <a:rPr lang="ru-RU" sz="1800" dirty="0" err="1"/>
              <a:t>місцевого</a:t>
            </a:r>
            <a:r>
              <a:rPr lang="ru-RU" sz="1800" dirty="0"/>
              <a:t> </a:t>
            </a:r>
            <a:r>
              <a:rPr lang="ru-RU" sz="1800" dirty="0" err="1"/>
              <a:t>самоврядування</a:t>
            </a:r>
            <a:r>
              <a:rPr lang="ru-RU" sz="1800" dirty="0"/>
              <a:t>, </a:t>
            </a:r>
            <a:r>
              <a:rPr lang="ru-RU" sz="1800" dirty="0" err="1"/>
              <a:t>які</a:t>
            </a:r>
            <a:r>
              <a:rPr lang="ru-RU" sz="1800" dirty="0"/>
              <a:t> </a:t>
            </a:r>
            <a:r>
              <a:rPr lang="ru-RU" sz="1800" dirty="0" err="1"/>
              <a:t>відповідно</a:t>
            </a:r>
            <a:r>
              <a:rPr lang="ru-RU" sz="1800" dirty="0"/>
              <a:t> до закону </a:t>
            </a:r>
            <a:r>
              <a:rPr lang="ru-RU" sz="1800" dirty="0" err="1"/>
              <a:t>можуть</a:t>
            </a:r>
            <a:r>
              <a:rPr lang="ru-RU" sz="1800" dirty="0"/>
              <a:t> </a:t>
            </a:r>
            <a:r>
              <a:rPr lang="ru-RU" sz="1800" dirty="0" err="1"/>
              <a:t>викуповувати</a:t>
            </a:r>
            <a:r>
              <a:rPr lang="ru-RU" sz="1800" dirty="0"/>
              <a:t> </a:t>
            </a:r>
            <a:r>
              <a:rPr lang="ru-RU" sz="1800" dirty="0" err="1"/>
              <a:t>ці</a:t>
            </a:r>
            <a:r>
              <a:rPr lang="ru-RU" sz="1800" dirty="0"/>
              <a:t> </a:t>
            </a:r>
            <a:r>
              <a:rPr lang="ru-RU" sz="1800" dirty="0" err="1"/>
              <a:t>об’єкти</a:t>
            </a:r>
            <a:r>
              <a:rPr lang="ru-RU" sz="1800" dirty="0"/>
              <a:t> для </a:t>
            </a:r>
            <a:r>
              <a:rPr lang="ru-RU" sz="1800" dirty="0" err="1"/>
              <a:t>суспільних</a:t>
            </a:r>
            <a:r>
              <a:rPr lang="ru-RU" sz="1800" dirty="0"/>
              <a:t> потреб.</a:t>
            </a:r>
          </a:p>
          <a:p>
            <a:pPr marL="82296" indent="0" algn="just">
              <a:buNone/>
            </a:pPr>
            <a:endParaRPr lang="ru-RU" sz="1800" dirty="0"/>
          </a:p>
          <a:p>
            <a:pPr marL="82296" indent="0" algn="just">
              <a:buNone/>
            </a:pPr>
            <a:r>
              <a:rPr lang="ru-RU" sz="1800" dirty="0"/>
              <a:t>2. </a:t>
            </a:r>
            <a:r>
              <a:rPr lang="ru-RU" sz="1800" dirty="0" err="1"/>
              <a:t>Адміністративні</a:t>
            </a:r>
            <a:r>
              <a:rPr lang="ru-RU" sz="1800" dirty="0"/>
              <a:t> </a:t>
            </a:r>
            <a:r>
              <a:rPr lang="ru-RU" sz="1800" dirty="0" err="1"/>
              <a:t>справи</a:t>
            </a:r>
            <a:r>
              <a:rPr lang="ru-RU" sz="1800" dirty="0"/>
              <a:t> про </a:t>
            </a:r>
            <a:r>
              <a:rPr lang="ru-RU" sz="1800" dirty="0" err="1"/>
              <a:t>примусове</a:t>
            </a:r>
            <a:r>
              <a:rPr lang="ru-RU" sz="1800" dirty="0"/>
              <a:t> </a:t>
            </a:r>
            <a:r>
              <a:rPr lang="ru-RU" sz="1800" dirty="0" err="1"/>
              <a:t>відчуження</a:t>
            </a:r>
            <a:r>
              <a:rPr lang="ru-RU" sz="1800" dirty="0"/>
              <a:t> </a:t>
            </a:r>
            <a:r>
              <a:rPr lang="ru-RU" sz="1800" dirty="0" err="1"/>
              <a:t>земельної</a:t>
            </a:r>
            <a:r>
              <a:rPr lang="ru-RU" sz="1800" dirty="0"/>
              <a:t> </a:t>
            </a:r>
            <a:r>
              <a:rPr lang="ru-RU" sz="1800" dirty="0" err="1"/>
              <a:t>ділянки</a:t>
            </a:r>
            <a:r>
              <a:rPr lang="ru-RU" sz="1800" dirty="0"/>
              <a:t>, </a:t>
            </a:r>
            <a:r>
              <a:rPr lang="ru-RU" sz="1800" dirty="0" err="1"/>
              <a:t>інших</a:t>
            </a:r>
            <a:r>
              <a:rPr lang="ru-RU" sz="1800" dirty="0"/>
              <a:t> </a:t>
            </a:r>
            <a:r>
              <a:rPr lang="ru-RU" sz="1800" dirty="0" err="1"/>
              <a:t>об’єктів</a:t>
            </a:r>
            <a:r>
              <a:rPr lang="ru-RU" sz="1800" dirty="0"/>
              <a:t> </a:t>
            </a:r>
            <a:r>
              <a:rPr lang="ru-RU" sz="1800" dirty="0" err="1"/>
              <a:t>нерухомого</a:t>
            </a:r>
            <a:r>
              <a:rPr lang="ru-RU" sz="1800" dirty="0"/>
              <a:t> майна, </a:t>
            </a:r>
            <a:r>
              <a:rPr lang="ru-RU" sz="1800" dirty="0" err="1"/>
              <a:t>що</a:t>
            </a:r>
            <a:r>
              <a:rPr lang="ru-RU" sz="1800" dirty="0"/>
              <a:t> на </a:t>
            </a:r>
            <a:r>
              <a:rPr lang="ru-RU" sz="1800" dirty="0" err="1"/>
              <a:t>ній</a:t>
            </a:r>
            <a:r>
              <a:rPr lang="ru-RU" sz="1800" dirty="0"/>
              <a:t> </a:t>
            </a:r>
            <a:r>
              <a:rPr lang="ru-RU" sz="1800" dirty="0" err="1"/>
              <a:t>розміщені</a:t>
            </a:r>
            <a:r>
              <a:rPr lang="ru-RU" sz="1800" dirty="0"/>
              <a:t>, з </a:t>
            </a:r>
            <a:r>
              <a:rPr lang="ru-RU" sz="1800" dirty="0" err="1"/>
              <a:t>мотивів</a:t>
            </a:r>
            <a:r>
              <a:rPr lang="ru-RU" sz="1800" dirty="0"/>
              <a:t> </a:t>
            </a:r>
            <a:r>
              <a:rPr lang="ru-RU" sz="1800" dirty="0" err="1"/>
              <a:t>суспільної</a:t>
            </a:r>
            <a:r>
              <a:rPr lang="ru-RU" sz="1800" dirty="0"/>
              <a:t> </a:t>
            </a:r>
            <a:r>
              <a:rPr lang="ru-RU" sz="1800" dirty="0" err="1"/>
              <a:t>необхідності</a:t>
            </a:r>
            <a:r>
              <a:rPr lang="ru-RU" sz="1800" dirty="0"/>
              <a:t> </a:t>
            </a:r>
            <a:r>
              <a:rPr lang="ru-RU" sz="1800" dirty="0" err="1"/>
              <a:t>розглядаються</a:t>
            </a:r>
            <a:r>
              <a:rPr lang="ru-RU" sz="1800" dirty="0"/>
              <a:t> та </a:t>
            </a:r>
            <a:r>
              <a:rPr lang="ru-RU" sz="1800" dirty="0" err="1"/>
              <a:t>вирішуються</a:t>
            </a:r>
            <a:r>
              <a:rPr lang="ru-RU" sz="1800" dirty="0"/>
              <a:t> </a:t>
            </a:r>
            <a:r>
              <a:rPr lang="ru-RU" sz="1800" dirty="0" err="1"/>
              <a:t>апеляційним</a:t>
            </a:r>
            <a:r>
              <a:rPr lang="ru-RU" sz="1800" dirty="0"/>
              <a:t> </a:t>
            </a:r>
            <a:r>
              <a:rPr lang="ru-RU" sz="1800" dirty="0" err="1"/>
              <a:t>адміністративним</a:t>
            </a:r>
            <a:r>
              <a:rPr lang="ru-RU" sz="1800" dirty="0"/>
              <a:t> судом за </a:t>
            </a:r>
            <a:r>
              <a:rPr lang="ru-RU" sz="1800" dirty="0" err="1"/>
              <a:t>місцем</a:t>
            </a:r>
            <a:r>
              <a:rPr lang="ru-RU" sz="1800" dirty="0"/>
              <a:t> </a:t>
            </a:r>
            <a:r>
              <a:rPr lang="ru-RU" sz="1800" dirty="0" err="1"/>
              <a:t>розташування</a:t>
            </a:r>
            <a:r>
              <a:rPr lang="ru-RU" sz="1800" dirty="0"/>
              <a:t> </a:t>
            </a:r>
            <a:r>
              <a:rPr lang="ru-RU" sz="1800" dirty="0" err="1"/>
              <a:t>нерухомого</a:t>
            </a:r>
            <a:r>
              <a:rPr lang="ru-RU" sz="1800" dirty="0"/>
              <a:t> майна, </a:t>
            </a:r>
            <a:r>
              <a:rPr lang="ru-RU" sz="1800" dirty="0" err="1"/>
              <a:t>що</a:t>
            </a:r>
            <a:r>
              <a:rPr lang="ru-RU" sz="1800" dirty="0"/>
              <a:t> </a:t>
            </a:r>
            <a:r>
              <a:rPr lang="ru-RU" sz="1800" dirty="0" err="1"/>
              <a:t>підлягає</a:t>
            </a:r>
            <a:r>
              <a:rPr lang="ru-RU" sz="1800" dirty="0"/>
              <a:t> </a:t>
            </a:r>
            <a:r>
              <a:rPr lang="ru-RU" sz="1800" dirty="0" err="1"/>
              <a:t>примусовому</a:t>
            </a:r>
            <a:r>
              <a:rPr lang="ru-RU" sz="1800" dirty="0"/>
              <a:t> </a:t>
            </a:r>
            <a:r>
              <a:rPr lang="ru-RU" sz="1800" dirty="0" err="1"/>
              <a:t>відчуженню</a:t>
            </a:r>
            <a:r>
              <a:rPr lang="ru-RU" sz="1800" dirty="0"/>
              <a:t>.</a:t>
            </a:r>
          </a:p>
        </p:txBody>
      </p:sp>
    </p:spTree>
    <p:extLst>
      <p:ext uri="{BB962C8B-B14F-4D97-AF65-F5344CB8AC3E}">
        <p14:creationId xmlns:p14="http://schemas.microsoft.com/office/powerpoint/2010/main" val="132658277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99392"/>
            <a:ext cx="7742664" cy="1428760"/>
          </a:xfrm>
        </p:spPr>
        <p:txBody>
          <a:bodyPr>
            <a:normAutofit/>
          </a:bodyPr>
          <a:lstStyle/>
          <a:p>
            <a:pPr algn="ctr"/>
            <a:r>
              <a:rPr lang="uk-UA" sz="3000" b="1" dirty="0" smtClean="0"/>
              <a:t>Екологічні закони як джерела </a:t>
            </a:r>
            <a:br>
              <a:rPr lang="uk-UA" sz="3000" b="1" dirty="0" smtClean="0"/>
            </a:br>
            <a:r>
              <a:rPr lang="uk-UA" sz="3000" b="1" dirty="0" smtClean="0"/>
              <a:t>земельного права</a:t>
            </a:r>
            <a:endParaRPr lang="ru-RU" sz="3000" b="1" dirty="0"/>
          </a:p>
        </p:txBody>
      </p:sp>
      <p:sp>
        <p:nvSpPr>
          <p:cNvPr id="3" name="Содержимое 2"/>
          <p:cNvSpPr>
            <a:spLocks noGrp="1"/>
          </p:cNvSpPr>
          <p:nvPr>
            <p:ph idx="1"/>
          </p:nvPr>
        </p:nvSpPr>
        <p:spPr>
          <a:xfrm>
            <a:off x="1043608" y="1268760"/>
            <a:ext cx="7776864" cy="5184576"/>
          </a:xfrm>
        </p:spPr>
        <p:txBody>
          <a:bodyPr>
            <a:normAutofit fontScale="77500" lnSpcReduction="20000"/>
          </a:bodyPr>
          <a:lstStyle/>
          <a:p>
            <a:r>
              <a:rPr lang="uk-UA" sz="2800" dirty="0" smtClean="0"/>
              <a:t>Закон України від 25 червня 1991 р. </a:t>
            </a:r>
            <a:r>
              <a:rPr lang="uk-UA" sz="2800" b="1" dirty="0" smtClean="0"/>
              <a:t>«Про охорону навколишнього природного середовища».</a:t>
            </a:r>
          </a:p>
          <a:p>
            <a:r>
              <a:rPr lang="ru-RU" sz="2800" dirty="0" smtClean="0"/>
              <a:t>Закон </a:t>
            </a:r>
            <a:r>
              <a:rPr lang="uk-UA" sz="2800" dirty="0" smtClean="0"/>
              <a:t>України від 28 лютого 2019 р. «</a:t>
            </a:r>
            <a:r>
              <a:rPr lang="uk-UA" sz="2800" b="1" dirty="0" smtClean="0"/>
              <a:t>Про Основні засади (стратегію) державної екологічної політики України на період д</a:t>
            </a:r>
            <a:r>
              <a:rPr lang="ru-RU" sz="2800" b="1" dirty="0" smtClean="0"/>
              <a:t>о 2030 року».</a:t>
            </a:r>
            <a:endParaRPr lang="uk-UA" sz="2800" b="1" dirty="0" smtClean="0"/>
          </a:p>
          <a:p>
            <a:r>
              <a:rPr lang="uk-UA" sz="2800" dirty="0" smtClean="0"/>
              <a:t>Закон </a:t>
            </a:r>
            <a:r>
              <a:rPr lang="uk-UA" sz="2800" dirty="0"/>
              <a:t>України від </a:t>
            </a:r>
            <a:r>
              <a:rPr lang="uk-UA" sz="2800" dirty="0" smtClean="0"/>
              <a:t>21 вересня 2000 р</a:t>
            </a:r>
            <a:r>
              <a:rPr lang="uk-UA" sz="2800" dirty="0"/>
              <a:t>. </a:t>
            </a:r>
            <a:r>
              <a:rPr lang="uk-UA" sz="2800" b="1" dirty="0"/>
              <a:t>«Про </a:t>
            </a:r>
            <a:r>
              <a:rPr lang="uk-UA" sz="2800" b="1" dirty="0" smtClean="0"/>
              <a:t>Загальнодержавну програму формування </a:t>
            </a:r>
            <a:br>
              <a:rPr lang="uk-UA" sz="2800" b="1" dirty="0" smtClean="0"/>
            </a:br>
            <a:r>
              <a:rPr lang="uk-UA" sz="2800" b="1" dirty="0" smtClean="0"/>
              <a:t>національної екологічної мережі України </a:t>
            </a:r>
            <a:br>
              <a:rPr lang="uk-UA" sz="2800" b="1" dirty="0" smtClean="0"/>
            </a:br>
            <a:r>
              <a:rPr lang="uk-UA" sz="2800" b="1" dirty="0" smtClean="0"/>
              <a:t>на 2000-2015 роки».</a:t>
            </a:r>
            <a:endParaRPr lang="uk-UA" sz="2800" b="1" dirty="0"/>
          </a:p>
          <a:p>
            <a:r>
              <a:rPr lang="uk-UA" sz="2800" dirty="0" smtClean="0"/>
              <a:t>Закон України від 24 червня 2004 р. </a:t>
            </a:r>
            <a:r>
              <a:rPr lang="uk-UA" sz="2800" b="1" dirty="0" smtClean="0"/>
              <a:t>«Про екологічну мережу».</a:t>
            </a:r>
          </a:p>
          <a:p>
            <a:r>
              <a:rPr lang="uk-UA" sz="2800" dirty="0" smtClean="0"/>
              <a:t>Закон України від 16 червня 1992 р. </a:t>
            </a:r>
            <a:r>
              <a:rPr lang="uk-UA" sz="2800" b="1" dirty="0"/>
              <a:t>«</a:t>
            </a:r>
            <a:r>
              <a:rPr lang="uk-UA" sz="2800" b="1" dirty="0" smtClean="0"/>
              <a:t>Про природно-заповідний фонд України».</a:t>
            </a:r>
            <a:endParaRPr lang="uk-UA" sz="2800" b="1" dirty="0"/>
          </a:p>
          <a:p>
            <a:r>
              <a:rPr lang="uk-UA" sz="2800" dirty="0"/>
              <a:t>Закон </a:t>
            </a:r>
            <a:r>
              <a:rPr lang="uk-UA" sz="2800" dirty="0" smtClean="0"/>
              <a:t>України від 23 травня 2017 р. </a:t>
            </a:r>
            <a:r>
              <a:rPr lang="uk-UA" sz="2800" b="1" dirty="0" smtClean="0"/>
              <a:t>«</a:t>
            </a:r>
            <a:r>
              <a:rPr lang="uk-UA" sz="2800" b="1" dirty="0"/>
              <a:t>Про </a:t>
            </a:r>
            <a:r>
              <a:rPr lang="uk-UA" sz="2800" b="1" dirty="0" smtClean="0"/>
              <a:t>оцінку впливу на довкілля».</a:t>
            </a:r>
          </a:p>
          <a:p>
            <a:r>
              <a:rPr lang="uk-UA" sz="2800" dirty="0"/>
              <a:t>Закон України від </a:t>
            </a:r>
            <a:r>
              <a:rPr lang="uk-UA" sz="2800" dirty="0" smtClean="0"/>
              <a:t>20 березня 2018 </a:t>
            </a:r>
            <a:r>
              <a:rPr lang="uk-UA" sz="2800" dirty="0"/>
              <a:t>р. </a:t>
            </a:r>
            <a:r>
              <a:rPr lang="uk-UA" sz="2800" b="1" dirty="0"/>
              <a:t>«Про </a:t>
            </a:r>
            <a:r>
              <a:rPr lang="uk-UA" sz="2800" b="1" dirty="0" smtClean="0"/>
              <a:t>стратегічну екологічну оцінку».</a:t>
            </a:r>
            <a:endParaRPr lang="uk-UA" sz="2800" b="1" dirty="0"/>
          </a:p>
          <a:p>
            <a:endParaRPr lang="uk-UA" sz="2800" b="1" dirty="0"/>
          </a:p>
          <a:p>
            <a:endParaRPr lang="uk-UA" sz="2800"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16632"/>
            <a:ext cx="7498080" cy="936104"/>
          </a:xfrm>
        </p:spPr>
        <p:txBody>
          <a:bodyPr>
            <a:normAutofit/>
          </a:bodyPr>
          <a:lstStyle/>
          <a:p>
            <a:r>
              <a:rPr lang="ru-RU" sz="2400" b="1" dirty="0" smtClean="0">
                <a:solidFill>
                  <a:srgbClr val="FF0000"/>
                </a:solidFill>
              </a:rPr>
              <a:t>Закон </a:t>
            </a:r>
            <a:r>
              <a:rPr lang="ru-RU" sz="2400" b="1" dirty="0" err="1" smtClean="0">
                <a:solidFill>
                  <a:srgbClr val="FF0000"/>
                </a:solidFill>
              </a:rPr>
              <a:t>України</a:t>
            </a:r>
            <a:r>
              <a:rPr lang="ru-RU" sz="2400" b="1" dirty="0" smtClean="0">
                <a:solidFill>
                  <a:srgbClr val="FF0000"/>
                </a:solidFill>
              </a:rPr>
              <a:t> «Про </a:t>
            </a:r>
            <a:r>
              <a:rPr lang="ru-RU" sz="2400" b="1" dirty="0" err="1" smtClean="0">
                <a:solidFill>
                  <a:srgbClr val="FF0000"/>
                </a:solidFill>
              </a:rPr>
              <a:t>оцінку</a:t>
            </a:r>
            <a:r>
              <a:rPr lang="ru-RU" sz="2400" b="1" dirty="0" smtClean="0">
                <a:solidFill>
                  <a:srgbClr val="FF0000"/>
                </a:solidFill>
              </a:rPr>
              <a:t> </a:t>
            </a:r>
            <a:r>
              <a:rPr lang="ru-RU" sz="2400" b="1" dirty="0" err="1" smtClean="0">
                <a:solidFill>
                  <a:srgbClr val="FF0000"/>
                </a:solidFill>
              </a:rPr>
              <a:t>впливу</a:t>
            </a:r>
            <a:r>
              <a:rPr lang="ru-RU" sz="2400" b="1" dirty="0" smtClean="0">
                <a:solidFill>
                  <a:srgbClr val="FF0000"/>
                </a:solidFill>
              </a:rPr>
              <a:t> на </a:t>
            </a:r>
            <a:r>
              <a:rPr lang="ru-RU" sz="2400" b="1" dirty="0" err="1" smtClean="0">
                <a:solidFill>
                  <a:srgbClr val="FF0000"/>
                </a:solidFill>
              </a:rPr>
              <a:t>довкілля</a:t>
            </a:r>
            <a:r>
              <a:rPr lang="ru-RU" sz="2400" b="1" dirty="0">
                <a:solidFill>
                  <a:srgbClr val="FF0000"/>
                </a:solidFill>
              </a:rPr>
              <a:t>»</a:t>
            </a:r>
            <a:br>
              <a:rPr lang="ru-RU" sz="2400" b="1" dirty="0">
                <a:solidFill>
                  <a:srgbClr val="FF0000"/>
                </a:solidFill>
              </a:rPr>
            </a:br>
            <a:r>
              <a:rPr lang="ru-RU" sz="2400" b="1" dirty="0" err="1" smtClean="0">
                <a:solidFill>
                  <a:srgbClr val="002060"/>
                </a:solidFill>
              </a:rPr>
              <a:t>від</a:t>
            </a:r>
            <a:r>
              <a:rPr lang="ru-RU" sz="2400" b="1" dirty="0" smtClean="0">
                <a:solidFill>
                  <a:srgbClr val="002060"/>
                </a:solidFill>
              </a:rPr>
              <a:t> 23 </a:t>
            </a:r>
            <a:r>
              <a:rPr lang="ru-RU" sz="2400" b="1" dirty="0" err="1">
                <a:solidFill>
                  <a:srgbClr val="002060"/>
                </a:solidFill>
              </a:rPr>
              <a:t>травня</a:t>
            </a:r>
            <a:r>
              <a:rPr lang="ru-RU" sz="2400" b="1" dirty="0">
                <a:solidFill>
                  <a:srgbClr val="002060"/>
                </a:solidFill>
              </a:rPr>
              <a:t> 2017 </a:t>
            </a:r>
            <a:r>
              <a:rPr lang="ru-RU" sz="2400" b="1" dirty="0" smtClean="0">
                <a:solidFill>
                  <a:srgbClr val="002060"/>
                </a:solidFill>
              </a:rPr>
              <a:t>р. № </a:t>
            </a:r>
            <a:r>
              <a:rPr lang="ru-RU" sz="2400" b="1" dirty="0">
                <a:solidFill>
                  <a:srgbClr val="002060"/>
                </a:solidFill>
              </a:rPr>
              <a:t>2059-VIII</a:t>
            </a:r>
          </a:p>
        </p:txBody>
      </p:sp>
      <p:sp>
        <p:nvSpPr>
          <p:cNvPr id="3" name="Содержимое 2"/>
          <p:cNvSpPr>
            <a:spLocks noGrp="1"/>
          </p:cNvSpPr>
          <p:nvPr>
            <p:ph idx="1"/>
          </p:nvPr>
        </p:nvSpPr>
        <p:spPr>
          <a:xfrm>
            <a:off x="1187624" y="1340768"/>
            <a:ext cx="7848872" cy="5184576"/>
          </a:xfrm>
        </p:spPr>
        <p:txBody>
          <a:bodyPr>
            <a:normAutofit fontScale="70000" lnSpcReduction="20000"/>
          </a:bodyPr>
          <a:lstStyle/>
          <a:p>
            <a:pPr marL="0" indent="0" algn="just">
              <a:buNone/>
            </a:pPr>
            <a:r>
              <a:rPr lang="uk-UA" dirty="0" smtClean="0"/>
              <a:t>Закон </a:t>
            </a:r>
            <a:r>
              <a:rPr lang="uk-UA" dirty="0"/>
              <a:t>встановлює правові та організаційні засади </a:t>
            </a:r>
            <a:r>
              <a:rPr lang="uk-UA" b="1" dirty="0"/>
              <a:t>оцінки впливу на довкілля</a:t>
            </a:r>
            <a:r>
              <a:rPr lang="uk-UA" dirty="0"/>
              <a:t>, спрямованої на запобігання шкоді довкіллю, забезпечення екологічної безпеки, охорони довкілля, раціонального використання і відтворення природних ресурсів, </a:t>
            </a:r>
            <a:r>
              <a:rPr lang="uk-UA" b="1" dirty="0"/>
              <a:t>у процесі прийняття рішень </a:t>
            </a:r>
            <a:r>
              <a:rPr lang="uk-UA" dirty="0"/>
              <a:t>про провадження господарської діяльності, яка може мати значний вплив на довкілля, з урахуванням державних, громадських та приватних </a:t>
            </a:r>
            <a:r>
              <a:rPr lang="uk-UA" dirty="0" smtClean="0"/>
              <a:t>інтересів.</a:t>
            </a:r>
          </a:p>
          <a:p>
            <a:pPr marL="0" indent="0" algn="just">
              <a:buNone/>
            </a:pPr>
            <a:endParaRPr lang="uk-UA" dirty="0"/>
          </a:p>
          <a:p>
            <a:pPr marL="0" indent="0" algn="just">
              <a:buNone/>
            </a:pPr>
            <a:r>
              <a:rPr lang="uk-UA" b="1" dirty="0" smtClean="0"/>
              <a:t>Вплив </a:t>
            </a:r>
            <a:r>
              <a:rPr lang="uk-UA" b="1" dirty="0"/>
              <a:t>на довкілля </a:t>
            </a:r>
            <a:r>
              <a:rPr lang="uk-UA" dirty="0" smtClean="0"/>
              <a:t>- </a:t>
            </a:r>
            <a:r>
              <a:rPr lang="uk-UA" dirty="0"/>
              <a:t>будь-які наслідки планованої діяльності для довкілля, в тому числі наслідки для безпечності життєдіяльності людей та їхнього здоров’я, флори, фауни, </a:t>
            </a:r>
            <a:r>
              <a:rPr lang="uk-UA" dirty="0" err="1"/>
              <a:t>біорізноманіття</a:t>
            </a:r>
            <a:r>
              <a:rPr lang="uk-UA" dirty="0"/>
              <a:t>, ґрунту, повітря, води, клімату, ландшафту, природних територій та об’єктів, історичних пам’яток та інших матеріальних об’єктів чи для сукупності цих факторів, а також наслідки для об’єктів культурної спадщини чи соціально-економічних умов, які є результатом зміни цих </a:t>
            </a:r>
            <a:r>
              <a:rPr lang="uk-UA" dirty="0" smtClean="0"/>
              <a:t>факторів.</a:t>
            </a:r>
            <a:endParaRPr lang="ru-RU" dirty="0"/>
          </a:p>
        </p:txBody>
      </p:sp>
    </p:spTree>
    <p:extLst>
      <p:ext uri="{BB962C8B-B14F-4D97-AF65-F5344CB8AC3E}">
        <p14:creationId xmlns:p14="http://schemas.microsoft.com/office/powerpoint/2010/main" val="188592815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16632"/>
            <a:ext cx="7498080" cy="936104"/>
          </a:xfrm>
        </p:spPr>
        <p:txBody>
          <a:bodyPr>
            <a:normAutofit/>
          </a:bodyPr>
          <a:lstStyle/>
          <a:p>
            <a:r>
              <a:rPr lang="ru-RU" sz="2400" b="1" dirty="0" smtClean="0">
                <a:solidFill>
                  <a:srgbClr val="FF0000"/>
                </a:solidFill>
              </a:rPr>
              <a:t>Закон </a:t>
            </a:r>
            <a:r>
              <a:rPr lang="ru-RU" sz="2400" b="1" dirty="0" err="1" smtClean="0">
                <a:solidFill>
                  <a:srgbClr val="FF0000"/>
                </a:solidFill>
              </a:rPr>
              <a:t>України</a:t>
            </a:r>
            <a:r>
              <a:rPr lang="ru-RU" sz="2400" b="1" dirty="0" smtClean="0">
                <a:solidFill>
                  <a:srgbClr val="FF0000"/>
                </a:solidFill>
              </a:rPr>
              <a:t> «Про </a:t>
            </a:r>
            <a:r>
              <a:rPr lang="ru-RU" sz="2400" b="1" dirty="0" err="1" smtClean="0">
                <a:solidFill>
                  <a:srgbClr val="FF0000"/>
                </a:solidFill>
              </a:rPr>
              <a:t>стратегічну</a:t>
            </a:r>
            <a:r>
              <a:rPr lang="ru-RU" sz="2400" b="1" dirty="0" smtClean="0">
                <a:solidFill>
                  <a:srgbClr val="FF0000"/>
                </a:solidFill>
              </a:rPr>
              <a:t> </a:t>
            </a:r>
            <a:r>
              <a:rPr lang="ru-RU" sz="2400" b="1" dirty="0" err="1" smtClean="0">
                <a:solidFill>
                  <a:srgbClr val="FF0000"/>
                </a:solidFill>
              </a:rPr>
              <a:t>екологічну</a:t>
            </a:r>
            <a:r>
              <a:rPr lang="ru-RU" sz="2400" b="1" dirty="0" smtClean="0">
                <a:solidFill>
                  <a:srgbClr val="FF0000"/>
                </a:solidFill>
              </a:rPr>
              <a:t> </a:t>
            </a:r>
            <a:r>
              <a:rPr lang="ru-RU" sz="2400" b="1" dirty="0" err="1" smtClean="0">
                <a:solidFill>
                  <a:srgbClr val="FF0000"/>
                </a:solidFill>
              </a:rPr>
              <a:t>оцінку</a:t>
            </a:r>
            <a:r>
              <a:rPr lang="ru-RU" sz="2400" b="1" dirty="0" smtClean="0">
                <a:solidFill>
                  <a:srgbClr val="FF0000"/>
                </a:solidFill>
              </a:rPr>
              <a:t>»</a:t>
            </a:r>
            <a:r>
              <a:rPr lang="ru-RU" sz="2400" b="1" dirty="0">
                <a:solidFill>
                  <a:srgbClr val="FF0000"/>
                </a:solidFill>
              </a:rPr>
              <a:t/>
            </a:r>
            <a:br>
              <a:rPr lang="ru-RU" sz="2400" b="1" dirty="0">
                <a:solidFill>
                  <a:srgbClr val="FF0000"/>
                </a:solidFill>
              </a:rPr>
            </a:br>
            <a:r>
              <a:rPr lang="ru-RU" sz="2400" b="1" dirty="0" err="1" smtClean="0">
                <a:solidFill>
                  <a:srgbClr val="002060"/>
                </a:solidFill>
              </a:rPr>
              <a:t>від</a:t>
            </a:r>
            <a:r>
              <a:rPr lang="ru-RU" sz="2400" b="1" dirty="0" smtClean="0">
                <a:solidFill>
                  <a:srgbClr val="002060"/>
                </a:solidFill>
              </a:rPr>
              <a:t> 20 </a:t>
            </a:r>
            <a:r>
              <a:rPr lang="ru-RU" sz="2400" b="1" dirty="0" err="1" smtClean="0">
                <a:solidFill>
                  <a:srgbClr val="002060"/>
                </a:solidFill>
              </a:rPr>
              <a:t>березня</a:t>
            </a:r>
            <a:r>
              <a:rPr lang="ru-RU" sz="2400" b="1" dirty="0" smtClean="0">
                <a:solidFill>
                  <a:srgbClr val="002060"/>
                </a:solidFill>
              </a:rPr>
              <a:t> </a:t>
            </a:r>
            <a:r>
              <a:rPr lang="ru-RU" sz="2400" b="1" dirty="0">
                <a:solidFill>
                  <a:srgbClr val="002060"/>
                </a:solidFill>
              </a:rPr>
              <a:t>2018 </a:t>
            </a:r>
            <a:r>
              <a:rPr lang="ru-RU" sz="2400" b="1" dirty="0" smtClean="0">
                <a:solidFill>
                  <a:srgbClr val="002060"/>
                </a:solidFill>
              </a:rPr>
              <a:t>р. № </a:t>
            </a:r>
            <a:r>
              <a:rPr lang="ru-RU" sz="2400" b="1" dirty="0">
                <a:solidFill>
                  <a:srgbClr val="002060"/>
                </a:solidFill>
              </a:rPr>
              <a:t>2354-VIII</a:t>
            </a:r>
          </a:p>
        </p:txBody>
      </p:sp>
      <p:sp>
        <p:nvSpPr>
          <p:cNvPr id="3" name="Содержимое 2"/>
          <p:cNvSpPr>
            <a:spLocks noGrp="1"/>
          </p:cNvSpPr>
          <p:nvPr>
            <p:ph idx="1"/>
          </p:nvPr>
        </p:nvSpPr>
        <p:spPr>
          <a:xfrm>
            <a:off x="1187624" y="1124744"/>
            <a:ext cx="7848872" cy="5400600"/>
          </a:xfrm>
        </p:spPr>
        <p:txBody>
          <a:bodyPr>
            <a:normAutofit fontScale="70000" lnSpcReduction="20000"/>
          </a:bodyPr>
          <a:lstStyle/>
          <a:p>
            <a:pPr marL="0" indent="0" algn="just">
              <a:buNone/>
            </a:pPr>
            <a:r>
              <a:rPr lang="uk-UA" dirty="0" smtClean="0"/>
              <a:t>Закон регулює </a:t>
            </a:r>
            <a:r>
              <a:rPr lang="uk-UA" dirty="0"/>
              <a:t>відносини у сфері оцінки наслідків для довкілля, у тому числі для здоров’я населення, виконання документів державного планування та поширюється на документи державного планування, які стосуються сільського господарства, лісового господарства, рибного господарства, енергетики, промисловості, транспорту, поводження з відходами, використання водних ресурсів, охорони довкілля, телекомунікацій, туризму, містобудування або землеустрою (схеми) та виконання яких передбачатиме реалізацію видів діяльності (або які містять види діяльності та об’єкти), щодо яких законодавством передбачено здійснення процедури оцінки впливу на довкілля, або які вимагають оцінки, зважаючи на ймовірні наслідки для територій та об’єктів природно-заповідного фонду та екологічної мережі (далі - території з природоохоронним статусом), крім тих, що стосуються створення або розширення територій та об’єктів природно-заповідного фонду.</a:t>
            </a:r>
            <a:endParaRPr lang="uk-UA" dirty="0" smtClean="0"/>
          </a:p>
          <a:p>
            <a:pPr marL="0" indent="0" algn="just">
              <a:buNone/>
            </a:pPr>
            <a:endParaRPr lang="uk-UA" dirty="0"/>
          </a:p>
        </p:txBody>
      </p:sp>
    </p:spTree>
    <p:extLst>
      <p:ext uri="{BB962C8B-B14F-4D97-AF65-F5344CB8AC3E}">
        <p14:creationId xmlns:p14="http://schemas.microsoft.com/office/powerpoint/2010/main" val="295526594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16632"/>
            <a:ext cx="7498080" cy="936104"/>
          </a:xfrm>
        </p:spPr>
        <p:txBody>
          <a:bodyPr>
            <a:normAutofit/>
          </a:bodyPr>
          <a:lstStyle/>
          <a:p>
            <a:r>
              <a:rPr lang="ru-RU" sz="2400" b="1" dirty="0" smtClean="0">
                <a:solidFill>
                  <a:srgbClr val="FF0000"/>
                </a:solidFill>
              </a:rPr>
              <a:t>Закон </a:t>
            </a:r>
            <a:r>
              <a:rPr lang="ru-RU" sz="2400" b="1" dirty="0" err="1" smtClean="0">
                <a:solidFill>
                  <a:srgbClr val="FF0000"/>
                </a:solidFill>
              </a:rPr>
              <a:t>України</a:t>
            </a:r>
            <a:r>
              <a:rPr lang="ru-RU" sz="2400" b="1" dirty="0" smtClean="0">
                <a:solidFill>
                  <a:srgbClr val="FF0000"/>
                </a:solidFill>
              </a:rPr>
              <a:t> «Про </a:t>
            </a:r>
            <a:r>
              <a:rPr lang="ru-RU" sz="2400" b="1" dirty="0" err="1" smtClean="0">
                <a:solidFill>
                  <a:srgbClr val="FF0000"/>
                </a:solidFill>
              </a:rPr>
              <a:t>стратегічну</a:t>
            </a:r>
            <a:r>
              <a:rPr lang="ru-RU" sz="2400" b="1" dirty="0" smtClean="0">
                <a:solidFill>
                  <a:srgbClr val="FF0000"/>
                </a:solidFill>
              </a:rPr>
              <a:t> </a:t>
            </a:r>
            <a:r>
              <a:rPr lang="ru-RU" sz="2400" b="1" dirty="0" err="1" smtClean="0">
                <a:solidFill>
                  <a:srgbClr val="FF0000"/>
                </a:solidFill>
              </a:rPr>
              <a:t>екологічну</a:t>
            </a:r>
            <a:r>
              <a:rPr lang="ru-RU" sz="2400" b="1" dirty="0" smtClean="0">
                <a:solidFill>
                  <a:srgbClr val="FF0000"/>
                </a:solidFill>
              </a:rPr>
              <a:t> </a:t>
            </a:r>
            <a:r>
              <a:rPr lang="ru-RU" sz="2400" b="1" dirty="0" err="1" smtClean="0">
                <a:solidFill>
                  <a:srgbClr val="FF0000"/>
                </a:solidFill>
              </a:rPr>
              <a:t>оцінку</a:t>
            </a:r>
            <a:r>
              <a:rPr lang="ru-RU" sz="2400" b="1" dirty="0" smtClean="0">
                <a:solidFill>
                  <a:srgbClr val="FF0000"/>
                </a:solidFill>
              </a:rPr>
              <a:t>»</a:t>
            </a:r>
            <a:r>
              <a:rPr lang="ru-RU" sz="2400" b="1" dirty="0">
                <a:solidFill>
                  <a:srgbClr val="FF0000"/>
                </a:solidFill>
              </a:rPr>
              <a:t/>
            </a:r>
            <a:br>
              <a:rPr lang="ru-RU" sz="2400" b="1" dirty="0">
                <a:solidFill>
                  <a:srgbClr val="FF0000"/>
                </a:solidFill>
              </a:rPr>
            </a:br>
            <a:r>
              <a:rPr lang="ru-RU" sz="2400" b="1" dirty="0" err="1" smtClean="0">
                <a:solidFill>
                  <a:srgbClr val="002060"/>
                </a:solidFill>
              </a:rPr>
              <a:t>від</a:t>
            </a:r>
            <a:r>
              <a:rPr lang="ru-RU" sz="2400" b="1" dirty="0" smtClean="0">
                <a:solidFill>
                  <a:srgbClr val="002060"/>
                </a:solidFill>
              </a:rPr>
              <a:t> 20 </a:t>
            </a:r>
            <a:r>
              <a:rPr lang="ru-RU" sz="2400" b="1" dirty="0" err="1" smtClean="0">
                <a:solidFill>
                  <a:srgbClr val="002060"/>
                </a:solidFill>
              </a:rPr>
              <a:t>березня</a:t>
            </a:r>
            <a:r>
              <a:rPr lang="ru-RU" sz="2400" b="1" dirty="0" smtClean="0">
                <a:solidFill>
                  <a:srgbClr val="002060"/>
                </a:solidFill>
              </a:rPr>
              <a:t> </a:t>
            </a:r>
            <a:r>
              <a:rPr lang="ru-RU" sz="2400" b="1" dirty="0">
                <a:solidFill>
                  <a:srgbClr val="002060"/>
                </a:solidFill>
              </a:rPr>
              <a:t>2018 </a:t>
            </a:r>
            <a:r>
              <a:rPr lang="ru-RU" sz="2400" b="1" dirty="0" smtClean="0">
                <a:solidFill>
                  <a:srgbClr val="002060"/>
                </a:solidFill>
              </a:rPr>
              <a:t>р. № </a:t>
            </a:r>
            <a:r>
              <a:rPr lang="ru-RU" sz="2400" b="1" dirty="0">
                <a:solidFill>
                  <a:srgbClr val="002060"/>
                </a:solidFill>
              </a:rPr>
              <a:t>2354-VIII</a:t>
            </a:r>
          </a:p>
        </p:txBody>
      </p:sp>
      <p:sp>
        <p:nvSpPr>
          <p:cNvPr id="3" name="Содержимое 2"/>
          <p:cNvSpPr>
            <a:spLocks noGrp="1"/>
          </p:cNvSpPr>
          <p:nvPr>
            <p:ph idx="1"/>
          </p:nvPr>
        </p:nvSpPr>
        <p:spPr>
          <a:xfrm>
            <a:off x="1187624" y="1124744"/>
            <a:ext cx="7848872" cy="5400600"/>
          </a:xfrm>
        </p:spPr>
        <p:txBody>
          <a:bodyPr>
            <a:normAutofit fontScale="77500" lnSpcReduction="20000"/>
          </a:bodyPr>
          <a:lstStyle/>
          <a:p>
            <a:pPr marL="0" indent="0" algn="just">
              <a:buNone/>
            </a:pPr>
            <a:r>
              <a:rPr lang="ru-RU" b="1" dirty="0" err="1" smtClean="0">
                <a:solidFill>
                  <a:srgbClr val="00B050"/>
                </a:solidFill>
              </a:rPr>
              <a:t>Стратегічна</a:t>
            </a:r>
            <a:r>
              <a:rPr lang="ru-RU" b="1" dirty="0" smtClean="0">
                <a:solidFill>
                  <a:srgbClr val="00B050"/>
                </a:solidFill>
              </a:rPr>
              <a:t> </a:t>
            </a:r>
            <a:r>
              <a:rPr lang="ru-RU" b="1" dirty="0" err="1">
                <a:solidFill>
                  <a:srgbClr val="00B050"/>
                </a:solidFill>
              </a:rPr>
              <a:t>екологічна</a:t>
            </a:r>
            <a:r>
              <a:rPr lang="ru-RU" b="1" dirty="0">
                <a:solidFill>
                  <a:srgbClr val="00B050"/>
                </a:solidFill>
              </a:rPr>
              <a:t> </a:t>
            </a:r>
            <a:r>
              <a:rPr lang="ru-RU" b="1" dirty="0" err="1">
                <a:solidFill>
                  <a:srgbClr val="00B050"/>
                </a:solidFill>
              </a:rPr>
              <a:t>оцінка</a:t>
            </a:r>
            <a:r>
              <a:rPr lang="ru-RU" b="1" dirty="0">
                <a:solidFill>
                  <a:srgbClr val="00B050"/>
                </a:solidFill>
              </a:rPr>
              <a:t> </a:t>
            </a:r>
            <a:r>
              <a:rPr lang="ru-RU" dirty="0"/>
              <a:t>- процедура </a:t>
            </a:r>
            <a:r>
              <a:rPr lang="ru-RU" dirty="0" err="1"/>
              <a:t>визначення</a:t>
            </a:r>
            <a:r>
              <a:rPr lang="ru-RU" dirty="0"/>
              <a:t>, </a:t>
            </a:r>
            <a:r>
              <a:rPr lang="ru-RU" dirty="0" err="1"/>
              <a:t>опису</a:t>
            </a:r>
            <a:r>
              <a:rPr lang="ru-RU" dirty="0"/>
              <a:t> та </a:t>
            </a:r>
            <a:r>
              <a:rPr lang="ru-RU" dirty="0" err="1"/>
              <a:t>оцінювання</a:t>
            </a:r>
            <a:r>
              <a:rPr lang="ru-RU" dirty="0"/>
              <a:t> </a:t>
            </a:r>
            <a:r>
              <a:rPr lang="ru-RU" dirty="0" err="1"/>
              <a:t>наслідків</a:t>
            </a:r>
            <a:r>
              <a:rPr lang="ru-RU" dirty="0"/>
              <a:t> </a:t>
            </a:r>
            <a:r>
              <a:rPr lang="ru-RU" dirty="0" err="1"/>
              <a:t>виконання</a:t>
            </a:r>
            <a:r>
              <a:rPr lang="ru-RU" dirty="0"/>
              <a:t> </a:t>
            </a:r>
            <a:r>
              <a:rPr lang="ru-RU" b="1" dirty="0" err="1"/>
              <a:t>документів</a:t>
            </a:r>
            <a:r>
              <a:rPr lang="ru-RU" b="1" dirty="0"/>
              <a:t> державного </a:t>
            </a:r>
            <a:r>
              <a:rPr lang="ru-RU" b="1" dirty="0" err="1"/>
              <a:t>планування</a:t>
            </a:r>
            <a:r>
              <a:rPr lang="ru-RU" b="1" dirty="0"/>
              <a:t> </a:t>
            </a:r>
            <a:r>
              <a:rPr lang="ru-RU" dirty="0"/>
              <a:t>для </a:t>
            </a:r>
            <a:r>
              <a:rPr lang="ru-RU" dirty="0" err="1"/>
              <a:t>довкілля</a:t>
            </a:r>
            <a:r>
              <a:rPr lang="ru-RU" dirty="0"/>
              <a:t>, у тому </a:t>
            </a:r>
            <a:r>
              <a:rPr lang="ru-RU" dirty="0" err="1"/>
              <a:t>числі</a:t>
            </a:r>
            <a:r>
              <a:rPr lang="ru-RU" dirty="0"/>
              <a:t> для </a:t>
            </a:r>
            <a:r>
              <a:rPr lang="ru-RU" dirty="0" err="1"/>
              <a:t>здоров’я</a:t>
            </a:r>
            <a:r>
              <a:rPr lang="ru-RU" dirty="0"/>
              <a:t> </a:t>
            </a:r>
            <a:r>
              <a:rPr lang="ru-RU" dirty="0" err="1"/>
              <a:t>населення</a:t>
            </a:r>
            <a:r>
              <a:rPr lang="ru-RU" dirty="0"/>
              <a:t>, </a:t>
            </a:r>
            <a:r>
              <a:rPr lang="ru-RU" dirty="0" err="1"/>
              <a:t>виправданих</a:t>
            </a:r>
            <a:r>
              <a:rPr lang="ru-RU" dirty="0"/>
              <a:t> альтернатив, </a:t>
            </a:r>
            <a:r>
              <a:rPr lang="ru-RU" dirty="0" err="1"/>
              <a:t>розроблення</a:t>
            </a:r>
            <a:r>
              <a:rPr lang="ru-RU" dirty="0"/>
              <a:t> </a:t>
            </a:r>
            <a:r>
              <a:rPr lang="ru-RU" dirty="0" err="1"/>
              <a:t>заходів</a:t>
            </a:r>
            <a:r>
              <a:rPr lang="ru-RU" dirty="0"/>
              <a:t> </a:t>
            </a:r>
            <a:r>
              <a:rPr lang="ru-RU" dirty="0" err="1"/>
              <a:t>із</a:t>
            </a:r>
            <a:r>
              <a:rPr lang="ru-RU" dirty="0"/>
              <a:t> </a:t>
            </a:r>
            <a:r>
              <a:rPr lang="ru-RU" dirty="0" err="1"/>
              <a:t>запобігання</a:t>
            </a:r>
            <a:r>
              <a:rPr lang="ru-RU" dirty="0"/>
              <a:t>, </a:t>
            </a:r>
            <a:r>
              <a:rPr lang="ru-RU" dirty="0" err="1"/>
              <a:t>зменшення</a:t>
            </a:r>
            <a:r>
              <a:rPr lang="ru-RU" dirty="0"/>
              <a:t> та </a:t>
            </a:r>
            <a:r>
              <a:rPr lang="ru-RU" dirty="0" err="1"/>
              <a:t>пом’якшення</a:t>
            </a:r>
            <a:r>
              <a:rPr lang="ru-RU" dirty="0"/>
              <a:t> </a:t>
            </a:r>
            <a:r>
              <a:rPr lang="ru-RU" dirty="0" err="1"/>
              <a:t>можливих</a:t>
            </a:r>
            <a:r>
              <a:rPr lang="ru-RU" dirty="0"/>
              <a:t> </a:t>
            </a:r>
            <a:r>
              <a:rPr lang="ru-RU" dirty="0" err="1"/>
              <a:t>негативних</a:t>
            </a:r>
            <a:r>
              <a:rPr lang="ru-RU" dirty="0"/>
              <a:t> </a:t>
            </a:r>
            <a:r>
              <a:rPr lang="ru-RU" dirty="0" err="1"/>
              <a:t>наслідків</a:t>
            </a:r>
            <a:r>
              <a:rPr lang="ru-RU" dirty="0"/>
              <a:t>, яка </a:t>
            </a:r>
            <a:r>
              <a:rPr lang="ru-RU" dirty="0" err="1"/>
              <a:t>включає</a:t>
            </a:r>
            <a:r>
              <a:rPr lang="ru-RU" dirty="0"/>
              <a:t> </a:t>
            </a:r>
            <a:r>
              <a:rPr lang="ru-RU" dirty="0" err="1"/>
              <a:t>визначення</a:t>
            </a:r>
            <a:r>
              <a:rPr lang="ru-RU" dirty="0"/>
              <a:t> </a:t>
            </a:r>
            <a:r>
              <a:rPr lang="ru-RU" dirty="0" err="1"/>
              <a:t>обсягу</a:t>
            </a:r>
            <a:r>
              <a:rPr lang="ru-RU" dirty="0"/>
              <a:t> </a:t>
            </a:r>
            <a:r>
              <a:rPr lang="ru-RU" dirty="0" err="1"/>
              <a:t>стратегічної</a:t>
            </a:r>
            <a:r>
              <a:rPr lang="ru-RU" dirty="0"/>
              <a:t> </a:t>
            </a:r>
            <a:r>
              <a:rPr lang="ru-RU" dirty="0" err="1"/>
              <a:t>екологічної</a:t>
            </a:r>
            <a:r>
              <a:rPr lang="ru-RU" dirty="0"/>
              <a:t> </a:t>
            </a:r>
            <a:r>
              <a:rPr lang="ru-RU" dirty="0" err="1"/>
              <a:t>оцінки</a:t>
            </a:r>
            <a:r>
              <a:rPr lang="ru-RU" dirty="0"/>
              <a:t>, </a:t>
            </a:r>
            <a:r>
              <a:rPr lang="ru-RU" dirty="0" err="1"/>
              <a:t>складання</a:t>
            </a:r>
            <a:r>
              <a:rPr lang="ru-RU" dirty="0"/>
              <a:t> </a:t>
            </a:r>
            <a:r>
              <a:rPr lang="ru-RU" dirty="0" err="1"/>
              <a:t>звіту</a:t>
            </a:r>
            <a:r>
              <a:rPr lang="ru-RU" dirty="0"/>
              <a:t> про </a:t>
            </a:r>
            <a:r>
              <a:rPr lang="ru-RU" dirty="0" err="1"/>
              <a:t>стратегічну</a:t>
            </a:r>
            <a:r>
              <a:rPr lang="ru-RU" dirty="0"/>
              <a:t> </a:t>
            </a:r>
            <a:r>
              <a:rPr lang="ru-RU" dirty="0" err="1"/>
              <a:t>екологічну</a:t>
            </a:r>
            <a:r>
              <a:rPr lang="ru-RU" dirty="0"/>
              <a:t> </a:t>
            </a:r>
            <a:r>
              <a:rPr lang="ru-RU" dirty="0" err="1"/>
              <a:t>оцінку</a:t>
            </a:r>
            <a:r>
              <a:rPr lang="ru-RU" dirty="0"/>
              <a:t>, </a:t>
            </a:r>
            <a:r>
              <a:rPr lang="ru-RU" dirty="0" err="1"/>
              <a:t>проведення</a:t>
            </a:r>
            <a:r>
              <a:rPr lang="ru-RU" dirty="0"/>
              <a:t> </a:t>
            </a:r>
            <a:r>
              <a:rPr lang="ru-RU" dirty="0" err="1"/>
              <a:t>громадського</a:t>
            </a:r>
            <a:r>
              <a:rPr lang="ru-RU" dirty="0"/>
              <a:t> </a:t>
            </a:r>
            <a:r>
              <a:rPr lang="ru-RU" dirty="0" err="1"/>
              <a:t>обговорення</a:t>
            </a:r>
            <a:r>
              <a:rPr lang="ru-RU" dirty="0"/>
              <a:t> та </a:t>
            </a:r>
            <a:r>
              <a:rPr lang="ru-RU" dirty="0" err="1"/>
              <a:t>консультацій</a:t>
            </a:r>
            <a:r>
              <a:rPr lang="ru-RU" dirty="0"/>
              <a:t> (за потреби - </a:t>
            </a:r>
            <a:r>
              <a:rPr lang="ru-RU" dirty="0" err="1"/>
              <a:t>транскордонних</a:t>
            </a:r>
            <a:r>
              <a:rPr lang="ru-RU" dirty="0"/>
              <a:t> </a:t>
            </a:r>
            <a:r>
              <a:rPr lang="ru-RU" dirty="0" err="1"/>
              <a:t>консультацій</a:t>
            </a:r>
            <a:r>
              <a:rPr lang="ru-RU" dirty="0"/>
              <a:t>), </a:t>
            </a:r>
            <a:r>
              <a:rPr lang="ru-RU" dirty="0" err="1"/>
              <a:t>врахування</a:t>
            </a:r>
            <a:r>
              <a:rPr lang="ru-RU" dirty="0"/>
              <a:t> у </a:t>
            </a:r>
            <a:r>
              <a:rPr lang="ru-RU" dirty="0" err="1"/>
              <a:t>документі</a:t>
            </a:r>
            <a:r>
              <a:rPr lang="ru-RU" dirty="0"/>
              <a:t> державного </a:t>
            </a:r>
            <a:r>
              <a:rPr lang="ru-RU" dirty="0" err="1"/>
              <a:t>планування</a:t>
            </a:r>
            <a:r>
              <a:rPr lang="ru-RU" dirty="0"/>
              <a:t> </a:t>
            </a:r>
            <a:r>
              <a:rPr lang="ru-RU" dirty="0" err="1"/>
              <a:t>звіту</a:t>
            </a:r>
            <a:r>
              <a:rPr lang="ru-RU" dirty="0"/>
              <a:t> про </a:t>
            </a:r>
            <a:r>
              <a:rPr lang="ru-RU" dirty="0" err="1"/>
              <a:t>стратегічну</a:t>
            </a:r>
            <a:r>
              <a:rPr lang="ru-RU" dirty="0"/>
              <a:t> </a:t>
            </a:r>
            <a:r>
              <a:rPr lang="ru-RU" dirty="0" err="1"/>
              <a:t>екологічну</a:t>
            </a:r>
            <a:r>
              <a:rPr lang="ru-RU" dirty="0"/>
              <a:t> </a:t>
            </a:r>
            <a:r>
              <a:rPr lang="ru-RU" dirty="0" err="1"/>
              <a:t>оцінку</a:t>
            </a:r>
            <a:r>
              <a:rPr lang="ru-RU" dirty="0"/>
              <a:t>, </a:t>
            </a:r>
            <a:r>
              <a:rPr lang="ru-RU" dirty="0" err="1"/>
              <a:t>результатів</a:t>
            </a:r>
            <a:r>
              <a:rPr lang="ru-RU" dirty="0"/>
              <a:t> </a:t>
            </a:r>
            <a:r>
              <a:rPr lang="ru-RU" dirty="0" err="1"/>
              <a:t>громадського</a:t>
            </a:r>
            <a:r>
              <a:rPr lang="ru-RU" dirty="0"/>
              <a:t> </a:t>
            </a:r>
            <a:r>
              <a:rPr lang="ru-RU" dirty="0" err="1"/>
              <a:t>обговорення</a:t>
            </a:r>
            <a:r>
              <a:rPr lang="ru-RU" dirty="0"/>
              <a:t> та </a:t>
            </a:r>
            <a:r>
              <a:rPr lang="ru-RU" dirty="0" err="1"/>
              <a:t>консультацій</a:t>
            </a:r>
            <a:r>
              <a:rPr lang="ru-RU" dirty="0"/>
              <a:t>, </a:t>
            </a:r>
            <a:r>
              <a:rPr lang="ru-RU" dirty="0" err="1"/>
              <a:t>інформування</a:t>
            </a:r>
            <a:r>
              <a:rPr lang="ru-RU" dirty="0"/>
              <a:t> про </a:t>
            </a:r>
            <a:r>
              <a:rPr lang="ru-RU" dirty="0" err="1"/>
              <a:t>затвердження</a:t>
            </a:r>
            <a:r>
              <a:rPr lang="ru-RU" dirty="0"/>
              <a:t> документа державного </a:t>
            </a:r>
            <a:r>
              <a:rPr lang="ru-RU" dirty="0" err="1"/>
              <a:t>планування</a:t>
            </a:r>
            <a:r>
              <a:rPr lang="ru-RU" dirty="0"/>
              <a:t> та </a:t>
            </a:r>
            <a:r>
              <a:rPr lang="ru-RU" dirty="0" err="1"/>
              <a:t>здійснюється</a:t>
            </a:r>
            <a:r>
              <a:rPr lang="ru-RU" dirty="0"/>
              <a:t> у порядку, </a:t>
            </a:r>
            <a:r>
              <a:rPr lang="ru-RU" dirty="0" err="1"/>
              <a:t>визначеному</a:t>
            </a:r>
            <a:r>
              <a:rPr lang="ru-RU" dirty="0"/>
              <a:t> </a:t>
            </a:r>
            <a:r>
              <a:rPr lang="ru-RU" dirty="0" err="1"/>
              <a:t>цим</a:t>
            </a:r>
            <a:r>
              <a:rPr lang="ru-RU" dirty="0"/>
              <a:t> Законом.</a:t>
            </a:r>
            <a:endParaRPr lang="uk-UA" dirty="0"/>
          </a:p>
        </p:txBody>
      </p:sp>
    </p:spTree>
    <p:extLst>
      <p:ext uri="{BB962C8B-B14F-4D97-AF65-F5344CB8AC3E}">
        <p14:creationId xmlns:p14="http://schemas.microsoft.com/office/powerpoint/2010/main" val="242433514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16632"/>
            <a:ext cx="7498080" cy="1152128"/>
          </a:xfrm>
        </p:spPr>
        <p:txBody>
          <a:bodyPr>
            <a:normAutofit/>
          </a:bodyPr>
          <a:lstStyle/>
          <a:p>
            <a:r>
              <a:rPr lang="ru-RU" sz="2000" b="1" dirty="0" smtClean="0">
                <a:solidFill>
                  <a:srgbClr val="FF0000"/>
                </a:solidFill>
              </a:rPr>
              <a:t>Закон </a:t>
            </a:r>
            <a:r>
              <a:rPr lang="ru-RU" sz="2000" b="1" dirty="0" err="1" smtClean="0">
                <a:solidFill>
                  <a:srgbClr val="FF0000"/>
                </a:solidFill>
              </a:rPr>
              <a:t>України</a:t>
            </a:r>
            <a:r>
              <a:rPr lang="ru-RU" sz="2000" b="1" dirty="0" smtClean="0">
                <a:solidFill>
                  <a:srgbClr val="FF0000"/>
                </a:solidFill>
              </a:rPr>
              <a:t> «Про </a:t>
            </a:r>
            <a:r>
              <a:rPr lang="ru-RU" sz="2000" b="1" dirty="0" err="1" smtClean="0">
                <a:solidFill>
                  <a:srgbClr val="FF0000"/>
                </a:solidFill>
              </a:rPr>
              <a:t>Основні</a:t>
            </a:r>
            <a:r>
              <a:rPr lang="ru-RU" sz="2000" b="1" dirty="0" smtClean="0">
                <a:solidFill>
                  <a:srgbClr val="FF0000"/>
                </a:solidFill>
              </a:rPr>
              <a:t> </a:t>
            </a:r>
            <a:r>
              <a:rPr lang="ru-RU" sz="2000" b="1" dirty="0">
                <a:solidFill>
                  <a:srgbClr val="FF0000"/>
                </a:solidFill>
              </a:rPr>
              <a:t>засади (</a:t>
            </a:r>
            <a:r>
              <a:rPr lang="ru-RU" sz="2000" b="1" dirty="0" err="1">
                <a:solidFill>
                  <a:srgbClr val="FF0000"/>
                </a:solidFill>
              </a:rPr>
              <a:t>стратегію</a:t>
            </a:r>
            <a:r>
              <a:rPr lang="ru-RU" sz="2000" b="1" dirty="0">
                <a:solidFill>
                  <a:srgbClr val="FF0000"/>
                </a:solidFill>
              </a:rPr>
              <a:t>) </a:t>
            </a:r>
            <a:r>
              <a:rPr lang="ru-RU" sz="2000" b="1" dirty="0" err="1">
                <a:solidFill>
                  <a:srgbClr val="FF0000"/>
                </a:solidFill>
              </a:rPr>
              <a:t>державної</a:t>
            </a:r>
            <a:r>
              <a:rPr lang="ru-RU" sz="2000" b="1" dirty="0">
                <a:solidFill>
                  <a:srgbClr val="FF0000"/>
                </a:solidFill>
              </a:rPr>
              <a:t> </a:t>
            </a:r>
            <a:r>
              <a:rPr lang="ru-RU" sz="2000" b="1" dirty="0" err="1">
                <a:solidFill>
                  <a:srgbClr val="FF0000"/>
                </a:solidFill>
              </a:rPr>
              <a:t>екологічної</a:t>
            </a:r>
            <a:r>
              <a:rPr lang="ru-RU" sz="2000" b="1" dirty="0">
                <a:solidFill>
                  <a:srgbClr val="FF0000"/>
                </a:solidFill>
              </a:rPr>
              <a:t> </a:t>
            </a:r>
            <a:r>
              <a:rPr lang="ru-RU" sz="2000" b="1" dirty="0" err="1">
                <a:solidFill>
                  <a:srgbClr val="FF0000"/>
                </a:solidFill>
              </a:rPr>
              <a:t>політики</a:t>
            </a:r>
            <a:r>
              <a:rPr lang="ru-RU" sz="2000" b="1" dirty="0">
                <a:solidFill>
                  <a:srgbClr val="FF0000"/>
                </a:solidFill>
              </a:rPr>
              <a:t> </a:t>
            </a:r>
            <a:r>
              <a:rPr lang="ru-RU" sz="2000" b="1" dirty="0" err="1">
                <a:solidFill>
                  <a:srgbClr val="FF0000"/>
                </a:solidFill>
              </a:rPr>
              <a:t>України</a:t>
            </a:r>
            <a:r>
              <a:rPr lang="ru-RU" sz="2000" b="1" dirty="0">
                <a:solidFill>
                  <a:srgbClr val="FF0000"/>
                </a:solidFill>
              </a:rPr>
              <a:t> на </a:t>
            </a:r>
            <a:r>
              <a:rPr lang="ru-RU" sz="2000" b="1" dirty="0" err="1">
                <a:solidFill>
                  <a:srgbClr val="FF0000"/>
                </a:solidFill>
              </a:rPr>
              <a:t>період</a:t>
            </a:r>
            <a:r>
              <a:rPr lang="ru-RU" sz="2000" b="1" dirty="0">
                <a:solidFill>
                  <a:srgbClr val="FF0000"/>
                </a:solidFill>
              </a:rPr>
              <a:t> до 2030 </a:t>
            </a:r>
            <a:r>
              <a:rPr lang="ru-RU" sz="2000" b="1" dirty="0" smtClean="0">
                <a:solidFill>
                  <a:srgbClr val="FF0000"/>
                </a:solidFill>
              </a:rPr>
              <a:t>року»</a:t>
            </a:r>
            <a:r>
              <a:rPr lang="ru-RU" sz="2000" b="1" dirty="0">
                <a:solidFill>
                  <a:srgbClr val="FF0000"/>
                </a:solidFill>
              </a:rPr>
              <a:t/>
            </a:r>
            <a:br>
              <a:rPr lang="ru-RU" sz="2000" b="1" dirty="0">
                <a:solidFill>
                  <a:srgbClr val="FF0000"/>
                </a:solidFill>
              </a:rPr>
            </a:br>
            <a:r>
              <a:rPr lang="ru-RU" sz="2000" b="1" dirty="0" err="1" smtClean="0">
                <a:solidFill>
                  <a:srgbClr val="002060"/>
                </a:solidFill>
              </a:rPr>
              <a:t>від</a:t>
            </a:r>
            <a:r>
              <a:rPr lang="ru-RU" sz="2000" b="1" dirty="0" smtClean="0">
                <a:solidFill>
                  <a:srgbClr val="002060"/>
                </a:solidFill>
              </a:rPr>
              <a:t> 28 лютого 2019 р. № 2697-</a:t>
            </a:r>
            <a:r>
              <a:rPr lang="en-US" sz="2000" b="1" dirty="0" smtClean="0">
                <a:solidFill>
                  <a:srgbClr val="002060"/>
                </a:solidFill>
              </a:rPr>
              <a:t>VIII</a:t>
            </a:r>
            <a:endParaRPr lang="ru-RU" sz="2000" b="1" dirty="0">
              <a:solidFill>
                <a:srgbClr val="002060"/>
              </a:solidFill>
            </a:endParaRPr>
          </a:p>
        </p:txBody>
      </p:sp>
      <p:sp>
        <p:nvSpPr>
          <p:cNvPr id="3" name="Содержимое 2"/>
          <p:cNvSpPr>
            <a:spLocks noGrp="1"/>
          </p:cNvSpPr>
          <p:nvPr>
            <p:ph idx="1"/>
          </p:nvPr>
        </p:nvSpPr>
        <p:spPr>
          <a:xfrm>
            <a:off x="1187624" y="1268760"/>
            <a:ext cx="7848872" cy="5256584"/>
          </a:xfrm>
        </p:spPr>
        <p:txBody>
          <a:bodyPr>
            <a:normAutofit lnSpcReduction="10000"/>
          </a:bodyPr>
          <a:lstStyle/>
          <a:p>
            <a:pPr marL="342900" indent="-342900" algn="just">
              <a:buFont typeface="Wingdings" panose="05000000000000000000" pitchFamily="2" charset="2"/>
              <a:buChar char="Ø"/>
            </a:pPr>
            <a:r>
              <a:rPr lang="uk-UA" sz="2000" dirty="0">
                <a:solidFill>
                  <a:srgbClr val="00B050"/>
                </a:solidFill>
              </a:rPr>
              <a:t>Процеси глобалізації та суспільних трансформацій </a:t>
            </a:r>
            <a:r>
              <a:rPr lang="uk-UA" sz="2000" dirty="0"/>
              <a:t>підвищили </a:t>
            </a:r>
            <a:r>
              <a:rPr lang="uk-UA" sz="2000" dirty="0">
                <a:solidFill>
                  <a:srgbClr val="FF0000"/>
                </a:solidFill>
              </a:rPr>
              <a:t>пріоритетність збереження довкілля</a:t>
            </a:r>
            <a:r>
              <a:rPr lang="uk-UA" sz="2000" dirty="0"/>
              <a:t>, а отже, потребують від України вжиття термінових заходів. </a:t>
            </a:r>
            <a:endParaRPr lang="en-US" sz="2000" dirty="0" smtClean="0"/>
          </a:p>
          <a:p>
            <a:pPr marL="342900" indent="-342900" algn="just">
              <a:buFont typeface="Wingdings" panose="05000000000000000000" pitchFamily="2" charset="2"/>
              <a:buChar char="Ø"/>
            </a:pPr>
            <a:r>
              <a:rPr lang="uk-UA" sz="2000" dirty="0" smtClean="0"/>
              <a:t>Протягом </a:t>
            </a:r>
            <a:r>
              <a:rPr lang="uk-UA" sz="2000" dirty="0"/>
              <a:t>тривалого часу економічний розвиток держави супроводжувався незбалансованою експлуатацією природних ресурсів, низькою пріоритетністю питань захисту довкілля, що </a:t>
            </a:r>
            <a:r>
              <a:rPr lang="uk-UA" sz="2000" dirty="0">
                <a:solidFill>
                  <a:srgbClr val="FF0000"/>
                </a:solidFill>
              </a:rPr>
              <a:t>унеможливлювало досягнення збалансованого (сталого) розвитку</a:t>
            </a:r>
            <a:r>
              <a:rPr lang="uk-UA" sz="2000" dirty="0" smtClean="0"/>
              <a:t>.</a:t>
            </a:r>
            <a:endParaRPr lang="en-US" sz="2000" dirty="0" smtClean="0"/>
          </a:p>
          <a:p>
            <a:pPr marL="342900" indent="-342900" algn="just">
              <a:buFont typeface="Wingdings" panose="05000000000000000000" pitchFamily="2" charset="2"/>
              <a:buChar char="Ø"/>
            </a:pPr>
            <a:r>
              <a:rPr lang="uk-UA" sz="2000" dirty="0" smtClean="0">
                <a:solidFill>
                  <a:srgbClr val="00B050"/>
                </a:solidFill>
              </a:rPr>
              <a:t>Упровадження </a:t>
            </a:r>
            <a:r>
              <a:rPr lang="uk-UA" sz="2000" dirty="0" err="1">
                <a:solidFill>
                  <a:srgbClr val="00B050"/>
                </a:solidFill>
              </a:rPr>
              <a:t>екосистемного</a:t>
            </a:r>
            <a:r>
              <a:rPr lang="uk-UA" sz="2000" dirty="0">
                <a:solidFill>
                  <a:srgbClr val="00B050"/>
                </a:solidFill>
              </a:rPr>
              <a:t> підходу в галузеву політику </a:t>
            </a:r>
            <a:r>
              <a:rPr lang="uk-UA" sz="2000" dirty="0"/>
              <a:t>та удосконалення системи інтегрованого екологічного управління, інтеграція екологічної політики до інших політик, </a:t>
            </a:r>
            <a:r>
              <a:rPr lang="uk-UA" sz="2000" dirty="0">
                <a:solidFill>
                  <a:srgbClr val="00B050"/>
                </a:solidFill>
              </a:rPr>
              <a:t>обов’язкове врахування екологічної складової </a:t>
            </a:r>
            <a:r>
              <a:rPr lang="uk-UA" sz="2000" dirty="0"/>
              <a:t>під час розроблення та затвердження документів державного планування та у процесі прийняття рішень про провадження господарської діяльності, яка може мати значний вплив на </a:t>
            </a:r>
            <a:r>
              <a:rPr lang="uk-UA" sz="2000" dirty="0" smtClean="0"/>
              <a:t>довкілля, є </a:t>
            </a:r>
            <a:r>
              <a:rPr lang="uk-UA" sz="2000" dirty="0"/>
              <a:t>шляхом до сучасної системної екологічної політики, що реалізується у країнах - членах Європейського Союзу.</a:t>
            </a:r>
          </a:p>
        </p:txBody>
      </p:sp>
    </p:spTree>
    <p:extLst>
      <p:ext uri="{BB962C8B-B14F-4D97-AF65-F5344CB8AC3E}">
        <p14:creationId xmlns:p14="http://schemas.microsoft.com/office/powerpoint/2010/main" val="17200532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b="1" dirty="0" smtClean="0"/>
              <a:t>Джерела земельного права</a:t>
            </a:r>
            <a:endParaRPr lang="ru-RU" b="1" dirty="0"/>
          </a:p>
        </p:txBody>
      </p:sp>
      <p:graphicFrame>
        <p:nvGraphicFramePr>
          <p:cNvPr id="4" name="Содержимое 3"/>
          <p:cNvGraphicFramePr>
            <a:graphicFrameLocks noGrp="1"/>
          </p:cNvGraphicFramePr>
          <p:nvPr>
            <p:ph idx="1"/>
          </p:nvPr>
        </p:nvGraphicFramePr>
        <p:xfrm>
          <a:off x="1435100" y="1447800"/>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99392"/>
            <a:ext cx="7742664" cy="1428760"/>
          </a:xfrm>
        </p:spPr>
        <p:txBody>
          <a:bodyPr>
            <a:normAutofit/>
          </a:bodyPr>
          <a:lstStyle/>
          <a:p>
            <a:pPr algn="ctr"/>
            <a:r>
              <a:rPr lang="uk-UA" sz="3000" b="1" dirty="0" smtClean="0"/>
              <a:t>1. Спеціальні земельно-правові закони </a:t>
            </a:r>
            <a:endParaRPr lang="ru-RU" sz="3000" b="1" dirty="0"/>
          </a:p>
        </p:txBody>
      </p:sp>
      <p:sp>
        <p:nvSpPr>
          <p:cNvPr id="3" name="Содержимое 2"/>
          <p:cNvSpPr>
            <a:spLocks noGrp="1"/>
          </p:cNvSpPr>
          <p:nvPr>
            <p:ph idx="1"/>
          </p:nvPr>
        </p:nvSpPr>
        <p:spPr>
          <a:xfrm>
            <a:off x="1187624" y="1052736"/>
            <a:ext cx="7776864" cy="5184576"/>
          </a:xfrm>
        </p:spPr>
        <p:txBody>
          <a:bodyPr>
            <a:normAutofit/>
          </a:bodyPr>
          <a:lstStyle/>
          <a:p>
            <a:r>
              <a:rPr lang="uk-UA" sz="2000" dirty="0" smtClean="0"/>
              <a:t>Закон України від 6 жовтня 1998 р. (в ред. від 2 жовтня 2003 р.) </a:t>
            </a:r>
            <a:r>
              <a:rPr lang="uk-UA" sz="2000" b="1" dirty="0" smtClean="0"/>
              <a:t>«Про оренду землі».</a:t>
            </a:r>
          </a:p>
          <a:p>
            <a:r>
              <a:rPr lang="uk-UA" sz="2000" dirty="0" smtClean="0"/>
              <a:t>Закон України від 5 червня 2003 р. </a:t>
            </a:r>
            <a:r>
              <a:rPr lang="uk-UA" sz="2000" b="1" dirty="0" smtClean="0"/>
              <a:t>«Про порядок виділення в натурі (на місцевості) земельних ділянок власникам земельних часток (паїв)».</a:t>
            </a:r>
          </a:p>
          <a:p>
            <a:pPr lvl="0">
              <a:buClr>
                <a:srgbClr val="3891A7"/>
              </a:buClr>
            </a:pPr>
            <a:r>
              <a:rPr lang="uk-UA" sz="2000" dirty="0">
                <a:solidFill>
                  <a:prstClr val="black"/>
                </a:solidFill>
              </a:rPr>
              <a:t>Закон України від </a:t>
            </a:r>
            <a:r>
              <a:rPr lang="uk-UA" sz="2000" dirty="0" smtClean="0">
                <a:solidFill>
                  <a:prstClr val="black"/>
                </a:solidFill>
              </a:rPr>
              <a:t>20 січня 2005 р. </a:t>
            </a:r>
            <a:r>
              <a:rPr lang="uk-UA" sz="2000" b="1" dirty="0" smtClean="0">
                <a:solidFill>
                  <a:prstClr val="black"/>
                </a:solidFill>
              </a:rPr>
              <a:t>«</a:t>
            </a:r>
            <a:r>
              <a:rPr lang="uk-UA" sz="2000" b="1" dirty="0">
                <a:solidFill>
                  <a:prstClr val="black"/>
                </a:solidFill>
              </a:rPr>
              <a:t>Про </a:t>
            </a:r>
            <a:r>
              <a:rPr lang="uk-UA" sz="2000" b="1" dirty="0" smtClean="0">
                <a:solidFill>
                  <a:prstClr val="black"/>
                </a:solidFill>
              </a:rPr>
              <a:t>захист конституційних прав громадян на землю».</a:t>
            </a:r>
            <a:endParaRPr lang="uk-UA" sz="2000" b="1" dirty="0">
              <a:solidFill>
                <a:prstClr val="black"/>
              </a:solidFill>
            </a:endParaRPr>
          </a:p>
          <a:p>
            <a:r>
              <a:rPr lang="uk-UA" sz="2000" dirty="0" smtClean="0"/>
              <a:t>Закон України від 17 листопада 2009 р. </a:t>
            </a:r>
            <a:r>
              <a:rPr lang="uk-UA" sz="2000" b="1" dirty="0" smtClean="0"/>
              <a:t>«Про відчуження земельних ділянок, інших об'єктів нерухомого майна, що на них розміщені, які перебувають у приватній власності, для суспільних потреб чи з мотивів суспільної необхідності».</a:t>
            </a:r>
          </a:p>
          <a:p>
            <a:r>
              <a:rPr lang="uk-UA" sz="2000" dirty="0"/>
              <a:t>Закон України від 1 липня 2004 р. (в ред. від 26 листопада 2015 р.)  </a:t>
            </a:r>
            <a:r>
              <a:rPr lang="uk-UA" sz="2000" b="1" dirty="0"/>
              <a:t>«Про державну реєстрацію речових прав на нерухоме майно та їх обтяжень».</a:t>
            </a:r>
          </a:p>
          <a:p>
            <a:endParaRPr lang="uk-UA" sz="2800" b="1" dirty="0"/>
          </a:p>
          <a:p>
            <a:endParaRPr lang="uk-UA" sz="2800" dirty="0" smtClean="0"/>
          </a:p>
        </p:txBody>
      </p:sp>
    </p:spTree>
    <p:extLst>
      <p:ext uri="{BB962C8B-B14F-4D97-AF65-F5344CB8AC3E}">
        <p14:creationId xmlns:p14="http://schemas.microsoft.com/office/powerpoint/2010/main" val="211534095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99392"/>
            <a:ext cx="7742664" cy="1428760"/>
          </a:xfrm>
        </p:spPr>
        <p:txBody>
          <a:bodyPr>
            <a:normAutofit/>
          </a:bodyPr>
          <a:lstStyle/>
          <a:p>
            <a:pPr algn="ctr"/>
            <a:r>
              <a:rPr lang="uk-UA" sz="3000" b="1" dirty="0" smtClean="0"/>
              <a:t>2. Спеціальні земельно-правові закони</a:t>
            </a:r>
            <a:endParaRPr lang="ru-RU" sz="3000" b="1" dirty="0"/>
          </a:p>
        </p:txBody>
      </p:sp>
      <p:sp>
        <p:nvSpPr>
          <p:cNvPr id="3" name="Содержимое 2"/>
          <p:cNvSpPr>
            <a:spLocks noGrp="1"/>
          </p:cNvSpPr>
          <p:nvPr>
            <p:ph idx="1"/>
          </p:nvPr>
        </p:nvSpPr>
        <p:spPr>
          <a:xfrm>
            <a:off x="1187624" y="1052736"/>
            <a:ext cx="7776864" cy="5184576"/>
          </a:xfrm>
        </p:spPr>
        <p:txBody>
          <a:bodyPr>
            <a:normAutofit fontScale="92500" lnSpcReduction="10000"/>
          </a:bodyPr>
          <a:lstStyle/>
          <a:p>
            <a:pPr lvl="0">
              <a:buClr>
                <a:srgbClr val="3891A7"/>
              </a:buClr>
            </a:pPr>
            <a:r>
              <a:rPr lang="uk-UA" sz="2600" dirty="0" smtClean="0">
                <a:solidFill>
                  <a:prstClr val="black"/>
                </a:solidFill>
              </a:rPr>
              <a:t>Закон України від 19 червня 2003 р. «</a:t>
            </a:r>
            <a:r>
              <a:rPr lang="uk-UA" sz="2600" b="1" dirty="0" smtClean="0">
                <a:solidFill>
                  <a:prstClr val="black"/>
                </a:solidFill>
              </a:rPr>
              <a:t>Про охорону земель».</a:t>
            </a:r>
          </a:p>
          <a:p>
            <a:r>
              <a:rPr lang="uk-UA" sz="2600" dirty="0" smtClean="0"/>
              <a:t>Закон України від 19 червня 2003 р. </a:t>
            </a:r>
            <a:r>
              <a:rPr lang="uk-UA" sz="2600" b="1" dirty="0" smtClean="0"/>
              <a:t>«Про державний контроль за використанням та охороною земель».</a:t>
            </a:r>
          </a:p>
          <a:p>
            <a:r>
              <a:rPr lang="uk-UA" sz="2600" b="1" dirty="0" smtClean="0"/>
              <a:t> </a:t>
            </a:r>
            <a:r>
              <a:rPr lang="uk-UA" sz="2600" dirty="0" smtClean="0"/>
              <a:t>Закон України від 14 січня 2000 р. </a:t>
            </a:r>
            <a:r>
              <a:rPr lang="uk-UA" sz="2600" b="1" dirty="0" smtClean="0"/>
              <a:t>«Про меліорацію земель».</a:t>
            </a:r>
          </a:p>
          <a:p>
            <a:r>
              <a:rPr lang="uk-UA" sz="2600" dirty="0" smtClean="0"/>
              <a:t>Закон України від 22 травня 2003 р. </a:t>
            </a:r>
            <a:r>
              <a:rPr lang="uk-UA" sz="2600" b="1" dirty="0" smtClean="0"/>
              <a:t>«Про землеустрій».</a:t>
            </a:r>
          </a:p>
          <a:p>
            <a:r>
              <a:rPr lang="uk-UA" sz="2600" dirty="0" smtClean="0"/>
              <a:t>Закон України від 23 грудня 1998 р. </a:t>
            </a:r>
            <a:r>
              <a:rPr lang="uk-UA" sz="2600" b="1" dirty="0" smtClean="0"/>
              <a:t>«Про топографо-геодезичну і картографічну діяльність».</a:t>
            </a:r>
          </a:p>
          <a:p>
            <a:r>
              <a:rPr lang="uk-UA" sz="2600" dirty="0" smtClean="0"/>
              <a:t>Закон України від 7 липня 2011 р. </a:t>
            </a:r>
            <a:r>
              <a:rPr lang="uk-UA" sz="2600" b="1" dirty="0" smtClean="0"/>
              <a:t>«Про Державний земельний кадастр ».</a:t>
            </a:r>
          </a:p>
          <a:p>
            <a:r>
              <a:rPr lang="uk-UA" sz="2600" dirty="0" smtClean="0"/>
              <a:t>Закон України від 11 грудня 2003 р. </a:t>
            </a:r>
            <a:r>
              <a:rPr lang="uk-UA" sz="2600" b="1" dirty="0" smtClean="0"/>
              <a:t>«Про оцінку земель».</a:t>
            </a:r>
          </a:p>
          <a:p>
            <a:endParaRPr lang="uk-UA" sz="2600" b="1" dirty="0"/>
          </a:p>
          <a:p>
            <a:endParaRPr lang="uk-UA" sz="2800" dirty="0" smtClean="0"/>
          </a:p>
        </p:txBody>
      </p:sp>
    </p:spTree>
    <p:extLst>
      <p:ext uri="{BB962C8B-B14F-4D97-AF65-F5344CB8AC3E}">
        <p14:creationId xmlns:p14="http://schemas.microsoft.com/office/powerpoint/2010/main" val="282929577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99392"/>
            <a:ext cx="7742664" cy="1428760"/>
          </a:xfrm>
        </p:spPr>
        <p:txBody>
          <a:bodyPr>
            <a:normAutofit/>
          </a:bodyPr>
          <a:lstStyle/>
          <a:p>
            <a:pPr algn="ctr"/>
            <a:r>
              <a:rPr lang="uk-UA" sz="3000" b="1" dirty="0" smtClean="0"/>
              <a:t>3. Спеціальні земельно-правові закони</a:t>
            </a:r>
            <a:endParaRPr lang="ru-RU" sz="3000" b="1" dirty="0"/>
          </a:p>
        </p:txBody>
      </p:sp>
      <p:sp>
        <p:nvSpPr>
          <p:cNvPr id="3" name="Содержимое 2"/>
          <p:cNvSpPr>
            <a:spLocks noGrp="1"/>
          </p:cNvSpPr>
          <p:nvPr>
            <p:ph idx="1"/>
          </p:nvPr>
        </p:nvSpPr>
        <p:spPr>
          <a:xfrm>
            <a:off x="1187624" y="1052736"/>
            <a:ext cx="7776864" cy="5184576"/>
          </a:xfrm>
        </p:spPr>
        <p:txBody>
          <a:bodyPr>
            <a:normAutofit/>
          </a:bodyPr>
          <a:lstStyle/>
          <a:p>
            <a:r>
              <a:rPr lang="uk-UA" sz="2000" dirty="0" smtClean="0">
                <a:latin typeface="+mj-lt"/>
              </a:rPr>
              <a:t>Закон України від 27 листопада 2003 р. «</a:t>
            </a:r>
            <a:r>
              <a:rPr lang="uk-UA" sz="2000" b="1" dirty="0" smtClean="0">
                <a:latin typeface="+mj-lt"/>
              </a:rPr>
              <a:t>Про використання земель оборони».</a:t>
            </a:r>
          </a:p>
          <a:p>
            <a:r>
              <a:rPr lang="uk-UA" sz="2000" dirty="0" smtClean="0">
                <a:latin typeface="+mj-lt"/>
              </a:rPr>
              <a:t>Закон України від 9 липня 2010 р. </a:t>
            </a:r>
            <a:r>
              <a:rPr lang="uk-UA" sz="2000" b="1" dirty="0" smtClean="0">
                <a:latin typeface="+mj-lt"/>
              </a:rPr>
              <a:t>«Про землі енергетики та правовий режим спеціальних зон енергетичних об'єктів».</a:t>
            </a:r>
          </a:p>
          <a:p>
            <a:pPr lvl="0">
              <a:buClr>
                <a:srgbClr val="3891A7"/>
              </a:buClr>
            </a:pPr>
            <a:r>
              <a:rPr lang="uk-UA" sz="2000" dirty="0"/>
              <a:t>Закон України від </a:t>
            </a:r>
            <a:r>
              <a:rPr lang="uk-UA" sz="2000" dirty="0" smtClean="0"/>
              <a:t>17 лютого 2011 р. «</a:t>
            </a:r>
            <a:r>
              <a:rPr lang="ru-RU" sz="2000" b="1" dirty="0" smtClean="0"/>
              <a:t>Про </a:t>
            </a:r>
            <a:r>
              <a:rPr lang="ru-RU" sz="2000" b="1" dirty="0" err="1"/>
              <a:t>правовий</a:t>
            </a:r>
            <a:r>
              <a:rPr lang="ru-RU" sz="2000" b="1" dirty="0"/>
              <a:t> режим земель </a:t>
            </a:r>
            <a:r>
              <a:rPr lang="ru-RU" sz="2000" b="1" dirty="0" err="1"/>
              <a:t>охоронних</a:t>
            </a:r>
            <a:r>
              <a:rPr lang="ru-RU" sz="2000" b="1" dirty="0"/>
              <a:t> зон </a:t>
            </a:r>
            <a:r>
              <a:rPr lang="ru-RU" sz="2000" b="1" dirty="0" err="1"/>
              <a:t>об’єктів</a:t>
            </a:r>
            <a:r>
              <a:rPr lang="ru-RU" sz="2000" b="1" dirty="0"/>
              <a:t> </a:t>
            </a:r>
            <a:r>
              <a:rPr lang="ru-RU" sz="2000" b="1" dirty="0" err="1"/>
              <a:t>магістральних</a:t>
            </a:r>
            <a:r>
              <a:rPr lang="ru-RU" sz="2000" b="1" dirty="0"/>
              <a:t> </a:t>
            </a:r>
            <a:r>
              <a:rPr lang="ru-RU" sz="2000" b="1" dirty="0" err="1" smtClean="0"/>
              <a:t>трубопроводів</a:t>
            </a:r>
            <a:r>
              <a:rPr lang="ru-RU" sz="2000" b="1" dirty="0" smtClean="0"/>
              <a:t>».</a:t>
            </a:r>
            <a:endParaRPr lang="uk-UA" sz="2000" dirty="0" smtClean="0">
              <a:solidFill>
                <a:prstClr val="black"/>
              </a:solidFill>
              <a:latin typeface="+mj-lt"/>
            </a:endParaRPr>
          </a:p>
          <a:p>
            <a:r>
              <a:rPr lang="uk-UA" sz="2000" dirty="0" smtClean="0">
                <a:solidFill>
                  <a:prstClr val="black"/>
                </a:solidFill>
                <a:latin typeface="+mj-lt"/>
              </a:rPr>
              <a:t>Закон України від 17 березня 2011 р. </a:t>
            </a:r>
            <a:r>
              <a:rPr lang="uk-UA" sz="2000" b="1" dirty="0" smtClean="0">
                <a:solidFill>
                  <a:prstClr val="black"/>
                </a:solidFill>
                <a:latin typeface="+mj-lt"/>
              </a:rPr>
              <a:t>«</a:t>
            </a:r>
            <a:r>
              <a:rPr lang="uk-UA" sz="2000" b="1" dirty="0" smtClean="0">
                <a:solidFill>
                  <a:srgbClr val="333333"/>
                </a:solidFill>
                <a:latin typeface="+mj-lt"/>
              </a:rPr>
              <a:t>Про мораторій на зміну цільового призначення окремих земельних ділянок рекреаційного призначення в містах та інших населених пунктах».</a:t>
            </a:r>
            <a:endParaRPr lang="en-US" sz="2000" b="1" dirty="0" smtClean="0">
              <a:solidFill>
                <a:srgbClr val="333333"/>
              </a:solidFill>
              <a:latin typeface="+mj-lt"/>
            </a:endParaRPr>
          </a:p>
          <a:p>
            <a:r>
              <a:rPr lang="uk-UA" sz="2000" dirty="0">
                <a:solidFill>
                  <a:prstClr val="black"/>
                </a:solidFill>
              </a:rPr>
              <a:t>Закон України від </a:t>
            </a:r>
            <a:r>
              <a:rPr lang="uk-UA" sz="2000" dirty="0" smtClean="0">
                <a:solidFill>
                  <a:prstClr val="black"/>
                </a:solidFill>
              </a:rPr>
              <a:t>7 лютого 2002 р</a:t>
            </a:r>
            <a:r>
              <a:rPr lang="uk-UA" sz="2000" dirty="0">
                <a:solidFill>
                  <a:prstClr val="black"/>
                </a:solidFill>
              </a:rPr>
              <a:t>. </a:t>
            </a:r>
            <a:r>
              <a:rPr lang="uk-UA" sz="2000" b="1" dirty="0">
                <a:solidFill>
                  <a:prstClr val="black"/>
                </a:solidFill>
              </a:rPr>
              <a:t>«</a:t>
            </a:r>
            <a:r>
              <a:rPr lang="uk-UA" sz="2000" b="1" dirty="0" smtClean="0">
                <a:solidFill>
                  <a:srgbClr val="333333"/>
                </a:solidFill>
              </a:rPr>
              <a:t>Про</a:t>
            </a:r>
            <a:r>
              <a:rPr lang="en-US" sz="2000" b="1" dirty="0" smtClean="0">
                <a:solidFill>
                  <a:srgbClr val="333333"/>
                </a:solidFill>
              </a:rPr>
              <a:t> </a:t>
            </a:r>
            <a:r>
              <a:rPr lang="uk-UA" sz="2000" b="1" dirty="0" smtClean="0">
                <a:solidFill>
                  <a:srgbClr val="333333"/>
                </a:solidFill>
              </a:rPr>
              <a:t>Генеральну схему планування території України».</a:t>
            </a:r>
            <a:endParaRPr lang="uk-UA" sz="2000" b="1" dirty="0">
              <a:solidFill>
                <a:srgbClr val="333333"/>
              </a:solidFill>
            </a:endParaRPr>
          </a:p>
          <a:p>
            <a:r>
              <a:rPr lang="uk-UA" sz="2000" dirty="0">
                <a:solidFill>
                  <a:prstClr val="black"/>
                </a:solidFill>
              </a:rPr>
              <a:t>Закон України від </a:t>
            </a:r>
            <a:r>
              <a:rPr lang="uk-UA" sz="2000" dirty="0" smtClean="0">
                <a:solidFill>
                  <a:prstClr val="black"/>
                </a:solidFill>
              </a:rPr>
              <a:t>17 </a:t>
            </a:r>
            <a:r>
              <a:rPr lang="uk-UA" sz="2000" dirty="0">
                <a:solidFill>
                  <a:prstClr val="black"/>
                </a:solidFill>
              </a:rPr>
              <a:t>лютого </a:t>
            </a:r>
            <a:r>
              <a:rPr lang="uk-UA" sz="2000" dirty="0" smtClean="0">
                <a:solidFill>
                  <a:prstClr val="black"/>
                </a:solidFill>
              </a:rPr>
              <a:t>2011 </a:t>
            </a:r>
            <a:r>
              <a:rPr lang="uk-UA" sz="2000" dirty="0">
                <a:solidFill>
                  <a:prstClr val="black"/>
                </a:solidFill>
              </a:rPr>
              <a:t>р. </a:t>
            </a:r>
            <a:r>
              <a:rPr lang="uk-UA" sz="2000" b="1" dirty="0">
                <a:solidFill>
                  <a:prstClr val="black"/>
                </a:solidFill>
              </a:rPr>
              <a:t>«</a:t>
            </a:r>
            <a:r>
              <a:rPr lang="uk-UA" sz="2000" b="1" dirty="0">
                <a:solidFill>
                  <a:srgbClr val="333333"/>
                </a:solidFill>
              </a:rPr>
              <a:t>Про</a:t>
            </a:r>
            <a:r>
              <a:rPr lang="en-US" sz="2000" b="1" dirty="0">
                <a:solidFill>
                  <a:srgbClr val="333333"/>
                </a:solidFill>
              </a:rPr>
              <a:t> </a:t>
            </a:r>
            <a:r>
              <a:rPr lang="uk-UA" sz="2000" b="1" dirty="0" smtClean="0">
                <a:solidFill>
                  <a:srgbClr val="333333"/>
                </a:solidFill>
              </a:rPr>
              <a:t>регулювання містобудівної діяльності».</a:t>
            </a:r>
            <a:endParaRPr lang="uk-UA" sz="2000" b="1" dirty="0">
              <a:solidFill>
                <a:srgbClr val="333333"/>
              </a:solidFill>
            </a:endParaRPr>
          </a:p>
          <a:p>
            <a:endParaRPr lang="uk-UA" sz="2000" b="1" dirty="0">
              <a:solidFill>
                <a:srgbClr val="333333"/>
              </a:solidFill>
            </a:endParaRPr>
          </a:p>
          <a:p>
            <a:endParaRPr lang="uk-UA" sz="2000" b="1" dirty="0" smtClean="0">
              <a:solidFill>
                <a:srgbClr val="333333"/>
              </a:solidFill>
              <a:latin typeface="+mj-lt"/>
            </a:endParaRPr>
          </a:p>
          <a:p>
            <a:endParaRPr lang="uk-UA" sz="2800" b="1" dirty="0" smtClean="0"/>
          </a:p>
          <a:p>
            <a:endParaRPr lang="uk-UA" sz="2800" b="1" dirty="0"/>
          </a:p>
          <a:p>
            <a:endParaRPr lang="uk-UA" sz="2800" dirty="0" smtClean="0"/>
          </a:p>
        </p:txBody>
      </p:sp>
    </p:spTree>
    <p:extLst>
      <p:ext uri="{BB962C8B-B14F-4D97-AF65-F5344CB8AC3E}">
        <p14:creationId xmlns:p14="http://schemas.microsoft.com/office/powerpoint/2010/main" val="98681168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99392"/>
            <a:ext cx="7742664" cy="1428760"/>
          </a:xfrm>
        </p:spPr>
        <p:txBody>
          <a:bodyPr>
            <a:normAutofit/>
          </a:bodyPr>
          <a:lstStyle/>
          <a:p>
            <a:pPr algn="ctr"/>
            <a:r>
              <a:rPr lang="uk-UA" sz="3000" b="1" dirty="0" smtClean="0"/>
              <a:t>4. Спеціальні земельно-правові закони</a:t>
            </a:r>
            <a:endParaRPr lang="ru-RU" sz="3000" b="1" dirty="0"/>
          </a:p>
        </p:txBody>
      </p:sp>
      <p:sp>
        <p:nvSpPr>
          <p:cNvPr id="3" name="Содержимое 2"/>
          <p:cNvSpPr>
            <a:spLocks noGrp="1"/>
          </p:cNvSpPr>
          <p:nvPr>
            <p:ph idx="1"/>
          </p:nvPr>
        </p:nvSpPr>
        <p:spPr>
          <a:xfrm>
            <a:off x="1187624" y="1052736"/>
            <a:ext cx="7776864" cy="5184576"/>
          </a:xfrm>
        </p:spPr>
        <p:txBody>
          <a:bodyPr>
            <a:normAutofit/>
          </a:bodyPr>
          <a:lstStyle/>
          <a:p>
            <a:pPr>
              <a:lnSpc>
                <a:spcPct val="120000"/>
              </a:lnSpc>
            </a:pPr>
            <a:r>
              <a:rPr lang="uk-UA" sz="2200" dirty="0" smtClean="0"/>
              <a:t>Закон України від 10 липня 2018 р. </a:t>
            </a:r>
            <a:r>
              <a:rPr lang="uk-UA" sz="2200" b="1" dirty="0" smtClean="0"/>
              <a:t>«Про внесення змін до деяких законодавчих актів України щодо вирішення питання колективної власності на землю, удосконалення правил землекористування у масивах земель сільськогосподарського призначення, запобігання рейдерству та стимулювання зрошення в Україні».</a:t>
            </a:r>
          </a:p>
          <a:p>
            <a:pPr marL="82296" indent="0">
              <a:lnSpc>
                <a:spcPct val="120000"/>
              </a:lnSpc>
              <a:buNone/>
            </a:pPr>
            <a:endParaRPr lang="uk-UA" sz="2200" b="1" dirty="0" smtClean="0"/>
          </a:p>
          <a:p>
            <a:pPr>
              <a:lnSpc>
                <a:spcPct val="120000"/>
              </a:lnSpc>
            </a:pPr>
            <a:r>
              <a:rPr lang="uk-UA" sz="2200" dirty="0" smtClean="0"/>
              <a:t>Закон України від 20 грудня 2018 р. </a:t>
            </a:r>
            <a:r>
              <a:rPr lang="uk-UA" sz="2200" b="1" dirty="0" smtClean="0"/>
              <a:t>«Про внесення змін до розділу X "Перехідні положення" Земельного кодексу України щодо продовження заборони відчуження сільськогосподарських земель».</a:t>
            </a:r>
          </a:p>
          <a:p>
            <a:pPr>
              <a:lnSpc>
                <a:spcPct val="120000"/>
              </a:lnSpc>
            </a:pPr>
            <a:endParaRPr lang="uk-UA" b="1" dirty="0" smtClean="0"/>
          </a:p>
          <a:p>
            <a:endParaRPr lang="uk-UA" sz="2800" b="1" dirty="0"/>
          </a:p>
          <a:p>
            <a:endParaRPr lang="uk-UA" sz="2800" dirty="0" smtClean="0"/>
          </a:p>
        </p:txBody>
      </p:sp>
    </p:spTree>
    <p:extLst>
      <p:ext uri="{BB962C8B-B14F-4D97-AF65-F5344CB8AC3E}">
        <p14:creationId xmlns:p14="http://schemas.microsoft.com/office/powerpoint/2010/main" val="26554199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99392"/>
            <a:ext cx="7742664" cy="1428760"/>
          </a:xfrm>
        </p:spPr>
        <p:txBody>
          <a:bodyPr>
            <a:normAutofit/>
          </a:bodyPr>
          <a:lstStyle/>
          <a:p>
            <a:pPr algn="ctr"/>
            <a:r>
              <a:rPr lang="uk-UA" sz="3000" b="1" dirty="0" smtClean="0"/>
              <a:t>Нові (2019) земельно-правові закони</a:t>
            </a:r>
            <a:endParaRPr lang="ru-RU" sz="3000" b="1" dirty="0"/>
          </a:p>
        </p:txBody>
      </p:sp>
      <p:sp>
        <p:nvSpPr>
          <p:cNvPr id="3" name="Содержимое 2"/>
          <p:cNvSpPr>
            <a:spLocks noGrp="1"/>
          </p:cNvSpPr>
          <p:nvPr>
            <p:ph idx="1"/>
          </p:nvPr>
        </p:nvSpPr>
        <p:spPr>
          <a:xfrm>
            <a:off x="1187624" y="1052736"/>
            <a:ext cx="7776864" cy="5184576"/>
          </a:xfrm>
        </p:spPr>
        <p:txBody>
          <a:bodyPr>
            <a:normAutofit/>
          </a:bodyPr>
          <a:lstStyle/>
          <a:p>
            <a:pPr>
              <a:lnSpc>
                <a:spcPct val="120000"/>
              </a:lnSpc>
            </a:pPr>
            <a:r>
              <a:rPr lang="uk-UA" sz="2200" dirty="0"/>
              <a:t>Закон України від </a:t>
            </a:r>
            <a:r>
              <a:rPr lang="uk-UA" sz="2200" dirty="0" smtClean="0"/>
              <a:t>3 жовтня 2019 </a:t>
            </a:r>
            <a:r>
              <a:rPr lang="uk-UA" sz="2200" dirty="0"/>
              <a:t>р. </a:t>
            </a:r>
            <a:r>
              <a:rPr lang="uk-UA" sz="2200" b="1" dirty="0"/>
              <a:t>«</a:t>
            </a:r>
            <a:r>
              <a:rPr lang="uk-UA" sz="2200" b="1" dirty="0" smtClean="0"/>
              <a:t>Про концесію».</a:t>
            </a:r>
            <a:endParaRPr lang="uk-UA" sz="2200" b="1" dirty="0"/>
          </a:p>
          <a:p>
            <a:pPr>
              <a:lnSpc>
                <a:spcPct val="120000"/>
              </a:lnSpc>
            </a:pPr>
            <a:r>
              <a:rPr lang="ru-RU" sz="2200" dirty="0" smtClean="0"/>
              <a:t>Закон </a:t>
            </a:r>
            <a:r>
              <a:rPr lang="ru-RU" sz="2200" dirty="0" err="1" smtClean="0"/>
              <a:t>України</a:t>
            </a:r>
            <a:r>
              <a:rPr lang="ru-RU" sz="2200" dirty="0" smtClean="0"/>
              <a:t> </a:t>
            </a:r>
            <a:r>
              <a:rPr lang="ru-RU" sz="2200" dirty="0" err="1" smtClean="0"/>
              <a:t>від</a:t>
            </a:r>
            <a:r>
              <a:rPr lang="ru-RU" sz="2200" dirty="0" smtClean="0"/>
              <a:t> 29 </a:t>
            </a:r>
            <a:r>
              <a:rPr lang="ru-RU" sz="2200" dirty="0" err="1" smtClean="0"/>
              <a:t>жовтня</a:t>
            </a:r>
            <a:r>
              <a:rPr lang="ru-RU" sz="2200" dirty="0" smtClean="0"/>
              <a:t> 2019 р. </a:t>
            </a:r>
            <a:r>
              <a:rPr lang="ru-RU" sz="2200" b="1" dirty="0" smtClean="0"/>
              <a:t>«Про </a:t>
            </a:r>
            <a:r>
              <a:rPr lang="ru-RU" sz="2200" b="1" dirty="0" err="1"/>
              <a:t>внесення</a:t>
            </a:r>
            <a:r>
              <a:rPr lang="ru-RU" sz="2200" b="1" dirty="0"/>
              <a:t> </a:t>
            </a:r>
            <a:r>
              <a:rPr lang="ru-RU" sz="2200" b="1" dirty="0" err="1"/>
              <a:t>змін</a:t>
            </a:r>
            <a:r>
              <a:rPr lang="ru-RU" sz="2200" b="1" dirty="0"/>
              <a:t> до </a:t>
            </a:r>
            <a:r>
              <a:rPr lang="ru-RU" sz="2200" b="1" dirty="0" err="1"/>
              <a:t>деяких</a:t>
            </a:r>
            <a:r>
              <a:rPr lang="ru-RU" sz="2200" b="1" dirty="0"/>
              <a:t> </a:t>
            </a:r>
            <a:r>
              <a:rPr lang="ru-RU" sz="2200" b="1" dirty="0" err="1"/>
              <a:t>законодавчих</a:t>
            </a:r>
            <a:r>
              <a:rPr lang="ru-RU" sz="2200" b="1" dirty="0"/>
              <a:t> </a:t>
            </a:r>
            <a:r>
              <a:rPr lang="ru-RU" sz="2200" b="1" dirty="0" err="1"/>
              <a:t>актів</a:t>
            </a:r>
            <a:r>
              <a:rPr lang="ru-RU" sz="2200" b="1" dirty="0"/>
              <a:t> </a:t>
            </a:r>
            <a:r>
              <a:rPr lang="ru-RU" sz="2200" b="1" dirty="0" err="1"/>
              <a:t>України</a:t>
            </a:r>
            <a:r>
              <a:rPr lang="ru-RU" sz="2200" b="1" dirty="0"/>
              <a:t> </a:t>
            </a:r>
            <a:r>
              <a:rPr lang="ru-RU" sz="2200" b="1" dirty="0" err="1"/>
              <a:t>щодо</a:t>
            </a:r>
            <a:r>
              <a:rPr lang="ru-RU" sz="2200" b="1" dirty="0"/>
              <a:t> </a:t>
            </a:r>
            <a:r>
              <a:rPr lang="ru-RU" sz="2200" b="1" dirty="0" err="1"/>
              <a:t>забезпечення</a:t>
            </a:r>
            <a:r>
              <a:rPr lang="ru-RU" sz="2200" b="1" dirty="0"/>
              <a:t> </a:t>
            </a:r>
            <a:r>
              <a:rPr lang="ru-RU" sz="2200" b="1" dirty="0" err="1"/>
              <a:t>безперешкодного</a:t>
            </a:r>
            <a:r>
              <a:rPr lang="ru-RU" sz="2200" b="1" dirty="0"/>
              <a:t> доступу </a:t>
            </a:r>
            <a:r>
              <a:rPr lang="ru-RU" sz="2200" b="1" dirty="0" err="1"/>
              <a:t>громадян</a:t>
            </a:r>
            <a:r>
              <a:rPr lang="ru-RU" sz="2200" b="1" dirty="0"/>
              <a:t> до </a:t>
            </a:r>
            <a:r>
              <a:rPr lang="ru-RU" sz="2200" b="1" dirty="0" err="1"/>
              <a:t>узбережжя</a:t>
            </a:r>
            <a:r>
              <a:rPr lang="ru-RU" sz="2200" b="1" dirty="0"/>
              <a:t> </a:t>
            </a:r>
            <a:r>
              <a:rPr lang="ru-RU" sz="2200" b="1" dirty="0" err="1"/>
              <a:t>водних</a:t>
            </a:r>
            <a:r>
              <a:rPr lang="ru-RU" sz="2200" b="1" dirty="0"/>
              <a:t> </a:t>
            </a:r>
            <a:r>
              <a:rPr lang="ru-RU" sz="2200" b="1" dirty="0" err="1"/>
              <a:t>об’єктів</a:t>
            </a:r>
            <a:r>
              <a:rPr lang="ru-RU" sz="2200" b="1" dirty="0"/>
              <a:t> для </a:t>
            </a:r>
            <a:r>
              <a:rPr lang="ru-RU" sz="2200" b="1" dirty="0" err="1"/>
              <a:t>загального</a:t>
            </a:r>
            <a:r>
              <a:rPr lang="ru-RU" sz="2200" b="1" dirty="0"/>
              <a:t> </a:t>
            </a:r>
            <a:r>
              <a:rPr lang="ru-RU" sz="2200" b="1" dirty="0" err="1" smtClean="0"/>
              <a:t>водокористування</a:t>
            </a:r>
            <a:r>
              <a:rPr lang="ru-RU" sz="2200" b="1" dirty="0" smtClean="0"/>
              <a:t>».</a:t>
            </a:r>
          </a:p>
          <a:p>
            <a:pPr>
              <a:lnSpc>
                <a:spcPct val="120000"/>
              </a:lnSpc>
            </a:pPr>
            <a:r>
              <a:rPr lang="uk-UA" sz="2200" dirty="0"/>
              <a:t>Закон України від 3 жовтня 2019 р. «</a:t>
            </a:r>
            <a:r>
              <a:rPr lang="ru-RU" sz="2200" b="1" dirty="0"/>
              <a:t>Про </a:t>
            </a:r>
            <a:r>
              <a:rPr lang="ru-RU" sz="2200" b="1" dirty="0" err="1"/>
              <a:t>внесення</a:t>
            </a:r>
            <a:r>
              <a:rPr lang="ru-RU" sz="2200" b="1" dirty="0"/>
              <a:t> </a:t>
            </a:r>
            <a:r>
              <a:rPr lang="ru-RU" sz="2200" b="1" dirty="0" err="1"/>
              <a:t>змін</a:t>
            </a:r>
            <a:r>
              <a:rPr lang="ru-RU" sz="2200" b="1" dirty="0"/>
              <a:t> до </a:t>
            </a:r>
            <a:r>
              <a:rPr lang="ru-RU" sz="2200" b="1" dirty="0" err="1"/>
              <a:t>деяких</a:t>
            </a:r>
            <a:r>
              <a:rPr lang="ru-RU" sz="2200" b="1" dirty="0"/>
              <a:t> </a:t>
            </a:r>
            <a:r>
              <a:rPr lang="ru-RU" sz="2200" b="1" dirty="0" err="1"/>
              <a:t>законодавчих</a:t>
            </a:r>
            <a:r>
              <a:rPr lang="ru-RU" sz="2200" b="1" dirty="0"/>
              <a:t> </a:t>
            </a:r>
            <a:r>
              <a:rPr lang="ru-RU" sz="2200" b="1" dirty="0" err="1"/>
              <a:t>актів</a:t>
            </a:r>
            <a:r>
              <a:rPr lang="ru-RU" sz="2200" b="1" dirty="0"/>
              <a:t> </a:t>
            </a:r>
            <a:r>
              <a:rPr lang="ru-RU" sz="2200" b="1" dirty="0" err="1"/>
              <a:t>України</a:t>
            </a:r>
            <a:r>
              <a:rPr lang="ru-RU" sz="2200" b="1" dirty="0"/>
              <a:t> </a:t>
            </a:r>
            <a:r>
              <a:rPr lang="ru-RU" sz="2200" b="1" dirty="0" err="1"/>
              <a:t>щодо</a:t>
            </a:r>
            <a:r>
              <a:rPr lang="ru-RU" sz="2200" b="1" dirty="0"/>
              <a:t> </a:t>
            </a:r>
            <a:r>
              <a:rPr lang="ru-RU" sz="2200" b="1" dirty="0" err="1"/>
              <a:t>захисту</a:t>
            </a:r>
            <a:r>
              <a:rPr lang="ru-RU" sz="2200" b="1" dirty="0"/>
              <a:t> права </a:t>
            </a:r>
            <a:r>
              <a:rPr lang="ru-RU" sz="2200" b="1" dirty="0" err="1"/>
              <a:t>власності</a:t>
            </a:r>
            <a:r>
              <a:rPr lang="ru-RU" sz="2200" b="1" dirty="0"/>
              <a:t>».</a:t>
            </a:r>
            <a:endParaRPr lang="uk-UA" sz="2200" b="1" dirty="0"/>
          </a:p>
          <a:p>
            <a:pPr>
              <a:lnSpc>
                <a:spcPct val="120000"/>
              </a:lnSpc>
            </a:pPr>
            <a:r>
              <a:rPr lang="uk-UA" sz="2200" dirty="0" smtClean="0"/>
              <a:t>Закон України від 5 грудня 2019 р. </a:t>
            </a:r>
            <a:r>
              <a:rPr lang="uk-UA" sz="2200" b="1" dirty="0" smtClean="0"/>
              <a:t>«Про </a:t>
            </a:r>
            <a:r>
              <a:rPr lang="ru-RU" sz="2200" b="1" dirty="0" err="1" smtClean="0"/>
              <a:t>внесення</a:t>
            </a:r>
            <a:r>
              <a:rPr lang="ru-RU" sz="2200" b="1" dirty="0" smtClean="0"/>
              <a:t> </a:t>
            </a:r>
            <a:r>
              <a:rPr lang="ru-RU" sz="2200" b="1" dirty="0" err="1"/>
              <a:t>змін</a:t>
            </a:r>
            <a:r>
              <a:rPr lang="ru-RU" sz="2200" b="1" dirty="0"/>
              <a:t> до </a:t>
            </a:r>
            <a:r>
              <a:rPr lang="ru-RU" sz="2200" b="1" dirty="0" err="1"/>
              <a:t>деяких</a:t>
            </a:r>
            <a:r>
              <a:rPr lang="ru-RU" sz="2200" b="1" dirty="0"/>
              <a:t> </a:t>
            </a:r>
            <a:r>
              <a:rPr lang="ru-RU" sz="2200" b="1" dirty="0" err="1"/>
              <a:t>законодавчих</a:t>
            </a:r>
            <a:r>
              <a:rPr lang="ru-RU" sz="2200" b="1" dirty="0"/>
              <a:t> </a:t>
            </a:r>
            <a:r>
              <a:rPr lang="ru-RU" sz="2200" b="1" dirty="0" err="1"/>
              <a:t>актів</a:t>
            </a:r>
            <a:r>
              <a:rPr lang="ru-RU" sz="2200" b="1" dirty="0"/>
              <a:t> </a:t>
            </a:r>
            <a:r>
              <a:rPr lang="ru-RU" sz="2200" b="1" dirty="0" err="1"/>
              <a:t>України</a:t>
            </a:r>
            <a:r>
              <a:rPr lang="ru-RU" sz="2200" b="1" dirty="0"/>
              <a:t> </a:t>
            </a:r>
            <a:r>
              <a:rPr lang="ru-RU" sz="2200" b="1" dirty="0" err="1"/>
              <a:t>щодо</a:t>
            </a:r>
            <a:r>
              <a:rPr lang="ru-RU" sz="2200" b="1" dirty="0"/>
              <a:t> </a:t>
            </a:r>
            <a:r>
              <a:rPr lang="ru-RU" sz="2200" b="1" dirty="0" err="1"/>
              <a:t>протидії</a:t>
            </a:r>
            <a:r>
              <a:rPr lang="ru-RU" sz="2200" b="1" dirty="0"/>
              <a:t> </a:t>
            </a:r>
            <a:r>
              <a:rPr lang="ru-RU" sz="2200" b="1" dirty="0" err="1"/>
              <a:t>рейдерству</a:t>
            </a:r>
            <a:r>
              <a:rPr lang="uk-UA" sz="2200" b="1" dirty="0" smtClean="0"/>
              <a:t>».</a:t>
            </a:r>
          </a:p>
          <a:p>
            <a:pPr marL="82296" indent="0">
              <a:lnSpc>
                <a:spcPct val="120000"/>
              </a:lnSpc>
              <a:buNone/>
            </a:pPr>
            <a:endParaRPr lang="uk-UA" sz="2200" b="1" dirty="0" smtClean="0"/>
          </a:p>
          <a:p>
            <a:pPr marL="82296" indent="0">
              <a:lnSpc>
                <a:spcPct val="120000"/>
              </a:lnSpc>
              <a:buNone/>
            </a:pPr>
            <a:endParaRPr lang="uk-UA" b="1" dirty="0" smtClean="0"/>
          </a:p>
          <a:p>
            <a:endParaRPr lang="uk-UA" sz="2800" b="1" dirty="0"/>
          </a:p>
          <a:p>
            <a:endParaRPr lang="uk-UA" sz="2800" dirty="0" smtClean="0"/>
          </a:p>
        </p:txBody>
      </p:sp>
    </p:spTree>
    <p:extLst>
      <p:ext uri="{BB962C8B-B14F-4D97-AF65-F5344CB8AC3E}">
        <p14:creationId xmlns:p14="http://schemas.microsoft.com/office/powerpoint/2010/main" val="96260616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99392"/>
            <a:ext cx="7742664" cy="1428760"/>
          </a:xfrm>
        </p:spPr>
        <p:txBody>
          <a:bodyPr>
            <a:normAutofit/>
          </a:bodyPr>
          <a:lstStyle/>
          <a:p>
            <a:pPr algn="ctr"/>
            <a:r>
              <a:rPr lang="uk-UA" sz="3000" b="1" dirty="0" smtClean="0"/>
              <a:t>Нові (2020) земельно-правові закони</a:t>
            </a:r>
            <a:endParaRPr lang="ru-RU" sz="3000" b="1" dirty="0"/>
          </a:p>
        </p:txBody>
      </p:sp>
      <p:sp>
        <p:nvSpPr>
          <p:cNvPr id="3" name="Содержимое 2"/>
          <p:cNvSpPr>
            <a:spLocks noGrp="1"/>
          </p:cNvSpPr>
          <p:nvPr>
            <p:ph idx="1"/>
          </p:nvPr>
        </p:nvSpPr>
        <p:spPr>
          <a:xfrm>
            <a:off x="1187624" y="1052736"/>
            <a:ext cx="7776864" cy="5184576"/>
          </a:xfrm>
        </p:spPr>
        <p:txBody>
          <a:bodyPr>
            <a:normAutofit fontScale="92500"/>
          </a:bodyPr>
          <a:lstStyle/>
          <a:p>
            <a:pPr>
              <a:lnSpc>
                <a:spcPct val="120000"/>
              </a:lnSpc>
            </a:pPr>
            <a:r>
              <a:rPr lang="uk-UA" sz="2200" dirty="0" smtClean="0"/>
              <a:t>Закон України від 31 березня 2020 р.</a:t>
            </a:r>
            <a:r>
              <a:rPr lang="uk-UA" sz="2200" b="1" dirty="0" smtClean="0"/>
              <a:t> </a:t>
            </a:r>
            <a:r>
              <a:rPr lang="uk-UA" sz="2200" dirty="0" smtClean="0"/>
              <a:t>№552-ІХ </a:t>
            </a:r>
            <a:r>
              <a:rPr lang="uk-UA" sz="2200" b="1" dirty="0" smtClean="0"/>
              <a:t>«Про внесення змін до деяких законодавчих актів України щодо умов обігу земель сільськогосподарського призначення». </a:t>
            </a:r>
          </a:p>
          <a:p>
            <a:pPr>
              <a:lnSpc>
                <a:spcPct val="120000"/>
              </a:lnSpc>
            </a:pPr>
            <a:r>
              <a:rPr lang="uk-UA" sz="2200" dirty="0" smtClean="0"/>
              <a:t>Закон України від 13 квітня 2020 р. № 554-IX </a:t>
            </a:r>
            <a:r>
              <a:rPr lang="uk-UA" sz="2200" b="1" dirty="0" smtClean="0"/>
              <a:t>«Про національну інфраструктуру геопросторових даних»</a:t>
            </a:r>
            <a:r>
              <a:rPr lang="uk-UA" sz="2200" dirty="0" smtClean="0"/>
              <a:t>.</a:t>
            </a:r>
          </a:p>
          <a:p>
            <a:pPr>
              <a:lnSpc>
                <a:spcPct val="120000"/>
              </a:lnSpc>
            </a:pPr>
            <a:r>
              <a:rPr lang="uk-UA" sz="2200" dirty="0" smtClean="0"/>
              <a:t>Закон України від 17 червня 2020 р. № 711-ІХ </a:t>
            </a:r>
            <a:r>
              <a:rPr lang="uk-UA" sz="2200" b="1" dirty="0" smtClean="0"/>
              <a:t>«Про внесення змін до Земельного кодексу України та інших законодавчих актів щодо планування використання земель»</a:t>
            </a:r>
            <a:r>
              <a:rPr lang="uk-UA" sz="2200" dirty="0" smtClean="0"/>
              <a:t>. </a:t>
            </a:r>
          </a:p>
          <a:p>
            <a:pPr>
              <a:lnSpc>
                <a:spcPct val="120000"/>
              </a:lnSpc>
            </a:pPr>
            <a:r>
              <a:rPr lang="uk-UA" sz="2200" dirty="0" smtClean="0"/>
              <a:t>Закон України від 4 листопада 2020 р. №963-ІХ </a:t>
            </a:r>
            <a:r>
              <a:rPr lang="uk-UA" sz="2200" b="1" dirty="0" smtClean="0"/>
              <a:t>«Про внесення змін до деяких законодавчих актів України щодо уточнення порядку передачі в оренду водних об'єктів у комплексі з земельними ділянками». </a:t>
            </a:r>
          </a:p>
          <a:p>
            <a:pPr marL="82296" indent="0">
              <a:lnSpc>
                <a:spcPct val="120000"/>
              </a:lnSpc>
              <a:buNone/>
            </a:pPr>
            <a:endParaRPr lang="uk-UA" b="1" dirty="0" smtClean="0"/>
          </a:p>
          <a:p>
            <a:endParaRPr lang="uk-UA" sz="2800" b="1" dirty="0"/>
          </a:p>
          <a:p>
            <a:endParaRPr lang="uk-UA" sz="2800" dirty="0" smtClean="0"/>
          </a:p>
        </p:txBody>
      </p:sp>
    </p:spTree>
    <p:extLst>
      <p:ext uri="{BB962C8B-B14F-4D97-AF65-F5344CB8AC3E}">
        <p14:creationId xmlns:p14="http://schemas.microsoft.com/office/powerpoint/2010/main" val="70304697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187624" y="1196752"/>
            <a:ext cx="7776864" cy="5040560"/>
          </a:xfrm>
        </p:spPr>
        <p:txBody>
          <a:bodyPr>
            <a:normAutofit fontScale="77500" lnSpcReduction="20000"/>
          </a:bodyPr>
          <a:lstStyle/>
          <a:p>
            <a:pPr>
              <a:lnSpc>
                <a:spcPct val="120000"/>
              </a:lnSpc>
            </a:pPr>
            <a:r>
              <a:rPr lang="uk-UA" sz="2500" dirty="0" smtClean="0"/>
              <a:t>Закон України від 28 квітня 2021 р. №1423-ХІ «</a:t>
            </a:r>
            <a:r>
              <a:rPr lang="uk-UA" sz="2500" b="1" dirty="0" smtClean="0"/>
              <a:t>Про внесення змін до деяких законодавчих актів України щодо вдосконалення системи управління та дерегуляції у сфері земельних відносин»</a:t>
            </a:r>
          </a:p>
          <a:p>
            <a:pPr>
              <a:lnSpc>
                <a:spcPct val="120000"/>
              </a:lnSpc>
            </a:pPr>
            <a:r>
              <a:rPr lang="uk-UA" sz="2500" dirty="0"/>
              <a:t>Закон України </a:t>
            </a:r>
            <a:r>
              <a:rPr lang="uk-UA" sz="2500" dirty="0" smtClean="0"/>
              <a:t>від </a:t>
            </a:r>
            <a:r>
              <a:rPr lang="ru-RU" sz="2500" dirty="0" smtClean="0"/>
              <a:t>2 </a:t>
            </a:r>
            <a:r>
              <a:rPr lang="ru-RU" sz="2500" dirty="0"/>
              <a:t>лютого 2021 </a:t>
            </a:r>
            <a:r>
              <a:rPr lang="ru-RU" sz="2500" dirty="0" smtClean="0"/>
              <a:t>р. № </a:t>
            </a:r>
            <a:r>
              <a:rPr lang="ru-RU" sz="2500" dirty="0"/>
              <a:t>1174-IX </a:t>
            </a:r>
            <a:r>
              <a:rPr lang="uk-UA" sz="2500" dirty="0" smtClean="0"/>
              <a:t>«</a:t>
            </a:r>
            <a:r>
              <a:rPr lang="uk-UA" sz="2500" b="1" dirty="0"/>
              <a:t>Про внесення змін до деяких законодавчих актів України щодо єдиної правової долі земельної ділянки та розміщеного на ній об’єкта нерухомості»</a:t>
            </a:r>
          </a:p>
          <a:p>
            <a:pPr>
              <a:lnSpc>
                <a:spcPct val="120000"/>
              </a:lnSpc>
            </a:pPr>
            <a:r>
              <a:rPr lang="uk-UA" sz="2500" dirty="0" smtClean="0"/>
              <a:t>Закон України від 18 травня 2021 р. № 1444-IX «</a:t>
            </a:r>
            <a:r>
              <a:rPr lang="uk-UA" sz="2500" b="1" dirty="0" smtClean="0"/>
              <a:t>Про внесення змін до деяких законодавчих актів України щодо продажу земельних ділянок та набуття права користування ними через електронні аукціони».</a:t>
            </a:r>
          </a:p>
          <a:p>
            <a:pPr>
              <a:lnSpc>
                <a:spcPct val="120000"/>
              </a:lnSpc>
            </a:pPr>
            <a:r>
              <a:rPr lang="uk-UA" sz="2500" dirty="0" smtClean="0"/>
              <a:t>Закон України від 16 листопада 2021 р. № 1875-IX </a:t>
            </a:r>
            <a:r>
              <a:rPr lang="uk-UA" sz="2500" b="1" dirty="0" smtClean="0"/>
              <a:t>«Про медіацію».</a:t>
            </a:r>
          </a:p>
          <a:p>
            <a:pPr>
              <a:lnSpc>
                <a:spcPct val="120000"/>
              </a:lnSpc>
            </a:pPr>
            <a:r>
              <a:rPr lang="uk-UA" sz="2500" dirty="0" smtClean="0"/>
              <a:t>Закон України від 30 листопада 2021 р. № 1914-IX «</a:t>
            </a:r>
            <a:r>
              <a:rPr lang="uk-UA" sz="2500" b="1" dirty="0" smtClean="0"/>
              <a:t>Про внесення змін до Податкового кодексу України та інших законодавчих актів України щодо забезпечення збалансованості бюджетних надходжень» </a:t>
            </a:r>
            <a:r>
              <a:rPr lang="uk-UA" sz="2500" i="1" dirty="0" smtClean="0"/>
              <a:t>(щодо мінімального податкового зобов'язання на землю)</a:t>
            </a:r>
            <a:r>
              <a:rPr lang="uk-UA" sz="2500" b="1" dirty="0" smtClean="0"/>
              <a:t>.</a:t>
            </a:r>
          </a:p>
          <a:p>
            <a:endParaRPr lang="uk-UA" sz="2800" b="1" dirty="0"/>
          </a:p>
          <a:p>
            <a:endParaRPr lang="uk-UA" sz="2800" dirty="0" smtClean="0"/>
          </a:p>
        </p:txBody>
      </p:sp>
      <p:sp>
        <p:nvSpPr>
          <p:cNvPr id="2" name="Заголовок 1"/>
          <p:cNvSpPr>
            <a:spLocks noGrp="1"/>
          </p:cNvSpPr>
          <p:nvPr>
            <p:ph type="title"/>
          </p:nvPr>
        </p:nvSpPr>
        <p:spPr>
          <a:xfrm>
            <a:off x="1115616" y="-99392"/>
            <a:ext cx="7742664" cy="1428760"/>
          </a:xfrm>
        </p:spPr>
        <p:txBody>
          <a:bodyPr>
            <a:normAutofit/>
          </a:bodyPr>
          <a:lstStyle/>
          <a:p>
            <a:pPr algn="ctr"/>
            <a:r>
              <a:rPr lang="uk-UA" sz="3000" b="1" dirty="0" smtClean="0"/>
              <a:t>Нові (2021) земельно-правові закони</a:t>
            </a:r>
            <a:endParaRPr lang="ru-RU" sz="3000" b="1" dirty="0"/>
          </a:p>
        </p:txBody>
      </p:sp>
    </p:spTree>
    <p:extLst>
      <p:ext uri="{BB962C8B-B14F-4D97-AF65-F5344CB8AC3E}">
        <p14:creationId xmlns:p14="http://schemas.microsoft.com/office/powerpoint/2010/main" val="356263335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99392"/>
            <a:ext cx="7742664" cy="720080"/>
          </a:xfrm>
        </p:spPr>
        <p:txBody>
          <a:bodyPr>
            <a:normAutofit/>
          </a:bodyPr>
          <a:lstStyle/>
          <a:p>
            <a:pPr algn="ctr"/>
            <a:r>
              <a:rPr lang="ru-RU" sz="2800" b="1" dirty="0" err="1" smtClean="0"/>
              <a:t>Земельний</a:t>
            </a:r>
            <a:r>
              <a:rPr lang="ru-RU" sz="2800" b="1" dirty="0" smtClean="0"/>
              <a:t> кодекс </a:t>
            </a:r>
            <a:r>
              <a:rPr lang="ru-RU" sz="2800" b="1" dirty="0" err="1" smtClean="0"/>
              <a:t>України</a:t>
            </a:r>
            <a:endParaRPr lang="ru-RU" sz="2800" b="1" dirty="0"/>
          </a:p>
        </p:txBody>
      </p:sp>
      <p:sp>
        <p:nvSpPr>
          <p:cNvPr id="3" name="Содержимое 2"/>
          <p:cNvSpPr>
            <a:spLocks noGrp="1"/>
          </p:cNvSpPr>
          <p:nvPr>
            <p:ph idx="1"/>
          </p:nvPr>
        </p:nvSpPr>
        <p:spPr>
          <a:xfrm>
            <a:off x="1187624" y="1196752"/>
            <a:ext cx="7776864" cy="5040560"/>
          </a:xfrm>
        </p:spPr>
        <p:txBody>
          <a:bodyPr>
            <a:normAutofit fontScale="70000" lnSpcReduction="20000"/>
          </a:bodyPr>
          <a:lstStyle/>
          <a:p>
            <a:pPr marL="82296" indent="0">
              <a:buNone/>
            </a:pPr>
            <a:r>
              <a:rPr lang="ru-RU" sz="3100" b="1" dirty="0" err="1"/>
              <a:t>Стаття</a:t>
            </a:r>
            <a:r>
              <a:rPr lang="ru-RU" sz="3100" b="1" dirty="0"/>
              <a:t> 158-1. </a:t>
            </a:r>
            <a:r>
              <a:rPr lang="ru-RU" sz="3100" b="1" dirty="0" err="1"/>
              <a:t>Врегулювання</a:t>
            </a:r>
            <a:r>
              <a:rPr lang="ru-RU" sz="3100" b="1" dirty="0"/>
              <a:t> </a:t>
            </a:r>
            <a:r>
              <a:rPr lang="ru-RU" sz="3100" b="1" dirty="0" err="1"/>
              <a:t>земельних</a:t>
            </a:r>
            <a:r>
              <a:rPr lang="ru-RU" sz="3100" b="1" dirty="0"/>
              <a:t> </a:t>
            </a:r>
            <a:r>
              <a:rPr lang="ru-RU" sz="3100" b="1" dirty="0" err="1"/>
              <a:t>спорів</a:t>
            </a:r>
            <a:r>
              <a:rPr lang="ru-RU" sz="3100" b="1" dirty="0"/>
              <a:t> шляхом </a:t>
            </a:r>
            <a:r>
              <a:rPr lang="ru-RU" sz="3100" b="1" dirty="0" err="1"/>
              <a:t>медіації</a:t>
            </a:r>
            <a:endParaRPr lang="ru-RU" sz="3100" b="1" dirty="0"/>
          </a:p>
          <a:p>
            <a:endParaRPr lang="ru-RU" sz="2800" dirty="0"/>
          </a:p>
          <a:p>
            <a:pPr marL="82296" indent="0">
              <a:buNone/>
            </a:pPr>
            <a:r>
              <a:rPr lang="ru-RU" sz="2800" dirty="0"/>
              <a:t>1. </a:t>
            </a:r>
            <a:r>
              <a:rPr lang="ru-RU" sz="2800" dirty="0" err="1"/>
              <a:t>Земельний</a:t>
            </a:r>
            <a:r>
              <a:rPr lang="ru-RU" sz="2800" dirty="0"/>
              <a:t> </a:t>
            </a:r>
            <a:r>
              <a:rPr lang="ru-RU" sz="2800" dirty="0" err="1"/>
              <a:t>спір</a:t>
            </a:r>
            <a:r>
              <a:rPr lang="ru-RU" sz="2800" dirty="0"/>
              <a:t> </a:t>
            </a:r>
            <a:r>
              <a:rPr lang="ru-RU" sz="2800" dirty="0" err="1"/>
              <a:t>може</a:t>
            </a:r>
            <a:r>
              <a:rPr lang="ru-RU" sz="2800" dirty="0"/>
              <a:t> бути </a:t>
            </a:r>
            <a:r>
              <a:rPr lang="ru-RU" sz="2800" dirty="0" err="1"/>
              <a:t>врегульовано</a:t>
            </a:r>
            <a:r>
              <a:rPr lang="ru-RU" sz="2800" dirty="0"/>
              <a:t> </a:t>
            </a:r>
            <a:r>
              <a:rPr lang="ru-RU" sz="2800" dirty="0">
                <a:solidFill>
                  <a:srgbClr val="FF0000"/>
                </a:solidFill>
              </a:rPr>
              <a:t>шляхом </a:t>
            </a:r>
            <a:r>
              <a:rPr lang="ru-RU" sz="2800" dirty="0" err="1">
                <a:solidFill>
                  <a:srgbClr val="FF0000"/>
                </a:solidFill>
              </a:rPr>
              <a:t>медіації</a:t>
            </a:r>
            <a:r>
              <a:rPr lang="ru-RU" sz="2800" dirty="0">
                <a:solidFill>
                  <a:srgbClr val="FF0000"/>
                </a:solidFill>
              </a:rPr>
              <a:t> </a:t>
            </a:r>
            <a:r>
              <a:rPr lang="ru-RU" sz="2800" dirty="0" err="1"/>
              <a:t>відповідно</a:t>
            </a:r>
            <a:r>
              <a:rPr lang="ru-RU" sz="2800" dirty="0"/>
              <a:t> до Закону </a:t>
            </a:r>
            <a:r>
              <a:rPr lang="ru-RU" sz="2800" dirty="0" err="1"/>
              <a:t>України</a:t>
            </a:r>
            <a:r>
              <a:rPr lang="ru-RU" sz="2800" dirty="0"/>
              <a:t> "Про </a:t>
            </a:r>
            <a:r>
              <a:rPr lang="ru-RU" sz="2800" dirty="0" err="1"/>
              <a:t>медіацію</a:t>
            </a:r>
            <a:r>
              <a:rPr lang="ru-RU" sz="2800" dirty="0"/>
              <a:t>" з </a:t>
            </a:r>
            <a:r>
              <a:rPr lang="ru-RU" sz="2800" dirty="0" err="1"/>
              <a:t>урахуванням</a:t>
            </a:r>
            <a:r>
              <a:rPr lang="ru-RU" sz="2800" dirty="0"/>
              <a:t> </a:t>
            </a:r>
            <a:r>
              <a:rPr lang="ru-RU" sz="2800" dirty="0" err="1"/>
              <a:t>особливостей</a:t>
            </a:r>
            <a:r>
              <a:rPr lang="ru-RU" sz="2800" dirty="0"/>
              <a:t>, </a:t>
            </a:r>
            <a:r>
              <a:rPr lang="ru-RU" sz="2800" dirty="0" err="1"/>
              <a:t>передбачених</a:t>
            </a:r>
            <a:r>
              <a:rPr lang="ru-RU" sz="2800" dirty="0"/>
              <a:t> </a:t>
            </a:r>
            <a:r>
              <a:rPr lang="ru-RU" sz="2800" dirty="0" err="1"/>
              <a:t>цим</a:t>
            </a:r>
            <a:r>
              <a:rPr lang="ru-RU" sz="2800" dirty="0"/>
              <a:t> Кодексом.</a:t>
            </a:r>
          </a:p>
          <a:p>
            <a:endParaRPr lang="ru-RU" sz="2800" dirty="0"/>
          </a:p>
          <a:p>
            <a:pPr marL="82296" indent="0">
              <a:buNone/>
            </a:pPr>
            <a:r>
              <a:rPr lang="ru-RU" sz="2800" dirty="0"/>
              <a:t>2. </a:t>
            </a:r>
            <a:r>
              <a:rPr lang="ru-RU" sz="2800" dirty="0" err="1"/>
              <a:t>Органи</a:t>
            </a:r>
            <a:r>
              <a:rPr lang="ru-RU" sz="2800" dirty="0"/>
              <a:t>, </a:t>
            </a:r>
            <a:r>
              <a:rPr lang="ru-RU" sz="2800" dirty="0" err="1"/>
              <a:t>передбачені</a:t>
            </a:r>
            <a:r>
              <a:rPr lang="ru-RU" sz="2800" dirty="0"/>
              <a:t> </a:t>
            </a:r>
            <a:r>
              <a:rPr lang="ru-RU" sz="2800" dirty="0" err="1"/>
              <a:t>статтею</a:t>
            </a:r>
            <a:r>
              <a:rPr lang="ru-RU" sz="2800" dirty="0"/>
              <a:t> 158 </a:t>
            </a:r>
            <a:r>
              <a:rPr lang="ru-RU" sz="2800" dirty="0" err="1"/>
              <a:t>цього</a:t>
            </a:r>
            <a:r>
              <a:rPr lang="ru-RU" sz="2800" dirty="0"/>
              <a:t> Кодексу, </a:t>
            </a:r>
            <a:r>
              <a:rPr lang="ru-RU" sz="2800" dirty="0" err="1"/>
              <a:t>сприяють</a:t>
            </a:r>
            <a:r>
              <a:rPr lang="ru-RU" sz="2800" dirty="0"/>
              <a:t> </a:t>
            </a:r>
            <a:r>
              <a:rPr lang="ru-RU" sz="2800" dirty="0" err="1"/>
              <a:t>примиренню</a:t>
            </a:r>
            <a:r>
              <a:rPr lang="ru-RU" sz="2800" dirty="0"/>
              <a:t> </a:t>
            </a:r>
            <a:r>
              <a:rPr lang="ru-RU" sz="2800" dirty="0" err="1"/>
              <a:t>сторін</a:t>
            </a:r>
            <a:r>
              <a:rPr lang="ru-RU" sz="2800" dirty="0"/>
              <a:t> земельного спору.</a:t>
            </a:r>
          </a:p>
          <a:p>
            <a:endParaRPr lang="ru-RU" sz="2800" dirty="0"/>
          </a:p>
          <a:p>
            <a:pPr marL="82296" indent="0">
              <a:buNone/>
            </a:pPr>
            <a:r>
              <a:rPr lang="ru-RU" sz="2800" dirty="0"/>
              <a:t>3. </a:t>
            </a:r>
            <a:r>
              <a:rPr lang="ru-RU" sz="2800" dirty="0" err="1"/>
              <a:t>Договір</a:t>
            </a:r>
            <a:r>
              <a:rPr lang="ru-RU" sz="2800" dirty="0"/>
              <a:t> про </a:t>
            </a:r>
            <a:r>
              <a:rPr lang="ru-RU" sz="2800" dirty="0" err="1"/>
              <a:t>проведення</a:t>
            </a:r>
            <a:r>
              <a:rPr lang="ru-RU" sz="2800" dirty="0"/>
              <a:t> </a:t>
            </a:r>
            <a:r>
              <a:rPr lang="ru-RU" sz="2800" dirty="0" err="1"/>
              <a:t>медіації</a:t>
            </a:r>
            <a:r>
              <a:rPr lang="ru-RU" sz="2800" dirty="0"/>
              <a:t> та угода за результатами </a:t>
            </a:r>
            <a:r>
              <a:rPr lang="ru-RU" sz="2800" dirty="0" err="1"/>
              <a:t>медіації</a:t>
            </a:r>
            <a:r>
              <a:rPr lang="ru-RU" sz="2800" dirty="0"/>
              <a:t> у </a:t>
            </a:r>
            <a:r>
              <a:rPr lang="ru-RU" sz="2800" dirty="0" err="1"/>
              <a:t>земельних</a:t>
            </a:r>
            <a:r>
              <a:rPr lang="ru-RU" sz="2800" dirty="0"/>
              <a:t> спорах </a:t>
            </a:r>
            <a:r>
              <a:rPr lang="ru-RU" sz="2800" dirty="0" err="1"/>
              <a:t>укладаються</a:t>
            </a:r>
            <a:r>
              <a:rPr lang="ru-RU" sz="2800" dirty="0"/>
              <a:t> в </a:t>
            </a:r>
            <a:r>
              <a:rPr lang="ru-RU" sz="2800" dirty="0" err="1"/>
              <a:t>письмовій</a:t>
            </a:r>
            <a:r>
              <a:rPr lang="ru-RU" sz="2800" dirty="0"/>
              <a:t> </a:t>
            </a:r>
            <a:r>
              <a:rPr lang="ru-RU" sz="2800" dirty="0" err="1"/>
              <a:t>формі</a:t>
            </a:r>
            <a:r>
              <a:rPr lang="ru-RU" sz="2800" dirty="0"/>
              <a:t>.</a:t>
            </a:r>
          </a:p>
          <a:p>
            <a:endParaRPr lang="ru-RU" sz="2800" dirty="0"/>
          </a:p>
          <a:p>
            <a:pPr marL="82296" indent="0">
              <a:buNone/>
            </a:pPr>
            <a:r>
              <a:rPr lang="ru-RU" sz="2800" dirty="0"/>
              <a:t>4. У </a:t>
            </a:r>
            <a:r>
              <a:rPr lang="ru-RU" sz="2800" dirty="0" err="1"/>
              <a:t>разі</a:t>
            </a:r>
            <a:r>
              <a:rPr lang="ru-RU" sz="2800" dirty="0"/>
              <a:t> </a:t>
            </a:r>
            <a:r>
              <a:rPr lang="ru-RU" sz="2800" dirty="0" err="1"/>
              <a:t>невиконання</a:t>
            </a:r>
            <a:r>
              <a:rPr lang="ru-RU" sz="2800" dirty="0"/>
              <a:t> </a:t>
            </a:r>
            <a:r>
              <a:rPr lang="ru-RU" sz="2800" dirty="0" err="1"/>
              <a:t>чи</a:t>
            </a:r>
            <a:r>
              <a:rPr lang="ru-RU" sz="2800" dirty="0"/>
              <a:t> </a:t>
            </a:r>
            <a:r>
              <a:rPr lang="ru-RU" sz="2800" dirty="0" err="1"/>
              <a:t>неналежного</a:t>
            </a:r>
            <a:r>
              <a:rPr lang="ru-RU" sz="2800" dirty="0"/>
              <a:t> </a:t>
            </a:r>
            <a:r>
              <a:rPr lang="ru-RU" sz="2800" dirty="0" err="1"/>
              <a:t>виконання</a:t>
            </a:r>
            <a:r>
              <a:rPr lang="ru-RU" sz="2800" dirty="0"/>
              <a:t> угоди за результатами </a:t>
            </a:r>
            <a:r>
              <a:rPr lang="ru-RU" sz="2800" dirty="0" err="1"/>
              <a:t>медіації</a:t>
            </a:r>
            <a:r>
              <a:rPr lang="ru-RU" sz="2800" dirty="0"/>
              <a:t> </a:t>
            </a:r>
            <a:r>
              <a:rPr lang="ru-RU" sz="2800" dirty="0" err="1"/>
              <a:t>сторони</a:t>
            </a:r>
            <a:r>
              <a:rPr lang="ru-RU" sz="2800" dirty="0"/>
              <a:t> </a:t>
            </a:r>
            <a:r>
              <a:rPr lang="ru-RU" sz="2800" dirty="0" err="1"/>
              <a:t>медіації</a:t>
            </a:r>
            <a:r>
              <a:rPr lang="ru-RU" sz="2800" dirty="0"/>
              <a:t> </a:t>
            </a:r>
            <a:r>
              <a:rPr lang="ru-RU" sz="2800" dirty="0" err="1"/>
              <a:t>мають</a:t>
            </a:r>
            <a:r>
              <a:rPr lang="ru-RU" sz="2800" dirty="0"/>
              <a:t> право </a:t>
            </a:r>
            <a:r>
              <a:rPr lang="ru-RU" sz="2800" dirty="0" err="1"/>
              <a:t>звернутися</a:t>
            </a:r>
            <a:r>
              <a:rPr lang="ru-RU" sz="2800" dirty="0"/>
              <a:t> для </a:t>
            </a:r>
            <a:r>
              <a:rPr lang="ru-RU" sz="2800" dirty="0" err="1"/>
              <a:t>розгляду</a:t>
            </a:r>
            <a:r>
              <a:rPr lang="ru-RU" sz="2800" dirty="0"/>
              <a:t> земельного спору до </a:t>
            </a:r>
            <a:r>
              <a:rPr lang="ru-RU" sz="2800" dirty="0" err="1"/>
              <a:t>органів</a:t>
            </a:r>
            <a:r>
              <a:rPr lang="ru-RU" sz="2800" dirty="0"/>
              <a:t>, </a:t>
            </a:r>
            <a:r>
              <a:rPr lang="ru-RU" sz="2800" dirty="0" err="1"/>
              <a:t>що</a:t>
            </a:r>
            <a:r>
              <a:rPr lang="ru-RU" sz="2800" dirty="0"/>
              <a:t> </a:t>
            </a:r>
            <a:r>
              <a:rPr lang="ru-RU" sz="2800" dirty="0" err="1"/>
              <a:t>вирішують</a:t>
            </a:r>
            <a:r>
              <a:rPr lang="ru-RU" sz="2800" dirty="0"/>
              <a:t> </a:t>
            </a:r>
            <a:r>
              <a:rPr lang="ru-RU" sz="2800" dirty="0" err="1"/>
              <a:t>земельні</a:t>
            </a:r>
            <a:r>
              <a:rPr lang="ru-RU" sz="2800" dirty="0"/>
              <a:t> спори.</a:t>
            </a:r>
            <a:endParaRPr lang="uk-UA" sz="2800" dirty="0" smtClean="0"/>
          </a:p>
        </p:txBody>
      </p:sp>
    </p:spTree>
    <p:extLst>
      <p:ext uri="{BB962C8B-B14F-4D97-AF65-F5344CB8AC3E}">
        <p14:creationId xmlns:p14="http://schemas.microsoft.com/office/powerpoint/2010/main" val="171408140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99392"/>
            <a:ext cx="7742664" cy="1428760"/>
          </a:xfrm>
        </p:spPr>
        <p:txBody>
          <a:bodyPr>
            <a:normAutofit/>
          </a:bodyPr>
          <a:lstStyle/>
          <a:p>
            <a:pPr algn="ctr"/>
            <a:r>
              <a:rPr lang="uk-UA" sz="3000" b="1" dirty="0" smtClean="0"/>
              <a:t>Нові (2022) земельно-правові закони - 1</a:t>
            </a:r>
            <a:endParaRPr lang="ru-RU" sz="3000" b="1" dirty="0"/>
          </a:p>
        </p:txBody>
      </p:sp>
      <p:sp>
        <p:nvSpPr>
          <p:cNvPr id="3" name="Содержимое 2"/>
          <p:cNvSpPr>
            <a:spLocks noGrp="1"/>
          </p:cNvSpPr>
          <p:nvPr>
            <p:ph idx="1"/>
          </p:nvPr>
        </p:nvSpPr>
        <p:spPr>
          <a:xfrm>
            <a:off x="1187624" y="1196752"/>
            <a:ext cx="7776864" cy="5040560"/>
          </a:xfrm>
        </p:spPr>
        <p:txBody>
          <a:bodyPr>
            <a:normAutofit lnSpcReduction="10000"/>
          </a:bodyPr>
          <a:lstStyle/>
          <a:p>
            <a:pPr>
              <a:lnSpc>
                <a:spcPct val="120000"/>
              </a:lnSpc>
            </a:pPr>
            <a:r>
              <a:rPr lang="uk-UA" sz="2000" dirty="0" smtClean="0"/>
              <a:t>Закон України від </a:t>
            </a:r>
            <a:r>
              <a:rPr lang="ru-RU" sz="2000" dirty="0"/>
              <a:t>17 лютого 2022 </a:t>
            </a:r>
            <a:r>
              <a:rPr lang="ru-RU" sz="2000" dirty="0" smtClean="0"/>
              <a:t>р. № </a:t>
            </a:r>
            <a:r>
              <a:rPr lang="ru-RU" sz="2000" dirty="0"/>
              <a:t>2079-IX </a:t>
            </a:r>
            <a:r>
              <a:rPr lang="uk-UA" sz="2000" dirty="0" smtClean="0"/>
              <a:t>«</a:t>
            </a:r>
            <a:r>
              <a:rPr lang="uk-UA" sz="2000" b="1" dirty="0" smtClean="0"/>
              <a:t>Про  </a:t>
            </a:r>
            <a:r>
              <a:rPr lang="uk-UA" sz="2000" b="1" dirty="0"/>
              <a:t>організації водокористувачів та стимулювання гідротехнічної меліорації земель</a:t>
            </a:r>
            <a:r>
              <a:rPr lang="uk-UA" sz="2000" b="1" dirty="0" smtClean="0"/>
              <a:t>».</a:t>
            </a:r>
          </a:p>
          <a:p>
            <a:pPr>
              <a:lnSpc>
                <a:spcPct val="120000"/>
              </a:lnSpc>
            </a:pPr>
            <a:r>
              <a:rPr lang="uk-UA" sz="2000" dirty="0"/>
              <a:t>Закон України від </a:t>
            </a:r>
            <a:r>
              <a:rPr lang="ru-RU" sz="2000" dirty="0"/>
              <a:t>24 </a:t>
            </a:r>
            <a:r>
              <a:rPr lang="ru-RU" sz="2000" dirty="0" err="1"/>
              <a:t>березня</a:t>
            </a:r>
            <a:r>
              <a:rPr lang="ru-RU" sz="2000" dirty="0"/>
              <a:t> 2022 р. № 2145-IX </a:t>
            </a:r>
            <a:r>
              <a:rPr lang="uk-UA" sz="2000" dirty="0"/>
              <a:t>«</a:t>
            </a:r>
            <a:r>
              <a:rPr lang="ru-RU" sz="2000" b="1" dirty="0"/>
              <a:t>Про </a:t>
            </a:r>
            <a:r>
              <a:rPr lang="ru-RU" sz="2000" b="1" dirty="0" err="1"/>
              <a:t>внесення</a:t>
            </a:r>
            <a:r>
              <a:rPr lang="ru-RU" sz="2000" b="1" dirty="0"/>
              <a:t> </a:t>
            </a:r>
            <a:r>
              <a:rPr lang="ru-RU" sz="2000" b="1" dirty="0" err="1"/>
              <a:t>змін</a:t>
            </a:r>
            <a:r>
              <a:rPr lang="ru-RU" sz="2000" b="1" dirty="0"/>
              <a:t> до </a:t>
            </a:r>
            <a:r>
              <a:rPr lang="ru-RU" sz="2000" b="1" dirty="0" err="1"/>
              <a:t>деяких</a:t>
            </a:r>
            <a:r>
              <a:rPr lang="ru-RU" sz="2000" b="1" dirty="0"/>
              <a:t> </a:t>
            </a:r>
            <a:r>
              <a:rPr lang="ru-RU" sz="2000" b="1" dirty="0" err="1"/>
              <a:t>законодавчих</a:t>
            </a:r>
            <a:r>
              <a:rPr lang="ru-RU" sz="2000" b="1" dirty="0"/>
              <a:t> </a:t>
            </a:r>
            <a:r>
              <a:rPr lang="ru-RU" sz="2000" b="1" dirty="0" err="1"/>
              <a:t>актів</a:t>
            </a:r>
            <a:r>
              <a:rPr lang="ru-RU" sz="2000" b="1" dirty="0"/>
              <a:t> </a:t>
            </a:r>
            <a:r>
              <a:rPr lang="ru-RU" sz="2000" b="1" dirty="0" err="1"/>
              <a:t>України</a:t>
            </a:r>
            <a:r>
              <a:rPr lang="ru-RU" sz="2000" b="1" dirty="0"/>
              <a:t> </a:t>
            </a:r>
            <a:r>
              <a:rPr lang="ru-RU" sz="2000" b="1" dirty="0" err="1"/>
              <a:t>щодо</a:t>
            </a:r>
            <a:r>
              <a:rPr lang="ru-RU" sz="2000" b="1" dirty="0"/>
              <a:t> </a:t>
            </a:r>
            <a:r>
              <a:rPr lang="ru-RU" sz="2000" b="1" dirty="0" err="1"/>
              <a:t>створення</a:t>
            </a:r>
            <a:r>
              <a:rPr lang="ru-RU" sz="2000" b="1" dirty="0"/>
              <a:t> умов для </a:t>
            </a:r>
            <a:r>
              <a:rPr lang="ru-RU" sz="2000" b="1" dirty="0" err="1"/>
              <a:t>забезпечення</a:t>
            </a:r>
            <a:r>
              <a:rPr lang="ru-RU" sz="2000" b="1" dirty="0"/>
              <a:t> </a:t>
            </a:r>
            <a:r>
              <a:rPr lang="ru-RU" sz="2000" b="1" dirty="0" err="1"/>
              <a:t>продовольчої</a:t>
            </a:r>
            <a:r>
              <a:rPr lang="ru-RU" sz="2000" b="1" dirty="0"/>
              <a:t> </a:t>
            </a:r>
            <a:r>
              <a:rPr lang="ru-RU" sz="2000" b="1" dirty="0" err="1"/>
              <a:t>безпеки</a:t>
            </a:r>
            <a:r>
              <a:rPr lang="ru-RU" sz="2000" b="1" dirty="0"/>
              <a:t> в </a:t>
            </a:r>
            <a:r>
              <a:rPr lang="ru-RU" sz="2000" b="1" dirty="0" err="1"/>
              <a:t>умовах</a:t>
            </a:r>
            <a:r>
              <a:rPr lang="ru-RU" sz="2000" b="1" dirty="0"/>
              <a:t> </a:t>
            </a:r>
            <a:r>
              <a:rPr lang="ru-RU" sz="2000" b="1" dirty="0" err="1"/>
              <a:t>воєнного</a:t>
            </a:r>
            <a:r>
              <a:rPr lang="ru-RU" sz="2000" b="1" dirty="0"/>
              <a:t> стану</a:t>
            </a:r>
            <a:r>
              <a:rPr lang="uk-UA" sz="2000" b="1" dirty="0"/>
              <a:t>».</a:t>
            </a:r>
          </a:p>
          <a:p>
            <a:pPr>
              <a:lnSpc>
                <a:spcPct val="120000"/>
              </a:lnSpc>
            </a:pPr>
            <a:r>
              <a:rPr lang="uk-UA" sz="2000" dirty="0" smtClean="0"/>
              <a:t>Закон </a:t>
            </a:r>
            <a:r>
              <a:rPr lang="uk-UA" sz="2000" dirty="0"/>
              <a:t>України від </a:t>
            </a:r>
            <a:r>
              <a:rPr lang="ru-RU" sz="2000" dirty="0"/>
              <a:t>12 </a:t>
            </a:r>
            <a:r>
              <a:rPr lang="ru-RU" sz="2000" dirty="0" err="1"/>
              <a:t>травня</a:t>
            </a:r>
            <a:r>
              <a:rPr lang="ru-RU" sz="2000" dirty="0"/>
              <a:t> 2022 </a:t>
            </a:r>
            <a:r>
              <a:rPr lang="ru-RU" sz="2000" dirty="0" smtClean="0"/>
              <a:t>р. № 2247-IX </a:t>
            </a:r>
            <a:r>
              <a:rPr lang="ru-RU" sz="2000" b="1" dirty="0" smtClean="0"/>
              <a:t>«Про </a:t>
            </a:r>
            <a:r>
              <a:rPr lang="ru-RU" sz="2000" b="1" dirty="0" err="1"/>
              <a:t>внесення</a:t>
            </a:r>
            <a:r>
              <a:rPr lang="ru-RU" sz="2000" b="1" dirty="0"/>
              <a:t> </a:t>
            </a:r>
            <a:r>
              <a:rPr lang="ru-RU" sz="2000" b="1" dirty="0" err="1"/>
              <a:t>змін</a:t>
            </a:r>
            <a:r>
              <a:rPr lang="ru-RU" sz="2000" b="1" dirty="0"/>
              <a:t> до </a:t>
            </a:r>
            <a:r>
              <a:rPr lang="ru-RU" sz="2000" b="1" dirty="0" err="1"/>
              <a:t>деяких</a:t>
            </a:r>
            <a:r>
              <a:rPr lang="ru-RU" sz="2000" b="1" dirty="0"/>
              <a:t> </a:t>
            </a:r>
            <a:r>
              <a:rPr lang="ru-RU" sz="2000" b="1" dirty="0" err="1"/>
              <a:t>законодавчих</a:t>
            </a:r>
            <a:r>
              <a:rPr lang="ru-RU" sz="2000" b="1" dirty="0"/>
              <a:t> </a:t>
            </a:r>
            <a:r>
              <a:rPr lang="ru-RU" sz="2000" b="1" dirty="0" err="1"/>
              <a:t>актів</a:t>
            </a:r>
            <a:r>
              <a:rPr lang="ru-RU" sz="2000" b="1" dirty="0"/>
              <a:t> </a:t>
            </a:r>
            <a:r>
              <a:rPr lang="ru-RU" sz="2000" b="1" dirty="0" err="1"/>
              <a:t>України</a:t>
            </a:r>
            <a:r>
              <a:rPr lang="ru-RU" sz="2000" b="1" dirty="0"/>
              <a:t> </a:t>
            </a:r>
            <a:r>
              <a:rPr lang="ru-RU" sz="2000" b="1" dirty="0" err="1"/>
              <a:t>щодо</a:t>
            </a:r>
            <a:r>
              <a:rPr lang="ru-RU" sz="2000" b="1" dirty="0"/>
              <a:t> </a:t>
            </a:r>
            <a:r>
              <a:rPr lang="ru-RU" sz="2000" b="1" dirty="0" err="1"/>
              <a:t>особливостей</a:t>
            </a:r>
            <a:r>
              <a:rPr lang="ru-RU" sz="2000" b="1" dirty="0"/>
              <a:t> </a:t>
            </a:r>
            <a:r>
              <a:rPr lang="ru-RU" sz="2000" b="1" dirty="0" err="1"/>
              <a:t>регулювання</a:t>
            </a:r>
            <a:r>
              <a:rPr lang="ru-RU" sz="2000" b="1" dirty="0"/>
              <a:t> </a:t>
            </a:r>
            <a:r>
              <a:rPr lang="ru-RU" sz="2000" b="1" dirty="0" err="1"/>
              <a:t>земельних</a:t>
            </a:r>
            <a:r>
              <a:rPr lang="ru-RU" sz="2000" b="1" dirty="0"/>
              <a:t> </a:t>
            </a:r>
            <a:r>
              <a:rPr lang="ru-RU" sz="2000" b="1" dirty="0" err="1"/>
              <a:t>відносин</a:t>
            </a:r>
            <a:r>
              <a:rPr lang="ru-RU" sz="2000" b="1" dirty="0"/>
              <a:t> в </a:t>
            </a:r>
            <a:r>
              <a:rPr lang="ru-RU" sz="2000" b="1" dirty="0" err="1"/>
              <a:t>умовах</a:t>
            </a:r>
            <a:r>
              <a:rPr lang="ru-RU" sz="2000" b="1" dirty="0"/>
              <a:t> </a:t>
            </a:r>
            <a:r>
              <a:rPr lang="ru-RU" sz="2000" b="1" dirty="0" err="1"/>
              <a:t>воєнного</a:t>
            </a:r>
            <a:r>
              <a:rPr lang="ru-RU" sz="2000" b="1" dirty="0"/>
              <a:t> </a:t>
            </a:r>
            <a:r>
              <a:rPr lang="ru-RU" sz="2000" b="1" dirty="0" smtClean="0"/>
              <a:t>стану».</a:t>
            </a:r>
            <a:endParaRPr lang="uk-UA" sz="2000" b="1" dirty="0"/>
          </a:p>
          <a:p>
            <a:pPr>
              <a:lnSpc>
                <a:spcPct val="120000"/>
              </a:lnSpc>
            </a:pPr>
            <a:r>
              <a:rPr lang="uk-UA" sz="2000" dirty="0" smtClean="0"/>
              <a:t>Закон </a:t>
            </a:r>
            <a:r>
              <a:rPr lang="uk-UA" sz="2000" dirty="0"/>
              <a:t>України від </a:t>
            </a:r>
            <a:r>
              <a:rPr lang="ru-RU" sz="2000" dirty="0"/>
              <a:t>20 </a:t>
            </a:r>
            <a:r>
              <a:rPr lang="ru-RU" sz="2000" dirty="0" err="1"/>
              <a:t>червня</a:t>
            </a:r>
            <a:r>
              <a:rPr lang="ru-RU" sz="2000" dirty="0"/>
              <a:t> 2022 </a:t>
            </a:r>
            <a:r>
              <a:rPr lang="ru-RU" sz="2000" dirty="0" smtClean="0"/>
              <a:t>р. № 2321-IX «</a:t>
            </a:r>
            <a:r>
              <a:rPr lang="ru-RU" sz="2000" b="1" dirty="0" smtClean="0"/>
              <a:t>Про </a:t>
            </a:r>
            <a:r>
              <a:rPr lang="ru-RU" sz="2000" b="1" dirty="0" err="1"/>
              <a:t>внесення</a:t>
            </a:r>
            <a:r>
              <a:rPr lang="ru-RU" sz="2000" b="1" dirty="0"/>
              <a:t> </a:t>
            </a:r>
            <a:r>
              <a:rPr lang="ru-RU" sz="2000" b="1" dirty="0" err="1"/>
              <a:t>змін</a:t>
            </a:r>
            <a:r>
              <a:rPr lang="ru-RU" sz="2000" b="1" dirty="0"/>
              <a:t> до </a:t>
            </a:r>
            <a:r>
              <a:rPr lang="ru-RU" sz="2000" b="1" dirty="0" err="1"/>
              <a:t>деяких</a:t>
            </a:r>
            <a:r>
              <a:rPr lang="ru-RU" sz="2000" b="1" dirty="0"/>
              <a:t> </a:t>
            </a:r>
            <a:r>
              <a:rPr lang="ru-RU" sz="2000" b="1" dirty="0" err="1"/>
              <a:t>законодавчих</a:t>
            </a:r>
            <a:r>
              <a:rPr lang="ru-RU" sz="2000" b="1" dirty="0"/>
              <a:t> </a:t>
            </a:r>
            <a:r>
              <a:rPr lang="ru-RU" sz="2000" b="1" dirty="0" err="1"/>
              <a:t>актів</a:t>
            </a:r>
            <a:r>
              <a:rPr lang="ru-RU" sz="2000" b="1" dirty="0"/>
              <a:t> </a:t>
            </a:r>
            <a:r>
              <a:rPr lang="ru-RU" sz="2000" b="1" dirty="0" err="1"/>
              <a:t>України</a:t>
            </a:r>
            <a:r>
              <a:rPr lang="ru-RU" sz="2000" b="1" dirty="0"/>
              <a:t> </a:t>
            </a:r>
            <a:r>
              <a:rPr lang="ru-RU" sz="2000" b="1" dirty="0" err="1"/>
              <a:t>щодо</a:t>
            </a:r>
            <a:r>
              <a:rPr lang="ru-RU" sz="2000" b="1" dirty="0"/>
              <a:t> </a:t>
            </a:r>
            <a:r>
              <a:rPr lang="ru-RU" sz="2000" b="1" dirty="0" err="1"/>
              <a:t>збереження</a:t>
            </a:r>
            <a:r>
              <a:rPr lang="ru-RU" sz="2000" b="1" dirty="0"/>
              <a:t> </a:t>
            </a:r>
            <a:r>
              <a:rPr lang="ru-RU" sz="2000" b="1" dirty="0" err="1" smtClean="0"/>
              <a:t>лісів</a:t>
            </a:r>
            <a:r>
              <a:rPr lang="ru-RU" sz="2000" b="1" dirty="0" smtClean="0"/>
              <a:t>».</a:t>
            </a:r>
            <a:endParaRPr lang="uk-UA" sz="2000" b="1" dirty="0" smtClean="0"/>
          </a:p>
          <a:p>
            <a:pPr marL="82296" indent="0">
              <a:lnSpc>
                <a:spcPct val="120000"/>
              </a:lnSpc>
              <a:buNone/>
            </a:pPr>
            <a:endParaRPr lang="uk-UA" b="1" dirty="0" smtClean="0"/>
          </a:p>
          <a:p>
            <a:endParaRPr lang="uk-UA" sz="2800" b="1" dirty="0"/>
          </a:p>
          <a:p>
            <a:endParaRPr lang="uk-UA" sz="2800" dirty="0" smtClean="0"/>
          </a:p>
        </p:txBody>
      </p:sp>
    </p:spTree>
    <p:extLst>
      <p:ext uri="{BB962C8B-B14F-4D97-AF65-F5344CB8AC3E}">
        <p14:creationId xmlns:p14="http://schemas.microsoft.com/office/powerpoint/2010/main" val="299119817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99392"/>
            <a:ext cx="7742664" cy="1428760"/>
          </a:xfrm>
        </p:spPr>
        <p:txBody>
          <a:bodyPr>
            <a:normAutofit/>
          </a:bodyPr>
          <a:lstStyle/>
          <a:p>
            <a:pPr algn="ctr"/>
            <a:r>
              <a:rPr lang="uk-UA" sz="3000" b="1" dirty="0" smtClean="0"/>
              <a:t>Нові (2022) земельно-правові закони - 2</a:t>
            </a:r>
            <a:endParaRPr lang="ru-RU" sz="3000" b="1" dirty="0"/>
          </a:p>
        </p:txBody>
      </p:sp>
      <p:sp>
        <p:nvSpPr>
          <p:cNvPr id="3" name="Содержимое 2"/>
          <p:cNvSpPr>
            <a:spLocks noGrp="1"/>
          </p:cNvSpPr>
          <p:nvPr>
            <p:ph idx="1"/>
          </p:nvPr>
        </p:nvSpPr>
        <p:spPr>
          <a:xfrm>
            <a:off x="1187624" y="1196752"/>
            <a:ext cx="7776864" cy="5040560"/>
          </a:xfrm>
        </p:spPr>
        <p:txBody>
          <a:bodyPr>
            <a:normAutofit/>
          </a:bodyPr>
          <a:lstStyle/>
          <a:p>
            <a:pPr>
              <a:lnSpc>
                <a:spcPct val="120000"/>
              </a:lnSpc>
            </a:pPr>
            <a:r>
              <a:rPr lang="uk-UA" sz="2000" dirty="0" smtClean="0"/>
              <a:t>Закон України від </a:t>
            </a:r>
            <a:r>
              <a:rPr lang="ru-RU" sz="2000" dirty="0"/>
              <a:t>19 </a:t>
            </a:r>
            <a:r>
              <a:rPr lang="ru-RU" sz="2000" dirty="0" err="1"/>
              <a:t>жовтня</a:t>
            </a:r>
            <a:r>
              <a:rPr lang="ru-RU" sz="2000" dirty="0"/>
              <a:t> 2022 </a:t>
            </a:r>
            <a:r>
              <a:rPr lang="ru-RU" sz="2000" dirty="0" smtClean="0"/>
              <a:t>р. № </a:t>
            </a:r>
            <a:r>
              <a:rPr lang="ru-RU" sz="2000" dirty="0"/>
              <a:t>2698-IX </a:t>
            </a:r>
            <a:r>
              <a:rPr lang="uk-UA" sz="2000" dirty="0" smtClean="0"/>
              <a:t>«</a:t>
            </a:r>
            <a:r>
              <a:rPr lang="ru-RU" sz="2000" b="1" dirty="0"/>
              <a:t>Про </a:t>
            </a:r>
            <a:r>
              <a:rPr lang="ru-RU" sz="2000" b="1" dirty="0" err="1"/>
              <a:t>внесення</a:t>
            </a:r>
            <a:r>
              <a:rPr lang="ru-RU" sz="2000" b="1" dirty="0"/>
              <a:t> </a:t>
            </a:r>
            <a:r>
              <a:rPr lang="ru-RU" sz="2000" b="1" dirty="0" err="1"/>
              <a:t>змін</a:t>
            </a:r>
            <a:r>
              <a:rPr lang="ru-RU" sz="2000" b="1" dirty="0"/>
              <a:t> до </a:t>
            </a:r>
            <a:r>
              <a:rPr lang="ru-RU" sz="2000" b="1" dirty="0" err="1"/>
              <a:t>деяких</a:t>
            </a:r>
            <a:r>
              <a:rPr lang="ru-RU" sz="2000" b="1" dirty="0"/>
              <a:t> </a:t>
            </a:r>
            <a:r>
              <a:rPr lang="ru-RU" sz="2000" b="1" dirty="0" err="1"/>
              <a:t>законодавчих</a:t>
            </a:r>
            <a:r>
              <a:rPr lang="ru-RU" sz="2000" b="1" dirty="0"/>
              <a:t> </a:t>
            </a:r>
            <a:r>
              <a:rPr lang="ru-RU" sz="2000" b="1" dirty="0" err="1"/>
              <a:t>актів</a:t>
            </a:r>
            <a:r>
              <a:rPr lang="ru-RU" sz="2000" b="1" dirty="0"/>
              <a:t> </a:t>
            </a:r>
            <a:r>
              <a:rPr lang="ru-RU" sz="2000" b="1" dirty="0" err="1"/>
              <a:t>України</a:t>
            </a:r>
            <a:r>
              <a:rPr lang="ru-RU" sz="2000" b="1" dirty="0"/>
              <a:t> </a:t>
            </a:r>
            <a:r>
              <a:rPr lang="ru-RU" sz="2000" b="1" dirty="0" err="1"/>
              <a:t>щодо</a:t>
            </a:r>
            <a:r>
              <a:rPr lang="ru-RU" sz="2000" b="1" dirty="0"/>
              <a:t> </a:t>
            </a:r>
            <a:r>
              <a:rPr lang="ru-RU" sz="2000" b="1" dirty="0" err="1"/>
              <a:t>відновлення</a:t>
            </a:r>
            <a:r>
              <a:rPr lang="ru-RU" sz="2000" b="1" dirty="0"/>
              <a:t> </a:t>
            </a:r>
            <a:r>
              <a:rPr lang="ru-RU" sz="2000" b="1" dirty="0" err="1"/>
              <a:t>системи</a:t>
            </a:r>
            <a:r>
              <a:rPr lang="ru-RU" sz="2000" b="1" dirty="0"/>
              <a:t> </a:t>
            </a:r>
            <a:r>
              <a:rPr lang="ru-RU" sz="2000" b="1" dirty="0" err="1"/>
              <a:t>оформлення</a:t>
            </a:r>
            <a:r>
              <a:rPr lang="ru-RU" sz="2000" b="1" dirty="0"/>
              <a:t> прав </a:t>
            </a:r>
            <a:r>
              <a:rPr lang="ru-RU" sz="2000" b="1" dirty="0" err="1"/>
              <a:t>оренди</a:t>
            </a:r>
            <a:r>
              <a:rPr lang="ru-RU" sz="2000" b="1" dirty="0"/>
              <a:t> </a:t>
            </a:r>
            <a:r>
              <a:rPr lang="ru-RU" sz="2000" b="1" dirty="0" err="1"/>
              <a:t>земельних</a:t>
            </a:r>
            <a:r>
              <a:rPr lang="ru-RU" sz="2000" b="1" dirty="0"/>
              <a:t> </a:t>
            </a:r>
            <a:r>
              <a:rPr lang="ru-RU" sz="2000" b="1" dirty="0" err="1"/>
              <a:t>ділянок</a:t>
            </a:r>
            <a:r>
              <a:rPr lang="ru-RU" sz="2000" b="1" dirty="0"/>
              <a:t> </a:t>
            </a:r>
            <a:r>
              <a:rPr lang="ru-RU" sz="2000" b="1" dirty="0" err="1"/>
              <a:t>сільськогосподарського</a:t>
            </a:r>
            <a:r>
              <a:rPr lang="ru-RU" sz="2000" b="1" dirty="0"/>
              <a:t> </a:t>
            </a:r>
            <a:r>
              <a:rPr lang="ru-RU" sz="2000" b="1" dirty="0" err="1"/>
              <a:t>призначення</a:t>
            </a:r>
            <a:r>
              <a:rPr lang="ru-RU" sz="2000" b="1" dirty="0"/>
              <a:t> та </a:t>
            </a:r>
            <a:r>
              <a:rPr lang="ru-RU" sz="2000" b="1" dirty="0" err="1"/>
              <a:t>удосконалення</a:t>
            </a:r>
            <a:r>
              <a:rPr lang="ru-RU" sz="2000" b="1" dirty="0"/>
              <a:t> </a:t>
            </a:r>
            <a:r>
              <a:rPr lang="ru-RU" sz="2000" b="1" dirty="0" err="1"/>
              <a:t>законодавства</a:t>
            </a:r>
            <a:r>
              <a:rPr lang="ru-RU" sz="2000" b="1" dirty="0"/>
              <a:t> </a:t>
            </a:r>
            <a:r>
              <a:rPr lang="ru-RU" sz="2000" b="1" dirty="0" err="1"/>
              <a:t>щодо</a:t>
            </a:r>
            <a:r>
              <a:rPr lang="ru-RU" sz="2000" b="1" dirty="0"/>
              <a:t> </a:t>
            </a:r>
            <a:r>
              <a:rPr lang="ru-RU" sz="2000" b="1" dirty="0" err="1"/>
              <a:t>охорони</a:t>
            </a:r>
            <a:r>
              <a:rPr lang="ru-RU" sz="2000" b="1" dirty="0"/>
              <a:t> земель</a:t>
            </a:r>
            <a:r>
              <a:rPr lang="uk-UA" sz="2000" b="1" dirty="0" smtClean="0"/>
              <a:t>».</a:t>
            </a:r>
          </a:p>
          <a:p>
            <a:pPr lvl="0">
              <a:lnSpc>
                <a:spcPct val="120000"/>
              </a:lnSpc>
              <a:buClr>
                <a:srgbClr val="3891A7"/>
              </a:buClr>
            </a:pPr>
            <a:r>
              <a:rPr lang="uk-UA" sz="2000" dirty="0">
                <a:solidFill>
                  <a:prstClr val="black"/>
                </a:solidFill>
              </a:rPr>
              <a:t>Закон України від </a:t>
            </a:r>
            <a:r>
              <a:rPr lang="ru-RU" sz="2000" dirty="0">
                <a:solidFill>
                  <a:prstClr val="black"/>
                </a:solidFill>
              </a:rPr>
              <a:t>1 </a:t>
            </a:r>
            <a:r>
              <a:rPr lang="ru-RU" sz="2000" dirty="0" err="1">
                <a:solidFill>
                  <a:prstClr val="black"/>
                </a:solidFill>
              </a:rPr>
              <a:t>грудня</a:t>
            </a:r>
            <a:r>
              <a:rPr lang="ru-RU" sz="2000" dirty="0">
                <a:solidFill>
                  <a:prstClr val="black"/>
                </a:solidFill>
              </a:rPr>
              <a:t> 2022 </a:t>
            </a:r>
            <a:r>
              <a:rPr lang="ru-RU" sz="2000" dirty="0" smtClean="0">
                <a:solidFill>
                  <a:prstClr val="black"/>
                </a:solidFill>
              </a:rPr>
              <a:t>р. № </a:t>
            </a:r>
            <a:r>
              <a:rPr lang="ru-RU" sz="2000" dirty="0">
                <a:solidFill>
                  <a:prstClr val="black"/>
                </a:solidFill>
              </a:rPr>
              <a:t>2805-IX </a:t>
            </a:r>
            <a:r>
              <a:rPr lang="uk-UA" sz="2000" dirty="0" smtClean="0">
                <a:solidFill>
                  <a:prstClr val="black"/>
                </a:solidFill>
              </a:rPr>
              <a:t>«</a:t>
            </a:r>
            <a:r>
              <a:rPr lang="ru-RU" sz="2000" b="1" dirty="0">
                <a:solidFill>
                  <a:prstClr val="black"/>
                </a:solidFill>
              </a:rPr>
              <a:t>Про </a:t>
            </a:r>
            <a:r>
              <a:rPr lang="ru-RU" sz="2000" b="1" dirty="0" err="1">
                <a:solidFill>
                  <a:prstClr val="black"/>
                </a:solidFill>
              </a:rPr>
              <a:t>внесення</a:t>
            </a:r>
            <a:r>
              <a:rPr lang="ru-RU" sz="2000" b="1" dirty="0">
                <a:solidFill>
                  <a:prstClr val="black"/>
                </a:solidFill>
              </a:rPr>
              <a:t> </a:t>
            </a:r>
            <a:r>
              <a:rPr lang="ru-RU" sz="2000" b="1" dirty="0" err="1">
                <a:solidFill>
                  <a:prstClr val="black"/>
                </a:solidFill>
              </a:rPr>
              <a:t>змін</a:t>
            </a:r>
            <a:r>
              <a:rPr lang="ru-RU" sz="2000" b="1" dirty="0">
                <a:solidFill>
                  <a:prstClr val="black"/>
                </a:solidFill>
              </a:rPr>
              <a:t> до </a:t>
            </a:r>
            <a:r>
              <a:rPr lang="ru-RU" sz="2000" b="1" dirty="0" err="1">
                <a:solidFill>
                  <a:prstClr val="black"/>
                </a:solidFill>
              </a:rPr>
              <a:t>деяких</a:t>
            </a:r>
            <a:r>
              <a:rPr lang="ru-RU" sz="2000" b="1" dirty="0">
                <a:solidFill>
                  <a:prstClr val="black"/>
                </a:solidFill>
              </a:rPr>
              <a:t> </a:t>
            </a:r>
            <a:r>
              <a:rPr lang="ru-RU" sz="2000" b="1" dirty="0" err="1">
                <a:solidFill>
                  <a:prstClr val="black"/>
                </a:solidFill>
              </a:rPr>
              <a:t>законодавчих</a:t>
            </a:r>
            <a:r>
              <a:rPr lang="ru-RU" sz="2000" b="1" dirty="0">
                <a:solidFill>
                  <a:prstClr val="black"/>
                </a:solidFill>
              </a:rPr>
              <a:t> </a:t>
            </a:r>
            <a:r>
              <a:rPr lang="ru-RU" sz="2000" b="1" dirty="0" err="1">
                <a:solidFill>
                  <a:prstClr val="black"/>
                </a:solidFill>
              </a:rPr>
              <a:t>актів</a:t>
            </a:r>
            <a:r>
              <a:rPr lang="ru-RU" sz="2000" b="1" dirty="0">
                <a:solidFill>
                  <a:prstClr val="black"/>
                </a:solidFill>
              </a:rPr>
              <a:t> </a:t>
            </a:r>
            <a:r>
              <a:rPr lang="ru-RU" sz="2000" b="1" dirty="0" err="1">
                <a:solidFill>
                  <a:prstClr val="black"/>
                </a:solidFill>
              </a:rPr>
              <a:t>України</a:t>
            </a:r>
            <a:r>
              <a:rPr lang="ru-RU" sz="2000" b="1" dirty="0">
                <a:solidFill>
                  <a:prstClr val="black"/>
                </a:solidFill>
              </a:rPr>
              <a:t> </a:t>
            </a:r>
            <a:r>
              <a:rPr lang="ru-RU" sz="2000" b="1" dirty="0" err="1">
                <a:solidFill>
                  <a:prstClr val="black"/>
                </a:solidFill>
              </a:rPr>
              <a:t>щодо</a:t>
            </a:r>
            <a:r>
              <a:rPr lang="ru-RU" sz="2000" b="1" dirty="0">
                <a:solidFill>
                  <a:prstClr val="black"/>
                </a:solidFill>
              </a:rPr>
              <a:t> </a:t>
            </a:r>
            <a:r>
              <a:rPr lang="ru-RU" sz="2000" b="1" dirty="0" err="1">
                <a:solidFill>
                  <a:prstClr val="black"/>
                </a:solidFill>
              </a:rPr>
              <a:t>удосконалення</a:t>
            </a:r>
            <a:r>
              <a:rPr lang="ru-RU" sz="2000" b="1" dirty="0">
                <a:solidFill>
                  <a:prstClr val="black"/>
                </a:solidFill>
              </a:rPr>
              <a:t> </a:t>
            </a:r>
            <a:r>
              <a:rPr lang="ru-RU" sz="2000" b="1" dirty="0" err="1">
                <a:solidFill>
                  <a:prstClr val="black"/>
                </a:solidFill>
              </a:rPr>
              <a:t>законодавства</a:t>
            </a:r>
            <a:r>
              <a:rPr lang="ru-RU" sz="2000" b="1" dirty="0">
                <a:solidFill>
                  <a:prstClr val="black"/>
                </a:solidFill>
              </a:rPr>
              <a:t> у </a:t>
            </a:r>
            <a:r>
              <a:rPr lang="ru-RU" sz="2000" b="1" dirty="0" err="1">
                <a:solidFill>
                  <a:prstClr val="black"/>
                </a:solidFill>
              </a:rPr>
              <a:t>сфері</a:t>
            </a:r>
            <a:r>
              <a:rPr lang="ru-RU" sz="2000" b="1" dirty="0">
                <a:solidFill>
                  <a:prstClr val="black"/>
                </a:solidFill>
              </a:rPr>
              <a:t> </a:t>
            </a:r>
            <a:r>
              <a:rPr lang="ru-RU" sz="2000" b="1" dirty="0" err="1">
                <a:solidFill>
                  <a:prstClr val="black"/>
                </a:solidFill>
              </a:rPr>
              <a:t>користування</a:t>
            </a:r>
            <a:r>
              <a:rPr lang="ru-RU" sz="2000" b="1" dirty="0">
                <a:solidFill>
                  <a:prstClr val="black"/>
                </a:solidFill>
              </a:rPr>
              <a:t> </a:t>
            </a:r>
            <a:r>
              <a:rPr lang="ru-RU" sz="2000" b="1" dirty="0" err="1">
                <a:solidFill>
                  <a:prstClr val="black"/>
                </a:solidFill>
              </a:rPr>
              <a:t>надрами</a:t>
            </a:r>
            <a:r>
              <a:rPr lang="uk-UA" sz="2000" b="1" dirty="0" smtClean="0">
                <a:solidFill>
                  <a:prstClr val="black"/>
                </a:solidFill>
              </a:rPr>
              <a:t>».</a:t>
            </a:r>
            <a:endParaRPr lang="uk-UA" sz="2000" b="1" dirty="0">
              <a:solidFill>
                <a:prstClr val="black"/>
              </a:solidFill>
            </a:endParaRPr>
          </a:p>
          <a:p>
            <a:pPr marL="82296" indent="0">
              <a:lnSpc>
                <a:spcPct val="120000"/>
              </a:lnSpc>
              <a:buNone/>
            </a:pPr>
            <a:endParaRPr lang="uk-UA" b="1" dirty="0" smtClean="0"/>
          </a:p>
          <a:p>
            <a:endParaRPr lang="uk-UA" sz="2800" b="1" dirty="0"/>
          </a:p>
          <a:p>
            <a:endParaRPr lang="uk-UA" sz="2800" dirty="0" smtClean="0"/>
          </a:p>
        </p:txBody>
      </p:sp>
    </p:spTree>
    <p:extLst>
      <p:ext uri="{BB962C8B-B14F-4D97-AF65-F5344CB8AC3E}">
        <p14:creationId xmlns:p14="http://schemas.microsoft.com/office/powerpoint/2010/main" val="38637197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571488"/>
            <a:ext cx="7498080" cy="1143000"/>
          </a:xfrm>
        </p:spPr>
        <p:txBody>
          <a:bodyPr>
            <a:normAutofit fontScale="90000"/>
          </a:bodyPr>
          <a:lstStyle/>
          <a:p>
            <a:pPr algn="ctr"/>
            <a:r>
              <a:rPr lang="uk-UA" b="1" dirty="0" smtClean="0"/>
              <a:t>Соціально-економічні (матеріальні) джерела земельного права</a:t>
            </a:r>
            <a:endParaRPr lang="ru-RU" b="1" dirty="0"/>
          </a:p>
        </p:txBody>
      </p:sp>
      <p:graphicFrame>
        <p:nvGraphicFramePr>
          <p:cNvPr id="4" name="Содержимое 3"/>
          <p:cNvGraphicFramePr>
            <a:graphicFrameLocks noGrp="1"/>
          </p:cNvGraphicFramePr>
          <p:nvPr>
            <p:ph idx="1"/>
          </p:nvPr>
        </p:nvGraphicFramePr>
        <p:xfrm>
          <a:off x="1357313" y="2357438"/>
          <a:ext cx="7577137" cy="3890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99392"/>
            <a:ext cx="7742664" cy="1428760"/>
          </a:xfrm>
        </p:spPr>
        <p:txBody>
          <a:bodyPr>
            <a:normAutofit/>
          </a:bodyPr>
          <a:lstStyle/>
          <a:p>
            <a:pPr algn="ctr"/>
            <a:r>
              <a:rPr lang="uk-UA" sz="3000" b="1" dirty="0" smtClean="0"/>
              <a:t>Нові (2023) земельно-правові закони</a:t>
            </a:r>
            <a:endParaRPr lang="ru-RU" sz="3000" b="1" dirty="0"/>
          </a:p>
        </p:txBody>
      </p:sp>
      <p:sp>
        <p:nvSpPr>
          <p:cNvPr id="3" name="Содержимое 2"/>
          <p:cNvSpPr>
            <a:spLocks noGrp="1"/>
          </p:cNvSpPr>
          <p:nvPr>
            <p:ph idx="1"/>
          </p:nvPr>
        </p:nvSpPr>
        <p:spPr>
          <a:xfrm>
            <a:off x="1187624" y="1196752"/>
            <a:ext cx="7776864" cy="5040560"/>
          </a:xfrm>
        </p:spPr>
        <p:txBody>
          <a:bodyPr>
            <a:normAutofit fontScale="77500" lnSpcReduction="20000"/>
          </a:bodyPr>
          <a:lstStyle/>
          <a:p>
            <a:pPr lvl="0">
              <a:lnSpc>
                <a:spcPct val="120000"/>
              </a:lnSpc>
              <a:buClr>
                <a:srgbClr val="3891A7"/>
              </a:buClr>
            </a:pPr>
            <a:r>
              <a:rPr lang="uk-UA" sz="2200" dirty="0">
                <a:solidFill>
                  <a:prstClr val="black"/>
                </a:solidFill>
              </a:rPr>
              <a:t>Закон України від </a:t>
            </a:r>
            <a:r>
              <a:rPr lang="ru-RU" sz="2200" dirty="0">
                <a:solidFill>
                  <a:prstClr val="black"/>
                </a:solidFill>
              </a:rPr>
              <a:t>24 лютого 2023 р. № 2952-IX </a:t>
            </a:r>
            <a:r>
              <a:rPr lang="en-US" sz="2200" b="1" dirty="0">
                <a:solidFill>
                  <a:prstClr val="black"/>
                </a:solidFill>
              </a:rPr>
              <a:t>«</a:t>
            </a:r>
            <a:r>
              <a:rPr lang="ru-RU" sz="2200" b="1" dirty="0">
                <a:solidFill>
                  <a:prstClr val="black"/>
                </a:solidFill>
              </a:rPr>
              <a:t>Про </a:t>
            </a:r>
            <a:r>
              <a:rPr lang="ru-RU" sz="2200" b="1" dirty="0" err="1">
                <a:solidFill>
                  <a:prstClr val="black"/>
                </a:solidFill>
              </a:rPr>
              <a:t>внесення</a:t>
            </a:r>
            <a:r>
              <a:rPr lang="ru-RU" sz="2200" b="1" dirty="0">
                <a:solidFill>
                  <a:prstClr val="black"/>
                </a:solidFill>
              </a:rPr>
              <a:t> </a:t>
            </a:r>
            <a:r>
              <a:rPr lang="ru-RU" sz="2200" b="1" dirty="0" err="1">
                <a:solidFill>
                  <a:prstClr val="black"/>
                </a:solidFill>
              </a:rPr>
              <a:t>змін</a:t>
            </a:r>
            <a:r>
              <a:rPr lang="ru-RU" sz="2200" b="1" dirty="0">
                <a:solidFill>
                  <a:prstClr val="black"/>
                </a:solidFill>
              </a:rPr>
              <a:t> до </a:t>
            </a:r>
            <a:r>
              <a:rPr lang="ru-RU" sz="2200" b="1" dirty="0" err="1">
                <a:solidFill>
                  <a:prstClr val="black"/>
                </a:solidFill>
              </a:rPr>
              <a:t>деяких</a:t>
            </a:r>
            <a:r>
              <a:rPr lang="ru-RU" sz="2200" b="1" dirty="0">
                <a:solidFill>
                  <a:prstClr val="black"/>
                </a:solidFill>
              </a:rPr>
              <a:t> </a:t>
            </a:r>
            <a:r>
              <a:rPr lang="ru-RU" sz="2200" b="1" dirty="0" err="1">
                <a:solidFill>
                  <a:prstClr val="black"/>
                </a:solidFill>
              </a:rPr>
              <a:t>законодавчих</a:t>
            </a:r>
            <a:r>
              <a:rPr lang="ru-RU" sz="2200" b="1" dirty="0">
                <a:solidFill>
                  <a:prstClr val="black"/>
                </a:solidFill>
              </a:rPr>
              <a:t> </a:t>
            </a:r>
            <a:r>
              <a:rPr lang="ru-RU" sz="2200" b="1" dirty="0" err="1">
                <a:solidFill>
                  <a:prstClr val="black"/>
                </a:solidFill>
              </a:rPr>
              <a:t>актів</a:t>
            </a:r>
            <a:r>
              <a:rPr lang="ru-RU" sz="2200" b="1" dirty="0">
                <a:solidFill>
                  <a:prstClr val="black"/>
                </a:solidFill>
              </a:rPr>
              <a:t> </a:t>
            </a:r>
            <a:r>
              <a:rPr lang="ru-RU" sz="2200" b="1" dirty="0" err="1">
                <a:solidFill>
                  <a:prstClr val="black"/>
                </a:solidFill>
              </a:rPr>
              <a:t>України</a:t>
            </a:r>
            <a:r>
              <a:rPr lang="ru-RU" sz="2200" b="1" dirty="0">
                <a:solidFill>
                  <a:prstClr val="black"/>
                </a:solidFill>
              </a:rPr>
              <a:t> </a:t>
            </a:r>
            <a:r>
              <a:rPr lang="ru-RU" sz="2200" b="1" dirty="0" err="1">
                <a:solidFill>
                  <a:prstClr val="black"/>
                </a:solidFill>
              </a:rPr>
              <a:t>щодо</a:t>
            </a:r>
            <a:r>
              <a:rPr lang="ru-RU" sz="2200" b="1" dirty="0">
                <a:solidFill>
                  <a:prstClr val="black"/>
                </a:solidFill>
              </a:rPr>
              <a:t> </a:t>
            </a:r>
            <a:r>
              <a:rPr lang="ru-RU" sz="2200" b="1" dirty="0" err="1">
                <a:solidFill>
                  <a:prstClr val="black"/>
                </a:solidFill>
              </a:rPr>
              <a:t>захисту</a:t>
            </a:r>
            <a:r>
              <a:rPr lang="ru-RU" sz="2200" b="1" dirty="0">
                <a:solidFill>
                  <a:prstClr val="black"/>
                </a:solidFill>
              </a:rPr>
              <a:t> державного кордону </a:t>
            </a:r>
            <a:r>
              <a:rPr lang="ru-RU" sz="2200" b="1" dirty="0" err="1">
                <a:solidFill>
                  <a:prstClr val="black"/>
                </a:solidFill>
              </a:rPr>
              <a:t>України</a:t>
            </a:r>
            <a:r>
              <a:rPr lang="uk-UA" sz="2200" b="1" dirty="0">
                <a:solidFill>
                  <a:prstClr val="black"/>
                </a:solidFill>
              </a:rPr>
              <a:t>»</a:t>
            </a:r>
            <a:r>
              <a:rPr lang="uk-UA" sz="2200" dirty="0">
                <a:solidFill>
                  <a:prstClr val="black"/>
                </a:solidFill>
              </a:rPr>
              <a:t>.</a:t>
            </a:r>
          </a:p>
          <a:p>
            <a:pPr lvl="0">
              <a:lnSpc>
                <a:spcPct val="120000"/>
              </a:lnSpc>
              <a:buClr>
                <a:srgbClr val="3891A7"/>
              </a:buClr>
            </a:pPr>
            <a:r>
              <a:rPr lang="uk-UA" sz="2100" dirty="0" smtClean="0">
                <a:solidFill>
                  <a:prstClr val="black"/>
                </a:solidFill>
              </a:rPr>
              <a:t>Закон </a:t>
            </a:r>
            <a:r>
              <a:rPr lang="uk-UA" sz="2100" dirty="0">
                <a:solidFill>
                  <a:prstClr val="black"/>
                </a:solidFill>
              </a:rPr>
              <a:t>України від </a:t>
            </a:r>
            <a:r>
              <a:rPr lang="ru-RU" sz="2100" dirty="0">
                <a:solidFill>
                  <a:prstClr val="black"/>
                </a:solidFill>
              </a:rPr>
              <a:t>24 лютого 2023 </a:t>
            </a:r>
            <a:r>
              <a:rPr lang="ru-RU" sz="2100" dirty="0" smtClean="0">
                <a:solidFill>
                  <a:prstClr val="black"/>
                </a:solidFill>
              </a:rPr>
              <a:t>р. № </a:t>
            </a:r>
            <a:r>
              <a:rPr lang="ru-RU" sz="2100" dirty="0">
                <a:solidFill>
                  <a:prstClr val="black"/>
                </a:solidFill>
              </a:rPr>
              <a:t>2952-IX </a:t>
            </a:r>
            <a:r>
              <a:rPr lang="en-US" sz="2100" b="1" dirty="0" smtClean="0">
                <a:solidFill>
                  <a:prstClr val="black"/>
                </a:solidFill>
              </a:rPr>
              <a:t>«</a:t>
            </a:r>
            <a:r>
              <a:rPr lang="ru-RU" sz="2100" b="1" dirty="0">
                <a:solidFill>
                  <a:prstClr val="black"/>
                </a:solidFill>
              </a:rPr>
              <a:t>Про </a:t>
            </a:r>
            <a:r>
              <a:rPr lang="ru-RU" sz="2100" b="1" dirty="0" err="1">
                <a:solidFill>
                  <a:prstClr val="black"/>
                </a:solidFill>
              </a:rPr>
              <a:t>внесення</a:t>
            </a:r>
            <a:r>
              <a:rPr lang="ru-RU" sz="2100" b="1" dirty="0">
                <a:solidFill>
                  <a:prstClr val="black"/>
                </a:solidFill>
              </a:rPr>
              <a:t> </a:t>
            </a:r>
            <a:r>
              <a:rPr lang="ru-RU" sz="2100" b="1" dirty="0" err="1">
                <a:solidFill>
                  <a:prstClr val="black"/>
                </a:solidFill>
              </a:rPr>
              <a:t>змін</a:t>
            </a:r>
            <a:r>
              <a:rPr lang="ru-RU" sz="2100" b="1" dirty="0">
                <a:solidFill>
                  <a:prstClr val="black"/>
                </a:solidFill>
              </a:rPr>
              <a:t> до </a:t>
            </a:r>
            <a:r>
              <a:rPr lang="ru-RU" sz="2100" b="1" dirty="0" err="1">
                <a:solidFill>
                  <a:prstClr val="black"/>
                </a:solidFill>
              </a:rPr>
              <a:t>деяких</a:t>
            </a:r>
            <a:r>
              <a:rPr lang="ru-RU" sz="2100" b="1" dirty="0">
                <a:solidFill>
                  <a:prstClr val="black"/>
                </a:solidFill>
              </a:rPr>
              <a:t> </a:t>
            </a:r>
            <a:r>
              <a:rPr lang="ru-RU" sz="2100" b="1" dirty="0" err="1">
                <a:solidFill>
                  <a:prstClr val="black"/>
                </a:solidFill>
              </a:rPr>
              <a:t>законодавчих</a:t>
            </a:r>
            <a:r>
              <a:rPr lang="ru-RU" sz="2100" b="1" dirty="0">
                <a:solidFill>
                  <a:prstClr val="black"/>
                </a:solidFill>
              </a:rPr>
              <a:t> </a:t>
            </a:r>
            <a:r>
              <a:rPr lang="ru-RU" sz="2100" b="1" dirty="0" err="1">
                <a:solidFill>
                  <a:prstClr val="black"/>
                </a:solidFill>
              </a:rPr>
              <a:t>актів</a:t>
            </a:r>
            <a:r>
              <a:rPr lang="ru-RU" sz="2100" b="1" dirty="0">
                <a:solidFill>
                  <a:prstClr val="black"/>
                </a:solidFill>
              </a:rPr>
              <a:t> </a:t>
            </a:r>
            <a:r>
              <a:rPr lang="ru-RU" sz="2100" b="1" dirty="0" err="1">
                <a:solidFill>
                  <a:prstClr val="black"/>
                </a:solidFill>
              </a:rPr>
              <a:t>України</a:t>
            </a:r>
            <a:r>
              <a:rPr lang="ru-RU" sz="2100" b="1" dirty="0">
                <a:solidFill>
                  <a:prstClr val="black"/>
                </a:solidFill>
              </a:rPr>
              <a:t> </a:t>
            </a:r>
            <a:r>
              <a:rPr lang="ru-RU" sz="2100" b="1" dirty="0" err="1">
                <a:solidFill>
                  <a:prstClr val="black"/>
                </a:solidFill>
              </a:rPr>
              <a:t>щодо</a:t>
            </a:r>
            <a:r>
              <a:rPr lang="ru-RU" sz="2100" b="1" dirty="0">
                <a:solidFill>
                  <a:prstClr val="black"/>
                </a:solidFill>
              </a:rPr>
              <a:t> </a:t>
            </a:r>
            <a:r>
              <a:rPr lang="ru-RU" sz="2100" b="1" dirty="0" err="1">
                <a:solidFill>
                  <a:prstClr val="black"/>
                </a:solidFill>
              </a:rPr>
              <a:t>захисту</a:t>
            </a:r>
            <a:r>
              <a:rPr lang="ru-RU" sz="2100" b="1" dirty="0">
                <a:solidFill>
                  <a:prstClr val="black"/>
                </a:solidFill>
              </a:rPr>
              <a:t> державного кордону </a:t>
            </a:r>
            <a:r>
              <a:rPr lang="ru-RU" sz="2100" b="1" dirty="0" err="1">
                <a:solidFill>
                  <a:prstClr val="black"/>
                </a:solidFill>
              </a:rPr>
              <a:t>України</a:t>
            </a:r>
            <a:r>
              <a:rPr lang="uk-UA" sz="2100" b="1" dirty="0" smtClean="0">
                <a:solidFill>
                  <a:prstClr val="black"/>
                </a:solidFill>
              </a:rPr>
              <a:t>»</a:t>
            </a:r>
            <a:r>
              <a:rPr lang="uk-UA" sz="2100" dirty="0" smtClean="0">
                <a:solidFill>
                  <a:prstClr val="black"/>
                </a:solidFill>
              </a:rPr>
              <a:t>.</a:t>
            </a:r>
            <a:endParaRPr lang="uk-UA" sz="2100" dirty="0">
              <a:solidFill>
                <a:prstClr val="black"/>
              </a:solidFill>
            </a:endParaRPr>
          </a:p>
          <a:p>
            <a:pPr lvl="0">
              <a:lnSpc>
                <a:spcPct val="120000"/>
              </a:lnSpc>
              <a:buClr>
                <a:srgbClr val="3891A7"/>
              </a:buClr>
            </a:pPr>
            <a:r>
              <a:rPr lang="uk-UA" sz="2000" dirty="0" smtClean="0">
                <a:solidFill>
                  <a:prstClr val="black"/>
                </a:solidFill>
              </a:rPr>
              <a:t>Закон </a:t>
            </a:r>
            <a:r>
              <a:rPr lang="uk-UA" sz="2000" dirty="0">
                <a:solidFill>
                  <a:prstClr val="black"/>
                </a:solidFill>
              </a:rPr>
              <a:t>України від </a:t>
            </a:r>
            <a:r>
              <a:rPr lang="ru-RU" sz="2000" dirty="0">
                <a:solidFill>
                  <a:prstClr val="black"/>
                </a:solidFill>
              </a:rPr>
              <a:t>11 </a:t>
            </a:r>
            <a:r>
              <a:rPr lang="ru-RU" sz="2000" dirty="0" err="1">
                <a:solidFill>
                  <a:prstClr val="black"/>
                </a:solidFill>
              </a:rPr>
              <a:t>квітня</a:t>
            </a:r>
            <a:r>
              <a:rPr lang="ru-RU" sz="2000" dirty="0">
                <a:solidFill>
                  <a:prstClr val="black"/>
                </a:solidFill>
              </a:rPr>
              <a:t> 2023 </a:t>
            </a:r>
            <a:r>
              <a:rPr lang="ru-RU" sz="2000" dirty="0" smtClean="0">
                <a:solidFill>
                  <a:prstClr val="black"/>
                </a:solidFill>
              </a:rPr>
              <a:t>р. № </a:t>
            </a:r>
            <a:r>
              <a:rPr lang="ru-RU" sz="2000" dirty="0">
                <a:solidFill>
                  <a:prstClr val="black"/>
                </a:solidFill>
              </a:rPr>
              <a:t>3050-IX </a:t>
            </a:r>
            <a:r>
              <a:rPr lang="en-US" sz="2000" b="1" dirty="0" smtClean="0">
                <a:solidFill>
                  <a:prstClr val="black"/>
                </a:solidFill>
              </a:rPr>
              <a:t>«</a:t>
            </a:r>
            <a:r>
              <a:rPr lang="ru-RU" sz="2000" b="1" dirty="0">
                <a:solidFill>
                  <a:prstClr val="black"/>
                </a:solidFill>
              </a:rPr>
              <a:t>Про </a:t>
            </a:r>
            <a:r>
              <a:rPr lang="ru-RU" sz="2000" b="1" dirty="0" err="1">
                <a:solidFill>
                  <a:prstClr val="black"/>
                </a:solidFill>
              </a:rPr>
              <a:t>внесення</a:t>
            </a:r>
            <a:r>
              <a:rPr lang="ru-RU" sz="2000" b="1" dirty="0">
                <a:solidFill>
                  <a:prstClr val="black"/>
                </a:solidFill>
              </a:rPr>
              <a:t> </a:t>
            </a:r>
            <a:r>
              <a:rPr lang="ru-RU" sz="2000" b="1" dirty="0" err="1">
                <a:solidFill>
                  <a:prstClr val="black"/>
                </a:solidFill>
              </a:rPr>
              <a:t>змін</a:t>
            </a:r>
            <a:r>
              <a:rPr lang="ru-RU" sz="2000" b="1" dirty="0">
                <a:solidFill>
                  <a:prstClr val="black"/>
                </a:solidFill>
              </a:rPr>
              <a:t> до </a:t>
            </a:r>
            <a:r>
              <a:rPr lang="ru-RU" sz="2000" b="1" dirty="0" err="1">
                <a:solidFill>
                  <a:prstClr val="black"/>
                </a:solidFill>
              </a:rPr>
              <a:t>Податкового</a:t>
            </a:r>
            <a:r>
              <a:rPr lang="ru-RU" sz="2000" b="1" dirty="0">
                <a:solidFill>
                  <a:prstClr val="black"/>
                </a:solidFill>
              </a:rPr>
              <a:t> кодексу </a:t>
            </a:r>
            <a:r>
              <a:rPr lang="ru-RU" sz="2000" b="1" dirty="0" err="1">
                <a:solidFill>
                  <a:prstClr val="black"/>
                </a:solidFill>
              </a:rPr>
              <a:t>України</a:t>
            </a:r>
            <a:r>
              <a:rPr lang="ru-RU" sz="2000" b="1" dirty="0">
                <a:solidFill>
                  <a:prstClr val="black"/>
                </a:solidFill>
              </a:rPr>
              <a:t> та </a:t>
            </a:r>
            <a:r>
              <a:rPr lang="ru-RU" sz="2000" b="1" dirty="0" err="1">
                <a:solidFill>
                  <a:prstClr val="black"/>
                </a:solidFill>
              </a:rPr>
              <a:t>інших</a:t>
            </a:r>
            <a:r>
              <a:rPr lang="ru-RU" sz="2000" b="1" dirty="0">
                <a:solidFill>
                  <a:prstClr val="black"/>
                </a:solidFill>
              </a:rPr>
              <a:t> </a:t>
            </a:r>
            <a:r>
              <a:rPr lang="ru-RU" sz="2000" b="1" dirty="0" err="1">
                <a:solidFill>
                  <a:prstClr val="black"/>
                </a:solidFill>
              </a:rPr>
              <a:t>законодавчих</a:t>
            </a:r>
            <a:r>
              <a:rPr lang="ru-RU" sz="2000" b="1" dirty="0">
                <a:solidFill>
                  <a:prstClr val="black"/>
                </a:solidFill>
              </a:rPr>
              <a:t> </a:t>
            </a:r>
            <a:r>
              <a:rPr lang="ru-RU" sz="2000" b="1" dirty="0" err="1">
                <a:solidFill>
                  <a:prstClr val="black"/>
                </a:solidFill>
              </a:rPr>
              <a:t>актів</a:t>
            </a:r>
            <a:r>
              <a:rPr lang="ru-RU" sz="2000" b="1" dirty="0">
                <a:solidFill>
                  <a:prstClr val="black"/>
                </a:solidFill>
              </a:rPr>
              <a:t> </a:t>
            </a:r>
            <a:r>
              <a:rPr lang="ru-RU" sz="2000" b="1" dirty="0" err="1">
                <a:solidFill>
                  <a:prstClr val="black"/>
                </a:solidFill>
              </a:rPr>
              <a:t>України</a:t>
            </a:r>
            <a:r>
              <a:rPr lang="ru-RU" sz="2000" b="1" dirty="0">
                <a:solidFill>
                  <a:prstClr val="black"/>
                </a:solidFill>
              </a:rPr>
              <a:t> </a:t>
            </a:r>
            <a:r>
              <a:rPr lang="ru-RU" sz="2000" b="1" dirty="0" err="1">
                <a:solidFill>
                  <a:prstClr val="black"/>
                </a:solidFill>
              </a:rPr>
              <a:t>щодо</a:t>
            </a:r>
            <a:r>
              <a:rPr lang="ru-RU" sz="2000" b="1" dirty="0">
                <a:solidFill>
                  <a:prstClr val="black"/>
                </a:solidFill>
              </a:rPr>
              <a:t> </a:t>
            </a:r>
            <a:r>
              <a:rPr lang="ru-RU" sz="2000" b="1" dirty="0" err="1">
                <a:solidFill>
                  <a:prstClr val="black"/>
                </a:solidFill>
              </a:rPr>
              <a:t>звільнення</a:t>
            </a:r>
            <a:r>
              <a:rPr lang="ru-RU" sz="2000" b="1" dirty="0">
                <a:solidFill>
                  <a:prstClr val="black"/>
                </a:solidFill>
              </a:rPr>
              <a:t> </a:t>
            </a:r>
            <a:r>
              <a:rPr lang="ru-RU" sz="2000" b="1" dirty="0" err="1">
                <a:solidFill>
                  <a:prstClr val="black"/>
                </a:solidFill>
              </a:rPr>
              <a:t>від</a:t>
            </a:r>
            <a:r>
              <a:rPr lang="ru-RU" sz="2000" b="1" dirty="0">
                <a:solidFill>
                  <a:prstClr val="black"/>
                </a:solidFill>
              </a:rPr>
              <a:t> </a:t>
            </a:r>
            <a:r>
              <a:rPr lang="ru-RU" sz="2000" b="1" dirty="0" err="1">
                <a:solidFill>
                  <a:prstClr val="black"/>
                </a:solidFill>
              </a:rPr>
              <a:t>сплати</a:t>
            </a:r>
            <a:r>
              <a:rPr lang="ru-RU" sz="2000" b="1" dirty="0">
                <a:solidFill>
                  <a:prstClr val="black"/>
                </a:solidFill>
              </a:rPr>
              <a:t> </a:t>
            </a:r>
            <a:r>
              <a:rPr lang="ru-RU" sz="2000" b="1" dirty="0" err="1">
                <a:solidFill>
                  <a:prstClr val="black"/>
                </a:solidFill>
              </a:rPr>
              <a:t>екологічного</a:t>
            </a:r>
            <a:r>
              <a:rPr lang="ru-RU" sz="2000" b="1" dirty="0">
                <a:solidFill>
                  <a:prstClr val="black"/>
                </a:solidFill>
              </a:rPr>
              <a:t> </a:t>
            </a:r>
            <a:r>
              <a:rPr lang="ru-RU" sz="2000" b="1" dirty="0" err="1">
                <a:solidFill>
                  <a:prstClr val="black"/>
                </a:solidFill>
              </a:rPr>
              <a:t>податку</a:t>
            </a:r>
            <a:r>
              <a:rPr lang="ru-RU" sz="2000" b="1" dirty="0">
                <a:solidFill>
                  <a:prstClr val="black"/>
                </a:solidFill>
              </a:rPr>
              <a:t>, плати за землю та </a:t>
            </a:r>
            <a:r>
              <a:rPr lang="ru-RU" sz="2000" b="1" dirty="0" err="1">
                <a:solidFill>
                  <a:prstClr val="black"/>
                </a:solidFill>
              </a:rPr>
              <a:t>податку</a:t>
            </a:r>
            <a:r>
              <a:rPr lang="ru-RU" sz="2000" b="1" dirty="0">
                <a:solidFill>
                  <a:prstClr val="black"/>
                </a:solidFill>
              </a:rPr>
              <a:t> на </a:t>
            </a:r>
            <a:r>
              <a:rPr lang="ru-RU" sz="2000" b="1" dirty="0" err="1">
                <a:solidFill>
                  <a:prstClr val="black"/>
                </a:solidFill>
              </a:rPr>
              <a:t>нерухоме</a:t>
            </a:r>
            <a:r>
              <a:rPr lang="ru-RU" sz="2000" b="1" dirty="0">
                <a:solidFill>
                  <a:prstClr val="black"/>
                </a:solidFill>
              </a:rPr>
              <a:t> </a:t>
            </a:r>
            <a:r>
              <a:rPr lang="ru-RU" sz="2000" b="1" dirty="0" err="1">
                <a:solidFill>
                  <a:prstClr val="black"/>
                </a:solidFill>
              </a:rPr>
              <a:t>майно</a:t>
            </a:r>
            <a:r>
              <a:rPr lang="ru-RU" sz="2000" b="1" dirty="0">
                <a:solidFill>
                  <a:prstClr val="black"/>
                </a:solidFill>
              </a:rPr>
              <a:t>, </a:t>
            </a:r>
            <a:r>
              <a:rPr lang="ru-RU" sz="2000" b="1" dirty="0" err="1">
                <a:solidFill>
                  <a:prstClr val="black"/>
                </a:solidFill>
              </a:rPr>
              <a:t>відмінне</a:t>
            </a:r>
            <a:r>
              <a:rPr lang="ru-RU" sz="2000" b="1" dirty="0">
                <a:solidFill>
                  <a:prstClr val="black"/>
                </a:solidFill>
              </a:rPr>
              <a:t> </a:t>
            </a:r>
            <a:r>
              <a:rPr lang="ru-RU" sz="2000" b="1" dirty="0" err="1">
                <a:solidFill>
                  <a:prstClr val="black"/>
                </a:solidFill>
              </a:rPr>
              <a:t>від</a:t>
            </a:r>
            <a:r>
              <a:rPr lang="ru-RU" sz="2000" b="1" dirty="0">
                <a:solidFill>
                  <a:prstClr val="black"/>
                </a:solidFill>
              </a:rPr>
              <a:t> </a:t>
            </a:r>
            <a:r>
              <a:rPr lang="ru-RU" sz="2000" b="1" dirty="0" err="1">
                <a:solidFill>
                  <a:prstClr val="black"/>
                </a:solidFill>
              </a:rPr>
              <a:t>земельної</a:t>
            </a:r>
            <a:r>
              <a:rPr lang="ru-RU" sz="2000" b="1" dirty="0">
                <a:solidFill>
                  <a:prstClr val="black"/>
                </a:solidFill>
              </a:rPr>
              <a:t> </a:t>
            </a:r>
            <a:r>
              <a:rPr lang="ru-RU" sz="2000" b="1" dirty="0" err="1">
                <a:solidFill>
                  <a:prstClr val="black"/>
                </a:solidFill>
              </a:rPr>
              <a:t>ділянки</a:t>
            </a:r>
            <a:r>
              <a:rPr lang="ru-RU" sz="2000" b="1" dirty="0">
                <a:solidFill>
                  <a:prstClr val="black"/>
                </a:solidFill>
              </a:rPr>
              <a:t>, за </a:t>
            </a:r>
            <a:r>
              <a:rPr lang="ru-RU" sz="2000" b="1" dirty="0" err="1">
                <a:solidFill>
                  <a:prstClr val="black"/>
                </a:solidFill>
              </a:rPr>
              <a:t>знищене</a:t>
            </a:r>
            <a:r>
              <a:rPr lang="ru-RU" sz="2000" b="1" dirty="0">
                <a:solidFill>
                  <a:prstClr val="black"/>
                </a:solidFill>
              </a:rPr>
              <a:t> </a:t>
            </a:r>
            <a:r>
              <a:rPr lang="ru-RU" sz="2000" b="1" dirty="0" err="1">
                <a:solidFill>
                  <a:prstClr val="black"/>
                </a:solidFill>
              </a:rPr>
              <a:t>чи</a:t>
            </a:r>
            <a:r>
              <a:rPr lang="ru-RU" sz="2000" b="1" dirty="0">
                <a:solidFill>
                  <a:prstClr val="black"/>
                </a:solidFill>
              </a:rPr>
              <a:t> </a:t>
            </a:r>
            <a:r>
              <a:rPr lang="ru-RU" sz="2000" b="1" dirty="0" err="1">
                <a:solidFill>
                  <a:prstClr val="black"/>
                </a:solidFill>
              </a:rPr>
              <a:t>пошкоджене</a:t>
            </a:r>
            <a:r>
              <a:rPr lang="ru-RU" sz="2000" b="1" dirty="0">
                <a:solidFill>
                  <a:prstClr val="black"/>
                </a:solidFill>
              </a:rPr>
              <a:t> </a:t>
            </a:r>
            <a:r>
              <a:rPr lang="ru-RU" sz="2000" b="1" dirty="0" err="1">
                <a:solidFill>
                  <a:prstClr val="black"/>
                </a:solidFill>
              </a:rPr>
              <a:t>нерухоме</a:t>
            </a:r>
            <a:r>
              <a:rPr lang="ru-RU" sz="2000" b="1" dirty="0">
                <a:solidFill>
                  <a:prstClr val="black"/>
                </a:solidFill>
              </a:rPr>
              <a:t> </a:t>
            </a:r>
            <a:r>
              <a:rPr lang="ru-RU" sz="2000" b="1" dirty="0" err="1">
                <a:solidFill>
                  <a:prstClr val="black"/>
                </a:solidFill>
              </a:rPr>
              <a:t>майно</a:t>
            </a:r>
            <a:r>
              <a:rPr lang="uk-UA" sz="2000" b="1" dirty="0" smtClean="0">
                <a:solidFill>
                  <a:prstClr val="black"/>
                </a:solidFill>
              </a:rPr>
              <a:t>»</a:t>
            </a:r>
            <a:r>
              <a:rPr lang="uk-UA" sz="2000" dirty="0" smtClean="0">
                <a:solidFill>
                  <a:prstClr val="black"/>
                </a:solidFill>
              </a:rPr>
              <a:t>.</a:t>
            </a:r>
            <a:endParaRPr lang="uk-UA" sz="2000" dirty="0">
              <a:solidFill>
                <a:prstClr val="black"/>
              </a:solidFill>
            </a:endParaRPr>
          </a:p>
          <a:p>
            <a:pPr>
              <a:lnSpc>
                <a:spcPct val="120000"/>
              </a:lnSpc>
            </a:pPr>
            <a:r>
              <a:rPr lang="uk-UA" sz="2000" dirty="0" smtClean="0"/>
              <a:t>Закон </a:t>
            </a:r>
            <a:r>
              <a:rPr lang="uk-UA" sz="2000" dirty="0"/>
              <a:t>України від </a:t>
            </a:r>
            <a:r>
              <a:rPr lang="ru-RU" sz="2000" dirty="0"/>
              <a:t>2 </a:t>
            </a:r>
            <a:r>
              <a:rPr lang="ru-RU" sz="2000" dirty="0" err="1"/>
              <a:t>травня</a:t>
            </a:r>
            <a:r>
              <a:rPr lang="ru-RU" sz="2000" dirty="0"/>
              <a:t> 2023 </a:t>
            </a:r>
            <a:r>
              <a:rPr lang="ru-RU" sz="2000" dirty="0" smtClean="0"/>
              <a:t>р. № </a:t>
            </a:r>
            <a:r>
              <a:rPr lang="ru-RU" sz="2000" dirty="0"/>
              <a:t>3065-IX </a:t>
            </a:r>
            <a:r>
              <a:rPr lang="en-US" sz="2000" b="1" dirty="0" smtClean="0"/>
              <a:t>«</a:t>
            </a:r>
            <a:r>
              <a:rPr lang="ru-RU" sz="2000" b="1" dirty="0"/>
              <a:t>Про </a:t>
            </a:r>
            <a:r>
              <a:rPr lang="ru-RU" sz="2000" b="1" dirty="0" err="1"/>
              <a:t>внесення</a:t>
            </a:r>
            <a:r>
              <a:rPr lang="ru-RU" sz="2000" b="1" dirty="0"/>
              <a:t> </a:t>
            </a:r>
            <a:r>
              <a:rPr lang="ru-RU" sz="2000" b="1" dirty="0" err="1"/>
              <a:t>змін</a:t>
            </a:r>
            <a:r>
              <a:rPr lang="ru-RU" sz="2000" b="1" dirty="0"/>
              <a:t> до </a:t>
            </a:r>
            <a:r>
              <a:rPr lang="ru-RU" sz="2000" b="1" dirty="0" err="1"/>
              <a:t>деяких</a:t>
            </a:r>
            <a:r>
              <a:rPr lang="ru-RU" sz="2000" b="1" dirty="0"/>
              <a:t> </a:t>
            </a:r>
            <a:r>
              <a:rPr lang="ru-RU" sz="2000" b="1" dirty="0" err="1"/>
              <a:t>законодавчих</a:t>
            </a:r>
            <a:r>
              <a:rPr lang="ru-RU" sz="2000" b="1" dirty="0"/>
              <a:t> </a:t>
            </a:r>
            <a:r>
              <a:rPr lang="ru-RU" sz="2000" b="1" dirty="0" err="1"/>
              <a:t>актів</a:t>
            </a:r>
            <a:r>
              <a:rPr lang="ru-RU" sz="2000" b="1" dirty="0"/>
              <a:t> </a:t>
            </a:r>
            <a:r>
              <a:rPr lang="ru-RU" sz="2000" b="1" dirty="0" err="1"/>
              <a:t>України</a:t>
            </a:r>
            <a:r>
              <a:rPr lang="ru-RU" sz="2000" b="1" dirty="0"/>
              <a:t> </a:t>
            </a:r>
            <a:r>
              <a:rPr lang="ru-RU" sz="2000" b="1" dirty="0" err="1"/>
              <a:t>щодо</a:t>
            </a:r>
            <a:r>
              <a:rPr lang="ru-RU" sz="2000" b="1" dirty="0"/>
              <a:t> </a:t>
            </a:r>
            <a:r>
              <a:rPr lang="ru-RU" sz="2000" b="1" dirty="0" err="1"/>
              <a:t>вдосконалення</a:t>
            </a:r>
            <a:r>
              <a:rPr lang="ru-RU" sz="2000" b="1" dirty="0"/>
              <a:t> правового </a:t>
            </a:r>
            <a:r>
              <a:rPr lang="ru-RU" sz="2000" b="1" dirty="0" err="1"/>
              <a:t>регулювання</a:t>
            </a:r>
            <a:r>
              <a:rPr lang="ru-RU" sz="2000" b="1" dirty="0"/>
              <a:t> </a:t>
            </a:r>
            <a:r>
              <a:rPr lang="ru-RU" sz="2000" b="1" dirty="0" err="1"/>
              <a:t>вчинення</a:t>
            </a:r>
            <a:r>
              <a:rPr lang="ru-RU" sz="2000" b="1" dirty="0"/>
              <a:t> </a:t>
            </a:r>
            <a:r>
              <a:rPr lang="ru-RU" sz="2000" b="1" dirty="0" err="1"/>
              <a:t>нотаріальних</a:t>
            </a:r>
            <a:r>
              <a:rPr lang="ru-RU" sz="2000" b="1" dirty="0"/>
              <a:t> та </a:t>
            </a:r>
            <a:r>
              <a:rPr lang="ru-RU" sz="2000" b="1" dirty="0" err="1"/>
              <a:t>реєстраційних</a:t>
            </a:r>
            <a:r>
              <a:rPr lang="ru-RU" sz="2000" b="1" dirty="0"/>
              <a:t> </a:t>
            </a:r>
            <a:r>
              <a:rPr lang="ru-RU" sz="2000" b="1" dirty="0" err="1"/>
              <a:t>дій</a:t>
            </a:r>
            <a:r>
              <a:rPr lang="ru-RU" sz="2000" b="1" dirty="0"/>
              <a:t> при </a:t>
            </a:r>
            <a:r>
              <a:rPr lang="ru-RU" sz="2000" b="1" dirty="0" err="1"/>
              <a:t>набутті</a:t>
            </a:r>
            <a:r>
              <a:rPr lang="ru-RU" sz="2000" b="1" dirty="0"/>
              <a:t> прав на </a:t>
            </a:r>
            <a:r>
              <a:rPr lang="ru-RU" sz="2000" b="1" dirty="0" err="1"/>
              <a:t>земельні</a:t>
            </a:r>
            <a:r>
              <a:rPr lang="ru-RU" sz="2000" b="1" dirty="0"/>
              <a:t> </a:t>
            </a:r>
            <a:r>
              <a:rPr lang="ru-RU" sz="2000" b="1" dirty="0" err="1"/>
              <a:t>ділянки</a:t>
            </a:r>
            <a:r>
              <a:rPr lang="uk-UA" sz="2000" b="1" dirty="0" smtClean="0"/>
              <a:t>»</a:t>
            </a:r>
            <a:r>
              <a:rPr lang="uk-UA" sz="2000" dirty="0" smtClean="0"/>
              <a:t>.</a:t>
            </a:r>
            <a:endParaRPr lang="uk-UA" sz="2000" dirty="0"/>
          </a:p>
          <a:p>
            <a:pPr>
              <a:lnSpc>
                <a:spcPct val="120000"/>
              </a:lnSpc>
            </a:pPr>
            <a:r>
              <a:rPr lang="uk-UA" sz="2000" dirty="0" smtClean="0"/>
              <a:t>Закон України від </a:t>
            </a:r>
            <a:r>
              <a:rPr lang="ru-RU" sz="2000" dirty="0"/>
              <a:t>27 </a:t>
            </a:r>
            <a:r>
              <a:rPr lang="ru-RU" sz="2000" dirty="0" err="1"/>
              <a:t>липня</a:t>
            </a:r>
            <a:r>
              <a:rPr lang="ru-RU" sz="2000" dirty="0"/>
              <a:t> 2023 </a:t>
            </a:r>
            <a:r>
              <a:rPr lang="ru-RU" sz="2000" dirty="0" smtClean="0"/>
              <a:t>р. № </a:t>
            </a:r>
            <a:r>
              <a:rPr lang="ru-RU" sz="2000" dirty="0"/>
              <a:t>3272-IX </a:t>
            </a:r>
            <a:r>
              <a:rPr lang="uk-UA" sz="2000" dirty="0" smtClean="0"/>
              <a:t>«</a:t>
            </a:r>
            <a:r>
              <a:rPr lang="ru-RU" sz="2000" b="1" dirty="0" smtClean="0"/>
              <a:t>Про </a:t>
            </a:r>
            <a:r>
              <a:rPr lang="ru-RU" sz="2000" b="1" dirty="0" err="1"/>
              <a:t>внесення</a:t>
            </a:r>
            <a:r>
              <a:rPr lang="ru-RU" sz="2000" b="1" dirty="0"/>
              <a:t> </a:t>
            </a:r>
            <a:r>
              <a:rPr lang="ru-RU" sz="2000" b="1" dirty="0" err="1"/>
              <a:t>змін</a:t>
            </a:r>
            <a:r>
              <a:rPr lang="ru-RU" sz="2000" b="1" dirty="0"/>
              <a:t> до </a:t>
            </a:r>
            <a:r>
              <a:rPr lang="ru-RU" sz="2000" b="1" dirty="0" err="1"/>
              <a:t>деяких</a:t>
            </a:r>
            <a:r>
              <a:rPr lang="ru-RU" sz="2000" b="1" dirty="0"/>
              <a:t> </a:t>
            </a:r>
            <a:r>
              <a:rPr lang="ru-RU" sz="2000" b="1" dirty="0" err="1"/>
              <a:t>законодавчих</a:t>
            </a:r>
            <a:r>
              <a:rPr lang="ru-RU" sz="2000" b="1" dirty="0"/>
              <a:t> </a:t>
            </a:r>
            <a:r>
              <a:rPr lang="ru-RU" sz="2000" b="1" dirty="0" err="1"/>
              <a:t>актів</a:t>
            </a:r>
            <a:r>
              <a:rPr lang="ru-RU" sz="2000" b="1" dirty="0"/>
              <a:t> </a:t>
            </a:r>
            <a:r>
              <a:rPr lang="ru-RU" sz="2000" b="1" dirty="0" err="1"/>
              <a:t>України</a:t>
            </a:r>
            <a:r>
              <a:rPr lang="ru-RU" sz="2000" b="1" dirty="0"/>
              <a:t> </a:t>
            </a:r>
            <a:r>
              <a:rPr lang="ru-RU" sz="2000" b="1" dirty="0" err="1"/>
              <a:t>щодо</a:t>
            </a:r>
            <a:r>
              <a:rPr lang="ru-RU" sz="2000" b="1" dirty="0"/>
              <a:t> </a:t>
            </a:r>
            <a:r>
              <a:rPr lang="ru-RU" sz="2000" b="1" dirty="0" err="1"/>
              <a:t>підвищення</a:t>
            </a:r>
            <a:r>
              <a:rPr lang="ru-RU" sz="2000" b="1" dirty="0"/>
              <a:t> </a:t>
            </a:r>
            <a:r>
              <a:rPr lang="ru-RU" sz="2000" b="1" dirty="0" err="1"/>
              <a:t>ефективності</a:t>
            </a:r>
            <a:r>
              <a:rPr lang="ru-RU" sz="2000" b="1" dirty="0"/>
              <a:t> </a:t>
            </a:r>
            <a:r>
              <a:rPr lang="ru-RU" sz="2000" b="1" dirty="0" err="1"/>
              <a:t>використання</a:t>
            </a:r>
            <a:r>
              <a:rPr lang="ru-RU" sz="2000" b="1" dirty="0"/>
              <a:t> земель </a:t>
            </a:r>
            <a:r>
              <a:rPr lang="ru-RU" sz="2000" b="1" dirty="0" err="1"/>
              <a:t>сільськогосподарського</a:t>
            </a:r>
            <a:r>
              <a:rPr lang="ru-RU" sz="2000" b="1" dirty="0"/>
              <a:t> </a:t>
            </a:r>
            <a:r>
              <a:rPr lang="ru-RU" sz="2000" b="1" dirty="0" err="1"/>
              <a:t>призначення</a:t>
            </a:r>
            <a:r>
              <a:rPr lang="ru-RU" sz="2000" b="1" dirty="0"/>
              <a:t> </a:t>
            </a:r>
            <a:r>
              <a:rPr lang="ru-RU" sz="2000" b="1" dirty="0" err="1"/>
              <a:t>державної</a:t>
            </a:r>
            <a:r>
              <a:rPr lang="ru-RU" sz="2000" b="1" dirty="0"/>
              <a:t> </a:t>
            </a:r>
            <a:r>
              <a:rPr lang="ru-RU" sz="2000" b="1" dirty="0" err="1"/>
              <a:t>власності</a:t>
            </a:r>
            <a:r>
              <a:rPr lang="uk-UA" sz="2000" b="1" dirty="0" smtClean="0"/>
              <a:t>».</a:t>
            </a:r>
          </a:p>
          <a:p>
            <a:pPr marL="82296" indent="0">
              <a:lnSpc>
                <a:spcPct val="120000"/>
              </a:lnSpc>
              <a:buNone/>
            </a:pPr>
            <a:endParaRPr lang="uk-UA" b="1" dirty="0" smtClean="0"/>
          </a:p>
          <a:p>
            <a:endParaRPr lang="uk-UA" sz="2800" b="1" dirty="0"/>
          </a:p>
          <a:p>
            <a:endParaRPr lang="uk-UA" sz="2800" dirty="0" smtClean="0"/>
          </a:p>
        </p:txBody>
      </p:sp>
    </p:spTree>
    <p:extLst>
      <p:ext uri="{BB962C8B-B14F-4D97-AF65-F5344CB8AC3E}">
        <p14:creationId xmlns:p14="http://schemas.microsoft.com/office/powerpoint/2010/main" val="416153398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99392"/>
            <a:ext cx="7742664" cy="1428760"/>
          </a:xfrm>
        </p:spPr>
        <p:txBody>
          <a:bodyPr>
            <a:normAutofit/>
          </a:bodyPr>
          <a:lstStyle/>
          <a:p>
            <a:pPr algn="ctr"/>
            <a:r>
              <a:rPr lang="uk-UA" sz="3000" b="1" dirty="0" smtClean="0"/>
              <a:t>Нові (2024) земельно-правові закони</a:t>
            </a:r>
            <a:endParaRPr lang="ru-RU" sz="3000" b="1" dirty="0"/>
          </a:p>
        </p:txBody>
      </p:sp>
      <p:sp>
        <p:nvSpPr>
          <p:cNvPr id="3" name="Содержимое 2"/>
          <p:cNvSpPr>
            <a:spLocks noGrp="1"/>
          </p:cNvSpPr>
          <p:nvPr>
            <p:ph idx="1"/>
          </p:nvPr>
        </p:nvSpPr>
        <p:spPr>
          <a:xfrm>
            <a:off x="1187624" y="1196752"/>
            <a:ext cx="7776864" cy="5040560"/>
          </a:xfrm>
        </p:spPr>
        <p:txBody>
          <a:bodyPr>
            <a:normAutofit/>
          </a:bodyPr>
          <a:lstStyle/>
          <a:p>
            <a:pPr lvl="0">
              <a:lnSpc>
                <a:spcPct val="120000"/>
              </a:lnSpc>
              <a:buClr>
                <a:srgbClr val="3891A7"/>
              </a:buClr>
            </a:pPr>
            <a:r>
              <a:rPr lang="uk-UA" sz="2000" dirty="0">
                <a:solidFill>
                  <a:prstClr val="black"/>
                </a:solidFill>
              </a:rPr>
              <a:t>Закон України від </a:t>
            </a:r>
            <a:r>
              <a:rPr lang="ru-RU" sz="2000" dirty="0">
                <a:solidFill>
                  <a:prstClr val="black"/>
                </a:solidFill>
              </a:rPr>
              <a:t>6 лютого 2024 </a:t>
            </a:r>
            <a:r>
              <a:rPr lang="ru-RU" sz="2000" dirty="0" smtClean="0">
                <a:solidFill>
                  <a:prstClr val="black"/>
                </a:solidFill>
              </a:rPr>
              <a:t>року № </a:t>
            </a:r>
            <a:r>
              <a:rPr lang="ru-RU" sz="2000" dirty="0">
                <a:solidFill>
                  <a:prstClr val="black"/>
                </a:solidFill>
              </a:rPr>
              <a:t>3563-IX </a:t>
            </a:r>
            <a:r>
              <a:rPr lang="en-US" sz="2000" b="1" dirty="0" smtClean="0">
                <a:solidFill>
                  <a:prstClr val="black"/>
                </a:solidFill>
              </a:rPr>
              <a:t>«</a:t>
            </a:r>
            <a:r>
              <a:rPr lang="ru-RU" sz="2000" b="1" dirty="0">
                <a:solidFill>
                  <a:prstClr val="black"/>
                </a:solidFill>
              </a:rPr>
              <a:t>Про </a:t>
            </a:r>
            <a:r>
              <a:rPr lang="ru-RU" sz="2000" b="1" dirty="0" err="1">
                <a:solidFill>
                  <a:prstClr val="black"/>
                </a:solidFill>
              </a:rPr>
              <a:t>внесення</a:t>
            </a:r>
            <a:r>
              <a:rPr lang="ru-RU" sz="2000" b="1" dirty="0">
                <a:solidFill>
                  <a:prstClr val="black"/>
                </a:solidFill>
              </a:rPr>
              <a:t> </a:t>
            </a:r>
            <a:r>
              <a:rPr lang="ru-RU" sz="2000" b="1" dirty="0" err="1">
                <a:solidFill>
                  <a:prstClr val="black"/>
                </a:solidFill>
              </a:rPr>
              <a:t>змін</a:t>
            </a:r>
            <a:r>
              <a:rPr lang="ru-RU" sz="2000" b="1" dirty="0">
                <a:solidFill>
                  <a:prstClr val="black"/>
                </a:solidFill>
              </a:rPr>
              <a:t> до </a:t>
            </a:r>
            <a:r>
              <a:rPr lang="ru-RU" sz="2000" b="1" dirty="0" err="1">
                <a:solidFill>
                  <a:prstClr val="black"/>
                </a:solidFill>
              </a:rPr>
              <a:t>деяких</a:t>
            </a:r>
            <a:r>
              <a:rPr lang="ru-RU" sz="2000" b="1" dirty="0">
                <a:solidFill>
                  <a:prstClr val="black"/>
                </a:solidFill>
              </a:rPr>
              <a:t> </a:t>
            </a:r>
            <a:r>
              <a:rPr lang="ru-RU" sz="2000" b="1" dirty="0" err="1">
                <a:solidFill>
                  <a:prstClr val="black"/>
                </a:solidFill>
              </a:rPr>
              <a:t>законодавчих</a:t>
            </a:r>
            <a:r>
              <a:rPr lang="ru-RU" sz="2000" b="1" dirty="0">
                <a:solidFill>
                  <a:prstClr val="black"/>
                </a:solidFill>
              </a:rPr>
              <a:t> </a:t>
            </a:r>
            <a:r>
              <a:rPr lang="ru-RU" sz="2000" b="1" dirty="0" err="1">
                <a:solidFill>
                  <a:prstClr val="black"/>
                </a:solidFill>
              </a:rPr>
              <a:t>актів</a:t>
            </a:r>
            <a:r>
              <a:rPr lang="ru-RU" sz="2000" b="1" dirty="0">
                <a:solidFill>
                  <a:prstClr val="black"/>
                </a:solidFill>
              </a:rPr>
              <a:t> </a:t>
            </a:r>
            <a:r>
              <a:rPr lang="ru-RU" sz="2000" b="1" dirty="0" err="1">
                <a:solidFill>
                  <a:prstClr val="black"/>
                </a:solidFill>
              </a:rPr>
              <a:t>України</a:t>
            </a:r>
            <a:r>
              <a:rPr lang="ru-RU" sz="2000" b="1" dirty="0">
                <a:solidFill>
                  <a:prstClr val="black"/>
                </a:solidFill>
              </a:rPr>
              <a:t> </a:t>
            </a:r>
            <a:r>
              <a:rPr lang="ru-RU" sz="2000" b="1" dirty="0" err="1">
                <a:solidFill>
                  <a:prstClr val="black"/>
                </a:solidFill>
              </a:rPr>
              <a:t>щодо</a:t>
            </a:r>
            <a:r>
              <a:rPr lang="ru-RU" sz="2000" b="1" dirty="0">
                <a:solidFill>
                  <a:prstClr val="black"/>
                </a:solidFill>
              </a:rPr>
              <a:t> </a:t>
            </a:r>
            <a:r>
              <a:rPr lang="ru-RU" sz="2000" b="1" dirty="0" err="1">
                <a:solidFill>
                  <a:prstClr val="black"/>
                </a:solidFill>
              </a:rPr>
              <a:t>спрощення</a:t>
            </a:r>
            <a:r>
              <a:rPr lang="ru-RU" sz="2000" b="1" dirty="0">
                <a:solidFill>
                  <a:prstClr val="black"/>
                </a:solidFill>
              </a:rPr>
              <a:t> порядку </a:t>
            </a:r>
            <a:r>
              <a:rPr lang="ru-RU" sz="2000" b="1" dirty="0" err="1">
                <a:solidFill>
                  <a:prstClr val="black"/>
                </a:solidFill>
              </a:rPr>
              <a:t>зміни</a:t>
            </a:r>
            <a:r>
              <a:rPr lang="ru-RU" sz="2000" b="1" dirty="0">
                <a:solidFill>
                  <a:prstClr val="black"/>
                </a:solidFill>
              </a:rPr>
              <a:t> </a:t>
            </a:r>
            <a:r>
              <a:rPr lang="ru-RU" sz="2000" b="1" dirty="0" err="1">
                <a:solidFill>
                  <a:prstClr val="black"/>
                </a:solidFill>
              </a:rPr>
              <a:t>цільового</a:t>
            </a:r>
            <a:r>
              <a:rPr lang="ru-RU" sz="2000" b="1" dirty="0">
                <a:solidFill>
                  <a:prstClr val="black"/>
                </a:solidFill>
              </a:rPr>
              <a:t> </a:t>
            </a:r>
            <a:r>
              <a:rPr lang="ru-RU" sz="2000" b="1" dirty="0" err="1">
                <a:solidFill>
                  <a:prstClr val="black"/>
                </a:solidFill>
              </a:rPr>
              <a:t>призначення</a:t>
            </a:r>
            <a:r>
              <a:rPr lang="ru-RU" sz="2000" b="1" dirty="0">
                <a:solidFill>
                  <a:prstClr val="black"/>
                </a:solidFill>
              </a:rPr>
              <a:t> </a:t>
            </a:r>
            <a:r>
              <a:rPr lang="ru-RU" sz="2000" b="1" dirty="0" err="1">
                <a:solidFill>
                  <a:prstClr val="black"/>
                </a:solidFill>
              </a:rPr>
              <a:t>земельних</a:t>
            </a:r>
            <a:r>
              <a:rPr lang="ru-RU" sz="2000" b="1" dirty="0">
                <a:solidFill>
                  <a:prstClr val="black"/>
                </a:solidFill>
              </a:rPr>
              <a:t> </a:t>
            </a:r>
            <a:r>
              <a:rPr lang="ru-RU" sz="2000" b="1" dirty="0" err="1">
                <a:solidFill>
                  <a:prstClr val="black"/>
                </a:solidFill>
              </a:rPr>
              <a:t>ділянок</a:t>
            </a:r>
            <a:r>
              <a:rPr lang="ru-RU" sz="2000" b="1" dirty="0">
                <a:solidFill>
                  <a:prstClr val="black"/>
                </a:solidFill>
              </a:rPr>
              <a:t> для </a:t>
            </a:r>
            <a:r>
              <a:rPr lang="ru-RU" sz="2000" b="1" dirty="0" err="1">
                <a:solidFill>
                  <a:prstClr val="black"/>
                </a:solidFill>
              </a:rPr>
              <a:t>залучення</a:t>
            </a:r>
            <a:r>
              <a:rPr lang="ru-RU" sz="2000" b="1" dirty="0">
                <a:solidFill>
                  <a:prstClr val="black"/>
                </a:solidFill>
              </a:rPr>
              <a:t> </a:t>
            </a:r>
            <a:r>
              <a:rPr lang="ru-RU" sz="2000" b="1" dirty="0" err="1">
                <a:solidFill>
                  <a:prstClr val="black"/>
                </a:solidFill>
              </a:rPr>
              <a:t>інвестицій</a:t>
            </a:r>
            <a:r>
              <a:rPr lang="ru-RU" sz="2000" b="1" dirty="0">
                <a:solidFill>
                  <a:prstClr val="black"/>
                </a:solidFill>
              </a:rPr>
              <a:t> з метою </a:t>
            </a:r>
            <a:r>
              <a:rPr lang="ru-RU" sz="2000" b="1" dirty="0" err="1">
                <a:solidFill>
                  <a:prstClr val="black"/>
                </a:solidFill>
              </a:rPr>
              <a:t>швидкої</a:t>
            </a:r>
            <a:r>
              <a:rPr lang="ru-RU" sz="2000" b="1" dirty="0">
                <a:solidFill>
                  <a:prstClr val="black"/>
                </a:solidFill>
              </a:rPr>
              <a:t> </a:t>
            </a:r>
            <a:r>
              <a:rPr lang="ru-RU" sz="2000" b="1" dirty="0" err="1">
                <a:solidFill>
                  <a:prstClr val="black"/>
                </a:solidFill>
              </a:rPr>
              <a:t>відбудови</a:t>
            </a:r>
            <a:r>
              <a:rPr lang="ru-RU" sz="2000" b="1" dirty="0">
                <a:solidFill>
                  <a:prstClr val="black"/>
                </a:solidFill>
              </a:rPr>
              <a:t> </a:t>
            </a:r>
            <a:r>
              <a:rPr lang="ru-RU" sz="2000" b="1" dirty="0" err="1">
                <a:solidFill>
                  <a:prstClr val="black"/>
                </a:solidFill>
              </a:rPr>
              <a:t>України</a:t>
            </a:r>
            <a:r>
              <a:rPr lang="uk-UA" sz="2000" b="1" dirty="0" smtClean="0">
                <a:solidFill>
                  <a:prstClr val="black"/>
                </a:solidFill>
              </a:rPr>
              <a:t>»</a:t>
            </a:r>
            <a:r>
              <a:rPr lang="uk-UA" sz="2000" dirty="0" smtClean="0">
                <a:solidFill>
                  <a:prstClr val="black"/>
                </a:solidFill>
              </a:rPr>
              <a:t>.</a:t>
            </a:r>
            <a:endParaRPr lang="uk-UA" sz="2000" dirty="0">
              <a:solidFill>
                <a:prstClr val="black"/>
              </a:solidFill>
            </a:endParaRPr>
          </a:p>
          <a:p>
            <a:r>
              <a:rPr lang="uk-UA" sz="2000" dirty="0"/>
              <a:t>Закон України від </a:t>
            </a:r>
            <a:r>
              <a:rPr lang="ru-RU" sz="2000" dirty="0"/>
              <a:t>8 </a:t>
            </a:r>
            <a:r>
              <a:rPr lang="ru-RU" sz="2000" dirty="0" err="1"/>
              <a:t>жовтня</a:t>
            </a:r>
            <a:r>
              <a:rPr lang="ru-RU" sz="2000" dirty="0"/>
              <a:t> 2024 </a:t>
            </a:r>
            <a:r>
              <a:rPr lang="ru-RU" sz="2000" dirty="0" smtClean="0"/>
              <a:t>р. № </a:t>
            </a:r>
            <a:r>
              <a:rPr lang="ru-RU" sz="2000" dirty="0"/>
              <a:t>3993-IX </a:t>
            </a:r>
            <a:r>
              <a:rPr lang="en-US" sz="2000" b="1" dirty="0" smtClean="0"/>
              <a:t>«</a:t>
            </a:r>
            <a:r>
              <a:rPr lang="ru-RU" sz="2000" b="1" dirty="0"/>
              <a:t>Про </a:t>
            </a:r>
            <a:r>
              <a:rPr lang="ru-RU" sz="2000" b="1" dirty="0" err="1"/>
              <a:t>внесення</a:t>
            </a:r>
            <a:r>
              <a:rPr lang="ru-RU" sz="2000" b="1" dirty="0"/>
              <a:t> </a:t>
            </a:r>
            <a:r>
              <a:rPr lang="ru-RU" sz="2000" b="1" dirty="0" err="1"/>
              <a:t>змін</a:t>
            </a:r>
            <a:r>
              <a:rPr lang="ru-RU" sz="2000" b="1" dirty="0"/>
              <a:t> до </a:t>
            </a:r>
            <a:r>
              <a:rPr lang="ru-RU" sz="2000" b="1" dirty="0" err="1"/>
              <a:t>деяких</a:t>
            </a:r>
            <a:r>
              <a:rPr lang="ru-RU" sz="2000" b="1" dirty="0"/>
              <a:t> </a:t>
            </a:r>
            <a:r>
              <a:rPr lang="ru-RU" sz="2000" b="1" dirty="0" err="1"/>
              <a:t>законодавчих</a:t>
            </a:r>
            <a:r>
              <a:rPr lang="ru-RU" sz="2000" b="1" dirty="0"/>
              <a:t> </a:t>
            </a:r>
            <a:r>
              <a:rPr lang="ru-RU" sz="2000" b="1" dirty="0" err="1"/>
              <a:t>актів</a:t>
            </a:r>
            <a:r>
              <a:rPr lang="ru-RU" sz="2000" b="1" dirty="0"/>
              <a:t> </a:t>
            </a:r>
            <a:r>
              <a:rPr lang="ru-RU" sz="2000" b="1" dirty="0" err="1"/>
              <a:t>України</a:t>
            </a:r>
            <a:r>
              <a:rPr lang="ru-RU" sz="2000" b="1" dirty="0"/>
              <a:t> </a:t>
            </a:r>
            <a:r>
              <a:rPr lang="ru-RU" sz="2000" b="1" dirty="0" err="1"/>
              <a:t>щодо</a:t>
            </a:r>
            <a:r>
              <a:rPr lang="ru-RU" sz="2000" b="1" dirty="0"/>
              <a:t> </a:t>
            </a:r>
            <a:r>
              <a:rPr lang="ru-RU" sz="2000" b="1" dirty="0" err="1"/>
              <a:t>захисту</a:t>
            </a:r>
            <a:r>
              <a:rPr lang="ru-RU" sz="2000" b="1" dirty="0"/>
              <a:t> </a:t>
            </a:r>
            <a:r>
              <a:rPr lang="ru-RU" sz="2000" b="1" dirty="0" err="1"/>
              <a:t>інтересів</a:t>
            </a:r>
            <a:r>
              <a:rPr lang="ru-RU" sz="2000" b="1" dirty="0"/>
              <a:t> </a:t>
            </a:r>
            <a:r>
              <a:rPr lang="ru-RU" sz="2000" b="1" dirty="0" err="1"/>
              <a:t>власників</a:t>
            </a:r>
            <a:r>
              <a:rPr lang="ru-RU" sz="2000" b="1" dirty="0"/>
              <a:t> </a:t>
            </a:r>
            <a:r>
              <a:rPr lang="ru-RU" sz="2000" b="1" dirty="0" err="1"/>
              <a:t>земельних</a:t>
            </a:r>
            <a:r>
              <a:rPr lang="ru-RU" sz="2000" b="1" dirty="0"/>
              <a:t> </a:t>
            </a:r>
            <a:r>
              <a:rPr lang="ru-RU" sz="2000" b="1" dirty="0" err="1"/>
              <a:t>часток</a:t>
            </a:r>
            <a:r>
              <a:rPr lang="ru-RU" sz="2000" b="1" dirty="0"/>
              <a:t> (</a:t>
            </a:r>
            <a:r>
              <a:rPr lang="ru-RU" sz="2000" b="1" dirty="0" err="1"/>
              <a:t>паїв</a:t>
            </a:r>
            <a:r>
              <a:rPr lang="ru-RU" sz="2000" b="1" dirty="0"/>
              <a:t>), а </a:t>
            </a:r>
            <a:r>
              <a:rPr lang="ru-RU" sz="2000" b="1" dirty="0" err="1"/>
              <a:t>також</a:t>
            </a:r>
            <a:r>
              <a:rPr lang="ru-RU" sz="2000" b="1" dirty="0"/>
              <a:t> </a:t>
            </a:r>
            <a:r>
              <a:rPr lang="ru-RU" sz="2000" b="1" dirty="0" err="1"/>
              <a:t>застосування</a:t>
            </a:r>
            <a:r>
              <a:rPr lang="ru-RU" sz="2000" b="1" dirty="0"/>
              <a:t> </a:t>
            </a:r>
            <a:r>
              <a:rPr lang="ru-RU" sz="2000" b="1" dirty="0" err="1"/>
              <a:t>адміністративної</a:t>
            </a:r>
            <a:r>
              <a:rPr lang="ru-RU" sz="2000" b="1" dirty="0"/>
              <a:t> </a:t>
            </a:r>
            <a:r>
              <a:rPr lang="ru-RU" sz="2000" b="1" dirty="0" err="1"/>
              <a:t>процедури</a:t>
            </a:r>
            <a:r>
              <a:rPr lang="ru-RU" sz="2000" b="1" dirty="0"/>
              <a:t> у </a:t>
            </a:r>
            <a:r>
              <a:rPr lang="ru-RU" sz="2000" b="1" dirty="0" err="1"/>
              <a:t>сфері</a:t>
            </a:r>
            <a:r>
              <a:rPr lang="ru-RU" sz="2000" b="1" dirty="0"/>
              <a:t> </a:t>
            </a:r>
            <a:r>
              <a:rPr lang="ru-RU" sz="2000" b="1" dirty="0" err="1"/>
              <a:t>земельних</a:t>
            </a:r>
            <a:r>
              <a:rPr lang="ru-RU" sz="2000" b="1" dirty="0"/>
              <a:t> </a:t>
            </a:r>
            <a:r>
              <a:rPr lang="ru-RU" sz="2000" b="1" dirty="0" err="1"/>
              <a:t>відносин</a:t>
            </a:r>
            <a:r>
              <a:rPr lang="uk-UA" sz="2000" b="1" dirty="0" smtClean="0"/>
              <a:t>».</a:t>
            </a:r>
            <a:endParaRPr lang="uk-UA" sz="2000" b="1" dirty="0"/>
          </a:p>
          <a:p>
            <a:endParaRPr lang="uk-UA" sz="2800" b="1" dirty="0"/>
          </a:p>
          <a:p>
            <a:endParaRPr lang="uk-UA" sz="2800" dirty="0" smtClean="0"/>
          </a:p>
        </p:txBody>
      </p:sp>
    </p:spTree>
    <p:extLst>
      <p:ext uri="{BB962C8B-B14F-4D97-AF65-F5344CB8AC3E}">
        <p14:creationId xmlns:p14="http://schemas.microsoft.com/office/powerpoint/2010/main" val="230530230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99392"/>
            <a:ext cx="7742664" cy="1428760"/>
          </a:xfrm>
        </p:spPr>
        <p:txBody>
          <a:bodyPr>
            <a:normAutofit/>
          </a:bodyPr>
          <a:lstStyle/>
          <a:p>
            <a:pPr algn="ctr"/>
            <a:r>
              <a:rPr lang="uk-UA" sz="3000" b="1" dirty="0" smtClean="0"/>
              <a:t>Нові (</a:t>
            </a:r>
            <a:r>
              <a:rPr lang="uk-UA" sz="3000" b="1" dirty="0" smtClean="0"/>
              <a:t>2025) </a:t>
            </a:r>
            <a:r>
              <a:rPr lang="uk-UA" sz="3000" b="1" dirty="0" smtClean="0"/>
              <a:t>земельно-правові закони</a:t>
            </a:r>
            <a:endParaRPr lang="ru-RU" sz="3000" b="1" dirty="0"/>
          </a:p>
        </p:txBody>
      </p:sp>
      <p:sp>
        <p:nvSpPr>
          <p:cNvPr id="3" name="Содержимое 2"/>
          <p:cNvSpPr>
            <a:spLocks noGrp="1"/>
          </p:cNvSpPr>
          <p:nvPr>
            <p:ph idx="1"/>
          </p:nvPr>
        </p:nvSpPr>
        <p:spPr>
          <a:xfrm>
            <a:off x="1187624" y="1196752"/>
            <a:ext cx="7776864" cy="5040560"/>
          </a:xfrm>
        </p:spPr>
        <p:txBody>
          <a:bodyPr>
            <a:normAutofit/>
          </a:bodyPr>
          <a:lstStyle/>
          <a:p>
            <a:pPr lvl="0">
              <a:lnSpc>
                <a:spcPct val="120000"/>
              </a:lnSpc>
              <a:buClr>
                <a:srgbClr val="3891A7"/>
              </a:buClr>
            </a:pPr>
            <a:r>
              <a:rPr lang="uk-UA" sz="2000" dirty="0">
                <a:solidFill>
                  <a:prstClr val="black"/>
                </a:solidFill>
              </a:rPr>
              <a:t>Закон України від </a:t>
            </a:r>
            <a:r>
              <a:rPr lang="ru-RU" sz="2000" dirty="0">
                <a:solidFill>
                  <a:prstClr val="black"/>
                </a:solidFill>
              </a:rPr>
              <a:t>9 </a:t>
            </a:r>
            <a:r>
              <a:rPr lang="ru-RU" sz="2000" dirty="0" err="1">
                <a:solidFill>
                  <a:prstClr val="black"/>
                </a:solidFill>
              </a:rPr>
              <a:t>січня</a:t>
            </a:r>
            <a:r>
              <a:rPr lang="ru-RU" sz="2000" dirty="0">
                <a:solidFill>
                  <a:prstClr val="black"/>
                </a:solidFill>
              </a:rPr>
              <a:t> 2025 </a:t>
            </a:r>
            <a:r>
              <a:rPr lang="ru-RU" sz="2000" dirty="0" smtClean="0">
                <a:solidFill>
                  <a:prstClr val="black"/>
                </a:solidFill>
              </a:rPr>
              <a:t>р. № 4196-IX </a:t>
            </a:r>
            <a:r>
              <a:rPr lang="en-US" sz="2000" b="1" dirty="0" smtClean="0">
                <a:solidFill>
                  <a:prstClr val="black"/>
                </a:solidFill>
              </a:rPr>
              <a:t>«</a:t>
            </a:r>
            <a:r>
              <a:rPr lang="ru-RU" sz="2000" b="1" dirty="0">
                <a:solidFill>
                  <a:prstClr val="black"/>
                </a:solidFill>
              </a:rPr>
              <a:t>Про </a:t>
            </a:r>
            <a:r>
              <a:rPr lang="ru-RU" sz="2000" b="1" dirty="0" err="1">
                <a:solidFill>
                  <a:prstClr val="black"/>
                </a:solidFill>
              </a:rPr>
              <a:t>особливості</a:t>
            </a:r>
            <a:r>
              <a:rPr lang="ru-RU" sz="2000" b="1" dirty="0">
                <a:solidFill>
                  <a:prstClr val="black"/>
                </a:solidFill>
              </a:rPr>
              <a:t> </a:t>
            </a:r>
            <a:r>
              <a:rPr lang="ru-RU" sz="2000" b="1" dirty="0" err="1">
                <a:solidFill>
                  <a:prstClr val="black"/>
                </a:solidFill>
              </a:rPr>
              <a:t>регулювання</a:t>
            </a:r>
            <a:r>
              <a:rPr lang="ru-RU" sz="2000" b="1" dirty="0">
                <a:solidFill>
                  <a:prstClr val="black"/>
                </a:solidFill>
              </a:rPr>
              <a:t> </a:t>
            </a:r>
            <a:r>
              <a:rPr lang="ru-RU" sz="2000" b="1" dirty="0" err="1">
                <a:solidFill>
                  <a:prstClr val="black"/>
                </a:solidFill>
              </a:rPr>
              <a:t>діяльності</a:t>
            </a:r>
            <a:r>
              <a:rPr lang="ru-RU" sz="2000" b="1" dirty="0">
                <a:solidFill>
                  <a:prstClr val="black"/>
                </a:solidFill>
              </a:rPr>
              <a:t> </a:t>
            </a:r>
            <a:r>
              <a:rPr lang="ru-RU" sz="2000" b="1" dirty="0" err="1">
                <a:solidFill>
                  <a:prstClr val="black"/>
                </a:solidFill>
              </a:rPr>
              <a:t>юридичних</a:t>
            </a:r>
            <a:r>
              <a:rPr lang="ru-RU" sz="2000" b="1" dirty="0">
                <a:solidFill>
                  <a:prstClr val="black"/>
                </a:solidFill>
              </a:rPr>
              <a:t> </a:t>
            </a:r>
            <a:r>
              <a:rPr lang="ru-RU" sz="2000" b="1" dirty="0" err="1">
                <a:solidFill>
                  <a:prstClr val="black"/>
                </a:solidFill>
              </a:rPr>
              <a:t>осіб</a:t>
            </a:r>
            <a:r>
              <a:rPr lang="ru-RU" sz="2000" b="1" dirty="0">
                <a:solidFill>
                  <a:prstClr val="black"/>
                </a:solidFill>
              </a:rPr>
              <a:t> </a:t>
            </a:r>
            <a:r>
              <a:rPr lang="ru-RU" sz="2000" b="1" dirty="0" err="1">
                <a:solidFill>
                  <a:prstClr val="black"/>
                </a:solidFill>
              </a:rPr>
              <a:t>окремих</a:t>
            </a:r>
            <a:r>
              <a:rPr lang="ru-RU" sz="2000" b="1" dirty="0">
                <a:solidFill>
                  <a:prstClr val="black"/>
                </a:solidFill>
              </a:rPr>
              <a:t> </a:t>
            </a:r>
            <a:r>
              <a:rPr lang="ru-RU" sz="2000" b="1" dirty="0" err="1">
                <a:solidFill>
                  <a:prstClr val="black"/>
                </a:solidFill>
              </a:rPr>
              <a:t>організаційно-правових</a:t>
            </a:r>
            <a:r>
              <a:rPr lang="ru-RU" sz="2000" b="1" dirty="0">
                <a:solidFill>
                  <a:prstClr val="black"/>
                </a:solidFill>
              </a:rPr>
              <a:t> форм у </a:t>
            </a:r>
            <a:r>
              <a:rPr lang="ru-RU" sz="2000" b="1" dirty="0" err="1">
                <a:solidFill>
                  <a:prstClr val="black"/>
                </a:solidFill>
              </a:rPr>
              <a:t>перехідний</a:t>
            </a:r>
            <a:r>
              <a:rPr lang="ru-RU" sz="2000" b="1" dirty="0">
                <a:solidFill>
                  <a:prstClr val="black"/>
                </a:solidFill>
              </a:rPr>
              <a:t> </a:t>
            </a:r>
            <a:r>
              <a:rPr lang="ru-RU" sz="2000" b="1" dirty="0" err="1">
                <a:solidFill>
                  <a:prstClr val="black"/>
                </a:solidFill>
              </a:rPr>
              <a:t>період</a:t>
            </a:r>
            <a:r>
              <a:rPr lang="ru-RU" sz="2000" b="1" dirty="0">
                <a:solidFill>
                  <a:prstClr val="black"/>
                </a:solidFill>
              </a:rPr>
              <a:t> та </a:t>
            </a:r>
            <a:r>
              <a:rPr lang="ru-RU" sz="2000" b="1" dirty="0" err="1">
                <a:solidFill>
                  <a:prstClr val="black"/>
                </a:solidFill>
              </a:rPr>
              <a:t>об’єднань</a:t>
            </a:r>
            <a:r>
              <a:rPr lang="ru-RU" sz="2000" b="1" dirty="0">
                <a:solidFill>
                  <a:prstClr val="black"/>
                </a:solidFill>
              </a:rPr>
              <a:t> </a:t>
            </a:r>
            <a:r>
              <a:rPr lang="ru-RU" sz="2000" b="1" dirty="0" err="1">
                <a:solidFill>
                  <a:prstClr val="black"/>
                </a:solidFill>
              </a:rPr>
              <a:t>юридичних</a:t>
            </a:r>
            <a:r>
              <a:rPr lang="ru-RU" sz="2000" b="1" dirty="0">
                <a:solidFill>
                  <a:prstClr val="black"/>
                </a:solidFill>
              </a:rPr>
              <a:t> </a:t>
            </a:r>
            <a:r>
              <a:rPr lang="ru-RU" sz="2000" b="1" dirty="0" err="1">
                <a:solidFill>
                  <a:prstClr val="black"/>
                </a:solidFill>
              </a:rPr>
              <a:t>осіб</a:t>
            </a:r>
            <a:r>
              <a:rPr lang="uk-UA" sz="2000" b="1" dirty="0" smtClean="0">
                <a:solidFill>
                  <a:prstClr val="black"/>
                </a:solidFill>
              </a:rPr>
              <a:t>»</a:t>
            </a:r>
            <a:r>
              <a:rPr lang="uk-UA" sz="2000" dirty="0" smtClean="0">
                <a:solidFill>
                  <a:prstClr val="black"/>
                </a:solidFill>
              </a:rPr>
              <a:t>.</a:t>
            </a:r>
            <a:endParaRPr lang="uk-UA" sz="2000" dirty="0">
              <a:solidFill>
                <a:prstClr val="black"/>
              </a:solidFill>
            </a:endParaRPr>
          </a:p>
          <a:p>
            <a:pPr lvl="0"/>
            <a:r>
              <a:rPr lang="uk-UA" sz="2000" dirty="0">
                <a:solidFill>
                  <a:prstClr val="black"/>
                </a:solidFill>
              </a:rPr>
              <a:t>Закон України від </a:t>
            </a:r>
            <a:r>
              <a:rPr lang="ru-RU" sz="2000" dirty="0">
                <a:solidFill>
                  <a:prstClr val="black"/>
                </a:solidFill>
              </a:rPr>
              <a:t>25 </a:t>
            </a:r>
            <a:r>
              <a:rPr lang="ru-RU" sz="2000" dirty="0" err="1">
                <a:solidFill>
                  <a:prstClr val="black"/>
                </a:solidFill>
              </a:rPr>
              <a:t>березня</a:t>
            </a:r>
            <a:r>
              <a:rPr lang="ru-RU" sz="2000" dirty="0">
                <a:solidFill>
                  <a:prstClr val="black"/>
                </a:solidFill>
              </a:rPr>
              <a:t> 2025 </a:t>
            </a:r>
            <a:r>
              <a:rPr lang="ru-RU" sz="2000" dirty="0" smtClean="0">
                <a:solidFill>
                  <a:prstClr val="black"/>
                </a:solidFill>
              </a:rPr>
              <a:t>р.№ </a:t>
            </a:r>
            <a:r>
              <a:rPr lang="ru-RU" sz="2000" dirty="0">
                <a:solidFill>
                  <a:prstClr val="black"/>
                </a:solidFill>
              </a:rPr>
              <a:t>4321-IX </a:t>
            </a:r>
            <a:r>
              <a:rPr lang="en-US" sz="2000" b="1" dirty="0" smtClean="0">
                <a:solidFill>
                  <a:prstClr val="black"/>
                </a:solidFill>
              </a:rPr>
              <a:t>«</a:t>
            </a:r>
            <a:r>
              <a:rPr lang="ru-RU" sz="2000" b="1" dirty="0">
                <a:solidFill>
                  <a:prstClr val="black"/>
                </a:solidFill>
              </a:rPr>
              <a:t>Про </a:t>
            </a:r>
            <a:r>
              <a:rPr lang="ru-RU" sz="2000" b="1" dirty="0" err="1">
                <a:solidFill>
                  <a:prstClr val="black"/>
                </a:solidFill>
              </a:rPr>
              <a:t>внесення</a:t>
            </a:r>
            <a:r>
              <a:rPr lang="ru-RU" sz="2000" b="1" dirty="0">
                <a:solidFill>
                  <a:prstClr val="black"/>
                </a:solidFill>
              </a:rPr>
              <a:t> </a:t>
            </a:r>
            <a:r>
              <a:rPr lang="ru-RU" sz="2000" b="1" dirty="0" err="1">
                <a:solidFill>
                  <a:prstClr val="black"/>
                </a:solidFill>
              </a:rPr>
              <a:t>змін</a:t>
            </a:r>
            <a:r>
              <a:rPr lang="ru-RU" sz="2000" b="1" dirty="0">
                <a:solidFill>
                  <a:prstClr val="black"/>
                </a:solidFill>
              </a:rPr>
              <a:t> до </a:t>
            </a:r>
            <a:r>
              <a:rPr lang="ru-RU" sz="2000" b="1" dirty="0" err="1">
                <a:solidFill>
                  <a:prstClr val="black"/>
                </a:solidFill>
              </a:rPr>
              <a:t>деяких</a:t>
            </a:r>
            <a:r>
              <a:rPr lang="ru-RU" sz="2000" b="1" dirty="0">
                <a:solidFill>
                  <a:prstClr val="black"/>
                </a:solidFill>
              </a:rPr>
              <a:t> </a:t>
            </a:r>
            <a:r>
              <a:rPr lang="ru-RU" sz="2000" b="1" dirty="0" err="1">
                <a:solidFill>
                  <a:prstClr val="black"/>
                </a:solidFill>
              </a:rPr>
              <a:t>законодавчих</a:t>
            </a:r>
            <a:r>
              <a:rPr lang="ru-RU" sz="2000" b="1" dirty="0">
                <a:solidFill>
                  <a:prstClr val="black"/>
                </a:solidFill>
              </a:rPr>
              <a:t> </a:t>
            </a:r>
            <a:r>
              <a:rPr lang="ru-RU" sz="2000" b="1" dirty="0" err="1">
                <a:solidFill>
                  <a:prstClr val="black"/>
                </a:solidFill>
              </a:rPr>
              <a:t>актів</a:t>
            </a:r>
            <a:r>
              <a:rPr lang="ru-RU" sz="2000" b="1" dirty="0">
                <a:solidFill>
                  <a:prstClr val="black"/>
                </a:solidFill>
              </a:rPr>
              <a:t> </a:t>
            </a:r>
            <a:r>
              <a:rPr lang="ru-RU" sz="2000" b="1" dirty="0" err="1">
                <a:solidFill>
                  <a:prstClr val="black"/>
                </a:solidFill>
              </a:rPr>
              <a:t>України</a:t>
            </a:r>
            <a:r>
              <a:rPr lang="ru-RU" sz="2000" b="1" dirty="0">
                <a:solidFill>
                  <a:prstClr val="black"/>
                </a:solidFill>
              </a:rPr>
              <a:t> </a:t>
            </a:r>
            <a:r>
              <a:rPr lang="ru-RU" sz="2000" b="1" dirty="0" err="1">
                <a:solidFill>
                  <a:prstClr val="black"/>
                </a:solidFill>
              </a:rPr>
              <a:t>щодо</a:t>
            </a:r>
            <a:r>
              <a:rPr lang="ru-RU" sz="2000" b="1" dirty="0">
                <a:solidFill>
                  <a:prstClr val="black"/>
                </a:solidFill>
              </a:rPr>
              <a:t> </a:t>
            </a:r>
            <a:r>
              <a:rPr lang="ru-RU" sz="2000" b="1" dirty="0" err="1">
                <a:solidFill>
                  <a:prstClr val="black"/>
                </a:solidFill>
              </a:rPr>
              <a:t>використання</a:t>
            </a:r>
            <a:r>
              <a:rPr lang="ru-RU" sz="2000" b="1" dirty="0">
                <a:solidFill>
                  <a:prstClr val="black"/>
                </a:solidFill>
              </a:rPr>
              <a:t> </a:t>
            </a:r>
            <a:r>
              <a:rPr lang="ru-RU" sz="2000" b="1" dirty="0" err="1">
                <a:solidFill>
                  <a:prstClr val="black"/>
                </a:solidFill>
              </a:rPr>
              <a:t>земельних</a:t>
            </a:r>
            <a:r>
              <a:rPr lang="ru-RU" sz="2000" b="1" dirty="0">
                <a:solidFill>
                  <a:prstClr val="black"/>
                </a:solidFill>
              </a:rPr>
              <a:t> </a:t>
            </a:r>
            <a:r>
              <a:rPr lang="ru-RU" sz="2000" b="1" dirty="0" err="1">
                <a:solidFill>
                  <a:prstClr val="black"/>
                </a:solidFill>
              </a:rPr>
              <a:t>ділянок</a:t>
            </a:r>
            <a:r>
              <a:rPr lang="ru-RU" sz="2000" b="1" dirty="0">
                <a:solidFill>
                  <a:prstClr val="black"/>
                </a:solidFill>
              </a:rPr>
              <a:t> для </a:t>
            </a:r>
            <a:r>
              <a:rPr lang="ru-RU" sz="2000" b="1" dirty="0" err="1">
                <a:solidFill>
                  <a:prstClr val="black"/>
                </a:solidFill>
              </a:rPr>
              <a:t>розбудови</a:t>
            </a:r>
            <a:r>
              <a:rPr lang="ru-RU" sz="2000" b="1" dirty="0">
                <a:solidFill>
                  <a:prstClr val="black"/>
                </a:solidFill>
              </a:rPr>
              <a:t> </a:t>
            </a:r>
            <a:r>
              <a:rPr lang="ru-RU" sz="2000" b="1" dirty="0" err="1">
                <a:solidFill>
                  <a:prstClr val="black"/>
                </a:solidFill>
              </a:rPr>
              <a:t>цифрової</a:t>
            </a:r>
            <a:r>
              <a:rPr lang="ru-RU" sz="2000" b="1" dirty="0">
                <a:solidFill>
                  <a:prstClr val="black"/>
                </a:solidFill>
              </a:rPr>
              <a:t> </a:t>
            </a:r>
            <a:r>
              <a:rPr lang="ru-RU" sz="2000" b="1" dirty="0" err="1">
                <a:solidFill>
                  <a:prstClr val="black"/>
                </a:solidFill>
              </a:rPr>
              <a:t>інфраструктури</a:t>
            </a:r>
            <a:r>
              <a:rPr lang="uk-UA" sz="2000" b="1" dirty="0" smtClean="0">
                <a:solidFill>
                  <a:prstClr val="black"/>
                </a:solidFill>
              </a:rPr>
              <a:t>»</a:t>
            </a:r>
            <a:r>
              <a:rPr lang="uk-UA" sz="2000" dirty="0" smtClean="0">
                <a:solidFill>
                  <a:prstClr val="black"/>
                </a:solidFill>
              </a:rPr>
              <a:t>.</a:t>
            </a:r>
            <a:endParaRPr lang="uk-UA" sz="2000" dirty="0">
              <a:solidFill>
                <a:prstClr val="black"/>
              </a:solidFill>
            </a:endParaRPr>
          </a:p>
          <a:p>
            <a:endParaRPr lang="uk-UA" sz="2800" dirty="0" smtClean="0"/>
          </a:p>
        </p:txBody>
      </p:sp>
    </p:spTree>
    <p:extLst>
      <p:ext uri="{BB962C8B-B14F-4D97-AF65-F5344CB8AC3E}">
        <p14:creationId xmlns:p14="http://schemas.microsoft.com/office/powerpoint/2010/main" val="162513454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00166" y="142852"/>
            <a:ext cx="7358114" cy="1428760"/>
          </a:xfrm>
        </p:spPr>
        <p:txBody>
          <a:bodyPr>
            <a:normAutofit/>
          </a:bodyPr>
          <a:lstStyle/>
          <a:p>
            <a:pPr algn="ctr"/>
            <a:r>
              <a:rPr lang="uk-UA" sz="3200" b="1" dirty="0" smtClean="0"/>
              <a:t>Підзаконні нормативно-правові акти як джерела земельного права</a:t>
            </a:r>
            <a:endParaRPr lang="ru-RU" sz="3200" b="1" dirty="0"/>
          </a:p>
        </p:txBody>
      </p:sp>
      <p:sp>
        <p:nvSpPr>
          <p:cNvPr id="3" name="Содержимое 2"/>
          <p:cNvSpPr>
            <a:spLocks noGrp="1"/>
          </p:cNvSpPr>
          <p:nvPr>
            <p:ph idx="1"/>
          </p:nvPr>
        </p:nvSpPr>
        <p:spPr>
          <a:xfrm>
            <a:off x="1428728" y="1500174"/>
            <a:ext cx="7504960" cy="4748226"/>
          </a:xfrm>
        </p:spPr>
        <p:txBody>
          <a:bodyPr>
            <a:normAutofit fontScale="85000" lnSpcReduction="10000"/>
          </a:bodyPr>
          <a:lstStyle/>
          <a:p>
            <a:r>
              <a:rPr lang="uk-UA" dirty="0" smtClean="0"/>
              <a:t>Постанови Верховної Ради України;</a:t>
            </a:r>
          </a:p>
          <a:p>
            <a:r>
              <a:rPr lang="uk-UA" dirty="0" smtClean="0"/>
              <a:t>Укази та розпорядження Президента України;</a:t>
            </a:r>
          </a:p>
          <a:p>
            <a:r>
              <a:rPr lang="uk-UA" dirty="0" smtClean="0"/>
              <a:t>Постанови та розпорядження Кабінету Міністрів України;</a:t>
            </a:r>
          </a:p>
          <a:p>
            <a:r>
              <a:rPr lang="uk-UA" dirty="0" smtClean="0"/>
              <a:t>Нормативні акти міністерств та інших центральних органів виконавчої влади (у т.ч. нормативні документи-стандарти, ДБНіП, СНіП тощо);</a:t>
            </a:r>
          </a:p>
          <a:p>
            <a:r>
              <a:rPr lang="uk-UA" dirty="0" smtClean="0"/>
              <a:t>Нормативні акти органів місцевого самоврядування та місцевих органів виконавчої влади.</a:t>
            </a:r>
          </a:p>
          <a:p>
            <a:endParaRPr lang="uk-UA" dirty="0" smtClean="0"/>
          </a:p>
          <a:p>
            <a:endParaRPr lang="ru-RU" dirty="0"/>
          </a:p>
        </p:txBody>
      </p:sp>
    </p:spTree>
    <p:extLst>
      <p:ext uri="{BB962C8B-B14F-4D97-AF65-F5344CB8AC3E}">
        <p14:creationId xmlns:p14="http://schemas.microsoft.com/office/powerpoint/2010/main" val="385999384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87992"/>
            <a:ext cx="7358114" cy="1428760"/>
          </a:xfrm>
        </p:spPr>
        <p:txBody>
          <a:bodyPr>
            <a:normAutofit/>
          </a:bodyPr>
          <a:lstStyle/>
          <a:p>
            <a:pPr algn="ctr"/>
            <a:r>
              <a:rPr lang="uk-UA" sz="2800" b="1" dirty="0" smtClean="0"/>
              <a:t>Постанови Верховної Ради України як джерела земельного права</a:t>
            </a:r>
            <a:endParaRPr lang="ru-RU" sz="2800" b="1" dirty="0"/>
          </a:p>
        </p:txBody>
      </p:sp>
      <p:sp>
        <p:nvSpPr>
          <p:cNvPr id="3" name="Содержимое 2"/>
          <p:cNvSpPr>
            <a:spLocks noGrp="1"/>
          </p:cNvSpPr>
          <p:nvPr>
            <p:ph idx="1"/>
          </p:nvPr>
        </p:nvSpPr>
        <p:spPr>
          <a:xfrm>
            <a:off x="1187624" y="1268760"/>
            <a:ext cx="7746064" cy="4979640"/>
          </a:xfrm>
        </p:spPr>
        <p:txBody>
          <a:bodyPr>
            <a:normAutofit/>
          </a:bodyPr>
          <a:lstStyle/>
          <a:p>
            <a:pPr marL="596646" indent="-514350">
              <a:buFont typeface="+mj-lt"/>
              <a:buAutoNum type="arabicPeriod"/>
            </a:pPr>
            <a:r>
              <a:rPr lang="ru-RU" sz="2000" dirty="0" smtClean="0"/>
              <a:t>Постанова </a:t>
            </a:r>
            <a:r>
              <a:rPr lang="ru-RU" sz="2000" dirty="0" err="1" smtClean="0"/>
              <a:t>Верховної</a:t>
            </a:r>
            <a:r>
              <a:rPr lang="ru-RU" sz="2000" dirty="0" smtClean="0"/>
              <a:t> </a:t>
            </a:r>
            <a:r>
              <a:rPr lang="ru-RU" sz="2000" dirty="0"/>
              <a:t>Ради </a:t>
            </a:r>
            <a:r>
              <a:rPr lang="ru-RU" sz="2000" dirty="0" err="1" smtClean="0"/>
              <a:t>України</a:t>
            </a:r>
            <a:r>
              <a:rPr lang="ru-RU" sz="2000" dirty="0" smtClean="0"/>
              <a:t> </a:t>
            </a:r>
            <a:r>
              <a:rPr lang="ru-RU" sz="2000" dirty="0" err="1" smtClean="0"/>
              <a:t>від</a:t>
            </a:r>
            <a:r>
              <a:rPr lang="ru-RU" sz="2000" dirty="0" smtClean="0"/>
              <a:t> 14 </a:t>
            </a:r>
            <a:r>
              <a:rPr lang="ru-RU" sz="2000" dirty="0" err="1"/>
              <a:t>січня</a:t>
            </a:r>
            <a:r>
              <a:rPr lang="ru-RU" sz="2000" dirty="0"/>
              <a:t> 2020 </a:t>
            </a:r>
            <a:r>
              <a:rPr lang="ru-RU" sz="2000" dirty="0" smtClean="0"/>
              <a:t>р. № 457-IX </a:t>
            </a:r>
            <a:r>
              <a:rPr lang="ru-RU" sz="2000" b="1" dirty="0" smtClean="0"/>
              <a:t>«Про </a:t>
            </a:r>
            <a:r>
              <a:rPr lang="ru-RU" sz="2000" b="1" dirty="0" err="1"/>
              <a:t>Рекомендації</a:t>
            </a:r>
            <a:r>
              <a:rPr lang="ru-RU" sz="2000" b="1" dirty="0"/>
              <a:t> </a:t>
            </a:r>
            <a:r>
              <a:rPr lang="ru-RU" sz="2000" b="1" dirty="0" err="1"/>
              <a:t>парламентських</a:t>
            </a:r>
            <a:r>
              <a:rPr lang="ru-RU" sz="2000" b="1" dirty="0"/>
              <a:t> </a:t>
            </a:r>
            <a:r>
              <a:rPr lang="ru-RU" sz="2000" b="1" dirty="0" err="1"/>
              <a:t>слухань</a:t>
            </a:r>
            <a:r>
              <a:rPr lang="ru-RU" sz="2000" b="1" dirty="0"/>
              <a:t> на тему: "</a:t>
            </a:r>
            <a:r>
              <a:rPr lang="ru-RU" sz="2000" b="1" dirty="0" err="1"/>
              <a:t>Пріоритети</a:t>
            </a:r>
            <a:r>
              <a:rPr lang="ru-RU" sz="2000" b="1" dirty="0"/>
              <a:t> </a:t>
            </a:r>
            <a:r>
              <a:rPr lang="ru-RU" sz="2000" b="1" dirty="0" err="1"/>
              <a:t>екологічної</a:t>
            </a:r>
            <a:r>
              <a:rPr lang="ru-RU" sz="2000" b="1" dirty="0"/>
              <a:t> </a:t>
            </a:r>
            <a:r>
              <a:rPr lang="ru-RU" sz="2000" b="1" dirty="0" err="1"/>
              <a:t>політики</a:t>
            </a:r>
            <a:r>
              <a:rPr lang="ru-RU" sz="2000" b="1" dirty="0"/>
              <a:t> </a:t>
            </a:r>
            <a:r>
              <a:rPr lang="ru-RU" sz="2000" b="1" dirty="0" err="1"/>
              <a:t>Верховної</a:t>
            </a:r>
            <a:r>
              <a:rPr lang="ru-RU" sz="2000" b="1" dirty="0"/>
              <a:t> Ради </a:t>
            </a:r>
            <a:r>
              <a:rPr lang="ru-RU" sz="2000" b="1" dirty="0" err="1"/>
              <a:t>України</a:t>
            </a:r>
            <a:r>
              <a:rPr lang="ru-RU" sz="2000" b="1" dirty="0"/>
              <a:t> </a:t>
            </a:r>
            <a:r>
              <a:rPr lang="ru-RU" sz="2000" b="1" dirty="0" smtClean="0"/>
              <a:t>на </a:t>
            </a:r>
            <a:r>
              <a:rPr lang="ru-RU" sz="2000" b="1" dirty="0" err="1"/>
              <a:t>наступні</a:t>
            </a:r>
            <a:r>
              <a:rPr lang="ru-RU" sz="2000" b="1" dirty="0"/>
              <a:t> </a:t>
            </a:r>
            <a:r>
              <a:rPr lang="ru-RU" sz="2000" b="1" dirty="0" err="1"/>
              <a:t>п’ять</a:t>
            </a:r>
            <a:r>
              <a:rPr lang="ru-RU" sz="2000" b="1" dirty="0"/>
              <a:t> </a:t>
            </a:r>
            <a:r>
              <a:rPr lang="ru-RU" sz="2000" b="1" dirty="0" err="1" smtClean="0"/>
              <a:t>років</a:t>
            </a:r>
            <a:r>
              <a:rPr lang="ru-RU" sz="2000" b="1" dirty="0" smtClean="0"/>
              <a:t>"».</a:t>
            </a:r>
          </a:p>
          <a:p>
            <a:pPr marL="596646" indent="-514350">
              <a:buFont typeface="+mj-lt"/>
              <a:buAutoNum type="arabicPeriod"/>
            </a:pPr>
            <a:r>
              <a:rPr lang="ru-RU" sz="2000" dirty="0"/>
              <a:t>Постанова </a:t>
            </a:r>
            <a:r>
              <a:rPr lang="ru-RU" sz="2000" dirty="0" err="1"/>
              <a:t>Верховної</a:t>
            </a:r>
            <a:r>
              <a:rPr lang="ru-RU" sz="2000" dirty="0"/>
              <a:t> Ради </a:t>
            </a:r>
            <a:r>
              <a:rPr lang="ru-RU" sz="2000" dirty="0" err="1"/>
              <a:t>України</a:t>
            </a:r>
            <a:r>
              <a:rPr lang="ru-RU" sz="2000" dirty="0"/>
              <a:t> </a:t>
            </a:r>
            <a:r>
              <a:rPr lang="ru-RU" sz="2000" dirty="0" err="1"/>
              <a:t>від</a:t>
            </a:r>
            <a:r>
              <a:rPr lang="ru-RU" sz="2000" dirty="0"/>
              <a:t> </a:t>
            </a:r>
            <a:r>
              <a:rPr lang="ru-RU" sz="2000" dirty="0" smtClean="0"/>
              <a:t>1 листопада 2019 </a:t>
            </a:r>
            <a:r>
              <a:rPr lang="ru-RU" sz="2000" dirty="0"/>
              <a:t>р. № </a:t>
            </a:r>
            <a:r>
              <a:rPr lang="ru-RU" sz="2000" dirty="0">
                <a:solidFill>
                  <a:prstClr val="black"/>
                </a:solidFill>
              </a:rPr>
              <a:t>266-IX</a:t>
            </a:r>
            <a:r>
              <a:rPr lang="ru-RU" sz="2000" dirty="0" smtClean="0"/>
              <a:t> </a:t>
            </a:r>
            <a:r>
              <a:rPr lang="ru-RU" sz="2000" b="1" dirty="0" smtClean="0"/>
              <a:t>«</a:t>
            </a:r>
            <a:r>
              <a:rPr lang="ru-RU" sz="2000" b="1" dirty="0"/>
              <a:t>Про </a:t>
            </a:r>
            <a:r>
              <a:rPr lang="ru-RU" sz="2000" b="1" dirty="0" err="1"/>
              <a:t>проведення</a:t>
            </a:r>
            <a:r>
              <a:rPr lang="ru-RU" sz="2000" b="1" dirty="0"/>
              <a:t> </a:t>
            </a:r>
            <a:r>
              <a:rPr lang="ru-RU" sz="2000" b="1" dirty="0" err="1"/>
              <a:t>парламентських</a:t>
            </a:r>
            <a:r>
              <a:rPr lang="ru-RU" sz="2000" b="1" dirty="0"/>
              <a:t> </a:t>
            </a:r>
            <a:r>
              <a:rPr lang="ru-RU" sz="2000" b="1" dirty="0" err="1"/>
              <a:t>слухань</a:t>
            </a:r>
            <a:r>
              <a:rPr lang="ru-RU" sz="2000" b="1" dirty="0"/>
              <a:t> на тему: "</a:t>
            </a:r>
            <a:r>
              <a:rPr lang="ru-RU" sz="2000" b="1" dirty="0" err="1"/>
              <a:t>Земельна</a:t>
            </a:r>
            <a:r>
              <a:rPr lang="ru-RU" sz="2000" b="1" dirty="0"/>
              <a:t> реформа: </a:t>
            </a:r>
            <a:r>
              <a:rPr lang="ru-RU" sz="2000" b="1" dirty="0" err="1"/>
              <a:t>вітчизняна</a:t>
            </a:r>
            <a:r>
              <a:rPr lang="ru-RU" sz="2000" b="1" dirty="0"/>
              <a:t> модель </a:t>
            </a:r>
            <a:r>
              <a:rPr lang="ru-RU" sz="2000" b="1" dirty="0" err="1"/>
              <a:t>обігу</a:t>
            </a:r>
            <a:r>
              <a:rPr lang="ru-RU" sz="2000" b="1" dirty="0"/>
              <a:t> земель </a:t>
            </a:r>
            <a:r>
              <a:rPr lang="ru-RU" sz="2000" b="1" dirty="0" err="1"/>
              <a:t>сільськогосподарського</a:t>
            </a:r>
            <a:r>
              <a:rPr lang="ru-RU" sz="2000" b="1" dirty="0"/>
              <a:t> </a:t>
            </a:r>
            <a:r>
              <a:rPr lang="ru-RU" sz="2000" b="1" dirty="0" err="1"/>
              <a:t>призначення</a:t>
            </a:r>
            <a:r>
              <a:rPr lang="ru-RU" sz="2000" b="1" dirty="0" smtClean="0"/>
              <a:t>"».</a:t>
            </a:r>
          </a:p>
          <a:p>
            <a:pPr marL="596646" indent="-514350">
              <a:buFont typeface="+mj-lt"/>
              <a:buAutoNum type="arabicPeriod"/>
            </a:pPr>
            <a:r>
              <a:rPr lang="ru-RU" sz="2000" dirty="0"/>
              <a:t>Постанова </a:t>
            </a:r>
            <a:r>
              <a:rPr lang="ru-RU" sz="2000" dirty="0" err="1"/>
              <a:t>Верховної</a:t>
            </a:r>
            <a:r>
              <a:rPr lang="ru-RU" sz="2000" dirty="0"/>
              <a:t> Ради </a:t>
            </a:r>
            <a:r>
              <a:rPr lang="ru-RU" sz="2000" dirty="0" err="1"/>
              <a:t>України</a:t>
            </a:r>
            <a:r>
              <a:rPr lang="ru-RU" sz="2000" dirty="0"/>
              <a:t> </a:t>
            </a:r>
            <a:r>
              <a:rPr lang="ru-RU" sz="2000" dirty="0" err="1"/>
              <a:t>від</a:t>
            </a:r>
            <a:r>
              <a:rPr lang="ru-RU" sz="2000" dirty="0"/>
              <a:t> </a:t>
            </a:r>
            <a:r>
              <a:rPr lang="ru-RU" sz="2000" dirty="0" smtClean="0"/>
              <a:t>20 </a:t>
            </a:r>
            <a:r>
              <a:rPr lang="ru-RU" sz="2000" dirty="0" err="1" smtClean="0"/>
              <a:t>червня</a:t>
            </a:r>
            <a:r>
              <a:rPr lang="ru-RU" sz="2000" dirty="0" smtClean="0"/>
              <a:t> 2024 </a:t>
            </a:r>
            <a:r>
              <a:rPr lang="ru-RU" sz="2000" dirty="0"/>
              <a:t>р. № </a:t>
            </a:r>
            <a:r>
              <a:rPr lang="en-US" sz="2000" dirty="0"/>
              <a:t>3837-IX</a:t>
            </a:r>
            <a:r>
              <a:rPr lang="ru-RU" sz="2000" dirty="0" smtClean="0"/>
              <a:t> </a:t>
            </a:r>
            <a:r>
              <a:rPr lang="ru-RU" sz="2000" b="1" dirty="0"/>
              <a:t>«Про </a:t>
            </a:r>
            <a:r>
              <a:rPr lang="ru-RU" sz="2000" b="1" dirty="0" err="1"/>
              <a:t>направлення</a:t>
            </a:r>
            <a:r>
              <a:rPr lang="ru-RU" sz="2000" b="1" dirty="0"/>
              <a:t> на </a:t>
            </a:r>
            <a:r>
              <a:rPr lang="ru-RU" sz="2000" b="1" dirty="0" err="1"/>
              <a:t>доопрацювання</a:t>
            </a:r>
            <a:r>
              <a:rPr lang="ru-RU" sz="2000" b="1" dirty="0"/>
              <a:t> Закону </a:t>
            </a:r>
            <a:r>
              <a:rPr lang="ru-RU" sz="2000" b="1" dirty="0" err="1"/>
              <a:t>України</a:t>
            </a:r>
            <a:r>
              <a:rPr lang="ru-RU" sz="2000" b="1" dirty="0"/>
              <a:t> "Про </a:t>
            </a:r>
            <a:r>
              <a:rPr lang="ru-RU" sz="2000" b="1" dirty="0" err="1"/>
              <a:t>внесення</a:t>
            </a:r>
            <a:r>
              <a:rPr lang="ru-RU" sz="2000" b="1" dirty="0"/>
              <a:t> </a:t>
            </a:r>
            <a:r>
              <a:rPr lang="ru-RU" sz="2000" b="1" dirty="0" err="1"/>
              <a:t>змін</a:t>
            </a:r>
            <a:r>
              <a:rPr lang="ru-RU" sz="2000" b="1" dirty="0"/>
              <a:t> до </a:t>
            </a:r>
            <a:r>
              <a:rPr lang="ru-RU" sz="2000" b="1" dirty="0" err="1"/>
              <a:t>деяких</a:t>
            </a:r>
            <a:r>
              <a:rPr lang="ru-RU" sz="2000" b="1" dirty="0"/>
              <a:t> </a:t>
            </a:r>
            <a:r>
              <a:rPr lang="ru-RU" sz="2000" b="1" dirty="0" err="1"/>
              <a:t>законодавчих</a:t>
            </a:r>
            <a:r>
              <a:rPr lang="ru-RU" sz="2000" b="1" dirty="0"/>
              <a:t> </a:t>
            </a:r>
            <a:r>
              <a:rPr lang="ru-RU" sz="2000" b="1" dirty="0" err="1"/>
              <a:t>актів</a:t>
            </a:r>
            <a:r>
              <a:rPr lang="ru-RU" sz="2000" b="1" dirty="0"/>
              <a:t> </a:t>
            </a:r>
            <a:r>
              <a:rPr lang="ru-RU" sz="2000" b="1" dirty="0" err="1"/>
              <a:t>України</a:t>
            </a:r>
            <a:r>
              <a:rPr lang="ru-RU" sz="2000" b="1" dirty="0"/>
              <a:t> </a:t>
            </a:r>
            <a:r>
              <a:rPr lang="ru-RU" sz="2000" b="1" dirty="0" err="1"/>
              <a:t>щодо</a:t>
            </a:r>
            <a:r>
              <a:rPr lang="ru-RU" sz="2000" b="1" dirty="0"/>
              <a:t> </a:t>
            </a:r>
            <a:r>
              <a:rPr lang="ru-RU" sz="2000" b="1" dirty="0" err="1"/>
              <a:t>захисту</a:t>
            </a:r>
            <a:r>
              <a:rPr lang="ru-RU" sz="2000" b="1" dirty="0"/>
              <a:t> </a:t>
            </a:r>
            <a:r>
              <a:rPr lang="ru-RU" sz="2000" b="1" dirty="0" err="1"/>
              <a:t>інтересів</a:t>
            </a:r>
            <a:r>
              <a:rPr lang="ru-RU" sz="2000" b="1" dirty="0"/>
              <a:t> </a:t>
            </a:r>
            <a:r>
              <a:rPr lang="ru-RU" sz="2000" b="1" dirty="0" err="1"/>
              <a:t>власників</a:t>
            </a:r>
            <a:r>
              <a:rPr lang="ru-RU" sz="2000" b="1" dirty="0"/>
              <a:t> </a:t>
            </a:r>
            <a:r>
              <a:rPr lang="ru-RU" sz="2000" b="1" dirty="0" err="1"/>
              <a:t>земельних</a:t>
            </a:r>
            <a:r>
              <a:rPr lang="ru-RU" sz="2000" b="1" dirty="0"/>
              <a:t> </a:t>
            </a:r>
            <a:r>
              <a:rPr lang="ru-RU" sz="2000" b="1" dirty="0" err="1"/>
              <a:t>часток</a:t>
            </a:r>
            <a:r>
              <a:rPr lang="ru-RU" sz="2000" b="1" dirty="0"/>
              <a:t> (</a:t>
            </a:r>
            <a:r>
              <a:rPr lang="ru-RU" sz="2000" b="1" dirty="0" err="1"/>
              <a:t>паїв</a:t>
            </a:r>
            <a:r>
              <a:rPr lang="ru-RU" sz="2000" b="1" dirty="0"/>
              <a:t>), а </a:t>
            </a:r>
            <a:r>
              <a:rPr lang="ru-RU" sz="2000" b="1" dirty="0" err="1"/>
              <a:t>також</a:t>
            </a:r>
            <a:r>
              <a:rPr lang="ru-RU" sz="2000" b="1" dirty="0"/>
              <a:t> </a:t>
            </a:r>
            <a:r>
              <a:rPr lang="ru-RU" sz="2000" b="1" dirty="0" err="1"/>
              <a:t>застосування</a:t>
            </a:r>
            <a:r>
              <a:rPr lang="ru-RU" sz="2000" b="1" dirty="0"/>
              <a:t> </a:t>
            </a:r>
            <a:r>
              <a:rPr lang="ru-RU" sz="2000" b="1" dirty="0" err="1"/>
              <a:t>адміністративної</a:t>
            </a:r>
            <a:r>
              <a:rPr lang="ru-RU" sz="2000" b="1" dirty="0"/>
              <a:t> </a:t>
            </a:r>
            <a:r>
              <a:rPr lang="ru-RU" sz="2000" b="1" dirty="0" err="1"/>
              <a:t>процедури</a:t>
            </a:r>
            <a:r>
              <a:rPr lang="ru-RU" sz="2000" b="1" dirty="0"/>
              <a:t> у </a:t>
            </a:r>
            <a:r>
              <a:rPr lang="ru-RU" sz="2000" b="1" dirty="0" err="1"/>
              <a:t>сфері</a:t>
            </a:r>
            <a:r>
              <a:rPr lang="ru-RU" sz="2000" b="1" dirty="0"/>
              <a:t> </a:t>
            </a:r>
            <a:r>
              <a:rPr lang="ru-RU" sz="2000" b="1" dirty="0" err="1"/>
              <a:t>земельних</a:t>
            </a:r>
            <a:r>
              <a:rPr lang="ru-RU" sz="2000" b="1" dirty="0"/>
              <a:t> </a:t>
            </a:r>
            <a:r>
              <a:rPr lang="ru-RU" sz="2000" b="1" dirty="0" err="1"/>
              <a:t>відносин</a:t>
            </a:r>
            <a:r>
              <a:rPr lang="ru-RU" sz="2000" b="1" dirty="0" smtClean="0"/>
              <a:t>"».</a:t>
            </a:r>
            <a:endParaRPr lang="ru-RU" sz="2000" b="1" dirty="0"/>
          </a:p>
          <a:p>
            <a:pPr marL="596646" indent="-514350">
              <a:buFont typeface="+mj-lt"/>
              <a:buAutoNum type="arabicPeriod"/>
            </a:pPr>
            <a:endParaRPr lang="ru-RU" sz="2000" b="1" dirty="0"/>
          </a:p>
          <a:p>
            <a:pPr marL="596646" indent="-514350">
              <a:buFont typeface="+mj-lt"/>
              <a:buAutoNum type="arabicPeriod"/>
            </a:pPr>
            <a:endParaRPr lang="ru-RU" sz="2600" b="1" dirty="0"/>
          </a:p>
        </p:txBody>
      </p:sp>
    </p:spTree>
    <p:extLst>
      <p:ext uri="{BB962C8B-B14F-4D97-AF65-F5344CB8AC3E}">
        <p14:creationId xmlns:p14="http://schemas.microsoft.com/office/powerpoint/2010/main" val="256596162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87992"/>
            <a:ext cx="7358114" cy="1428760"/>
          </a:xfrm>
        </p:spPr>
        <p:txBody>
          <a:bodyPr>
            <a:normAutofit/>
          </a:bodyPr>
          <a:lstStyle/>
          <a:p>
            <a:pPr algn="ctr"/>
            <a:r>
              <a:rPr lang="uk-UA" sz="2800" b="1" dirty="0" smtClean="0"/>
              <a:t>Постанови Кабінету Міністрів України як джерела земельного права</a:t>
            </a:r>
            <a:endParaRPr lang="ru-RU" sz="2800" b="1" dirty="0"/>
          </a:p>
        </p:txBody>
      </p:sp>
      <p:sp>
        <p:nvSpPr>
          <p:cNvPr id="3" name="Содержимое 2"/>
          <p:cNvSpPr>
            <a:spLocks noGrp="1"/>
          </p:cNvSpPr>
          <p:nvPr>
            <p:ph idx="1"/>
          </p:nvPr>
        </p:nvSpPr>
        <p:spPr>
          <a:xfrm>
            <a:off x="1187624" y="1268760"/>
            <a:ext cx="7746064" cy="4979640"/>
          </a:xfrm>
        </p:spPr>
        <p:txBody>
          <a:bodyPr>
            <a:normAutofit/>
          </a:bodyPr>
          <a:lstStyle/>
          <a:p>
            <a:pPr marL="596646" indent="-514350">
              <a:buFont typeface="+mj-lt"/>
              <a:buAutoNum type="arabicPeriod"/>
            </a:pPr>
            <a:r>
              <a:rPr lang="ru-RU" sz="2000" dirty="0" smtClean="0"/>
              <a:t>Постанова </a:t>
            </a:r>
            <a:r>
              <a:rPr lang="ru-RU" sz="2000" dirty="0" err="1" smtClean="0"/>
              <a:t>Кабінету</a:t>
            </a:r>
            <a:r>
              <a:rPr lang="ru-RU" sz="2000" dirty="0" smtClean="0"/>
              <a:t> </a:t>
            </a:r>
            <a:r>
              <a:rPr lang="ru-RU" sz="2000" dirty="0" err="1" smtClean="0"/>
              <a:t>Міністрів</a:t>
            </a:r>
            <a:r>
              <a:rPr lang="ru-RU" sz="2000" dirty="0" smtClean="0"/>
              <a:t> </a:t>
            </a:r>
            <a:r>
              <a:rPr lang="ru-RU" sz="2000" dirty="0" err="1" smtClean="0"/>
              <a:t>України</a:t>
            </a:r>
            <a:r>
              <a:rPr lang="ru-RU" sz="2000" dirty="0" smtClean="0"/>
              <a:t> </a:t>
            </a:r>
            <a:r>
              <a:rPr lang="ru-RU" sz="2000" dirty="0" err="1" smtClean="0"/>
              <a:t>від</a:t>
            </a:r>
            <a:r>
              <a:rPr lang="ru-RU" sz="2000" dirty="0" smtClean="0"/>
              <a:t> 14 </a:t>
            </a:r>
            <a:r>
              <a:rPr lang="ru-RU" sz="2000" dirty="0" err="1"/>
              <a:t>січня</a:t>
            </a:r>
            <a:r>
              <a:rPr lang="ru-RU" sz="2000" dirty="0"/>
              <a:t> </a:t>
            </a:r>
            <a:r>
              <a:rPr lang="ru-RU" sz="2000" dirty="0" smtClean="0"/>
              <a:t>2015 р. № 15 (в ред. Постанови КМУ </a:t>
            </a:r>
            <a:r>
              <a:rPr lang="ru-RU" sz="2000" dirty="0" err="1" smtClean="0"/>
              <a:t>від</a:t>
            </a:r>
            <a:r>
              <a:rPr lang="ru-RU" sz="2000" dirty="0" smtClean="0"/>
              <a:t> 09 </a:t>
            </a:r>
            <a:r>
              <a:rPr lang="ru-RU" sz="2000" dirty="0" err="1" smtClean="0"/>
              <a:t>грудня</a:t>
            </a:r>
            <a:r>
              <a:rPr lang="ru-RU" sz="2000" dirty="0" smtClean="0"/>
              <a:t> 2021 р. № 1302) </a:t>
            </a:r>
            <a:r>
              <a:rPr lang="ru-RU" sz="2000" b="1" dirty="0"/>
              <a:t>«Про </a:t>
            </a:r>
            <a:r>
              <a:rPr lang="ru-RU" sz="2000" b="1" dirty="0" err="1"/>
              <a:t>Державну</a:t>
            </a:r>
            <a:r>
              <a:rPr lang="ru-RU" sz="2000" b="1" dirty="0"/>
              <a:t> службу </a:t>
            </a:r>
            <a:r>
              <a:rPr lang="ru-RU" sz="2000" b="1" dirty="0" err="1"/>
              <a:t>України</a:t>
            </a:r>
            <a:r>
              <a:rPr lang="ru-RU" sz="2000" b="1" dirty="0"/>
              <a:t> з </a:t>
            </a:r>
            <a:r>
              <a:rPr lang="ru-RU" sz="2000" b="1" dirty="0" err="1"/>
              <a:t>питань</a:t>
            </a:r>
            <a:r>
              <a:rPr lang="ru-RU" sz="2000" b="1" dirty="0"/>
              <a:t> </a:t>
            </a:r>
            <a:r>
              <a:rPr lang="ru-RU" sz="2000" b="1" dirty="0" err="1"/>
              <a:t>геодезії</a:t>
            </a:r>
            <a:r>
              <a:rPr lang="ru-RU" sz="2000" b="1" dirty="0"/>
              <a:t>, </a:t>
            </a:r>
            <a:r>
              <a:rPr lang="ru-RU" sz="2000" b="1" dirty="0" err="1"/>
              <a:t>картографії</a:t>
            </a:r>
            <a:r>
              <a:rPr lang="ru-RU" sz="2000" b="1" dirty="0"/>
              <a:t> та </a:t>
            </a:r>
            <a:r>
              <a:rPr lang="ru-RU" sz="2000" b="1" dirty="0" smtClean="0"/>
              <a:t>кадастру».</a:t>
            </a:r>
          </a:p>
          <a:p>
            <a:pPr marL="596646" indent="-514350">
              <a:buFont typeface="+mj-lt"/>
              <a:buAutoNum type="arabicPeriod"/>
            </a:pPr>
            <a:r>
              <a:rPr lang="ru-RU" sz="2000" dirty="0"/>
              <a:t>Постанова </a:t>
            </a:r>
            <a:r>
              <a:rPr lang="ru-RU" sz="2000" dirty="0" err="1"/>
              <a:t>Кабінету</a:t>
            </a:r>
            <a:r>
              <a:rPr lang="ru-RU" sz="2000" dirty="0"/>
              <a:t> </a:t>
            </a:r>
            <a:r>
              <a:rPr lang="ru-RU" sz="2000" dirty="0" err="1"/>
              <a:t>Міністрів</a:t>
            </a:r>
            <a:r>
              <a:rPr lang="ru-RU" sz="2000" dirty="0"/>
              <a:t> </a:t>
            </a:r>
            <a:r>
              <a:rPr lang="ru-RU" sz="2000" dirty="0" err="1"/>
              <a:t>України</a:t>
            </a:r>
            <a:r>
              <a:rPr lang="ru-RU" sz="2000" dirty="0"/>
              <a:t> </a:t>
            </a:r>
            <a:r>
              <a:rPr lang="ru-RU" sz="2000" dirty="0" err="1"/>
              <a:t>від</a:t>
            </a:r>
            <a:r>
              <a:rPr lang="ru-RU" sz="2000" dirty="0"/>
              <a:t> 14 </a:t>
            </a:r>
            <a:r>
              <a:rPr lang="ru-RU" sz="2000" dirty="0" err="1"/>
              <a:t>січня</a:t>
            </a:r>
            <a:r>
              <a:rPr lang="ru-RU" sz="2000" dirty="0"/>
              <a:t> 2015 р. № </a:t>
            </a:r>
            <a:r>
              <a:rPr lang="ru-RU" sz="2000" dirty="0" smtClean="0"/>
              <a:t>5 </a:t>
            </a:r>
            <a:r>
              <a:rPr lang="ru-RU" sz="2000" b="1" dirty="0"/>
              <a:t>«Про </a:t>
            </a:r>
            <a:r>
              <a:rPr lang="ru-RU" sz="2000" b="1" dirty="0" err="1"/>
              <a:t>утворення</a:t>
            </a:r>
            <a:r>
              <a:rPr lang="ru-RU" sz="2000" b="1" dirty="0"/>
              <a:t> </a:t>
            </a:r>
            <a:r>
              <a:rPr lang="ru-RU" sz="2000" b="1" dirty="0" err="1"/>
              <a:t>територіальних</a:t>
            </a:r>
            <a:r>
              <a:rPr lang="ru-RU" sz="2000" b="1" dirty="0"/>
              <a:t> </a:t>
            </a:r>
            <a:r>
              <a:rPr lang="ru-RU" sz="2000" b="1" dirty="0" err="1"/>
              <a:t>органів</a:t>
            </a:r>
            <a:r>
              <a:rPr lang="ru-RU" sz="2000" b="1" dirty="0"/>
              <a:t> </a:t>
            </a:r>
            <a:r>
              <a:rPr lang="ru-RU" sz="2000" b="1" dirty="0" err="1"/>
              <a:t>Державної</a:t>
            </a:r>
            <a:r>
              <a:rPr lang="ru-RU" sz="2000" b="1" dirty="0"/>
              <a:t> </a:t>
            </a:r>
            <a:r>
              <a:rPr lang="ru-RU" sz="2000" b="1" dirty="0" err="1"/>
              <a:t>служби</a:t>
            </a:r>
            <a:r>
              <a:rPr lang="ru-RU" sz="2000" b="1" dirty="0"/>
              <a:t> з </a:t>
            </a:r>
            <a:r>
              <a:rPr lang="ru-RU" sz="2000" b="1" dirty="0" err="1"/>
              <a:t>питань</a:t>
            </a:r>
            <a:r>
              <a:rPr lang="ru-RU" sz="2000" b="1" dirty="0"/>
              <a:t> </a:t>
            </a:r>
            <a:r>
              <a:rPr lang="ru-RU" sz="2000" b="1" dirty="0" err="1"/>
              <a:t>геодезії</a:t>
            </a:r>
            <a:r>
              <a:rPr lang="ru-RU" sz="2000" b="1" dirty="0"/>
              <a:t>, </a:t>
            </a:r>
            <a:r>
              <a:rPr lang="ru-RU" sz="2000" b="1" dirty="0" err="1"/>
              <a:t>картографії</a:t>
            </a:r>
            <a:r>
              <a:rPr lang="ru-RU" sz="2000" b="1" dirty="0"/>
              <a:t> та кадастру</a:t>
            </a:r>
            <a:r>
              <a:rPr lang="ru-RU" sz="2000" b="1" dirty="0" smtClean="0"/>
              <a:t>».</a:t>
            </a:r>
          </a:p>
          <a:p>
            <a:pPr marL="596646" indent="-514350">
              <a:buFont typeface="+mj-lt"/>
              <a:buAutoNum type="arabicPeriod"/>
            </a:pPr>
            <a:r>
              <a:rPr lang="ru-RU" sz="2000" dirty="0"/>
              <a:t>Постанова </a:t>
            </a:r>
            <a:r>
              <a:rPr lang="ru-RU" sz="2000" dirty="0" err="1"/>
              <a:t>Кабінету</a:t>
            </a:r>
            <a:r>
              <a:rPr lang="ru-RU" sz="2000" dirty="0"/>
              <a:t> </a:t>
            </a:r>
            <a:r>
              <a:rPr lang="ru-RU" sz="2000" dirty="0" err="1"/>
              <a:t>Міністрів</a:t>
            </a:r>
            <a:r>
              <a:rPr lang="ru-RU" sz="2000" dirty="0"/>
              <a:t> </a:t>
            </a:r>
            <a:r>
              <a:rPr lang="ru-RU" sz="2000" dirty="0" err="1"/>
              <a:t>України</a:t>
            </a:r>
            <a:r>
              <a:rPr lang="ru-RU" sz="2000" dirty="0"/>
              <a:t> </a:t>
            </a:r>
            <a:r>
              <a:rPr lang="ru-RU" sz="2000" dirty="0" err="1"/>
              <a:t>від</a:t>
            </a:r>
            <a:r>
              <a:rPr lang="ru-RU" sz="2000" dirty="0"/>
              <a:t> </a:t>
            </a:r>
            <a:r>
              <a:rPr lang="ru-RU" sz="2000" dirty="0" smtClean="0"/>
              <a:t>01 </a:t>
            </a:r>
            <a:r>
              <a:rPr lang="ru-RU" sz="2000" dirty="0" err="1" smtClean="0"/>
              <a:t>серпня</a:t>
            </a:r>
            <a:r>
              <a:rPr lang="ru-RU" sz="2000" dirty="0" smtClean="0"/>
              <a:t> 2011 </a:t>
            </a:r>
            <a:r>
              <a:rPr lang="ru-RU" sz="2000" dirty="0"/>
              <a:t>р. № </a:t>
            </a:r>
            <a:r>
              <a:rPr lang="ru-RU" sz="2000" dirty="0" smtClean="0"/>
              <a:t>835 </a:t>
            </a:r>
            <a:r>
              <a:rPr lang="ru-RU" sz="2000" b="1" dirty="0"/>
              <a:t>«</a:t>
            </a:r>
            <a:r>
              <a:rPr lang="ru-RU" sz="2000" b="1" dirty="0" err="1"/>
              <a:t>Деякі</a:t>
            </a:r>
            <a:r>
              <a:rPr lang="ru-RU" sz="2000" b="1" dirty="0"/>
              <a:t> </a:t>
            </a:r>
            <a:r>
              <a:rPr lang="ru-RU" sz="2000" b="1" dirty="0" err="1"/>
              <a:t>питання</a:t>
            </a:r>
            <a:r>
              <a:rPr lang="ru-RU" sz="2000" b="1" dirty="0"/>
              <a:t> </a:t>
            </a:r>
            <a:r>
              <a:rPr lang="ru-RU" sz="2000" b="1" dirty="0" err="1"/>
              <a:t>надання</a:t>
            </a:r>
            <a:r>
              <a:rPr lang="ru-RU" sz="2000" b="1" dirty="0"/>
              <a:t> Державною службою з </a:t>
            </a:r>
            <a:r>
              <a:rPr lang="ru-RU" sz="2000" b="1" dirty="0" err="1"/>
              <a:t>питань</a:t>
            </a:r>
            <a:r>
              <a:rPr lang="ru-RU" sz="2000" b="1" dirty="0"/>
              <a:t> </a:t>
            </a:r>
            <a:r>
              <a:rPr lang="ru-RU" sz="2000" b="1" dirty="0" err="1"/>
              <a:t>геодезії</a:t>
            </a:r>
            <a:r>
              <a:rPr lang="ru-RU" sz="2000" b="1" dirty="0"/>
              <a:t>, </a:t>
            </a:r>
            <a:r>
              <a:rPr lang="ru-RU" sz="2000" b="1" dirty="0" err="1"/>
              <a:t>картографії</a:t>
            </a:r>
            <a:r>
              <a:rPr lang="ru-RU" sz="2000" b="1" dirty="0"/>
              <a:t> та кадастру та </a:t>
            </a:r>
            <a:r>
              <a:rPr lang="ru-RU" sz="2000" b="1" dirty="0" err="1"/>
              <a:t>її</a:t>
            </a:r>
            <a:r>
              <a:rPr lang="ru-RU" sz="2000" b="1" dirty="0"/>
              <a:t> </a:t>
            </a:r>
            <a:r>
              <a:rPr lang="ru-RU" sz="2000" b="1" dirty="0" err="1"/>
              <a:t>територіальними</a:t>
            </a:r>
            <a:r>
              <a:rPr lang="ru-RU" sz="2000" b="1" dirty="0"/>
              <a:t> органами </a:t>
            </a:r>
            <a:r>
              <a:rPr lang="ru-RU" sz="2000" b="1" dirty="0" err="1"/>
              <a:t>адміністративних</a:t>
            </a:r>
            <a:r>
              <a:rPr lang="ru-RU" sz="2000" b="1" dirty="0"/>
              <a:t> </a:t>
            </a:r>
            <a:r>
              <a:rPr lang="ru-RU" sz="2000" b="1" dirty="0" err="1"/>
              <a:t>послуг</a:t>
            </a:r>
            <a:r>
              <a:rPr lang="ru-RU" sz="2000" b="1" dirty="0"/>
              <a:t>».</a:t>
            </a:r>
          </a:p>
          <a:p>
            <a:pPr marL="596646" indent="-514350">
              <a:buFont typeface="+mj-lt"/>
              <a:buAutoNum type="arabicPeriod"/>
            </a:pPr>
            <a:endParaRPr lang="ru-RU" sz="2000" b="1" dirty="0"/>
          </a:p>
          <a:p>
            <a:pPr marL="596646" indent="-514350">
              <a:buFont typeface="+mj-lt"/>
              <a:buAutoNum type="arabicPeriod"/>
            </a:pPr>
            <a:endParaRPr lang="ru-RU" sz="2600" b="1" dirty="0"/>
          </a:p>
        </p:txBody>
      </p:sp>
    </p:spTree>
    <p:extLst>
      <p:ext uri="{BB962C8B-B14F-4D97-AF65-F5344CB8AC3E}">
        <p14:creationId xmlns:p14="http://schemas.microsoft.com/office/powerpoint/2010/main" val="236006498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87992"/>
            <a:ext cx="7358114" cy="1428760"/>
          </a:xfrm>
        </p:spPr>
        <p:txBody>
          <a:bodyPr>
            <a:normAutofit/>
          </a:bodyPr>
          <a:lstStyle/>
          <a:p>
            <a:pPr algn="ctr"/>
            <a:r>
              <a:rPr lang="uk-UA" sz="2800" b="1" dirty="0" smtClean="0"/>
              <a:t>Постанови Кабінету Міністрів України як джерела земельного права</a:t>
            </a:r>
            <a:endParaRPr lang="ru-RU" sz="2800" b="1" dirty="0"/>
          </a:p>
        </p:txBody>
      </p:sp>
      <p:sp>
        <p:nvSpPr>
          <p:cNvPr id="3" name="Содержимое 2"/>
          <p:cNvSpPr>
            <a:spLocks noGrp="1"/>
          </p:cNvSpPr>
          <p:nvPr>
            <p:ph idx="1"/>
          </p:nvPr>
        </p:nvSpPr>
        <p:spPr>
          <a:xfrm>
            <a:off x="1187624" y="1268760"/>
            <a:ext cx="7746064" cy="4979640"/>
          </a:xfrm>
        </p:spPr>
        <p:txBody>
          <a:bodyPr>
            <a:normAutofit/>
          </a:bodyPr>
          <a:lstStyle/>
          <a:p>
            <a:pPr marL="596646" indent="-514350">
              <a:buFont typeface="+mj-lt"/>
              <a:buAutoNum type="arabicPeriod"/>
            </a:pPr>
            <a:r>
              <a:rPr lang="ru-RU" sz="2000" dirty="0"/>
              <a:t>Постанова </a:t>
            </a:r>
            <a:r>
              <a:rPr lang="ru-RU" sz="2000" dirty="0" err="1"/>
              <a:t>Кабінету</a:t>
            </a:r>
            <a:r>
              <a:rPr lang="ru-RU" sz="2000" dirty="0"/>
              <a:t> </a:t>
            </a:r>
            <a:r>
              <a:rPr lang="ru-RU" sz="2000" dirty="0" err="1"/>
              <a:t>Міністрів</a:t>
            </a:r>
            <a:r>
              <a:rPr lang="ru-RU" sz="2000" dirty="0"/>
              <a:t> </a:t>
            </a:r>
            <a:r>
              <a:rPr lang="ru-RU" sz="2000" dirty="0" err="1"/>
              <a:t>України</a:t>
            </a:r>
            <a:r>
              <a:rPr lang="ru-RU" sz="2000" dirty="0"/>
              <a:t> </a:t>
            </a:r>
            <a:r>
              <a:rPr lang="ru-RU" sz="2000" dirty="0" err="1"/>
              <a:t>від</a:t>
            </a:r>
            <a:r>
              <a:rPr lang="ru-RU" sz="2000" dirty="0"/>
              <a:t> </a:t>
            </a:r>
            <a:r>
              <a:rPr lang="ru-RU" sz="2000" dirty="0" smtClean="0"/>
              <a:t>17 </a:t>
            </a:r>
            <a:r>
              <a:rPr lang="ru-RU" sz="2000" dirty="0" err="1" smtClean="0"/>
              <a:t>жовтня</a:t>
            </a:r>
            <a:r>
              <a:rPr lang="ru-RU" sz="2000" dirty="0" smtClean="0"/>
              <a:t> 2012 р. </a:t>
            </a:r>
            <a:r>
              <a:rPr lang="ru-RU" sz="2000" dirty="0"/>
              <a:t>№ </a:t>
            </a:r>
            <a:r>
              <a:rPr lang="ru-RU" sz="2000" dirty="0" smtClean="0"/>
              <a:t>1051 </a:t>
            </a:r>
            <a:r>
              <a:rPr lang="ru-RU" sz="2000" b="1" dirty="0"/>
              <a:t>«Про </a:t>
            </a:r>
            <a:r>
              <a:rPr lang="ru-RU" sz="2000" b="1" dirty="0" err="1"/>
              <a:t>затвердження</a:t>
            </a:r>
            <a:r>
              <a:rPr lang="ru-RU" sz="2000" b="1" dirty="0"/>
              <a:t> Порядку </a:t>
            </a:r>
            <a:r>
              <a:rPr lang="ru-RU" sz="2000" b="1" dirty="0" err="1"/>
              <a:t>ведення</a:t>
            </a:r>
            <a:r>
              <a:rPr lang="ru-RU" sz="2000" b="1" dirty="0"/>
              <a:t> Державного земельного кадастру</a:t>
            </a:r>
            <a:r>
              <a:rPr lang="ru-RU" sz="2000" b="1" dirty="0" smtClean="0"/>
              <a:t>».</a:t>
            </a:r>
          </a:p>
          <a:p>
            <a:pPr marL="596646" indent="-514350">
              <a:buFont typeface="+mj-lt"/>
              <a:buAutoNum type="arabicPeriod"/>
            </a:pPr>
            <a:r>
              <a:rPr lang="ru-RU" sz="2000" dirty="0"/>
              <a:t>Постанова </a:t>
            </a:r>
            <a:r>
              <a:rPr lang="ru-RU" sz="2000" dirty="0" err="1"/>
              <a:t>Кабінету</a:t>
            </a:r>
            <a:r>
              <a:rPr lang="ru-RU" sz="2000" dirty="0"/>
              <a:t> </a:t>
            </a:r>
            <a:r>
              <a:rPr lang="ru-RU" sz="2000" dirty="0" err="1"/>
              <a:t>Міністрів</a:t>
            </a:r>
            <a:r>
              <a:rPr lang="ru-RU" sz="2000" dirty="0"/>
              <a:t> </a:t>
            </a:r>
            <a:r>
              <a:rPr lang="ru-RU" sz="2000" dirty="0" err="1"/>
              <a:t>України</a:t>
            </a:r>
            <a:r>
              <a:rPr lang="ru-RU" sz="2000" dirty="0"/>
              <a:t> </a:t>
            </a:r>
            <a:r>
              <a:rPr lang="ru-RU" sz="2000" dirty="0" err="1"/>
              <a:t>від</a:t>
            </a:r>
            <a:r>
              <a:rPr lang="ru-RU" sz="2000" dirty="0"/>
              <a:t> 17 </a:t>
            </a:r>
            <a:r>
              <a:rPr lang="ru-RU" sz="2000" dirty="0" smtClean="0"/>
              <a:t>листопада 2004 </a:t>
            </a:r>
            <a:r>
              <a:rPr lang="ru-RU" sz="2000" dirty="0"/>
              <a:t>р. № </a:t>
            </a:r>
            <a:r>
              <a:rPr lang="ru-RU" sz="2000" dirty="0" smtClean="0"/>
              <a:t>1553 </a:t>
            </a:r>
            <a:r>
              <a:rPr lang="ru-RU" sz="2000" b="1" dirty="0"/>
              <a:t>«Про </a:t>
            </a:r>
            <a:r>
              <a:rPr lang="ru-RU" sz="2000" b="1" dirty="0" err="1"/>
              <a:t>затвердження</a:t>
            </a:r>
            <a:r>
              <a:rPr lang="ru-RU" sz="2000" b="1" dirty="0"/>
              <a:t> </a:t>
            </a:r>
            <a:r>
              <a:rPr lang="ru-RU" sz="2000" b="1" dirty="0" err="1"/>
              <a:t>Положення</a:t>
            </a:r>
            <a:r>
              <a:rPr lang="ru-RU" sz="2000" b="1" dirty="0"/>
              <a:t> про </a:t>
            </a:r>
            <a:r>
              <a:rPr lang="ru-RU" sz="2000" b="1" dirty="0" err="1"/>
              <a:t>Державний</a:t>
            </a:r>
            <a:r>
              <a:rPr lang="ru-RU" sz="2000" b="1" dirty="0"/>
              <a:t> фонд </a:t>
            </a:r>
            <a:r>
              <a:rPr lang="ru-RU" sz="2000" b="1" dirty="0" err="1"/>
              <a:t>документації</a:t>
            </a:r>
            <a:r>
              <a:rPr lang="ru-RU" sz="2000" b="1" dirty="0"/>
              <a:t> </a:t>
            </a:r>
            <a:r>
              <a:rPr lang="ru-RU" sz="2000" b="1" dirty="0" err="1"/>
              <a:t>із</a:t>
            </a:r>
            <a:r>
              <a:rPr lang="ru-RU" sz="2000" b="1" dirty="0"/>
              <a:t> </a:t>
            </a:r>
            <a:r>
              <a:rPr lang="ru-RU" sz="2000" b="1" dirty="0" err="1"/>
              <a:t>землеустрою</a:t>
            </a:r>
            <a:r>
              <a:rPr lang="ru-RU" sz="2000" b="1" dirty="0"/>
              <a:t> та </a:t>
            </a:r>
            <a:r>
              <a:rPr lang="ru-RU" sz="2000" b="1" dirty="0" err="1"/>
              <a:t>оцінки</a:t>
            </a:r>
            <a:r>
              <a:rPr lang="ru-RU" sz="2000" b="1" dirty="0"/>
              <a:t> земель».</a:t>
            </a:r>
          </a:p>
          <a:p>
            <a:pPr marL="596646" indent="-514350">
              <a:buFont typeface="+mj-lt"/>
              <a:buAutoNum type="arabicPeriod"/>
            </a:pPr>
            <a:r>
              <a:rPr lang="ru-RU" sz="2000" dirty="0" smtClean="0"/>
              <a:t>Постанова </a:t>
            </a:r>
            <a:r>
              <a:rPr lang="ru-RU" sz="2000" dirty="0" err="1" smtClean="0"/>
              <a:t>Кабінету</a:t>
            </a:r>
            <a:r>
              <a:rPr lang="ru-RU" sz="2000" dirty="0" smtClean="0"/>
              <a:t> </a:t>
            </a:r>
            <a:r>
              <a:rPr lang="ru-RU" sz="2000" dirty="0" err="1" smtClean="0"/>
              <a:t>Міністрів</a:t>
            </a:r>
            <a:r>
              <a:rPr lang="ru-RU" sz="2000" dirty="0" smtClean="0"/>
              <a:t> </a:t>
            </a:r>
            <a:r>
              <a:rPr lang="ru-RU" sz="2000" dirty="0" err="1" smtClean="0"/>
              <a:t>України</a:t>
            </a:r>
            <a:r>
              <a:rPr lang="ru-RU" sz="2000" dirty="0" smtClean="0"/>
              <a:t> </a:t>
            </a:r>
            <a:r>
              <a:rPr lang="ru-RU" sz="2000" dirty="0" err="1" smtClean="0"/>
              <a:t>від</a:t>
            </a:r>
            <a:r>
              <a:rPr lang="ru-RU" sz="2000" dirty="0" smtClean="0"/>
              <a:t> 26 </a:t>
            </a:r>
            <a:r>
              <a:rPr lang="ru-RU" sz="2000" dirty="0" err="1" smtClean="0"/>
              <a:t>травня</a:t>
            </a:r>
            <a:r>
              <a:rPr lang="ru-RU" sz="2000" dirty="0" smtClean="0"/>
              <a:t> 2021 р. № 532 </a:t>
            </a:r>
            <a:r>
              <a:rPr lang="ru-RU" sz="2000" b="1" dirty="0"/>
              <a:t>«Про </a:t>
            </a:r>
            <a:r>
              <a:rPr lang="ru-RU" sz="2000" b="1" dirty="0" err="1"/>
              <a:t>затвердження</a:t>
            </a:r>
            <a:r>
              <a:rPr lang="ru-RU" sz="2000" b="1" dirty="0"/>
              <a:t> Порядку </a:t>
            </a:r>
            <a:r>
              <a:rPr lang="ru-RU" sz="2000" b="1" dirty="0" err="1"/>
              <a:t>функціонування</a:t>
            </a:r>
            <a:r>
              <a:rPr lang="ru-RU" sz="2000" b="1" dirty="0"/>
              <a:t> </a:t>
            </a:r>
            <a:r>
              <a:rPr lang="ru-RU" sz="2000" b="1" dirty="0" err="1"/>
              <a:t>національної</a:t>
            </a:r>
            <a:r>
              <a:rPr lang="ru-RU" sz="2000" b="1" dirty="0"/>
              <a:t> </a:t>
            </a:r>
            <a:r>
              <a:rPr lang="ru-RU" sz="2000" b="1" dirty="0" err="1"/>
              <a:t>інфраструктури</a:t>
            </a:r>
            <a:r>
              <a:rPr lang="ru-RU" sz="2000" b="1" dirty="0"/>
              <a:t> </a:t>
            </a:r>
            <a:r>
              <a:rPr lang="ru-RU" sz="2000" b="1" dirty="0" err="1"/>
              <a:t>геопросторових</a:t>
            </a:r>
            <a:r>
              <a:rPr lang="ru-RU" sz="2000" b="1" dirty="0"/>
              <a:t> </a:t>
            </a:r>
            <a:r>
              <a:rPr lang="ru-RU" sz="2000" b="1" dirty="0" err="1"/>
              <a:t>даних</a:t>
            </a:r>
            <a:r>
              <a:rPr lang="ru-RU" sz="2000" b="1" dirty="0" smtClean="0"/>
              <a:t>».</a:t>
            </a:r>
          </a:p>
          <a:p>
            <a:pPr marL="596646" indent="-514350">
              <a:buFont typeface="+mj-lt"/>
              <a:buAutoNum type="arabicPeriod"/>
            </a:pPr>
            <a:r>
              <a:rPr lang="ru-RU" sz="2000" dirty="0"/>
              <a:t>Постанова </a:t>
            </a:r>
            <a:r>
              <a:rPr lang="ru-RU" sz="2000" dirty="0" err="1"/>
              <a:t>Кабінету</a:t>
            </a:r>
            <a:r>
              <a:rPr lang="ru-RU" sz="2000" dirty="0"/>
              <a:t> </a:t>
            </a:r>
            <a:r>
              <a:rPr lang="ru-RU" sz="2000" dirty="0" err="1"/>
              <a:t>Міністрів</a:t>
            </a:r>
            <a:r>
              <a:rPr lang="ru-RU" sz="2000" dirty="0"/>
              <a:t> </a:t>
            </a:r>
            <a:r>
              <a:rPr lang="ru-RU" sz="2000" dirty="0" err="1"/>
              <a:t>України</a:t>
            </a:r>
            <a:r>
              <a:rPr lang="ru-RU" sz="2000" dirty="0"/>
              <a:t> </a:t>
            </a:r>
            <a:r>
              <a:rPr lang="ru-RU" sz="2000" dirty="0" err="1"/>
              <a:t>від</a:t>
            </a:r>
            <a:r>
              <a:rPr lang="ru-RU" sz="2000" dirty="0"/>
              <a:t> 26 </a:t>
            </a:r>
            <a:r>
              <a:rPr lang="ru-RU" sz="2000" dirty="0" err="1" smtClean="0"/>
              <a:t>січня</a:t>
            </a:r>
            <a:r>
              <a:rPr lang="ru-RU" sz="2000" dirty="0" smtClean="0"/>
              <a:t> 2024 р</a:t>
            </a:r>
            <a:r>
              <a:rPr lang="ru-RU" sz="2000" dirty="0"/>
              <a:t>. № </a:t>
            </a:r>
            <a:r>
              <a:rPr lang="ru-RU" sz="2000" dirty="0" smtClean="0"/>
              <a:t>86 </a:t>
            </a:r>
            <a:r>
              <a:rPr lang="ru-RU" sz="2000" b="1" dirty="0"/>
              <a:t>«Про </a:t>
            </a:r>
            <a:r>
              <a:rPr lang="ru-RU" sz="2000" b="1" dirty="0" err="1"/>
              <a:t>внесення</a:t>
            </a:r>
            <a:r>
              <a:rPr lang="ru-RU" sz="2000" b="1" dirty="0"/>
              <a:t> </a:t>
            </a:r>
            <a:r>
              <a:rPr lang="ru-RU" sz="2000" b="1" dirty="0" err="1"/>
              <a:t>змін</a:t>
            </a:r>
            <a:r>
              <a:rPr lang="ru-RU" sz="2000" b="1" dirty="0"/>
              <a:t> до </a:t>
            </a:r>
            <a:r>
              <a:rPr lang="ru-RU" sz="2000" b="1" dirty="0" err="1"/>
              <a:t>деяких</a:t>
            </a:r>
            <a:r>
              <a:rPr lang="ru-RU" sz="2000" b="1" dirty="0"/>
              <a:t> постанов </a:t>
            </a:r>
            <a:r>
              <a:rPr lang="ru-RU" sz="2000" b="1" dirty="0" err="1"/>
              <a:t>Кабінету</a:t>
            </a:r>
            <a:r>
              <a:rPr lang="ru-RU" sz="2000" b="1" dirty="0"/>
              <a:t> </a:t>
            </a:r>
            <a:r>
              <a:rPr lang="ru-RU" sz="2000" b="1" dirty="0" err="1"/>
              <a:t>Міністрів</a:t>
            </a:r>
            <a:r>
              <a:rPr lang="ru-RU" sz="2000" b="1" dirty="0"/>
              <a:t> </a:t>
            </a:r>
            <a:r>
              <a:rPr lang="ru-RU" sz="2000" b="1" dirty="0" err="1"/>
              <a:t>України</a:t>
            </a:r>
            <a:r>
              <a:rPr lang="ru-RU" sz="2000" b="1" dirty="0"/>
              <a:t> </a:t>
            </a:r>
            <a:r>
              <a:rPr lang="ru-RU" sz="2000" b="1" dirty="0" err="1"/>
              <a:t>щодо</a:t>
            </a:r>
            <a:r>
              <a:rPr lang="ru-RU" sz="2000" b="1" dirty="0"/>
              <a:t> </a:t>
            </a:r>
            <a:r>
              <a:rPr lang="ru-RU" sz="2000" b="1" dirty="0" err="1"/>
              <a:t>електронної</a:t>
            </a:r>
            <a:r>
              <a:rPr lang="ru-RU" sz="2000" b="1" dirty="0"/>
              <a:t> </a:t>
            </a:r>
            <a:r>
              <a:rPr lang="ru-RU" sz="2000" b="1" dirty="0" err="1"/>
              <a:t>ідентифікації</a:t>
            </a:r>
            <a:r>
              <a:rPr lang="ru-RU" sz="2000" b="1" dirty="0"/>
              <a:t> та </a:t>
            </a:r>
            <a:r>
              <a:rPr lang="ru-RU" sz="2000" b="1" dirty="0" err="1"/>
              <a:t>електронних</a:t>
            </a:r>
            <a:r>
              <a:rPr lang="ru-RU" sz="2000" b="1" dirty="0"/>
              <a:t> </a:t>
            </a:r>
            <a:r>
              <a:rPr lang="ru-RU" sz="2000" b="1" dirty="0" err="1"/>
              <a:t>довірчих</a:t>
            </a:r>
            <a:r>
              <a:rPr lang="ru-RU" sz="2000" b="1" dirty="0"/>
              <a:t> </a:t>
            </a:r>
            <a:r>
              <a:rPr lang="ru-RU" sz="2000" b="1" dirty="0" err="1"/>
              <a:t>послуг</a:t>
            </a:r>
            <a:r>
              <a:rPr lang="ru-RU" sz="2000" b="1" dirty="0"/>
              <a:t> у </a:t>
            </a:r>
            <a:r>
              <a:rPr lang="ru-RU" sz="2000" b="1" dirty="0" err="1"/>
              <a:t>сфері</a:t>
            </a:r>
            <a:r>
              <a:rPr lang="ru-RU" sz="2000" b="1" dirty="0"/>
              <a:t> </a:t>
            </a:r>
            <a:r>
              <a:rPr lang="ru-RU" sz="2000" b="1" dirty="0" err="1"/>
              <a:t>земельних</a:t>
            </a:r>
            <a:r>
              <a:rPr lang="ru-RU" sz="2000" b="1" dirty="0"/>
              <a:t> </a:t>
            </a:r>
            <a:r>
              <a:rPr lang="ru-RU" sz="2000" b="1" dirty="0" err="1"/>
              <a:t>відносин</a:t>
            </a:r>
            <a:r>
              <a:rPr lang="ru-RU" sz="2000" b="1" dirty="0"/>
              <a:t>».</a:t>
            </a:r>
          </a:p>
          <a:p>
            <a:pPr marL="596646" indent="-514350">
              <a:buFont typeface="+mj-lt"/>
              <a:buAutoNum type="arabicPeriod"/>
            </a:pPr>
            <a:endParaRPr lang="ru-RU" sz="2200" b="1" dirty="0" smtClean="0"/>
          </a:p>
          <a:p>
            <a:pPr marL="596646" indent="-514350">
              <a:buFont typeface="+mj-lt"/>
              <a:buAutoNum type="arabicPeriod"/>
            </a:pPr>
            <a:endParaRPr lang="ru-RU" sz="2600" b="1" dirty="0"/>
          </a:p>
        </p:txBody>
      </p:sp>
    </p:spTree>
    <p:extLst>
      <p:ext uri="{BB962C8B-B14F-4D97-AF65-F5344CB8AC3E}">
        <p14:creationId xmlns:p14="http://schemas.microsoft.com/office/powerpoint/2010/main" val="393171419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87992"/>
            <a:ext cx="7358114" cy="1428760"/>
          </a:xfrm>
        </p:spPr>
        <p:txBody>
          <a:bodyPr>
            <a:normAutofit/>
          </a:bodyPr>
          <a:lstStyle/>
          <a:p>
            <a:pPr algn="ctr"/>
            <a:r>
              <a:rPr lang="uk-UA" sz="2800" b="1" dirty="0" smtClean="0"/>
              <a:t>Постанови Кабінету Міністрів України як джерела земельного права</a:t>
            </a:r>
            <a:endParaRPr lang="ru-RU" sz="2800" b="1" dirty="0"/>
          </a:p>
        </p:txBody>
      </p:sp>
      <p:sp>
        <p:nvSpPr>
          <p:cNvPr id="3" name="Содержимое 2"/>
          <p:cNvSpPr>
            <a:spLocks noGrp="1"/>
          </p:cNvSpPr>
          <p:nvPr>
            <p:ph idx="1"/>
          </p:nvPr>
        </p:nvSpPr>
        <p:spPr>
          <a:xfrm>
            <a:off x="1187624" y="1268760"/>
            <a:ext cx="7746064" cy="4979640"/>
          </a:xfrm>
        </p:spPr>
        <p:txBody>
          <a:bodyPr>
            <a:normAutofit/>
          </a:bodyPr>
          <a:lstStyle/>
          <a:p>
            <a:pPr marL="596646" indent="-514350">
              <a:buFont typeface="+mj-lt"/>
              <a:buAutoNum type="arabicPeriod"/>
            </a:pPr>
            <a:r>
              <a:rPr lang="ru-RU" sz="2000" dirty="0"/>
              <a:t>Постанова </a:t>
            </a:r>
            <a:r>
              <a:rPr lang="ru-RU" sz="2000" dirty="0" err="1"/>
              <a:t>Кабінету</a:t>
            </a:r>
            <a:r>
              <a:rPr lang="ru-RU" sz="2000" dirty="0"/>
              <a:t> </a:t>
            </a:r>
            <a:r>
              <a:rPr lang="ru-RU" sz="2000" dirty="0" err="1"/>
              <a:t>Міністрів</a:t>
            </a:r>
            <a:r>
              <a:rPr lang="ru-RU" sz="2000" dirty="0"/>
              <a:t> </a:t>
            </a:r>
            <a:r>
              <a:rPr lang="ru-RU" sz="2000" dirty="0" err="1"/>
              <a:t>України</a:t>
            </a:r>
            <a:r>
              <a:rPr lang="ru-RU" sz="2000" dirty="0"/>
              <a:t> </a:t>
            </a:r>
            <a:r>
              <a:rPr lang="ru-RU" sz="2000" dirty="0" err="1"/>
              <a:t>від</a:t>
            </a:r>
            <a:r>
              <a:rPr lang="ru-RU" sz="2000" dirty="0"/>
              <a:t> </a:t>
            </a:r>
            <a:r>
              <a:rPr lang="ru-RU" sz="2000" dirty="0" smtClean="0"/>
              <a:t>02 лютого 2022 р. </a:t>
            </a:r>
            <a:r>
              <a:rPr lang="ru-RU" sz="2000" dirty="0"/>
              <a:t>№ </a:t>
            </a:r>
            <a:r>
              <a:rPr lang="ru-RU" sz="2000" dirty="0" smtClean="0"/>
              <a:t>86 </a:t>
            </a:r>
            <a:r>
              <a:rPr lang="ru-RU" sz="2000" b="1" dirty="0"/>
              <a:t>«Про </a:t>
            </a:r>
            <a:r>
              <a:rPr lang="ru-RU" sz="2000" b="1" dirty="0" err="1"/>
              <a:t>затвердження</a:t>
            </a:r>
            <a:r>
              <a:rPr lang="ru-RU" sz="2000" b="1" dirty="0"/>
              <a:t> Правил </a:t>
            </a:r>
            <a:r>
              <a:rPr lang="ru-RU" sz="2000" b="1" dirty="0" err="1"/>
              <a:t>розроблення</a:t>
            </a:r>
            <a:r>
              <a:rPr lang="ru-RU" sz="2000" b="1" dirty="0"/>
              <a:t> </a:t>
            </a:r>
            <a:r>
              <a:rPr lang="ru-RU" sz="2000" b="1" dirty="0" err="1"/>
              <a:t>робочих</a:t>
            </a:r>
            <a:r>
              <a:rPr lang="ru-RU" sz="2000" b="1" dirty="0"/>
              <a:t> </a:t>
            </a:r>
            <a:r>
              <a:rPr lang="ru-RU" sz="2000" b="1" dirty="0" err="1"/>
              <a:t>проектів</a:t>
            </a:r>
            <a:r>
              <a:rPr lang="ru-RU" sz="2000" b="1" dirty="0"/>
              <a:t> </a:t>
            </a:r>
            <a:r>
              <a:rPr lang="ru-RU" sz="2000" b="1" dirty="0" err="1"/>
              <a:t>землеустрою</a:t>
            </a:r>
            <a:r>
              <a:rPr lang="ru-RU" sz="2000" b="1" dirty="0"/>
              <a:t>».</a:t>
            </a:r>
            <a:endParaRPr lang="ru-RU" sz="2000" b="1" dirty="0" smtClean="0"/>
          </a:p>
          <a:p>
            <a:pPr marL="596646" indent="-514350">
              <a:buFont typeface="+mj-lt"/>
              <a:buAutoNum type="arabicPeriod"/>
            </a:pPr>
            <a:r>
              <a:rPr lang="ru-RU" sz="2000" dirty="0" smtClean="0"/>
              <a:t>Постанова </a:t>
            </a:r>
            <a:r>
              <a:rPr lang="ru-RU" sz="2000" dirty="0" err="1"/>
              <a:t>Кабінету</a:t>
            </a:r>
            <a:r>
              <a:rPr lang="ru-RU" sz="2000" dirty="0"/>
              <a:t> </a:t>
            </a:r>
            <a:r>
              <a:rPr lang="ru-RU" sz="2000" dirty="0" err="1"/>
              <a:t>Міністрів</a:t>
            </a:r>
            <a:r>
              <a:rPr lang="ru-RU" sz="2000" dirty="0"/>
              <a:t> </a:t>
            </a:r>
            <a:r>
              <a:rPr lang="ru-RU" sz="2000" dirty="0" err="1"/>
              <a:t>України</a:t>
            </a:r>
            <a:r>
              <a:rPr lang="ru-RU" sz="2000" dirty="0"/>
              <a:t> </a:t>
            </a:r>
            <a:r>
              <a:rPr lang="ru-RU" sz="2000" dirty="0" err="1"/>
              <a:t>від</a:t>
            </a:r>
            <a:r>
              <a:rPr lang="ru-RU" sz="2000" dirty="0"/>
              <a:t> </a:t>
            </a:r>
            <a:r>
              <a:rPr lang="ru-RU" sz="2000" dirty="0" smtClean="0"/>
              <a:t>03 листопада 2021 </a:t>
            </a:r>
            <a:r>
              <a:rPr lang="ru-RU" sz="2000" dirty="0"/>
              <a:t>р. № </a:t>
            </a:r>
            <a:r>
              <a:rPr lang="ru-RU" sz="2000" dirty="0" smtClean="0"/>
              <a:t>1147 </a:t>
            </a:r>
            <a:r>
              <a:rPr lang="ru-RU" sz="2000" b="1" dirty="0"/>
              <a:t>«Про </a:t>
            </a:r>
            <a:r>
              <a:rPr lang="ru-RU" sz="2000" b="1" dirty="0" err="1"/>
              <a:t>затвердження</a:t>
            </a:r>
            <a:r>
              <a:rPr lang="ru-RU" sz="2000" b="1" dirty="0"/>
              <a:t> Методики </a:t>
            </a:r>
            <a:r>
              <a:rPr lang="ru-RU" sz="2000" b="1" dirty="0" err="1"/>
              <a:t>нормативної</a:t>
            </a:r>
            <a:r>
              <a:rPr lang="ru-RU" sz="2000" b="1" dirty="0"/>
              <a:t> </a:t>
            </a:r>
            <a:r>
              <a:rPr lang="ru-RU" sz="2000" b="1" dirty="0" err="1"/>
              <a:t>грошової</a:t>
            </a:r>
            <a:r>
              <a:rPr lang="ru-RU" sz="2000" b="1" dirty="0"/>
              <a:t> </a:t>
            </a:r>
            <a:r>
              <a:rPr lang="ru-RU" sz="2000" b="1" dirty="0" err="1"/>
              <a:t>оцінки</a:t>
            </a:r>
            <a:r>
              <a:rPr lang="ru-RU" sz="2000" b="1" dirty="0"/>
              <a:t> </a:t>
            </a:r>
            <a:r>
              <a:rPr lang="ru-RU" sz="2000" b="1" dirty="0" err="1"/>
              <a:t>земельних</a:t>
            </a:r>
            <a:r>
              <a:rPr lang="ru-RU" sz="2000" b="1" dirty="0"/>
              <a:t> </a:t>
            </a:r>
            <a:r>
              <a:rPr lang="ru-RU" sz="2000" b="1" dirty="0" err="1"/>
              <a:t>ділянок</a:t>
            </a:r>
            <a:r>
              <a:rPr lang="ru-RU" sz="2000" b="1" dirty="0" smtClean="0"/>
              <a:t>».</a:t>
            </a:r>
          </a:p>
          <a:p>
            <a:pPr marL="596646" indent="-514350">
              <a:buFont typeface="+mj-lt"/>
              <a:buAutoNum type="arabicPeriod"/>
            </a:pPr>
            <a:r>
              <a:rPr lang="ru-RU" sz="2000" dirty="0"/>
              <a:t>Постанова </a:t>
            </a:r>
            <a:r>
              <a:rPr lang="ru-RU" sz="2000" dirty="0" err="1"/>
              <a:t>Кабінету</a:t>
            </a:r>
            <a:r>
              <a:rPr lang="ru-RU" sz="2000" dirty="0"/>
              <a:t> </a:t>
            </a:r>
            <a:r>
              <a:rPr lang="ru-RU" sz="2000" dirty="0" err="1"/>
              <a:t>Міністрів</a:t>
            </a:r>
            <a:r>
              <a:rPr lang="ru-RU" sz="2000" dirty="0"/>
              <a:t> </a:t>
            </a:r>
            <a:r>
              <a:rPr lang="ru-RU" sz="2000" dirty="0" err="1"/>
              <a:t>України</a:t>
            </a:r>
            <a:r>
              <a:rPr lang="ru-RU" sz="2000" dirty="0"/>
              <a:t> </a:t>
            </a:r>
            <a:r>
              <a:rPr lang="ru-RU" sz="2000" dirty="0" err="1"/>
              <a:t>від</a:t>
            </a:r>
            <a:r>
              <a:rPr lang="ru-RU" sz="2000" dirty="0"/>
              <a:t> </a:t>
            </a:r>
            <a:r>
              <a:rPr lang="ru-RU" sz="2000" dirty="0" smtClean="0"/>
              <a:t>11 </a:t>
            </a:r>
            <a:r>
              <a:rPr lang="ru-RU" sz="2000" dirty="0" err="1" smtClean="0"/>
              <a:t>жовтня</a:t>
            </a:r>
            <a:r>
              <a:rPr lang="ru-RU" sz="2000" dirty="0" smtClean="0"/>
              <a:t> 2002 </a:t>
            </a:r>
            <a:r>
              <a:rPr lang="ru-RU" sz="2000" dirty="0"/>
              <a:t>р. № </a:t>
            </a:r>
            <a:r>
              <a:rPr lang="ru-RU" sz="2000" dirty="0" smtClean="0"/>
              <a:t>1531 </a:t>
            </a:r>
            <a:r>
              <a:rPr lang="ru-RU" sz="2000" b="1" dirty="0"/>
              <a:t>«Про </a:t>
            </a:r>
            <a:r>
              <a:rPr lang="ru-RU" sz="2000" b="1" dirty="0" err="1"/>
              <a:t>експертну</a:t>
            </a:r>
            <a:r>
              <a:rPr lang="ru-RU" sz="2000" b="1" dirty="0"/>
              <a:t> </a:t>
            </a:r>
            <a:r>
              <a:rPr lang="ru-RU" sz="2000" b="1" dirty="0" err="1"/>
              <a:t>грошову</a:t>
            </a:r>
            <a:r>
              <a:rPr lang="ru-RU" sz="2000" b="1" dirty="0"/>
              <a:t> </a:t>
            </a:r>
            <a:r>
              <a:rPr lang="ru-RU" sz="2000" b="1" dirty="0" err="1"/>
              <a:t>оцінку</a:t>
            </a:r>
            <a:r>
              <a:rPr lang="ru-RU" sz="2000" b="1" dirty="0"/>
              <a:t> </a:t>
            </a:r>
            <a:r>
              <a:rPr lang="ru-RU" sz="2000" b="1" dirty="0" err="1"/>
              <a:t>земельних</a:t>
            </a:r>
            <a:r>
              <a:rPr lang="ru-RU" sz="2000" b="1" dirty="0"/>
              <a:t> </a:t>
            </a:r>
            <a:r>
              <a:rPr lang="ru-RU" sz="2000" b="1" dirty="0" err="1" smtClean="0"/>
              <a:t>ділянок</a:t>
            </a:r>
            <a:r>
              <a:rPr lang="ru-RU" sz="2000" b="1" dirty="0" smtClean="0"/>
              <a:t>».</a:t>
            </a:r>
          </a:p>
          <a:p>
            <a:pPr marL="596646" indent="-514350">
              <a:buFont typeface="+mj-lt"/>
              <a:buAutoNum type="arabicPeriod"/>
            </a:pPr>
            <a:r>
              <a:rPr lang="ru-RU" sz="2000" dirty="0"/>
              <a:t>Постанова </a:t>
            </a:r>
            <a:r>
              <a:rPr lang="ru-RU" sz="2000" dirty="0" err="1"/>
              <a:t>Кабінету</a:t>
            </a:r>
            <a:r>
              <a:rPr lang="ru-RU" sz="2000" dirty="0"/>
              <a:t> </a:t>
            </a:r>
            <a:r>
              <a:rPr lang="ru-RU" sz="2000" dirty="0" err="1"/>
              <a:t>Міністрів</a:t>
            </a:r>
            <a:r>
              <a:rPr lang="ru-RU" sz="2000" dirty="0"/>
              <a:t> </a:t>
            </a:r>
            <a:r>
              <a:rPr lang="ru-RU" sz="2000" dirty="0" err="1"/>
              <a:t>України</a:t>
            </a:r>
            <a:r>
              <a:rPr lang="ru-RU" sz="2000" dirty="0"/>
              <a:t> </a:t>
            </a:r>
            <a:r>
              <a:rPr lang="ru-RU" sz="2000" dirty="0" err="1"/>
              <a:t>від</a:t>
            </a:r>
            <a:r>
              <a:rPr lang="ru-RU" sz="2000" dirty="0"/>
              <a:t> </a:t>
            </a:r>
            <a:r>
              <a:rPr lang="ru-RU" sz="2000" dirty="0" smtClean="0"/>
              <a:t>12 </a:t>
            </a:r>
            <a:r>
              <a:rPr lang="ru-RU" sz="2000" dirty="0" err="1" smtClean="0"/>
              <a:t>травня</a:t>
            </a:r>
            <a:r>
              <a:rPr lang="ru-RU" sz="2000" dirty="0" smtClean="0"/>
              <a:t> 2023 </a:t>
            </a:r>
            <a:r>
              <a:rPr lang="ru-RU" sz="2000" dirty="0"/>
              <a:t>р. № </a:t>
            </a:r>
            <a:r>
              <a:rPr lang="ru-RU" sz="2000" dirty="0" smtClean="0"/>
              <a:t>474 </a:t>
            </a:r>
            <a:r>
              <a:rPr lang="ru-RU" sz="2000" b="1" dirty="0"/>
              <a:t>«Про </a:t>
            </a:r>
            <a:r>
              <a:rPr lang="ru-RU" sz="2000" b="1" dirty="0" err="1"/>
              <a:t>публічний</a:t>
            </a:r>
            <a:r>
              <a:rPr lang="ru-RU" sz="2000" b="1" dirty="0"/>
              <a:t> </a:t>
            </a:r>
            <a:r>
              <a:rPr lang="ru-RU" sz="2000" b="1" dirty="0" err="1"/>
              <a:t>моніторинг</a:t>
            </a:r>
            <a:r>
              <a:rPr lang="ru-RU" sz="2000" b="1" dirty="0"/>
              <a:t> </a:t>
            </a:r>
            <a:r>
              <a:rPr lang="ru-RU" sz="2000" b="1" dirty="0" err="1"/>
              <a:t>земельних</a:t>
            </a:r>
            <a:r>
              <a:rPr lang="ru-RU" sz="2000" b="1" dirty="0"/>
              <a:t> </a:t>
            </a:r>
            <a:r>
              <a:rPr lang="ru-RU" sz="2000" b="1" dirty="0" err="1"/>
              <a:t>відносин</a:t>
            </a:r>
            <a:r>
              <a:rPr lang="ru-RU" sz="2000" b="1" dirty="0" smtClean="0"/>
              <a:t>».</a:t>
            </a:r>
          </a:p>
          <a:p>
            <a:pPr marL="596646" indent="-514350">
              <a:buFont typeface="+mj-lt"/>
              <a:buAutoNum type="arabicPeriod"/>
            </a:pPr>
            <a:r>
              <a:rPr lang="ru-RU" sz="2000" dirty="0"/>
              <a:t>Постанова </a:t>
            </a:r>
            <a:r>
              <a:rPr lang="ru-RU" sz="2000" dirty="0" err="1"/>
              <a:t>Кабінету</a:t>
            </a:r>
            <a:r>
              <a:rPr lang="ru-RU" sz="2000" dirty="0"/>
              <a:t> </a:t>
            </a:r>
            <a:r>
              <a:rPr lang="ru-RU" sz="2000" dirty="0" err="1"/>
              <a:t>Міністрів</a:t>
            </a:r>
            <a:r>
              <a:rPr lang="ru-RU" sz="2000" dirty="0"/>
              <a:t> </a:t>
            </a:r>
            <a:r>
              <a:rPr lang="ru-RU" sz="2000" dirty="0" err="1"/>
              <a:t>України</a:t>
            </a:r>
            <a:r>
              <a:rPr lang="ru-RU" sz="2000" dirty="0"/>
              <a:t> </a:t>
            </a:r>
            <a:r>
              <a:rPr lang="ru-RU" sz="2000" dirty="0" err="1"/>
              <a:t>від</a:t>
            </a:r>
            <a:r>
              <a:rPr lang="ru-RU" sz="2000" dirty="0"/>
              <a:t> </a:t>
            </a:r>
            <a:r>
              <a:rPr lang="ru-RU" sz="2000" dirty="0" smtClean="0"/>
              <a:t>20 </a:t>
            </a:r>
            <a:r>
              <a:rPr lang="ru-RU" sz="2000" dirty="0" err="1" smtClean="0"/>
              <a:t>серпня</a:t>
            </a:r>
            <a:r>
              <a:rPr lang="ru-RU" sz="2000" dirty="0" smtClean="0"/>
              <a:t> 1993 </a:t>
            </a:r>
            <a:r>
              <a:rPr lang="ru-RU" sz="2000" dirty="0"/>
              <a:t>р. № </a:t>
            </a:r>
            <a:r>
              <a:rPr lang="ru-RU" sz="2000" dirty="0" smtClean="0"/>
              <a:t>661 </a:t>
            </a:r>
            <a:r>
              <a:rPr lang="ru-RU" sz="2000" b="1" dirty="0"/>
              <a:t>«Про </a:t>
            </a:r>
            <a:r>
              <a:rPr lang="ru-RU" sz="2000" b="1" dirty="0" err="1"/>
              <a:t>затвердження</a:t>
            </a:r>
            <a:r>
              <a:rPr lang="ru-RU" sz="2000" b="1" dirty="0"/>
              <a:t> </a:t>
            </a:r>
            <a:r>
              <a:rPr lang="ru-RU" sz="2000" b="1" dirty="0" err="1"/>
              <a:t>Положення</a:t>
            </a:r>
            <a:r>
              <a:rPr lang="ru-RU" sz="2000" b="1" dirty="0"/>
              <a:t> про </a:t>
            </a:r>
            <a:r>
              <a:rPr lang="ru-RU" sz="2000" b="1" dirty="0" err="1"/>
              <a:t>моніторинг</a:t>
            </a:r>
            <a:r>
              <a:rPr lang="ru-RU" sz="2000" b="1" dirty="0"/>
              <a:t> земель».</a:t>
            </a:r>
          </a:p>
          <a:p>
            <a:pPr marL="596646" indent="-514350">
              <a:buFont typeface="+mj-lt"/>
              <a:buAutoNum type="arabicPeriod"/>
            </a:pPr>
            <a:endParaRPr lang="ru-RU" sz="2000" b="1" dirty="0"/>
          </a:p>
          <a:p>
            <a:pPr marL="596646" indent="-514350">
              <a:buFont typeface="+mj-lt"/>
              <a:buAutoNum type="arabicPeriod"/>
            </a:pPr>
            <a:endParaRPr lang="ru-RU" sz="2000" b="1" dirty="0"/>
          </a:p>
          <a:p>
            <a:pPr marL="596646" indent="-514350">
              <a:buFont typeface="+mj-lt"/>
              <a:buAutoNum type="arabicPeriod"/>
            </a:pPr>
            <a:endParaRPr lang="ru-RU" sz="2000" b="1" dirty="0"/>
          </a:p>
          <a:p>
            <a:pPr marL="596646" indent="-514350">
              <a:buFont typeface="+mj-lt"/>
              <a:buAutoNum type="arabicPeriod"/>
            </a:pPr>
            <a:endParaRPr lang="ru-RU" sz="2000" b="1" dirty="0"/>
          </a:p>
          <a:p>
            <a:pPr marL="596646" indent="-514350">
              <a:buFont typeface="+mj-lt"/>
              <a:buAutoNum type="arabicPeriod"/>
            </a:pPr>
            <a:endParaRPr lang="ru-RU" sz="2200" b="1" dirty="0" smtClean="0"/>
          </a:p>
          <a:p>
            <a:pPr marL="596646" indent="-514350">
              <a:buFont typeface="+mj-lt"/>
              <a:buAutoNum type="arabicPeriod"/>
            </a:pPr>
            <a:endParaRPr lang="ru-RU" sz="2600" b="1" dirty="0"/>
          </a:p>
        </p:txBody>
      </p:sp>
    </p:spTree>
    <p:extLst>
      <p:ext uri="{BB962C8B-B14F-4D97-AF65-F5344CB8AC3E}">
        <p14:creationId xmlns:p14="http://schemas.microsoft.com/office/powerpoint/2010/main" val="399456176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87992"/>
            <a:ext cx="7358114" cy="1428760"/>
          </a:xfrm>
        </p:spPr>
        <p:txBody>
          <a:bodyPr>
            <a:normAutofit/>
          </a:bodyPr>
          <a:lstStyle/>
          <a:p>
            <a:pPr algn="ctr"/>
            <a:r>
              <a:rPr lang="uk-UA" sz="2800" b="1" dirty="0" smtClean="0"/>
              <a:t>Постанови Кабінету Міністрів України як джерела земельного права</a:t>
            </a:r>
            <a:endParaRPr lang="ru-RU" sz="2800" b="1" dirty="0"/>
          </a:p>
        </p:txBody>
      </p:sp>
      <p:sp>
        <p:nvSpPr>
          <p:cNvPr id="3" name="Содержимое 2"/>
          <p:cNvSpPr>
            <a:spLocks noGrp="1"/>
          </p:cNvSpPr>
          <p:nvPr>
            <p:ph idx="1"/>
          </p:nvPr>
        </p:nvSpPr>
        <p:spPr>
          <a:xfrm>
            <a:off x="1187624" y="1268760"/>
            <a:ext cx="7746064" cy="4979640"/>
          </a:xfrm>
        </p:spPr>
        <p:txBody>
          <a:bodyPr>
            <a:normAutofit/>
          </a:bodyPr>
          <a:lstStyle/>
          <a:p>
            <a:pPr marL="596646" indent="-514350">
              <a:buFont typeface="+mj-lt"/>
              <a:buAutoNum type="arabicPeriod"/>
            </a:pPr>
            <a:r>
              <a:rPr lang="ru-RU" sz="2000" dirty="0"/>
              <a:t>Постанова </a:t>
            </a:r>
            <a:r>
              <a:rPr lang="ru-RU" sz="2000" dirty="0" err="1"/>
              <a:t>Кабінету</a:t>
            </a:r>
            <a:r>
              <a:rPr lang="ru-RU" sz="2000" dirty="0"/>
              <a:t> </a:t>
            </a:r>
            <a:r>
              <a:rPr lang="ru-RU" sz="2000" dirty="0" err="1"/>
              <a:t>Міністрів</a:t>
            </a:r>
            <a:r>
              <a:rPr lang="ru-RU" sz="2000" dirty="0"/>
              <a:t> </a:t>
            </a:r>
            <a:r>
              <a:rPr lang="ru-RU" sz="2000" dirty="0" err="1"/>
              <a:t>України</a:t>
            </a:r>
            <a:r>
              <a:rPr lang="ru-RU" sz="2000" dirty="0"/>
              <a:t> </a:t>
            </a:r>
            <a:r>
              <a:rPr lang="ru-RU" sz="2000" dirty="0" err="1"/>
              <a:t>від</a:t>
            </a:r>
            <a:r>
              <a:rPr lang="ru-RU" sz="2000" dirty="0"/>
              <a:t> </a:t>
            </a:r>
            <a:r>
              <a:rPr lang="ru-RU" sz="2000" dirty="0" smtClean="0"/>
              <a:t>05 </a:t>
            </a:r>
            <a:r>
              <a:rPr lang="ru-RU" sz="2000" dirty="0" err="1" smtClean="0"/>
              <a:t>червня</a:t>
            </a:r>
            <a:r>
              <a:rPr lang="ru-RU" sz="2000" dirty="0" smtClean="0"/>
              <a:t> 2019 р. </a:t>
            </a:r>
            <a:r>
              <a:rPr lang="ru-RU" sz="2000" dirty="0"/>
              <a:t>№ </a:t>
            </a:r>
            <a:r>
              <a:rPr lang="ru-RU" sz="2000" dirty="0" smtClean="0"/>
              <a:t>476 </a:t>
            </a:r>
            <a:r>
              <a:rPr lang="ru-RU" sz="2000" b="1" dirty="0"/>
              <a:t>«Про </a:t>
            </a:r>
            <a:r>
              <a:rPr lang="ru-RU" sz="2000" b="1" dirty="0" err="1"/>
              <a:t>затвердження</a:t>
            </a:r>
            <a:r>
              <a:rPr lang="ru-RU" sz="2000" b="1" dirty="0"/>
              <a:t> Порядку </a:t>
            </a:r>
            <a:r>
              <a:rPr lang="ru-RU" sz="2000" b="1" dirty="0" err="1"/>
              <a:t>проведення</a:t>
            </a:r>
            <a:r>
              <a:rPr lang="ru-RU" sz="2000" b="1" dirty="0"/>
              <a:t> </a:t>
            </a:r>
            <a:r>
              <a:rPr lang="ru-RU" sz="2000" b="1" dirty="0" err="1"/>
              <a:t>інвентаризації</a:t>
            </a:r>
            <a:r>
              <a:rPr lang="ru-RU" sz="2000" b="1" dirty="0"/>
              <a:t> земель та </a:t>
            </a:r>
            <a:r>
              <a:rPr lang="ru-RU" sz="2000" b="1" dirty="0" err="1"/>
              <a:t>визнання</a:t>
            </a:r>
            <a:r>
              <a:rPr lang="ru-RU" sz="2000" b="1" dirty="0"/>
              <a:t> такими, </a:t>
            </a:r>
            <a:r>
              <a:rPr lang="ru-RU" sz="2000" b="1" dirty="0" err="1"/>
              <a:t>що</a:t>
            </a:r>
            <a:r>
              <a:rPr lang="ru-RU" sz="2000" b="1" dirty="0"/>
              <a:t> </a:t>
            </a:r>
            <a:r>
              <a:rPr lang="ru-RU" sz="2000" b="1" dirty="0" err="1"/>
              <a:t>втратили</a:t>
            </a:r>
            <a:r>
              <a:rPr lang="ru-RU" sz="2000" b="1" dirty="0"/>
              <a:t> </a:t>
            </a:r>
            <a:r>
              <a:rPr lang="ru-RU" sz="2000" b="1" dirty="0" err="1"/>
              <a:t>чинність</a:t>
            </a:r>
            <a:r>
              <a:rPr lang="ru-RU" sz="2000" b="1" dirty="0"/>
              <a:t>, </a:t>
            </a:r>
            <a:r>
              <a:rPr lang="ru-RU" sz="2000" b="1" dirty="0" err="1"/>
              <a:t>деяких</a:t>
            </a:r>
            <a:r>
              <a:rPr lang="ru-RU" sz="2000" b="1" dirty="0"/>
              <a:t> постанов </a:t>
            </a:r>
            <a:r>
              <a:rPr lang="ru-RU" sz="2000" b="1" dirty="0" err="1"/>
              <a:t>Кабінету</a:t>
            </a:r>
            <a:r>
              <a:rPr lang="ru-RU" sz="2000" b="1" dirty="0"/>
              <a:t> </a:t>
            </a:r>
            <a:r>
              <a:rPr lang="ru-RU" sz="2000" b="1" dirty="0" err="1"/>
              <a:t>Міністрів</a:t>
            </a:r>
            <a:r>
              <a:rPr lang="ru-RU" sz="2000" b="1" dirty="0"/>
              <a:t> </a:t>
            </a:r>
            <a:r>
              <a:rPr lang="ru-RU" sz="2000" b="1" dirty="0" err="1"/>
              <a:t>України</a:t>
            </a:r>
            <a:r>
              <a:rPr lang="ru-RU" sz="2000" b="1" dirty="0"/>
              <a:t>».</a:t>
            </a:r>
            <a:endParaRPr lang="ru-RU" sz="2000" b="1" dirty="0" smtClean="0"/>
          </a:p>
          <a:p>
            <a:pPr marL="596646" indent="-514350">
              <a:buFont typeface="+mj-lt"/>
              <a:buAutoNum type="arabicPeriod"/>
            </a:pPr>
            <a:endParaRPr lang="ru-RU" sz="2200" b="1" dirty="0" smtClean="0"/>
          </a:p>
          <a:p>
            <a:pPr marL="596646" indent="-514350">
              <a:buFont typeface="+mj-lt"/>
              <a:buAutoNum type="arabicPeriod"/>
            </a:pPr>
            <a:endParaRPr lang="ru-RU" sz="2600" b="1" dirty="0"/>
          </a:p>
        </p:txBody>
      </p:sp>
    </p:spTree>
    <p:extLst>
      <p:ext uri="{BB962C8B-B14F-4D97-AF65-F5344CB8AC3E}">
        <p14:creationId xmlns:p14="http://schemas.microsoft.com/office/powerpoint/2010/main" val="102694210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87992"/>
            <a:ext cx="7358114" cy="1428760"/>
          </a:xfrm>
        </p:spPr>
        <p:txBody>
          <a:bodyPr>
            <a:normAutofit/>
          </a:bodyPr>
          <a:lstStyle/>
          <a:p>
            <a:pPr algn="ctr"/>
            <a:r>
              <a:rPr lang="uk-UA" sz="2800" b="1" dirty="0" smtClean="0"/>
              <a:t>Постанови Кабінету Міністрів України як джерела земельного права</a:t>
            </a:r>
            <a:endParaRPr lang="ru-RU" sz="2800" b="1" dirty="0"/>
          </a:p>
        </p:txBody>
      </p:sp>
      <p:sp>
        <p:nvSpPr>
          <p:cNvPr id="3" name="Содержимое 2"/>
          <p:cNvSpPr>
            <a:spLocks noGrp="1"/>
          </p:cNvSpPr>
          <p:nvPr>
            <p:ph idx="1"/>
          </p:nvPr>
        </p:nvSpPr>
        <p:spPr>
          <a:xfrm>
            <a:off x="1187624" y="1268760"/>
            <a:ext cx="7746064" cy="4979640"/>
          </a:xfrm>
        </p:spPr>
        <p:txBody>
          <a:bodyPr>
            <a:normAutofit/>
          </a:bodyPr>
          <a:lstStyle/>
          <a:p>
            <a:pPr marL="596646" indent="-514350">
              <a:buFont typeface="+mj-lt"/>
              <a:buAutoNum type="arabicPeriod"/>
            </a:pPr>
            <a:r>
              <a:rPr lang="ru-RU" sz="2000" dirty="0" smtClean="0"/>
              <a:t>Постанова </a:t>
            </a:r>
            <a:r>
              <a:rPr lang="ru-RU" sz="2000" dirty="0" err="1" smtClean="0"/>
              <a:t>Кабінету</a:t>
            </a:r>
            <a:r>
              <a:rPr lang="ru-RU" sz="2000" dirty="0" smtClean="0"/>
              <a:t> </a:t>
            </a:r>
            <a:r>
              <a:rPr lang="ru-RU" sz="2000" dirty="0" err="1" smtClean="0"/>
              <a:t>Міністрів</a:t>
            </a:r>
            <a:r>
              <a:rPr lang="ru-RU" sz="2000" dirty="0" smtClean="0"/>
              <a:t> </a:t>
            </a:r>
            <a:r>
              <a:rPr lang="ru-RU" sz="2000" dirty="0" err="1" smtClean="0"/>
              <a:t>України</a:t>
            </a:r>
            <a:r>
              <a:rPr lang="ru-RU" sz="2000" dirty="0" smtClean="0"/>
              <a:t> </a:t>
            </a:r>
            <a:r>
              <a:rPr lang="ru-RU" sz="2000" dirty="0" err="1" smtClean="0"/>
              <a:t>від</a:t>
            </a:r>
            <a:r>
              <a:rPr lang="ru-RU" sz="2000" dirty="0" smtClean="0"/>
              <a:t> 03 </a:t>
            </a:r>
            <a:r>
              <a:rPr lang="ru-RU" sz="2000" dirty="0" err="1" smtClean="0"/>
              <a:t>березня</a:t>
            </a:r>
            <a:r>
              <a:rPr lang="ru-RU" sz="2000" dirty="0" smtClean="0"/>
              <a:t> 2004 р. № 220 </a:t>
            </a:r>
            <a:r>
              <a:rPr lang="ru-RU" sz="2000" b="1" dirty="0"/>
              <a:t>«Про </a:t>
            </a:r>
            <a:r>
              <a:rPr lang="ru-RU" sz="2000" b="1" dirty="0" err="1"/>
              <a:t>затвердження</a:t>
            </a:r>
            <a:r>
              <a:rPr lang="ru-RU" sz="2000" b="1" dirty="0"/>
              <a:t> Типового договору </a:t>
            </a:r>
            <a:r>
              <a:rPr lang="ru-RU" sz="2000" b="1" dirty="0" err="1"/>
              <a:t>оренди</a:t>
            </a:r>
            <a:r>
              <a:rPr lang="ru-RU" sz="2000" b="1" dirty="0"/>
              <a:t> </a:t>
            </a:r>
            <a:r>
              <a:rPr lang="ru-RU" sz="2000" b="1" dirty="0" err="1"/>
              <a:t>землі</a:t>
            </a:r>
            <a:r>
              <a:rPr lang="ru-RU" sz="2000" b="1" dirty="0" smtClean="0"/>
              <a:t>».</a:t>
            </a:r>
          </a:p>
          <a:p>
            <a:pPr marL="596646" indent="-514350">
              <a:buFont typeface="+mj-lt"/>
              <a:buAutoNum type="arabicPeriod"/>
            </a:pPr>
            <a:r>
              <a:rPr lang="ru-RU" sz="2000" dirty="0"/>
              <a:t>Постанова </a:t>
            </a:r>
            <a:r>
              <a:rPr lang="ru-RU" sz="2000" dirty="0" err="1"/>
              <a:t>Кабінету</a:t>
            </a:r>
            <a:r>
              <a:rPr lang="ru-RU" sz="2000" dirty="0"/>
              <a:t> </a:t>
            </a:r>
            <a:r>
              <a:rPr lang="ru-RU" sz="2000" dirty="0" err="1"/>
              <a:t>Міністрів</a:t>
            </a:r>
            <a:r>
              <a:rPr lang="ru-RU" sz="2000" dirty="0"/>
              <a:t> </a:t>
            </a:r>
            <a:r>
              <a:rPr lang="ru-RU" sz="2000" dirty="0" err="1"/>
              <a:t>України</a:t>
            </a:r>
            <a:r>
              <a:rPr lang="ru-RU" sz="2000" dirty="0"/>
              <a:t> </a:t>
            </a:r>
            <a:r>
              <a:rPr lang="ru-RU" sz="2000" dirty="0" err="1"/>
              <a:t>від</a:t>
            </a:r>
            <a:r>
              <a:rPr lang="ru-RU" sz="2000" dirty="0"/>
              <a:t> </a:t>
            </a:r>
            <a:r>
              <a:rPr lang="ru-RU" sz="2000" dirty="0" smtClean="0"/>
              <a:t>15 </a:t>
            </a:r>
            <a:r>
              <a:rPr lang="ru-RU" sz="2000" dirty="0" err="1"/>
              <a:t>березня</a:t>
            </a:r>
            <a:r>
              <a:rPr lang="ru-RU" sz="2000" dirty="0"/>
              <a:t> </a:t>
            </a:r>
            <a:r>
              <a:rPr lang="ru-RU" sz="2000" dirty="0" smtClean="0"/>
              <a:t>2024 </a:t>
            </a:r>
            <a:r>
              <a:rPr lang="ru-RU" sz="2000" dirty="0"/>
              <a:t>р. № </a:t>
            </a:r>
            <a:r>
              <a:rPr lang="ru-RU" sz="2000" dirty="0" smtClean="0"/>
              <a:t>290 </a:t>
            </a:r>
            <a:r>
              <a:rPr lang="ru-RU" sz="2000" b="1" dirty="0" smtClean="0"/>
              <a:t>«Про </a:t>
            </a:r>
            <a:r>
              <a:rPr lang="ru-RU" sz="2000" b="1" dirty="0" err="1"/>
              <a:t>внесення</a:t>
            </a:r>
            <a:r>
              <a:rPr lang="ru-RU" sz="2000" b="1" dirty="0"/>
              <a:t> </a:t>
            </a:r>
            <a:r>
              <a:rPr lang="ru-RU" sz="2000" b="1" dirty="0" err="1"/>
              <a:t>змін</a:t>
            </a:r>
            <a:r>
              <a:rPr lang="ru-RU" sz="2000" b="1" dirty="0"/>
              <a:t> до </a:t>
            </a:r>
            <a:r>
              <a:rPr lang="ru-RU" sz="2000" b="1" dirty="0" err="1"/>
              <a:t>деяких</a:t>
            </a:r>
            <a:r>
              <a:rPr lang="ru-RU" sz="2000" b="1" dirty="0"/>
              <a:t> постанов </a:t>
            </a:r>
            <a:r>
              <a:rPr lang="ru-RU" sz="2000" b="1" dirty="0" err="1"/>
              <a:t>Кабінету</a:t>
            </a:r>
            <a:r>
              <a:rPr lang="ru-RU" sz="2000" b="1" dirty="0"/>
              <a:t> </a:t>
            </a:r>
            <a:r>
              <a:rPr lang="ru-RU" sz="2000" b="1" dirty="0" err="1"/>
              <a:t>Міністрів</a:t>
            </a:r>
            <a:r>
              <a:rPr lang="ru-RU" sz="2000" b="1" dirty="0"/>
              <a:t> </a:t>
            </a:r>
            <a:r>
              <a:rPr lang="ru-RU" sz="2000" b="1" dirty="0" err="1"/>
              <a:t>України</a:t>
            </a:r>
            <a:r>
              <a:rPr lang="ru-RU" sz="2000" b="1" dirty="0"/>
              <a:t> </a:t>
            </a:r>
            <a:r>
              <a:rPr lang="ru-RU" sz="2000" b="1" dirty="0" err="1"/>
              <a:t>щодо</a:t>
            </a:r>
            <a:r>
              <a:rPr lang="ru-RU" sz="2000" b="1" dirty="0"/>
              <a:t> </a:t>
            </a:r>
            <a:r>
              <a:rPr lang="ru-RU" sz="2000" b="1" dirty="0" err="1"/>
              <a:t>окремих</a:t>
            </a:r>
            <a:r>
              <a:rPr lang="ru-RU" sz="2000" b="1" dirty="0"/>
              <a:t> </a:t>
            </a:r>
            <a:r>
              <a:rPr lang="ru-RU" sz="2000" b="1" dirty="0" err="1"/>
              <a:t>питань</a:t>
            </a:r>
            <a:r>
              <a:rPr lang="ru-RU" sz="2000" b="1" dirty="0"/>
              <a:t> </a:t>
            </a:r>
            <a:r>
              <a:rPr lang="ru-RU" sz="2000" b="1" dirty="0" err="1"/>
              <a:t>адміністративно-територіального</a:t>
            </a:r>
            <a:r>
              <a:rPr lang="ru-RU" sz="2000" b="1" dirty="0"/>
              <a:t> </a:t>
            </a:r>
            <a:r>
              <a:rPr lang="ru-RU" sz="2000" b="1" dirty="0" smtClean="0"/>
              <a:t>устрою».</a:t>
            </a:r>
            <a:endParaRPr lang="ru-RU" sz="2000" b="1" dirty="0"/>
          </a:p>
          <a:p>
            <a:pPr marL="596646" indent="-514350">
              <a:buFont typeface="+mj-lt"/>
              <a:buAutoNum type="arabicPeriod"/>
            </a:pPr>
            <a:r>
              <a:rPr lang="ru-RU" sz="2000" dirty="0" smtClean="0"/>
              <a:t>Постанова </a:t>
            </a:r>
            <a:r>
              <a:rPr lang="ru-RU" sz="2000" dirty="0" err="1"/>
              <a:t>Кабінету</a:t>
            </a:r>
            <a:r>
              <a:rPr lang="ru-RU" sz="2000" dirty="0"/>
              <a:t> </a:t>
            </a:r>
            <a:r>
              <a:rPr lang="ru-RU" sz="2000" dirty="0" err="1"/>
              <a:t>Міністрів</a:t>
            </a:r>
            <a:r>
              <a:rPr lang="ru-RU" sz="2000" dirty="0"/>
              <a:t> </a:t>
            </a:r>
            <a:r>
              <a:rPr lang="ru-RU" sz="2000" dirty="0" err="1"/>
              <a:t>України</a:t>
            </a:r>
            <a:r>
              <a:rPr lang="ru-RU" sz="2000" dirty="0"/>
              <a:t> </a:t>
            </a:r>
            <a:r>
              <a:rPr lang="ru-RU" sz="2000" dirty="0" err="1"/>
              <a:t>від</a:t>
            </a:r>
            <a:r>
              <a:rPr lang="ru-RU" sz="2000" dirty="0"/>
              <a:t> </a:t>
            </a:r>
            <a:r>
              <a:rPr lang="ru-RU" sz="2000" dirty="0" smtClean="0"/>
              <a:t>02 </a:t>
            </a:r>
            <a:r>
              <a:rPr lang="ru-RU" sz="2000" dirty="0" err="1" smtClean="0"/>
              <a:t>серпня</a:t>
            </a:r>
            <a:r>
              <a:rPr lang="ru-RU" sz="2000" dirty="0" smtClean="0"/>
              <a:t> 2024 </a:t>
            </a:r>
            <a:r>
              <a:rPr lang="ru-RU" sz="2000" dirty="0"/>
              <a:t>р. № </a:t>
            </a:r>
            <a:r>
              <a:rPr lang="ru-RU" sz="2000" dirty="0" smtClean="0"/>
              <a:t>897 </a:t>
            </a:r>
            <a:r>
              <a:rPr lang="ru-RU" sz="2000" b="1" dirty="0"/>
              <a:t>«Про </a:t>
            </a:r>
            <a:r>
              <a:rPr lang="ru-RU" sz="2000" b="1" dirty="0" err="1"/>
              <a:t>внесення</a:t>
            </a:r>
            <a:r>
              <a:rPr lang="ru-RU" sz="2000" b="1" dirty="0"/>
              <a:t> </a:t>
            </a:r>
            <a:r>
              <a:rPr lang="ru-RU" sz="2000" b="1" dirty="0" err="1"/>
              <a:t>змін</a:t>
            </a:r>
            <a:r>
              <a:rPr lang="ru-RU" sz="2000" b="1" dirty="0"/>
              <a:t> до постанов </a:t>
            </a:r>
            <a:r>
              <a:rPr lang="ru-RU" sz="2000" b="1" dirty="0" err="1"/>
              <a:t>Кабінету</a:t>
            </a:r>
            <a:r>
              <a:rPr lang="ru-RU" sz="2000" b="1" dirty="0"/>
              <a:t> </a:t>
            </a:r>
            <a:r>
              <a:rPr lang="ru-RU" sz="2000" b="1" dirty="0" err="1"/>
              <a:t>Міністрів</a:t>
            </a:r>
            <a:r>
              <a:rPr lang="ru-RU" sz="2000" b="1" dirty="0"/>
              <a:t> </a:t>
            </a:r>
            <a:r>
              <a:rPr lang="ru-RU" sz="2000" b="1" dirty="0" err="1"/>
              <a:t>України</a:t>
            </a:r>
            <a:r>
              <a:rPr lang="ru-RU" sz="2000" b="1" dirty="0"/>
              <a:t> </a:t>
            </a:r>
            <a:r>
              <a:rPr lang="ru-RU" sz="2000" b="1" dirty="0" err="1"/>
              <a:t>від</a:t>
            </a:r>
            <a:r>
              <a:rPr lang="ru-RU" sz="2000" b="1" dirty="0"/>
              <a:t> 3 </a:t>
            </a:r>
            <a:r>
              <a:rPr lang="ru-RU" sz="2000" b="1" dirty="0" err="1"/>
              <a:t>березня</a:t>
            </a:r>
            <a:r>
              <a:rPr lang="ru-RU" sz="2000" b="1" dirty="0"/>
              <a:t> 2004 р. № 220 і </a:t>
            </a:r>
            <a:r>
              <a:rPr lang="ru-RU" sz="2000" b="1" dirty="0" err="1"/>
              <a:t>від</a:t>
            </a:r>
            <a:r>
              <a:rPr lang="ru-RU" sz="2000" b="1" dirty="0"/>
              <a:t> 17 </a:t>
            </a:r>
            <a:r>
              <a:rPr lang="ru-RU" sz="2000" b="1" dirty="0" err="1"/>
              <a:t>жовтня</a:t>
            </a:r>
            <a:r>
              <a:rPr lang="ru-RU" sz="2000" b="1" dirty="0"/>
              <a:t> 2012 р. № 1051</a:t>
            </a:r>
            <a:r>
              <a:rPr lang="ru-RU" sz="2000" b="1" dirty="0" smtClean="0"/>
              <a:t>».</a:t>
            </a:r>
          </a:p>
          <a:p>
            <a:pPr marL="596646" indent="-514350">
              <a:buFont typeface="+mj-lt"/>
              <a:buAutoNum type="arabicPeriod"/>
            </a:pPr>
            <a:r>
              <a:rPr lang="ru-RU" sz="2000" dirty="0"/>
              <a:t>Постанова </a:t>
            </a:r>
            <a:r>
              <a:rPr lang="ru-RU" sz="2000" dirty="0" err="1"/>
              <a:t>Кабінету</a:t>
            </a:r>
            <a:r>
              <a:rPr lang="ru-RU" sz="2000" dirty="0"/>
              <a:t> </a:t>
            </a:r>
            <a:r>
              <a:rPr lang="ru-RU" sz="2000" dirty="0" err="1"/>
              <a:t>Міністрів</a:t>
            </a:r>
            <a:r>
              <a:rPr lang="ru-RU" sz="2000" dirty="0"/>
              <a:t> </a:t>
            </a:r>
            <a:r>
              <a:rPr lang="ru-RU" sz="2000" dirty="0" err="1"/>
              <a:t>України</a:t>
            </a:r>
            <a:r>
              <a:rPr lang="ru-RU" sz="2000" dirty="0"/>
              <a:t> </a:t>
            </a:r>
            <a:r>
              <a:rPr lang="ru-RU" sz="2000" dirty="0" err="1"/>
              <a:t>від</a:t>
            </a:r>
            <a:r>
              <a:rPr lang="ru-RU" sz="2000" dirty="0"/>
              <a:t> </a:t>
            </a:r>
            <a:r>
              <a:rPr lang="ru-RU" sz="2000" dirty="0" smtClean="0"/>
              <a:t>22 </a:t>
            </a:r>
            <a:r>
              <a:rPr lang="ru-RU" sz="2000" dirty="0" err="1" smtClean="0"/>
              <a:t>вересня</a:t>
            </a:r>
            <a:r>
              <a:rPr lang="ru-RU" sz="2000" dirty="0" smtClean="0"/>
              <a:t> 2021 </a:t>
            </a:r>
            <a:r>
              <a:rPr lang="ru-RU" sz="2000" dirty="0"/>
              <a:t>р. </a:t>
            </a:r>
            <a:r>
              <a:rPr lang="ru-RU" sz="2000"/>
              <a:t>№ </a:t>
            </a:r>
            <a:r>
              <a:rPr lang="ru-RU" sz="2000" smtClean="0"/>
              <a:t>1013 </a:t>
            </a:r>
            <a:r>
              <a:rPr lang="ru-RU" sz="2000" b="1" dirty="0"/>
              <a:t>«</a:t>
            </a:r>
            <a:r>
              <a:rPr lang="ru-RU" sz="2000" b="1" dirty="0" err="1"/>
              <a:t>Деякі</a:t>
            </a:r>
            <a:r>
              <a:rPr lang="ru-RU" sz="2000" b="1" dirty="0"/>
              <a:t> </a:t>
            </a:r>
            <a:r>
              <a:rPr lang="ru-RU" sz="2000" b="1" dirty="0" err="1"/>
              <a:t>питання</a:t>
            </a:r>
            <a:r>
              <a:rPr lang="ru-RU" sz="2000" b="1" dirty="0"/>
              <a:t> </a:t>
            </a:r>
            <a:r>
              <a:rPr lang="ru-RU" sz="2000" b="1" dirty="0" err="1"/>
              <a:t>підготовки</a:t>
            </a:r>
            <a:r>
              <a:rPr lang="ru-RU" sz="2000" b="1" dirty="0"/>
              <a:t> до </a:t>
            </a:r>
            <a:r>
              <a:rPr lang="ru-RU" sz="2000" b="1" dirty="0" err="1"/>
              <a:t>проведення</a:t>
            </a:r>
            <a:r>
              <a:rPr lang="ru-RU" sz="2000" b="1" dirty="0"/>
              <a:t> та </a:t>
            </a:r>
            <a:r>
              <a:rPr lang="ru-RU" sz="2000" b="1" dirty="0" err="1"/>
              <a:t>проведення</a:t>
            </a:r>
            <a:r>
              <a:rPr lang="ru-RU" sz="2000" b="1" dirty="0"/>
              <a:t> </a:t>
            </a:r>
            <a:r>
              <a:rPr lang="ru-RU" sz="2000" b="1" dirty="0" err="1"/>
              <a:t>земельних</a:t>
            </a:r>
            <a:r>
              <a:rPr lang="ru-RU" sz="2000" b="1" dirty="0"/>
              <a:t> </a:t>
            </a:r>
            <a:r>
              <a:rPr lang="ru-RU" sz="2000" b="1" dirty="0" err="1"/>
              <a:t>торгів</a:t>
            </a:r>
            <a:r>
              <a:rPr lang="ru-RU" sz="2000" b="1" dirty="0"/>
              <a:t> для продажу </a:t>
            </a:r>
            <a:r>
              <a:rPr lang="ru-RU" sz="2000" b="1" dirty="0" err="1"/>
              <a:t>земельних</a:t>
            </a:r>
            <a:r>
              <a:rPr lang="ru-RU" sz="2000" b="1" dirty="0"/>
              <a:t> </a:t>
            </a:r>
            <a:r>
              <a:rPr lang="ru-RU" sz="2000" b="1" dirty="0" err="1"/>
              <a:t>ділянок</a:t>
            </a:r>
            <a:r>
              <a:rPr lang="ru-RU" sz="2000" b="1" dirty="0"/>
              <a:t> та </a:t>
            </a:r>
            <a:r>
              <a:rPr lang="ru-RU" sz="2000" b="1" dirty="0" err="1"/>
              <a:t>набуття</a:t>
            </a:r>
            <a:r>
              <a:rPr lang="ru-RU" sz="2000" b="1" dirty="0"/>
              <a:t> прав </a:t>
            </a:r>
            <a:r>
              <a:rPr lang="ru-RU" sz="2000" b="1" dirty="0" err="1"/>
              <a:t>користування</a:t>
            </a:r>
            <a:r>
              <a:rPr lang="ru-RU" sz="2000" b="1" dirty="0"/>
              <a:t> ними (</a:t>
            </a:r>
            <a:r>
              <a:rPr lang="ru-RU" sz="2000" b="1" dirty="0" err="1"/>
              <a:t>оренди</a:t>
            </a:r>
            <a:r>
              <a:rPr lang="ru-RU" sz="2000" b="1" dirty="0"/>
              <a:t>, </a:t>
            </a:r>
            <a:r>
              <a:rPr lang="ru-RU" sz="2000" b="1" dirty="0" err="1"/>
              <a:t>суборенди</a:t>
            </a:r>
            <a:r>
              <a:rPr lang="ru-RU" sz="2000" b="1" dirty="0"/>
              <a:t>, </a:t>
            </a:r>
            <a:r>
              <a:rPr lang="ru-RU" sz="2000" b="1" dirty="0" err="1"/>
              <a:t>суперфіцію</a:t>
            </a:r>
            <a:r>
              <a:rPr lang="ru-RU" sz="2000" b="1" dirty="0"/>
              <a:t>, </a:t>
            </a:r>
            <a:r>
              <a:rPr lang="ru-RU" sz="2000" b="1" dirty="0" err="1"/>
              <a:t>емфітевзису</a:t>
            </a:r>
            <a:r>
              <a:rPr lang="ru-RU" sz="2000" b="1" dirty="0"/>
              <a:t>)».</a:t>
            </a:r>
          </a:p>
          <a:p>
            <a:pPr marL="596646" indent="-514350">
              <a:buFont typeface="+mj-lt"/>
              <a:buAutoNum type="arabicPeriod"/>
            </a:pPr>
            <a:endParaRPr lang="ru-RU" sz="2000" b="1" dirty="0"/>
          </a:p>
          <a:p>
            <a:pPr marL="596646" indent="-514350">
              <a:buFont typeface="+mj-lt"/>
              <a:buAutoNum type="arabicPeriod"/>
            </a:pPr>
            <a:endParaRPr lang="ru-RU" sz="2000" b="1" dirty="0" smtClean="0"/>
          </a:p>
          <a:p>
            <a:pPr marL="596646" indent="-514350">
              <a:buFont typeface="+mj-lt"/>
              <a:buAutoNum type="arabicPeriod"/>
            </a:pPr>
            <a:endParaRPr lang="ru-RU" sz="2200" b="1" dirty="0" smtClean="0"/>
          </a:p>
          <a:p>
            <a:pPr marL="596646" indent="-514350">
              <a:buFont typeface="+mj-lt"/>
              <a:buAutoNum type="arabicPeriod"/>
            </a:pPr>
            <a:endParaRPr lang="ru-RU" sz="2600" b="1" dirty="0"/>
          </a:p>
        </p:txBody>
      </p:sp>
    </p:spTree>
    <p:extLst>
      <p:ext uri="{BB962C8B-B14F-4D97-AF65-F5344CB8AC3E}">
        <p14:creationId xmlns:p14="http://schemas.microsoft.com/office/powerpoint/2010/main" val="34423150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571488"/>
            <a:ext cx="7498080" cy="1143000"/>
          </a:xfrm>
        </p:spPr>
        <p:txBody>
          <a:bodyPr>
            <a:normAutofit fontScale="90000"/>
          </a:bodyPr>
          <a:lstStyle/>
          <a:p>
            <a:pPr algn="ctr"/>
            <a:r>
              <a:rPr lang="uk-UA" b="1" dirty="0" smtClean="0"/>
              <a:t>Джерела земельного права в ідеальному розумінні</a:t>
            </a:r>
            <a:endParaRPr lang="ru-RU" b="1" dirty="0"/>
          </a:p>
        </p:txBody>
      </p:sp>
      <p:sp>
        <p:nvSpPr>
          <p:cNvPr id="3" name="Содержимое 2"/>
          <p:cNvSpPr>
            <a:spLocks noGrp="1"/>
          </p:cNvSpPr>
          <p:nvPr>
            <p:ph idx="1"/>
          </p:nvPr>
        </p:nvSpPr>
        <p:spPr>
          <a:xfrm>
            <a:off x="1285852" y="2571744"/>
            <a:ext cx="7647836" cy="3462342"/>
          </a:xfrm>
        </p:spPr>
        <p:txBody>
          <a:bodyPr numCol="1">
            <a:normAutofit/>
          </a:bodyPr>
          <a:lstStyle/>
          <a:p>
            <a:pPr algn="just">
              <a:buNone/>
            </a:pPr>
            <a:r>
              <a:rPr lang="uk-UA" sz="3600" dirty="0" smtClean="0"/>
              <a:t>	</a:t>
            </a:r>
            <a:r>
              <a:rPr lang="uk-UA" sz="3600" b="1" dirty="0" smtClean="0"/>
              <a:t>сукупність юридичних ідей та поглядів, що зумовлюють зміст норм земельного права </a:t>
            </a:r>
          </a:p>
          <a:p>
            <a:pPr algn="ctr">
              <a:buNone/>
            </a:pPr>
            <a:r>
              <a:rPr lang="uk-UA" sz="3600" dirty="0" smtClean="0"/>
              <a:t>(сфера правосвідомості </a:t>
            </a:r>
          </a:p>
          <a:p>
            <a:pPr algn="ctr">
              <a:buNone/>
            </a:pPr>
            <a:r>
              <a:rPr lang="uk-UA" sz="3600" dirty="0" smtClean="0"/>
              <a:t>та правової культури)</a:t>
            </a:r>
            <a:endParaRPr lang="ru-RU" sz="3600"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87992"/>
            <a:ext cx="7358114" cy="1428760"/>
          </a:xfrm>
        </p:spPr>
        <p:txBody>
          <a:bodyPr>
            <a:normAutofit/>
          </a:bodyPr>
          <a:lstStyle/>
          <a:p>
            <a:pPr algn="ctr"/>
            <a:r>
              <a:rPr lang="uk-UA" sz="2800" b="1" dirty="0" smtClean="0"/>
              <a:t>Постанови Кабінету Міністрів України як джерела земельного права</a:t>
            </a:r>
            <a:endParaRPr lang="ru-RU" sz="2800" b="1" dirty="0"/>
          </a:p>
        </p:txBody>
      </p:sp>
      <p:sp>
        <p:nvSpPr>
          <p:cNvPr id="3" name="Содержимое 2"/>
          <p:cNvSpPr>
            <a:spLocks noGrp="1"/>
          </p:cNvSpPr>
          <p:nvPr>
            <p:ph idx="1"/>
          </p:nvPr>
        </p:nvSpPr>
        <p:spPr>
          <a:xfrm>
            <a:off x="1187624" y="1268760"/>
            <a:ext cx="7746064" cy="4979640"/>
          </a:xfrm>
        </p:spPr>
        <p:txBody>
          <a:bodyPr>
            <a:normAutofit/>
          </a:bodyPr>
          <a:lstStyle/>
          <a:p>
            <a:pPr marL="596646" indent="-514350">
              <a:buFont typeface="+mj-lt"/>
              <a:buAutoNum type="arabicPeriod"/>
            </a:pPr>
            <a:r>
              <a:rPr lang="ru-RU" sz="2000" dirty="0" smtClean="0"/>
              <a:t>Постанова </a:t>
            </a:r>
            <a:r>
              <a:rPr lang="ru-RU" sz="2000" dirty="0" err="1" smtClean="0"/>
              <a:t>Кабінету</a:t>
            </a:r>
            <a:r>
              <a:rPr lang="ru-RU" sz="2000" dirty="0" smtClean="0"/>
              <a:t> </a:t>
            </a:r>
            <a:r>
              <a:rPr lang="ru-RU" sz="2000" dirty="0" err="1" smtClean="0"/>
              <a:t>Міністрів</a:t>
            </a:r>
            <a:r>
              <a:rPr lang="ru-RU" sz="2000" dirty="0" smtClean="0"/>
              <a:t> </a:t>
            </a:r>
            <a:r>
              <a:rPr lang="ru-RU" sz="2000" dirty="0" err="1" smtClean="0"/>
              <a:t>України</a:t>
            </a:r>
            <a:r>
              <a:rPr lang="ru-RU" sz="2000" dirty="0" smtClean="0"/>
              <a:t> </a:t>
            </a:r>
            <a:r>
              <a:rPr lang="ru-RU" sz="2000" dirty="0" err="1" smtClean="0"/>
              <a:t>від</a:t>
            </a:r>
            <a:r>
              <a:rPr lang="ru-RU" sz="2000" dirty="0" smtClean="0"/>
              <a:t> 19 </a:t>
            </a:r>
            <a:r>
              <a:rPr lang="ru-RU" sz="2000" dirty="0" err="1" smtClean="0"/>
              <a:t>квітня</a:t>
            </a:r>
            <a:r>
              <a:rPr lang="ru-RU" sz="2000" dirty="0" smtClean="0"/>
              <a:t> 1993 р. № 284 </a:t>
            </a:r>
            <a:r>
              <a:rPr lang="ru-RU" sz="2000" b="1" dirty="0"/>
              <a:t>«Про Порядок </a:t>
            </a:r>
            <a:r>
              <a:rPr lang="ru-RU" sz="2000" b="1" dirty="0" err="1"/>
              <a:t>визначення</a:t>
            </a:r>
            <a:r>
              <a:rPr lang="ru-RU" sz="2000" b="1" dirty="0"/>
              <a:t> та </a:t>
            </a:r>
            <a:r>
              <a:rPr lang="ru-RU" sz="2000" b="1" dirty="0" err="1"/>
              <a:t>відшкодування</a:t>
            </a:r>
            <a:r>
              <a:rPr lang="ru-RU" sz="2000" b="1" dirty="0"/>
              <a:t> </a:t>
            </a:r>
            <a:r>
              <a:rPr lang="ru-RU" sz="2000" b="1" dirty="0" err="1"/>
              <a:t>збитків</a:t>
            </a:r>
            <a:r>
              <a:rPr lang="ru-RU" sz="2000" b="1" dirty="0"/>
              <a:t> </a:t>
            </a:r>
            <a:r>
              <a:rPr lang="ru-RU" sz="2000" b="1" dirty="0" err="1"/>
              <a:t>власникам</a:t>
            </a:r>
            <a:r>
              <a:rPr lang="ru-RU" sz="2000" b="1" dirty="0"/>
              <a:t> </a:t>
            </a:r>
            <a:r>
              <a:rPr lang="ru-RU" sz="2000" b="1" dirty="0" err="1"/>
              <a:t>землі</a:t>
            </a:r>
            <a:r>
              <a:rPr lang="ru-RU" sz="2000" b="1" dirty="0"/>
              <a:t> та </a:t>
            </a:r>
            <a:r>
              <a:rPr lang="ru-RU" sz="2000" b="1" dirty="0" err="1"/>
              <a:t>землекористувачам</a:t>
            </a:r>
            <a:r>
              <a:rPr lang="ru-RU" sz="2000" b="1" dirty="0"/>
              <a:t>».</a:t>
            </a:r>
            <a:endParaRPr lang="ru-RU" sz="2000" b="1" dirty="0" smtClean="0"/>
          </a:p>
          <a:p>
            <a:pPr marL="596646" indent="-514350">
              <a:buFont typeface="+mj-lt"/>
              <a:buAutoNum type="arabicPeriod"/>
            </a:pPr>
            <a:r>
              <a:rPr lang="ru-RU" sz="2000" dirty="0"/>
              <a:t>Постанова </a:t>
            </a:r>
            <a:r>
              <a:rPr lang="ru-RU" sz="2000" dirty="0" err="1"/>
              <a:t>Кабінету</a:t>
            </a:r>
            <a:r>
              <a:rPr lang="ru-RU" sz="2000" dirty="0"/>
              <a:t> </a:t>
            </a:r>
            <a:r>
              <a:rPr lang="ru-RU" sz="2000" dirty="0" err="1"/>
              <a:t>Міністрів</a:t>
            </a:r>
            <a:r>
              <a:rPr lang="ru-RU" sz="2000" dirty="0"/>
              <a:t> </a:t>
            </a:r>
            <a:r>
              <a:rPr lang="ru-RU" sz="2000" dirty="0" err="1"/>
              <a:t>України</a:t>
            </a:r>
            <a:r>
              <a:rPr lang="ru-RU" sz="2000" dirty="0"/>
              <a:t> </a:t>
            </a:r>
            <a:r>
              <a:rPr lang="ru-RU" sz="2000" dirty="0" err="1"/>
              <a:t>від</a:t>
            </a:r>
            <a:r>
              <a:rPr lang="ru-RU" sz="2000" dirty="0"/>
              <a:t> 19 </a:t>
            </a:r>
            <a:r>
              <a:rPr lang="ru-RU" sz="2000" dirty="0" err="1" smtClean="0"/>
              <a:t>січня</a:t>
            </a:r>
            <a:r>
              <a:rPr lang="ru-RU" sz="2000" dirty="0" smtClean="0"/>
              <a:t> 2022 </a:t>
            </a:r>
            <a:r>
              <a:rPr lang="ru-RU" sz="2000" dirty="0"/>
              <a:t>р. № </a:t>
            </a:r>
            <a:r>
              <a:rPr lang="ru-RU" sz="2000" dirty="0" smtClean="0"/>
              <a:t>35 </a:t>
            </a:r>
            <a:r>
              <a:rPr lang="ru-RU" sz="2000" b="1" dirty="0"/>
              <a:t>«Про </a:t>
            </a:r>
            <a:r>
              <a:rPr lang="ru-RU" sz="2000" b="1" dirty="0" err="1"/>
              <a:t>затвердження</a:t>
            </a:r>
            <a:r>
              <a:rPr lang="ru-RU" sz="2000" b="1" dirty="0"/>
              <a:t> Порядку </a:t>
            </a:r>
            <a:r>
              <a:rPr lang="ru-RU" sz="2000" b="1" dirty="0" err="1"/>
              <a:t>консервації</a:t>
            </a:r>
            <a:r>
              <a:rPr lang="ru-RU" sz="2000" b="1" dirty="0"/>
              <a:t> земель».</a:t>
            </a:r>
          </a:p>
          <a:p>
            <a:pPr marL="596646" indent="-514350">
              <a:buFont typeface="+mj-lt"/>
              <a:buAutoNum type="arabicPeriod"/>
            </a:pPr>
            <a:r>
              <a:rPr lang="ru-RU" sz="2000" dirty="0" smtClean="0"/>
              <a:t>Постанова </a:t>
            </a:r>
            <a:r>
              <a:rPr lang="ru-RU" sz="2000" dirty="0" err="1"/>
              <a:t>Кабінету</a:t>
            </a:r>
            <a:r>
              <a:rPr lang="ru-RU" sz="2000" dirty="0"/>
              <a:t> </a:t>
            </a:r>
            <a:r>
              <a:rPr lang="ru-RU" sz="2000" dirty="0" err="1"/>
              <a:t>Міністрів</a:t>
            </a:r>
            <a:r>
              <a:rPr lang="ru-RU" sz="2000" dirty="0"/>
              <a:t> </a:t>
            </a:r>
            <a:r>
              <a:rPr lang="ru-RU" sz="2000" dirty="0" err="1"/>
              <a:t>України</a:t>
            </a:r>
            <a:r>
              <a:rPr lang="ru-RU" sz="2000" dirty="0"/>
              <a:t> </a:t>
            </a:r>
            <a:r>
              <a:rPr lang="ru-RU" sz="2000" dirty="0" err="1"/>
              <a:t>від</a:t>
            </a:r>
            <a:r>
              <a:rPr lang="ru-RU" sz="2000" dirty="0"/>
              <a:t> </a:t>
            </a:r>
            <a:r>
              <a:rPr lang="ru-RU" sz="2000" dirty="0" smtClean="0"/>
              <a:t>30 </a:t>
            </a:r>
            <a:r>
              <a:rPr lang="ru-RU" sz="2000" dirty="0" err="1" smtClean="0"/>
              <a:t>червня</a:t>
            </a:r>
            <a:r>
              <a:rPr lang="ru-RU" sz="2000" dirty="0" smtClean="0"/>
              <a:t> 2023 </a:t>
            </a:r>
            <a:r>
              <a:rPr lang="ru-RU" sz="2000" dirty="0"/>
              <a:t>р. № </a:t>
            </a:r>
            <a:r>
              <a:rPr lang="ru-RU" sz="2000" dirty="0" smtClean="0"/>
              <a:t>665 </a:t>
            </a:r>
            <a:r>
              <a:rPr lang="ru-RU" sz="2000" b="1" dirty="0"/>
              <a:t>«Про </a:t>
            </a:r>
            <a:r>
              <a:rPr lang="ru-RU" sz="2000" b="1" dirty="0" err="1"/>
              <a:t>внесення</a:t>
            </a:r>
            <a:r>
              <a:rPr lang="ru-RU" sz="2000" b="1" dirty="0"/>
              <a:t> </a:t>
            </a:r>
            <a:r>
              <a:rPr lang="ru-RU" sz="2000" b="1" dirty="0" err="1"/>
              <a:t>змін</a:t>
            </a:r>
            <a:r>
              <a:rPr lang="ru-RU" sz="2000" b="1" dirty="0"/>
              <a:t> до </a:t>
            </a:r>
            <a:r>
              <a:rPr lang="ru-RU" sz="2000" b="1" dirty="0" err="1"/>
              <a:t>деяких</a:t>
            </a:r>
            <a:r>
              <a:rPr lang="ru-RU" sz="2000" b="1" dirty="0"/>
              <a:t> </a:t>
            </a:r>
            <a:r>
              <a:rPr lang="ru-RU" sz="2000" b="1" dirty="0" err="1"/>
              <a:t>актів</a:t>
            </a:r>
            <a:r>
              <a:rPr lang="ru-RU" sz="2000" b="1" dirty="0"/>
              <a:t> </a:t>
            </a:r>
            <a:r>
              <a:rPr lang="ru-RU" sz="2000" b="1" dirty="0" err="1"/>
              <a:t>Кабінету</a:t>
            </a:r>
            <a:r>
              <a:rPr lang="ru-RU" sz="2000" b="1" dirty="0"/>
              <a:t> </a:t>
            </a:r>
            <a:r>
              <a:rPr lang="ru-RU" sz="2000" b="1" dirty="0" err="1"/>
              <a:t>Міністрів</a:t>
            </a:r>
            <a:r>
              <a:rPr lang="ru-RU" sz="2000" b="1" dirty="0"/>
              <a:t> </a:t>
            </a:r>
            <a:r>
              <a:rPr lang="ru-RU" sz="2000" b="1" dirty="0" err="1"/>
              <a:t>України</a:t>
            </a:r>
            <a:r>
              <a:rPr lang="ru-RU" sz="2000" b="1" dirty="0"/>
              <a:t> </a:t>
            </a:r>
            <a:r>
              <a:rPr lang="ru-RU" sz="2000" b="1" dirty="0" err="1"/>
              <a:t>щодо</a:t>
            </a:r>
            <a:r>
              <a:rPr lang="ru-RU" sz="2000" b="1" dirty="0"/>
              <a:t> </a:t>
            </a:r>
            <a:r>
              <a:rPr lang="ru-RU" sz="2000" b="1" dirty="0" err="1"/>
              <a:t>охорони</a:t>
            </a:r>
            <a:r>
              <a:rPr lang="ru-RU" sz="2000" b="1" dirty="0"/>
              <a:t> земель і </a:t>
            </a:r>
            <a:r>
              <a:rPr lang="ru-RU" sz="2000" b="1" dirty="0" err="1"/>
              <a:t>ґрунтів</a:t>
            </a:r>
            <a:r>
              <a:rPr lang="ru-RU" sz="2000" b="1" dirty="0"/>
              <a:t>».</a:t>
            </a:r>
          </a:p>
          <a:p>
            <a:pPr marL="596646" indent="-514350">
              <a:buFont typeface="+mj-lt"/>
              <a:buAutoNum type="arabicPeriod"/>
            </a:pPr>
            <a:r>
              <a:rPr lang="ru-RU" sz="2000" dirty="0"/>
              <a:t>Постанова </a:t>
            </a:r>
            <a:r>
              <a:rPr lang="ru-RU" sz="2000" dirty="0" err="1"/>
              <a:t>Кабінету</a:t>
            </a:r>
            <a:r>
              <a:rPr lang="ru-RU" sz="2000" dirty="0"/>
              <a:t> </a:t>
            </a:r>
            <a:r>
              <a:rPr lang="ru-RU" sz="2000" dirty="0" err="1"/>
              <a:t>Міністрів</a:t>
            </a:r>
            <a:r>
              <a:rPr lang="ru-RU" sz="2000" dirty="0"/>
              <a:t> </a:t>
            </a:r>
            <a:r>
              <a:rPr lang="ru-RU" sz="2000" dirty="0" err="1"/>
              <a:t>України</a:t>
            </a:r>
            <a:r>
              <a:rPr lang="ru-RU" sz="2000" dirty="0"/>
              <a:t> </a:t>
            </a:r>
            <a:r>
              <a:rPr lang="ru-RU" sz="2000" dirty="0" err="1"/>
              <a:t>від</a:t>
            </a:r>
            <a:r>
              <a:rPr lang="ru-RU" sz="2000" dirty="0"/>
              <a:t> </a:t>
            </a:r>
            <a:r>
              <a:rPr lang="ru-RU" sz="2000" dirty="0" smtClean="0"/>
              <a:t>27 </a:t>
            </a:r>
            <a:r>
              <a:rPr lang="ru-RU" sz="2000" dirty="0" err="1" smtClean="0"/>
              <a:t>вересня</a:t>
            </a:r>
            <a:r>
              <a:rPr lang="ru-RU" sz="2000" dirty="0" smtClean="0"/>
              <a:t> 2022 </a:t>
            </a:r>
            <a:r>
              <a:rPr lang="ru-RU" sz="2000" dirty="0"/>
              <a:t>р. № </a:t>
            </a:r>
            <a:r>
              <a:rPr lang="ru-RU" sz="2000" dirty="0" smtClean="0"/>
              <a:t>1077 </a:t>
            </a:r>
            <a:r>
              <a:rPr lang="ru-RU" sz="2000" b="1" dirty="0"/>
              <a:t>«Про </a:t>
            </a:r>
            <a:r>
              <a:rPr lang="ru-RU" sz="2000" b="1" dirty="0" err="1"/>
              <a:t>внесення</a:t>
            </a:r>
            <a:r>
              <a:rPr lang="ru-RU" sz="2000" b="1" dirty="0"/>
              <a:t> </a:t>
            </a:r>
            <a:r>
              <a:rPr lang="ru-RU" sz="2000" b="1" dirty="0" err="1"/>
              <a:t>змін</a:t>
            </a:r>
            <a:r>
              <a:rPr lang="ru-RU" sz="2000" b="1" dirty="0"/>
              <a:t> до </a:t>
            </a:r>
            <a:r>
              <a:rPr lang="ru-RU" sz="2000" b="1" dirty="0" err="1"/>
              <a:t>деяких</a:t>
            </a:r>
            <a:r>
              <a:rPr lang="ru-RU" sz="2000" b="1" dirty="0"/>
              <a:t> </a:t>
            </a:r>
            <a:r>
              <a:rPr lang="ru-RU" sz="2000" b="1" dirty="0" err="1"/>
              <a:t>актів</a:t>
            </a:r>
            <a:r>
              <a:rPr lang="ru-RU" sz="2000" b="1" dirty="0"/>
              <a:t> </a:t>
            </a:r>
            <a:r>
              <a:rPr lang="ru-RU" sz="2000" b="1" dirty="0" err="1"/>
              <a:t>Кабінету</a:t>
            </a:r>
            <a:r>
              <a:rPr lang="ru-RU" sz="2000" b="1" dirty="0"/>
              <a:t> </a:t>
            </a:r>
            <a:r>
              <a:rPr lang="ru-RU" sz="2000" b="1" dirty="0" err="1"/>
              <a:t>Міністрів</a:t>
            </a:r>
            <a:r>
              <a:rPr lang="ru-RU" sz="2000" b="1" dirty="0"/>
              <a:t> </a:t>
            </a:r>
            <a:r>
              <a:rPr lang="ru-RU" sz="2000" b="1" dirty="0" err="1"/>
              <a:t>України</a:t>
            </a:r>
            <a:r>
              <a:rPr lang="ru-RU" sz="2000" b="1" dirty="0"/>
              <a:t> </a:t>
            </a:r>
            <a:r>
              <a:rPr lang="ru-RU" sz="2000" b="1" dirty="0" err="1"/>
              <a:t>щодо</a:t>
            </a:r>
            <a:r>
              <a:rPr lang="ru-RU" sz="2000" b="1" dirty="0"/>
              <a:t> </a:t>
            </a:r>
            <a:r>
              <a:rPr lang="ru-RU" sz="2000" b="1" dirty="0" err="1"/>
              <a:t>стимулювання</a:t>
            </a:r>
            <a:r>
              <a:rPr lang="ru-RU" sz="2000" b="1" dirty="0"/>
              <a:t> </a:t>
            </a:r>
            <a:r>
              <a:rPr lang="ru-RU" sz="2000" b="1" dirty="0" err="1"/>
              <a:t>меліорації</a:t>
            </a:r>
            <a:r>
              <a:rPr lang="ru-RU" sz="2000" b="1" dirty="0"/>
              <a:t> земель».</a:t>
            </a:r>
          </a:p>
          <a:p>
            <a:pPr marL="596646" indent="-514350">
              <a:buFont typeface="+mj-lt"/>
              <a:buAutoNum type="arabicPeriod"/>
            </a:pPr>
            <a:r>
              <a:rPr lang="ru-RU" sz="2000" dirty="0"/>
              <a:t>Постанова </a:t>
            </a:r>
            <a:r>
              <a:rPr lang="ru-RU" sz="2000" dirty="0" err="1"/>
              <a:t>Кабінету</a:t>
            </a:r>
            <a:r>
              <a:rPr lang="ru-RU" sz="2000" dirty="0"/>
              <a:t> </a:t>
            </a:r>
            <a:r>
              <a:rPr lang="ru-RU" sz="2000" dirty="0" err="1"/>
              <a:t>Міністрів</a:t>
            </a:r>
            <a:r>
              <a:rPr lang="ru-RU" sz="2000" dirty="0"/>
              <a:t> </a:t>
            </a:r>
            <a:r>
              <a:rPr lang="ru-RU" sz="2000" dirty="0" err="1"/>
              <a:t>України</a:t>
            </a:r>
            <a:r>
              <a:rPr lang="ru-RU" sz="2000" dirty="0"/>
              <a:t> </a:t>
            </a:r>
            <a:r>
              <a:rPr lang="ru-RU" sz="2000" dirty="0" err="1"/>
              <a:t>від</a:t>
            </a:r>
            <a:r>
              <a:rPr lang="ru-RU" sz="2000" dirty="0"/>
              <a:t> </a:t>
            </a:r>
            <a:r>
              <a:rPr lang="ru-RU" sz="2000" dirty="0" smtClean="0"/>
              <a:t>01 </a:t>
            </a:r>
            <a:r>
              <a:rPr lang="ru-RU" sz="2000" dirty="0" err="1" smtClean="0"/>
              <a:t>березня</a:t>
            </a:r>
            <a:r>
              <a:rPr lang="ru-RU" sz="2000" dirty="0" smtClean="0"/>
              <a:t> 2024 </a:t>
            </a:r>
            <a:r>
              <a:rPr lang="ru-RU" sz="2000" dirty="0"/>
              <a:t>р. № </a:t>
            </a:r>
            <a:r>
              <a:rPr lang="ru-RU" sz="2000" dirty="0" smtClean="0"/>
              <a:t>235 </a:t>
            </a:r>
            <a:r>
              <a:rPr lang="ru-RU" sz="2000" b="1" dirty="0"/>
              <a:t>«Про </a:t>
            </a:r>
            <a:r>
              <a:rPr lang="ru-RU" sz="2000" b="1" dirty="0" err="1"/>
              <a:t>внесення</a:t>
            </a:r>
            <a:r>
              <a:rPr lang="ru-RU" sz="2000" b="1" dirty="0"/>
              <a:t> </a:t>
            </a:r>
            <a:r>
              <a:rPr lang="ru-RU" sz="2000" b="1" dirty="0" err="1"/>
              <a:t>змін</a:t>
            </a:r>
            <a:r>
              <a:rPr lang="ru-RU" sz="2000" b="1" dirty="0"/>
              <a:t> до </a:t>
            </a:r>
            <a:r>
              <a:rPr lang="ru-RU" sz="2000" b="1" dirty="0" err="1"/>
              <a:t>деяких</a:t>
            </a:r>
            <a:r>
              <a:rPr lang="ru-RU" sz="2000" b="1" dirty="0"/>
              <a:t> постанов </a:t>
            </a:r>
            <a:r>
              <a:rPr lang="ru-RU" sz="2000" b="1" dirty="0" err="1"/>
              <a:t>Кабінету</a:t>
            </a:r>
            <a:r>
              <a:rPr lang="ru-RU" sz="2000" b="1" dirty="0"/>
              <a:t> </a:t>
            </a:r>
            <a:r>
              <a:rPr lang="ru-RU" sz="2000" b="1" dirty="0" err="1"/>
              <a:t>Міністрів</a:t>
            </a:r>
            <a:r>
              <a:rPr lang="ru-RU" sz="2000" b="1" dirty="0"/>
              <a:t> </a:t>
            </a:r>
            <a:r>
              <a:rPr lang="ru-RU" sz="2000" b="1" dirty="0" err="1"/>
              <a:t>України</a:t>
            </a:r>
            <a:r>
              <a:rPr lang="ru-RU" sz="2000" b="1" dirty="0"/>
              <a:t> </a:t>
            </a:r>
            <a:r>
              <a:rPr lang="ru-RU" sz="2000" b="1" dirty="0" err="1"/>
              <a:t>щодо</a:t>
            </a:r>
            <a:r>
              <a:rPr lang="ru-RU" sz="2000" b="1" dirty="0"/>
              <a:t> </a:t>
            </a:r>
            <a:r>
              <a:rPr lang="ru-RU" sz="2000" b="1" dirty="0" err="1"/>
              <a:t>ефективності</a:t>
            </a:r>
            <a:r>
              <a:rPr lang="ru-RU" sz="2000" b="1" dirty="0"/>
              <a:t> </a:t>
            </a:r>
            <a:r>
              <a:rPr lang="ru-RU" sz="2000" b="1" dirty="0" err="1"/>
              <a:t>використання</a:t>
            </a:r>
            <a:r>
              <a:rPr lang="ru-RU" sz="2000" b="1" dirty="0"/>
              <a:t> земель».</a:t>
            </a:r>
          </a:p>
          <a:p>
            <a:pPr marL="596646" indent="-514350">
              <a:buFont typeface="+mj-lt"/>
              <a:buAutoNum type="arabicPeriod"/>
            </a:pPr>
            <a:endParaRPr lang="ru-RU" sz="2000" b="1" dirty="0" smtClean="0"/>
          </a:p>
          <a:p>
            <a:pPr marL="596646" indent="-514350">
              <a:buFont typeface="+mj-lt"/>
              <a:buAutoNum type="arabicPeriod"/>
            </a:pPr>
            <a:endParaRPr lang="ru-RU" sz="2200" b="1" dirty="0" smtClean="0"/>
          </a:p>
          <a:p>
            <a:pPr marL="596646" indent="-514350">
              <a:buFont typeface="+mj-lt"/>
              <a:buAutoNum type="arabicPeriod"/>
            </a:pPr>
            <a:endParaRPr lang="ru-RU" sz="2600" b="1" dirty="0"/>
          </a:p>
        </p:txBody>
      </p:sp>
    </p:spTree>
    <p:extLst>
      <p:ext uri="{BB962C8B-B14F-4D97-AF65-F5344CB8AC3E}">
        <p14:creationId xmlns:p14="http://schemas.microsoft.com/office/powerpoint/2010/main" val="296711179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88640"/>
            <a:ext cx="7498080" cy="1224136"/>
          </a:xfrm>
        </p:spPr>
        <p:txBody>
          <a:bodyPr>
            <a:noAutofit/>
          </a:bodyPr>
          <a:lstStyle/>
          <a:p>
            <a:r>
              <a:rPr lang="ru-RU" sz="2000" b="1" dirty="0" err="1" smtClean="0">
                <a:solidFill>
                  <a:schemeClr val="tx1"/>
                </a:solidFill>
              </a:rPr>
              <a:t>Розпорядження</a:t>
            </a:r>
            <a:r>
              <a:rPr lang="ru-RU" sz="2000" b="1" dirty="0" smtClean="0">
                <a:solidFill>
                  <a:schemeClr val="tx1"/>
                </a:solidFill>
              </a:rPr>
              <a:t> </a:t>
            </a:r>
            <a:r>
              <a:rPr lang="ru-RU" sz="2000" b="1" dirty="0" err="1" smtClean="0">
                <a:solidFill>
                  <a:schemeClr val="tx1"/>
                </a:solidFill>
              </a:rPr>
              <a:t>Кабінету</a:t>
            </a:r>
            <a:r>
              <a:rPr lang="ru-RU" sz="2000" b="1" dirty="0" smtClean="0">
                <a:solidFill>
                  <a:schemeClr val="tx1"/>
                </a:solidFill>
              </a:rPr>
              <a:t> </a:t>
            </a:r>
            <a:r>
              <a:rPr lang="ru-RU" sz="2000" b="1" dirty="0" err="1" smtClean="0">
                <a:solidFill>
                  <a:schemeClr val="tx1"/>
                </a:solidFill>
              </a:rPr>
              <a:t>Міністрів</a:t>
            </a:r>
            <a:r>
              <a:rPr lang="ru-RU" sz="2000" b="1" dirty="0" smtClean="0">
                <a:solidFill>
                  <a:schemeClr val="tx1"/>
                </a:solidFill>
              </a:rPr>
              <a:t> </a:t>
            </a:r>
            <a:r>
              <a:rPr lang="ru-RU" sz="2000" b="1" dirty="0" err="1" smtClean="0">
                <a:solidFill>
                  <a:schemeClr val="tx1"/>
                </a:solidFill>
              </a:rPr>
              <a:t>України</a:t>
            </a:r>
            <a:r>
              <a:rPr lang="ru-RU" sz="2000" b="1" dirty="0" smtClean="0">
                <a:solidFill>
                  <a:schemeClr val="tx1"/>
                </a:solidFill>
              </a:rPr>
              <a:t> </a:t>
            </a:r>
            <a:r>
              <a:rPr lang="ru-RU" sz="2000" b="1" dirty="0">
                <a:solidFill>
                  <a:schemeClr val="tx1"/>
                </a:solidFill>
              </a:rPr>
              <a:t/>
            </a:r>
            <a:br>
              <a:rPr lang="ru-RU" sz="2000" b="1" dirty="0">
                <a:solidFill>
                  <a:schemeClr val="tx1"/>
                </a:solidFill>
              </a:rPr>
            </a:br>
            <a:r>
              <a:rPr lang="ru-RU" sz="2000" b="1" dirty="0">
                <a:solidFill>
                  <a:srgbClr val="FF0000"/>
                </a:solidFill>
              </a:rPr>
              <a:t>«Про </a:t>
            </a:r>
            <a:r>
              <a:rPr lang="ru-RU" sz="2000" b="1" dirty="0" err="1">
                <a:solidFill>
                  <a:srgbClr val="FF0000"/>
                </a:solidFill>
              </a:rPr>
              <a:t>схвалення</a:t>
            </a:r>
            <a:r>
              <a:rPr lang="ru-RU" sz="2000" b="1" dirty="0">
                <a:solidFill>
                  <a:srgbClr val="FF0000"/>
                </a:solidFill>
              </a:rPr>
              <a:t> </a:t>
            </a:r>
            <a:r>
              <a:rPr lang="ru-RU" sz="2000" b="1" dirty="0" err="1">
                <a:solidFill>
                  <a:srgbClr val="FF0000"/>
                </a:solidFill>
              </a:rPr>
              <a:t>Концепції</a:t>
            </a:r>
            <a:r>
              <a:rPr lang="ru-RU" sz="2000" b="1" dirty="0">
                <a:solidFill>
                  <a:srgbClr val="FF0000"/>
                </a:solidFill>
              </a:rPr>
              <a:t> </a:t>
            </a:r>
            <a:r>
              <a:rPr lang="ru-RU" sz="2000" b="1" dirty="0" err="1">
                <a:solidFill>
                  <a:srgbClr val="FF0000"/>
                </a:solidFill>
              </a:rPr>
              <a:t>Загальнодержавної</a:t>
            </a:r>
            <a:r>
              <a:rPr lang="ru-RU" sz="2000" b="1" dirty="0">
                <a:solidFill>
                  <a:srgbClr val="FF0000"/>
                </a:solidFill>
              </a:rPr>
              <a:t> </a:t>
            </a:r>
            <a:r>
              <a:rPr lang="ru-RU" sz="2000" b="1" dirty="0" err="1">
                <a:solidFill>
                  <a:srgbClr val="FF0000"/>
                </a:solidFill>
              </a:rPr>
              <a:t>цільової</a:t>
            </a:r>
            <a:r>
              <a:rPr lang="ru-RU" sz="2000" b="1" dirty="0">
                <a:solidFill>
                  <a:srgbClr val="FF0000"/>
                </a:solidFill>
              </a:rPr>
              <a:t> </a:t>
            </a:r>
            <a:r>
              <a:rPr lang="ru-RU" sz="2000" b="1" dirty="0" err="1">
                <a:solidFill>
                  <a:srgbClr val="FF0000"/>
                </a:solidFill>
              </a:rPr>
              <a:t>програми</a:t>
            </a:r>
            <a:r>
              <a:rPr lang="ru-RU" sz="2000" b="1" dirty="0">
                <a:solidFill>
                  <a:srgbClr val="FF0000"/>
                </a:solidFill>
              </a:rPr>
              <a:t> </a:t>
            </a:r>
            <a:r>
              <a:rPr lang="ru-RU" sz="2000" b="1" dirty="0" err="1">
                <a:solidFill>
                  <a:srgbClr val="FF0000"/>
                </a:solidFill>
              </a:rPr>
              <a:t>використання</a:t>
            </a:r>
            <a:r>
              <a:rPr lang="ru-RU" sz="2000" b="1" dirty="0">
                <a:solidFill>
                  <a:srgbClr val="FF0000"/>
                </a:solidFill>
              </a:rPr>
              <a:t> та </a:t>
            </a:r>
            <a:r>
              <a:rPr lang="ru-RU" sz="2000" b="1" dirty="0" err="1">
                <a:solidFill>
                  <a:srgbClr val="FF0000"/>
                </a:solidFill>
              </a:rPr>
              <a:t>охорони</a:t>
            </a:r>
            <a:r>
              <a:rPr lang="ru-RU" sz="2000" b="1" dirty="0">
                <a:solidFill>
                  <a:srgbClr val="FF0000"/>
                </a:solidFill>
              </a:rPr>
              <a:t> </a:t>
            </a:r>
            <a:r>
              <a:rPr lang="ru-RU" sz="2000" b="1" dirty="0" smtClean="0">
                <a:solidFill>
                  <a:srgbClr val="FF0000"/>
                </a:solidFill>
              </a:rPr>
              <a:t>земель»</a:t>
            </a:r>
            <a:r>
              <a:rPr lang="ru-RU" sz="2000" b="1" dirty="0">
                <a:solidFill>
                  <a:srgbClr val="FF0000"/>
                </a:solidFill>
              </a:rPr>
              <a:t> </a:t>
            </a:r>
            <a:r>
              <a:rPr lang="ru-RU" sz="2000" b="1" dirty="0" smtClean="0">
                <a:solidFill>
                  <a:srgbClr val="FF0000"/>
                </a:solidFill>
              </a:rPr>
              <a:t> </a:t>
            </a:r>
            <a:br>
              <a:rPr lang="ru-RU" sz="2000" b="1" dirty="0" smtClean="0">
                <a:solidFill>
                  <a:srgbClr val="FF0000"/>
                </a:solidFill>
              </a:rPr>
            </a:br>
            <a:r>
              <a:rPr lang="ru-RU" sz="2000" b="1" dirty="0" err="1" smtClean="0">
                <a:solidFill>
                  <a:schemeClr val="tx1"/>
                </a:solidFill>
              </a:rPr>
              <a:t>від</a:t>
            </a:r>
            <a:r>
              <a:rPr lang="ru-RU" sz="2000" b="1" dirty="0" smtClean="0">
                <a:solidFill>
                  <a:schemeClr val="tx1"/>
                </a:solidFill>
              </a:rPr>
              <a:t> </a:t>
            </a:r>
            <a:r>
              <a:rPr lang="ru-RU" sz="2000" b="1" dirty="0">
                <a:solidFill>
                  <a:schemeClr val="tx1"/>
                </a:solidFill>
              </a:rPr>
              <a:t>19 </a:t>
            </a:r>
            <a:r>
              <a:rPr lang="ru-RU" sz="2000" b="1" dirty="0" err="1">
                <a:solidFill>
                  <a:schemeClr val="tx1"/>
                </a:solidFill>
              </a:rPr>
              <a:t>січня</a:t>
            </a:r>
            <a:r>
              <a:rPr lang="ru-RU" sz="2000" b="1" dirty="0">
                <a:solidFill>
                  <a:schemeClr val="tx1"/>
                </a:solidFill>
              </a:rPr>
              <a:t> 2022 р. № 70-р</a:t>
            </a:r>
          </a:p>
        </p:txBody>
      </p:sp>
      <p:sp>
        <p:nvSpPr>
          <p:cNvPr id="3" name="Содержимое 2"/>
          <p:cNvSpPr>
            <a:spLocks noGrp="1"/>
          </p:cNvSpPr>
          <p:nvPr>
            <p:ph idx="1"/>
          </p:nvPr>
        </p:nvSpPr>
        <p:spPr>
          <a:xfrm>
            <a:off x="1187624" y="1628800"/>
            <a:ext cx="7848872" cy="4896544"/>
          </a:xfrm>
        </p:spPr>
        <p:txBody>
          <a:bodyPr>
            <a:normAutofit lnSpcReduction="10000"/>
          </a:bodyPr>
          <a:lstStyle/>
          <a:p>
            <a:pPr marL="342900" indent="-342900" algn="just">
              <a:buFont typeface="Wingdings" panose="05000000000000000000" pitchFamily="2" charset="2"/>
              <a:buChar char="Ø"/>
            </a:pPr>
            <a:r>
              <a:rPr lang="uk-UA" sz="2000" dirty="0"/>
              <a:t>Земельний фонд України становить 60,4 млн. гектарів і характеризується надзвичайно високим рівнем освоєння. Близько 70 відсотків земельного фонду України становлять сільськогосподарські землі, близько 4 відсотків - забудовані землі.</a:t>
            </a:r>
          </a:p>
          <a:p>
            <a:pPr marL="342900" indent="-342900" algn="just">
              <a:buFont typeface="Wingdings" panose="05000000000000000000" pitchFamily="2" charset="2"/>
              <a:buChar char="Ø"/>
            </a:pPr>
            <a:endParaRPr lang="uk-UA" sz="2000" dirty="0"/>
          </a:p>
          <a:p>
            <a:pPr marL="342900" indent="-342900" algn="just">
              <a:buFont typeface="Wingdings" panose="05000000000000000000" pitchFamily="2" charset="2"/>
              <a:buChar char="Ø"/>
            </a:pPr>
            <a:r>
              <a:rPr lang="uk-UA" sz="2000" dirty="0"/>
              <a:t>Високий рівень господарського освоєння території України визначає інтенсивний вплив </a:t>
            </a:r>
            <a:r>
              <a:rPr lang="uk-UA" sz="2000" dirty="0" err="1"/>
              <a:t>антропо</a:t>
            </a:r>
            <a:r>
              <a:rPr lang="uk-UA" sz="2000" dirty="0"/>
              <a:t>- та техногенезу на навколишнє природне середовище, в тому числі на земельні ресурси, склад і характер процесів, які відбуваються у сфері використання земель.</a:t>
            </a:r>
          </a:p>
          <a:p>
            <a:pPr marL="342900" indent="-342900" algn="just">
              <a:buFont typeface="Wingdings" panose="05000000000000000000" pitchFamily="2" charset="2"/>
              <a:buChar char="Ø"/>
            </a:pPr>
            <a:endParaRPr lang="uk-UA" sz="2000" dirty="0"/>
          </a:p>
          <a:p>
            <a:pPr marL="342900" indent="-342900" algn="just">
              <a:buFont typeface="Wingdings" panose="05000000000000000000" pitchFamily="2" charset="2"/>
              <a:buChar char="Ø"/>
            </a:pPr>
            <a:r>
              <a:rPr lang="uk-UA" sz="2000" dirty="0"/>
              <a:t>Найбільшу питому вагу мають сільськогосподарські землі (близько 70 відсотків). Рівень розорювання земель в державі досягає в середньому 54 відсотки, а у деяких областях - 70 відсотків і більше.</a:t>
            </a:r>
          </a:p>
          <a:p>
            <a:pPr marL="342900" indent="-342900" algn="just">
              <a:buFont typeface="Wingdings" panose="05000000000000000000" pitchFamily="2" charset="2"/>
              <a:buChar char="Ø"/>
            </a:pPr>
            <a:endParaRPr lang="uk-UA" sz="2000" dirty="0"/>
          </a:p>
        </p:txBody>
      </p:sp>
    </p:spTree>
    <p:extLst>
      <p:ext uri="{BB962C8B-B14F-4D97-AF65-F5344CB8AC3E}">
        <p14:creationId xmlns:p14="http://schemas.microsoft.com/office/powerpoint/2010/main" val="1953086820"/>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88640"/>
            <a:ext cx="7498080" cy="1224136"/>
          </a:xfrm>
        </p:spPr>
        <p:txBody>
          <a:bodyPr>
            <a:noAutofit/>
          </a:bodyPr>
          <a:lstStyle/>
          <a:p>
            <a:r>
              <a:rPr lang="ru-RU" sz="2000" b="1" dirty="0" err="1" smtClean="0">
                <a:solidFill>
                  <a:schemeClr val="tx1"/>
                </a:solidFill>
              </a:rPr>
              <a:t>Розпорядження</a:t>
            </a:r>
            <a:r>
              <a:rPr lang="ru-RU" sz="2000" b="1" dirty="0" smtClean="0">
                <a:solidFill>
                  <a:schemeClr val="tx1"/>
                </a:solidFill>
              </a:rPr>
              <a:t> </a:t>
            </a:r>
            <a:r>
              <a:rPr lang="ru-RU" sz="2000" b="1" dirty="0" err="1" smtClean="0">
                <a:solidFill>
                  <a:schemeClr val="tx1"/>
                </a:solidFill>
              </a:rPr>
              <a:t>Кабінету</a:t>
            </a:r>
            <a:r>
              <a:rPr lang="ru-RU" sz="2000" b="1" dirty="0" smtClean="0">
                <a:solidFill>
                  <a:schemeClr val="tx1"/>
                </a:solidFill>
              </a:rPr>
              <a:t> </a:t>
            </a:r>
            <a:r>
              <a:rPr lang="ru-RU" sz="2000" b="1" dirty="0" err="1" smtClean="0">
                <a:solidFill>
                  <a:schemeClr val="tx1"/>
                </a:solidFill>
              </a:rPr>
              <a:t>Міністрів</a:t>
            </a:r>
            <a:r>
              <a:rPr lang="ru-RU" sz="2000" b="1" dirty="0" smtClean="0">
                <a:solidFill>
                  <a:schemeClr val="tx1"/>
                </a:solidFill>
              </a:rPr>
              <a:t> </a:t>
            </a:r>
            <a:r>
              <a:rPr lang="ru-RU" sz="2000" b="1" dirty="0" err="1" smtClean="0">
                <a:solidFill>
                  <a:schemeClr val="tx1"/>
                </a:solidFill>
              </a:rPr>
              <a:t>України</a:t>
            </a:r>
            <a:r>
              <a:rPr lang="ru-RU" sz="2000" b="1" dirty="0" smtClean="0">
                <a:solidFill>
                  <a:schemeClr val="tx1"/>
                </a:solidFill>
              </a:rPr>
              <a:t> </a:t>
            </a:r>
            <a:r>
              <a:rPr lang="ru-RU" sz="2000" b="1" dirty="0">
                <a:solidFill>
                  <a:schemeClr val="tx1"/>
                </a:solidFill>
              </a:rPr>
              <a:t/>
            </a:r>
            <a:br>
              <a:rPr lang="ru-RU" sz="2000" b="1" dirty="0">
                <a:solidFill>
                  <a:schemeClr val="tx1"/>
                </a:solidFill>
              </a:rPr>
            </a:br>
            <a:r>
              <a:rPr lang="ru-RU" sz="2000" b="1" dirty="0">
                <a:solidFill>
                  <a:srgbClr val="FF0000"/>
                </a:solidFill>
              </a:rPr>
              <a:t>«Про </a:t>
            </a:r>
            <a:r>
              <a:rPr lang="ru-RU" sz="2000" b="1" dirty="0" err="1">
                <a:solidFill>
                  <a:srgbClr val="FF0000"/>
                </a:solidFill>
              </a:rPr>
              <a:t>схвалення</a:t>
            </a:r>
            <a:r>
              <a:rPr lang="ru-RU" sz="2000" b="1" dirty="0">
                <a:solidFill>
                  <a:srgbClr val="FF0000"/>
                </a:solidFill>
              </a:rPr>
              <a:t> </a:t>
            </a:r>
            <a:r>
              <a:rPr lang="ru-RU" sz="2000" b="1" dirty="0" err="1">
                <a:solidFill>
                  <a:srgbClr val="FF0000"/>
                </a:solidFill>
              </a:rPr>
              <a:t>Концепції</a:t>
            </a:r>
            <a:r>
              <a:rPr lang="ru-RU" sz="2000" b="1" dirty="0">
                <a:solidFill>
                  <a:srgbClr val="FF0000"/>
                </a:solidFill>
              </a:rPr>
              <a:t> </a:t>
            </a:r>
            <a:r>
              <a:rPr lang="ru-RU" sz="2000" b="1" dirty="0" err="1">
                <a:solidFill>
                  <a:srgbClr val="FF0000"/>
                </a:solidFill>
              </a:rPr>
              <a:t>Загальнодержавної</a:t>
            </a:r>
            <a:r>
              <a:rPr lang="ru-RU" sz="2000" b="1" dirty="0">
                <a:solidFill>
                  <a:srgbClr val="FF0000"/>
                </a:solidFill>
              </a:rPr>
              <a:t> </a:t>
            </a:r>
            <a:r>
              <a:rPr lang="ru-RU" sz="2000" b="1" dirty="0" err="1">
                <a:solidFill>
                  <a:srgbClr val="FF0000"/>
                </a:solidFill>
              </a:rPr>
              <a:t>цільової</a:t>
            </a:r>
            <a:r>
              <a:rPr lang="ru-RU" sz="2000" b="1" dirty="0">
                <a:solidFill>
                  <a:srgbClr val="FF0000"/>
                </a:solidFill>
              </a:rPr>
              <a:t> </a:t>
            </a:r>
            <a:r>
              <a:rPr lang="ru-RU" sz="2000" b="1" dirty="0" err="1">
                <a:solidFill>
                  <a:srgbClr val="FF0000"/>
                </a:solidFill>
              </a:rPr>
              <a:t>програми</a:t>
            </a:r>
            <a:r>
              <a:rPr lang="ru-RU" sz="2000" b="1" dirty="0">
                <a:solidFill>
                  <a:srgbClr val="FF0000"/>
                </a:solidFill>
              </a:rPr>
              <a:t> </a:t>
            </a:r>
            <a:r>
              <a:rPr lang="ru-RU" sz="2000" b="1" dirty="0" err="1">
                <a:solidFill>
                  <a:srgbClr val="FF0000"/>
                </a:solidFill>
              </a:rPr>
              <a:t>використання</a:t>
            </a:r>
            <a:r>
              <a:rPr lang="ru-RU" sz="2000" b="1" dirty="0">
                <a:solidFill>
                  <a:srgbClr val="FF0000"/>
                </a:solidFill>
              </a:rPr>
              <a:t> та </a:t>
            </a:r>
            <a:r>
              <a:rPr lang="ru-RU" sz="2000" b="1" dirty="0" err="1">
                <a:solidFill>
                  <a:srgbClr val="FF0000"/>
                </a:solidFill>
              </a:rPr>
              <a:t>охорони</a:t>
            </a:r>
            <a:r>
              <a:rPr lang="ru-RU" sz="2000" b="1" dirty="0">
                <a:solidFill>
                  <a:srgbClr val="FF0000"/>
                </a:solidFill>
              </a:rPr>
              <a:t> </a:t>
            </a:r>
            <a:r>
              <a:rPr lang="ru-RU" sz="2000" b="1" dirty="0" smtClean="0">
                <a:solidFill>
                  <a:srgbClr val="FF0000"/>
                </a:solidFill>
              </a:rPr>
              <a:t>земель»</a:t>
            </a:r>
            <a:r>
              <a:rPr lang="ru-RU" sz="2000" b="1" dirty="0">
                <a:solidFill>
                  <a:srgbClr val="FF0000"/>
                </a:solidFill>
              </a:rPr>
              <a:t> </a:t>
            </a:r>
            <a:r>
              <a:rPr lang="ru-RU" sz="2000" b="1" dirty="0" smtClean="0">
                <a:solidFill>
                  <a:srgbClr val="FF0000"/>
                </a:solidFill>
              </a:rPr>
              <a:t> </a:t>
            </a:r>
            <a:br>
              <a:rPr lang="ru-RU" sz="2000" b="1" dirty="0" smtClean="0">
                <a:solidFill>
                  <a:srgbClr val="FF0000"/>
                </a:solidFill>
              </a:rPr>
            </a:br>
            <a:r>
              <a:rPr lang="ru-RU" sz="2000" b="1" dirty="0" err="1" smtClean="0">
                <a:solidFill>
                  <a:schemeClr val="tx1"/>
                </a:solidFill>
              </a:rPr>
              <a:t>від</a:t>
            </a:r>
            <a:r>
              <a:rPr lang="ru-RU" sz="2000" b="1" dirty="0" smtClean="0">
                <a:solidFill>
                  <a:schemeClr val="tx1"/>
                </a:solidFill>
              </a:rPr>
              <a:t> </a:t>
            </a:r>
            <a:r>
              <a:rPr lang="ru-RU" sz="2000" b="1" dirty="0">
                <a:solidFill>
                  <a:schemeClr val="tx1"/>
                </a:solidFill>
              </a:rPr>
              <a:t>19 </a:t>
            </a:r>
            <a:r>
              <a:rPr lang="ru-RU" sz="2000" b="1" dirty="0" err="1">
                <a:solidFill>
                  <a:schemeClr val="tx1"/>
                </a:solidFill>
              </a:rPr>
              <a:t>січня</a:t>
            </a:r>
            <a:r>
              <a:rPr lang="ru-RU" sz="2000" b="1" dirty="0">
                <a:solidFill>
                  <a:schemeClr val="tx1"/>
                </a:solidFill>
              </a:rPr>
              <a:t> 2022 р. № 70-р</a:t>
            </a:r>
          </a:p>
        </p:txBody>
      </p:sp>
      <p:sp>
        <p:nvSpPr>
          <p:cNvPr id="3" name="Содержимое 2"/>
          <p:cNvSpPr>
            <a:spLocks noGrp="1"/>
          </p:cNvSpPr>
          <p:nvPr>
            <p:ph idx="1"/>
          </p:nvPr>
        </p:nvSpPr>
        <p:spPr>
          <a:xfrm>
            <a:off x="1187624" y="1628800"/>
            <a:ext cx="7848872" cy="4896544"/>
          </a:xfrm>
        </p:spPr>
        <p:txBody>
          <a:bodyPr>
            <a:normAutofit fontScale="85000" lnSpcReduction="10000"/>
          </a:bodyPr>
          <a:lstStyle/>
          <a:p>
            <a:pPr marL="342900" indent="-342900" algn="just">
              <a:buFont typeface="Wingdings" panose="05000000000000000000" pitchFamily="2" charset="2"/>
              <a:buChar char="Ø"/>
            </a:pPr>
            <a:r>
              <a:rPr lang="uk-UA" sz="2000" dirty="0" smtClean="0"/>
              <a:t>Надмірне </a:t>
            </a:r>
            <a:r>
              <a:rPr lang="uk-UA" sz="2000" dirty="0"/>
              <a:t>розширення площі ріллі за рахунок </a:t>
            </a:r>
            <a:r>
              <a:rPr lang="uk-UA" sz="2000" dirty="0" err="1"/>
              <a:t>схилових</a:t>
            </a:r>
            <a:r>
              <a:rPr lang="uk-UA" sz="2000" dirty="0"/>
              <a:t> земель призвело до порушення екологічно збалансованого співвідношення земельних угідь: ріллі, природних кормових угідь, лісів та водойм, що негативно позначилося на стійкості </a:t>
            </a:r>
            <a:r>
              <a:rPr lang="uk-UA" sz="2000" dirty="0" err="1"/>
              <a:t>агроландшафтів</a:t>
            </a:r>
            <a:r>
              <a:rPr lang="uk-UA" sz="2000" dirty="0"/>
              <a:t> і спричинило значну техногенну ураженість екосфери. </a:t>
            </a:r>
            <a:r>
              <a:rPr lang="uk-UA" sz="2000" dirty="0" smtClean="0"/>
              <a:t>Щорічні </a:t>
            </a:r>
            <a:r>
              <a:rPr lang="uk-UA" sz="2000" dirty="0"/>
              <a:t>збитки від основних видів ґрунтової деградації становлять близько 40-50 млрд. гривень, у тому числі за рахунок незбалансованих втрат гумусу і поживних речовин - 23-28 млрд. гривень; від недобору продукції та втрат ґрунту через ерозію - 17-22 млрд. гривень. За рівнем кислотності, засоленості, солонцюватості, переущільнення, забруднення частина земельних ресурсів перебуває у передкризовому, а подекуди у кризовому стані з тенденцією до погіршення.</a:t>
            </a:r>
          </a:p>
          <a:p>
            <a:pPr marL="342900" indent="-342900" algn="just">
              <a:buFont typeface="Wingdings" panose="05000000000000000000" pitchFamily="2" charset="2"/>
              <a:buChar char="Ø"/>
            </a:pPr>
            <a:endParaRPr lang="uk-UA" sz="2000" dirty="0"/>
          </a:p>
          <a:p>
            <a:pPr marL="342900" indent="-342900" algn="just">
              <a:buFont typeface="Wingdings" panose="05000000000000000000" pitchFamily="2" charset="2"/>
              <a:buChar char="Ø"/>
            </a:pPr>
            <a:r>
              <a:rPr lang="uk-UA" sz="2000" dirty="0"/>
              <a:t>Ключовим прогнозним показником розв’язання зазначеної проблеми є зниження рівня розораності території країни до 44 відсотків шляхом вилучення </a:t>
            </a:r>
            <a:r>
              <a:rPr lang="uk-UA" sz="2000" dirty="0" err="1"/>
              <a:t>орнонепридатних</a:t>
            </a:r>
            <a:r>
              <a:rPr lang="uk-UA" sz="2000" dirty="0"/>
              <a:t> (деградованих, малопродуктивних та техногенно забруднених) земель, площа яких, за експертними оцінками, перевищує 6,5 млн. гектарів, з інтенсивного обробітку. Для порівняння - у Франції розорано 36 відсотків угідь, Англії - 18,5, у США - 20 відсотків.</a:t>
            </a:r>
          </a:p>
        </p:txBody>
      </p:sp>
    </p:spTree>
    <p:extLst>
      <p:ext uri="{BB962C8B-B14F-4D97-AF65-F5344CB8AC3E}">
        <p14:creationId xmlns:p14="http://schemas.microsoft.com/office/powerpoint/2010/main" val="3827921784"/>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400" dirty="0"/>
              <a:t>https://unba.org.ua/news/10142-sho-kazhe-vs-iz-zemel-nih-pitan-u-2025-roci.html</a:t>
            </a:r>
            <a:endParaRPr lang="uk-UA" sz="2400" dirty="0"/>
          </a:p>
        </p:txBody>
      </p:sp>
      <p:pic>
        <p:nvPicPr>
          <p:cNvPr id="4" name="Місце для вмісту 3"/>
          <p:cNvPicPr>
            <a:picLocks noGrp="1" noChangeAspect="1"/>
          </p:cNvPicPr>
          <p:nvPr>
            <p:ph idx="1"/>
          </p:nvPr>
        </p:nvPicPr>
        <p:blipFill>
          <a:blip r:embed="rId2"/>
          <a:stretch>
            <a:fillRect/>
          </a:stretch>
        </p:blipFill>
        <p:spPr>
          <a:xfrm>
            <a:off x="1331640" y="1599067"/>
            <a:ext cx="7499350" cy="4498066"/>
          </a:xfrm>
          <a:prstGeom prst="rect">
            <a:avLst/>
          </a:prstGeom>
        </p:spPr>
      </p:pic>
    </p:spTree>
    <p:extLst>
      <p:ext uri="{BB962C8B-B14F-4D97-AF65-F5344CB8AC3E}">
        <p14:creationId xmlns:p14="http://schemas.microsoft.com/office/powerpoint/2010/main" val="229168938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16632"/>
            <a:ext cx="7498080" cy="1143000"/>
          </a:xfrm>
        </p:spPr>
        <p:txBody>
          <a:bodyPr>
            <a:normAutofit/>
          </a:bodyPr>
          <a:lstStyle/>
          <a:p>
            <a:pPr algn="ctr"/>
            <a:r>
              <a:rPr lang="uk-UA" sz="2800" b="1" dirty="0" smtClean="0"/>
              <a:t>Найбільш важливі акти судової влади у сфері земельних відносин</a:t>
            </a:r>
            <a:endParaRPr lang="ru-RU" sz="2800" b="1" dirty="0"/>
          </a:p>
        </p:txBody>
      </p:sp>
      <p:sp>
        <p:nvSpPr>
          <p:cNvPr id="3" name="Содержимое 2"/>
          <p:cNvSpPr>
            <a:spLocks noGrp="1"/>
          </p:cNvSpPr>
          <p:nvPr>
            <p:ph idx="1"/>
          </p:nvPr>
        </p:nvSpPr>
        <p:spPr>
          <a:xfrm>
            <a:off x="1187624" y="1340768"/>
            <a:ext cx="7746064" cy="4857784"/>
          </a:xfrm>
        </p:spPr>
        <p:txBody>
          <a:bodyPr>
            <a:normAutofit fontScale="85000" lnSpcReduction="10000"/>
          </a:bodyPr>
          <a:lstStyle/>
          <a:p>
            <a:r>
              <a:rPr lang="uk-UA" sz="2400" dirty="0" smtClean="0"/>
              <a:t>Постанова Пленуму Верховного Суду України від 1</a:t>
            </a:r>
            <a:r>
              <a:rPr lang="ru-RU" sz="2400" dirty="0" smtClean="0"/>
              <a:t>6.04.2004  N 7 </a:t>
            </a:r>
            <a:r>
              <a:rPr lang="ru-RU" sz="2400" b="1" dirty="0" smtClean="0"/>
              <a:t>«Про </a:t>
            </a:r>
            <a:r>
              <a:rPr lang="uk-UA" sz="2400" b="1" dirty="0" smtClean="0"/>
              <a:t>практику застосування судами земельного законодавства при розгляді цивільних </a:t>
            </a:r>
            <a:r>
              <a:rPr lang="ru-RU" sz="2400" b="1" dirty="0" smtClean="0"/>
              <a:t>справ». </a:t>
            </a:r>
          </a:p>
          <a:p>
            <a:r>
              <a:rPr lang="uk-UA" sz="2400" dirty="0" smtClean="0"/>
              <a:t>Постанова Пленуму Вищого господарського суду України від 17</a:t>
            </a:r>
            <a:r>
              <a:rPr lang="ru-RU" sz="2400" dirty="0" smtClean="0"/>
              <a:t>.05.2011  N 6  </a:t>
            </a:r>
            <a:r>
              <a:rPr lang="ru-RU" sz="2400" b="1" dirty="0" smtClean="0"/>
              <a:t>«Про </a:t>
            </a:r>
            <a:r>
              <a:rPr lang="uk-UA" sz="2400" b="1" dirty="0" smtClean="0"/>
              <a:t>деякі питання</a:t>
            </a:r>
            <a:r>
              <a:rPr lang="ru-RU" sz="2400" b="1" dirty="0" smtClean="0"/>
              <a:t> практики </a:t>
            </a:r>
            <a:r>
              <a:rPr lang="uk-UA" sz="2400" b="1" dirty="0" smtClean="0"/>
              <a:t>розгляду справ </a:t>
            </a:r>
            <a:r>
              <a:rPr lang="ru-RU" sz="2400" b="1" dirty="0" smtClean="0"/>
              <a:t>у спорах, </a:t>
            </a:r>
            <a:r>
              <a:rPr lang="uk-UA" sz="2400" b="1" dirty="0" smtClean="0"/>
              <a:t>що виникають із земельних</a:t>
            </a:r>
            <a:r>
              <a:rPr lang="ru-RU" sz="2400" b="1" dirty="0" smtClean="0"/>
              <a:t> </a:t>
            </a:r>
            <a:r>
              <a:rPr lang="uk-UA" sz="2400" b="1" dirty="0" smtClean="0"/>
              <a:t>відносин</a:t>
            </a:r>
            <a:r>
              <a:rPr lang="ru-RU" sz="2400" b="1" dirty="0" smtClean="0"/>
              <a:t>».</a:t>
            </a:r>
          </a:p>
          <a:p>
            <a:r>
              <a:rPr lang="uk-UA" sz="2400" dirty="0" smtClean="0"/>
              <a:t>Рішення Конституційного Суду України від 01.04.2010 N 10-рп/2010 у справі </a:t>
            </a:r>
            <a:r>
              <a:rPr lang="uk-UA" sz="2400" b="1" dirty="0" smtClean="0"/>
              <a:t>про підсудність земельних спорів адміністративним судам.</a:t>
            </a:r>
          </a:p>
          <a:p>
            <a:r>
              <a:rPr lang="uk-UA" sz="2400" dirty="0" smtClean="0"/>
              <a:t>Постанова Пленуму Вищого спеціалізованого суду України з розгляду цивільних і кримінальних справ від 01.03.2013  </a:t>
            </a:r>
            <a:r>
              <a:rPr lang="uk-UA" sz="2400" dirty="0"/>
              <a:t>№ </a:t>
            </a:r>
            <a:r>
              <a:rPr lang="uk-UA" sz="2400" dirty="0" smtClean="0"/>
              <a:t>3 </a:t>
            </a:r>
            <a:r>
              <a:rPr lang="uk-UA" sz="2400" b="1" dirty="0" smtClean="0"/>
              <a:t>«Про </a:t>
            </a:r>
            <a:r>
              <a:rPr lang="uk-UA" sz="2400" b="1" dirty="0"/>
              <a:t>деякі питання юрисдикції загальних судів та визначення підсудності цивільних </a:t>
            </a:r>
            <a:r>
              <a:rPr lang="uk-UA" sz="2400" b="1" dirty="0" smtClean="0"/>
              <a:t>справ».</a:t>
            </a:r>
          </a:p>
          <a:p>
            <a:r>
              <a:rPr lang="uk-UA" sz="2400" dirty="0"/>
              <a:t>Постанова Пленуму Вищого </a:t>
            </a:r>
            <a:r>
              <a:rPr lang="uk-UA" sz="2400" dirty="0" smtClean="0"/>
              <a:t>адміністративного суду України від 20.05.2013  </a:t>
            </a:r>
            <a:r>
              <a:rPr lang="uk-UA" sz="2400" dirty="0"/>
              <a:t>№ </a:t>
            </a:r>
            <a:r>
              <a:rPr lang="uk-UA" sz="2400" dirty="0" smtClean="0"/>
              <a:t>8 </a:t>
            </a:r>
            <a:r>
              <a:rPr lang="uk-UA" sz="2400" b="1" dirty="0"/>
              <a:t>«Про </a:t>
            </a:r>
            <a:r>
              <a:rPr lang="uk-UA" sz="2400" b="1" dirty="0" smtClean="0"/>
              <a:t>окремі </a:t>
            </a:r>
            <a:r>
              <a:rPr lang="uk-UA" sz="2400" b="1" dirty="0"/>
              <a:t>питання юрисдикції </a:t>
            </a:r>
            <a:r>
              <a:rPr lang="uk-UA" sz="2400" b="1" dirty="0" smtClean="0"/>
              <a:t>адміністративних судів».</a:t>
            </a:r>
            <a:endParaRPr lang="uk-UA" sz="2400" b="1" dirty="0"/>
          </a:p>
          <a:p>
            <a:endParaRPr lang="uk-UA" sz="2400" b="1" dirty="0" smtClean="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124744"/>
            <a:ext cx="3649280" cy="51125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Заголовок 3"/>
          <p:cNvSpPr>
            <a:spLocks noGrp="1"/>
          </p:cNvSpPr>
          <p:nvPr>
            <p:ph type="title" idx="4294967295"/>
          </p:nvPr>
        </p:nvSpPr>
        <p:spPr>
          <a:xfrm>
            <a:off x="1393130" y="-27384"/>
            <a:ext cx="7499350" cy="1143000"/>
          </a:xfrm>
        </p:spPr>
        <p:txBody>
          <a:bodyPr>
            <a:normAutofit/>
          </a:bodyPr>
          <a:lstStyle/>
          <a:p>
            <a:r>
              <a:rPr lang="uk-UA" sz="2800" b="1" dirty="0" smtClean="0">
                <a:solidFill>
                  <a:srgbClr val="C00000"/>
                </a:solidFill>
              </a:rPr>
              <a:t>Рішення </a:t>
            </a:r>
            <a:r>
              <a:rPr lang="uk-UA" sz="2800" b="1" dirty="0" err="1" smtClean="0">
                <a:solidFill>
                  <a:srgbClr val="C00000"/>
                </a:solidFill>
              </a:rPr>
              <a:t>ЄСПЛ</a:t>
            </a:r>
            <a:r>
              <a:rPr lang="uk-UA" sz="2800" b="1" dirty="0" smtClean="0">
                <a:solidFill>
                  <a:srgbClr val="C00000"/>
                </a:solidFill>
              </a:rPr>
              <a:t> як джерела земельного права</a:t>
            </a:r>
            <a:endParaRPr lang="uk-UA" sz="2800" b="1" dirty="0">
              <a:solidFill>
                <a:srgbClr val="C00000"/>
              </a:solidFill>
            </a:endParaRPr>
          </a:p>
        </p:txBody>
      </p:sp>
      <p:sp>
        <p:nvSpPr>
          <p:cNvPr id="8" name="Прямоугольник 7"/>
          <p:cNvSpPr/>
          <p:nvPr/>
        </p:nvSpPr>
        <p:spPr>
          <a:xfrm>
            <a:off x="4680520" y="1124744"/>
            <a:ext cx="4211960" cy="5170646"/>
          </a:xfrm>
          <a:prstGeom prst="rect">
            <a:avLst/>
          </a:prstGeom>
        </p:spPr>
        <p:txBody>
          <a:bodyPr wrap="square">
            <a:spAutoFit/>
          </a:bodyPr>
          <a:lstStyle/>
          <a:p>
            <a:r>
              <a:rPr lang="ru-RU" sz="2200" b="1" dirty="0" err="1"/>
              <a:t>ЄВРОПЕЙСЬКИЙ</a:t>
            </a:r>
            <a:r>
              <a:rPr lang="ru-RU" sz="2200" b="1" dirty="0"/>
              <a:t> СУД З ПРАВ </a:t>
            </a:r>
            <a:r>
              <a:rPr lang="ru-RU" sz="2200" b="1" dirty="0" err="1"/>
              <a:t>ЛЮДИНИ</a:t>
            </a:r>
            <a:endParaRPr lang="ru-RU" sz="2200" b="1" dirty="0"/>
          </a:p>
          <a:p>
            <a:r>
              <a:rPr lang="ru-RU" sz="2200" b="1" dirty="0" err="1"/>
              <a:t>Четверта</a:t>
            </a:r>
            <a:r>
              <a:rPr lang="ru-RU" sz="2200" b="1" dirty="0"/>
              <a:t> </a:t>
            </a:r>
            <a:r>
              <a:rPr lang="ru-RU" sz="2200" b="1" dirty="0" err="1"/>
              <a:t>секція</a:t>
            </a:r>
            <a:endParaRPr lang="ru-RU" sz="2200" b="1" dirty="0"/>
          </a:p>
          <a:p>
            <a:endParaRPr lang="ru-RU" sz="2200" b="1" dirty="0"/>
          </a:p>
          <a:p>
            <a:r>
              <a:rPr lang="ru-RU" sz="2200" b="1" dirty="0" err="1"/>
              <a:t>РІШЕННЯ</a:t>
            </a:r>
            <a:endParaRPr lang="ru-RU" sz="2200" b="1" dirty="0"/>
          </a:p>
          <a:p>
            <a:endParaRPr lang="ru-RU" sz="2200" b="1" dirty="0"/>
          </a:p>
          <a:p>
            <a:r>
              <a:rPr lang="ru-RU" sz="2200" b="1" dirty="0"/>
              <a:t>Справа «Зеленчук і </a:t>
            </a:r>
            <a:r>
              <a:rPr lang="ru-RU" sz="2200" b="1" dirty="0" err="1"/>
              <a:t>Цицюра</a:t>
            </a:r>
            <a:r>
              <a:rPr lang="ru-RU" sz="2200" b="1" dirty="0"/>
              <a:t> </a:t>
            </a:r>
            <a:r>
              <a:rPr lang="ru-RU" sz="2200" b="1" dirty="0" err="1"/>
              <a:t>проти</a:t>
            </a:r>
            <a:r>
              <a:rPr lang="ru-RU" sz="2200" b="1" dirty="0"/>
              <a:t> </a:t>
            </a:r>
            <a:r>
              <a:rPr lang="ru-RU" sz="2200" b="1" dirty="0" err="1"/>
              <a:t>України</a:t>
            </a:r>
            <a:r>
              <a:rPr lang="ru-RU" sz="2200" b="1" dirty="0"/>
              <a:t>»</a:t>
            </a:r>
          </a:p>
          <a:p>
            <a:r>
              <a:rPr lang="ru-RU" sz="2200" b="1" dirty="0"/>
              <a:t>(Заяви № 846/16 та № 1075/16)</a:t>
            </a:r>
          </a:p>
          <a:p>
            <a:endParaRPr lang="ru-RU" sz="2200" b="1" dirty="0"/>
          </a:p>
          <a:p>
            <a:r>
              <a:rPr lang="ru-RU" sz="2200" b="1" dirty="0"/>
              <a:t>СТРАСБУРГ</a:t>
            </a:r>
          </a:p>
          <a:p>
            <a:r>
              <a:rPr lang="ru-RU" sz="2200" b="1" dirty="0"/>
              <a:t>22 </a:t>
            </a:r>
            <a:r>
              <a:rPr lang="ru-RU" sz="2200" b="1" dirty="0" err="1"/>
              <a:t>травня</a:t>
            </a:r>
            <a:r>
              <a:rPr lang="ru-RU" sz="2200" b="1" dirty="0"/>
              <a:t> 2018 року</a:t>
            </a:r>
          </a:p>
          <a:p>
            <a:endParaRPr lang="ru-RU" sz="2200" b="1" dirty="0"/>
          </a:p>
          <a:p>
            <a:r>
              <a:rPr lang="ru-RU" sz="2200" b="1" dirty="0" err="1"/>
              <a:t>ОСТАТОЧНЕ</a:t>
            </a:r>
            <a:endParaRPr lang="ru-RU" sz="2200" b="1" dirty="0"/>
          </a:p>
          <a:p>
            <a:r>
              <a:rPr lang="ru-RU" sz="2200" b="1" dirty="0"/>
              <a:t>22/08/2018</a:t>
            </a:r>
            <a:endParaRPr lang="uk-UA" sz="2200" b="1" dirty="0"/>
          </a:p>
        </p:txBody>
      </p:sp>
    </p:spTree>
    <p:extLst>
      <p:ext uri="{BB962C8B-B14F-4D97-AF65-F5344CB8AC3E}">
        <p14:creationId xmlns:p14="http://schemas.microsoft.com/office/powerpoint/2010/main" val="3507222072"/>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lvl="0">
              <a:spcBef>
                <a:spcPts val="0"/>
              </a:spcBef>
            </a:pPr>
            <a:r>
              <a:rPr lang="ru-RU" sz="2800" b="1" dirty="0">
                <a:solidFill>
                  <a:srgbClr val="C00000"/>
                </a:solidFill>
                <a:effectLst/>
              </a:rPr>
              <a:t>Справа «Зеленчук і </a:t>
            </a:r>
            <a:r>
              <a:rPr lang="ru-RU" sz="2800" b="1" dirty="0" err="1">
                <a:solidFill>
                  <a:srgbClr val="C00000"/>
                </a:solidFill>
                <a:effectLst/>
              </a:rPr>
              <a:t>Цицюра</a:t>
            </a:r>
            <a:r>
              <a:rPr lang="ru-RU" sz="2800" b="1" dirty="0">
                <a:solidFill>
                  <a:srgbClr val="C00000"/>
                </a:solidFill>
                <a:effectLst/>
              </a:rPr>
              <a:t> </a:t>
            </a:r>
            <a:r>
              <a:rPr lang="ru-RU" sz="2800" b="1" dirty="0" err="1">
                <a:solidFill>
                  <a:srgbClr val="C00000"/>
                </a:solidFill>
                <a:effectLst/>
              </a:rPr>
              <a:t>проти</a:t>
            </a:r>
            <a:r>
              <a:rPr lang="ru-RU" sz="2800" b="1" dirty="0">
                <a:solidFill>
                  <a:srgbClr val="C00000"/>
                </a:solidFill>
                <a:effectLst/>
              </a:rPr>
              <a:t> </a:t>
            </a:r>
            <a:r>
              <a:rPr lang="ru-RU" sz="2800" b="1" dirty="0" err="1">
                <a:solidFill>
                  <a:srgbClr val="C00000"/>
                </a:solidFill>
                <a:effectLst/>
              </a:rPr>
              <a:t>України</a:t>
            </a:r>
            <a:r>
              <a:rPr lang="ru-RU" sz="2800" b="1" dirty="0">
                <a:solidFill>
                  <a:srgbClr val="C00000"/>
                </a:solidFill>
                <a:effectLst/>
              </a:rPr>
              <a:t>»</a:t>
            </a:r>
            <a:br>
              <a:rPr lang="ru-RU" sz="2800" b="1" dirty="0">
                <a:solidFill>
                  <a:srgbClr val="C00000"/>
                </a:solidFill>
                <a:effectLst/>
              </a:rPr>
            </a:br>
            <a:endParaRPr lang="uk-UA" sz="2800" dirty="0">
              <a:solidFill>
                <a:srgbClr val="C00000"/>
              </a:solidFill>
            </a:endParaRPr>
          </a:p>
        </p:txBody>
      </p:sp>
      <p:sp>
        <p:nvSpPr>
          <p:cNvPr id="3" name="Объект 2"/>
          <p:cNvSpPr>
            <a:spLocks noGrp="1"/>
          </p:cNvSpPr>
          <p:nvPr>
            <p:ph idx="1"/>
          </p:nvPr>
        </p:nvSpPr>
        <p:spPr>
          <a:xfrm>
            <a:off x="1187624" y="908720"/>
            <a:ext cx="7776864" cy="5880720"/>
          </a:xfrm>
        </p:spPr>
        <p:txBody>
          <a:bodyPr>
            <a:normAutofit fontScale="62500" lnSpcReduction="20000"/>
          </a:bodyPr>
          <a:lstStyle/>
          <a:p>
            <a:pPr algn="just"/>
            <a:r>
              <a:rPr lang="uk-UA" b="1" dirty="0" err="1"/>
              <a:t>ЄСПЛ</a:t>
            </a:r>
            <a:r>
              <a:rPr lang="uk-UA" b="1" dirty="0"/>
              <a:t> встановив, що Україна не встановила справедливий баланс між загальними інтересами громади та інтересами заявників, а також перевищила свої повноваження щодо </a:t>
            </a:r>
            <a:r>
              <a:rPr lang="uk-UA" b="1" dirty="0" err="1"/>
              <a:t>дискреційності</a:t>
            </a:r>
            <a:r>
              <a:rPr lang="uk-UA" b="1" dirty="0"/>
              <a:t> («межі розсуду»). Судом наголошено, що жодна інша держава Ради Європи не мала таку заборону і посилався на невідповідність підходу України до завершення мораторію. Було також незрозуміло, чому менш обмежувальний захід не був ефективним для досягнення тієї ж мети.</a:t>
            </a:r>
          </a:p>
          <a:p>
            <a:pPr algn="just"/>
            <a:endParaRPr lang="uk-UA" b="1" dirty="0"/>
          </a:p>
          <a:p>
            <a:pPr algn="just"/>
            <a:r>
              <a:rPr lang="uk-UA" b="1" dirty="0" err="1"/>
              <a:t>ЄСПЛ</a:t>
            </a:r>
            <a:r>
              <a:rPr lang="uk-UA" b="1" dirty="0"/>
              <a:t> встановив, що тягар, накладений на двох заявників, був надмірним. Вони постраждали від наслідків нездатності органів влади дотриматися своїх власних крайніх строків, в той час як органи влади надали лише незначні підстави для нездатності обрати менш обмежувальні заходи.</a:t>
            </a:r>
          </a:p>
          <a:p>
            <a:pPr algn="just"/>
            <a:endParaRPr lang="uk-UA" b="1" dirty="0"/>
          </a:p>
          <a:p>
            <a:pPr algn="just"/>
            <a:r>
              <a:rPr lang="uk-UA" b="1" dirty="0" err="1"/>
              <a:t>ЄСПЛ</a:t>
            </a:r>
            <a:r>
              <a:rPr lang="uk-UA" b="1" dirty="0"/>
              <a:t> наголосив, що справа стосувалася загальної законодавчої ситуації та не обмежувалася лише заявниками. Суд зазначив, що Україна повинна вжити відповідні законодавчі або інші заходи для забезпечення справедливого балансу між інтересами власників сільськогосподарських земель та суспільством взагалі</a:t>
            </a:r>
            <a:r>
              <a:rPr lang="uk-UA" b="1" dirty="0" smtClean="0"/>
              <a:t>.</a:t>
            </a:r>
            <a:endParaRPr lang="uk-UA" b="1" dirty="0"/>
          </a:p>
        </p:txBody>
      </p:sp>
    </p:spTree>
    <p:extLst>
      <p:ext uri="{BB962C8B-B14F-4D97-AF65-F5344CB8AC3E}">
        <p14:creationId xmlns:p14="http://schemas.microsoft.com/office/powerpoint/2010/main" val="3813920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728" y="571480"/>
            <a:ext cx="7498080" cy="1143000"/>
          </a:xfrm>
        </p:spPr>
        <p:txBody>
          <a:bodyPr>
            <a:normAutofit fontScale="90000"/>
          </a:bodyPr>
          <a:lstStyle/>
          <a:p>
            <a:pPr algn="ctr"/>
            <a:r>
              <a:rPr lang="uk-UA" b="1" dirty="0" smtClean="0"/>
              <a:t>Формальні (формально-юридичні) джерела земельного права України</a:t>
            </a:r>
            <a:endParaRPr lang="ru-RU" b="1" dirty="0"/>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2128194567"/>
              </p:ext>
            </p:extLst>
          </p:nvPr>
        </p:nvGraphicFramePr>
        <p:xfrm>
          <a:off x="1428750" y="2500313"/>
          <a:ext cx="7505700" cy="37480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57290" y="714364"/>
            <a:ext cx="7498080" cy="1143000"/>
          </a:xfrm>
        </p:spPr>
        <p:txBody>
          <a:bodyPr>
            <a:normAutofit fontScale="90000"/>
          </a:bodyPr>
          <a:lstStyle/>
          <a:p>
            <a:pPr algn="ctr"/>
            <a:r>
              <a:rPr lang="uk-UA" b="1" dirty="0" smtClean="0"/>
              <a:t>Основні формально-юридичні джерела земельного права</a:t>
            </a:r>
            <a:endParaRPr lang="ru-RU" b="1" dirty="0"/>
          </a:p>
        </p:txBody>
      </p:sp>
      <p:sp>
        <p:nvSpPr>
          <p:cNvPr id="3" name="Содержимое 2"/>
          <p:cNvSpPr>
            <a:spLocks noGrp="1"/>
          </p:cNvSpPr>
          <p:nvPr>
            <p:ph idx="1"/>
          </p:nvPr>
        </p:nvSpPr>
        <p:spPr>
          <a:xfrm>
            <a:off x="1285852" y="2071678"/>
            <a:ext cx="7504960" cy="4214842"/>
          </a:xfrm>
        </p:spPr>
        <p:txBody>
          <a:bodyPr>
            <a:normAutofit lnSpcReduction="10000"/>
          </a:bodyPr>
          <a:lstStyle/>
          <a:p>
            <a:pPr algn="just">
              <a:buNone/>
            </a:pPr>
            <a:r>
              <a:rPr lang="uk-UA" dirty="0" smtClean="0"/>
              <a:t>	</a:t>
            </a:r>
            <a:r>
              <a:rPr lang="uk-UA" sz="3600" dirty="0" smtClean="0"/>
              <a:t>нормативно-правові акти компе-тентних правотворчих органів, які закріплюють нові, змінюють або відміняють існуючі земельно-правові норми відповідно до земельної політики Української держави</a:t>
            </a:r>
          </a:p>
          <a:p>
            <a:pPr algn="ctr">
              <a:buNone/>
            </a:pPr>
            <a:r>
              <a:rPr lang="uk-UA" sz="3600" b="1" dirty="0" smtClean="0"/>
              <a:t>(земельне законодавство)</a:t>
            </a:r>
            <a:endParaRPr lang="ru-RU" sz="36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1" dirty="0" smtClean="0"/>
              <a:t>Класифікація нормативних актів земельного законодавства</a:t>
            </a:r>
            <a:endParaRPr lang="ru-RU" b="1" dirty="0"/>
          </a:p>
        </p:txBody>
      </p:sp>
      <p:sp>
        <p:nvSpPr>
          <p:cNvPr id="3" name="Содержимое 2"/>
          <p:cNvSpPr>
            <a:spLocks noGrp="1"/>
          </p:cNvSpPr>
          <p:nvPr>
            <p:ph idx="1"/>
          </p:nvPr>
        </p:nvSpPr>
        <p:spPr>
          <a:xfrm>
            <a:off x="1259632" y="1447800"/>
            <a:ext cx="7674056" cy="4800600"/>
          </a:xfrm>
        </p:spPr>
        <p:style>
          <a:lnRef idx="2">
            <a:schemeClr val="accent4"/>
          </a:lnRef>
          <a:fillRef idx="1">
            <a:schemeClr val="lt1"/>
          </a:fillRef>
          <a:effectRef idx="0">
            <a:schemeClr val="accent4"/>
          </a:effectRef>
          <a:fontRef idx="minor">
            <a:schemeClr val="dk1"/>
          </a:fontRef>
        </p:style>
        <p:txBody>
          <a:bodyPr>
            <a:normAutofit fontScale="92500" lnSpcReduction="10000"/>
          </a:bodyPr>
          <a:lstStyle/>
          <a:p>
            <a:pPr marL="596646" indent="-514350">
              <a:buFont typeface="+mj-lt"/>
              <a:buAutoNum type="arabicPeriod"/>
            </a:pPr>
            <a:r>
              <a:rPr lang="uk-UA" dirty="0" smtClean="0"/>
              <a:t>За юридичною силою</a:t>
            </a:r>
          </a:p>
          <a:p>
            <a:pPr marL="596646" indent="-514350">
              <a:buFont typeface="+mj-lt"/>
              <a:buAutoNum type="arabicPeriod"/>
            </a:pPr>
            <a:r>
              <a:rPr lang="uk-UA" dirty="0" smtClean="0"/>
              <a:t>За ступенем систематизації</a:t>
            </a:r>
          </a:p>
          <a:p>
            <a:pPr marL="596646" indent="-514350">
              <a:buFont typeface="+mj-lt"/>
              <a:buAutoNum type="arabicPeriod"/>
            </a:pPr>
            <a:r>
              <a:rPr lang="uk-UA" dirty="0" smtClean="0"/>
              <a:t>За суб'єктом видання</a:t>
            </a:r>
          </a:p>
          <a:p>
            <a:pPr marL="596646" indent="-514350">
              <a:buFont typeface="+mj-lt"/>
              <a:buAutoNum type="arabicPeriod"/>
            </a:pPr>
            <a:r>
              <a:rPr lang="uk-UA" dirty="0" smtClean="0"/>
              <a:t>За питомою вагою земельно-правових норм (характером правового регулювання)</a:t>
            </a:r>
          </a:p>
          <a:p>
            <a:pPr marL="596646" indent="-514350">
              <a:buFont typeface="+mj-lt"/>
              <a:buAutoNum type="arabicPeriod"/>
            </a:pPr>
            <a:r>
              <a:rPr lang="uk-UA" dirty="0" smtClean="0"/>
              <a:t>За предметом правового регулювання</a:t>
            </a:r>
          </a:p>
          <a:p>
            <a:pPr marL="596646" indent="-514350">
              <a:buFont typeface="+mj-lt"/>
              <a:buAutoNum type="arabicPeriod"/>
            </a:pPr>
            <a:r>
              <a:rPr lang="uk-UA" dirty="0" smtClean="0"/>
              <a:t>За способом правового регулювання</a:t>
            </a:r>
          </a:p>
          <a:p>
            <a:pPr marL="596646" indent="-514350">
              <a:buFont typeface="+mj-lt"/>
              <a:buAutoNum type="arabicPeriod"/>
            </a:pPr>
            <a:r>
              <a:rPr lang="uk-UA" dirty="0" smtClean="0"/>
              <a:t>За сферою дії (по колу суб'єктів, у часі та просторі)</a:t>
            </a:r>
          </a:p>
          <a:p>
            <a:pPr marL="596646" indent="-514350">
              <a:buFont typeface="+mj-lt"/>
              <a:buAutoNum type="arabicPeriod"/>
            </a:pPr>
            <a:endParaRPr lang="uk-UA" dirty="0" smtClean="0"/>
          </a:p>
          <a:p>
            <a:pPr marL="596646" indent="-514350">
              <a:buFont typeface="+mj-lt"/>
              <a:buAutoNum type="arabicPeriod"/>
            </a:pPr>
            <a:endParaRPr lang="uk-UA" dirty="0" smtClean="0"/>
          </a:p>
          <a:p>
            <a:pPr marL="596646" indent="-514350">
              <a:buFont typeface="+mj-lt"/>
              <a:buAutoNum type="arabicPeriod"/>
            </a:pPr>
            <a:endParaRPr lang="uk-UA" dirty="0" smtClean="0"/>
          </a:p>
          <a:p>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4514</TotalTime>
  <Words>5672</Words>
  <Application>Microsoft Office PowerPoint</Application>
  <PresentationFormat>Екран (4:3)</PresentationFormat>
  <Paragraphs>442</Paragraphs>
  <Slides>66</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66</vt:i4>
      </vt:variant>
    </vt:vector>
  </HeadingPairs>
  <TitlesOfParts>
    <vt:vector size="73" baseType="lpstr">
      <vt:lpstr>Arial</vt:lpstr>
      <vt:lpstr>Corbel</vt:lpstr>
      <vt:lpstr>Gill Sans MT</vt:lpstr>
      <vt:lpstr>Verdana</vt:lpstr>
      <vt:lpstr>Wingdings</vt:lpstr>
      <vt:lpstr>Wingdings 2</vt:lpstr>
      <vt:lpstr>Солнцестояние</vt:lpstr>
      <vt:lpstr>Джерела Земельного права України  </vt:lpstr>
      <vt:lpstr>Основні питання теми</vt:lpstr>
      <vt:lpstr>Презентація PowerPoint</vt:lpstr>
      <vt:lpstr>Джерела земельного права</vt:lpstr>
      <vt:lpstr>Соціально-економічні (матеріальні) джерела земельного права</vt:lpstr>
      <vt:lpstr>Джерела земельного права в ідеальному розумінні</vt:lpstr>
      <vt:lpstr>Формальні (формально-юридичні) джерела земельного права України</vt:lpstr>
      <vt:lpstr>Основні формально-юридичні джерела земельного права</vt:lpstr>
      <vt:lpstr>Класифікація нормативних актів земельного законодавства</vt:lpstr>
      <vt:lpstr>Конституційні засади земельного права</vt:lpstr>
      <vt:lpstr>Конституційні засади земельного права</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Закони як джерела земельного права</vt:lpstr>
      <vt:lpstr>Земельний кодекс України</vt:lpstr>
      <vt:lpstr>Структура  Земельного кодексу України</vt:lpstr>
      <vt:lpstr>Ґенеза кодифікованих земельно-правових законів у вітчизняному законодавстві </vt:lpstr>
      <vt:lpstr>Цивільний кодекс України у системі земельно-правового регулювання</vt:lpstr>
      <vt:lpstr>Цивільний кодекс України у системі земельно-правового регулювання</vt:lpstr>
      <vt:lpstr>Господарський кодекс України у системі земельно-правового регулювання</vt:lpstr>
      <vt:lpstr>Природоресурсні кодекси як джерела земельного права</vt:lpstr>
      <vt:lpstr>Податковий кодекс України від 2 грудня 2010 р. у системі земельно-правового регулювання</vt:lpstr>
      <vt:lpstr>Процесуальні кодекси у системі земельно-правового регулювання</vt:lpstr>
      <vt:lpstr>Цивільний процесуальний кодекс України</vt:lpstr>
      <vt:lpstr>Господарський процесуальний кодекс України</vt:lpstr>
      <vt:lpstr>Господарський процесуальний кодекс України</vt:lpstr>
      <vt:lpstr>Кодекс адміністративного судочинства України</vt:lpstr>
      <vt:lpstr>Кодекс адміністративного судочинства України</vt:lpstr>
      <vt:lpstr>Кодекс адміністративного судочинства України</vt:lpstr>
      <vt:lpstr>Екологічні закони як джерела  земельного права</vt:lpstr>
      <vt:lpstr>Закон України «Про оцінку впливу на довкілля» від 23 травня 2017 р. № 2059-VIII</vt:lpstr>
      <vt:lpstr>Закон України «Про стратегічну екологічну оцінку» від 20 березня 2018 р. № 2354-VIII</vt:lpstr>
      <vt:lpstr>Закон України «Про стратегічну екологічну оцінку» від 20 березня 2018 р. № 2354-VIII</vt:lpstr>
      <vt:lpstr>Закон України «Про Основні засади (стратегію) державної екологічної політики України на період до 2030 року» від 28 лютого 2019 р. № 2697-VIII</vt:lpstr>
      <vt:lpstr>1. Спеціальні земельно-правові закони </vt:lpstr>
      <vt:lpstr>2. Спеціальні земельно-правові закони</vt:lpstr>
      <vt:lpstr>3. Спеціальні земельно-правові закони</vt:lpstr>
      <vt:lpstr>4. Спеціальні земельно-правові закони</vt:lpstr>
      <vt:lpstr>Нові (2019) земельно-правові закони</vt:lpstr>
      <vt:lpstr>Нові (2020) земельно-правові закони</vt:lpstr>
      <vt:lpstr>Нові (2021) земельно-правові закони</vt:lpstr>
      <vt:lpstr>Земельний кодекс України</vt:lpstr>
      <vt:lpstr>Нові (2022) земельно-правові закони - 1</vt:lpstr>
      <vt:lpstr>Нові (2022) земельно-правові закони - 2</vt:lpstr>
      <vt:lpstr>Нові (2023) земельно-правові закони</vt:lpstr>
      <vt:lpstr>Нові (2024) земельно-правові закони</vt:lpstr>
      <vt:lpstr>Нові (2025) земельно-правові закони</vt:lpstr>
      <vt:lpstr>Підзаконні нормативно-правові акти як джерела земельного права</vt:lpstr>
      <vt:lpstr>Постанови Верховної Ради України як джерела земельного права</vt:lpstr>
      <vt:lpstr>Постанови Кабінету Міністрів України як джерела земельного права</vt:lpstr>
      <vt:lpstr>Постанови Кабінету Міністрів України як джерела земельного права</vt:lpstr>
      <vt:lpstr>Постанови Кабінету Міністрів України як джерела земельного права</vt:lpstr>
      <vt:lpstr>Постанови Кабінету Міністрів України як джерела земельного права</vt:lpstr>
      <vt:lpstr>Постанови Кабінету Міністрів України як джерела земельного права</vt:lpstr>
      <vt:lpstr>Постанови Кабінету Міністрів України як джерела земельного права</vt:lpstr>
      <vt:lpstr>Розпорядження Кабінету Міністрів України  «Про схвалення Концепції Загальнодержавної цільової програми використання та охорони земель»   від 19 січня 2022 р. № 70-р</vt:lpstr>
      <vt:lpstr>Розпорядження Кабінету Міністрів України  «Про схвалення Концепції Загальнодержавної цільової програми використання та охорони земель»   від 19 січня 2022 р. № 70-р</vt:lpstr>
      <vt:lpstr>https://unba.org.ua/news/10142-sho-kazhe-vs-iz-zemel-nih-pitan-u-2025-roci.html</vt:lpstr>
      <vt:lpstr>Найбільш важливі акти судової влади у сфері земельних відносин</vt:lpstr>
      <vt:lpstr>Рішення ЄСПЛ як джерела земельного права</vt:lpstr>
      <vt:lpstr>Справа «Зеленчук і Цицюра проти України» </vt:lpstr>
    </vt:vector>
  </TitlesOfParts>
  <Company>Deftones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Поняття, предмет та система земельного права України</dc:title>
  <dc:creator>Customer</dc:creator>
  <cp:lastModifiedBy>vice-rector</cp:lastModifiedBy>
  <cp:revision>321</cp:revision>
  <dcterms:created xsi:type="dcterms:W3CDTF">2010-09-03T10:03:27Z</dcterms:created>
  <dcterms:modified xsi:type="dcterms:W3CDTF">2025-09-08T15:34:43Z</dcterms:modified>
</cp:coreProperties>
</file>