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92" r:id="rId1"/>
  </p:sldMasterIdLst>
  <p:notesMasterIdLst>
    <p:notesMasterId r:id="rId58"/>
  </p:notesMasterIdLst>
  <p:sldIdLst>
    <p:sldId id="256" r:id="rId2"/>
    <p:sldId id="257" r:id="rId3"/>
    <p:sldId id="266" r:id="rId4"/>
    <p:sldId id="268" r:id="rId5"/>
    <p:sldId id="300" r:id="rId6"/>
    <p:sldId id="302" r:id="rId7"/>
    <p:sldId id="312" r:id="rId8"/>
    <p:sldId id="315" r:id="rId9"/>
    <p:sldId id="314" r:id="rId10"/>
    <p:sldId id="305" r:id="rId11"/>
    <p:sldId id="303" r:id="rId12"/>
    <p:sldId id="304" r:id="rId13"/>
    <p:sldId id="297" r:id="rId14"/>
    <p:sldId id="298" r:id="rId15"/>
    <p:sldId id="317" r:id="rId16"/>
    <p:sldId id="308" r:id="rId17"/>
    <p:sldId id="267" r:id="rId18"/>
    <p:sldId id="265" r:id="rId19"/>
    <p:sldId id="306" r:id="rId20"/>
    <p:sldId id="259" r:id="rId21"/>
    <p:sldId id="319" r:id="rId22"/>
    <p:sldId id="320" r:id="rId23"/>
    <p:sldId id="290" r:id="rId24"/>
    <p:sldId id="291" r:id="rId25"/>
    <p:sldId id="316" r:id="rId26"/>
    <p:sldId id="289" r:id="rId27"/>
    <p:sldId id="260" r:id="rId28"/>
    <p:sldId id="261" r:id="rId29"/>
    <p:sldId id="307" r:id="rId30"/>
    <p:sldId id="262" r:id="rId31"/>
    <p:sldId id="313" r:id="rId32"/>
    <p:sldId id="285" r:id="rId33"/>
    <p:sldId id="318" r:id="rId34"/>
    <p:sldId id="293" r:id="rId35"/>
    <p:sldId id="286" r:id="rId36"/>
    <p:sldId id="263" r:id="rId37"/>
    <p:sldId id="270" r:id="rId38"/>
    <p:sldId id="271" r:id="rId39"/>
    <p:sldId id="272" r:id="rId40"/>
    <p:sldId id="269" r:id="rId41"/>
    <p:sldId id="274" r:id="rId42"/>
    <p:sldId id="275" r:id="rId43"/>
    <p:sldId id="276" r:id="rId44"/>
    <p:sldId id="277" r:id="rId45"/>
    <p:sldId id="278" r:id="rId46"/>
    <p:sldId id="279" r:id="rId47"/>
    <p:sldId id="280" r:id="rId48"/>
    <p:sldId id="281" r:id="rId49"/>
    <p:sldId id="282" r:id="rId50"/>
    <p:sldId id="283" r:id="rId51"/>
    <p:sldId id="284" r:id="rId52"/>
    <p:sldId id="273" r:id="rId53"/>
    <p:sldId id="264" r:id="rId54"/>
    <p:sldId id="309" r:id="rId55"/>
    <p:sldId id="310" r:id="rId56"/>
    <p:sldId id="311" r:id="rId5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89" autoAdjust="0"/>
  </p:normalViewPr>
  <p:slideViewPr>
    <p:cSldViewPr>
      <p:cViewPr varScale="1">
        <p:scale>
          <a:sx n="106" d="100"/>
          <a:sy n="106" d="100"/>
        </p:scale>
        <p:origin x="1308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51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0B38745-2C34-4E9B-802F-A29C0883E89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68D1ED45-86F1-41E4-A656-E8BBE13FAFDF}">
      <dgm:prSet/>
      <dgm:spPr/>
      <dgm:t>
        <a:bodyPr/>
        <a:lstStyle/>
        <a:p>
          <a:pPr rtl="0"/>
          <a:r>
            <a:rPr lang="uk-UA" b="1" smtClean="0"/>
            <a:t>Природний (ландшафтний) об'єкт </a:t>
          </a:r>
          <a:endParaRPr lang="uk-UA"/>
        </a:p>
      </dgm:t>
    </dgm:pt>
    <dgm:pt modelId="{D5DA15EB-CFA8-4108-8505-BE4622EFFF40}" type="parTrans" cxnId="{815E3458-DB1F-4B34-BCBA-2FAC440C8B9B}">
      <dgm:prSet/>
      <dgm:spPr/>
      <dgm:t>
        <a:bodyPr/>
        <a:lstStyle/>
        <a:p>
          <a:endParaRPr lang="uk-UA"/>
        </a:p>
      </dgm:t>
    </dgm:pt>
    <dgm:pt modelId="{4B529E3E-8F03-489A-B757-7CB86BF99FEE}" type="sibTrans" cxnId="{815E3458-DB1F-4B34-BCBA-2FAC440C8B9B}">
      <dgm:prSet/>
      <dgm:spPr/>
      <dgm:t>
        <a:bodyPr/>
        <a:lstStyle/>
        <a:p>
          <a:endParaRPr lang="uk-UA"/>
        </a:p>
      </dgm:t>
    </dgm:pt>
    <dgm:pt modelId="{2522EC81-0623-4354-ADF3-340C262B5587}">
      <dgm:prSet/>
      <dgm:spPr/>
      <dgm:t>
        <a:bodyPr/>
        <a:lstStyle/>
        <a:p>
          <a:pPr rtl="0"/>
          <a:r>
            <a:rPr lang="uk-UA" b="1" smtClean="0"/>
            <a:t>Природний ресурс</a:t>
          </a:r>
          <a:endParaRPr lang="uk-UA"/>
        </a:p>
      </dgm:t>
    </dgm:pt>
    <dgm:pt modelId="{DBEBA151-034D-4006-8EF4-3E0FFC556070}" type="parTrans" cxnId="{31CA5A7A-F146-4C0C-A903-FFAED69BE0EA}">
      <dgm:prSet/>
      <dgm:spPr/>
      <dgm:t>
        <a:bodyPr/>
        <a:lstStyle/>
        <a:p>
          <a:endParaRPr lang="uk-UA"/>
        </a:p>
      </dgm:t>
    </dgm:pt>
    <dgm:pt modelId="{081FDE9C-900F-4353-AC3D-49C30AEDA8F1}" type="sibTrans" cxnId="{31CA5A7A-F146-4C0C-A903-FFAED69BE0EA}">
      <dgm:prSet/>
      <dgm:spPr/>
      <dgm:t>
        <a:bodyPr/>
        <a:lstStyle/>
        <a:p>
          <a:endParaRPr lang="uk-UA"/>
        </a:p>
      </dgm:t>
    </dgm:pt>
    <dgm:pt modelId="{6DFB4D51-CF2E-4B50-B274-98E23F955C49}">
      <dgm:prSet/>
      <dgm:spPr/>
      <dgm:t>
        <a:bodyPr/>
        <a:lstStyle/>
        <a:p>
          <a:pPr rtl="0"/>
          <a:r>
            <a:rPr lang="uk-UA" b="1" dirty="0" smtClean="0"/>
            <a:t>Майновий об'єкт особливого роду (річ) </a:t>
          </a:r>
          <a:endParaRPr lang="uk-UA" dirty="0"/>
        </a:p>
      </dgm:t>
    </dgm:pt>
    <dgm:pt modelId="{8AD257FC-D8F8-4C25-B250-3EE36CC66297}" type="parTrans" cxnId="{B010B118-567F-4BA8-A7D7-CADEC526B09D}">
      <dgm:prSet/>
      <dgm:spPr/>
      <dgm:t>
        <a:bodyPr/>
        <a:lstStyle/>
        <a:p>
          <a:endParaRPr lang="uk-UA"/>
        </a:p>
      </dgm:t>
    </dgm:pt>
    <dgm:pt modelId="{B0AC40A1-82E1-4128-802D-33CC83DE309D}" type="sibTrans" cxnId="{B010B118-567F-4BA8-A7D7-CADEC526B09D}">
      <dgm:prSet/>
      <dgm:spPr/>
      <dgm:t>
        <a:bodyPr/>
        <a:lstStyle/>
        <a:p>
          <a:endParaRPr lang="uk-UA"/>
        </a:p>
      </dgm:t>
    </dgm:pt>
    <dgm:pt modelId="{1A2B3BD9-65FC-49FC-B2A8-4DF0E678FE26}" type="pres">
      <dgm:prSet presAssocID="{20B38745-2C34-4E9B-802F-A29C0883E89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B500ADEC-F8F5-483C-99A2-CFC0E68293C4}" type="pres">
      <dgm:prSet presAssocID="{68D1ED45-86F1-41E4-A656-E8BBE13FAFDF}" presName="parentText" presStyleLbl="node1" presStyleIdx="0" presStyleCnt="3" custScaleY="55699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4E949AB-6936-4AAE-8545-9B423D5F1831}" type="pres">
      <dgm:prSet presAssocID="{4B529E3E-8F03-489A-B757-7CB86BF99FEE}" presName="spacer" presStyleCnt="0"/>
      <dgm:spPr/>
    </dgm:pt>
    <dgm:pt modelId="{C3785BD3-E42A-4D55-8F49-927762EB2D66}" type="pres">
      <dgm:prSet presAssocID="{2522EC81-0623-4354-ADF3-340C262B5587}" presName="parentText" presStyleLbl="node1" presStyleIdx="1" presStyleCnt="3" custScaleY="58923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076A962-908C-4E8F-ACBF-1FF44EE0E4E7}" type="pres">
      <dgm:prSet presAssocID="{081FDE9C-900F-4353-AC3D-49C30AEDA8F1}" presName="spacer" presStyleCnt="0"/>
      <dgm:spPr/>
    </dgm:pt>
    <dgm:pt modelId="{40D56C6C-708D-4479-AA85-D7C33BC2C3E6}" type="pres">
      <dgm:prSet presAssocID="{6DFB4D51-CF2E-4B50-B274-98E23F955C49}" presName="parentText" presStyleLbl="node1" presStyleIdx="2" presStyleCnt="3" custScaleY="76354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815E3458-DB1F-4B34-BCBA-2FAC440C8B9B}" srcId="{20B38745-2C34-4E9B-802F-A29C0883E89E}" destId="{68D1ED45-86F1-41E4-A656-E8BBE13FAFDF}" srcOrd="0" destOrd="0" parTransId="{D5DA15EB-CFA8-4108-8505-BE4622EFFF40}" sibTransId="{4B529E3E-8F03-489A-B757-7CB86BF99FEE}"/>
    <dgm:cxn modelId="{4F679F9C-4AD8-4CDD-ABBB-D2CC2534FE98}" type="presOf" srcId="{68D1ED45-86F1-41E4-A656-E8BBE13FAFDF}" destId="{B500ADEC-F8F5-483C-99A2-CFC0E68293C4}" srcOrd="0" destOrd="0" presId="urn:microsoft.com/office/officeart/2005/8/layout/vList2"/>
    <dgm:cxn modelId="{AF5B6E7B-480C-4910-91B2-92DF9BC4668D}" type="presOf" srcId="{6DFB4D51-CF2E-4B50-B274-98E23F955C49}" destId="{40D56C6C-708D-4479-AA85-D7C33BC2C3E6}" srcOrd="0" destOrd="0" presId="urn:microsoft.com/office/officeart/2005/8/layout/vList2"/>
    <dgm:cxn modelId="{B010B118-567F-4BA8-A7D7-CADEC526B09D}" srcId="{20B38745-2C34-4E9B-802F-A29C0883E89E}" destId="{6DFB4D51-CF2E-4B50-B274-98E23F955C49}" srcOrd="2" destOrd="0" parTransId="{8AD257FC-D8F8-4C25-B250-3EE36CC66297}" sibTransId="{B0AC40A1-82E1-4128-802D-33CC83DE309D}"/>
    <dgm:cxn modelId="{AE3441C7-5531-4F46-95EF-C1D5512D5BA8}" type="presOf" srcId="{2522EC81-0623-4354-ADF3-340C262B5587}" destId="{C3785BD3-E42A-4D55-8F49-927762EB2D66}" srcOrd="0" destOrd="0" presId="urn:microsoft.com/office/officeart/2005/8/layout/vList2"/>
    <dgm:cxn modelId="{335F4EAD-3CAD-4E58-9F95-EE291A7D8F1F}" type="presOf" srcId="{20B38745-2C34-4E9B-802F-A29C0883E89E}" destId="{1A2B3BD9-65FC-49FC-B2A8-4DF0E678FE26}" srcOrd="0" destOrd="0" presId="urn:microsoft.com/office/officeart/2005/8/layout/vList2"/>
    <dgm:cxn modelId="{31CA5A7A-F146-4C0C-A903-FFAED69BE0EA}" srcId="{20B38745-2C34-4E9B-802F-A29C0883E89E}" destId="{2522EC81-0623-4354-ADF3-340C262B5587}" srcOrd="1" destOrd="0" parTransId="{DBEBA151-034D-4006-8EF4-3E0FFC556070}" sibTransId="{081FDE9C-900F-4353-AC3D-49C30AEDA8F1}"/>
    <dgm:cxn modelId="{056B174F-2F8D-4C57-9923-6A67C5F4C099}" type="presParOf" srcId="{1A2B3BD9-65FC-49FC-B2A8-4DF0E678FE26}" destId="{B500ADEC-F8F5-483C-99A2-CFC0E68293C4}" srcOrd="0" destOrd="0" presId="urn:microsoft.com/office/officeart/2005/8/layout/vList2"/>
    <dgm:cxn modelId="{DB562C0D-45B7-4479-84D4-D69C844CDFB7}" type="presParOf" srcId="{1A2B3BD9-65FC-49FC-B2A8-4DF0E678FE26}" destId="{F4E949AB-6936-4AAE-8545-9B423D5F1831}" srcOrd="1" destOrd="0" presId="urn:microsoft.com/office/officeart/2005/8/layout/vList2"/>
    <dgm:cxn modelId="{CB99B577-6DF3-480A-9EF8-CE2CB094EC05}" type="presParOf" srcId="{1A2B3BD9-65FC-49FC-B2A8-4DF0E678FE26}" destId="{C3785BD3-E42A-4D55-8F49-927762EB2D66}" srcOrd="2" destOrd="0" presId="urn:microsoft.com/office/officeart/2005/8/layout/vList2"/>
    <dgm:cxn modelId="{F20F6A4F-A657-4958-A1AE-04CA40DF780B}" type="presParOf" srcId="{1A2B3BD9-65FC-49FC-B2A8-4DF0E678FE26}" destId="{4076A962-908C-4E8F-ACBF-1FF44EE0E4E7}" srcOrd="3" destOrd="0" presId="urn:microsoft.com/office/officeart/2005/8/layout/vList2"/>
    <dgm:cxn modelId="{77DDF215-3B30-47C9-9579-EEDB92A0BDE9}" type="presParOf" srcId="{1A2B3BD9-65FC-49FC-B2A8-4DF0E678FE26}" destId="{40D56C6C-708D-4479-AA85-D7C33BC2C3E6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22AF19B-D3B4-4541-8F87-B2F5DC149F14}" type="doc">
      <dgm:prSet loTypeId="urn:microsoft.com/office/officeart/2005/8/layout/vList2" loCatId="list" qsTypeId="urn:microsoft.com/office/officeart/2005/8/quickstyle/simple1" qsCatId="simple" csTypeId="urn:microsoft.com/office/officeart/2005/8/colors/accent6_5" csCatId="accent6"/>
      <dgm:spPr/>
      <dgm:t>
        <a:bodyPr/>
        <a:lstStyle/>
        <a:p>
          <a:endParaRPr lang="ru-RU"/>
        </a:p>
      </dgm:t>
    </dgm:pt>
    <dgm:pt modelId="{1A233B51-739B-47BB-B333-591D9BB22B6C}">
      <dgm:prSet/>
      <dgm:spPr/>
      <dgm:t>
        <a:bodyPr/>
        <a:lstStyle/>
        <a:p>
          <a:pPr algn="ctr" rtl="0"/>
          <a:r>
            <a:rPr lang="uk-UA" b="1" smtClean="0"/>
            <a:t>Речові права на землю</a:t>
          </a:r>
          <a:endParaRPr lang="ru-RU" b="1"/>
        </a:p>
      </dgm:t>
    </dgm:pt>
    <dgm:pt modelId="{353FEC2B-B1D5-4A51-AE42-72C2BF72817F}" type="parTrans" cxnId="{AA3E72B7-E9C2-474B-9EBF-FC237BC5EDA9}">
      <dgm:prSet/>
      <dgm:spPr/>
      <dgm:t>
        <a:bodyPr/>
        <a:lstStyle/>
        <a:p>
          <a:endParaRPr lang="ru-RU"/>
        </a:p>
      </dgm:t>
    </dgm:pt>
    <dgm:pt modelId="{4E90F9B4-1B3E-4484-AA90-78080DA6F643}" type="sibTrans" cxnId="{AA3E72B7-E9C2-474B-9EBF-FC237BC5EDA9}">
      <dgm:prSet/>
      <dgm:spPr/>
      <dgm:t>
        <a:bodyPr/>
        <a:lstStyle/>
        <a:p>
          <a:endParaRPr lang="ru-RU"/>
        </a:p>
      </dgm:t>
    </dgm:pt>
    <dgm:pt modelId="{190801B7-1031-4ECE-9FBC-335AE5012150}" type="pres">
      <dgm:prSet presAssocID="{022AF19B-D3B4-4541-8F87-B2F5DC149F1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9235E36-BE3E-40C3-8FA0-38AA3ADAE812}" type="pres">
      <dgm:prSet presAssocID="{1A233B51-739B-47BB-B333-591D9BB22B6C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A3E72B7-E9C2-474B-9EBF-FC237BC5EDA9}" srcId="{022AF19B-D3B4-4541-8F87-B2F5DC149F14}" destId="{1A233B51-739B-47BB-B333-591D9BB22B6C}" srcOrd="0" destOrd="0" parTransId="{353FEC2B-B1D5-4A51-AE42-72C2BF72817F}" sibTransId="{4E90F9B4-1B3E-4484-AA90-78080DA6F643}"/>
    <dgm:cxn modelId="{9C15E98E-DFD4-4741-90C5-A90A13B481BB}" type="presOf" srcId="{022AF19B-D3B4-4541-8F87-B2F5DC149F14}" destId="{190801B7-1031-4ECE-9FBC-335AE5012150}" srcOrd="0" destOrd="0" presId="urn:microsoft.com/office/officeart/2005/8/layout/vList2"/>
    <dgm:cxn modelId="{E83520E9-F3FD-4236-B176-D84C9EBC9E10}" type="presOf" srcId="{1A233B51-739B-47BB-B333-591D9BB22B6C}" destId="{D9235E36-BE3E-40C3-8FA0-38AA3ADAE812}" srcOrd="0" destOrd="0" presId="urn:microsoft.com/office/officeart/2005/8/layout/vList2"/>
    <dgm:cxn modelId="{F0AF74AA-207A-4FC5-AD08-043D179E732D}" type="presParOf" srcId="{190801B7-1031-4ECE-9FBC-335AE5012150}" destId="{D9235E36-BE3E-40C3-8FA0-38AA3ADAE81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9A257D1-46CC-44AF-B99A-52B3CAE0286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8C23D38-FE51-4253-BEFA-AA0717FDBF43}">
      <dgm:prSet/>
      <dgm:spPr/>
      <dgm:t>
        <a:bodyPr/>
        <a:lstStyle/>
        <a:p>
          <a:pPr algn="ctr" rtl="0"/>
          <a:r>
            <a:rPr lang="uk-UA" smtClean="0"/>
            <a:t>Право власності </a:t>
          </a:r>
          <a:endParaRPr lang="ru-RU"/>
        </a:p>
      </dgm:t>
    </dgm:pt>
    <dgm:pt modelId="{13F290F3-B046-416A-BD7C-62AC38F7175C}" type="parTrans" cxnId="{D1B56EC8-2BA1-4A56-98E3-17FF1AF44010}">
      <dgm:prSet/>
      <dgm:spPr/>
      <dgm:t>
        <a:bodyPr/>
        <a:lstStyle/>
        <a:p>
          <a:endParaRPr lang="ru-RU"/>
        </a:p>
      </dgm:t>
    </dgm:pt>
    <dgm:pt modelId="{71FB9B7C-67F4-4C62-A86C-2DA031B47C6B}" type="sibTrans" cxnId="{D1B56EC8-2BA1-4A56-98E3-17FF1AF44010}">
      <dgm:prSet/>
      <dgm:spPr/>
      <dgm:t>
        <a:bodyPr/>
        <a:lstStyle/>
        <a:p>
          <a:endParaRPr lang="ru-RU"/>
        </a:p>
      </dgm:t>
    </dgm:pt>
    <dgm:pt modelId="{34310256-2135-4CC4-A4E3-FE78BEBB3128}" type="pres">
      <dgm:prSet presAssocID="{29A257D1-46CC-44AF-B99A-52B3CAE0286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E4969C0-89FC-4B24-A06F-31C3279E71A9}" type="pres">
      <dgm:prSet presAssocID="{48C23D38-FE51-4253-BEFA-AA0717FDBF43}" presName="parentText" presStyleLbl="node1" presStyleIdx="0" presStyleCnt="1" custScaleX="95556" custScaleY="62244" custLinFactNeighborY="3979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1B56EC8-2BA1-4A56-98E3-17FF1AF44010}" srcId="{29A257D1-46CC-44AF-B99A-52B3CAE02868}" destId="{48C23D38-FE51-4253-BEFA-AA0717FDBF43}" srcOrd="0" destOrd="0" parTransId="{13F290F3-B046-416A-BD7C-62AC38F7175C}" sibTransId="{71FB9B7C-67F4-4C62-A86C-2DA031B47C6B}"/>
    <dgm:cxn modelId="{23D2AEE5-F729-4FA7-8762-0975C08E4B2C}" type="presOf" srcId="{48C23D38-FE51-4253-BEFA-AA0717FDBF43}" destId="{9E4969C0-89FC-4B24-A06F-31C3279E71A9}" srcOrd="0" destOrd="0" presId="urn:microsoft.com/office/officeart/2005/8/layout/vList2"/>
    <dgm:cxn modelId="{014C67BD-62EF-49DE-90C6-0662840EE7E5}" type="presOf" srcId="{29A257D1-46CC-44AF-B99A-52B3CAE02868}" destId="{34310256-2135-4CC4-A4E3-FE78BEBB3128}" srcOrd="0" destOrd="0" presId="urn:microsoft.com/office/officeart/2005/8/layout/vList2"/>
    <dgm:cxn modelId="{502F59E8-AFD4-4488-8516-BFF928C41EA0}" type="presParOf" srcId="{34310256-2135-4CC4-A4E3-FE78BEBB3128}" destId="{9E4969C0-89FC-4B24-A06F-31C3279E71A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16D053C-6555-4F9D-B7CD-BCAD9FD111FA}" type="doc">
      <dgm:prSet loTypeId="urn:microsoft.com/office/officeart/2005/8/layout/vList2" loCatId="list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535B7E15-B5D4-4AD8-9363-50FF0CFD1427}">
      <dgm:prSet custT="1"/>
      <dgm:spPr/>
      <dgm:t>
        <a:bodyPr/>
        <a:lstStyle/>
        <a:p>
          <a:pPr algn="ctr" rtl="0"/>
          <a:r>
            <a:rPr lang="uk-UA" sz="3600" smtClean="0"/>
            <a:t>Обмежені речові права</a:t>
          </a:r>
          <a:endParaRPr lang="ru-RU" sz="3600"/>
        </a:p>
      </dgm:t>
    </dgm:pt>
    <dgm:pt modelId="{6D25411D-7C6A-4F23-9EDD-E987421B58FE}" type="parTrans" cxnId="{9C95A3E3-550B-433B-BBF8-4D48784F3A5C}">
      <dgm:prSet/>
      <dgm:spPr/>
      <dgm:t>
        <a:bodyPr/>
        <a:lstStyle/>
        <a:p>
          <a:endParaRPr lang="ru-RU"/>
        </a:p>
      </dgm:t>
    </dgm:pt>
    <dgm:pt modelId="{098C68C8-4CF2-4F48-990E-649174AE63AC}" type="sibTrans" cxnId="{9C95A3E3-550B-433B-BBF8-4D48784F3A5C}">
      <dgm:prSet/>
      <dgm:spPr/>
      <dgm:t>
        <a:bodyPr/>
        <a:lstStyle/>
        <a:p>
          <a:endParaRPr lang="ru-RU"/>
        </a:p>
      </dgm:t>
    </dgm:pt>
    <dgm:pt modelId="{0BD79F89-1CF6-443E-877B-958FC2CB44CA}">
      <dgm:prSet custT="1"/>
      <dgm:spPr>
        <a:solidFill>
          <a:schemeClr val="tx1">
            <a:alpha val="77000"/>
          </a:schemeClr>
        </a:solidFill>
      </dgm:spPr>
      <dgm:t>
        <a:bodyPr/>
        <a:lstStyle/>
        <a:p>
          <a:pPr algn="ctr" rtl="0"/>
          <a:r>
            <a:rPr lang="uk-UA" sz="2800" smtClean="0"/>
            <a:t>Сервітут</a:t>
          </a:r>
          <a:endParaRPr lang="ru-RU" sz="2800"/>
        </a:p>
      </dgm:t>
    </dgm:pt>
    <dgm:pt modelId="{A7A79539-5247-4EDB-86BF-8BE7E03C23E9}" type="parTrans" cxnId="{17077C4B-BAB1-4C75-B883-A1058FEC82A0}">
      <dgm:prSet/>
      <dgm:spPr/>
      <dgm:t>
        <a:bodyPr/>
        <a:lstStyle/>
        <a:p>
          <a:endParaRPr lang="ru-RU"/>
        </a:p>
      </dgm:t>
    </dgm:pt>
    <dgm:pt modelId="{6B16759F-D712-4772-88CA-0AA962E7CEAE}" type="sibTrans" cxnId="{17077C4B-BAB1-4C75-B883-A1058FEC82A0}">
      <dgm:prSet/>
      <dgm:spPr/>
      <dgm:t>
        <a:bodyPr/>
        <a:lstStyle/>
        <a:p>
          <a:endParaRPr lang="ru-RU"/>
        </a:p>
      </dgm:t>
    </dgm:pt>
    <dgm:pt modelId="{0D7004CB-8850-41C8-82E9-7243AF1D506C}">
      <dgm:prSet custT="1"/>
      <dgm:spPr>
        <a:solidFill>
          <a:schemeClr val="tx1">
            <a:alpha val="63000"/>
          </a:schemeClr>
        </a:solidFill>
      </dgm:spPr>
      <dgm:t>
        <a:bodyPr/>
        <a:lstStyle/>
        <a:p>
          <a:pPr algn="ctr" rtl="0"/>
          <a:r>
            <a:rPr lang="uk-UA" sz="2800" smtClean="0"/>
            <a:t>Емфітевзис</a:t>
          </a:r>
          <a:endParaRPr lang="ru-RU" sz="2800"/>
        </a:p>
      </dgm:t>
    </dgm:pt>
    <dgm:pt modelId="{5B1F7F02-98F4-4AEE-A957-AEA7A12176C7}" type="parTrans" cxnId="{29FFAFE5-2F85-48B4-AC04-66A7B6CF4DD0}">
      <dgm:prSet/>
      <dgm:spPr/>
      <dgm:t>
        <a:bodyPr/>
        <a:lstStyle/>
        <a:p>
          <a:endParaRPr lang="ru-RU"/>
        </a:p>
      </dgm:t>
    </dgm:pt>
    <dgm:pt modelId="{2C9A904C-A41E-479C-B475-7E18C7DD431E}" type="sibTrans" cxnId="{29FFAFE5-2F85-48B4-AC04-66A7B6CF4DD0}">
      <dgm:prSet/>
      <dgm:spPr/>
      <dgm:t>
        <a:bodyPr/>
        <a:lstStyle/>
        <a:p>
          <a:endParaRPr lang="ru-RU"/>
        </a:p>
      </dgm:t>
    </dgm:pt>
    <dgm:pt modelId="{CB3001B9-BD1F-4042-A7B3-483FC1A23220}">
      <dgm:prSet custT="1"/>
      <dgm:spPr>
        <a:solidFill>
          <a:schemeClr val="tx1">
            <a:lumMod val="50000"/>
            <a:lumOff val="50000"/>
            <a:alpha val="50000"/>
          </a:schemeClr>
        </a:solidFill>
      </dgm:spPr>
      <dgm:t>
        <a:bodyPr/>
        <a:lstStyle/>
        <a:p>
          <a:pPr algn="ctr" rtl="0"/>
          <a:r>
            <a:rPr lang="uk-UA" sz="2800" smtClean="0"/>
            <a:t>Суперфіцій </a:t>
          </a:r>
          <a:endParaRPr lang="ru-RU" sz="2800"/>
        </a:p>
      </dgm:t>
    </dgm:pt>
    <dgm:pt modelId="{7F85F6E7-1F8F-4B1A-9B54-3903D33FF8A0}" type="parTrans" cxnId="{221AA1BD-5BD0-4B6F-A6ED-3D99AC30906E}">
      <dgm:prSet/>
      <dgm:spPr/>
      <dgm:t>
        <a:bodyPr/>
        <a:lstStyle/>
        <a:p>
          <a:endParaRPr lang="ru-RU"/>
        </a:p>
      </dgm:t>
    </dgm:pt>
    <dgm:pt modelId="{2BB4500D-5771-40C9-B7B0-805D536EFB32}" type="sibTrans" cxnId="{221AA1BD-5BD0-4B6F-A6ED-3D99AC30906E}">
      <dgm:prSet/>
      <dgm:spPr/>
      <dgm:t>
        <a:bodyPr/>
        <a:lstStyle/>
        <a:p>
          <a:endParaRPr lang="ru-RU"/>
        </a:p>
      </dgm:t>
    </dgm:pt>
    <dgm:pt modelId="{CEC49C0E-D36B-4F77-972C-7E241BB9F6F1}" type="pres">
      <dgm:prSet presAssocID="{516D053C-6555-4F9D-B7CD-BCAD9FD111F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5111C7E-5DA4-4AA0-A3A1-D924EFD26655}" type="pres">
      <dgm:prSet presAssocID="{535B7E15-B5D4-4AD8-9363-50FF0CFD1427}" presName="parentText" presStyleLbl="node1" presStyleIdx="0" presStyleCnt="4" custScaleX="103691" custScaleY="207443" custLinFactY="-74466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508475-D9BE-4B8A-BA5F-E14539F31C97}" type="pres">
      <dgm:prSet presAssocID="{098C68C8-4CF2-4F48-990E-649174AE63AC}" presName="spacer" presStyleCnt="0"/>
      <dgm:spPr/>
      <dgm:t>
        <a:bodyPr/>
        <a:lstStyle/>
        <a:p>
          <a:endParaRPr lang="ru-RU"/>
        </a:p>
      </dgm:t>
    </dgm:pt>
    <dgm:pt modelId="{68BDC60A-5CAC-48A7-A561-5BCEE5D47E6F}" type="pres">
      <dgm:prSet presAssocID="{0BD79F89-1CF6-443E-877B-958FC2CB44CA}" presName="parentText" presStyleLbl="node1" presStyleIdx="1" presStyleCnt="4" custLinFactY="-36453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03F8C3-08DC-4985-A0CF-7D7284704E9D}" type="pres">
      <dgm:prSet presAssocID="{6B16759F-D712-4772-88CA-0AA962E7CEAE}" presName="spacer" presStyleCnt="0"/>
      <dgm:spPr/>
      <dgm:t>
        <a:bodyPr/>
        <a:lstStyle/>
        <a:p>
          <a:endParaRPr lang="ru-RU"/>
        </a:p>
      </dgm:t>
    </dgm:pt>
    <dgm:pt modelId="{EAEC1406-4700-4902-A7A4-EE5F2E10E8E7}" type="pres">
      <dgm:prSet presAssocID="{0D7004CB-8850-41C8-82E9-7243AF1D506C}" presName="parentText" presStyleLbl="node1" presStyleIdx="2" presStyleCnt="4" custLinFactY="-20454" custLinFactNeighborX="3469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70FE97-BF2E-4897-8AE6-F9D190528147}" type="pres">
      <dgm:prSet presAssocID="{2C9A904C-A41E-479C-B475-7E18C7DD431E}" presName="spacer" presStyleCnt="0"/>
      <dgm:spPr/>
      <dgm:t>
        <a:bodyPr/>
        <a:lstStyle/>
        <a:p>
          <a:endParaRPr lang="ru-RU"/>
        </a:p>
      </dgm:t>
    </dgm:pt>
    <dgm:pt modelId="{6EDA7117-7C1A-4C35-8339-CDE76F2BF7B4}" type="pres">
      <dgm:prSet presAssocID="{CB3001B9-BD1F-4042-A7B3-483FC1A23220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7077C4B-BAB1-4C75-B883-A1058FEC82A0}" srcId="{516D053C-6555-4F9D-B7CD-BCAD9FD111FA}" destId="{0BD79F89-1CF6-443E-877B-958FC2CB44CA}" srcOrd="1" destOrd="0" parTransId="{A7A79539-5247-4EDB-86BF-8BE7E03C23E9}" sibTransId="{6B16759F-D712-4772-88CA-0AA962E7CEAE}"/>
    <dgm:cxn modelId="{1C933379-E165-46A2-B85A-398347BA1334}" type="presOf" srcId="{535B7E15-B5D4-4AD8-9363-50FF0CFD1427}" destId="{55111C7E-5DA4-4AA0-A3A1-D924EFD26655}" srcOrd="0" destOrd="0" presId="urn:microsoft.com/office/officeart/2005/8/layout/vList2"/>
    <dgm:cxn modelId="{F499F997-874F-4925-8E4B-B6F2D7E5E03B}" type="presOf" srcId="{0D7004CB-8850-41C8-82E9-7243AF1D506C}" destId="{EAEC1406-4700-4902-A7A4-EE5F2E10E8E7}" srcOrd="0" destOrd="0" presId="urn:microsoft.com/office/officeart/2005/8/layout/vList2"/>
    <dgm:cxn modelId="{7EA47272-42F4-489D-91BC-B2A812A0FA7A}" type="presOf" srcId="{CB3001B9-BD1F-4042-A7B3-483FC1A23220}" destId="{6EDA7117-7C1A-4C35-8339-CDE76F2BF7B4}" srcOrd="0" destOrd="0" presId="urn:microsoft.com/office/officeart/2005/8/layout/vList2"/>
    <dgm:cxn modelId="{221AA1BD-5BD0-4B6F-A6ED-3D99AC30906E}" srcId="{516D053C-6555-4F9D-B7CD-BCAD9FD111FA}" destId="{CB3001B9-BD1F-4042-A7B3-483FC1A23220}" srcOrd="3" destOrd="0" parTransId="{7F85F6E7-1F8F-4B1A-9B54-3903D33FF8A0}" sibTransId="{2BB4500D-5771-40C9-B7B0-805D536EFB32}"/>
    <dgm:cxn modelId="{9C95A3E3-550B-433B-BBF8-4D48784F3A5C}" srcId="{516D053C-6555-4F9D-B7CD-BCAD9FD111FA}" destId="{535B7E15-B5D4-4AD8-9363-50FF0CFD1427}" srcOrd="0" destOrd="0" parTransId="{6D25411D-7C6A-4F23-9EDD-E987421B58FE}" sibTransId="{098C68C8-4CF2-4F48-990E-649174AE63AC}"/>
    <dgm:cxn modelId="{536704D8-BEF2-4068-AD9D-C2F6ACA17DF1}" type="presOf" srcId="{0BD79F89-1CF6-443E-877B-958FC2CB44CA}" destId="{68BDC60A-5CAC-48A7-A561-5BCEE5D47E6F}" srcOrd="0" destOrd="0" presId="urn:microsoft.com/office/officeart/2005/8/layout/vList2"/>
    <dgm:cxn modelId="{29FFAFE5-2F85-48B4-AC04-66A7B6CF4DD0}" srcId="{516D053C-6555-4F9D-B7CD-BCAD9FD111FA}" destId="{0D7004CB-8850-41C8-82E9-7243AF1D506C}" srcOrd="2" destOrd="0" parTransId="{5B1F7F02-98F4-4AEE-A957-AEA7A12176C7}" sibTransId="{2C9A904C-A41E-479C-B475-7E18C7DD431E}"/>
    <dgm:cxn modelId="{851C7C0B-D1E3-4B22-B2F3-02A1C3079131}" type="presOf" srcId="{516D053C-6555-4F9D-B7CD-BCAD9FD111FA}" destId="{CEC49C0E-D36B-4F77-972C-7E241BB9F6F1}" srcOrd="0" destOrd="0" presId="urn:microsoft.com/office/officeart/2005/8/layout/vList2"/>
    <dgm:cxn modelId="{F0940838-BAFF-4F16-AA7D-1D91A908865E}" type="presParOf" srcId="{CEC49C0E-D36B-4F77-972C-7E241BB9F6F1}" destId="{55111C7E-5DA4-4AA0-A3A1-D924EFD26655}" srcOrd="0" destOrd="0" presId="urn:microsoft.com/office/officeart/2005/8/layout/vList2"/>
    <dgm:cxn modelId="{FC92DAE2-5B0C-4602-A4E5-9B06CE939B1B}" type="presParOf" srcId="{CEC49C0E-D36B-4F77-972C-7E241BB9F6F1}" destId="{C2508475-D9BE-4B8A-BA5F-E14539F31C97}" srcOrd="1" destOrd="0" presId="urn:microsoft.com/office/officeart/2005/8/layout/vList2"/>
    <dgm:cxn modelId="{925ED2CA-69BA-4AC7-A59D-D51C127322C6}" type="presParOf" srcId="{CEC49C0E-D36B-4F77-972C-7E241BB9F6F1}" destId="{68BDC60A-5CAC-48A7-A561-5BCEE5D47E6F}" srcOrd="2" destOrd="0" presId="urn:microsoft.com/office/officeart/2005/8/layout/vList2"/>
    <dgm:cxn modelId="{B9D8A002-03A1-43FF-88E0-4EB78490C469}" type="presParOf" srcId="{CEC49C0E-D36B-4F77-972C-7E241BB9F6F1}" destId="{1803F8C3-08DC-4985-A0CF-7D7284704E9D}" srcOrd="3" destOrd="0" presId="urn:microsoft.com/office/officeart/2005/8/layout/vList2"/>
    <dgm:cxn modelId="{CD6FD8D8-9478-4ED9-95D7-B2A56D73D49A}" type="presParOf" srcId="{CEC49C0E-D36B-4F77-972C-7E241BB9F6F1}" destId="{EAEC1406-4700-4902-A7A4-EE5F2E10E8E7}" srcOrd="4" destOrd="0" presId="urn:microsoft.com/office/officeart/2005/8/layout/vList2"/>
    <dgm:cxn modelId="{6561748D-FB59-4714-9BD1-3C13487F0097}" type="presParOf" srcId="{CEC49C0E-D36B-4F77-972C-7E241BB9F6F1}" destId="{5070FE97-BF2E-4897-8AE6-F9D190528147}" srcOrd="5" destOrd="0" presId="urn:microsoft.com/office/officeart/2005/8/layout/vList2"/>
    <dgm:cxn modelId="{58D1BECA-F17F-4621-A89C-91A05901CA30}" type="presParOf" srcId="{CEC49C0E-D36B-4F77-972C-7E241BB9F6F1}" destId="{6EDA7117-7C1A-4C35-8339-CDE76F2BF7B4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77C6598-6481-40FB-A7D5-55205BA0BD78}" type="doc">
      <dgm:prSet loTypeId="urn:microsoft.com/office/officeart/2005/8/layout/list1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FEF8B074-4E46-4E2F-9C6A-FE087CC4521E}">
      <dgm:prSet phldrT="[Текст]"/>
      <dgm:spPr/>
      <dgm:t>
        <a:bodyPr/>
        <a:lstStyle/>
        <a:p>
          <a:r>
            <a:rPr lang="uk-UA" smtClean="0"/>
            <a:t>Право володіння</a:t>
          </a:r>
          <a:endParaRPr lang="ru-RU"/>
        </a:p>
      </dgm:t>
    </dgm:pt>
    <dgm:pt modelId="{82422681-2CF3-403B-80F6-F0D10DC6D10F}" type="parTrans" cxnId="{74ABAD43-E376-40E1-A2E9-7CF69DB57C17}">
      <dgm:prSet/>
      <dgm:spPr/>
      <dgm:t>
        <a:bodyPr/>
        <a:lstStyle/>
        <a:p>
          <a:endParaRPr lang="ru-RU"/>
        </a:p>
      </dgm:t>
    </dgm:pt>
    <dgm:pt modelId="{13874069-8810-45E4-9E55-AA8090AB0696}" type="sibTrans" cxnId="{74ABAD43-E376-40E1-A2E9-7CF69DB57C17}">
      <dgm:prSet/>
      <dgm:spPr/>
      <dgm:t>
        <a:bodyPr/>
        <a:lstStyle/>
        <a:p>
          <a:endParaRPr lang="ru-RU"/>
        </a:p>
      </dgm:t>
    </dgm:pt>
    <dgm:pt modelId="{27319C9A-76FF-4467-B41E-E2A36133E1FD}">
      <dgm:prSet phldrT="[Текст]"/>
      <dgm:spPr/>
      <dgm:t>
        <a:bodyPr/>
        <a:lstStyle/>
        <a:p>
          <a:r>
            <a:rPr lang="uk-UA" smtClean="0"/>
            <a:t>Право користування</a:t>
          </a:r>
          <a:endParaRPr lang="ru-RU"/>
        </a:p>
      </dgm:t>
    </dgm:pt>
    <dgm:pt modelId="{6656C7F1-28A4-4000-92CE-9A79EA6C839D}" type="parTrans" cxnId="{E54718B6-59A2-439D-B30C-1F86580B9F56}">
      <dgm:prSet/>
      <dgm:spPr/>
      <dgm:t>
        <a:bodyPr/>
        <a:lstStyle/>
        <a:p>
          <a:endParaRPr lang="ru-RU"/>
        </a:p>
      </dgm:t>
    </dgm:pt>
    <dgm:pt modelId="{CB2A95C6-97D9-4127-B90C-F16B3EDBDE3A}" type="sibTrans" cxnId="{E54718B6-59A2-439D-B30C-1F86580B9F56}">
      <dgm:prSet/>
      <dgm:spPr/>
      <dgm:t>
        <a:bodyPr/>
        <a:lstStyle/>
        <a:p>
          <a:endParaRPr lang="ru-RU"/>
        </a:p>
      </dgm:t>
    </dgm:pt>
    <dgm:pt modelId="{786BAF22-3D40-4794-92A6-747126D45BC8}">
      <dgm:prSet phldrT="[Текст]"/>
      <dgm:spPr/>
      <dgm:t>
        <a:bodyPr/>
        <a:lstStyle/>
        <a:p>
          <a:r>
            <a:rPr lang="uk-UA" smtClean="0"/>
            <a:t>Право розпорядження</a:t>
          </a:r>
          <a:endParaRPr lang="ru-RU"/>
        </a:p>
      </dgm:t>
    </dgm:pt>
    <dgm:pt modelId="{43B3789C-2964-41C0-959E-7FA7B5A17F63}" type="parTrans" cxnId="{F5BDA852-C094-4CBB-BA31-93F2F970263C}">
      <dgm:prSet/>
      <dgm:spPr/>
      <dgm:t>
        <a:bodyPr/>
        <a:lstStyle/>
        <a:p>
          <a:endParaRPr lang="ru-RU"/>
        </a:p>
      </dgm:t>
    </dgm:pt>
    <dgm:pt modelId="{E69FEA00-3212-441F-B0F7-85928B034F1E}" type="sibTrans" cxnId="{F5BDA852-C094-4CBB-BA31-93F2F970263C}">
      <dgm:prSet/>
      <dgm:spPr/>
      <dgm:t>
        <a:bodyPr/>
        <a:lstStyle/>
        <a:p>
          <a:endParaRPr lang="ru-RU"/>
        </a:p>
      </dgm:t>
    </dgm:pt>
    <dgm:pt modelId="{FC4E0940-09D5-4AD3-B088-33E7DDD911E4}" type="pres">
      <dgm:prSet presAssocID="{177C6598-6481-40FB-A7D5-55205BA0BD7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E18989A-A912-4651-B24D-FE726DA1C8AA}" type="pres">
      <dgm:prSet presAssocID="{FEF8B074-4E46-4E2F-9C6A-FE087CC4521E}" presName="parentLin" presStyleCnt="0"/>
      <dgm:spPr/>
    </dgm:pt>
    <dgm:pt modelId="{ECFD5149-274E-4A98-87CD-B6402A22D15A}" type="pres">
      <dgm:prSet presAssocID="{FEF8B074-4E46-4E2F-9C6A-FE087CC4521E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6B89E411-3D2A-4B2A-8F18-64664E1147D1}" type="pres">
      <dgm:prSet presAssocID="{FEF8B074-4E46-4E2F-9C6A-FE087CC4521E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D8EAD9-7CD8-42F4-9E80-255C77ED0926}" type="pres">
      <dgm:prSet presAssocID="{FEF8B074-4E46-4E2F-9C6A-FE087CC4521E}" presName="negativeSpace" presStyleCnt="0"/>
      <dgm:spPr/>
    </dgm:pt>
    <dgm:pt modelId="{0251920B-1A29-462D-8202-497906B8BEC7}" type="pres">
      <dgm:prSet presAssocID="{FEF8B074-4E46-4E2F-9C6A-FE087CC4521E}" presName="childText" presStyleLbl="conFgAcc1" presStyleIdx="0" presStyleCnt="3">
        <dgm:presLayoutVars>
          <dgm:bulletEnabled val="1"/>
        </dgm:presLayoutVars>
      </dgm:prSet>
      <dgm:spPr/>
    </dgm:pt>
    <dgm:pt modelId="{96587688-5650-4E2D-B5BB-E05B8181D4F8}" type="pres">
      <dgm:prSet presAssocID="{13874069-8810-45E4-9E55-AA8090AB0696}" presName="spaceBetweenRectangles" presStyleCnt="0"/>
      <dgm:spPr/>
    </dgm:pt>
    <dgm:pt modelId="{3568AAE6-7C9C-4B47-8474-26A9CFDD81B0}" type="pres">
      <dgm:prSet presAssocID="{27319C9A-76FF-4467-B41E-E2A36133E1FD}" presName="parentLin" presStyleCnt="0"/>
      <dgm:spPr/>
    </dgm:pt>
    <dgm:pt modelId="{9A7E9A78-6F2A-4DDC-91E4-80CA025015CB}" type="pres">
      <dgm:prSet presAssocID="{27319C9A-76FF-4467-B41E-E2A36133E1FD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449F9649-8111-4274-A8E8-1437AF9B711C}" type="pres">
      <dgm:prSet presAssocID="{27319C9A-76FF-4467-B41E-E2A36133E1FD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EBF658-9891-4B9F-A475-42A1C35FF7F8}" type="pres">
      <dgm:prSet presAssocID="{27319C9A-76FF-4467-B41E-E2A36133E1FD}" presName="negativeSpace" presStyleCnt="0"/>
      <dgm:spPr/>
    </dgm:pt>
    <dgm:pt modelId="{D3EE3286-E195-42D7-AEC2-BC6B2BBC0954}" type="pres">
      <dgm:prSet presAssocID="{27319C9A-76FF-4467-B41E-E2A36133E1FD}" presName="childText" presStyleLbl="conFgAcc1" presStyleIdx="1" presStyleCnt="3">
        <dgm:presLayoutVars>
          <dgm:bulletEnabled val="1"/>
        </dgm:presLayoutVars>
      </dgm:prSet>
      <dgm:spPr/>
    </dgm:pt>
    <dgm:pt modelId="{C22BA03F-105D-46EE-8C0E-AC876012E704}" type="pres">
      <dgm:prSet presAssocID="{CB2A95C6-97D9-4127-B90C-F16B3EDBDE3A}" presName="spaceBetweenRectangles" presStyleCnt="0"/>
      <dgm:spPr/>
    </dgm:pt>
    <dgm:pt modelId="{46FA8BAB-4AE5-4088-BB92-E1EEE929397B}" type="pres">
      <dgm:prSet presAssocID="{786BAF22-3D40-4794-92A6-747126D45BC8}" presName="parentLin" presStyleCnt="0"/>
      <dgm:spPr/>
    </dgm:pt>
    <dgm:pt modelId="{6260E5AC-12AB-4D0A-9B9A-9CEBA9D37098}" type="pres">
      <dgm:prSet presAssocID="{786BAF22-3D40-4794-92A6-747126D45BC8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27A8990C-975C-456E-8343-7BF3209E22C4}" type="pres">
      <dgm:prSet presAssocID="{786BAF22-3D40-4794-92A6-747126D45BC8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9F36FF-C293-4974-B87E-B1BD0B003021}" type="pres">
      <dgm:prSet presAssocID="{786BAF22-3D40-4794-92A6-747126D45BC8}" presName="negativeSpace" presStyleCnt="0"/>
      <dgm:spPr/>
    </dgm:pt>
    <dgm:pt modelId="{506BA204-3221-45DD-ADFA-D95B4A5AA694}" type="pres">
      <dgm:prSet presAssocID="{786BAF22-3D40-4794-92A6-747126D45BC8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18DBD809-65DE-4F89-B5B7-5B275E2F5303}" type="presOf" srcId="{FEF8B074-4E46-4E2F-9C6A-FE087CC4521E}" destId="{6B89E411-3D2A-4B2A-8F18-64664E1147D1}" srcOrd="1" destOrd="0" presId="urn:microsoft.com/office/officeart/2005/8/layout/list1"/>
    <dgm:cxn modelId="{83F2B031-086E-4B94-97B2-F746E87FADD1}" type="presOf" srcId="{177C6598-6481-40FB-A7D5-55205BA0BD78}" destId="{FC4E0940-09D5-4AD3-B088-33E7DDD911E4}" srcOrd="0" destOrd="0" presId="urn:microsoft.com/office/officeart/2005/8/layout/list1"/>
    <dgm:cxn modelId="{F5BDA852-C094-4CBB-BA31-93F2F970263C}" srcId="{177C6598-6481-40FB-A7D5-55205BA0BD78}" destId="{786BAF22-3D40-4794-92A6-747126D45BC8}" srcOrd="2" destOrd="0" parTransId="{43B3789C-2964-41C0-959E-7FA7B5A17F63}" sibTransId="{E69FEA00-3212-441F-B0F7-85928B034F1E}"/>
    <dgm:cxn modelId="{E54718B6-59A2-439D-B30C-1F86580B9F56}" srcId="{177C6598-6481-40FB-A7D5-55205BA0BD78}" destId="{27319C9A-76FF-4467-B41E-E2A36133E1FD}" srcOrd="1" destOrd="0" parTransId="{6656C7F1-28A4-4000-92CE-9A79EA6C839D}" sibTransId="{CB2A95C6-97D9-4127-B90C-F16B3EDBDE3A}"/>
    <dgm:cxn modelId="{9428B33F-6355-49A3-A5BD-D196CBAE84B2}" type="presOf" srcId="{786BAF22-3D40-4794-92A6-747126D45BC8}" destId="{27A8990C-975C-456E-8343-7BF3209E22C4}" srcOrd="1" destOrd="0" presId="urn:microsoft.com/office/officeart/2005/8/layout/list1"/>
    <dgm:cxn modelId="{A2DC8839-52D2-43F3-9528-0F070221C054}" type="presOf" srcId="{FEF8B074-4E46-4E2F-9C6A-FE087CC4521E}" destId="{ECFD5149-274E-4A98-87CD-B6402A22D15A}" srcOrd="0" destOrd="0" presId="urn:microsoft.com/office/officeart/2005/8/layout/list1"/>
    <dgm:cxn modelId="{0337F69D-7E1A-49C7-84ED-F4557DC0FE9D}" type="presOf" srcId="{786BAF22-3D40-4794-92A6-747126D45BC8}" destId="{6260E5AC-12AB-4D0A-9B9A-9CEBA9D37098}" srcOrd="0" destOrd="0" presId="urn:microsoft.com/office/officeart/2005/8/layout/list1"/>
    <dgm:cxn modelId="{74ABAD43-E376-40E1-A2E9-7CF69DB57C17}" srcId="{177C6598-6481-40FB-A7D5-55205BA0BD78}" destId="{FEF8B074-4E46-4E2F-9C6A-FE087CC4521E}" srcOrd="0" destOrd="0" parTransId="{82422681-2CF3-403B-80F6-F0D10DC6D10F}" sibTransId="{13874069-8810-45E4-9E55-AA8090AB0696}"/>
    <dgm:cxn modelId="{33BA20C5-5D06-41C2-97DA-86D3659F3779}" type="presOf" srcId="{27319C9A-76FF-4467-B41E-E2A36133E1FD}" destId="{9A7E9A78-6F2A-4DDC-91E4-80CA025015CB}" srcOrd="0" destOrd="0" presId="urn:microsoft.com/office/officeart/2005/8/layout/list1"/>
    <dgm:cxn modelId="{7D457182-FC89-4CEE-A281-F60427C30377}" type="presOf" srcId="{27319C9A-76FF-4467-B41E-E2A36133E1FD}" destId="{449F9649-8111-4274-A8E8-1437AF9B711C}" srcOrd="1" destOrd="0" presId="urn:microsoft.com/office/officeart/2005/8/layout/list1"/>
    <dgm:cxn modelId="{709790EF-2578-463A-883F-8EDC924F2316}" type="presParOf" srcId="{FC4E0940-09D5-4AD3-B088-33E7DDD911E4}" destId="{8E18989A-A912-4651-B24D-FE726DA1C8AA}" srcOrd="0" destOrd="0" presId="urn:microsoft.com/office/officeart/2005/8/layout/list1"/>
    <dgm:cxn modelId="{26F3579A-E87D-4116-880E-AF27AE799440}" type="presParOf" srcId="{8E18989A-A912-4651-B24D-FE726DA1C8AA}" destId="{ECFD5149-274E-4A98-87CD-B6402A22D15A}" srcOrd="0" destOrd="0" presId="urn:microsoft.com/office/officeart/2005/8/layout/list1"/>
    <dgm:cxn modelId="{54331F5F-5442-4DE7-A1E0-21367C5E4D1F}" type="presParOf" srcId="{8E18989A-A912-4651-B24D-FE726DA1C8AA}" destId="{6B89E411-3D2A-4B2A-8F18-64664E1147D1}" srcOrd="1" destOrd="0" presId="urn:microsoft.com/office/officeart/2005/8/layout/list1"/>
    <dgm:cxn modelId="{1B83EB25-EA70-4572-AF04-0FBB129B1C19}" type="presParOf" srcId="{FC4E0940-09D5-4AD3-B088-33E7DDD911E4}" destId="{12D8EAD9-7CD8-42F4-9E80-255C77ED0926}" srcOrd="1" destOrd="0" presId="urn:microsoft.com/office/officeart/2005/8/layout/list1"/>
    <dgm:cxn modelId="{AB3C0873-37F9-42B8-B909-AA5AD1E02102}" type="presParOf" srcId="{FC4E0940-09D5-4AD3-B088-33E7DDD911E4}" destId="{0251920B-1A29-462D-8202-497906B8BEC7}" srcOrd="2" destOrd="0" presId="urn:microsoft.com/office/officeart/2005/8/layout/list1"/>
    <dgm:cxn modelId="{B261DCD2-102C-4121-AEE1-9EB9E8325D0C}" type="presParOf" srcId="{FC4E0940-09D5-4AD3-B088-33E7DDD911E4}" destId="{96587688-5650-4E2D-B5BB-E05B8181D4F8}" srcOrd="3" destOrd="0" presId="urn:microsoft.com/office/officeart/2005/8/layout/list1"/>
    <dgm:cxn modelId="{DE6AA5A8-6097-4D18-AE53-876A46084241}" type="presParOf" srcId="{FC4E0940-09D5-4AD3-B088-33E7DDD911E4}" destId="{3568AAE6-7C9C-4B47-8474-26A9CFDD81B0}" srcOrd="4" destOrd="0" presId="urn:microsoft.com/office/officeart/2005/8/layout/list1"/>
    <dgm:cxn modelId="{754E6360-A025-4AA0-84E7-2080376252D5}" type="presParOf" srcId="{3568AAE6-7C9C-4B47-8474-26A9CFDD81B0}" destId="{9A7E9A78-6F2A-4DDC-91E4-80CA025015CB}" srcOrd="0" destOrd="0" presId="urn:microsoft.com/office/officeart/2005/8/layout/list1"/>
    <dgm:cxn modelId="{6B080459-F493-4471-9E26-04A6452030F7}" type="presParOf" srcId="{3568AAE6-7C9C-4B47-8474-26A9CFDD81B0}" destId="{449F9649-8111-4274-A8E8-1437AF9B711C}" srcOrd="1" destOrd="0" presId="urn:microsoft.com/office/officeart/2005/8/layout/list1"/>
    <dgm:cxn modelId="{A644656F-E5C7-4C35-8CE8-F7AB05CBDEDE}" type="presParOf" srcId="{FC4E0940-09D5-4AD3-B088-33E7DDD911E4}" destId="{8DEBF658-9891-4B9F-A475-42A1C35FF7F8}" srcOrd="5" destOrd="0" presId="urn:microsoft.com/office/officeart/2005/8/layout/list1"/>
    <dgm:cxn modelId="{5686954F-2F56-49AC-98AE-088DCDAA3788}" type="presParOf" srcId="{FC4E0940-09D5-4AD3-B088-33E7DDD911E4}" destId="{D3EE3286-E195-42D7-AEC2-BC6B2BBC0954}" srcOrd="6" destOrd="0" presId="urn:microsoft.com/office/officeart/2005/8/layout/list1"/>
    <dgm:cxn modelId="{00A1DB9D-5FBF-4FE7-B1CA-36823F38802A}" type="presParOf" srcId="{FC4E0940-09D5-4AD3-B088-33E7DDD911E4}" destId="{C22BA03F-105D-46EE-8C0E-AC876012E704}" srcOrd="7" destOrd="0" presId="urn:microsoft.com/office/officeart/2005/8/layout/list1"/>
    <dgm:cxn modelId="{4B6F4CFC-00EA-41AB-8CFC-880711AB7F29}" type="presParOf" srcId="{FC4E0940-09D5-4AD3-B088-33E7DDD911E4}" destId="{46FA8BAB-4AE5-4088-BB92-E1EEE929397B}" srcOrd="8" destOrd="0" presId="urn:microsoft.com/office/officeart/2005/8/layout/list1"/>
    <dgm:cxn modelId="{9FAEA716-EDD6-4CF7-9338-9732B41644FE}" type="presParOf" srcId="{46FA8BAB-4AE5-4088-BB92-E1EEE929397B}" destId="{6260E5AC-12AB-4D0A-9B9A-9CEBA9D37098}" srcOrd="0" destOrd="0" presId="urn:microsoft.com/office/officeart/2005/8/layout/list1"/>
    <dgm:cxn modelId="{0A2D9372-A1AA-4870-B7F8-F9EC884546E6}" type="presParOf" srcId="{46FA8BAB-4AE5-4088-BB92-E1EEE929397B}" destId="{27A8990C-975C-456E-8343-7BF3209E22C4}" srcOrd="1" destOrd="0" presId="urn:microsoft.com/office/officeart/2005/8/layout/list1"/>
    <dgm:cxn modelId="{40B5BD2C-A447-42A9-8D87-48D76C44384D}" type="presParOf" srcId="{FC4E0940-09D5-4AD3-B088-33E7DDD911E4}" destId="{A19F36FF-C293-4974-B87E-B1BD0B003021}" srcOrd="9" destOrd="0" presId="urn:microsoft.com/office/officeart/2005/8/layout/list1"/>
    <dgm:cxn modelId="{477EFE23-111A-4895-B298-1CB587436548}" type="presParOf" srcId="{FC4E0940-09D5-4AD3-B088-33E7DDD911E4}" destId="{506BA204-3221-45DD-ADFA-D95B4A5AA694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00ADEC-F8F5-483C-99A2-CFC0E68293C4}">
      <dsp:nvSpPr>
        <dsp:cNvPr id="0" name=""/>
        <dsp:cNvSpPr/>
      </dsp:nvSpPr>
      <dsp:spPr>
        <a:xfrm>
          <a:off x="0" y="26131"/>
          <a:ext cx="7498080" cy="8186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1" kern="1200" smtClean="0"/>
            <a:t>Природний (ландшафтний) об'єкт </a:t>
          </a:r>
          <a:endParaRPr lang="uk-UA" sz="3200" kern="1200"/>
        </a:p>
      </dsp:txBody>
      <dsp:txXfrm>
        <a:off x="39965" y="66096"/>
        <a:ext cx="7418150" cy="738751"/>
      </dsp:txXfrm>
    </dsp:sp>
    <dsp:sp modelId="{C3785BD3-E42A-4D55-8F49-927762EB2D66}">
      <dsp:nvSpPr>
        <dsp:cNvPr id="0" name=""/>
        <dsp:cNvSpPr/>
      </dsp:nvSpPr>
      <dsp:spPr>
        <a:xfrm>
          <a:off x="0" y="951373"/>
          <a:ext cx="7498080" cy="86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1" kern="1200" smtClean="0"/>
            <a:t>Природний ресурс</a:t>
          </a:r>
          <a:endParaRPr lang="uk-UA" sz="3200" kern="1200"/>
        </a:p>
      </dsp:txBody>
      <dsp:txXfrm>
        <a:off x="42278" y="993651"/>
        <a:ext cx="7413524" cy="781512"/>
      </dsp:txXfrm>
    </dsp:sp>
    <dsp:sp modelId="{40D56C6C-708D-4479-AA85-D7C33BC2C3E6}">
      <dsp:nvSpPr>
        <dsp:cNvPr id="0" name=""/>
        <dsp:cNvSpPr/>
      </dsp:nvSpPr>
      <dsp:spPr>
        <a:xfrm>
          <a:off x="0" y="1924001"/>
          <a:ext cx="7498080" cy="11222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1" kern="1200" dirty="0" smtClean="0"/>
            <a:t>Майновий об'єкт особливого роду (річ) </a:t>
          </a:r>
          <a:endParaRPr lang="uk-UA" sz="3200" kern="1200" dirty="0"/>
        </a:p>
      </dsp:txBody>
      <dsp:txXfrm>
        <a:off x="54785" y="1978786"/>
        <a:ext cx="7388510" cy="101270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235E36-BE3E-40C3-8FA0-38AA3ADAE812}">
      <dsp:nvSpPr>
        <dsp:cNvPr id="0" name=""/>
        <dsp:cNvSpPr/>
      </dsp:nvSpPr>
      <dsp:spPr>
        <a:xfrm>
          <a:off x="0" y="7852"/>
          <a:ext cx="7498080" cy="1127295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ctr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700" b="1" kern="1200" smtClean="0"/>
            <a:t>Речові права на землю</a:t>
          </a:r>
          <a:endParaRPr lang="ru-RU" sz="4700" b="1" kern="1200"/>
        </a:p>
      </dsp:txBody>
      <dsp:txXfrm>
        <a:off x="55030" y="62882"/>
        <a:ext cx="7388020" cy="101723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4969C0-89FC-4B24-A06F-31C3279E71A9}">
      <dsp:nvSpPr>
        <dsp:cNvPr id="0" name=""/>
        <dsp:cNvSpPr/>
      </dsp:nvSpPr>
      <dsp:spPr>
        <a:xfrm>
          <a:off x="82618" y="1873934"/>
          <a:ext cx="3552959" cy="14113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500" kern="1200" smtClean="0"/>
            <a:t>Право власності </a:t>
          </a:r>
          <a:endParaRPr lang="ru-RU" sz="3500" kern="1200"/>
        </a:p>
      </dsp:txBody>
      <dsp:txXfrm>
        <a:off x="151515" y="1942831"/>
        <a:ext cx="3415165" cy="127356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111C7E-5DA4-4AA0-A3A1-D924EFD26655}">
      <dsp:nvSpPr>
        <dsp:cNvPr id="0" name=""/>
        <dsp:cNvSpPr/>
      </dsp:nvSpPr>
      <dsp:spPr>
        <a:xfrm>
          <a:off x="0" y="126052"/>
          <a:ext cx="3657600" cy="1398904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kern="1200" smtClean="0"/>
            <a:t>Обмежені речові права</a:t>
          </a:r>
          <a:endParaRPr lang="ru-RU" sz="3600" kern="1200"/>
        </a:p>
      </dsp:txBody>
      <dsp:txXfrm>
        <a:off x="68289" y="194341"/>
        <a:ext cx="3521022" cy="1262326"/>
      </dsp:txXfrm>
    </dsp:sp>
    <dsp:sp modelId="{68BDC60A-5CAC-48A7-A561-5BCEE5D47E6F}">
      <dsp:nvSpPr>
        <dsp:cNvPr id="0" name=""/>
        <dsp:cNvSpPr/>
      </dsp:nvSpPr>
      <dsp:spPr>
        <a:xfrm>
          <a:off x="0" y="1795671"/>
          <a:ext cx="3657600" cy="674355"/>
        </a:xfrm>
        <a:prstGeom prst="roundRect">
          <a:avLst/>
        </a:prstGeom>
        <a:solidFill>
          <a:schemeClr val="tx1">
            <a:alpha val="77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smtClean="0"/>
            <a:t>Сервітут</a:t>
          </a:r>
          <a:endParaRPr lang="ru-RU" sz="2800" kern="1200"/>
        </a:p>
      </dsp:txBody>
      <dsp:txXfrm>
        <a:off x="32919" y="1828590"/>
        <a:ext cx="3591762" cy="608517"/>
      </dsp:txXfrm>
    </dsp:sp>
    <dsp:sp modelId="{EAEC1406-4700-4902-A7A4-EE5F2E10E8E7}">
      <dsp:nvSpPr>
        <dsp:cNvPr id="0" name=""/>
        <dsp:cNvSpPr/>
      </dsp:nvSpPr>
      <dsp:spPr>
        <a:xfrm>
          <a:off x="0" y="2592289"/>
          <a:ext cx="3657600" cy="674355"/>
        </a:xfrm>
        <a:prstGeom prst="roundRect">
          <a:avLst/>
        </a:prstGeom>
        <a:solidFill>
          <a:schemeClr val="tx1">
            <a:alpha val="63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smtClean="0"/>
            <a:t>Емфітевзис</a:t>
          </a:r>
          <a:endParaRPr lang="ru-RU" sz="2800" kern="1200"/>
        </a:p>
      </dsp:txBody>
      <dsp:txXfrm>
        <a:off x="32919" y="2625208"/>
        <a:ext cx="3591762" cy="608517"/>
      </dsp:txXfrm>
    </dsp:sp>
    <dsp:sp modelId="{6EDA7117-7C1A-4C35-8339-CDE76F2BF7B4}">
      <dsp:nvSpPr>
        <dsp:cNvPr id="0" name=""/>
        <dsp:cNvSpPr/>
      </dsp:nvSpPr>
      <dsp:spPr>
        <a:xfrm>
          <a:off x="0" y="3433321"/>
          <a:ext cx="3657600" cy="674355"/>
        </a:xfrm>
        <a:prstGeom prst="roundRect">
          <a:avLst/>
        </a:prstGeom>
        <a:solidFill>
          <a:schemeClr val="tx1">
            <a:lumMod val="50000"/>
            <a:lumOff val="50000"/>
            <a:alpha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smtClean="0"/>
            <a:t>Суперфіцій </a:t>
          </a:r>
          <a:endParaRPr lang="ru-RU" sz="2800" kern="1200"/>
        </a:p>
      </dsp:txBody>
      <dsp:txXfrm>
        <a:off x="32919" y="3466240"/>
        <a:ext cx="3591762" cy="60851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51920B-1A29-462D-8202-497906B8BEC7}">
      <dsp:nvSpPr>
        <dsp:cNvPr id="0" name=""/>
        <dsp:cNvSpPr/>
      </dsp:nvSpPr>
      <dsp:spPr>
        <a:xfrm>
          <a:off x="0" y="579419"/>
          <a:ext cx="7499350" cy="9072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89E411-3D2A-4B2A-8F18-64664E1147D1}">
      <dsp:nvSpPr>
        <dsp:cNvPr id="0" name=""/>
        <dsp:cNvSpPr/>
      </dsp:nvSpPr>
      <dsp:spPr>
        <a:xfrm>
          <a:off x="374967" y="48059"/>
          <a:ext cx="5249545" cy="10627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420" tIns="0" rIns="198420" bIns="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kern="1200" smtClean="0"/>
            <a:t>Право володіння</a:t>
          </a:r>
          <a:endParaRPr lang="ru-RU" sz="3600" kern="1200"/>
        </a:p>
      </dsp:txBody>
      <dsp:txXfrm>
        <a:off x="426845" y="99937"/>
        <a:ext cx="5145789" cy="958964"/>
      </dsp:txXfrm>
    </dsp:sp>
    <dsp:sp modelId="{D3EE3286-E195-42D7-AEC2-BC6B2BBC0954}">
      <dsp:nvSpPr>
        <dsp:cNvPr id="0" name=""/>
        <dsp:cNvSpPr/>
      </dsp:nvSpPr>
      <dsp:spPr>
        <a:xfrm>
          <a:off x="0" y="2212380"/>
          <a:ext cx="7499350" cy="9072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9F9649-8111-4274-A8E8-1437AF9B711C}">
      <dsp:nvSpPr>
        <dsp:cNvPr id="0" name=""/>
        <dsp:cNvSpPr/>
      </dsp:nvSpPr>
      <dsp:spPr>
        <a:xfrm>
          <a:off x="374967" y="1681020"/>
          <a:ext cx="5249545" cy="10627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420" tIns="0" rIns="198420" bIns="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kern="1200" smtClean="0"/>
            <a:t>Право користування</a:t>
          </a:r>
          <a:endParaRPr lang="ru-RU" sz="3600" kern="1200"/>
        </a:p>
      </dsp:txBody>
      <dsp:txXfrm>
        <a:off x="426845" y="1732898"/>
        <a:ext cx="5145789" cy="958964"/>
      </dsp:txXfrm>
    </dsp:sp>
    <dsp:sp modelId="{506BA204-3221-45DD-ADFA-D95B4A5AA694}">
      <dsp:nvSpPr>
        <dsp:cNvPr id="0" name=""/>
        <dsp:cNvSpPr/>
      </dsp:nvSpPr>
      <dsp:spPr>
        <a:xfrm>
          <a:off x="0" y="3845340"/>
          <a:ext cx="7499350" cy="9072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A8990C-975C-456E-8343-7BF3209E22C4}">
      <dsp:nvSpPr>
        <dsp:cNvPr id="0" name=""/>
        <dsp:cNvSpPr/>
      </dsp:nvSpPr>
      <dsp:spPr>
        <a:xfrm>
          <a:off x="374967" y="3313980"/>
          <a:ext cx="5249545" cy="10627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420" tIns="0" rIns="198420" bIns="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kern="1200" smtClean="0"/>
            <a:t>Право розпорядження</a:t>
          </a:r>
          <a:endParaRPr lang="ru-RU" sz="3600" kern="1200"/>
        </a:p>
      </dsp:txBody>
      <dsp:txXfrm>
        <a:off x="426845" y="3365858"/>
        <a:ext cx="5145789" cy="9589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6041D4-7A30-434D-A224-D335E99A2AF5}" type="datetimeFigureOut">
              <a:rPr lang="uk-UA" smtClean="0"/>
              <a:t>16.09.2025</a:t>
            </a:fld>
            <a:endParaRPr lang="uk-UA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71FF45-BBC7-4B4B-A6EB-083E20C0E179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80634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71FF45-BBC7-4B4B-A6EB-083E20C0E179}" type="slidenum">
              <a:rPr lang="uk-UA" smtClean="0"/>
              <a:t>14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091231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71FF45-BBC7-4B4B-A6EB-083E20C0E179}" type="slidenum">
              <a:rPr lang="uk-UA" smtClean="0"/>
              <a:t>15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069070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71FF45-BBC7-4B4B-A6EB-083E20C0E179}" type="slidenum">
              <a:rPr lang="uk-UA" smtClean="0"/>
              <a:t>16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155033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15272-9EC0-44EC-9822-4ED3A365E1B0}" type="datetime1">
              <a:rPr lang="ru-RU" smtClean="0"/>
              <a:t>16.09.2025</a:t>
            </a:fld>
            <a:endParaRPr lang="ru-RU" dirty="0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0F3CB-811A-49AB-91F2-D31C096E37A7}" type="datetime1">
              <a:rPr lang="ru-RU" smtClean="0"/>
              <a:t>16.09.2025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40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1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B7D9B-CD82-46F8-ACC4-55FC953F5A93}" type="datetime1">
              <a:rPr lang="ru-RU" smtClean="0"/>
              <a:t>16.09.2025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2272A-0A49-4146-AE3E-0D34B2A4BEDD}" type="datetime1">
              <a:rPr lang="ru-RU" smtClean="0"/>
              <a:t>16.09.2025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1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4D087-D91C-4412-AC3D-45E973C9A6F2}" type="datetime1">
              <a:rPr lang="ru-RU" smtClean="0"/>
              <a:t>16.09.2025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 dirty="0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2E54-B7C6-4039-BFE9-81DD8A3F0A1A}" type="datetime1">
              <a:rPr lang="ru-RU" smtClean="0"/>
              <a:t>16.09.2025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184E8-3A80-4CD7-ACD8-311DCBE30242}" type="datetime1">
              <a:rPr lang="ru-RU" smtClean="0"/>
              <a:t>16.09.2025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EB800-EAB8-4805-846E-B3B5211BFBFA}" type="datetime1">
              <a:rPr lang="ru-RU" smtClean="0"/>
              <a:t>16.09.2025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853D1-C112-446C-B886-81625F7A452B}" type="datetime1">
              <a:rPr lang="ru-RU" smtClean="0"/>
              <a:t>16.09.2025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 dirty="0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C876F-6B45-420A-841E-E05E8FE4472C}" type="datetime1">
              <a:rPr lang="ru-RU" smtClean="0"/>
              <a:t>16.09.2025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67DFF-B8F6-41C1-9412-ACFFAD396845}" type="datetime1">
              <a:rPr lang="ru-RU" smtClean="0"/>
              <a:t>16.09.2025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4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2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6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Овал 7"/>
          <p:cNvSpPr/>
          <p:nvPr/>
        </p:nvSpPr>
        <p:spPr>
          <a:xfrm>
            <a:off x="168818" y="21103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Кольцо 10"/>
          <p:cNvSpPr/>
          <p:nvPr/>
        </p:nvSpPr>
        <p:spPr>
          <a:xfrm rot="2315675">
            <a:off x="182882" y="1055078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4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AE361F3-15B4-4731-B82E-2DA0ED97A002}" type="datetime1">
              <a:rPr lang="ru-RU" smtClean="0"/>
              <a:t>16.09.2025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 dirty="0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6E552DB-3BFB-4DB8-BCA7-BD5160928C6A}" type="slidenum">
              <a:rPr lang="ru-RU" smtClean="0"/>
              <a:pPr/>
              <a:t>‹№›</a:t>
            </a:fld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13" Type="http://schemas.openxmlformats.org/officeDocument/2006/relationships/diagramLayout" Target="../diagrams/layout4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12" Type="http://schemas.openxmlformats.org/officeDocument/2006/relationships/diagramData" Target="../diagrams/data4.xml"/><Relationship Id="rId2" Type="http://schemas.openxmlformats.org/officeDocument/2006/relationships/diagramData" Target="../diagrams/data2.xml"/><Relationship Id="rId16" Type="http://schemas.microsoft.com/office/2007/relationships/diagramDrawing" Target="../diagrams/drawing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5" Type="http://schemas.openxmlformats.org/officeDocument/2006/relationships/diagramColors" Target="../diagrams/colors4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Relationship Id="rId14" Type="http://schemas.openxmlformats.org/officeDocument/2006/relationships/diagramQuickStyle" Target="../diagrams/quickStyle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Право</a:t>
            </a:r>
            <a:r>
              <a:rPr lang="en-US" dirty="0" smtClean="0"/>
              <a:t> </a:t>
            </a:r>
            <a:r>
              <a:rPr lang="uk-UA" dirty="0" smtClean="0"/>
              <a:t> власності </a:t>
            </a:r>
            <a:r>
              <a:rPr lang="en-US" dirty="0" smtClean="0"/>
              <a:t> </a:t>
            </a:r>
            <a:r>
              <a:rPr lang="uk-UA" dirty="0" smtClean="0"/>
              <a:t>та інші </a:t>
            </a:r>
            <a:r>
              <a:rPr lang="en-US" dirty="0" smtClean="0"/>
              <a:t> </a:t>
            </a:r>
            <a:r>
              <a:rPr lang="uk-UA" dirty="0" smtClean="0"/>
              <a:t>речові </a:t>
            </a:r>
            <a:r>
              <a:rPr lang="en-US" dirty="0" smtClean="0"/>
              <a:t> </a:t>
            </a:r>
            <a:r>
              <a:rPr lang="uk-UA" dirty="0" smtClean="0"/>
              <a:t>права </a:t>
            </a:r>
            <a:r>
              <a:rPr lang="en-US" dirty="0" smtClean="0"/>
              <a:t> </a:t>
            </a:r>
            <a:r>
              <a:rPr lang="uk-UA" dirty="0" smtClean="0"/>
              <a:t>на землю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3200" dirty="0" smtClean="0"/>
              <a:t>Тема </a:t>
            </a:r>
            <a:r>
              <a:rPr lang="en-US" sz="3200" dirty="0" smtClean="0"/>
              <a:t>3</a:t>
            </a:r>
          </a:p>
          <a:p>
            <a:endParaRPr lang="ru-RU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4275" y="116632"/>
            <a:ext cx="1700213" cy="160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1</a:t>
            </a:fld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73563" y="6175541"/>
            <a:ext cx="3194581" cy="4938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6416" y="116632"/>
            <a:ext cx="7890080" cy="706090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</a:pPr>
            <a:r>
              <a:rPr lang="uk-UA" sz="2400" b="1" smtClean="0"/>
              <a:t>Цивільний кодекс України про право власності на землю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822722"/>
            <a:ext cx="7890080" cy="5959078"/>
          </a:xfrm>
        </p:spPr>
        <p:txBody>
          <a:bodyPr>
            <a:normAutofit fontScale="62500" lnSpcReduction="20000"/>
          </a:bodyPr>
          <a:lstStyle/>
          <a:p>
            <a:pPr marL="82296" indent="0">
              <a:buNone/>
            </a:pPr>
            <a:r>
              <a:rPr lang="ru-RU" b="1">
                <a:solidFill>
                  <a:srgbClr val="FF0000"/>
                </a:solidFill>
              </a:rPr>
              <a:t>Глава </a:t>
            </a:r>
            <a:r>
              <a:rPr lang="ru-RU" b="1" smtClean="0">
                <a:solidFill>
                  <a:srgbClr val="FF0000"/>
                </a:solidFill>
              </a:rPr>
              <a:t>13. РЕЧІ. МАЙНО</a:t>
            </a:r>
            <a:endParaRPr lang="ru-RU" smtClean="0">
              <a:solidFill>
                <a:srgbClr val="FF0000"/>
              </a:solidFill>
            </a:endParaRPr>
          </a:p>
          <a:p>
            <a:pPr marL="82296" indent="0">
              <a:lnSpc>
                <a:spcPct val="120000"/>
              </a:lnSpc>
              <a:buNone/>
            </a:pPr>
            <a:r>
              <a:rPr lang="ru-RU" sz="2900" b="1" err="1" smtClean="0"/>
              <a:t>Стаття</a:t>
            </a:r>
            <a:r>
              <a:rPr lang="ru-RU" sz="2900" b="1" smtClean="0"/>
              <a:t> </a:t>
            </a:r>
            <a:r>
              <a:rPr lang="ru-RU" sz="2900" b="1"/>
              <a:t>179. </a:t>
            </a:r>
            <a:r>
              <a:rPr lang="ru-RU" sz="2900" b="1" err="1"/>
              <a:t>Поняття</a:t>
            </a:r>
            <a:r>
              <a:rPr lang="ru-RU" sz="2900" b="1"/>
              <a:t> </a:t>
            </a:r>
            <a:r>
              <a:rPr lang="ru-RU" sz="2900" b="1" err="1"/>
              <a:t>речі</a:t>
            </a:r>
            <a:endParaRPr lang="ru-RU" sz="2900" b="1"/>
          </a:p>
          <a:p>
            <a:pPr marL="82296" indent="0">
              <a:lnSpc>
                <a:spcPct val="120000"/>
              </a:lnSpc>
              <a:buNone/>
            </a:pPr>
            <a:r>
              <a:rPr lang="ru-RU" sz="2900" err="1" smtClean="0"/>
              <a:t>Річчю</a:t>
            </a:r>
            <a:r>
              <a:rPr lang="ru-RU" sz="2900" smtClean="0"/>
              <a:t> </a:t>
            </a:r>
            <a:r>
              <a:rPr lang="ru-RU" sz="2900"/>
              <a:t>є предмет </a:t>
            </a:r>
            <a:r>
              <a:rPr lang="ru-RU" sz="2900" err="1"/>
              <a:t>матеріального</a:t>
            </a:r>
            <a:r>
              <a:rPr lang="ru-RU" sz="2900"/>
              <a:t> </a:t>
            </a:r>
            <a:r>
              <a:rPr lang="ru-RU" sz="2900" err="1"/>
              <a:t>світу</a:t>
            </a:r>
            <a:r>
              <a:rPr lang="ru-RU" sz="2900"/>
              <a:t>, </a:t>
            </a:r>
            <a:r>
              <a:rPr lang="ru-RU" sz="2900" err="1"/>
              <a:t>щодо</a:t>
            </a:r>
            <a:r>
              <a:rPr lang="ru-RU" sz="2900"/>
              <a:t> </a:t>
            </a:r>
            <a:r>
              <a:rPr lang="ru-RU" sz="2900" err="1"/>
              <a:t>якого</a:t>
            </a:r>
            <a:r>
              <a:rPr lang="ru-RU" sz="2900"/>
              <a:t> </a:t>
            </a:r>
            <a:r>
              <a:rPr lang="ru-RU" sz="2900" err="1"/>
              <a:t>можуть</a:t>
            </a:r>
            <a:r>
              <a:rPr lang="ru-RU" sz="2900"/>
              <a:t> </a:t>
            </a:r>
            <a:r>
              <a:rPr lang="ru-RU" sz="2900" err="1"/>
              <a:t>виникати</a:t>
            </a:r>
            <a:r>
              <a:rPr lang="ru-RU" sz="2900"/>
              <a:t> </a:t>
            </a:r>
            <a:r>
              <a:rPr lang="ru-RU" sz="2900" err="1"/>
              <a:t>цивільні</a:t>
            </a:r>
            <a:r>
              <a:rPr lang="ru-RU" sz="2900"/>
              <a:t> права та </a:t>
            </a:r>
            <a:r>
              <a:rPr lang="ru-RU" sz="2900" err="1"/>
              <a:t>обов'язки</a:t>
            </a:r>
            <a:r>
              <a:rPr lang="ru-RU" sz="2900" smtClean="0"/>
              <a:t>.</a:t>
            </a:r>
          </a:p>
          <a:p>
            <a:pPr marL="82296" indent="0">
              <a:lnSpc>
                <a:spcPct val="120000"/>
              </a:lnSpc>
              <a:buNone/>
            </a:pPr>
            <a:endParaRPr lang="ru-RU" sz="2900" b="1"/>
          </a:p>
          <a:p>
            <a:pPr marL="82296" indent="0">
              <a:lnSpc>
                <a:spcPct val="120000"/>
              </a:lnSpc>
              <a:buNone/>
            </a:pPr>
            <a:r>
              <a:rPr lang="ru-RU" sz="2900" b="1" err="1" smtClean="0"/>
              <a:t>Стаття</a:t>
            </a:r>
            <a:r>
              <a:rPr lang="ru-RU" sz="2900" b="1" smtClean="0"/>
              <a:t> </a:t>
            </a:r>
            <a:r>
              <a:rPr lang="ru-RU" sz="2900" b="1"/>
              <a:t>181. </a:t>
            </a:r>
            <a:r>
              <a:rPr lang="ru-RU" sz="2900" b="1" err="1"/>
              <a:t>Нерухомі</a:t>
            </a:r>
            <a:r>
              <a:rPr lang="ru-RU" sz="2900" b="1"/>
              <a:t> та </a:t>
            </a:r>
            <a:r>
              <a:rPr lang="ru-RU" sz="2900" b="1" err="1"/>
              <a:t>рухомі</a:t>
            </a:r>
            <a:r>
              <a:rPr lang="ru-RU" sz="2900" b="1"/>
              <a:t> </a:t>
            </a:r>
            <a:r>
              <a:rPr lang="ru-RU" sz="2900" b="1" err="1"/>
              <a:t>речі</a:t>
            </a:r>
            <a:endParaRPr lang="ru-RU" sz="2900" b="1"/>
          </a:p>
          <a:p>
            <a:pPr marL="82296" indent="0">
              <a:lnSpc>
                <a:spcPct val="120000"/>
              </a:lnSpc>
              <a:buNone/>
            </a:pPr>
            <a:r>
              <a:rPr lang="ru-RU" sz="2900" smtClean="0"/>
              <a:t>До </a:t>
            </a:r>
            <a:r>
              <a:rPr lang="ru-RU" sz="2900" err="1"/>
              <a:t>нерухомих</a:t>
            </a:r>
            <a:r>
              <a:rPr lang="ru-RU" sz="2900"/>
              <a:t> речей (</a:t>
            </a:r>
            <a:r>
              <a:rPr lang="ru-RU" sz="2900" err="1"/>
              <a:t>нерухоме</a:t>
            </a:r>
            <a:r>
              <a:rPr lang="ru-RU" sz="2900"/>
              <a:t> </a:t>
            </a:r>
            <a:r>
              <a:rPr lang="ru-RU" sz="2900" err="1"/>
              <a:t>майно</a:t>
            </a:r>
            <a:r>
              <a:rPr lang="ru-RU" sz="2900"/>
              <a:t>, </a:t>
            </a:r>
            <a:r>
              <a:rPr lang="ru-RU" sz="2900" err="1"/>
              <a:t>нерухомість</a:t>
            </a:r>
            <a:r>
              <a:rPr lang="ru-RU" sz="2900"/>
              <a:t>) належать </a:t>
            </a:r>
            <a:r>
              <a:rPr lang="ru-RU" sz="2900" err="1"/>
              <a:t>земельні</a:t>
            </a:r>
            <a:r>
              <a:rPr lang="ru-RU" sz="2900"/>
              <a:t> </a:t>
            </a:r>
            <a:r>
              <a:rPr lang="ru-RU" sz="2900" err="1"/>
              <a:t>ділянки</a:t>
            </a:r>
            <a:r>
              <a:rPr lang="ru-RU" sz="2900"/>
              <a:t>, а </a:t>
            </a:r>
            <a:r>
              <a:rPr lang="ru-RU" sz="2900" err="1"/>
              <a:t>також</a:t>
            </a:r>
            <a:r>
              <a:rPr lang="ru-RU" sz="2900"/>
              <a:t> </a:t>
            </a:r>
            <a:r>
              <a:rPr lang="ru-RU" sz="2900" err="1"/>
              <a:t>об'єкти</a:t>
            </a:r>
            <a:r>
              <a:rPr lang="ru-RU" sz="2900"/>
              <a:t>, </a:t>
            </a:r>
            <a:r>
              <a:rPr lang="ru-RU" sz="2900" err="1"/>
              <a:t>розташовані</a:t>
            </a:r>
            <a:r>
              <a:rPr lang="ru-RU" sz="2900"/>
              <a:t> на </a:t>
            </a:r>
            <a:r>
              <a:rPr lang="ru-RU" sz="2900" err="1"/>
              <a:t>земельній</a:t>
            </a:r>
            <a:r>
              <a:rPr lang="ru-RU" sz="2900"/>
              <a:t> </a:t>
            </a:r>
            <a:r>
              <a:rPr lang="ru-RU" sz="2900" err="1"/>
              <a:t>ділянці</a:t>
            </a:r>
            <a:r>
              <a:rPr lang="ru-RU" sz="2900"/>
              <a:t>, </a:t>
            </a:r>
            <a:r>
              <a:rPr lang="ru-RU" sz="2900" err="1"/>
              <a:t>переміщення</a:t>
            </a:r>
            <a:r>
              <a:rPr lang="ru-RU" sz="2900"/>
              <a:t> </a:t>
            </a:r>
            <a:r>
              <a:rPr lang="ru-RU" sz="2900" err="1"/>
              <a:t>яких</a:t>
            </a:r>
            <a:r>
              <a:rPr lang="ru-RU" sz="2900"/>
              <a:t> є </a:t>
            </a:r>
            <a:r>
              <a:rPr lang="ru-RU" sz="2900" err="1"/>
              <a:t>неможливим</a:t>
            </a:r>
            <a:r>
              <a:rPr lang="ru-RU" sz="2900"/>
              <a:t> без </a:t>
            </a:r>
            <a:r>
              <a:rPr lang="ru-RU" sz="2900" err="1"/>
              <a:t>їх</a:t>
            </a:r>
            <a:r>
              <a:rPr lang="ru-RU" sz="2900"/>
              <a:t> </a:t>
            </a:r>
            <a:r>
              <a:rPr lang="ru-RU" sz="2900" err="1"/>
              <a:t>знецінення</a:t>
            </a:r>
            <a:r>
              <a:rPr lang="ru-RU" sz="2900"/>
              <a:t> та </a:t>
            </a:r>
            <a:r>
              <a:rPr lang="ru-RU" sz="2900" err="1"/>
              <a:t>зміни</a:t>
            </a:r>
            <a:r>
              <a:rPr lang="ru-RU" sz="2900"/>
              <a:t> </a:t>
            </a:r>
            <a:r>
              <a:rPr lang="ru-RU" sz="2900" err="1"/>
              <a:t>їх</a:t>
            </a:r>
            <a:r>
              <a:rPr lang="ru-RU" sz="2900"/>
              <a:t> </a:t>
            </a:r>
            <a:r>
              <a:rPr lang="ru-RU" sz="2900" err="1"/>
              <a:t>призначення</a:t>
            </a:r>
            <a:r>
              <a:rPr lang="ru-RU" sz="2900"/>
              <a:t>.</a:t>
            </a:r>
          </a:p>
          <a:p>
            <a:pPr marL="82296" indent="0">
              <a:lnSpc>
                <a:spcPct val="120000"/>
              </a:lnSpc>
              <a:buNone/>
            </a:pPr>
            <a:endParaRPr lang="uk-UA" sz="2900" b="1" smtClean="0"/>
          </a:p>
          <a:p>
            <a:pPr marL="82296" indent="0">
              <a:lnSpc>
                <a:spcPct val="120000"/>
              </a:lnSpc>
              <a:buNone/>
            </a:pPr>
            <a:r>
              <a:rPr lang="uk-UA" sz="2900" b="1" smtClean="0"/>
              <a:t>Стаття </a:t>
            </a:r>
            <a:r>
              <a:rPr lang="uk-UA" sz="2900" b="1"/>
              <a:t>182. Державна реєстрація прав на нерухомість</a:t>
            </a:r>
          </a:p>
          <a:p>
            <a:pPr marL="82296" indent="0">
              <a:lnSpc>
                <a:spcPct val="120000"/>
              </a:lnSpc>
              <a:buNone/>
            </a:pPr>
            <a:r>
              <a:rPr lang="uk-UA" sz="2900" smtClean="0"/>
              <a:t>Право </a:t>
            </a:r>
            <a:r>
              <a:rPr lang="uk-UA" sz="2900"/>
              <a:t>власності та інші речові права на нерухомі речі, обтяження цих прав, їх виникнення, перехід і </a:t>
            </a:r>
            <a:r>
              <a:rPr lang="uk-UA" sz="2900" smtClean="0"/>
              <a:t>припинення </a:t>
            </a:r>
            <a:r>
              <a:rPr lang="uk-UA" sz="2900"/>
              <a:t>підлягають державній реєстрації</a:t>
            </a:r>
            <a:r>
              <a:rPr lang="uk-UA" sz="2900" smtClean="0"/>
              <a:t>.</a:t>
            </a:r>
          </a:p>
          <a:p>
            <a:pPr marL="82296" indent="0">
              <a:lnSpc>
                <a:spcPct val="120000"/>
              </a:lnSpc>
              <a:buNone/>
            </a:pPr>
            <a:endParaRPr lang="ru-RU" sz="2900" b="1" smtClean="0"/>
          </a:p>
          <a:p>
            <a:pPr marL="82296" indent="0">
              <a:lnSpc>
                <a:spcPct val="120000"/>
              </a:lnSpc>
              <a:buNone/>
            </a:pPr>
            <a:r>
              <a:rPr lang="ru-RU" sz="2900" b="1" err="1" smtClean="0"/>
              <a:t>Стаття</a:t>
            </a:r>
            <a:r>
              <a:rPr lang="ru-RU" sz="2900" b="1" smtClean="0"/>
              <a:t> </a:t>
            </a:r>
            <a:r>
              <a:rPr lang="ru-RU" sz="2900" b="1"/>
              <a:t>190. </a:t>
            </a:r>
            <a:r>
              <a:rPr lang="ru-RU" sz="2900" b="1" err="1"/>
              <a:t>Майно</a:t>
            </a:r>
            <a:endParaRPr lang="ru-RU" sz="2900" b="1"/>
          </a:p>
          <a:p>
            <a:pPr marL="82296" indent="0">
              <a:lnSpc>
                <a:spcPct val="120000"/>
              </a:lnSpc>
              <a:buNone/>
            </a:pPr>
            <a:r>
              <a:rPr lang="ru-RU" sz="2900" smtClean="0"/>
              <a:t>Майном </a:t>
            </a:r>
            <a:r>
              <a:rPr lang="ru-RU" sz="2900"/>
              <a:t>як </a:t>
            </a:r>
            <a:r>
              <a:rPr lang="ru-RU" sz="2900" err="1"/>
              <a:t>особливим</a:t>
            </a:r>
            <a:r>
              <a:rPr lang="ru-RU" sz="2900"/>
              <a:t> </a:t>
            </a:r>
            <a:r>
              <a:rPr lang="ru-RU" sz="2900" err="1"/>
              <a:t>об'єктом</a:t>
            </a:r>
            <a:r>
              <a:rPr lang="ru-RU" sz="2900"/>
              <a:t> </a:t>
            </a:r>
            <a:r>
              <a:rPr lang="ru-RU" sz="2900" err="1"/>
              <a:t>вважаються</a:t>
            </a:r>
            <a:r>
              <a:rPr lang="ru-RU" sz="2900"/>
              <a:t> </a:t>
            </a:r>
            <a:r>
              <a:rPr lang="ru-RU" sz="2900" err="1"/>
              <a:t>окрема</a:t>
            </a:r>
            <a:r>
              <a:rPr lang="ru-RU" sz="2900"/>
              <a:t> </a:t>
            </a:r>
            <a:r>
              <a:rPr lang="ru-RU" sz="2900" err="1"/>
              <a:t>річ</a:t>
            </a:r>
            <a:r>
              <a:rPr lang="ru-RU" sz="2900"/>
              <a:t>, </a:t>
            </a:r>
            <a:r>
              <a:rPr lang="ru-RU" sz="2900" err="1"/>
              <a:t>сукупність</a:t>
            </a:r>
            <a:r>
              <a:rPr lang="ru-RU" sz="2900"/>
              <a:t> речей, а </a:t>
            </a:r>
            <a:r>
              <a:rPr lang="ru-RU" sz="2900" err="1"/>
              <a:t>також</a:t>
            </a:r>
            <a:r>
              <a:rPr lang="ru-RU" sz="2900"/>
              <a:t> </a:t>
            </a:r>
            <a:r>
              <a:rPr lang="ru-RU" sz="2900" err="1"/>
              <a:t>майнові</a:t>
            </a:r>
            <a:r>
              <a:rPr lang="ru-RU" sz="2900"/>
              <a:t> права та </a:t>
            </a:r>
            <a:r>
              <a:rPr lang="ru-RU" sz="2900" err="1"/>
              <a:t>обов'язки</a:t>
            </a:r>
            <a:r>
              <a:rPr lang="ru-RU" sz="2900"/>
              <a:t>.</a:t>
            </a:r>
            <a:endParaRPr lang="uk-UA" sz="2900" smtClean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88040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476672"/>
            <a:ext cx="7992888" cy="672008"/>
          </a:xfrm>
        </p:spPr>
        <p:txBody>
          <a:bodyPr>
            <a:normAutofit fontScale="90000"/>
          </a:bodyPr>
          <a:lstStyle/>
          <a:p>
            <a:pPr>
              <a:spcBef>
                <a:spcPts val="0"/>
              </a:spcBef>
              <a:tabLst>
                <a:tab pos="3856038" algn="l"/>
              </a:tabLst>
            </a:pPr>
            <a:r>
              <a:rPr lang="ru-RU" sz="2400" b="1" err="1"/>
              <a:t>Стаття</a:t>
            </a:r>
            <a:r>
              <a:rPr lang="ru-RU" sz="2400" b="1"/>
              <a:t> </a:t>
            </a:r>
            <a:r>
              <a:rPr lang="ru-RU" sz="2400" b="1" smtClean="0"/>
              <a:t>373 ЦК.</a:t>
            </a:r>
            <a:r>
              <a:rPr lang="ru-RU" sz="2400"/>
              <a:t> </a:t>
            </a:r>
            <a:r>
              <a:rPr lang="ru-RU" sz="2400" smtClean="0"/>
              <a:t/>
            </a:r>
            <a:br>
              <a:rPr lang="ru-RU" sz="2400" smtClean="0"/>
            </a:br>
            <a:r>
              <a:rPr lang="ru-RU" sz="2400" b="1" smtClean="0"/>
              <a:t>Земля </a:t>
            </a:r>
            <a:r>
              <a:rPr lang="ru-RU" sz="2400" b="1"/>
              <a:t>(</a:t>
            </a:r>
            <a:r>
              <a:rPr lang="ru-RU" sz="2400" b="1" err="1"/>
              <a:t>земельна</a:t>
            </a:r>
            <a:r>
              <a:rPr lang="ru-RU" sz="2400" b="1"/>
              <a:t> </a:t>
            </a:r>
            <a:r>
              <a:rPr lang="ru-RU" sz="2400" b="1" err="1"/>
              <a:t>ділянка</a:t>
            </a:r>
            <a:r>
              <a:rPr lang="ru-RU" sz="2400" b="1"/>
              <a:t>) як </a:t>
            </a:r>
            <a:r>
              <a:rPr lang="ru-RU" sz="2400" b="1" err="1"/>
              <a:t>об'єкт</a:t>
            </a:r>
            <a:r>
              <a:rPr lang="ru-RU" sz="2400" b="1"/>
              <a:t> права </a:t>
            </a:r>
            <a:r>
              <a:rPr lang="ru-RU" sz="2400" b="1" err="1"/>
              <a:t>власності</a:t>
            </a:r>
            <a:r>
              <a:rPr lang="ru-RU" sz="2400"/>
              <a:t/>
            </a:r>
            <a:br>
              <a:rPr lang="ru-RU" sz="2400"/>
            </a:b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148680"/>
            <a:ext cx="7890080" cy="5736704"/>
          </a:xfrm>
        </p:spPr>
        <p:txBody>
          <a:bodyPr>
            <a:normAutofit/>
          </a:bodyPr>
          <a:lstStyle/>
          <a:p>
            <a:pPr marL="80963" indent="452438" algn="just">
              <a:spcBef>
                <a:spcPts val="2400"/>
              </a:spcBef>
              <a:buNone/>
            </a:pPr>
            <a:r>
              <a:rPr lang="uk-UA" sz="2000" smtClean="0"/>
              <a:t>3</a:t>
            </a:r>
            <a:r>
              <a:rPr lang="uk-UA" sz="2000"/>
              <a:t>. Право власності на земельну ділянку поширюється на поверхневий (</a:t>
            </a:r>
            <a:r>
              <a:rPr lang="uk-UA" sz="2000" err="1"/>
              <a:t>грунтовий</a:t>
            </a:r>
            <a:r>
              <a:rPr lang="uk-UA" sz="2000"/>
              <a:t>) шар у межах цієї ділянки, на водні об'єкти, ліси, багаторічні насадження, які на ній знаходяться, а також </a:t>
            </a:r>
            <a:r>
              <a:rPr lang="uk-UA" sz="2000">
                <a:solidFill>
                  <a:srgbClr val="00B050"/>
                </a:solidFill>
              </a:rPr>
              <a:t>на простір, що є над і під поверхнею ділянки, висотою та глибиною, які необхідні для зведення житлових, виробничих та інших будівель і споруд</a:t>
            </a:r>
            <a:r>
              <a:rPr lang="uk-UA" sz="2000"/>
              <a:t>.</a:t>
            </a:r>
          </a:p>
          <a:p>
            <a:pPr marL="80963" indent="452438" algn="just">
              <a:spcBef>
                <a:spcPts val="2400"/>
              </a:spcBef>
              <a:buNone/>
            </a:pPr>
            <a:r>
              <a:rPr lang="uk-UA" sz="2000" smtClean="0"/>
              <a:t>4</a:t>
            </a:r>
            <a:r>
              <a:rPr lang="uk-UA" sz="2000"/>
              <a:t>. Власник земельної ділянки має право використовувати її на свій розсуд відповідно до її цільового призначення.</a:t>
            </a:r>
          </a:p>
          <a:p>
            <a:pPr marL="80963" indent="452438" algn="just">
              <a:spcBef>
                <a:spcPts val="2400"/>
              </a:spcBef>
              <a:buNone/>
            </a:pPr>
            <a:r>
              <a:rPr lang="uk-UA" sz="2000" smtClean="0"/>
              <a:t>5</a:t>
            </a:r>
            <a:r>
              <a:rPr lang="uk-UA" sz="2000"/>
              <a:t>. Власник земельної ділянки може використовувати на свій розсуд все, що знаходиться </a:t>
            </a:r>
            <a:r>
              <a:rPr lang="uk-UA" sz="2000">
                <a:solidFill>
                  <a:srgbClr val="00B050"/>
                </a:solidFill>
              </a:rPr>
              <a:t>над і під </a:t>
            </a:r>
            <a:r>
              <a:rPr lang="uk-UA" sz="2000"/>
              <a:t>поверхнею цієї ділянки, якщо </a:t>
            </a:r>
            <a:r>
              <a:rPr lang="uk-UA" sz="2000" smtClean="0"/>
              <a:t>інше </a:t>
            </a:r>
            <a:r>
              <a:rPr lang="uk-UA" sz="2000"/>
              <a:t>не встановлено </a:t>
            </a:r>
            <a:r>
              <a:rPr lang="uk-UA" sz="2000" smtClean="0"/>
              <a:t>законом </a:t>
            </a:r>
            <a:r>
              <a:rPr lang="uk-UA" sz="2000"/>
              <a:t>та якщо це не порушує прав інших осіб</a:t>
            </a:r>
            <a:r>
              <a:rPr lang="uk-UA" sz="2000" smtClean="0"/>
              <a:t>.</a:t>
            </a:r>
          </a:p>
          <a:p>
            <a:pPr marL="80963" indent="9525" algn="just">
              <a:spcBef>
                <a:spcPts val="0"/>
              </a:spcBef>
              <a:buNone/>
            </a:pPr>
            <a:r>
              <a:rPr lang="uk-UA" sz="6000" smtClean="0">
                <a:solidFill>
                  <a:srgbClr val="FF0000"/>
                </a:solidFill>
              </a:rPr>
              <a:t>󠄀 </a:t>
            </a:r>
            <a:r>
              <a:rPr lang="uk-UA" sz="2400" b="1" smtClean="0">
                <a:solidFill>
                  <a:srgbClr val="FF0000"/>
                </a:solidFill>
              </a:rPr>
              <a:t>Д</a:t>
            </a:r>
            <a:r>
              <a:rPr lang="ru-RU" sz="2400" b="1" smtClean="0">
                <a:solidFill>
                  <a:srgbClr val="FF0000"/>
                </a:solidFill>
              </a:rPr>
              <a:t>о </a:t>
            </a:r>
            <a:r>
              <a:rPr lang="ru-RU" sz="2400" b="1" err="1">
                <a:solidFill>
                  <a:srgbClr val="FF0000"/>
                </a:solidFill>
              </a:rPr>
              <a:t>яких</a:t>
            </a:r>
            <a:r>
              <a:rPr lang="ru-RU" sz="2400" b="1">
                <a:solidFill>
                  <a:srgbClr val="FF0000"/>
                </a:solidFill>
              </a:rPr>
              <a:t> </a:t>
            </a:r>
            <a:r>
              <a:rPr lang="ru-RU" sz="2400" b="1" err="1">
                <a:solidFill>
                  <a:srgbClr val="FF0000"/>
                </a:solidFill>
              </a:rPr>
              <a:t>саме</a:t>
            </a:r>
            <a:r>
              <a:rPr lang="ru-RU" sz="2400" b="1">
                <a:solidFill>
                  <a:srgbClr val="FF0000"/>
                </a:solidFill>
              </a:rPr>
              <a:t> </a:t>
            </a:r>
            <a:r>
              <a:rPr lang="ru-RU" sz="2400" b="1" smtClean="0">
                <a:solidFill>
                  <a:srgbClr val="FF0000"/>
                </a:solidFill>
              </a:rPr>
              <a:t>меж </a:t>
            </a:r>
            <a:r>
              <a:rPr lang="ru-RU" sz="2400" b="1" err="1" smtClean="0">
                <a:solidFill>
                  <a:srgbClr val="FF0000"/>
                </a:solidFill>
              </a:rPr>
              <a:t>розповсюджується</a:t>
            </a:r>
            <a:r>
              <a:rPr lang="ru-RU" sz="2400" b="1" smtClean="0">
                <a:solidFill>
                  <a:srgbClr val="FF0000"/>
                </a:solidFill>
              </a:rPr>
              <a:t> </a:t>
            </a:r>
            <a:r>
              <a:rPr lang="ru-RU" sz="2400" b="1" err="1">
                <a:solidFill>
                  <a:srgbClr val="FF0000"/>
                </a:solidFill>
              </a:rPr>
              <a:t>панування</a:t>
            </a:r>
            <a:r>
              <a:rPr lang="ru-RU" sz="2400" b="1">
                <a:solidFill>
                  <a:srgbClr val="FF0000"/>
                </a:solidFill>
              </a:rPr>
              <a:t> </a:t>
            </a:r>
            <a:r>
              <a:rPr lang="ru-RU" sz="2400" b="1" err="1">
                <a:solidFill>
                  <a:srgbClr val="FF0000"/>
                </a:solidFill>
              </a:rPr>
              <a:t>власника</a:t>
            </a:r>
            <a:r>
              <a:rPr lang="ru-RU" sz="2400" b="1">
                <a:solidFill>
                  <a:srgbClr val="FF0000"/>
                </a:solidFill>
              </a:rPr>
              <a:t> </a:t>
            </a:r>
            <a:r>
              <a:rPr lang="ru-RU" sz="2400" b="1" err="1">
                <a:solidFill>
                  <a:srgbClr val="FF0000"/>
                </a:solidFill>
              </a:rPr>
              <a:t>ділянки</a:t>
            </a:r>
            <a:r>
              <a:rPr lang="ru-RU" sz="2400" b="1">
                <a:solidFill>
                  <a:srgbClr val="FF0000"/>
                </a:solidFill>
              </a:rPr>
              <a:t> </a:t>
            </a:r>
            <a:r>
              <a:rPr lang="ru-RU" sz="2400" b="1" smtClean="0">
                <a:solidFill>
                  <a:srgbClr val="FF0000"/>
                </a:solidFill>
              </a:rPr>
              <a:t>«­</a:t>
            </a:r>
            <a:r>
              <a:rPr lang="ru-RU" sz="2400" b="1">
                <a:solidFill>
                  <a:srgbClr val="FF0000"/>
                </a:solidFill>
              </a:rPr>
              <a:t>вниз» та </a:t>
            </a:r>
            <a:r>
              <a:rPr lang="ru-RU" sz="2400" b="1" smtClean="0">
                <a:solidFill>
                  <a:srgbClr val="FF0000"/>
                </a:solidFill>
              </a:rPr>
              <a:t>«­</a:t>
            </a:r>
            <a:r>
              <a:rPr lang="ru-RU" sz="2400" b="1">
                <a:solidFill>
                  <a:srgbClr val="FF0000"/>
                </a:solidFill>
              </a:rPr>
              <a:t>вверх</a:t>
            </a:r>
            <a:r>
              <a:rPr lang="ru-RU" sz="2400" b="1" smtClean="0">
                <a:solidFill>
                  <a:srgbClr val="FF0000"/>
                </a:solidFill>
              </a:rPr>
              <a:t>» ? </a:t>
            </a:r>
            <a:endParaRPr lang="uk-UA" sz="2400" b="1" smtClean="0">
              <a:solidFill>
                <a:srgbClr val="FF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6425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692696"/>
            <a:ext cx="7992888" cy="648072"/>
          </a:xfrm>
        </p:spPr>
        <p:txBody>
          <a:bodyPr>
            <a:normAutofit fontScale="90000"/>
          </a:bodyPr>
          <a:lstStyle/>
          <a:p>
            <a:pPr algn="ctr">
              <a:spcBef>
                <a:spcPts val="0"/>
              </a:spcBef>
              <a:tabLst>
                <a:tab pos="3856038" algn="l"/>
              </a:tabLst>
            </a:pPr>
            <a:r>
              <a:rPr lang="ru-RU" sz="2900" b="1" err="1" smtClean="0"/>
              <a:t>Земельна</a:t>
            </a:r>
            <a:r>
              <a:rPr lang="ru-RU" sz="2900" b="1" smtClean="0"/>
              <a:t> </a:t>
            </a:r>
            <a:r>
              <a:rPr lang="ru-RU" sz="2900" b="1" err="1" smtClean="0"/>
              <a:t>ділянка</a:t>
            </a:r>
            <a:r>
              <a:rPr lang="ru-RU" sz="2900" b="1" smtClean="0"/>
              <a:t> </a:t>
            </a:r>
            <a:r>
              <a:rPr lang="ru-RU" sz="2900" b="1"/>
              <a:t>як </a:t>
            </a:r>
            <a:r>
              <a:rPr lang="ru-RU" sz="2900" b="1" err="1"/>
              <a:t>об'єкт</a:t>
            </a:r>
            <a:r>
              <a:rPr lang="ru-RU" sz="2900" b="1"/>
              <a:t> права </a:t>
            </a:r>
            <a:r>
              <a:rPr lang="ru-RU" sz="2900" b="1" err="1" smtClean="0"/>
              <a:t>власності</a:t>
            </a:r>
            <a:r>
              <a:rPr lang="ru-RU" sz="2900" b="1" smtClean="0"/>
              <a:t> у </a:t>
            </a:r>
            <a:r>
              <a:rPr lang="ru-RU" sz="2900" b="1" err="1" smtClean="0"/>
              <a:t>римському</a:t>
            </a:r>
            <a:r>
              <a:rPr lang="ru-RU" sz="2900" b="1" smtClean="0"/>
              <a:t> </a:t>
            </a:r>
            <a:r>
              <a:rPr lang="ru-RU" sz="2900" b="1" err="1" smtClean="0"/>
              <a:t>праві</a:t>
            </a:r>
            <a:r>
              <a:rPr lang="ru-RU" sz="2400"/>
              <a:t/>
            </a:r>
            <a:br>
              <a:rPr lang="ru-RU" sz="2400"/>
            </a:b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772816"/>
            <a:ext cx="7890080" cy="5112568"/>
          </a:xfrm>
        </p:spPr>
        <p:txBody>
          <a:bodyPr>
            <a:normAutofit/>
          </a:bodyPr>
          <a:lstStyle/>
          <a:p>
            <a:pPr marL="80963" indent="9525" algn="just">
              <a:spcBef>
                <a:spcPts val="2400"/>
              </a:spcBef>
              <a:buNone/>
            </a:pPr>
            <a:r>
              <a:rPr lang="fr-FR" sz="2400" b="1" err="1">
                <a:solidFill>
                  <a:srgbClr val="FF0000"/>
                </a:solidFill>
              </a:rPr>
              <a:t>cuius</a:t>
            </a:r>
            <a:r>
              <a:rPr lang="fr-FR" sz="2400" b="1">
                <a:solidFill>
                  <a:srgbClr val="FF0000"/>
                </a:solidFill>
              </a:rPr>
              <a:t> est </a:t>
            </a:r>
            <a:r>
              <a:rPr lang="fr-FR" sz="2400" b="1" err="1">
                <a:solidFill>
                  <a:srgbClr val="FF0000"/>
                </a:solidFill>
              </a:rPr>
              <a:t>solum</a:t>
            </a:r>
            <a:r>
              <a:rPr lang="fr-FR" sz="2400" b="1">
                <a:solidFill>
                  <a:srgbClr val="FF0000"/>
                </a:solidFill>
              </a:rPr>
              <a:t> </a:t>
            </a:r>
            <a:r>
              <a:rPr lang="fr-FR" sz="2400" b="1" err="1">
                <a:solidFill>
                  <a:srgbClr val="FF0000"/>
                </a:solidFill>
              </a:rPr>
              <a:t>ejus</a:t>
            </a:r>
            <a:r>
              <a:rPr lang="fr-FR" sz="2400" b="1">
                <a:solidFill>
                  <a:srgbClr val="FF0000"/>
                </a:solidFill>
              </a:rPr>
              <a:t> est </a:t>
            </a:r>
            <a:r>
              <a:rPr lang="fr-FR" sz="2400" b="1" err="1">
                <a:solidFill>
                  <a:srgbClr val="FF0000"/>
                </a:solidFill>
              </a:rPr>
              <a:t>usque</a:t>
            </a:r>
            <a:r>
              <a:rPr lang="fr-FR" sz="2400" b="1">
                <a:solidFill>
                  <a:srgbClr val="FF0000"/>
                </a:solidFill>
              </a:rPr>
              <a:t> ad </a:t>
            </a:r>
            <a:r>
              <a:rPr lang="fr-FR" sz="2400" b="1" err="1">
                <a:solidFill>
                  <a:srgbClr val="FF0000"/>
                </a:solidFill>
              </a:rPr>
              <a:t>caelum</a:t>
            </a:r>
            <a:r>
              <a:rPr lang="fr-FR" sz="2400" b="1">
                <a:solidFill>
                  <a:srgbClr val="FF0000"/>
                </a:solidFill>
              </a:rPr>
              <a:t> et ad </a:t>
            </a:r>
            <a:r>
              <a:rPr lang="fr-FR" sz="2400" b="1" err="1" smtClean="0">
                <a:solidFill>
                  <a:srgbClr val="FF0000"/>
                </a:solidFill>
              </a:rPr>
              <a:t>inferos</a:t>
            </a:r>
            <a:endParaRPr lang="fr-FR" sz="2400" b="1" smtClean="0">
              <a:solidFill>
                <a:srgbClr val="FF0000"/>
              </a:solidFill>
            </a:endParaRPr>
          </a:p>
          <a:p>
            <a:pPr marL="80963" indent="9525" algn="just">
              <a:spcBef>
                <a:spcPts val="2400"/>
              </a:spcBef>
              <a:buNone/>
            </a:pPr>
            <a:r>
              <a:rPr lang="uk-UA" sz="2400" b="1" smtClean="0"/>
              <a:t>Якщо ти володієш землею, вона твоя від самих глибин до небесних висот</a:t>
            </a:r>
          </a:p>
          <a:p>
            <a:pPr marL="80963" indent="9525" algn="just">
              <a:spcBef>
                <a:spcPts val="2400"/>
              </a:spcBef>
              <a:buNone/>
            </a:pPr>
            <a:r>
              <a:rPr lang="uk-UA" sz="2400" b="1"/>
              <a:t>(</a:t>
            </a:r>
            <a:r>
              <a:rPr lang="ru-RU" sz="2400" b="1" smtClean="0"/>
              <a:t>принцип </a:t>
            </a:r>
            <a:r>
              <a:rPr lang="ru-RU" sz="2400" b="1" err="1"/>
              <a:t>поширення</a:t>
            </a:r>
            <a:r>
              <a:rPr lang="ru-RU" sz="2400" b="1"/>
              <a:t> прав </a:t>
            </a:r>
            <a:r>
              <a:rPr lang="ru-RU" sz="2400" b="1" err="1"/>
              <a:t>власника</a:t>
            </a:r>
            <a:r>
              <a:rPr lang="ru-RU" sz="2400" b="1"/>
              <a:t> </a:t>
            </a:r>
            <a:r>
              <a:rPr lang="ru-RU" sz="2400" b="1" err="1"/>
              <a:t>землі</a:t>
            </a:r>
            <a:r>
              <a:rPr lang="ru-RU" sz="2400" b="1"/>
              <a:t> ­</a:t>
            </a:r>
            <a:r>
              <a:rPr lang="ru-RU" sz="2400" b="1" err="1"/>
              <a:t>від</a:t>
            </a:r>
            <a:r>
              <a:rPr lang="ru-RU" sz="2400" b="1"/>
              <a:t> центру </a:t>
            </a:r>
            <a:r>
              <a:rPr lang="ru-RU" sz="2400" b="1" err="1" smtClean="0"/>
              <a:t>Землі</a:t>
            </a:r>
            <a:r>
              <a:rPr lang="ru-RU" sz="2400" b="1" smtClean="0"/>
              <a:t> </a:t>
            </a:r>
            <a:r>
              <a:rPr lang="ru-RU" sz="2400" b="1"/>
              <a:t>і до Неба</a:t>
            </a:r>
            <a:r>
              <a:rPr lang="ru-RU" sz="2400" b="1" smtClean="0"/>
              <a:t>»)</a:t>
            </a:r>
          </a:p>
          <a:p>
            <a:pPr marL="80963" indent="9525" algn="just">
              <a:spcBef>
                <a:spcPts val="2400"/>
              </a:spcBef>
              <a:buNone/>
            </a:pPr>
            <a:r>
              <a:rPr lang="en-US" sz="2400" b="1" smtClean="0">
                <a:solidFill>
                  <a:srgbClr val="002060"/>
                </a:solidFill>
              </a:rPr>
              <a:t>“for whoever owns </a:t>
            </a:r>
            <a:r>
              <a:rPr lang="en-US" sz="2400" b="1">
                <a:solidFill>
                  <a:srgbClr val="002060"/>
                </a:solidFill>
              </a:rPr>
              <a:t>the soil, it is theirs all the way </a:t>
            </a:r>
            <a:r>
              <a:rPr lang="en-US" sz="2400" b="1" smtClean="0">
                <a:solidFill>
                  <a:srgbClr val="002060"/>
                </a:solidFill>
              </a:rPr>
              <a:t>up to </a:t>
            </a:r>
            <a:r>
              <a:rPr lang="en-US" sz="2400" b="1">
                <a:solidFill>
                  <a:srgbClr val="002060"/>
                </a:solidFill>
              </a:rPr>
              <a:t>Heaven and </a:t>
            </a:r>
            <a:r>
              <a:rPr lang="en-US" sz="2400" b="1" smtClean="0">
                <a:solidFill>
                  <a:srgbClr val="002060"/>
                </a:solidFill>
              </a:rPr>
              <a:t>down to Hell”</a:t>
            </a:r>
            <a:endParaRPr lang="uk-UA" sz="2400" b="1" smtClean="0">
              <a:solidFill>
                <a:srgbClr val="00206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98096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30622"/>
            <a:ext cx="7890080" cy="706090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</a:pPr>
            <a:r>
              <a:rPr lang="uk-UA" sz="2400" b="1" smtClean="0"/>
              <a:t>«Земельна ділянка» як юридична категорія</a:t>
            </a:r>
            <a:r>
              <a:rPr lang="en-US" sz="2400" b="1" smtClean="0"/>
              <a:t>      </a:t>
            </a:r>
            <a:r>
              <a:rPr lang="uk-UA" sz="2400" b="1" smtClean="0"/>
              <a:t> 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004664"/>
            <a:ext cx="7890080" cy="5736704"/>
          </a:xfrm>
        </p:spPr>
        <p:txBody>
          <a:bodyPr>
            <a:noAutofit/>
          </a:bodyPr>
          <a:lstStyle/>
          <a:p>
            <a:pPr marL="82296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uk-UA" sz="2000" b="1">
                <a:solidFill>
                  <a:srgbClr val="C00000"/>
                </a:solidFill>
              </a:rPr>
              <a:t>Стаття 79-1. Земельна ділянка як об’єкт цивільних </a:t>
            </a:r>
            <a:r>
              <a:rPr lang="uk-UA" sz="2000" b="1" smtClean="0">
                <a:solidFill>
                  <a:srgbClr val="C00000"/>
                </a:solidFill>
              </a:rPr>
              <a:t>прав</a:t>
            </a:r>
          </a:p>
          <a:p>
            <a:pPr marL="82296" indent="0">
              <a:lnSpc>
                <a:spcPct val="150000"/>
              </a:lnSpc>
              <a:spcBef>
                <a:spcPts val="0"/>
              </a:spcBef>
              <a:buNone/>
            </a:pPr>
            <a:endParaRPr lang="uk-UA" sz="2000" b="1" smtClean="0">
              <a:solidFill>
                <a:srgbClr val="C00000"/>
              </a:solidFill>
            </a:endParaRPr>
          </a:p>
          <a:p>
            <a:pPr marL="82296" indent="0">
              <a:spcBef>
                <a:spcPts val="0"/>
              </a:spcBef>
              <a:buNone/>
            </a:pPr>
            <a:r>
              <a:rPr lang="uk-UA" sz="1800" b="1" smtClean="0"/>
              <a:t>1</a:t>
            </a:r>
            <a:r>
              <a:rPr lang="uk-UA" sz="1800" b="1"/>
              <a:t>. Формування земельної ділянки полягає у визначенні земельної ділянки як об'єкта цивільних прав. Формування земельної ділянки передбачає визначення її площі, меж та внесення інформації про неї до Державного земельного кадастру.</a:t>
            </a:r>
          </a:p>
          <a:p>
            <a:pPr marL="82296" indent="0">
              <a:spcBef>
                <a:spcPts val="0"/>
              </a:spcBef>
              <a:buNone/>
            </a:pPr>
            <a:endParaRPr lang="uk-UA" sz="1800" b="1"/>
          </a:p>
          <a:p>
            <a:pPr marL="82296" indent="0">
              <a:spcBef>
                <a:spcPts val="0"/>
              </a:spcBef>
              <a:buNone/>
            </a:pPr>
            <a:r>
              <a:rPr lang="uk-UA" sz="1800" b="1"/>
              <a:t>3. Сформовані земельні ділянки підлягають державній реєстрації у Державному земельному кадастрі.</a:t>
            </a:r>
          </a:p>
          <a:p>
            <a:pPr marL="82296" indent="0">
              <a:spcBef>
                <a:spcPts val="0"/>
              </a:spcBef>
              <a:buNone/>
            </a:pPr>
            <a:endParaRPr lang="uk-UA" sz="1800" b="1"/>
          </a:p>
          <a:p>
            <a:pPr marL="82296" indent="0">
              <a:spcBef>
                <a:spcPts val="0"/>
              </a:spcBef>
              <a:buNone/>
            </a:pPr>
            <a:r>
              <a:rPr lang="uk-UA" sz="1800" b="1"/>
              <a:t>4. Земельна ділянка вважається сформованою з моменту присвоєння їй кадастрового номера.</a:t>
            </a:r>
          </a:p>
          <a:p>
            <a:pPr marL="82296" indent="0">
              <a:spcBef>
                <a:spcPts val="0"/>
              </a:spcBef>
              <a:buNone/>
            </a:pPr>
            <a:endParaRPr lang="uk-UA" sz="1800" b="1" smtClean="0"/>
          </a:p>
          <a:p>
            <a:pPr marL="82296" indent="0">
              <a:spcBef>
                <a:spcPts val="0"/>
              </a:spcBef>
              <a:buNone/>
            </a:pPr>
            <a:r>
              <a:rPr lang="uk-UA" sz="1800" b="1" smtClean="0"/>
              <a:t>7</a:t>
            </a:r>
            <a:r>
              <a:rPr lang="uk-UA" sz="1800" b="1"/>
              <a:t>. Винесення в натуру (на місцевість) меж сформованої земельної ділянки до її державної реєстрації здійснюється за документацією із землеустрою, яка стала підставою для її формування.</a:t>
            </a:r>
          </a:p>
          <a:p>
            <a:pPr marL="82296" indent="0">
              <a:spcBef>
                <a:spcPts val="0"/>
              </a:spcBef>
              <a:buNone/>
            </a:pPr>
            <a:endParaRPr lang="uk-UA" sz="1800" b="1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16346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30622"/>
            <a:ext cx="7890080" cy="706090"/>
          </a:xfrm>
        </p:spPr>
        <p:txBody>
          <a:bodyPr>
            <a:normAutofit fontScale="90000"/>
          </a:bodyPr>
          <a:lstStyle/>
          <a:p>
            <a:pPr algn="ctr">
              <a:spcBef>
                <a:spcPts val="0"/>
              </a:spcBef>
            </a:pPr>
            <a:r>
              <a:rPr lang="uk-UA" sz="2400" b="1" dirty="0" smtClean="0"/>
              <a:t>Правовий режим </a:t>
            </a:r>
            <a:r>
              <a:rPr lang="uk-UA" sz="2400" b="1" dirty="0" smtClean="0">
                <a:solidFill>
                  <a:srgbClr val="FF0000"/>
                </a:solidFill>
              </a:rPr>
              <a:t>штучно створених земельних ділянок </a:t>
            </a:r>
            <a:r>
              <a:rPr lang="uk-UA" sz="2400" b="1" dirty="0" smtClean="0"/>
              <a:t>на землях водного фонду в Україні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836712"/>
            <a:ext cx="7890080" cy="5904656"/>
          </a:xfrm>
        </p:spPr>
        <p:txBody>
          <a:bodyPr>
            <a:noAutofit/>
          </a:bodyPr>
          <a:lstStyle/>
          <a:p>
            <a:pPr marL="82296" indent="0">
              <a:spcBef>
                <a:spcPts val="0"/>
              </a:spcBef>
              <a:buNone/>
            </a:pPr>
            <a:r>
              <a:rPr lang="uk-UA" sz="1800" b="1" dirty="0" smtClean="0">
                <a:solidFill>
                  <a:srgbClr val="00B050"/>
                </a:solidFill>
              </a:rPr>
              <a:t>Найда Данило Іванович </a:t>
            </a:r>
            <a:r>
              <a:rPr lang="uk-UA" sz="1800" dirty="0" smtClean="0"/>
              <a:t>(дисертація на здобуття наукового ступеня кандидата юридичних наук (Київ, 2020)).</a:t>
            </a:r>
          </a:p>
          <a:p>
            <a:pPr marL="80963" indent="361950" algn="just">
              <a:spcBef>
                <a:spcPts val="0"/>
              </a:spcBef>
              <a:buNone/>
            </a:pPr>
            <a:endParaRPr lang="uk-UA" sz="1800" b="1" dirty="0" smtClean="0"/>
          </a:p>
          <a:p>
            <a:pPr marL="80963" indent="361950" algn="just">
              <a:spcBef>
                <a:spcPts val="0"/>
              </a:spcBef>
              <a:buNone/>
            </a:pPr>
            <a:r>
              <a:rPr lang="uk-UA" sz="1800" b="1" dirty="0" smtClean="0"/>
              <a:t>Штучно створена земельна ділянка на землях водного фонду – </a:t>
            </a:r>
            <a:r>
              <a:rPr lang="uk-UA" sz="1800" dirty="0" smtClean="0"/>
              <a:t>частина земної поверхні з установленими межами, певним місцем розташування, з визначеними щодо неї правами, створена (намита, насипана </a:t>
            </a:r>
            <a:r>
              <a:rPr lang="uk-UA" sz="1800" dirty="0" err="1" smtClean="0"/>
              <a:t>чис</a:t>
            </a:r>
            <a:r>
              <a:rPr lang="uk-UA" sz="1800" dirty="0" smtClean="0"/>
              <a:t> творена із застосуванням інших технологій), в тому числі й острови, на землях водного фонду, яка після її створення та формування у встановленому законодавством порядку, набуває правового статусу земельної ділянки, правовий режим якої прирівнюється до природної земельної ділянки водного фонду.</a:t>
            </a:r>
          </a:p>
          <a:p>
            <a:pPr marL="80963" indent="361950" algn="just">
              <a:spcBef>
                <a:spcPts val="0"/>
              </a:spcBef>
              <a:buNone/>
            </a:pPr>
            <a:endParaRPr lang="uk-UA" sz="1800" dirty="0"/>
          </a:p>
          <a:p>
            <a:pPr marL="80963" indent="361950" algn="just">
              <a:spcBef>
                <a:spcPts val="0"/>
              </a:spcBef>
              <a:buNone/>
            </a:pPr>
            <a:r>
              <a:rPr lang="uk-UA" sz="1800" b="1" dirty="0" smtClean="0"/>
              <a:t>Закон України </a:t>
            </a:r>
            <a:r>
              <a:rPr lang="uk-UA" sz="1800" b="1" dirty="0" smtClean="0">
                <a:solidFill>
                  <a:srgbClr val="00B050"/>
                </a:solidFill>
              </a:rPr>
              <a:t>«Про морські порти України»</a:t>
            </a:r>
          </a:p>
          <a:p>
            <a:pPr marL="80963" indent="361950" algn="just">
              <a:spcBef>
                <a:spcPts val="0"/>
              </a:spcBef>
              <a:buNone/>
            </a:pPr>
            <a:endParaRPr lang="uk-UA" sz="1800" dirty="0"/>
          </a:p>
          <a:p>
            <a:pPr marL="80963" indent="361950" algn="just">
              <a:spcBef>
                <a:spcPts val="0"/>
              </a:spcBef>
              <a:buNone/>
            </a:pPr>
            <a:r>
              <a:rPr lang="uk-UA" sz="1800" b="1" dirty="0" smtClean="0"/>
              <a:t>Ст. 1 </a:t>
            </a:r>
            <a:r>
              <a:rPr lang="uk-UA" sz="1800" dirty="0" smtClean="0"/>
              <a:t>-  </a:t>
            </a:r>
            <a:r>
              <a:rPr lang="ru-RU" sz="1800" dirty="0" smtClean="0"/>
              <a:t>штучно </a:t>
            </a:r>
            <a:r>
              <a:rPr lang="ru-RU" sz="1800" dirty="0"/>
              <a:t>створена </a:t>
            </a:r>
            <a:r>
              <a:rPr lang="ru-RU" sz="1800" dirty="0" err="1"/>
              <a:t>земельна</a:t>
            </a:r>
            <a:r>
              <a:rPr lang="ru-RU" sz="1800" dirty="0"/>
              <a:t> </a:t>
            </a:r>
            <a:r>
              <a:rPr lang="ru-RU" sz="1800" dirty="0" err="1"/>
              <a:t>ділянка</a:t>
            </a:r>
            <a:r>
              <a:rPr lang="ru-RU" sz="1800" dirty="0"/>
              <a:t> - </a:t>
            </a:r>
            <a:r>
              <a:rPr lang="ru-RU" sz="1800" dirty="0" err="1"/>
              <a:t>земельна</a:t>
            </a:r>
            <a:r>
              <a:rPr lang="ru-RU" sz="1800" dirty="0"/>
              <a:t> </a:t>
            </a:r>
            <a:r>
              <a:rPr lang="ru-RU" sz="1800" dirty="0" err="1"/>
              <a:t>ділянка</a:t>
            </a:r>
            <a:r>
              <a:rPr lang="ru-RU" sz="1800" dirty="0"/>
              <a:t>, створена (</a:t>
            </a:r>
            <a:r>
              <a:rPr lang="ru-RU" sz="1800" dirty="0" err="1"/>
              <a:t>намита</a:t>
            </a:r>
            <a:r>
              <a:rPr lang="ru-RU" sz="1800" dirty="0"/>
              <a:t>, </a:t>
            </a:r>
            <a:r>
              <a:rPr lang="ru-RU" sz="1800" dirty="0" err="1"/>
              <a:t>насипана</a:t>
            </a:r>
            <a:r>
              <a:rPr lang="ru-RU" sz="1800" dirty="0"/>
              <a:t>, створена </a:t>
            </a:r>
            <a:r>
              <a:rPr lang="ru-RU" sz="1800" dirty="0" err="1"/>
              <a:t>із</a:t>
            </a:r>
            <a:r>
              <a:rPr lang="ru-RU" sz="1800" dirty="0"/>
              <a:t> </a:t>
            </a:r>
            <a:r>
              <a:rPr lang="ru-RU" sz="1800" dirty="0" err="1"/>
              <a:t>застосуванням</a:t>
            </a:r>
            <a:r>
              <a:rPr lang="ru-RU" sz="1800" dirty="0"/>
              <a:t> </a:t>
            </a:r>
            <a:r>
              <a:rPr lang="ru-RU" sz="1800" dirty="0" err="1"/>
              <a:t>інших</a:t>
            </a:r>
            <a:r>
              <a:rPr lang="ru-RU" sz="1800" dirty="0"/>
              <a:t> </a:t>
            </a:r>
            <a:r>
              <a:rPr lang="ru-RU" sz="1800" dirty="0" err="1"/>
              <a:t>технологій</a:t>
            </a:r>
            <a:r>
              <a:rPr lang="ru-RU" sz="1800" dirty="0"/>
              <a:t>) в межах </a:t>
            </a:r>
            <a:r>
              <a:rPr lang="ru-RU" sz="1800" dirty="0" err="1"/>
              <a:t>акваторії</a:t>
            </a:r>
            <a:r>
              <a:rPr lang="ru-RU" sz="1800" dirty="0"/>
              <a:t> </a:t>
            </a:r>
            <a:r>
              <a:rPr lang="ru-RU" sz="1800" dirty="0" err="1"/>
              <a:t>морського</a:t>
            </a:r>
            <a:r>
              <a:rPr lang="ru-RU" sz="1800" dirty="0"/>
              <a:t> </a:t>
            </a:r>
            <a:r>
              <a:rPr lang="ru-RU" sz="1800" dirty="0" smtClean="0"/>
              <a:t>порту.</a:t>
            </a:r>
          </a:p>
          <a:p>
            <a:pPr marL="80963" indent="361950" algn="just">
              <a:spcBef>
                <a:spcPts val="0"/>
              </a:spcBef>
              <a:buNone/>
            </a:pPr>
            <a:r>
              <a:rPr lang="ru-RU" sz="1800" b="1" dirty="0" smtClean="0"/>
              <a:t>Ст. 24 </a:t>
            </a:r>
            <a:r>
              <a:rPr lang="ru-RU" sz="1800" dirty="0" smtClean="0"/>
              <a:t>- штучно </a:t>
            </a:r>
            <a:r>
              <a:rPr lang="ru-RU" sz="1800" dirty="0" err="1"/>
              <a:t>створені</a:t>
            </a:r>
            <a:r>
              <a:rPr lang="ru-RU" sz="1800" dirty="0"/>
              <a:t> </a:t>
            </a:r>
            <a:r>
              <a:rPr lang="ru-RU" sz="1800" dirty="0" err="1"/>
              <a:t>земельні</a:t>
            </a:r>
            <a:r>
              <a:rPr lang="ru-RU" sz="1800" dirty="0"/>
              <a:t> </a:t>
            </a:r>
            <a:r>
              <a:rPr lang="ru-RU" sz="1800" dirty="0" err="1"/>
              <a:t>ділянки</a:t>
            </a:r>
            <a:r>
              <a:rPr lang="ru-RU" sz="1800" dirty="0"/>
              <a:t> </a:t>
            </a:r>
            <a:r>
              <a:rPr lang="ru-RU" sz="1800" dirty="0" err="1"/>
              <a:t>перебувають</a:t>
            </a:r>
            <a:r>
              <a:rPr lang="ru-RU" sz="1800" dirty="0"/>
              <a:t> у </a:t>
            </a:r>
            <a:r>
              <a:rPr lang="ru-RU" sz="1800" dirty="0" err="1"/>
              <a:t>державній</a:t>
            </a:r>
            <a:r>
              <a:rPr lang="ru-RU" sz="1800" dirty="0"/>
              <a:t> </a:t>
            </a:r>
            <a:r>
              <a:rPr lang="ru-RU" sz="1800" dirty="0" err="1"/>
              <a:t>власності</a:t>
            </a:r>
            <a:r>
              <a:rPr lang="ru-RU" sz="1800" dirty="0"/>
              <a:t> та </a:t>
            </a:r>
            <a:r>
              <a:rPr lang="ru-RU" sz="1800" dirty="0" err="1"/>
              <a:t>можуть</a:t>
            </a:r>
            <a:r>
              <a:rPr lang="ru-RU" sz="1800" dirty="0"/>
              <a:t> </a:t>
            </a:r>
            <a:r>
              <a:rPr lang="ru-RU" sz="1800" dirty="0" err="1"/>
              <a:t>надаватися</a:t>
            </a:r>
            <a:r>
              <a:rPr lang="ru-RU" sz="1800" dirty="0"/>
              <a:t> у </a:t>
            </a:r>
            <a:r>
              <a:rPr lang="ru-RU" sz="1800" dirty="0" err="1"/>
              <a:t>користування</a:t>
            </a:r>
            <a:r>
              <a:rPr lang="ru-RU" sz="1800" dirty="0"/>
              <a:t>, у тому </a:t>
            </a:r>
            <a:r>
              <a:rPr lang="ru-RU" sz="1800" dirty="0" err="1"/>
              <a:t>числі</a:t>
            </a:r>
            <a:r>
              <a:rPr lang="ru-RU" sz="1800" dirty="0"/>
              <a:t> в </a:t>
            </a:r>
            <a:r>
              <a:rPr lang="ru-RU" sz="1800" dirty="0" err="1"/>
              <a:t>довгострокову</a:t>
            </a:r>
            <a:r>
              <a:rPr lang="ru-RU" sz="1800" dirty="0"/>
              <a:t> </a:t>
            </a:r>
            <a:r>
              <a:rPr lang="ru-RU" sz="1800" dirty="0" err="1"/>
              <a:t>оренду</a:t>
            </a:r>
            <a:r>
              <a:rPr lang="ru-RU" sz="1800" dirty="0"/>
              <a:t>. Штучно </a:t>
            </a:r>
            <a:r>
              <a:rPr lang="ru-RU" sz="1800" dirty="0" err="1"/>
              <a:t>створені</a:t>
            </a:r>
            <a:r>
              <a:rPr lang="ru-RU" sz="1800" dirty="0"/>
              <a:t> </a:t>
            </a:r>
            <a:r>
              <a:rPr lang="ru-RU" sz="1800" dirty="0" err="1"/>
              <a:t>земельні</a:t>
            </a:r>
            <a:r>
              <a:rPr lang="ru-RU" sz="1800" dirty="0"/>
              <a:t> </a:t>
            </a:r>
            <a:r>
              <a:rPr lang="ru-RU" sz="1800" dirty="0" err="1"/>
              <a:t>ділянки</a:t>
            </a:r>
            <a:r>
              <a:rPr lang="ru-RU" sz="1800" dirty="0"/>
              <a:t> належать до земель водного фонду.</a:t>
            </a:r>
            <a:endParaRPr lang="uk-UA" sz="1800" dirty="0" smtClean="0"/>
          </a:p>
          <a:p>
            <a:pPr marL="82296" indent="0">
              <a:lnSpc>
                <a:spcPct val="150000"/>
              </a:lnSpc>
              <a:spcBef>
                <a:spcPts val="0"/>
              </a:spcBef>
              <a:buNone/>
            </a:pPr>
            <a:endParaRPr lang="uk-UA" sz="1800" b="1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73203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346646"/>
            <a:ext cx="7890080" cy="706090"/>
          </a:xfrm>
        </p:spPr>
        <p:txBody>
          <a:bodyPr>
            <a:normAutofit fontScale="90000"/>
          </a:bodyPr>
          <a:lstStyle/>
          <a:p>
            <a:pPr algn="ctr">
              <a:spcBef>
                <a:spcPts val="0"/>
              </a:spcBef>
            </a:pPr>
            <a:r>
              <a:rPr lang="uk-UA" sz="2400" b="1" dirty="0" smtClean="0"/>
              <a:t>Вживання терміну </a:t>
            </a:r>
            <a:r>
              <a:rPr lang="uk-UA" sz="2400" b="1" dirty="0" smtClean="0">
                <a:solidFill>
                  <a:srgbClr val="FF0000"/>
                </a:solidFill>
              </a:rPr>
              <a:t>«штучно створена земельна ділянка» </a:t>
            </a:r>
            <a:br>
              <a:rPr lang="uk-UA" sz="2400" b="1" dirty="0" smtClean="0">
                <a:solidFill>
                  <a:srgbClr val="FF0000"/>
                </a:solidFill>
              </a:rPr>
            </a:br>
            <a:r>
              <a:rPr lang="uk-UA" sz="2400" b="1" dirty="0" smtClean="0">
                <a:solidFill>
                  <a:schemeClr val="accent5">
                    <a:lumMod val="50000"/>
                  </a:schemeClr>
                </a:solidFill>
              </a:rPr>
              <a:t>у ЗК України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556792"/>
            <a:ext cx="7890080" cy="5904656"/>
          </a:xfrm>
        </p:spPr>
        <p:txBody>
          <a:bodyPr>
            <a:noAutofit/>
          </a:bodyPr>
          <a:lstStyle/>
          <a:p>
            <a:pPr marL="425196" indent="-342900">
              <a:spcBef>
                <a:spcPts val="1200"/>
              </a:spcBef>
              <a:buFont typeface="+mj-lt"/>
              <a:buAutoNum type="arabicPeriod"/>
            </a:pPr>
            <a:r>
              <a:rPr lang="uk-UA" sz="1800" b="1" dirty="0" smtClean="0"/>
              <a:t>Ст. 58. Склад земель водного фонду </a:t>
            </a:r>
            <a:r>
              <a:rPr lang="uk-UA" sz="1800" b="1" dirty="0" smtClean="0">
                <a:solidFill>
                  <a:srgbClr val="00B050"/>
                </a:solidFill>
              </a:rPr>
              <a:t>(«штучно створеними земельними ділянками в межах акваторій морських портів»).</a:t>
            </a:r>
          </a:p>
          <a:p>
            <a:pPr marL="425196" indent="-342900">
              <a:spcBef>
                <a:spcPts val="1200"/>
              </a:spcBef>
              <a:buFont typeface="+mj-lt"/>
              <a:buAutoNum type="arabicPeriod"/>
            </a:pPr>
            <a:r>
              <a:rPr lang="uk-UA" sz="1800" b="1" dirty="0"/>
              <a:t>Ст. </a:t>
            </a:r>
            <a:r>
              <a:rPr lang="uk-UA" sz="1800" b="1" dirty="0" smtClean="0"/>
              <a:t>59. Право на землі водного </a:t>
            </a:r>
            <a:r>
              <a:rPr lang="uk-UA" sz="1800" b="1" dirty="0"/>
              <a:t>фонду </a:t>
            </a:r>
            <a:r>
              <a:rPr lang="uk-UA" sz="1800" b="1" dirty="0" smtClean="0">
                <a:solidFill>
                  <a:srgbClr val="00B050"/>
                </a:solidFill>
              </a:rPr>
              <a:t>(можуть бути в оренді «штучно створені земельні ділянки для будівництва та експлуатації об'єктів портової інфраструктури та інших об'єктів водного транспорту»).</a:t>
            </a:r>
          </a:p>
          <a:p>
            <a:pPr marL="425196" indent="-342900">
              <a:spcBef>
                <a:spcPts val="1200"/>
              </a:spcBef>
              <a:buFont typeface="+mj-lt"/>
              <a:buAutoNum type="arabicPeriod"/>
            </a:pPr>
            <a:r>
              <a:rPr lang="uk-UA" sz="1800" b="1" dirty="0" smtClean="0"/>
              <a:t>Ст. 83. Право власності на землю територіальних громад </a:t>
            </a:r>
            <a:r>
              <a:rPr lang="uk-UA" sz="1800" b="1" dirty="0" smtClean="0">
                <a:solidFill>
                  <a:srgbClr val="00B050"/>
                </a:solidFill>
              </a:rPr>
              <a:t>(не можуть передаватись у приватну власність «земельні ділянки, штучно створені в межах прибережної захисної смуги чи смуги відведення</a:t>
            </a:r>
            <a:r>
              <a:rPr lang="ru-RU" sz="1800" b="1" dirty="0" smtClean="0">
                <a:solidFill>
                  <a:srgbClr val="00B050"/>
                </a:solidFill>
              </a:rPr>
              <a:t>, </a:t>
            </a:r>
            <a:r>
              <a:rPr lang="ru-RU" sz="1800" b="1" dirty="0">
                <a:solidFill>
                  <a:srgbClr val="00B050"/>
                </a:solidFill>
              </a:rPr>
              <a:t>на землях </a:t>
            </a:r>
            <a:r>
              <a:rPr lang="uk-UA" sz="1800" b="1" dirty="0" smtClean="0">
                <a:solidFill>
                  <a:srgbClr val="00B050"/>
                </a:solidFill>
              </a:rPr>
              <a:t>лісогосподарського призначення та природно-заповідного фонду</a:t>
            </a:r>
            <a:r>
              <a:rPr lang="ru-RU" sz="1800" b="1" dirty="0" smtClean="0">
                <a:solidFill>
                  <a:srgbClr val="00B050"/>
                </a:solidFill>
              </a:rPr>
              <a:t>..»).</a:t>
            </a:r>
          </a:p>
          <a:p>
            <a:pPr marL="425196" indent="-342900">
              <a:spcBef>
                <a:spcPts val="1200"/>
              </a:spcBef>
              <a:buFont typeface="+mj-lt"/>
              <a:buAutoNum type="arabicPeriod"/>
            </a:pPr>
            <a:r>
              <a:rPr lang="uk-UA" sz="1800" b="1" dirty="0" smtClean="0"/>
              <a:t>Ст. 93. Право оренди земельної ділянки </a:t>
            </a:r>
            <a:r>
              <a:rPr lang="uk-UA" sz="1800" b="1" dirty="0" smtClean="0">
                <a:solidFill>
                  <a:srgbClr val="00B050"/>
                </a:solidFill>
              </a:rPr>
              <a:t>(«Не підлягають передачі в оренду земельні ділянки, штучно створені у межах прибережної захисної смуги чи смуги відведення, на землях лісогосподарського призначення та природно-заповідного фонду, розташованих у прибережній захисній смузі водних об’єктів…».</a:t>
            </a:r>
          </a:p>
          <a:p>
            <a:pPr marL="425196" indent="-34290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endParaRPr lang="uk-UA" sz="1800" b="1" dirty="0"/>
          </a:p>
          <a:p>
            <a:pPr marL="425196" indent="-34290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endParaRPr lang="uk-UA" sz="1800" b="1" dirty="0" smtClean="0">
              <a:solidFill>
                <a:srgbClr val="00B050"/>
              </a:solidFill>
            </a:endParaRPr>
          </a:p>
          <a:p>
            <a:pPr marL="425196" indent="-34290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endParaRPr lang="uk-UA" sz="1800" b="1" dirty="0" smtClean="0"/>
          </a:p>
          <a:p>
            <a:pPr marL="425196" indent="-34290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endParaRPr lang="uk-UA" sz="1800" b="1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45168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30622"/>
            <a:ext cx="7890080" cy="706090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</a:pPr>
            <a:r>
              <a:rPr lang="uk-UA" sz="2400" b="1" smtClean="0"/>
              <a:t>«Земельна ділянка» як юридична категорія 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004664"/>
            <a:ext cx="7890080" cy="5736704"/>
          </a:xfrm>
        </p:spPr>
        <p:txBody>
          <a:bodyPr>
            <a:noAutofit/>
          </a:bodyPr>
          <a:lstStyle/>
          <a:p>
            <a:pPr marL="82296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uk-UA" sz="2000" b="1">
                <a:solidFill>
                  <a:srgbClr val="C00000"/>
                </a:solidFill>
              </a:rPr>
              <a:t>Стаття 79-1. Земельна ділянка як об’єкт цивільних </a:t>
            </a:r>
            <a:r>
              <a:rPr lang="uk-UA" sz="2000" b="1" smtClean="0">
                <a:solidFill>
                  <a:srgbClr val="C00000"/>
                </a:solidFill>
              </a:rPr>
              <a:t>прав</a:t>
            </a:r>
          </a:p>
          <a:p>
            <a:pPr marL="82296" indent="0">
              <a:lnSpc>
                <a:spcPct val="150000"/>
              </a:lnSpc>
              <a:spcBef>
                <a:spcPts val="0"/>
              </a:spcBef>
              <a:buNone/>
            </a:pPr>
            <a:endParaRPr lang="uk-UA" sz="1800" b="1"/>
          </a:p>
          <a:p>
            <a:pPr marL="82296" indent="0">
              <a:spcBef>
                <a:spcPts val="0"/>
              </a:spcBef>
              <a:buNone/>
            </a:pPr>
            <a:r>
              <a:rPr lang="uk-UA" sz="1800" b="1" smtClean="0"/>
              <a:t>9. Земельна ділянка може бути об'єктом цивільних прав виключно з моменту її формування (крім випадків суборенди, сервітуту щодо частин земельних ділянок) та державної реєстрації права власності на неї.</a:t>
            </a:r>
          </a:p>
          <a:p>
            <a:pPr marL="82296" indent="0">
              <a:spcBef>
                <a:spcPts val="0"/>
              </a:spcBef>
              <a:buNone/>
            </a:pPr>
            <a:endParaRPr lang="uk-UA" sz="1800" b="1" smtClean="0"/>
          </a:p>
          <a:p>
            <a:pPr marL="82296" indent="0">
              <a:spcBef>
                <a:spcPts val="0"/>
              </a:spcBef>
              <a:buNone/>
            </a:pPr>
            <a:r>
              <a:rPr lang="uk-UA" sz="1800" b="1" smtClean="0"/>
              <a:t>10. Державна реєстрація речових прав на земельні ділянки здійснюється після державної реєстрації земельних ділянок у Державному земельному кадастрі.</a:t>
            </a:r>
          </a:p>
          <a:p>
            <a:pPr marL="82296" indent="0">
              <a:spcBef>
                <a:spcPts val="0"/>
              </a:spcBef>
              <a:buNone/>
            </a:pPr>
            <a:endParaRPr lang="uk-UA" sz="1800" b="1" smtClean="0"/>
          </a:p>
          <a:p>
            <a:pPr marL="82296" indent="0">
              <a:spcBef>
                <a:spcPts val="0"/>
              </a:spcBef>
              <a:buNone/>
            </a:pPr>
            <a:r>
              <a:rPr lang="uk-UA" sz="1800" b="1" smtClean="0"/>
              <a:t>11. Державна реєстрація прав суборенди, сервітуту, які поширюються на частину земельної ділянки, здійснюється після внесення відомостей про таку частину до Державного земельного кадастру.</a:t>
            </a:r>
          </a:p>
          <a:p>
            <a:pPr marL="82296" indent="0">
              <a:lnSpc>
                <a:spcPct val="150000"/>
              </a:lnSpc>
              <a:spcBef>
                <a:spcPts val="0"/>
              </a:spcBef>
              <a:buNone/>
            </a:pPr>
            <a:endParaRPr lang="uk-UA" sz="1800" b="1" smtClean="0"/>
          </a:p>
          <a:p>
            <a:pPr marL="82296" indent="0">
              <a:lnSpc>
                <a:spcPct val="150000"/>
              </a:lnSpc>
              <a:spcBef>
                <a:spcPts val="0"/>
              </a:spcBef>
              <a:buNone/>
            </a:pPr>
            <a:endParaRPr lang="uk-UA" sz="1800" b="1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17228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Схема 8"/>
          <p:cNvGraphicFramePr/>
          <p:nvPr/>
        </p:nvGraphicFramePr>
        <p:xfrm>
          <a:off x="1435608" y="274320"/>
          <a:ext cx="749808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Содержимое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122477075"/>
              </p:ext>
            </p:extLst>
          </p:nvPr>
        </p:nvGraphicFramePr>
        <p:xfrm>
          <a:off x="1285852" y="-285776"/>
          <a:ext cx="3718196" cy="33547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8" name="Содержимое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245887770"/>
              </p:ext>
            </p:extLst>
          </p:nvPr>
        </p:nvGraphicFramePr>
        <p:xfrm>
          <a:off x="5286380" y="1484784"/>
          <a:ext cx="3657600" cy="47502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259632" y="3140968"/>
            <a:ext cx="402674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smtClean="0"/>
              <a:t>Право найбільш повного панування над земельною ділянкою (з обмеженнями, встановленими законом, рішенням суду або правочином), яке особа здійснює на власний розсуд незалежно від  волі інших осіб  </a:t>
            </a:r>
            <a:endParaRPr lang="ru-RU" sz="2400" b="1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74187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88640"/>
            <a:ext cx="7498080" cy="1143000"/>
          </a:xfrm>
        </p:spPr>
        <p:txBody>
          <a:bodyPr>
            <a:noAutofit/>
          </a:bodyPr>
          <a:lstStyle/>
          <a:p>
            <a:pPr algn="ctr"/>
            <a:r>
              <a:rPr lang="uk-UA" sz="2600" b="1" smtClean="0"/>
              <a:t>Основні законодавчі акти щодо обмежених речових прав на землю</a:t>
            </a:r>
            <a:br>
              <a:rPr lang="uk-UA" sz="2600" b="1" smtClean="0"/>
            </a:br>
            <a:endParaRPr lang="ru-RU" sz="2600" b="1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1220688"/>
            <a:ext cx="7826084" cy="4800600"/>
          </a:xfrm>
        </p:spPr>
        <p:txBody>
          <a:bodyPr>
            <a:noAutofit/>
          </a:bodyPr>
          <a:lstStyle/>
          <a:p>
            <a:pPr marL="596646" indent="-514350">
              <a:spcAft>
                <a:spcPts val="600"/>
              </a:spcAft>
              <a:buFont typeface="+mj-lt"/>
              <a:buAutoNum type="arabicPeriod"/>
            </a:pPr>
            <a:r>
              <a:rPr lang="uk-UA" sz="2000" b="1" dirty="0" smtClean="0">
                <a:latin typeface="+mj-lt"/>
                <a:cs typeface="Times New Roman" pitchFamily="18" charset="0"/>
              </a:rPr>
              <a:t>Цивільний кодекс України (</a:t>
            </a:r>
            <a:r>
              <a:rPr lang="uk-UA" sz="2000" b="1" dirty="0" err="1" smtClean="0">
                <a:latin typeface="+mj-lt"/>
                <a:cs typeface="Times New Roman" pitchFamily="18" charset="0"/>
              </a:rPr>
              <a:t>гл.гл</a:t>
            </a:r>
            <a:r>
              <a:rPr lang="uk-UA" sz="2000" b="1" dirty="0" smtClean="0">
                <a:latin typeface="+mj-lt"/>
                <a:cs typeface="Times New Roman" pitchFamily="18" charset="0"/>
              </a:rPr>
              <a:t>.  30, 32-34).</a:t>
            </a:r>
          </a:p>
          <a:p>
            <a:pPr marL="596646" lvl="0" indent="-514350">
              <a:spcAft>
                <a:spcPts val="600"/>
              </a:spcAft>
              <a:buFont typeface="+mj-lt"/>
              <a:buAutoNum type="arabicPeriod"/>
            </a:pPr>
            <a:r>
              <a:rPr lang="uk-UA" sz="2000" b="1" dirty="0" smtClean="0">
                <a:latin typeface="+mj-lt"/>
                <a:cs typeface="Times New Roman" pitchFamily="18" charset="0"/>
              </a:rPr>
              <a:t>Земельний кодекс України (</a:t>
            </a:r>
            <a:r>
              <a:rPr lang="uk-UA" sz="2000" b="1" dirty="0" err="1" smtClean="0">
                <a:latin typeface="+mj-lt"/>
                <a:cs typeface="Times New Roman" pitchFamily="18" charset="0"/>
              </a:rPr>
              <a:t>гл.гл</a:t>
            </a:r>
            <a:r>
              <a:rPr lang="uk-UA" sz="2000" b="1" dirty="0" smtClean="0">
                <a:latin typeface="+mj-lt"/>
                <a:cs typeface="Times New Roman" pitchFamily="18" charset="0"/>
              </a:rPr>
              <a:t>. 16, 16-1).</a:t>
            </a:r>
          </a:p>
          <a:p>
            <a:pPr marL="596646" lvl="0" indent="-514350">
              <a:spcAft>
                <a:spcPts val="600"/>
              </a:spcAft>
              <a:buFont typeface="+mj-lt"/>
              <a:buAutoNum type="arabicPeriod"/>
            </a:pPr>
            <a:r>
              <a:rPr lang="uk-UA" sz="1800" b="1" dirty="0" smtClean="0">
                <a:latin typeface="+mj-lt"/>
                <a:cs typeface="Times New Roman" pitchFamily="18" charset="0"/>
              </a:rPr>
              <a:t>Закон України від 27 квітня 2007 р.</a:t>
            </a:r>
            <a:r>
              <a:rPr lang="en-US" sz="1800" b="1" dirty="0" smtClean="0">
                <a:latin typeface="+mj-lt"/>
                <a:cs typeface="Times New Roman" pitchFamily="18" charset="0"/>
              </a:rPr>
              <a:t> </a:t>
            </a:r>
            <a:r>
              <a:rPr lang="uk-UA" sz="1800" b="1" dirty="0" smtClean="0">
                <a:latin typeface="+mj-lt"/>
                <a:cs typeface="Times New Roman" pitchFamily="18" charset="0"/>
              </a:rPr>
              <a:t>№ 997</a:t>
            </a:r>
            <a:r>
              <a:rPr lang="en-US" sz="1800" b="1" smtClean="0">
                <a:latin typeface="+mj-lt"/>
                <a:cs typeface="Times New Roman" pitchFamily="18" charset="0"/>
              </a:rPr>
              <a:t>-V</a:t>
            </a:r>
            <a:r>
              <a:rPr lang="uk-UA" sz="1800" b="1" dirty="0" smtClean="0">
                <a:latin typeface="+mj-lt"/>
                <a:cs typeface="Times New Roman" pitchFamily="18" charset="0"/>
              </a:rPr>
              <a:t> «Про внесення змін та визнання такими, що втратили чинність, деяких законодавчих актів України у зв'язку з прийняттям Цивільного кодексу України».</a:t>
            </a:r>
          </a:p>
          <a:p>
            <a:pPr marL="596646" lvl="0" indent="-514350">
              <a:spcAft>
                <a:spcPts val="600"/>
              </a:spcAft>
              <a:buFont typeface="+mj-lt"/>
              <a:buAutoNum type="arabicPeriod"/>
            </a:pPr>
            <a:r>
              <a:rPr lang="uk-UA" sz="1800" b="1" dirty="0" smtClean="0">
                <a:latin typeface="+mj-lt"/>
                <a:cs typeface="Times New Roman" pitchFamily="18" charset="0"/>
              </a:rPr>
              <a:t>Закон України від 16 вересня 2008 р. № 509-</a:t>
            </a:r>
            <a:r>
              <a:rPr lang="en-US" sz="1800" b="1" dirty="0" smtClean="0">
                <a:latin typeface="+mj-lt"/>
                <a:cs typeface="Times New Roman" pitchFamily="18" charset="0"/>
              </a:rPr>
              <a:t>VI </a:t>
            </a:r>
            <a:r>
              <a:rPr lang="uk-UA" sz="1800" b="1" dirty="0" smtClean="0">
                <a:latin typeface="+mj-lt"/>
                <a:cs typeface="Times New Roman" pitchFamily="18" charset="0"/>
              </a:rPr>
              <a:t>«Про внесення змін до деяких законодавчих актів щодо сприяння будівництву».</a:t>
            </a:r>
          </a:p>
          <a:p>
            <a:pPr marL="596646" lvl="0" indent="-514350">
              <a:spcAft>
                <a:spcPts val="600"/>
              </a:spcAft>
              <a:buFont typeface="+mj-lt"/>
              <a:buAutoNum type="arabicPeriod"/>
            </a:pPr>
            <a:r>
              <a:rPr lang="uk-UA" sz="1800" b="1" dirty="0" smtClean="0">
                <a:latin typeface="+mj-lt"/>
                <a:cs typeface="Times New Roman" pitchFamily="18" charset="0"/>
              </a:rPr>
              <a:t>Закон України від 5 грудня 2019 р. № 340-ІХ  «Про внесення змін до деяких законодавчих актів України щодо протидії рейдерству».</a:t>
            </a:r>
          </a:p>
          <a:p>
            <a:pPr marL="596646" lvl="0" indent="-514350">
              <a:spcAft>
                <a:spcPts val="600"/>
              </a:spcAft>
              <a:buFont typeface="+mj-lt"/>
              <a:buAutoNum type="arabicPeriod"/>
            </a:pPr>
            <a:r>
              <a:rPr lang="uk-UA" sz="1800" b="1" dirty="0">
                <a:cs typeface="Times New Roman" pitchFamily="18" charset="0"/>
              </a:rPr>
              <a:t>Закон України від </a:t>
            </a:r>
            <a:r>
              <a:rPr lang="ru-RU" sz="1800" b="1" dirty="0">
                <a:cs typeface="Times New Roman" pitchFamily="18" charset="0"/>
              </a:rPr>
              <a:t>31 </a:t>
            </a:r>
            <a:r>
              <a:rPr lang="uk-UA" sz="1800" b="1" dirty="0" smtClean="0">
                <a:cs typeface="Times New Roman" pitchFamily="18" charset="0"/>
              </a:rPr>
              <a:t>березня</a:t>
            </a:r>
            <a:r>
              <a:rPr lang="ru-RU" sz="1800" b="1" dirty="0" smtClean="0">
                <a:cs typeface="Times New Roman" pitchFamily="18" charset="0"/>
              </a:rPr>
              <a:t> </a:t>
            </a:r>
            <a:r>
              <a:rPr lang="ru-RU" sz="1800" b="1" dirty="0">
                <a:cs typeface="Times New Roman" pitchFamily="18" charset="0"/>
              </a:rPr>
              <a:t>2020 </a:t>
            </a:r>
            <a:r>
              <a:rPr lang="ru-RU" sz="1800" b="1" dirty="0" smtClean="0">
                <a:cs typeface="Times New Roman" pitchFamily="18" charset="0"/>
              </a:rPr>
              <a:t>р. № </a:t>
            </a:r>
            <a:r>
              <a:rPr lang="ru-RU" sz="1800" b="1" dirty="0">
                <a:cs typeface="Times New Roman" pitchFamily="18" charset="0"/>
              </a:rPr>
              <a:t>552-IX </a:t>
            </a:r>
            <a:r>
              <a:rPr lang="uk-UA" sz="1800" b="1" dirty="0" smtClean="0">
                <a:cs typeface="Times New Roman" pitchFamily="18" charset="0"/>
              </a:rPr>
              <a:t>«</a:t>
            </a:r>
            <a:r>
              <a:rPr lang="uk-UA" sz="1800" b="1" dirty="0" smtClean="0">
                <a:latin typeface="+mj-lt"/>
                <a:cs typeface="Times New Roman" pitchFamily="18" charset="0"/>
              </a:rPr>
              <a:t>Про внесення змін до деяких законодавчих актів України щодо умов обігу земель сільськогосподарського призначення</a:t>
            </a:r>
            <a:r>
              <a:rPr lang="ru-RU" sz="1800" b="1" dirty="0" smtClean="0">
                <a:latin typeface="+mj-lt"/>
                <a:cs typeface="Times New Roman" pitchFamily="18" charset="0"/>
              </a:rPr>
              <a:t>».</a:t>
            </a:r>
            <a:endParaRPr lang="ru-RU" sz="2000" b="1" dirty="0" smtClean="0">
              <a:latin typeface="+mj-lt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35520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-90264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uk-UA" sz="2600" b="1" smtClean="0"/>
              <a:t>Право земельного сервітуту </a:t>
            </a:r>
            <a:br>
              <a:rPr lang="uk-UA" sz="2600" b="1" smtClean="0"/>
            </a:br>
            <a:r>
              <a:rPr lang="uk-UA" sz="2600" b="1" smtClean="0"/>
              <a:t>(</a:t>
            </a:r>
            <a:r>
              <a:rPr lang="uk-UA" sz="2600" b="1" err="1" smtClean="0"/>
              <a:t>гл</a:t>
            </a:r>
            <a:r>
              <a:rPr lang="uk-UA" sz="2600" b="1" smtClean="0"/>
              <a:t>. 16 </a:t>
            </a:r>
            <a:r>
              <a:rPr lang="uk-UA" sz="2600" b="1" err="1" smtClean="0"/>
              <a:t>ЗК</a:t>
            </a:r>
            <a:r>
              <a:rPr lang="uk-UA" sz="2600" b="1" smtClean="0"/>
              <a:t>, </a:t>
            </a:r>
            <a:r>
              <a:rPr lang="uk-UA" sz="2600" b="1" err="1" smtClean="0"/>
              <a:t>гл</a:t>
            </a:r>
            <a:r>
              <a:rPr lang="uk-UA" sz="2600" b="1" smtClean="0"/>
              <a:t>. 32 ЦК)</a:t>
            </a:r>
            <a:endParaRPr lang="ru-RU" sz="2600" b="1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1002400" y="908720"/>
            <a:ext cx="7962088" cy="5688632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uk-UA" sz="2000" b="1" smtClean="0">
                <a:solidFill>
                  <a:srgbClr val="FF0000"/>
                </a:solidFill>
              </a:rPr>
              <a:t>Ч. 1 ст. 98 </a:t>
            </a:r>
            <a:r>
              <a:rPr lang="uk-UA" sz="2000" b="1" err="1" smtClean="0">
                <a:solidFill>
                  <a:srgbClr val="FF0000"/>
                </a:solidFill>
              </a:rPr>
              <a:t>ЗК</a:t>
            </a:r>
            <a:endParaRPr lang="uk-UA" sz="2000" b="1" smtClean="0">
              <a:solidFill>
                <a:srgbClr val="FF0000"/>
              </a:solidFill>
            </a:endParaRPr>
          </a:p>
          <a:p>
            <a:pPr marL="82296" indent="0" algn="just">
              <a:buNone/>
            </a:pPr>
            <a:r>
              <a:rPr lang="uk-UA" sz="2000" b="1" smtClean="0"/>
              <a:t>Право земельного сервітуту </a:t>
            </a:r>
            <a:r>
              <a:rPr lang="uk-UA" sz="2000" smtClean="0"/>
              <a:t>- це право власника або землекористувача земельної ділянки </a:t>
            </a:r>
            <a:r>
              <a:rPr lang="uk-UA" sz="2000" u="sng" smtClean="0"/>
              <a:t>чи іншої заінтересованої особи </a:t>
            </a:r>
            <a:r>
              <a:rPr lang="uk-UA" sz="2000" smtClean="0"/>
              <a:t>на обмежене платне або безоплатне користування чужою земельною ділянкою (ділянками).</a:t>
            </a:r>
          </a:p>
          <a:p>
            <a:pPr marL="82296" indent="0" algn="just">
              <a:buNone/>
            </a:pPr>
            <a:r>
              <a:rPr lang="uk-UA" sz="2000" b="1" smtClean="0">
                <a:solidFill>
                  <a:srgbClr val="FF0000"/>
                </a:solidFill>
              </a:rPr>
              <a:t>Види земельних сервітутів:</a:t>
            </a:r>
          </a:p>
          <a:p>
            <a:pPr marL="539496" indent="-457200" algn="just">
              <a:buAutoNum type="arabicPeriod"/>
            </a:pPr>
            <a:r>
              <a:rPr lang="uk-UA" sz="2000" b="1" smtClean="0"/>
              <a:t>постійні та строкові</a:t>
            </a:r>
            <a:r>
              <a:rPr lang="uk-UA" sz="2000" smtClean="0"/>
              <a:t>;</a:t>
            </a:r>
          </a:p>
          <a:p>
            <a:pPr marL="539496" indent="-457200" algn="just">
              <a:buAutoNum type="arabicPeriod"/>
            </a:pPr>
            <a:r>
              <a:rPr lang="uk-UA" sz="2000" b="1" smtClean="0"/>
              <a:t>платні та безоплатні</a:t>
            </a:r>
            <a:r>
              <a:rPr lang="uk-UA" sz="2000" smtClean="0"/>
              <a:t>; </a:t>
            </a:r>
          </a:p>
          <a:p>
            <a:pPr marL="539496" indent="-457200" algn="just">
              <a:buAutoNum type="arabicPeriod"/>
            </a:pPr>
            <a:r>
              <a:rPr lang="uk-UA" sz="2000" b="1" smtClean="0"/>
              <a:t>за предметом (змістом) обтяження </a:t>
            </a:r>
            <a:r>
              <a:rPr lang="uk-UA" sz="2000" smtClean="0"/>
              <a:t>(ст. 99 </a:t>
            </a:r>
            <a:r>
              <a:rPr lang="uk-UA" sz="2000" err="1" smtClean="0"/>
              <a:t>ЗК</a:t>
            </a:r>
            <a:r>
              <a:rPr lang="uk-UA" sz="2000" smtClean="0"/>
              <a:t>);</a:t>
            </a:r>
          </a:p>
          <a:p>
            <a:pPr marL="539496" indent="-457200" algn="just">
              <a:buAutoNum type="arabicPeriod"/>
            </a:pPr>
            <a:r>
              <a:rPr lang="uk-UA" sz="2000" b="1" smtClean="0"/>
              <a:t>за підставою встановлення </a:t>
            </a:r>
            <a:r>
              <a:rPr lang="uk-UA" sz="2000" smtClean="0"/>
              <a:t>(договір, закон, заповіт, рішення суду);</a:t>
            </a:r>
          </a:p>
          <a:p>
            <a:pPr marL="539496" indent="-457200" algn="just">
              <a:buAutoNum type="arabicPeriod"/>
            </a:pPr>
            <a:r>
              <a:rPr lang="uk-UA" sz="2000" b="1" smtClean="0"/>
              <a:t>за характером встановлення </a:t>
            </a:r>
            <a:r>
              <a:rPr lang="uk-UA" sz="2000" smtClean="0"/>
              <a:t>(добровільний та обов'язковий);</a:t>
            </a:r>
          </a:p>
          <a:p>
            <a:pPr marL="539496" indent="-457200" algn="just">
              <a:buAutoNum type="arabicPeriod"/>
            </a:pPr>
            <a:r>
              <a:rPr lang="uk-UA" sz="2000" b="1" smtClean="0"/>
              <a:t>за суб'єктами </a:t>
            </a:r>
            <a:r>
              <a:rPr lang="uk-UA" sz="2000" smtClean="0"/>
              <a:t>(на користь власника (користувача) суміжної земельної ділянки чи на користь іншої конкретно визначеної особи).  </a:t>
            </a:r>
          </a:p>
          <a:p>
            <a:pPr marL="82296" indent="0" algn="just">
              <a:buNone/>
            </a:pPr>
            <a:endParaRPr lang="uk-UA" sz="2000" b="1" smtClean="0">
              <a:solidFill>
                <a:srgbClr val="FF0000"/>
              </a:solidFill>
            </a:endParaRPr>
          </a:p>
          <a:p>
            <a:pPr marL="539496" indent="-457200" algn="just">
              <a:buAutoNum type="arabicPeriod"/>
            </a:pPr>
            <a:endParaRPr lang="uk-UA" sz="2000" smtClean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8802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Основні питання теми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357290" y="1500174"/>
            <a:ext cx="7498080" cy="4800600"/>
          </a:xfrm>
        </p:spPr>
        <p:txBody>
          <a:bodyPr>
            <a:normAutofit/>
          </a:bodyPr>
          <a:lstStyle/>
          <a:p>
            <a:pPr marL="596646" lvl="0" indent="-514350">
              <a:buFont typeface="+mj-lt"/>
              <a:buAutoNum type="arabicPeriod"/>
            </a:pPr>
            <a:r>
              <a:rPr lang="uk-UA" sz="2600" b="1" dirty="0" smtClean="0"/>
              <a:t>Поняття і види речових прав на землю.</a:t>
            </a:r>
            <a:endParaRPr lang="ru-RU" sz="2600" b="1" dirty="0" smtClean="0"/>
          </a:p>
          <a:p>
            <a:pPr marL="596646" lvl="0" indent="-514350">
              <a:buFont typeface="+mj-lt"/>
              <a:buAutoNum type="arabicPeriod"/>
            </a:pPr>
            <a:r>
              <a:rPr lang="uk-UA" sz="2600" b="1" dirty="0" smtClean="0"/>
              <a:t>Поняття, особливості та види права власності на землю.</a:t>
            </a:r>
            <a:endParaRPr lang="ru-RU" sz="2600" b="1" dirty="0" smtClean="0"/>
          </a:p>
          <a:p>
            <a:pPr marL="596646" lvl="0" indent="-514350">
              <a:buFont typeface="+mj-lt"/>
              <a:buAutoNum type="arabicPeriod"/>
            </a:pPr>
            <a:r>
              <a:rPr lang="uk-UA" sz="2600" b="1" dirty="0" smtClean="0"/>
              <a:t>Зміст права власності на землю.</a:t>
            </a:r>
            <a:endParaRPr lang="ru-RU" sz="2600" b="1" dirty="0" smtClean="0"/>
          </a:p>
          <a:p>
            <a:pPr marL="596646" lvl="0" indent="-514350">
              <a:buFont typeface="+mj-lt"/>
              <a:buAutoNum type="arabicPeriod"/>
            </a:pPr>
            <a:r>
              <a:rPr lang="uk-UA" sz="2600" b="1" dirty="0" smtClean="0"/>
              <a:t>Суб’єктний та об’єктний склад окремих форм права власності на землю.</a:t>
            </a:r>
          </a:p>
          <a:p>
            <a:pPr marL="596646" indent="-514350">
              <a:buFont typeface="+mj-lt"/>
              <a:buAutoNum type="arabicPeriod"/>
            </a:pPr>
            <a:r>
              <a:rPr lang="uk-UA" sz="2600" b="1" dirty="0" smtClean="0"/>
              <a:t>Обмеження та обтяження права власності на землю.</a:t>
            </a:r>
            <a:endParaRPr lang="ru-RU" sz="2600" b="1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2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404664"/>
            <a:ext cx="7498080" cy="144016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600" b="1" smtClean="0"/>
              <a:t>Право земельного сервітуту </a:t>
            </a:r>
            <a:br>
              <a:rPr lang="uk-UA" sz="2600" b="1" smtClean="0"/>
            </a:br>
            <a:endParaRPr lang="ru-RU" sz="2600" b="1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1002400" y="548680"/>
            <a:ext cx="7962088" cy="6048672"/>
          </a:xfrm>
        </p:spPr>
        <p:txBody>
          <a:bodyPr>
            <a:normAutofit lnSpcReduction="10000"/>
          </a:bodyPr>
          <a:lstStyle/>
          <a:p>
            <a:pPr marL="82296" indent="0" algn="just">
              <a:buNone/>
            </a:pPr>
            <a:r>
              <a:rPr lang="uk-UA" sz="2000" b="1" dirty="0" smtClean="0"/>
              <a:t>Закон України від 14 січня 2000 р.  </a:t>
            </a:r>
            <a:r>
              <a:rPr lang="uk-UA" sz="2000" b="1" dirty="0" smtClean="0">
                <a:solidFill>
                  <a:srgbClr val="FF0000"/>
                </a:solidFill>
              </a:rPr>
              <a:t>«Про меліорацію»</a:t>
            </a:r>
          </a:p>
          <a:p>
            <a:pPr marL="82296" indent="0" algn="just">
              <a:buNone/>
            </a:pPr>
            <a:r>
              <a:rPr lang="uk-UA" sz="2000" b="1" dirty="0" smtClean="0">
                <a:solidFill>
                  <a:srgbClr val="00B050"/>
                </a:solidFill>
              </a:rPr>
              <a:t>Стаття 25</a:t>
            </a:r>
            <a:r>
              <a:rPr lang="uk-UA" sz="2000" b="1" baseline="30000" dirty="0" smtClean="0">
                <a:solidFill>
                  <a:srgbClr val="00B050"/>
                </a:solidFill>
              </a:rPr>
              <a:t>1</a:t>
            </a:r>
            <a:r>
              <a:rPr lang="uk-UA" sz="2000" b="1" dirty="0" smtClean="0">
                <a:solidFill>
                  <a:srgbClr val="00B050"/>
                </a:solidFill>
              </a:rPr>
              <a:t>.</a:t>
            </a:r>
            <a:r>
              <a:rPr lang="uk-UA" sz="2000" dirty="0" smtClean="0">
                <a:solidFill>
                  <a:srgbClr val="00B050"/>
                </a:solidFill>
              </a:rPr>
              <a:t> Встановлення земельних сервітутів для здійснення заходів з меліорації земель</a:t>
            </a:r>
          </a:p>
          <a:p>
            <a:pPr marL="82296" indent="0" algn="just">
              <a:buNone/>
            </a:pPr>
            <a:r>
              <a:rPr lang="uk-UA" sz="2000" dirty="0" smtClean="0"/>
              <a:t>Власники</a:t>
            </a:r>
            <a:r>
              <a:rPr lang="uk-UA" sz="2000" dirty="0"/>
              <a:t>, землекористувачі меліорованих земель або інші особи мають право вимагати встановлення земельних сервітутів для забезпечення будівництва, обслуговування та експлуатації об’єктів інженерної інфраструктури меліоративних систем</a:t>
            </a:r>
            <a:endParaRPr lang="uk-UA" sz="2000" dirty="0" smtClean="0"/>
          </a:p>
          <a:p>
            <a:pPr marL="539496" indent="-457200" algn="just">
              <a:buAutoNum type="arabicPeriod"/>
            </a:pPr>
            <a:endParaRPr lang="uk-UA" sz="2000" dirty="0" smtClean="0"/>
          </a:p>
          <a:p>
            <a:pPr marL="82296" indent="0" algn="just">
              <a:buNone/>
            </a:pPr>
            <a:r>
              <a:rPr lang="uk-UA" sz="2000" b="1" dirty="0"/>
              <a:t>Закон України від </a:t>
            </a:r>
            <a:r>
              <a:rPr lang="ru-RU" sz="2000" b="1" dirty="0"/>
              <a:t>17 лютого 2022 </a:t>
            </a:r>
            <a:r>
              <a:rPr lang="ru-RU" sz="2000" b="1" dirty="0" smtClean="0"/>
              <a:t>р. № </a:t>
            </a:r>
            <a:r>
              <a:rPr lang="ru-RU" sz="2000" b="1" dirty="0"/>
              <a:t>2079-IX </a:t>
            </a:r>
            <a:r>
              <a:rPr lang="uk-UA" sz="2000" b="1" dirty="0" smtClean="0">
                <a:solidFill>
                  <a:srgbClr val="FF0000"/>
                </a:solidFill>
              </a:rPr>
              <a:t>«Про </a:t>
            </a:r>
            <a:r>
              <a:rPr lang="uk-UA" sz="2000" b="1" dirty="0">
                <a:solidFill>
                  <a:srgbClr val="FF0000"/>
                </a:solidFill>
              </a:rPr>
              <a:t>організації водокористувачів та стимулювання гідротехнічної меліорації </a:t>
            </a:r>
            <a:r>
              <a:rPr lang="uk-UA" sz="2000" b="1" dirty="0" smtClean="0">
                <a:solidFill>
                  <a:srgbClr val="FF0000"/>
                </a:solidFill>
              </a:rPr>
              <a:t>земель»</a:t>
            </a:r>
          </a:p>
          <a:p>
            <a:pPr marL="82296" indent="0" algn="just">
              <a:buNone/>
            </a:pPr>
            <a:r>
              <a:rPr lang="ru-RU" sz="2000" b="1" dirty="0" err="1">
                <a:solidFill>
                  <a:srgbClr val="00B050"/>
                </a:solidFill>
              </a:rPr>
              <a:t>Стаття</a:t>
            </a:r>
            <a:r>
              <a:rPr lang="ru-RU" sz="2000" b="1" dirty="0">
                <a:solidFill>
                  <a:srgbClr val="00B050"/>
                </a:solidFill>
              </a:rPr>
              <a:t> 21. Передача у </a:t>
            </a:r>
            <a:r>
              <a:rPr lang="ru-RU" sz="2000" b="1" dirty="0" err="1">
                <a:solidFill>
                  <a:srgbClr val="00B050"/>
                </a:solidFill>
              </a:rPr>
              <a:t>власність</a:t>
            </a:r>
            <a:r>
              <a:rPr lang="ru-RU" sz="2000" b="1" dirty="0">
                <a:solidFill>
                  <a:srgbClr val="00B050"/>
                </a:solidFill>
              </a:rPr>
              <a:t> </a:t>
            </a:r>
            <a:r>
              <a:rPr lang="ru-RU" sz="2000" b="1" dirty="0" err="1">
                <a:solidFill>
                  <a:srgbClr val="00B050"/>
                </a:solidFill>
              </a:rPr>
              <a:t>організації</a:t>
            </a:r>
            <a:r>
              <a:rPr lang="ru-RU" sz="2000" b="1" dirty="0">
                <a:solidFill>
                  <a:srgbClr val="00B050"/>
                </a:solidFill>
              </a:rPr>
              <a:t> </a:t>
            </a:r>
            <a:r>
              <a:rPr lang="ru-RU" sz="2000" b="1" dirty="0" err="1">
                <a:solidFill>
                  <a:srgbClr val="00B050"/>
                </a:solidFill>
              </a:rPr>
              <a:t>об’єктів</a:t>
            </a:r>
            <a:r>
              <a:rPr lang="ru-RU" sz="2000" b="1" dirty="0">
                <a:solidFill>
                  <a:srgbClr val="00B050"/>
                </a:solidFill>
              </a:rPr>
              <a:t> </a:t>
            </a:r>
            <a:r>
              <a:rPr lang="ru-RU" sz="2000" b="1" dirty="0" err="1">
                <a:solidFill>
                  <a:srgbClr val="00B050"/>
                </a:solidFill>
              </a:rPr>
              <a:t>інженерної</a:t>
            </a:r>
            <a:r>
              <a:rPr lang="ru-RU" sz="2000" b="1" dirty="0">
                <a:solidFill>
                  <a:srgbClr val="00B050"/>
                </a:solidFill>
              </a:rPr>
              <a:t> </a:t>
            </a:r>
            <a:r>
              <a:rPr lang="ru-RU" sz="2000" b="1" dirty="0" err="1" smtClean="0">
                <a:solidFill>
                  <a:srgbClr val="00B050"/>
                </a:solidFill>
              </a:rPr>
              <a:t>інфраструктури</a:t>
            </a:r>
            <a:r>
              <a:rPr lang="ru-RU" sz="2000" b="1" dirty="0" smtClean="0">
                <a:solidFill>
                  <a:srgbClr val="00B050"/>
                </a:solidFill>
              </a:rPr>
              <a:t> </a:t>
            </a:r>
            <a:r>
              <a:rPr lang="ru-RU" sz="2000" b="1" dirty="0" err="1">
                <a:solidFill>
                  <a:srgbClr val="00B050"/>
                </a:solidFill>
              </a:rPr>
              <a:t>меліоративних</a:t>
            </a:r>
            <a:r>
              <a:rPr lang="ru-RU" sz="2000" b="1" dirty="0">
                <a:solidFill>
                  <a:srgbClr val="00B050"/>
                </a:solidFill>
              </a:rPr>
              <a:t> </a:t>
            </a:r>
            <a:r>
              <a:rPr lang="ru-RU" sz="2000" b="1" dirty="0" smtClean="0">
                <a:solidFill>
                  <a:srgbClr val="00B050"/>
                </a:solidFill>
              </a:rPr>
              <a:t>систем</a:t>
            </a:r>
          </a:p>
          <a:p>
            <a:pPr marL="82296" indent="0" algn="just">
              <a:buNone/>
            </a:pPr>
            <a:r>
              <a:rPr lang="uk-UA" sz="2000" dirty="0"/>
              <a:t>16. Власник або користувач земельної ділянки, на якій розміщені об’єкти інженерної інфраструктури меліоративних систем, що передані у власність організації, зобов’язаний укласти договір про встановлення на користь організації безоплатного та безстрокового земельного сервітуту на земельну ділянку (частину земельної ділянки), на якій розміщені такі об’єкти.</a:t>
            </a:r>
            <a:endParaRPr lang="uk-UA" sz="2000" dirty="0" smtClean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404664"/>
            <a:ext cx="7498080" cy="144016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600" b="1" smtClean="0"/>
              <a:t>Право земельного сервітуту </a:t>
            </a:r>
            <a:br>
              <a:rPr lang="uk-UA" sz="2600" b="1" smtClean="0"/>
            </a:br>
            <a:endParaRPr lang="ru-RU" sz="2600" b="1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1002400" y="548680"/>
            <a:ext cx="7962088" cy="6048672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uk-UA" sz="2000" b="1" dirty="0" smtClean="0"/>
              <a:t>Закон України від </a:t>
            </a:r>
            <a:r>
              <a:rPr lang="ru-RU" sz="2000" b="1" dirty="0"/>
              <a:t>25 </a:t>
            </a:r>
            <a:r>
              <a:rPr lang="ru-RU" sz="2000" b="1" dirty="0" err="1"/>
              <a:t>березня</a:t>
            </a:r>
            <a:r>
              <a:rPr lang="ru-RU" sz="2000" b="1" dirty="0"/>
              <a:t> 2025 </a:t>
            </a:r>
            <a:r>
              <a:rPr lang="ru-RU" sz="2000" b="1" dirty="0" smtClean="0"/>
              <a:t>р. № </a:t>
            </a:r>
            <a:r>
              <a:rPr lang="ru-RU" sz="2000" b="1" dirty="0"/>
              <a:t>4321-IX </a:t>
            </a:r>
            <a:r>
              <a:rPr lang="uk-UA" sz="2000" b="1" dirty="0" smtClean="0">
                <a:solidFill>
                  <a:srgbClr val="FF0000"/>
                </a:solidFill>
              </a:rPr>
              <a:t>«</a:t>
            </a:r>
            <a:r>
              <a:rPr lang="ru-RU" sz="2000" b="1" dirty="0">
                <a:solidFill>
                  <a:srgbClr val="FF0000"/>
                </a:solidFill>
              </a:rPr>
              <a:t>Про </a:t>
            </a:r>
            <a:r>
              <a:rPr lang="ru-RU" sz="2000" b="1" dirty="0" err="1">
                <a:solidFill>
                  <a:srgbClr val="FF0000"/>
                </a:solidFill>
              </a:rPr>
              <a:t>внесення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змін</a:t>
            </a:r>
            <a:r>
              <a:rPr lang="ru-RU" sz="2000" b="1" dirty="0">
                <a:solidFill>
                  <a:srgbClr val="FF0000"/>
                </a:solidFill>
              </a:rPr>
              <a:t> до </a:t>
            </a:r>
            <a:r>
              <a:rPr lang="ru-RU" sz="2000" b="1" dirty="0" err="1">
                <a:solidFill>
                  <a:srgbClr val="FF0000"/>
                </a:solidFill>
              </a:rPr>
              <a:t>деяких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законодавчих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актів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України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щодо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використання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земельних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ділянок</a:t>
            </a:r>
            <a:r>
              <a:rPr lang="ru-RU" sz="2000" b="1" dirty="0">
                <a:solidFill>
                  <a:srgbClr val="FF0000"/>
                </a:solidFill>
              </a:rPr>
              <a:t> для </a:t>
            </a:r>
            <a:r>
              <a:rPr lang="ru-RU" sz="2000" b="1" dirty="0" err="1">
                <a:solidFill>
                  <a:srgbClr val="FF0000"/>
                </a:solidFill>
              </a:rPr>
              <a:t>розбудови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цифрової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інфраструктури</a:t>
            </a:r>
            <a:r>
              <a:rPr lang="uk-UA" sz="2000" b="1" dirty="0" smtClean="0">
                <a:solidFill>
                  <a:srgbClr val="FF0000"/>
                </a:solidFill>
              </a:rPr>
              <a:t>»</a:t>
            </a:r>
          </a:p>
          <a:p>
            <a:pPr marL="82296" indent="0" algn="just">
              <a:buNone/>
            </a:pPr>
            <a:endParaRPr lang="uk-UA" sz="2000" b="1" dirty="0">
              <a:solidFill>
                <a:srgbClr val="FF0000"/>
              </a:solidFill>
            </a:endParaRPr>
          </a:p>
          <a:p>
            <a:pPr marL="82296" indent="0" algn="just">
              <a:buNone/>
            </a:pP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/>
              <a:t>частину</a:t>
            </a:r>
            <a:r>
              <a:rPr lang="ru-RU" sz="2000" b="1" dirty="0"/>
              <a:t> другу </a:t>
            </a:r>
            <a:r>
              <a:rPr lang="ru-RU" sz="2000" b="1" dirty="0" err="1"/>
              <a:t>статті</a:t>
            </a:r>
            <a:r>
              <a:rPr lang="ru-RU" sz="2000" b="1" dirty="0"/>
              <a:t> </a:t>
            </a:r>
            <a:r>
              <a:rPr lang="ru-RU" sz="2000" b="1" dirty="0" smtClean="0"/>
              <a:t>98 ЗК </a:t>
            </a:r>
            <a:r>
              <a:rPr lang="ru-RU" sz="2000" b="1" dirty="0" err="1" smtClean="0"/>
              <a:t>України</a:t>
            </a:r>
            <a:r>
              <a:rPr lang="ru-RU" sz="2000" b="1" dirty="0" smtClean="0"/>
              <a:t> </a:t>
            </a:r>
          </a:p>
          <a:p>
            <a:pPr marL="82296" indent="0" algn="just">
              <a:buNone/>
            </a:pPr>
            <a:r>
              <a:rPr lang="ru-RU" sz="2000" b="1" dirty="0" err="1" smtClean="0"/>
              <a:t>доповнити</a:t>
            </a:r>
            <a:r>
              <a:rPr lang="ru-RU" sz="2000" b="1" dirty="0" smtClean="0"/>
              <a:t> </a:t>
            </a:r>
            <a:r>
              <a:rPr lang="ru-RU" sz="2000" b="1" dirty="0" err="1"/>
              <a:t>новим</a:t>
            </a:r>
            <a:r>
              <a:rPr lang="ru-RU" sz="2000" b="1" dirty="0"/>
              <a:t> </a:t>
            </a:r>
            <a:r>
              <a:rPr lang="ru-RU" sz="2000" b="1" dirty="0" err="1"/>
              <a:t>абзацом</a:t>
            </a:r>
            <a:r>
              <a:rPr lang="ru-RU" sz="2000" b="1" dirty="0"/>
              <a:t> такого </a:t>
            </a:r>
            <a:r>
              <a:rPr lang="ru-RU" sz="2000" b="1" dirty="0" err="1"/>
              <a:t>змісту</a:t>
            </a:r>
            <a:r>
              <a:rPr lang="ru-RU" sz="2000" b="1" dirty="0"/>
              <a:t>:</a:t>
            </a:r>
          </a:p>
          <a:p>
            <a:pPr marL="82296" indent="0" algn="just">
              <a:buNone/>
            </a:pPr>
            <a:endParaRPr lang="ru-RU" sz="2000" b="1" dirty="0"/>
          </a:p>
          <a:p>
            <a:pPr marL="82296" indent="0" algn="just">
              <a:buNone/>
            </a:pPr>
            <a:r>
              <a:rPr lang="uk-UA" sz="2000" dirty="0" smtClean="0"/>
              <a:t>"Строк дії земельного сервітуту для розгортання, експлуатації електронних комунікаційних мереж на землях державної або комунальної власності не може бути меншим п’яти років (у разі якщо </a:t>
            </a:r>
            <a:r>
              <a:rPr lang="uk-UA" sz="2000" dirty="0" err="1" smtClean="0"/>
              <a:t>сервітуарій</a:t>
            </a:r>
            <a:r>
              <a:rPr lang="uk-UA" sz="2000" dirty="0" smtClean="0"/>
              <a:t> не ініціює встановлення меншого строку) та не може бути більшим за строк, на який така земельна ділянка передана у користування землекористувачу"</a:t>
            </a:r>
            <a:endParaRPr lang="uk-UA" sz="2000" dirty="0" smtClean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92660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404664"/>
            <a:ext cx="7498080" cy="144016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600" b="1" smtClean="0"/>
              <a:t>Право земельного сервітуту </a:t>
            </a:r>
            <a:br>
              <a:rPr lang="uk-UA" sz="2600" b="1" smtClean="0"/>
            </a:br>
            <a:endParaRPr lang="ru-RU" sz="2600" b="1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1002400" y="548680"/>
            <a:ext cx="7962088" cy="6048672"/>
          </a:xfrm>
        </p:spPr>
        <p:txBody>
          <a:bodyPr>
            <a:normAutofit fontScale="92500" lnSpcReduction="20000"/>
          </a:bodyPr>
          <a:lstStyle/>
          <a:p>
            <a:pPr marL="82296" indent="0" algn="just">
              <a:buNone/>
            </a:pPr>
            <a:r>
              <a:rPr lang="uk-UA" sz="2000" b="1" dirty="0" smtClean="0"/>
              <a:t>Закон України від </a:t>
            </a:r>
            <a:r>
              <a:rPr lang="ru-RU" sz="2000" b="1" dirty="0"/>
              <a:t>25 </a:t>
            </a:r>
            <a:r>
              <a:rPr lang="ru-RU" sz="2000" b="1" dirty="0" err="1"/>
              <a:t>березня</a:t>
            </a:r>
            <a:r>
              <a:rPr lang="ru-RU" sz="2000" b="1" dirty="0"/>
              <a:t> 2025 </a:t>
            </a:r>
            <a:r>
              <a:rPr lang="ru-RU" sz="2000" b="1" dirty="0" smtClean="0"/>
              <a:t>р. № </a:t>
            </a:r>
            <a:r>
              <a:rPr lang="ru-RU" sz="2000" b="1" dirty="0"/>
              <a:t>4321-IX </a:t>
            </a:r>
            <a:r>
              <a:rPr lang="uk-UA" sz="2000" b="1" dirty="0" smtClean="0">
                <a:solidFill>
                  <a:srgbClr val="FF0000"/>
                </a:solidFill>
              </a:rPr>
              <a:t>«</a:t>
            </a:r>
            <a:r>
              <a:rPr lang="ru-RU" sz="2000" b="1" dirty="0">
                <a:solidFill>
                  <a:srgbClr val="FF0000"/>
                </a:solidFill>
              </a:rPr>
              <a:t>Про </a:t>
            </a:r>
            <a:r>
              <a:rPr lang="ru-RU" sz="2000" b="1" dirty="0" err="1">
                <a:solidFill>
                  <a:srgbClr val="FF0000"/>
                </a:solidFill>
              </a:rPr>
              <a:t>внесення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змін</a:t>
            </a:r>
            <a:r>
              <a:rPr lang="ru-RU" sz="2000" b="1" dirty="0">
                <a:solidFill>
                  <a:srgbClr val="FF0000"/>
                </a:solidFill>
              </a:rPr>
              <a:t> до </a:t>
            </a:r>
            <a:r>
              <a:rPr lang="ru-RU" sz="2000" b="1" dirty="0" err="1">
                <a:solidFill>
                  <a:srgbClr val="FF0000"/>
                </a:solidFill>
              </a:rPr>
              <a:t>деяких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законодавчих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актів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України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щодо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використання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земельних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ділянок</a:t>
            </a:r>
            <a:r>
              <a:rPr lang="ru-RU" sz="2000" b="1" dirty="0">
                <a:solidFill>
                  <a:srgbClr val="FF0000"/>
                </a:solidFill>
              </a:rPr>
              <a:t> для </a:t>
            </a:r>
            <a:r>
              <a:rPr lang="ru-RU" sz="2000" b="1" dirty="0" err="1">
                <a:solidFill>
                  <a:srgbClr val="FF0000"/>
                </a:solidFill>
              </a:rPr>
              <a:t>розбудови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цифрової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інфраструктури</a:t>
            </a:r>
            <a:r>
              <a:rPr lang="uk-UA" sz="2000" b="1" dirty="0" smtClean="0">
                <a:solidFill>
                  <a:srgbClr val="FF0000"/>
                </a:solidFill>
              </a:rPr>
              <a:t>»</a:t>
            </a:r>
          </a:p>
          <a:p>
            <a:pPr marL="82296" indent="0" algn="just">
              <a:buNone/>
            </a:pPr>
            <a:endParaRPr lang="uk-UA" sz="2000" b="1" dirty="0">
              <a:solidFill>
                <a:srgbClr val="FF0000"/>
              </a:solidFill>
            </a:endParaRPr>
          </a:p>
          <a:p>
            <a:pPr marL="82296" indent="0" algn="just">
              <a:buNone/>
            </a:pPr>
            <a:r>
              <a:rPr lang="uk-UA" sz="2000" b="1" dirty="0" smtClean="0">
                <a:solidFill>
                  <a:srgbClr val="FF0000"/>
                </a:solidFill>
              </a:rPr>
              <a:t> </a:t>
            </a:r>
            <a:r>
              <a:rPr lang="uk-UA" sz="2000" b="1" dirty="0" smtClean="0"/>
              <a:t>статтю 100 ЗК України</a:t>
            </a:r>
          </a:p>
          <a:p>
            <a:pPr marL="82296" indent="0" algn="just">
              <a:buNone/>
            </a:pPr>
            <a:r>
              <a:rPr lang="uk-UA" sz="2000" b="1" dirty="0" smtClean="0"/>
              <a:t>після частини другої доповнити новою частиною такого змісту:</a:t>
            </a:r>
          </a:p>
          <a:p>
            <a:pPr marL="82296" indent="0" algn="just">
              <a:buNone/>
            </a:pPr>
            <a:endParaRPr lang="uk-UA" sz="2000" dirty="0" smtClean="0"/>
          </a:p>
          <a:p>
            <a:pPr marL="82296" indent="0" algn="just">
              <a:buNone/>
            </a:pPr>
            <a:r>
              <a:rPr lang="uk-UA" sz="2000" dirty="0" smtClean="0"/>
              <a:t>3. Істотними умовами договору про встановлення земельного сервітуту є:</a:t>
            </a:r>
          </a:p>
          <a:p>
            <a:pPr marL="82296" indent="0" algn="just">
              <a:buNone/>
            </a:pPr>
            <a:endParaRPr lang="uk-UA" sz="2000" dirty="0" smtClean="0"/>
          </a:p>
          <a:p>
            <a:pPr algn="just"/>
            <a:r>
              <a:rPr lang="uk-UA" sz="2000" dirty="0" smtClean="0"/>
              <a:t>обсяг прав </a:t>
            </a:r>
            <a:r>
              <a:rPr lang="uk-UA" sz="2000" dirty="0" err="1" smtClean="0"/>
              <a:t>сервітуарія</a:t>
            </a:r>
            <a:r>
              <a:rPr lang="uk-UA" sz="2000" dirty="0" smtClean="0"/>
              <a:t> щодо користування земельною ділянкою (її частиною);</a:t>
            </a:r>
          </a:p>
          <a:p>
            <a:pPr algn="just"/>
            <a:r>
              <a:rPr lang="uk-UA" sz="2000" dirty="0" smtClean="0"/>
              <a:t>кадастровий номер земельної ділянки, щодо якої встановлюється земельний сервітут;</a:t>
            </a:r>
          </a:p>
          <a:p>
            <a:pPr algn="just"/>
            <a:r>
              <a:rPr lang="uk-UA" sz="2000" dirty="0" smtClean="0"/>
              <a:t>розмір та порядок внесення плати за встановлення сервітуту (крім випадків встановлення безоплатного сервітуту);</a:t>
            </a:r>
          </a:p>
          <a:p>
            <a:pPr algn="just"/>
            <a:r>
              <a:rPr lang="uk-UA" sz="2000" dirty="0" smtClean="0"/>
              <a:t>строк дії сервітуту".</a:t>
            </a:r>
          </a:p>
          <a:p>
            <a:pPr marL="82296" indent="0" algn="just">
              <a:buNone/>
            </a:pPr>
            <a:endParaRPr lang="uk-UA" sz="2000" dirty="0" smtClean="0"/>
          </a:p>
          <a:p>
            <a:pPr marL="82296" indent="0" algn="just">
              <a:buNone/>
            </a:pPr>
            <a:r>
              <a:rPr lang="uk-UA" sz="2000" dirty="0" smtClean="0"/>
              <a:t>У зв’язку з цим частини третю - п’яту вважати відповідно частинами четвертою – шостою.</a:t>
            </a:r>
            <a:endParaRPr lang="uk-UA" sz="2000" dirty="0" smtClean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61644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53752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uk-UA" sz="3000" b="1" smtClean="0"/>
              <a:t>Право емфітевзису </a:t>
            </a:r>
            <a:br>
              <a:rPr lang="uk-UA" sz="3000" b="1" smtClean="0"/>
            </a:br>
            <a:r>
              <a:rPr lang="uk-UA" sz="3000" b="1" smtClean="0"/>
              <a:t>(</a:t>
            </a:r>
            <a:r>
              <a:rPr lang="uk-UA" sz="3000" b="1" err="1" smtClean="0"/>
              <a:t>гл</a:t>
            </a:r>
            <a:r>
              <a:rPr lang="uk-UA" sz="3000" b="1" smtClean="0"/>
              <a:t>. 16</a:t>
            </a:r>
            <a:r>
              <a:rPr lang="uk-UA" sz="3000" b="1" baseline="30000" smtClean="0"/>
              <a:t>1</a:t>
            </a:r>
            <a:r>
              <a:rPr lang="uk-UA" sz="3000" b="1" smtClean="0"/>
              <a:t> </a:t>
            </a:r>
            <a:r>
              <a:rPr lang="uk-UA" sz="3000" b="1" err="1" smtClean="0"/>
              <a:t>ЗК</a:t>
            </a:r>
            <a:r>
              <a:rPr lang="uk-UA" sz="3000" b="1" smtClean="0"/>
              <a:t>, </a:t>
            </a:r>
            <a:r>
              <a:rPr lang="uk-UA" sz="3000" b="1" err="1" smtClean="0"/>
              <a:t>гл</a:t>
            </a:r>
            <a:r>
              <a:rPr lang="uk-UA" sz="3000" b="1" smtClean="0"/>
              <a:t>. 33 ЦК)</a:t>
            </a:r>
            <a:endParaRPr lang="ru-RU" sz="3000" b="1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1002400" y="1412776"/>
            <a:ext cx="7962088" cy="5688632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uk-UA" sz="2000" b="1" smtClean="0">
                <a:solidFill>
                  <a:srgbClr val="FF0000"/>
                </a:solidFill>
              </a:rPr>
              <a:t>Ч. 1 ст. 102</a:t>
            </a:r>
            <a:r>
              <a:rPr lang="uk-UA" sz="2000" b="1" baseline="30000" smtClean="0">
                <a:solidFill>
                  <a:srgbClr val="FF0000"/>
                </a:solidFill>
              </a:rPr>
              <a:t>1</a:t>
            </a:r>
            <a:r>
              <a:rPr lang="uk-UA" sz="2000" b="1" smtClean="0">
                <a:solidFill>
                  <a:srgbClr val="FF0000"/>
                </a:solidFill>
              </a:rPr>
              <a:t> </a:t>
            </a:r>
            <a:r>
              <a:rPr lang="uk-UA" sz="2000" b="1" err="1" smtClean="0">
                <a:solidFill>
                  <a:srgbClr val="FF0000"/>
                </a:solidFill>
              </a:rPr>
              <a:t>ЗК</a:t>
            </a:r>
            <a:r>
              <a:rPr lang="uk-UA" sz="2000" b="1" smtClean="0">
                <a:solidFill>
                  <a:srgbClr val="FF0000"/>
                </a:solidFill>
              </a:rPr>
              <a:t>, ст. 407 ЦК</a:t>
            </a:r>
          </a:p>
          <a:p>
            <a:pPr marL="82296" indent="0" algn="just">
              <a:buNone/>
            </a:pPr>
            <a:r>
              <a:rPr lang="uk-UA" sz="2000" b="1" smtClean="0"/>
              <a:t>Право емфітевзису </a:t>
            </a:r>
            <a:r>
              <a:rPr lang="uk-UA" sz="2000" smtClean="0"/>
              <a:t>- це право </a:t>
            </a:r>
            <a:r>
              <a:rPr lang="ru-RU" sz="2000" err="1" smtClean="0"/>
              <a:t>користування</a:t>
            </a:r>
            <a:r>
              <a:rPr lang="ru-RU" sz="2000" smtClean="0"/>
              <a:t> </a:t>
            </a:r>
            <a:r>
              <a:rPr lang="ru-RU" sz="2000"/>
              <a:t>чужою земельною </a:t>
            </a:r>
            <a:r>
              <a:rPr lang="ru-RU" sz="2000" err="1"/>
              <a:t>ділянкою</a:t>
            </a:r>
            <a:r>
              <a:rPr lang="ru-RU" sz="2000"/>
              <a:t> для </a:t>
            </a:r>
            <a:r>
              <a:rPr lang="ru-RU" sz="2000" err="1"/>
              <a:t>сільськогосподарських</a:t>
            </a:r>
            <a:r>
              <a:rPr lang="ru-RU" sz="2000"/>
              <a:t> потреб </a:t>
            </a:r>
            <a:endParaRPr lang="uk-UA" sz="2000" smtClean="0"/>
          </a:p>
          <a:p>
            <a:pPr marL="82296" indent="0" algn="just">
              <a:buNone/>
            </a:pPr>
            <a:r>
              <a:rPr lang="uk-UA" sz="2000" b="1" smtClean="0">
                <a:solidFill>
                  <a:srgbClr val="FF0000"/>
                </a:solidFill>
              </a:rPr>
              <a:t>Правові ознаки емфітевзису:</a:t>
            </a:r>
          </a:p>
          <a:p>
            <a:pPr marL="539496" indent="-457200" algn="just">
              <a:buAutoNum type="arabicPeriod"/>
            </a:pPr>
            <a:r>
              <a:rPr lang="uk-UA" sz="2000" smtClean="0"/>
              <a:t>юридична підстава - договір;</a:t>
            </a:r>
          </a:p>
          <a:p>
            <a:pPr marL="539496" indent="-457200" algn="just">
              <a:buAutoNum type="arabicPeriod"/>
            </a:pPr>
            <a:r>
              <a:rPr lang="uk-UA" sz="2000" smtClean="0"/>
              <a:t>оплатний характер;</a:t>
            </a:r>
          </a:p>
          <a:p>
            <a:pPr marL="539496" indent="-457200" algn="just">
              <a:buAutoNum type="arabicPeriod"/>
            </a:pPr>
            <a:r>
              <a:rPr lang="uk-UA" sz="2000" smtClean="0"/>
              <a:t>може </a:t>
            </a:r>
            <a:r>
              <a:rPr lang="uk-UA" sz="2000"/>
              <a:t>відчужуватись та передаватись у спадок, за винятком обмежень, встановлених для земельних ділянок державної </a:t>
            </a:r>
            <a:r>
              <a:rPr lang="uk-UA" sz="2000" smtClean="0"/>
              <a:t>та </a:t>
            </a:r>
            <a:r>
              <a:rPr lang="uk-UA" sz="2000"/>
              <a:t>комунальної власності</a:t>
            </a:r>
            <a:r>
              <a:rPr lang="uk-UA" sz="2000" smtClean="0"/>
              <a:t>; </a:t>
            </a:r>
          </a:p>
          <a:p>
            <a:pPr marL="539496" indent="-457200" algn="just">
              <a:buAutoNum type="arabicPeriod"/>
            </a:pPr>
            <a:r>
              <a:rPr lang="uk-UA" sz="2000"/>
              <a:t>встановлюється на певний строк чи без визначення такого (для земельних ділянок </a:t>
            </a:r>
            <a:r>
              <a:rPr lang="uk-UA" sz="2000" smtClean="0"/>
              <a:t>державної, комунальної </a:t>
            </a:r>
            <a:r>
              <a:rPr lang="uk-UA" sz="2000" u="sng" smtClean="0"/>
              <a:t>і </a:t>
            </a:r>
            <a:r>
              <a:rPr lang="uk-UA" sz="2000" u="sng"/>
              <a:t>приватної власності</a:t>
            </a:r>
            <a:r>
              <a:rPr lang="uk-UA" sz="2000"/>
              <a:t>  – не більше 50 років) </a:t>
            </a:r>
            <a:r>
              <a:rPr lang="uk-UA" sz="2000" smtClean="0"/>
              <a:t>.</a:t>
            </a:r>
          </a:p>
          <a:p>
            <a:pPr marL="82296" indent="0" algn="just">
              <a:buNone/>
            </a:pPr>
            <a:endParaRPr lang="uk-UA" sz="200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12672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-90264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uk-UA" sz="3000" b="1" smtClean="0"/>
              <a:t>Право суперфіцію </a:t>
            </a:r>
            <a:br>
              <a:rPr lang="uk-UA" sz="3000" b="1" smtClean="0"/>
            </a:br>
            <a:r>
              <a:rPr lang="uk-UA" sz="3000" b="1" smtClean="0"/>
              <a:t>(</a:t>
            </a:r>
            <a:r>
              <a:rPr lang="uk-UA" sz="3000" b="1" err="1" smtClean="0"/>
              <a:t>гл</a:t>
            </a:r>
            <a:r>
              <a:rPr lang="uk-UA" sz="3000" b="1" smtClean="0"/>
              <a:t>. 16</a:t>
            </a:r>
            <a:r>
              <a:rPr lang="uk-UA" sz="3000" b="1" baseline="30000" smtClean="0"/>
              <a:t>1</a:t>
            </a:r>
            <a:r>
              <a:rPr lang="uk-UA" sz="3000" b="1" smtClean="0"/>
              <a:t> </a:t>
            </a:r>
            <a:r>
              <a:rPr lang="uk-UA" sz="3000" b="1" err="1" smtClean="0"/>
              <a:t>ЗК</a:t>
            </a:r>
            <a:r>
              <a:rPr lang="uk-UA" sz="3000" b="1" smtClean="0"/>
              <a:t>, </a:t>
            </a:r>
            <a:r>
              <a:rPr lang="uk-UA" sz="3000" b="1" err="1" smtClean="0"/>
              <a:t>гл</a:t>
            </a:r>
            <a:r>
              <a:rPr lang="uk-UA" sz="3000" b="1" smtClean="0"/>
              <a:t>. 34 ЦК)</a:t>
            </a:r>
            <a:endParaRPr lang="ru-RU" sz="3000" b="1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1002400" y="1124744"/>
            <a:ext cx="7962088" cy="5688632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uk-UA" sz="2000" b="1" smtClean="0">
                <a:solidFill>
                  <a:srgbClr val="FF0000"/>
                </a:solidFill>
              </a:rPr>
              <a:t>Ч. 1 ст. 102</a:t>
            </a:r>
            <a:r>
              <a:rPr lang="uk-UA" sz="2000" b="1" baseline="30000" smtClean="0">
                <a:solidFill>
                  <a:srgbClr val="FF0000"/>
                </a:solidFill>
              </a:rPr>
              <a:t>1</a:t>
            </a:r>
            <a:r>
              <a:rPr lang="uk-UA" sz="2000" b="1" smtClean="0">
                <a:solidFill>
                  <a:srgbClr val="FF0000"/>
                </a:solidFill>
              </a:rPr>
              <a:t> </a:t>
            </a:r>
            <a:r>
              <a:rPr lang="uk-UA" sz="2000" b="1" err="1" smtClean="0">
                <a:solidFill>
                  <a:srgbClr val="FF0000"/>
                </a:solidFill>
              </a:rPr>
              <a:t>ЗК</a:t>
            </a:r>
            <a:r>
              <a:rPr lang="uk-UA" sz="2000" b="1" smtClean="0">
                <a:solidFill>
                  <a:srgbClr val="FF0000"/>
                </a:solidFill>
              </a:rPr>
              <a:t>, ст. 413 ЦК</a:t>
            </a:r>
          </a:p>
          <a:p>
            <a:pPr marL="82296" indent="0" algn="just">
              <a:buNone/>
            </a:pPr>
            <a:r>
              <a:rPr lang="uk-UA" sz="2000" b="1" smtClean="0"/>
              <a:t>Право суперфіцію </a:t>
            </a:r>
            <a:r>
              <a:rPr lang="uk-UA" sz="2000" smtClean="0"/>
              <a:t>- це право користування чужою земельною ділянкою для забудови (для будівництва промислових, побутових, соціально-культурних, житлових та інших споруд і будівель)</a:t>
            </a:r>
          </a:p>
          <a:p>
            <a:pPr marL="82296" indent="0" algn="just">
              <a:buNone/>
            </a:pPr>
            <a:r>
              <a:rPr lang="uk-UA" sz="2000" b="1" smtClean="0">
                <a:solidFill>
                  <a:srgbClr val="FF0000"/>
                </a:solidFill>
              </a:rPr>
              <a:t>Правові ознаки суперфіцію:</a:t>
            </a:r>
          </a:p>
          <a:p>
            <a:pPr marL="539496" indent="-457200" algn="just">
              <a:buAutoNum type="arabicPeriod"/>
            </a:pPr>
            <a:r>
              <a:rPr lang="uk-UA" sz="2000" smtClean="0"/>
              <a:t>юридична підстава – договір або заповіт;</a:t>
            </a:r>
          </a:p>
          <a:p>
            <a:pPr marL="539496" indent="-457200" algn="just">
              <a:buFont typeface="Wingdings 2"/>
              <a:buAutoNum type="arabicPeriod"/>
            </a:pPr>
            <a:r>
              <a:rPr lang="uk-UA" sz="2000" smtClean="0"/>
              <a:t>оплатний характер;</a:t>
            </a:r>
          </a:p>
          <a:p>
            <a:pPr marL="539496" indent="-457200" algn="just">
              <a:buAutoNum type="arabicPeriod"/>
            </a:pPr>
            <a:r>
              <a:rPr lang="uk-UA" sz="2000" smtClean="0"/>
              <a:t>може відчужуватись та передаватись у спадок, за винятком обмежень, встановлених для земельних ділянок державної та комунальної власності (крім випадків переходу права власності на будівлі та споруди); </a:t>
            </a:r>
          </a:p>
          <a:p>
            <a:pPr marL="539496" indent="-457200" algn="just">
              <a:buAutoNum type="arabicPeriod"/>
            </a:pPr>
            <a:r>
              <a:rPr lang="uk-UA" sz="2000" smtClean="0"/>
              <a:t>встановлюється на певний строк чи без визначення такого (для земельних ділянок державної або комунальної власності – не більше 50 років) .</a:t>
            </a:r>
          </a:p>
          <a:p>
            <a:pPr marL="82296" indent="0" algn="just">
              <a:buNone/>
            </a:pPr>
            <a:endParaRPr lang="uk-UA" sz="2000" smtClean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02803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25</a:t>
            </a:fld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9632" y="116632"/>
            <a:ext cx="7620000" cy="32004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3648" y="3789040"/>
            <a:ext cx="2438400" cy="819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82768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-90264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uk-UA" sz="3200" b="1" smtClean="0"/>
              <a:t>Право власності на землю</a:t>
            </a:r>
            <a:endParaRPr lang="ru-RU" sz="3200" b="1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971600" y="1052736"/>
            <a:ext cx="7962088" cy="5688632"/>
          </a:xfrm>
        </p:spPr>
        <p:txBody>
          <a:bodyPr>
            <a:normAutofit/>
          </a:bodyPr>
          <a:lstStyle/>
          <a:p>
            <a:pPr algn="just"/>
            <a:r>
              <a:rPr lang="uk-UA" sz="2400" b="1" i="1" smtClean="0"/>
              <a:t>Об'єктивн</a:t>
            </a:r>
            <a:r>
              <a:rPr lang="uk-UA" sz="2400" b="1" smtClean="0"/>
              <a:t>е</a:t>
            </a:r>
            <a:r>
              <a:rPr lang="uk-UA" sz="2400" smtClean="0"/>
              <a:t> – система правових норм, які закріплюють, регламентують та охороняють суспільні відносини власності на землю.</a:t>
            </a:r>
          </a:p>
          <a:p>
            <a:pPr algn="just"/>
            <a:endParaRPr lang="uk-UA" sz="2400" smtClean="0"/>
          </a:p>
          <a:p>
            <a:pPr algn="just"/>
            <a:r>
              <a:rPr lang="uk-UA" sz="2400" b="1" i="1" smtClean="0"/>
              <a:t>Суб’єктивне</a:t>
            </a:r>
            <a:r>
              <a:rPr lang="uk-UA" sz="2400" i="1" smtClean="0"/>
              <a:t> </a:t>
            </a:r>
            <a:r>
              <a:rPr lang="uk-UA" sz="2400" smtClean="0"/>
              <a:t>– це закріплені у відповідних правових нормах можливості конкретного власника володіти, користуватись і розпоряджатись належною йому землею (земельною ділянкою, правами на земельну ділянку, у тому числі правами на земельну частку (пай)), що мають здійснюватись на свій розсуд із врахуванням встановлених законодавством обмежень та із забезпеченням недопущення погіршення якості земель і навколишнього природного середовища для задоволення як власних, так і суспільних інтересів</a:t>
            </a:r>
            <a:r>
              <a:rPr lang="uk-UA" sz="2400"/>
              <a:t>.</a:t>
            </a:r>
            <a:endParaRPr lang="ru-RU" sz="240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70483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-243408"/>
            <a:ext cx="7818072" cy="1143000"/>
          </a:xfrm>
        </p:spPr>
        <p:txBody>
          <a:bodyPr>
            <a:normAutofit/>
          </a:bodyPr>
          <a:lstStyle/>
          <a:p>
            <a:pPr algn="ctr"/>
            <a:r>
              <a:rPr lang="uk-UA" sz="3200" b="1" smtClean="0"/>
              <a:t>Особливості права власності на землю</a:t>
            </a:r>
            <a:endParaRPr lang="ru-RU" sz="3200" b="1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30900" y="788640"/>
            <a:ext cx="7933588" cy="4800600"/>
          </a:xfrm>
        </p:spPr>
        <p:txBody>
          <a:bodyPr>
            <a:noAutofit/>
          </a:bodyPr>
          <a:lstStyle/>
          <a:p>
            <a:pPr marL="596646" lvl="0" indent="-514350">
              <a:buFont typeface="+mj-lt"/>
              <a:buAutoNum type="arabicPeriod"/>
            </a:pPr>
            <a:r>
              <a:rPr lang="uk-UA" sz="2600" b="1" smtClean="0">
                <a:cs typeface="Aharoni" pitchFamily="2" charset="-79"/>
              </a:rPr>
              <a:t>земля як природний ресурс є нерухомим об'єктом права власності, який не створений працею людини.</a:t>
            </a:r>
            <a:endParaRPr lang="ru-RU" sz="2600" b="1" smtClean="0">
              <a:cs typeface="Aharoni" pitchFamily="2" charset="-79"/>
            </a:endParaRPr>
          </a:p>
          <a:p>
            <a:pPr marL="596646" lvl="0" indent="-514350">
              <a:buFont typeface="+mj-lt"/>
              <a:buAutoNum type="arabicPeriod"/>
            </a:pPr>
            <a:r>
              <a:rPr lang="uk-UA" sz="2600" b="1" smtClean="0">
                <a:cs typeface="Aharoni" pitchFamily="2" charset="-79"/>
              </a:rPr>
              <a:t>кількісна і якісна обмеженість земель. </a:t>
            </a:r>
            <a:endParaRPr lang="en-US" sz="2600" b="1" smtClean="0">
              <a:cs typeface="Aharoni" pitchFamily="2" charset="-79"/>
            </a:endParaRPr>
          </a:p>
          <a:p>
            <a:pPr marL="596646" lvl="0" indent="-514350">
              <a:buFont typeface="+mj-lt"/>
              <a:buAutoNum type="arabicPeriod"/>
            </a:pPr>
            <a:r>
              <a:rPr lang="uk-UA" sz="2600" b="1" smtClean="0">
                <a:cs typeface="Aharoni" pitchFamily="2" charset="-79"/>
              </a:rPr>
              <a:t>право власності на землю  має певні обмеження  в його реалізації, як постійні, так і тимчасові.</a:t>
            </a:r>
            <a:endParaRPr lang="ru-RU" sz="2600" b="1" smtClean="0">
              <a:cs typeface="Aharoni" pitchFamily="2" charset="-79"/>
            </a:endParaRPr>
          </a:p>
          <a:p>
            <a:pPr marL="596646" lvl="0" indent="-514350">
              <a:buFont typeface="+mj-lt"/>
              <a:buAutoNum type="arabicPeriod"/>
            </a:pPr>
            <a:r>
              <a:rPr lang="uk-UA" sz="2600" b="1" smtClean="0">
                <a:cs typeface="Aharoni" pitchFamily="2" charset="-79"/>
              </a:rPr>
              <a:t>земля як природний об’єкт знаходиться у нерозривному зв’язку з іншими елементами екосистеми, що необхідно враховувати під час реалізації правомочностей власника.</a:t>
            </a:r>
            <a:endParaRPr lang="ru-RU" sz="2600" b="1" smtClean="0">
              <a:cs typeface="Aharoni" pitchFamily="2" charset="-79"/>
            </a:endParaRPr>
          </a:p>
          <a:p>
            <a:pPr marL="596646" lvl="0" indent="-514350">
              <a:buFont typeface="+mj-lt"/>
              <a:buAutoNum type="arabicPeriod"/>
            </a:pPr>
            <a:r>
              <a:rPr lang="uk-UA" sz="2600" b="1" smtClean="0">
                <a:cs typeface="Aharoni" pitchFamily="2" charset="-79"/>
              </a:rPr>
              <a:t>власність на землю зобов’язує власника  здійснювати свої правомочності не лише у власних інтересах, але і з урахуванням інтересів суспільних.</a:t>
            </a:r>
            <a:endParaRPr lang="ru-RU" sz="2600" b="1" smtClean="0">
              <a:cs typeface="Aharoni" pitchFamily="2" charset="-79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27</a:t>
            </a:fld>
            <a:endParaRPr lang="ru-RU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b="1" smtClean="0"/>
              <a:t>Особливості права власності </a:t>
            </a:r>
            <a:br>
              <a:rPr lang="uk-UA" sz="3200" b="1" smtClean="0"/>
            </a:br>
            <a:r>
              <a:rPr lang="uk-UA" sz="3200" b="1" smtClean="0"/>
              <a:t>на землю</a:t>
            </a:r>
            <a:endParaRPr lang="ru-RU" sz="320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1580728"/>
            <a:ext cx="7992888" cy="4800600"/>
          </a:xfrm>
        </p:spPr>
        <p:txBody>
          <a:bodyPr>
            <a:normAutofit fontScale="85000" lnSpcReduction="20000"/>
          </a:bodyPr>
          <a:lstStyle/>
          <a:p>
            <a:pPr marL="596646" lvl="0" indent="-514350">
              <a:buFont typeface="+mj-lt"/>
              <a:buAutoNum type="arabicPeriod" startAt="6"/>
            </a:pPr>
            <a:r>
              <a:rPr lang="uk-UA" sz="3100" b="1" smtClean="0">
                <a:cs typeface="Aharoni" pitchFamily="2" charset="-79"/>
              </a:rPr>
              <a:t>правовідносини власності на землю визначаються специфічним звуженим суб’єктним складом.</a:t>
            </a:r>
            <a:endParaRPr lang="ru-RU" sz="3100" b="1" smtClean="0">
              <a:cs typeface="Aharoni" pitchFamily="2" charset="-79"/>
            </a:endParaRPr>
          </a:p>
          <a:p>
            <a:pPr marL="596646" lvl="0" indent="-514350">
              <a:buFont typeface="+mj-lt"/>
              <a:buAutoNum type="arabicPeriod" startAt="6"/>
            </a:pPr>
            <a:r>
              <a:rPr lang="uk-UA" sz="3100" b="1" smtClean="0">
                <a:cs typeface="Aharoni" pitchFamily="2" charset="-79"/>
              </a:rPr>
              <a:t>право власності на землю має суттєві обмеження у об’єктному складі (значна кількість земель не може знаходитись у власності фізичних та юридичних осіб).</a:t>
            </a:r>
            <a:endParaRPr lang="ru-RU" sz="3100" b="1" smtClean="0">
              <a:cs typeface="Aharoni" pitchFamily="2" charset="-79"/>
            </a:endParaRPr>
          </a:p>
          <a:p>
            <a:pPr marL="596646" lvl="0" indent="-514350">
              <a:buFont typeface="+mj-lt"/>
              <a:buAutoNum type="arabicPeriod" startAt="6"/>
            </a:pPr>
            <a:r>
              <a:rPr lang="uk-UA" sz="3100" b="1" smtClean="0">
                <a:cs typeface="Aharoni" pitchFamily="2" charset="-79"/>
              </a:rPr>
              <a:t>право власності на землю має кількісні обмеження (для фізичних та юридичних осіб) у законодавстві.</a:t>
            </a:r>
            <a:endParaRPr lang="ru-RU" sz="3100" b="1" smtClean="0">
              <a:cs typeface="Aharoni" pitchFamily="2" charset="-79"/>
            </a:endParaRPr>
          </a:p>
          <a:p>
            <a:pPr marL="596646" indent="-514350">
              <a:buFont typeface="+mj-lt"/>
              <a:buAutoNum type="arabicPeriod" startAt="6"/>
            </a:pPr>
            <a:r>
              <a:rPr lang="uk-UA" sz="3100" b="1" smtClean="0">
                <a:cs typeface="Aharoni" pitchFamily="2" charset="-79"/>
              </a:rPr>
              <a:t>право власності на землю характеризується специфічними підставками виникнення та припинення.</a:t>
            </a:r>
            <a:endParaRPr lang="ru-RU" sz="3100" b="1" smtClean="0">
              <a:cs typeface="Aharoni" pitchFamily="2" charset="-79"/>
            </a:endParaRPr>
          </a:p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28</a:t>
            </a:fld>
            <a:endParaRPr lang="ru-RU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490066"/>
          </a:xfrm>
        </p:spPr>
        <p:txBody>
          <a:bodyPr>
            <a:normAutofit/>
          </a:bodyPr>
          <a:lstStyle/>
          <a:p>
            <a:pPr algn="ctr"/>
            <a:r>
              <a:rPr lang="uk-UA" sz="2400" b="1" smtClean="0"/>
              <a:t>Конституція України про право власності на землю</a:t>
            </a:r>
            <a:endParaRPr lang="ru-RU" sz="240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908720"/>
            <a:ext cx="7992888" cy="5472608"/>
          </a:xfrm>
        </p:spPr>
        <p:txBody>
          <a:bodyPr>
            <a:normAutofit fontScale="70000" lnSpcReduction="20000"/>
          </a:bodyPr>
          <a:lstStyle/>
          <a:p>
            <a:pPr marL="80963" indent="635000" algn="just">
              <a:buNone/>
            </a:pPr>
            <a:r>
              <a:rPr lang="uk-UA" b="1" dirty="0" smtClean="0"/>
              <a:t>Стаття 13. </a:t>
            </a:r>
            <a:r>
              <a:rPr lang="uk-UA" dirty="0" smtClean="0"/>
              <a:t>Земля, її надра, атмосферне повітря, водні та інші природні ресурси, які знаходяться в межах території України, природні ресурси її континентального шельфу, виключної (морської) економічної зони є об'єктами права власності Українського народу. Від імені Українського народу права власника здійснюють органи державної влади та органи місцевого самоврядування в межах, визначених цією Конституцією.</a:t>
            </a:r>
          </a:p>
          <a:p>
            <a:pPr marL="80963" indent="635000" algn="just">
              <a:buNone/>
            </a:pPr>
            <a:r>
              <a:rPr lang="uk-UA" b="1" dirty="0" smtClean="0">
                <a:solidFill>
                  <a:srgbClr val="FF0000"/>
                </a:solidFill>
              </a:rPr>
              <a:t>Власність зобов'язує</a:t>
            </a:r>
            <a:r>
              <a:rPr lang="uk-UA" dirty="0" smtClean="0">
                <a:solidFill>
                  <a:srgbClr val="FF0000"/>
                </a:solidFill>
              </a:rPr>
              <a:t>. Власність не повинна використовуватися на шкоду людині і суспільству.</a:t>
            </a:r>
          </a:p>
          <a:p>
            <a:pPr marL="80963" indent="635000" algn="just"/>
            <a:endParaRPr lang="uk-UA" dirty="0" smtClean="0"/>
          </a:p>
          <a:p>
            <a:pPr marL="80963" indent="635000" algn="just"/>
            <a:endParaRPr lang="uk-UA" dirty="0" smtClean="0"/>
          </a:p>
          <a:p>
            <a:pPr marL="80963" indent="635000" algn="just">
              <a:buNone/>
            </a:pPr>
            <a:r>
              <a:rPr lang="uk-UA" b="1" dirty="0" smtClean="0"/>
              <a:t>Стаття 14. </a:t>
            </a:r>
            <a:r>
              <a:rPr lang="uk-UA" dirty="0" smtClean="0"/>
              <a:t>Земля є основним національним багатством, що перебуває під особливою охороною держави.</a:t>
            </a:r>
          </a:p>
          <a:p>
            <a:pPr marL="80963" indent="635000" algn="just">
              <a:buNone/>
            </a:pPr>
            <a:r>
              <a:rPr lang="uk-UA" dirty="0" smtClean="0">
                <a:solidFill>
                  <a:srgbClr val="FF0000"/>
                </a:solidFill>
              </a:rPr>
              <a:t>Право власності на землю гарантується. Це право набувається і реалізується громадянами, юридичними особами та державою </a:t>
            </a:r>
            <a:r>
              <a:rPr lang="uk-UA" b="1" dirty="0" smtClean="0">
                <a:solidFill>
                  <a:srgbClr val="FF0000"/>
                </a:solidFill>
              </a:rPr>
              <a:t>виключно відповідно до закону</a:t>
            </a:r>
            <a:r>
              <a:rPr lang="uk-UA" dirty="0" smtClean="0">
                <a:solidFill>
                  <a:srgbClr val="FF0000"/>
                </a:solidFill>
              </a:rPr>
              <a:t>.</a:t>
            </a:r>
            <a:endParaRPr lang="uk-UA" dirty="0">
              <a:solidFill>
                <a:srgbClr val="FF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4062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4000" b="1" dirty="0" smtClean="0"/>
              <a:t>Земля</a:t>
            </a:r>
            <a:r>
              <a:rPr lang="uk-UA" sz="4000" dirty="0" smtClean="0"/>
              <a:t>	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sz="3600" b="1" dirty="0" smtClean="0"/>
              <a:t>як об'єкт  правових відносин</a:t>
            </a:r>
            <a:r>
              <a:rPr lang="uk-UA" dirty="0" smtClean="0"/>
              <a:t>	</a:t>
            </a:r>
            <a:endParaRPr lang="ru-RU" dirty="0"/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3839102"/>
              </p:ext>
            </p:extLst>
          </p:nvPr>
        </p:nvGraphicFramePr>
        <p:xfrm>
          <a:off x="1435608" y="1796752"/>
          <a:ext cx="7498080" cy="3072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865320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smtClean="0"/>
              <a:t>Види права власності на землю</a:t>
            </a:r>
            <a:endParaRPr lang="ru-RU" b="1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1340768"/>
            <a:ext cx="7746064" cy="4800600"/>
          </a:xfrm>
        </p:spPr>
        <p:txBody>
          <a:bodyPr>
            <a:normAutofit fontScale="92500"/>
          </a:bodyPr>
          <a:lstStyle/>
          <a:p>
            <a:pPr marL="596646" indent="-514350">
              <a:buFont typeface="+mj-lt"/>
              <a:buAutoNum type="arabicPeriod"/>
            </a:pPr>
            <a:r>
              <a:rPr lang="uk-UA" sz="3400" b="1" smtClean="0"/>
              <a:t>Право власності Українського народу</a:t>
            </a:r>
          </a:p>
          <a:p>
            <a:pPr marL="596646" indent="-514350">
              <a:buFont typeface="+mj-lt"/>
              <a:buAutoNum type="arabicPeriod"/>
            </a:pPr>
            <a:r>
              <a:rPr lang="uk-UA" sz="3400" b="1" smtClean="0"/>
              <a:t>Право державної власності</a:t>
            </a:r>
          </a:p>
          <a:p>
            <a:pPr marL="596646" indent="-514350">
              <a:buFont typeface="+mj-lt"/>
              <a:buAutoNum type="arabicPeriod"/>
            </a:pPr>
            <a:r>
              <a:rPr lang="uk-UA" sz="3400" b="1" smtClean="0"/>
              <a:t>Право  власності іноземних держав</a:t>
            </a:r>
          </a:p>
          <a:p>
            <a:pPr marL="596646" indent="-514350">
              <a:buFont typeface="+mj-lt"/>
              <a:buAutoNum type="arabicPeriod"/>
            </a:pPr>
            <a:r>
              <a:rPr lang="uk-UA" sz="3400" b="1" smtClean="0"/>
              <a:t>Право комунальної власності</a:t>
            </a:r>
          </a:p>
          <a:p>
            <a:pPr marL="596646" indent="-514350">
              <a:buFont typeface="+mj-lt"/>
              <a:buAutoNum type="arabicPeriod"/>
            </a:pPr>
            <a:r>
              <a:rPr lang="uk-UA" sz="3400" b="1" smtClean="0"/>
              <a:t>Право приватної власності </a:t>
            </a:r>
          </a:p>
          <a:p>
            <a:pPr marL="596646" indent="-514350">
              <a:buFont typeface="+mj-lt"/>
              <a:buAutoNum type="arabicPeriod"/>
            </a:pPr>
            <a:r>
              <a:rPr lang="uk-UA" sz="3400" b="1" smtClean="0"/>
              <a:t>Право спільної власності (часткової або сумісної) як специфічний різновид</a:t>
            </a:r>
            <a:endParaRPr lang="en-US" sz="3400" b="1" smtClean="0"/>
          </a:p>
          <a:p>
            <a:pPr marL="596646" indent="-514350">
              <a:buFont typeface="+mj-lt"/>
              <a:buAutoNum type="arabicPeriod"/>
            </a:pPr>
            <a:r>
              <a:rPr lang="uk-UA" sz="3400" b="1"/>
              <a:t>Право </a:t>
            </a:r>
            <a:r>
              <a:rPr lang="uk-UA" sz="3400" b="1" smtClean="0"/>
              <a:t>довірчої власності як специфічний різновид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30</a:t>
            </a:fld>
            <a:endParaRPr lang="ru-RU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31</a:t>
            </a:fld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5805" y="204936"/>
            <a:ext cx="7686675" cy="624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41630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1043608" y="260648"/>
            <a:ext cx="792088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smtClean="0">
                <a:solidFill>
                  <a:srgbClr val="FF0000"/>
                </a:solidFill>
              </a:rPr>
              <a:t>ЗАКОН УКРАЇНИ </a:t>
            </a:r>
          </a:p>
          <a:p>
            <a:r>
              <a:rPr lang="uk-UA" sz="2400" b="1" smtClean="0">
                <a:solidFill>
                  <a:srgbClr val="FF0000"/>
                </a:solidFill>
              </a:rPr>
              <a:t>від 10 липня 2018 р. № 2498-VIII</a:t>
            </a:r>
          </a:p>
          <a:p>
            <a:r>
              <a:rPr lang="uk-UA" sz="2000" b="1" smtClean="0"/>
              <a:t>«Про внесення змін до деяких законодавчих актів України щодо вирішення питання колективної власності на землю, удосконалення правил землекористування у масивах земель сільськогосподарського призначення, запобігання рейдерству та стимулювання зрошення в Україні»</a:t>
            </a:r>
          </a:p>
          <a:p>
            <a:endParaRPr lang="uk-UA" sz="2400" b="1" smtClean="0"/>
          </a:p>
          <a:p>
            <a:endParaRPr lang="uk-UA" sz="2400" smtClean="0"/>
          </a:p>
          <a:p>
            <a:endParaRPr lang="uk-UA" sz="2400" b="1" smtClean="0">
              <a:solidFill>
                <a:srgbClr val="FF0000"/>
              </a:solidFill>
            </a:endParaRPr>
          </a:p>
          <a:p>
            <a:r>
              <a:rPr lang="uk-UA" sz="2400" b="1" smtClean="0">
                <a:solidFill>
                  <a:srgbClr val="FF0000"/>
                </a:solidFill>
              </a:rPr>
              <a:t>П. 21 розділу Х «Перехідні положення» </a:t>
            </a:r>
            <a:r>
              <a:rPr lang="uk-UA" sz="2400" b="1" err="1" smtClean="0">
                <a:solidFill>
                  <a:srgbClr val="FF0000"/>
                </a:solidFill>
              </a:rPr>
              <a:t>ЗК</a:t>
            </a:r>
            <a:r>
              <a:rPr lang="uk-UA" sz="2400" b="1" smtClean="0">
                <a:solidFill>
                  <a:srgbClr val="FF0000"/>
                </a:solidFill>
              </a:rPr>
              <a:t> України</a:t>
            </a:r>
          </a:p>
          <a:p>
            <a:r>
              <a:rPr lang="uk-UA" sz="2400" smtClean="0"/>
              <a:t> </a:t>
            </a:r>
          </a:p>
          <a:p>
            <a:r>
              <a:rPr lang="uk-UA" sz="2000" b="1" smtClean="0"/>
              <a:t>з дня набрання чинності цим Законом землі колективних сільськогосподарських підприємств, що припинені (крім земельних ділянок, які на день набрання чинності зазначеним Законом перебували у приватній власності), вважаються </a:t>
            </a:r>
            <a:r>
              <a:rPr lang="uk-UA" sz="2000" b="1" u="sng" smtClean="0"/>
              <a:t>власністю територіальних громад</a:t>
            </a:r>
            <a:r>
              <a:rPr lang="uk-UA" sz="2000" b="1" smtClean="0"/>
              <a:t>, на території яких вони розташовані. </a:t>
            </a:r>
            <a:endParaRPr lang="uk-UA" sz="2000" b="1"/>
          </a:p>
        </p:txBody>
      </p:sp>
      <p:sp>
        <p:nvSpPr>
          <p:cNvPr id="10" name="Стрелка вниз 9"/>
          <p:cNvSpPr/>
          <p:nvPr/>
        </p:nvSpPr>
        <p:spPr>
          <a:xfrm>
            <a:off x="4519416" y="2780928"/>
            <a:ext cx="484632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185192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1043608" y="260648"/>
            <a:ext cx="7920880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 smtClean="0">
                <a:solidFill>
                  <a:srgbClr val="FF0000"/>
                </a:solidFill>
              </a:rPr>
              <a:t>ЗАКОН УКРАЇНИ </a:t>
            </a:r>
          </a:p>
          <a:p>
            <a:r>
              <a:rPr lang="uk-UA" sz="2400" b="1" dirty="0" smtClean="0">
                <a:solidFill>
                  <a:srgbClr val="FF0000"/>
                </a:solidFill>
              </a:rPr>
              <a:t>від </a:t>
            </a:r>
            <a:r>
              <a:rPr lang="ru-RU" sz="2400" b="1" dirty="0">
                <a:solidFill>
                  <a:srgbClr val="FF0000"/>
                </a:solidFill>
              </a:rPr>
              <a:t>8 </a:t>
            </a:r>
            <a:r>
              <a:rPr lang="ru-RU" sz="2400" b="1" dirty="0" err="1">
                <a:solidFill>
                  <a:srgbClr val="FF0000"/>
                </a:solidFill>
              </a:rPr>
              <a:t>жовтня</a:t>
            </a:r>
            <a:r>
              <a:rPr lang="ru-RU" sz="2400" b="1" dirty="0">
                <a:solidFill>
                  <a:srgbClr val="FF0000"/>
                </a:solidFill>
              </a:rPr>
              <a:t> 2024 </a:t>
            </a:r>
            <a:r>
              <a:rPr lang="ru-RU" sz="2400" b="1" dirty="0" smtClean="0">
                <a:solidFill>
                  <a:srgbClr val="FF0000"/>
                </a:solidFill>
              </a:rPr>
              <a:t>р. № </a:t>
            </a:r>
            <a:r>
              <a:rPr lang="ru-RU" sz="2400" b="1" dirty="0">
                <a:solidFill>
                  <a:srgbClr val="FF0000"/>
                </a:solidFill>
              </a:rPr>
              <a:t>3993-IX </a:t>
            </a:r>
            <a:r>
              <a:rPr lang="uk-UA" sz="2000" b="1" dirty="0" smtClean="0"/>
              <a:t>«</a:t>
            </a:r>
            <a:r>
              <a:rPr lang="ru-RU" sz="2000" b="1" dirty="0"/>
              <a:t>Про </a:t>
            </a:r>
            <a:r>
              <a:rPr lang="ru-RU" sz="2000" b="1" dirty="0" err="1"/>
              <a:t>внесення</a:t>
            </a:r>
            <a:r>
              <a:rPr lang="ru-RU" sz="2000" b="1" dirty="0"/>
              <a:t> </a:t>
            </a:r>
            <a:r>
              <a:rPr lang="ru-RU" sz="2000" b="1" dirty="0" err="1"/>
              <a:t>змін</a:t>
            </a:r>
            <a:r>
              <a:rPr lang="ru-RU" sz="2000" b="1" dirty="0"/>
              <a:t> до </a:t>
            </a:r>
            <a:r>
              <a:rPr lang="ru-RU" sz="2000" b="1" dirty="0" err="1"/>
              <a:t>деяких</a:t>
            </a:r>
            <a:r>
              <a:rPr lang="ru-RU" sz="2000" b="1" dirty="0"/>
              <a:t> </a:t>
            </a:r>
            <a:r>
              <a:rPr lang="ru-RU" sz="2000" b="1" dirty="0" err="1"/>
              <a:t>законодавчих</a:t>
            </a:r>
            <a:r>
              <a:rPr lang="ru-RU" sz="2000" b="1" dirty="0"/>
              <a:t> </a:t>
            </a:r>
            <a:r>
              <a:rPr lang="ru-RU" sz="2000" b="1" dirty="0" err="1"/>
              <a:t>актів</a:t>
            </a:r>
            <a:r>
              <a:rPr lang="ru-RU" sz="2000" b="1" dirty="0"/>
              <a:t> </a:t>
            </a:r>
            <a:r>
              <a:rPr lang="ru-RU" sz="2000" b="1" dirty="0" err="1"/>
              <a:t>України</a:t>
            </a:r>
            <a:r>
              <a:rPr lang="ru-RU" sz="2000" b="1" dirty="0"/>
              <a:t> </a:t>
            </a:r>
            <a:r>
              <a:rPr lang="ru-RU" sz="2000" b="1" dirty="0" err="1"/>
              <a:t>щодо</a:t>
            </a:r>
            <a:r>
              <a:rPr lang="ru-RU" sz="2000" b="1" dirty="0"/>
              <a:t> </a:t>
            </a:r>
            <a:r>
              <a:rPr lang="ru-RU" sz="2000" b="1" dirty="0" err="1"/>
              <a:t>захисту</a:t>
            </a:r>
            <a:r>
              <a:rPr lang="ru-RU" sz="2000" b="1" dirty="0"/>
              <a:t> </a:t>
            </a:r>
            <a:r>
              <a:rPr lang="ru-RU" sz="2000" b="1" dirty="0" err="1"/>
              <a:t>інтересів</a:t>
            </a:r>
            <a:r>
              <a:rPr lang="ru-RU" sz="2000" b="1" dirty="0"/>
              <a:t> </a:t>
            </a:r>
            <a:r>
              <a:rPr lang="ru-RU" sz="2000" b="1" dirty="0" err="1"/>
              <a:t>власників</a:t>
            </a:r>
            <a:r>
              <a:rPr lang="ru-RU" sz="2000" b="1" dirty="0"/>
              <a:t> </a:t>
            </a:r>
            <a:r>
              <a:rPr lang="ru-RU" sz="2000" b="1" dirty="0" err="1"/>
              <a:t>земельних</a:t>
            </a:r>
            <a:r>
              <a:rPr lang="ru-RU" sz="2000" b="1" dirty="0"/>
              <a:t> </a:t>
            </a:r>
            <a:r>
              <a:rPr lang="ru-RU" sz="2000" b="1" dirty="0" err="1"/>
              <a:t>часток</a:t>
            </a:r>
            <a:r>
              <a:rPr lang="ru-RU" sz="2000" b="1" dirty="0"/>
              <a:t> (</a:t>
            </a:r>
            <a:r>
              <a:rPr lang="ru-RU" sz="2000" b="1" dirty="0" err="1"/>
              <a:t>паїв</a:t>
            </a:r>
            <a:r>
              <a:rPr lang="ru-RU" sz="2000" b="1" dirty="0"/>
              <a:t>), а </a:t>
            </a:r>
            <a:r>
              <a:rPr lang="ru-RU" sz="2000" b="1" dirty="0" err="1"/>
              <a:t>також</a:t>
            </a:r>
            <a:r>
              <a:rPr lang="ru-RU" sz="2000" b="1" dirty="0"/>
              <a:t> </a:t>
            </a:r>
            <a:r>
              <a:rPr lang="ru-RU" sz="2000" b="1" dirty="0" err="1"/>
              <a:t>застосування</a:t>
            </a:r>
            <a:r>
              <a:rPr lang="ru-RU" sz="2000" b="1" dirty="0"/>
              <a:t> </a:t>
            </a:r>
            <a:r>
              <a:rPr lang="ru-RU" sz="2000" b="1" dirty="0" err="1"/>
              <a:t>адміністративної</a:t>
            </a:r>
            <a:r>
              <a:rPr lang="ru-RU" sz="2000" b="1" dirty="0"/>
              <a:t> </a:t>
            </a:r>
            <a:r>
              <a:rPr lang="ru-RU" sz="2000" b="1" dirty="0" err="1"/>
              <a:t>процедури</a:t>
            </a:r>
            <a:r>
              <a:rPr lang="ru-RU" sz="2000" b="1" dirty="0"/>
              <a:t> у </a:t>
            </a:r>
            <a:r>
              <a:rPr lang="ru-RU" sz="2000" b="1" dirty="0" err="1"/>
              <a:t>сфері</a:t>
            </a:r>
            <a:r>
              <a:rPr lang="ru-RU" sz="2000" b="1" dirty="0"/>
              <a:t> </a:t>
            </a:r>
            <a:r>
              <a:rPr lang="ru-RU" sz="2000" b="1" dirty="0" err="1"/>
              <a:t>земельних</a:t>
            </a:r>
            <a:r>
              <a:rPr lang="ru-RU" sz="2000" b="1" dirty="0"/>
              <a:t> </a:t>
            </a:r>
            <a:r>
              <a:rPr lang="ru-RU" sz="2000" b="1" dirty="0" err="1"/>
              <a:t>відносин</a:t>
            </a:r>
            <a:r>
              <a:rPr lang="uk-UA" sz="2000" b="1" dirty="0" smtClean="0"/>
              <a:t>»</a:t>
            </a:r>
            <a:endParaRPr lang="uk-UA" sz="2000" b="1" dirty="0" smtClean="0"/>
          </a:p>
          <a:p>
            <a:endParaRPr lang="uk-UA" sz="2400" b="1" dirty="0" smtClean="0"/>
          </a:p>
          <a:p>
            <a:endParaRPr lang="uk-UA" sz="2400" dirty="0" smtClean="0"/>
          </a:p>
          <a:p>
            <a:r>
              <a:rPr lang="ru-RU" sz="2000" b="1" dirty="0"/>
              <a:t>6. У </a:t>
            </a:r>
            <a:r>
              <a:rPr lang="ru-RU" sz="2000" b="1" dirty="0" err="1"/>
              <a:t>Законі</a:t>
            </a:r>
            <a:r>
              <a:rPr lang="ru-RU" sz="2000" b="1" dirty="0"/>
              <a:t> </a:t>
            </a:r>
            <a:r>
              <a:rPr lang="ru-RU" sz="2000" b="1" dirty="0" err="1"/>
              <a:t>України</a:t>
            </a:r>
            <a:r>
              <a:rPr lang="ru-RU" sz="2000" b="1" dirty="0"/>
              <a:t> "Про порядок </a:t>
            </a:r>
            <a:r>
              <a:rPr lang="ru-RU" sz="2000" b="1" dirty="0" err="1"/>
              <a:t>виділення</a:t>
            </a:r>
            <a:r>
              <a:rPr lang="ru-RU" sz="2000" b="1" dirty="0"/>
              <a:t> в </a:t>
            </a:r>
            <a:r>
              <a:rPr lang="ru-RU" sz="2000" b="1" dirty="0" err="1"/>
              <a:t>натурі</a:t>
            </a:r>
            <a:r>
              <a:rPr lang="ru-RU" sz="2000" b="1" dirty="0"/>
              <a:t> (на </a:t>
            </a:r>
            <a:r>
              <a:rPr lang="ru-RU" sz="2000" b="1" dirty="0" err="1"/>
              <a:t>місцевості</a:t>
            </a:r>
            <a:r>
              <a:rPr lang="ru-RU" sz="2000" b="1" dirty="0"/>
              <a:t>) </a:t>
            </a:r>
            <a:r>
              <a:rPr lang="ru-RU" sz="2000" b="1" dirty="0" err="1"/>
              <a:t>земельних</a:t>
            </a:r>
            <a:r>
              <a:rPr lang="ru-RU" sz="2000" b="1" dirty="0"/>
              <a:t> </a:t>
            </a:r>
            <a:r>
              <a:rPr lang="ru-RU" sz="2000" b="1" dirty="0" err="1"/>
              <a:t>ділянок</a:t>
            </a:r>
            <a:r>
              <a:rPr lang="ru-RU" sz="2000" b="1" dirty="0"/>
              <a:t> </a:t>
            </a:r>
            <a:r>
              <a:rPr lang="ru-RU" sz="2000" b="1" dirty="0" err="1"/>
              <a:t>власникам</a:t>
            </a:r>
            <a:r>
              <a:rPr lang="ru-RU" sz="2000" b="1" dirty="0"/>
              <a:t> </a:t>
            </a:r>
            <a:r>
              <a:rPr lang="ru-RU" sz="2000" b="1" dirty="0" err="1"/>
              <a:t>земельних</a:t>
            </a:r>
            <a:r>
              <a:rPr lang="ru-RU" sz="2000" b="1" dirty="0"/>
              <a:t> </a:t>
            </a:r>
            <a:r>
              <a:rPr lang="ru-RU" sz="2000" b="1" dirty="0" err="1"/>
              <a:t>часток</a:t>
            </a:r>
            <a:r>
              <a:rPr lang="ru-RU" sz="2000" b="1" dirty="0"/>
              <a:t> (</a:t>
            </a:r>
            <a:r>
              <a:rPr lang="ru-RU" sz="2000" b="1" dirty="0" err="1"/>
              <a:t>паїв</a:t>
            </a:r>
            <a:r>
              <a:rPr lang="ru-RU" sz="2000" b="1" dirty="0" smtClean="0"/>
              <a:t>)"</a:t>
            </a:r>
            <a:endParaRPr lang="ru-RU" sz="2000" b="1" dirty="0"/>
          </a:p>
          <a:p>
            <a:endParaRPr lang="ru-RU" sz="2000" b="1" dirty="0"/>
          </a:p>
          <a:p>
            <a:r>
              <a:rPr lang="ru-RU" sz="2000" b="1" dirty="0"/>
              <a:t>3) у </a:t>
            </a:r>
            <a:r>
              <a:rPr lang="ru-RU" sz="2000" b="1" dirty="0" err="1"/>
              <a:t>статті</a:t>
            </a:r>
            <a:r>
              <a:rPr lang="ru-RU" sz="2000" b="1" dirty="0"/>
              <a:t> 13:</a:t>
            </a:r>
          </a:p>
          <a:p>
            <a:endParaRPr lang="ru-RU" sz="2000" b="1" dirty="0"/>
          </a:p>
          <a:p>
            <a:r>
              <a:rPr lang="ru-RU" sz="2000" b="1" dirty="0" smtClean="0"/>
              <a:t>у </a:t>
            </a:r>
            <a:r>
              <a:rPr lang="ru-RU" sz="2000" b="1" dirty="0" err="1"/>
              <a:t>частині</a:t>
            </a:r>
            <a:r>
              <a:rPr lang="ru-RU" sz="2000" b="1" dirty="0"/>
              <a:t> </a:t>
            </a:r>
            <a:r>
              <a:rPr lang="ru-RU" sz="2000" b="1" dirty="0" err="1"/>
              <a:t>четвертій</a:t>
            </a:r>
            <a:r>
              <a:rPr lang="ru-RU" sz="2000" b="1" dirty="0"/>
              <a:t> слова і </a:t>
            </a:r>
            <a:r>
              <a:rPr lang="ru-RU" sz="2000" b="1" dirty="0" err="1"/>
              <a:t>цифри</a:t>
            </a:r>
            <a:r>
              <a:rPr lang="ru-RU" sz="2000" b="1" dirty="0"/>
              <a:t> "до 1 </a:t>
            </a:r>
            <a:r>
              <a:rPr lang="ru-RU" sz="2000" b="1" dirty="0" err="1"/>
              <a:t>січня</a:t>
            </a:r>
            <a:r>
              <a:rPr lang="ru-RU" sz="2000" b="1" dirty="0"/>
              <a:t> 2025 року" </a:t>
            </a:r>
            <a:r>
              <a:rPr lang="ru-RU" sz="2000" b="1" dirty="0" err="1"/>
              <a:t>замінити</a:t>
            </a:r>
            <a:r>
              <a:rPr lang="ru-RU" sz="2000" b="1" dirty="0"/>
              <a:t> словами і цифрами "до </a:t>
            </a:r>
            <a:r>
              <a:rPr lang="ru-RU" sz="2000" b="1" dirty="0">
                <a:solidFill>
                  <a:srgbClr val="C00000"/>
                </a:solidFill>
              </a:rPr>
              <a:t>1 </a:t>
            </a:r>
            <a:r>
              <a:rPr lang="ru-RU" sz="2000" b="1" dirty="0" err="1">
                <a:solidFill>
                  <a:srgbClr val="C00000"/>
                </a:solidFill>
              </a:rPr>
              <a:t>січня</a:t>
            </a:r>
            <a:r>
              <a:rPr lang="ru-RU" sz="2000" b="1" dirty="0">
                <a:solidFill>
                  <a:srgbClr val="C00000"/>
                </a:solidFill>
              </a:rPr>
              <a:t> 2028 року</a:t>
            </a:r>
            <a:r>
              <a:rPr lang="ru-RU" sz="2000" b="1" dirty="0"/>
              <a:t>";</a:t>
            </a:r>
            <a:r>
              <a:rPr lang="uk-UA" sz="2000" b="1" dirty="0" smtClean="0"/>
              <a:t> </a:t>
            </a:r>
            <a:endParaRPr lang="uk-UA" sz="2000" b="1" dirty="0"/>
          </a:p>
        </p:txBody>
      </p:sp>
      <p:sp>
        <p:nvSpPr>
          <p:cNvPr id="10" name="Стрелка вниз 9"/>
          <p:cNvSpPr/>
          <p:nvPr/>
        </p:nvSpPr>
        <p:spPr>
          <a:xfrm>
            <a:off x="4519416" y="2060848"/>
            <a:ext cx="484632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33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243276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1043608" y="260648"/>
            <a:ext cx="7920880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b="1" smtClean="0">
                <a:solidFill>
                  <a:srgbClr val="FF0000"/>
                </a:solidFill>
              </a:rPr>
              <a:t>ПОСТАНОВА КАБІНЕТУ МІНІСТРІВ УКРАЇНИ </a:t>
            </a:r>
          </a:p>
          <a:p>
            <a:r>
              <a:rPr lang="uk-UA" sz="2000" b="1" smtClean="0">
                <a:solidFill>
                  <a:srgbClr val="FF0000"/>
                </a:solidFill>
              </a:rPr>
              <a:t>від 7 червня 2017 р. № 413 </a:t>
            </a:r>
          </a:p>
          <a:p>
            <a:endParaRPr lang="uk-UA" sz="2000" b="1" smtClean="0"/>
          </a:p>
          <a:p>
            <a:r>
              <a:rPr lang="uk-UA" sz="2000" b="1" smtClean="0"/>
              <a:t>«Деякі питання удосконалення управління в сфері використання та охорони земель сільськогосподарського призначення державної власності та розпорядження ними»</a:t>
            </a:r>
          </a:p>
          <a:p>
            <a:r>
              <a:rPr lang="uk-UA" sz="2000" smtClean="0"/>
              <a:t>(Про </a:t>
            </a:r>
            <a:r>
              <a:rPr lang="uk-UA" sz="2000"/>
              <a:t>втрату чинності Постанови як такої, що не відповідає Конституції </a:t>
            </a:r>
            <a:r>
              <a:rPr lang="uk-UA" sz="2000" smtClean="0"/>
              <a:t>України, див</a:t>
            </a:r>
            <a:r>
              <a:rPr lang="uk-UA" sz="2000"/>
              <a:t>. Рішення Конституційного Суду № 8-р/2019 від </a:t>
            </a:r>
            <a:r>
              <a:rPr lang="uk-UA" sz="2000" smtClean="0"/>
              <a:t>25.06.2019)</a:t>
            </a:r>
          </a:p>
          <a:p>
            <a:endParaRPr lang="uk-UA" sz="2000" smtClean="0"/>
          </a:p>
          <a:p>
            <a:endParaRPr lang="uk-UA" sz="2000" b="1" smtClean="0"/>
          </a:p>
          <a:p>
            <a:endParaRPr lang="uk-UA" sz="2000" b="1" smtClean="0"/>
          </a:p>
          <a:p>
            <a:r>
              <a:rPr lang="uk-UA" sz="2000" b="1" smtClean="0"/>
              <a:t>СТРАТЕГІЯ </a:t>
            </a:r>
          </a:p>
          <a:p>
            <a:r>
              <a:rPr lang="uk-UA" sz="2000" b="1" smtClean="0"/>
              <a:t>удосконалення механізму управління в сфері використання та охорони земель сільськогосподарського призначення державної власності та розпорядження ними</a:t>
            </a:r>
          </a:p>
          <a:p>
            <a:endParaRPr lang="uk-UA" sz="2400" b="1"/>
          </a:p>
        </p:txBody>
      </p:sp>
      <p:sp>
        <p:nvSpPr>
          <p:cNvPr id="10" name="Стрелка вниз 9"/>
          <p:cNvSpPr/>
          <p:nvPr/>
        </p:nvSpPr>
        <p:spPr>
          <a:xfrm>
            <a:off x="4427984" y="3068960"/>
            <a:ext cx="484632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34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787143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1043608" y="260648"/>
            <a:ext cx="792088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smtClean="0"/>
              <a:t>СТРАТЕГІЯ </a:t>
            </a:r>
          </a:p>
          <a:p>
            <a:r>
              <a:rPr lang="uk-UA" sz="2400" b="1" smtClean="0"/>
              <a:t>удосконалення механізму управління в сфері використання та охорони земель сільськогосподарського призначення державної власності та розпорядження ними</a:t>
            </a:r>
          </a:p>
          <a:p>
            <a:endParaRPr lang="uk-UA" sz="2400" b="1"/>
          </a:p>
          <a:p>
            <a:r>
              <a:rPr lang="uk-UA" sz="2400" smtClean="0"/>
              <a:t>Відповідно </a:t>
            </a:r>
            <a:r>
              <a:rPr lang="uk-UA" sz="2400"/>
              <a:t>до рекомендацій Європейської економічної комісії ООН з питань управління земельними ресурсами для належного державного управління земельними ресурсами повинні бути </a:t>
            </a:r>
            <a:r>
              <a:rPr lang="uk-UA" sz="2400" smtClean="0"/>
              <a:t>здійснені </a:t>
            </a:r>
            <a:r>
              <a:rPr lang="uk-UA" sz="2400"/>
              <a:t>заходи щодо:</a:t>
            </a:r>
          </a:p>
          <a:p>
            <a:endParaRPr lang="uk-UA" sz="2400" b="1"/>
          </a:p>
          <a:p>
            <a:r>
              <a:rPr lang="uk-UA" sz="2400" b="1" smtClean="0"/>
              <a:t>…визначення </a:t>
            </a:r>
            <a:r>
              <a:rPr lang="uk-UA" sz="2400" b="1"/>
              <a:t>на законодавчому рівні сутності землі, форм і характеру власності, форм користування і прав на землю, обмежень і зобов’язань, які повинні </a:t>
            </a:r>
            <a:r>
              <a:rPr lang="uk-UA" sz="2400" b="1" smtClean="0"/>
              <a:t>реєструватися.</a:t>
            </a:r>
            <a:endParaRPr lang="uk-UA" sz="2400" b="1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35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075438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smtClean="0"/>
              <a:t>Зміст права власності на землю</a:t>
            </a:r>
            <a:br>
              <a:rPr lang="uk-UA" b="1" smtClean="0"/>
            </a:br>
            <a:r>
              <a:rPr lang="uk-UA" b="1" smtClean="0">
                <a:solidFill>
                  <a:srgbClr val="C00000"/>
                </a:solidFill>
              </a:rPr>
              <a:t>ст. 317 ЦК, ст. 78 ЗК </a:t>
            </a:r>
            <a:endParaRPr lang="ru-RU" b="1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35100" y="14478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36</a:t>
            </a:fld>
            <a:endParaRPr lang="ru-RU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115616" y="620688"/>
            <a:ext cx="7920880" cy="4800600"/>
          </a:xfrm>
        </p:spPr>
        <p:txBody>
          <a:bodyPr/>
          <a:lstStyle/>
          <a:p>
            <a:pPr marL="82296" indent="0">
              <a:buNone/>
            </a:pPr>
            <a:r>
              <a:rPr lang="uk-UA" sz="4000" b="1" smtClean="0">
                <a:solidFill>
                  <a:schemeClr val="accent3">
                    <a:lumMod val="50000"/>
                  </a:schemeClr>
                </a:solidFill>
              </a:rPr>
              <a:t>Право володіння землею </a:t>
            </a:r>
          </a:p>
          <a:p>
            <a:pPr marL="82296" indent="0">
              <a:buNone/>
            </a:pPr>
            <a:endParaRPr lang="uk-UA" smtClean="0"/>
          </a:p>
          <a:p>
            <a:pPr marL="82296" indent="0">
              <a:buNone/>
            </a:pPr>
            <a:r>
              <a:rPr lang="uk-UA" sz="3600" smtClean="0"/>
              <a:t>юридично забезпечена правомочність власника, що полягає в можливості його фактичного панування над земельною ділянкою та утримання її у своєму господарстві.</a:t>
            </a:r>
            <a:endParaRPr lang="uk-UA" sz="360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37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554125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115616" y="620688"/>
            <a:ext cx="7920880" cy="4800600"/>
          </a:xfrm>
        </p:spPr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uk-UA" sz="4000" b="1" smtClean="0">
                <a:solidFill>
                  <a:schemeClr val="accent3">
                    <a:lumMod val="50000"/>
                  </a:schemeClr>
                </a:solidFill>
              </a:rPr>
              <a:t>Право користування землею </a:t>
            </a:r>
          </a:p>
          <a:p>
            <a:pPr marL="82296" indent="0">
              <a:buNone/>
            </a:pPr>
            <a:endParaRPr lang="uk-UA" smtClean="0"/>
          </a:p>
          <a:p>
            <a:pPr marL="82296" indent="0">
              <a:buNone/>
            </a:pPr>
            <a:r>
              <a:rPr lang="uk-UA" sz="3600"/>
              <a:t>юридично забезпечена можливість власника здобувати із власної земельної ділянки її корисні господарські та інші властивості, </a:t>
            </a:r>
            <a:r>
              <a:rPr lang="uk-UA" sz="3600" smtClean="0"/>
              <a:t>зокрема, можливість </a:t>
            </a:r>
            <a:r>
              <a:rPr lang="uk-UA" sz="3600"/>
              <a:t>її господарської експлуатації з метою отримання </a:t>
            </a:r>
            <a:r>
              <a:rPr lang="uk-UA" sz="3600" smtClean="0"/>
              <a:t>доходу.</a:t>
            </a:r>
            <a:endParaRPr lang="uk-UA" sz="360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38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920100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115616" y="620688"/>
            <a:ext cx="7920880" cy="4800600"/>
          </a:xfrm>
        </p:spPr>
        <p:txBody>
          <a:bodyPr/>
          <a:lstStyle/>
          <a:p>
            <a:pPr marL="82296" indent="0">
              <a:buNone/>
            </a:pPr>
            <a:r>
              <a:rPr lang="uk-UA" sz="4000" b="1" smtClean="0">
                <a:solidFill>
                  <a:schemeClr val="accent3">
                    <a:lumMod val="50000"/>
                  </a:schemeClr>
                </a:solidFill>
              </a:rPr>
              <a:t>Право розпорядження землею </a:t>
            </a:r>
          </a:p>
          <a:p>
            <a:pPr marL="82296" indent="0">
              <a:buNone/>
            </a:pPr>
            <a:endParaRPr lang="uk-UA" smtClean="0"/>
          </a:p>
          <a:p>
            <a:pPr marL="82296" indent="0">
              <a:buNone/>
            </a:pPr>
            <a:r>
              <a:rPr lang="uk-UA" sz="3600" smtClean="0"/>
              <a:t>юридично забезпечена можливість власника визначати із врахуванням обмежень, встановлених законодавством, юридичну та фізичну долю належної йому земельної ділянки.</a:t>
            </a:r>
            <a:endParaRPr lang="uk-UA" sz="360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39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5588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6416" y="116632"/>
            <a:ext cx="7890080" cy="706090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</a:pPr>
            <a:r>
              <a:rPr lang="uk-UA" sz="2400" b="1" dirty="0" smtClean="0"/>
              <a:t>«Земля» як юридична категорія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860648"/>
            <a:ext cx="7890080" cy="5736704"/>
          </a:xfrm>
        </p:spPr>
        <p:txBody>
          <a:bodyPr>
            <a:normAutofit/>
          </a:bodyPr>
          <a:lstStyle/>
          <a:p>
            <a:pPr marL="82296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uk-UA" sz="2600" b="1" dirty="0">
                <a:solidFill>
                  <a:srgbClr val="C00000"/>
                </a:solidFill>
              </a:rPr>
              <a:t>Стаття </a:t>
            </a:r>
            <a:r>
              <a:rPr lang="uk-UA" sz="2600" b="1" dirty="0" smtClean="0">
                <a:solidFill>
                  <a:srgbClr val="C00000"/>
                </a:solidFill>
              </a:rPr>
              <a:t>1 Закону України «Про охорону земель»</a:t>
            </a:r>
          </a:p>
          <a:p>
            <a:pPr marL="82296" indent="0">
              <a:lnSpc>
                <a:spcPct val="150000"/>
              </a:lnSpc>
              <a:spcBef>
                <a:spcPts val="0"/>
              </a:spcBef>
              <a:buNone/>
            </a:pPr>
            <a:endParaRPr lang="uk-UA" sz="2600" b="1" dirty="0">
              <a:solidFill>
                <a:srgbClr val="C0000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uk-UA" sz="2400" b="1" u="sng" dirty="0">
                <a:solidFill>
                  <a:srgbClr val="00B050"/>
                </a:solidFill>
              </a:rPr>
              <a:t>земельні ресурси </a:t>
            </a:r>
            <a:r>
              <a:rPr lang="uk-UA" sz="2400" b="1" dirty="0"/>
              <a:t>- сукупний природний ресурс поверхні суші як просторового базису розселення і господарської діяльності, основний засіб виробництва в сільському та лісовому </a:t>
            </a:r>
            <a:r>
              <a:rPr lang="uk-UA" sz="2400" b="1" dirty="0" smtClean="0"/>
              <a:t>господарстві.</a:t>
            </a:r>
            <a:endParaRPr lang="uk-UA" sz="2400" b="1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uk-UA" sz="2400" b="1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uk-UA" sz="2400" b="1" u="sng" dirty="0">
                <a:solidFill>
                  <a:srgbClr val="00B050"/>
                </a:solidFill>
              </a:rPr>
              <a:t>земля</a:t>
            </a:r>
            <a:r>
              <a:rPr lang="uk-UA" sz="2400" b="1" dirty="0"/>
              <a:t> - поверхня суші з ґрунтами, корисними копалинами та іншими природними елементами, що органічно поєднані та функціонують разом з </a:t>
            </a:r>
            <a:r>
              <a:rPr lang="uk-UA" sz="2400" b="1" dirty="0" smtClean="0"/>
              <a:t>нею.</a:t>
            </a:r>
            <a:endParaRPr lang="uk-UA" sz="2400" b="1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621070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43608" y="188640"/>
            <a:ext cx="7776864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>
                <a:solidFill>
                  <a:schemeClr val="accent3">
                    <a:lumMod val="50000"/>
                  </a:schemeClr>
                </a:solidFill>
              </a:rPr>
              <a:t>Стаття </a:t>
            </a:r>
            <a:r>
              <a:rPr lang="uk-UA" sz="2400" b="1" smtClean="0">
                <a:solidFill>
                  <a:schemeClr val="accent3">
                    <a:lumMod val="50000"/>
                  </a:schemeClr>
                </a:solidFill>
              </a:rPr>
              <a:t>90 ЗК України. </a:t>
            </a:r>
          </a:p>
          <a:p>
            <a:r>
              <a:rPr lang="uk-UA" sz="2400" b="1" smtClean="0">
                <a:solidFill>
                  <a:schemeClr val="accent3">
                    <a:lumMod val="50000"/>
                  </a:schemeClr>
                </a:solidFill>
              </a:rPr>
              <a:t>Права </a:t>
            </a:r>
            <a:r>
              <a:rPr lang="uk-UA" sz="2400" b="1">
                <a:solidFill>
                  <a:schemeClr val="accent3">
                    <a:lumMod val="50000"/>
                  </a:schemeClr>
                </a:solidFill>
              </a:rPr>
              <a:t>власників земельних ділянок</a:t>
            </a:r>
          </a:p>
          <a:p>
            <a:endParaRPr lang="uk-UA" sz="2200" b="1" smtClean="0"/>
          </a:p>
          <a:p>
            <a:r>
              <a:rPr lang="uk-UA" sz="2200" b="1" smtClean="0"/>
              <a:t>Власники </a:t>
            </a:r>
            <a:r>
              <a:rPr lang="uk-UA" sz="2200" b="1"/>
              <a:t>земельних ділянок мають право:</a:t>
            </a:r>
          </a:p>
          <a:p>
            <a:endParaRPr lang="uk-UA" sz="2200" b="1" smtClean="0"/>
          </a:p>
          <a:p>
            <a:pPr marL="457200" indent="-457200" algn="just">
              <a:buClr>
                <a:srgbClr val="C00000"/>
              </a:buClr>
              <a:buFont typeface="+mj-lt"/>
              <a:buAutoNum type="arabicPeriod"/>
            </a:pPr>
            <a:r>
              <a:rPr lang="uk-UA" sz="2200" b="1" smtClean="0"/>
              <a:t>продавати </a:t>
            </a:r>
            <a:r>
              <a:rPr lang="uk-UA" sz="2200" b="1"/>
              <a:t>або іншим шляхом відчужувати земельну ділянку, передавати її в оренду, заставу, спадщину;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rabicPeriod"/>
            </a:pPr>
            <a:r>
              <a:rPr lang="uk-UA" sz="2200" b="1" smtClean="0"/>
              <a:t>самостійно </a:t>
            </a:r>
            <a:r>
              <a:rPr lang="uk-UA" sz="2200" b="1"/>
              <a:t>господарювати на землі;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rabicPeriod"/>
            </a:pPr>
            <a:r>
              <a:rPr lang="uk-UA" sz="2200" b="1" smtClean="0"/>
              <a:t>власності </a:t>
            </a:r>
            <a:r>
              <a:rPr lang="uk-UA" sz="2200" b="1"/>
              <a:t>на посіви і насадження сільськогосподарських та інших культур, на вироблену продукцію;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rabicPeriod"/>
            </a:pPr>
            <a:r>
              <a:rPr lang="uk-UA" sz="2200" b="1" smtClean="0"/>
              <a:t>використовувати </a:t>
            </a:r>
            <a:r>
              <a:rPr lang="uk-UA" sz="2200" b="1"/>
              <a:t>у встановленому порядку для власних потреб наявні на земельній ділянці загальнопоширені корисні копалини, торф, лісові насадження, водні об'єкти, а також інші корисні властивості землі;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rabicPeriod"/>
            </a:pPr>
            <a:r>
              <a:rPr lang="uk-UA" sz="2200" b="1" smtClean="0"/>
              <a:t>на </a:t>
            </a:r>
            <a:r>
              <a:rPr lang="uk-UA" sz="2200" b="1"/>
              <a:t>відшкодування збитків у випадках, передбачених законом;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rabicPeriod"/>
            </a:pPr>
            <a:r>
              <a:rPr lang="uk-UA" sz="2200" b="1" smtClean="0"/>
              <a:t>споруджувати </a:t>
            </a:r>
            <a:r>
              <a:rPr lang="uk-UA" sz="2200" b="1"/>
              <a:t>жилі будинки, виробничі та інші будівлі і споруди.</a:t>
            </a:r>
            <a:endParaRPr lang="uk-UA" sz="220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40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74774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43608" y="188640"/>
            <a:ext cx="7776864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>
                <a:solidFill>
                  <a:schemeClr val="accent3">
                    <a:lumMod val="50000"/>
                  </a:schemeClr>
                </a:solidFill>
              </a:rPr>
              <a:t>Стаття </a:t>
            </a:r>
            <a:r>
              <a:rPr lang="uk-UA" sz="2400" b="1" smtClean="0">
                <a:solidFill>
                  <a:schemeClr val="accent3">
                    <a:lumMod val="50000"/>
                  </a:schemeClr>
                </a:solidFill>
              </a:rPr>
              <a:t>91 ЗК України. </a:t>
            </a:r>
          </a:p>
          <a:p>
            <a:r>
              <a:rPr lang="uk-UA" sz="2400" b="1" smtClean="0">
                <a:solidFill>
                  <a:schemeClr val="accent3">
                    <a:lumMod val="50000"/>
                  </a:schemeClr>
                </a:solidFill>
              </a:rPr>
              <a:t>Обов'язки власників </a:t>
            </a:r>
            <a:r>
              <a:rPr lang="uk-UA" sz="2400" b="1">
                <a:solidFill>
                  <a:schemeClr val="accent3">
                    <a:lumMod val="50000"/>
                  </a:schemeClr>
                </a:solidFill>
              </a:rPr>
              <a:t>земельних ділянок</a:t>
            </a:r>
          </a:p>
          <a:p>
            <a:r>
              <a:rPr lang="uk-UA" sz="2200" b="1" smtClean="0"/>
              <a:t>Власники </a:t>
            </a:r>
            <a:r>
              <a:rPr lang="uk-UA" sz="2200" b="1"/>
              <a:t>земельних ділянок </a:t>
            </a:r>
            <a:r>
              <a:rPr lang="uk-UA" sz="2200" b="1" smtClean="0"/>
              <a:t>зобов'язані:</a:t>
            </a:r>
          </a:p>
          <a:p>
            <a:pPr marL="342900" indent="-342900" algn="just">
              <a:buClr>
                <a:srgbClr val="C00000"/>
              </a:buClr>
              <a:buFont typeface="+mj-lt"/>
              <a:buAutoNum type="arabicPeriod"/>
            </a:pPr>
            <a:r>
              <a:rPr lang="uk-UA" b="1" smtClean="0"/>
              <a:t>забезпечувати </a:t>
            </a:r>
            <a:r>
              <a:rPr lang="uk-UA" b="1"/>
              <a:t>використання їх за цільовим призначенням;</a:t>
            </a:r>
          </a:p>
          <a:p>
            <a:pPr marL="342900" indent="-342900" algn="just">
              <a:buClr>
                <a:srgbClr val="C00000"/>
              </a:buClr>
              <a:buFont typeface="+mj-lt"/>
              <a:buAutoNum type="arabicPeriod"/>
            </a:pPr>
            <a:r>
              <a:rPr lang="uk-UA" b="1" smtClean="0"/>
              <a:t>додержуватися </a:t>
            </a:r>
            <a:r>
              <a:rPr lang="uk-UA" b="1"/>
              <a:t>вимог законодавства про охорону довкілля;</a:t>
            </a:r>
          </a:p>
          <a:p>
            <a:pPr marL="342900" indent="-342900" algn="just">
              <a:buClr>
                <a:srgbClr val="C00000"/>
              </a:buClr>
              <a:buFont typeface="+mj-lt"/>
              <a:buAutoNum type="arabicPeriod"/>
            </a:pPr>
            <a:r>
              <a:rPr lang="uk-UA" b="1" smtClean="0"/>
              <a:t>своєчасно </a:t>
            </a:r>
            <a:r>
              <a:rPr lang="uk-UA" b="1"/>
              <a:t>сплачувати земельний податок;</a:t>
            </a:r>
          </a:p>
          <a:p>
            <a:pPr marL="342900" indent="-342900" algn="just">
              <a:buClr>
                <a:srgbClr val="C00000"/>
              </a:buClr>
              <a:buFont typeface="+mj-lt"/>
              <a:buAutoNum type="arabicPeriod"/>
            </a:pPr>
            <a:r>
              <a:rPr lang="uk-UA" b="1" smtClean="0"/>
              <a:t>не </a:t>
            </a:r>
            <a:r>
              <a:rPr lang="uk-UA" b="1"/>
              <a:t>порушувати прав власників суміжних земельних ділянок та землекористувачів;</a:t>
            </a:r>
          </a:p>
          <a:p>
            <a:pPr marL="342900" indent="-342900" algn="just">
              <a:buClr>
                <a:srgbClr val="C00000"/>
              </a:buClr>
              <a:buFont typeface="+mj-lt"/>
              <a:buAutoNum type="arabicPeriod"/>
            </a:pPr>
            <a:r>
              <a:rPr lang="uk-UA" b="1" smtClean="0"/>
              <a:t>підвищувати </a:t>
            </a:r>
            <a:r>
              <a:rPr lang="uk-UA" b="1"/>
              <a:t>родючість ґрунтів та зберігати інші корисні властивості землі;</a:t>
            </a:r>
          </a:p>
          <a:p>
            <a:pPr marL="342900" indent="-342900" algn="just">
              <a:buClr>
                <a:srgbClr val="C00000"/>
              </a:buClr>
              <a:buFont typeface="+mj-lt"/>
              <a:buAutoNum type="arabicPeriod"/>
            </a:pPr>
            <a:r>
              <a:rPr lang="uk-UA" b="1" smtClean="0"/>
              <a:t>своєчасно </a:t>
            </a:r>
            <a:r>
              <a:rPr lang="uk-UA" b="1"/>
              <a:t>надавати відповідним органам виконавчої влади та органам місцевого самоврядування дані про стан і використання земель та інших природних ресурсів у порядку, встановленому законом;</a:t>
            </a:r>
          </a:p>
          <a:p>
            <a:pPr marL="342900" indent="-342900" algn="just">
              <a:buClr>
                <a:srgbClr val="C00000"/>
              </a:buClr>
              <a:buFont typeface="+mj-lt"/>
              <a:buAutoNum type="arabicPeriod"/>
            </a:pPr>
            <a:r>
              <a:rPr lang="uk-UA" b="1" smtClean="0"/>
              <a:t>дотримуватися </a:t>
            </a:r>
            <a:r>
              <a:rPr lang="uk-UA" b="1"/>
              <a:t>правил добросусідства та обмежень, пов'язаних з встановленням земельних сервітутів та охоронних зон;</a:t>
            </a:r>
          </a:p>
          <a:p>
            <a:pPr marL="342900" indent="-342900" algn="just">
              <a:buClr>
                <a:srgbClr val="C00000"/>
              </a:buClr>
              <a:buFont typeface="+mj-lt"/>
              <a:buAutoNum type="arabicPeriod"/>
            </a:pPr>
            <a:r>
              <a:rPr lang="uk-UA" b="1" smtClean="0"/>
              <a:t>зберігати </a:t>
            </a:r>
            <a:r>
              <a:rPr lang="uk-UA" b="1"/>
              <a:t>геодезичні знаки, протиерозійні споруди, мережі зрошувальних і осушувальних систем;</a:t>
            </a:r>
          </a:p>
          <a:p>
            <a:pPr marL="342900" indent="-342900" algn="just">
              <a:buClr>
                <a:srgbClr val="C00000"/>
              </a:buClr>
              <a:buFont typeface="+mj-lt"/>
              <a:buAutoNum type="arabicPeriod"/>
            </a:pPr>
            <a:r>
              <a:rPr lang="uk-UA" b="1" smtClean="0"/>
              <a:t>за </a:t>
            </a:r>
            <a:r>
              <a:rPr lang="uk-UA" b="1"/>
              <a:t>свій рахунок привести земельну ділянку у попередній стан у разі незаконної зміни її рельєфу, за винятком здійснення такої зміни не власником земельної ділянки, коли приведення у попередній стан здійснюється за рахунок особи, яка незаконно змінила </a:t>
            </a:r>
            <a:r>
              <a:rPr lang="uk-UA" b="1" smtClean="0"/>
              <a:t>рельєф;</a:t>
            </a:r>
            <a:endParaRPr lang="uk-UA" b="1"/>
          </a:p>
          <a:p>
            <a:pPr marL="342900" indent="-342900" algn="just">
              <a:buClr>
                <a:srgbClr val="C00000"/>
              </a:buClr>
              <a:buFont typeface="+mj-lt"/>
              <a:buAutoNum type="arabicPeriod"/>
            </a:pPr>
            <a:r>
              <a:rPr lang="uk-UA" b="1" smtClean="0"/>
              <a:t>нести інші обов'язки, встановлені законом.</a:t>
            </a:r>
            <a:endParaRPr lang="uk-UA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41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930342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-27384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uk-UA" sz="3200" b="1" smtClean="0"/>
              <a:t>Право приватної власності на землю</a:t>
            </a:r>
            <a:endParaRPr lang="ru-RU" sz="3200" b="1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052736"/>
            <a:ext cx="7746064" cy="4800600"/>
          </a:xfrm>
        </p:spPr>
        <p:txBody>
          <a:bodyPr>
            <a:normAutofit fontScale="92500"/>
          </a:bodyPr>
          <a:lstStyle/>
          <a:p>
            <a:pPr marL="82296" indent="0">
              <a:buNone/>
            </a:pPr>
            <a:r>
              <a:rPr lang="uk-UA" b="1" smtClean="0">
                <a:solidFill>
                  <a:srgbClr val="C00000"/>
                </a:solidFill>
              </a:rPr>
              <a:t>Суб'єкти:</a:t>
            </a:r>
          </a:p>
          <a:p>
            <a:pPr marL="596646" indent="-514350">
              <a:buClr>
                <a:srgbClr val="FF0000"/>
              </a:buClr>
              <a:buFont typeface="+mj-lt"/>
              <a:buAutoNum type="arabicPeriod"/>
            </a:pPr>
            <a:r>
              <a:rPr lang="uk-UA" smtClean="0"/>
              <a:t>громадяни України.</a:t>
            </a:r>
          </a:p>
          <a:p>
            <a:pPr marL="596646" indent="-514350">
              <a:buClr>
                <a:srgbClr val="FF0000"/>
              </a:buClr>
              <a:buFont typeface="+mj-lt"/>
              <a:buAutoNum type="arabicPeriod"/>
            </a:pPr>
            <a:r>
              <a:rPr lang="uk-UA" smtClean="0"/>
              <a:t>іноземці та особи без громадянства.</a:t>
            </a:r>
          </a:p>
          <a:p>
            <a:pPr marL="596646" indent="-514350">
              <a:buClr>
                <a:srgbClr val="FF0000"/>
              </a:buClr>
              <a:buFont typeface="+mj-lt"/>
              <a:buAutoNum type="arabicPeriod"/>
            </a:pPr>
            <a:r>
              <a:rPr lang="uk-UA" smtClean="0"/>
              <a:t>юридичні</a:t>
            </a:r>
            <a:r>
              <a:rPr lang="ru-RU" smtClean="0"/>
              <a:t> </a:t>
            </a:r>
            <a:r>
              <a:rPr lang="ru-RU"/>
              <a:t>особи, </a:t>
            </a:r>
            <a:r>
              <a:rPr lang="uk-UA" smtClean="0"/>
              <a:t>засновані</a:t>
            </a:r>
            <a:r>
              <a:rPr lang="ru-RU" smtClean="0"/>
              <a:t> </a:t>
            </a:r>
            <a:r>
              <a:rPr lang="uk-UA" smtClean="0"/>
              <a:t>громадянами</a:t>
            </a:r>
            <a:r>
              <a:rPr lang="ru-RU" smtClean="0"/>
              <a:t> </a:t>
            </a:r>
            <a:r>
              <a:rPr lang="uk-UA" smtClean="0"/>
              <a:t>України або юридичними особами України. </a:t>
            </a:r>
          </a:p>
          <a:p>
            <a:pPr marL="596646" indent="-514350">
              <a:buClr>
                <a:srgbClr val="FF0000"/>
              </a:buClr>
              <a:buFont typeface="+mj-lt"/>
              <a:buAutoNum type="arabicPeriod"/>
            </a:pPr>
            <a:r>
              <a:rPr lang="uk-UA" smtClean="0"/>
              <a:t>іноземні юридичні</a:t>
            </a:r>
            <a:r>
              <a:rPr lang="ru-RU" smtClean="0"/>
              <a:t> особи. </a:t>
            </a:r>
          </a:p>
          <a:p>
            <a:pPr marL="596646" indent="-514350">
              <a:buClr>
                <a:srgbClr val="FF0000"/>
              </a:buClr>
              <a:buFont typeface="+mj-lt"/>
              <a:buAutoNum type="arabicPeriod"/>
            </a:pPr>
            <a:r>
              <a:rPr lang="uk-UA" smtClean="0"/>
              <a:t>спільні</a:t>
            </a:r>
            <a:r>
              <a:rPr lang="ru-RU" smtClean="0"/>
              <a:t> </a:t>
            </a:r>
            <a:r>
              <a:rPr lang="uk-UA" smtClean="0"/>
              <a:t>підприємства</a:t>
            </a:r>
            <a:r>
              <a:rPr lang="ru-RU" smtClean="0"/>
              <a:t>, </a:t>
            </a:r>
            <a:r>
              <a:rPr lang="uk-UA" smtClean="0"/>
              <a:t>засновані</a:t>
            </a:r>
            <a:r>
              <a:rPr lang="ru-RU" smtClean="0"/>
              <a:t> </a:t>
            </a:r>
            <a:r>
              <a:rPr lang="uk-UA" smtClean="0"/>
              <a:t>за участю іноземних юридичних і фізичних осіб</a:t>
            </a:r>
            <a:r>
              <a:rPr lang="ru-RU" smtClean="0"/>
              <a:t>. 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42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511683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-27384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uk-UA" sz="3200" b="1" smtClean="0"/>
              <a:t>Право приватної власності на землю</a:t>
            </a:r>
            <a:endParaRPr lang="ru-RU" sz="3200" b="1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052736"/>
            <a:ext cx="7746064" cy="5616624"/>
          </a:xfrm>
        </p:spPr>
        <p:txBody>
          <a:bodyPr>
            <a:normAutofit fontScale="92500" lnSpcReduction="10000"/>
          </a:bodyPr>
          <a:lstStyle/>
          <a:p>
            <a:pPr marL="82296" indent="0">
              <a:buNone/>
            </a:pPr>
            <a:r>
              <a:rPr lang="uk-UA" b="1" smtClean="0">
                <a:solidFill>
                  <a:srgbClr val="C00000"/>
                </a:solidFill>
              </a:rPr>
              <a:t>Об'єкти:</a:t>
            </a:r>
          </a:p>
          <a:p>
            <a:pPr marL="596646" indent="-514350">
              <a:buClr>
                <a:srgbClr val="FF0000"/>
              </a:buClr>
              <a:buFont typeface="+mj-lt"/>
              <a:buAutoNum type="arabicPeriod"/>
            </a:pPr>
            <a:r>
              <a:rPr lang="uk-UA" b="1" smtClean="0"/>
              <a:t>земельна ділянка </a:t>
            </a:r>
            <a:r>
              <a:rPr lang="uk-UA" smtClean="0"/>
              <a:t>– частина  земної  поверхні  з установленими межами,  певним місцем розташування,  з  визначеними щодо неї правами.</a:t>
            </a:r>
          </a:p>
          <a:p>
            <a:pPr marL="596646" indent="-514350">
              <a:buClr>
                <a:srgbClr val="FF0000"/>
              </a:buClr>
              <a:buFont typeface="+mj-lt"/>
              <a:buAutoNum type="arabicPeriod"/>
            </a:pPr>
            <a:r>
              <a:rPr lang="uk-UA" b="1" smtClean="0"/>
              <a:t>право на земельну частку (пай) </a:t>
            </a:r>
            <a:r>
              <a:rPr lang="uk-UA" smtClean="0"/>
              <a:t>– право на умовну земельну частку в гектарах з відповідною грошовою оцінкою без виділення у загальному масиві земель.</a:t>
            </a:r>
          </a:p>
          <a:p>
            <a:pPr marL="596646" indent="-514350">
              <a:buClr>
                <a:srgbClr val="FF0000"/>
              </a:buClr>
              <a:buFont typeface="+mj-lt"/>
              <a:buAutoNum type="arabicPeriod"/>
            </a:pPr>
            <a:r>
              <a:rPr lang="uk-UA" b="1" smtClean="0"/>
              <a:t>майнове право на земельну ділянку </a:t>
            </a:r>
            <a:r>
              <a:rPr lang="uk-UA" smtClean="0"/>
              <a:t>–  будь-яке право,  пов'язане із ділянкою, відмінне від права власності.  </a:t>
            </a:r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43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994469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-27384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uk-UA" sz="3200" b="1" smtClean="0"/>
              <a:t>Земельна ділянка як об'єкт права приватної власності на землю</a:t>
            </a:r>
            <a:endParaRPr lang="ru-RU" sz="3200" b="1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340768"/>
            <a:ext cx="7818072" cy="5616624"/>
          </a:xfrm>
        </p:spPr>
        <p:txBody>
          <a:bodyPr>
            <a:normAutofit/>
          </a:bodyPr>
          <a:lstStyle/>
          <a:p>
            <a:pPr marL="596646" indent="-514350">
              <a:buClr>
                <a:srgbClr val="FF0000"/>
              </a:buClr>
              <a:buFont typeface="+mj-lt"/>
              <a:buAutoNum type="arabicPeriod"/>
            </a:pPr>
            <a:r>
              <a:rPr lang="uk-UA" b="1" smtClean="0"/>
              <a:t>Ст. 79 ЗК України </a:t>
            </a:r>
            <a:r>
              <a:rPr lang="uk-UA" smtClean="0"/>
              <a:t>– нормативна дефініція.</a:t>
            </a:r>
          </a:p>
          <a:p>
            <a:pPr marL="596646" indent="-514350">
              <a:buClr>
                <a:srgbClr val="FF0000"/>
              </a:buClr>
              <a:buFont typeface="+mj-lt"/>
              <a:buAutoNum type="arabicPeriod"/>
            </a:pPr>
            <a:r>
              <a:rPr lang="uk-UA" b="1" smtClean="0"/>
              <a:t>Ст. 79 </a:t>
            </a:r>
            <a:r>
              <a:rPr lang="uk-UA" b="1" baseline="30000" smtClean="0"/>
              <a:t>1</a:t>
            </a:r>
            <a:r>
              <a:rPr lang="uk-UA" b="1" smtClean="0"/>
              <a:t> ЗК України  </a:t>
            </a:r>
            <a:r>
              <a:rPr lang="uk-UA" smtClean="0"/>
              <a:t>– земельна ділянка як об'єкт цивільних прав.</a:t>
            </a:r>
          </a:p>
          <a:p>
            <a:pPr marL="596646" indent="-514350">
              <a:buClr>
                <a:srgbClr val="FF0000"/>
              </a:buClr>
              <a:buFont typeface="+mj-lt"/>
              <a:buAutoNum type="arabicPeriod"/>
            </a:pPr>
            <a:r>
              <a:rPr lang="uk-UA" smtClean="0"/>
              <a:t>Закон України від 7 липня 2011 р. </a:t>
            </a:r>
            <a:r>
              <a:rPr lang="uk-UA" b="1" smtClean="0"/>
              <a:t>«Про Державний земельний кадастр»       </a:t>
            </a:r>
            <a:r>
              <a:rPr lang="uk-UA" smtClean="0"/>
              <a:t> (ст. 15, 16).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44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764638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-27384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uk-UA" sz="3200" b="1" smtClean="0"/>
              <a:t>Право державної власності на землю</a:t>
            </a:r>
            <a:endParaRPr lang="ru-RU" sz="3200" b="1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052736"/>
            <a:ext cx="7746064" cy="4800600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uk-UA" b="1" smtClean="0">
                <a:solidFill>
                  <a:srgbClr val="C00000"/>
                </a:solidFill>
              </a:rPr>
              <a:t>Суб'єкт:</a:t>
            </a:r>
          </a:p>
          <a:p>
            <a:pPr marL="596646" indent="-514350">
              <a:buClr>
                <a:srgbClr val="FF0000"/>
              </a:buClr>
              <a:buFont typeface="+mj-lt"/>
              <a:buAutoNum type="arabicPeriod"/>
            </a:pPr>
            <a:r>
              <a:rPr lang="uk-UA" b="1" smtClean="0"/>
              <a:t>Держава Україна</a:t>
            </a:r>
            <a:r>
              <a:rPr lang="uk-UA" smtClean="0"/>
              <a:t>, яка реалізує це право через відповідні органи державної влади (ст. 80 ЗК).</a:t>
            </a:r>
          </a:p>
          <a:p>
            <a:pPr marL="596646" indent="-514350">
              <a:buClr>
                <a:srgbClr val="FF0000"/>
              </a:buClr>
              <a:buFont typeface="+mj-lt"/>
              <a:buAutoNum type="arabicPeriod"/>
            </a:pPr>
            <a:r>
              <a:rPr lang="uk-UA" smtClean="0"/>
              <a:t>Право державної власності на землю набувається і реалізується державою через </a:t>
            </a:r>
            <a:r>
              <a:rPr lang="uk-UA" b="1" smtClean="0"/>
              <a:t>органи виконавчої влади </a:t>
            </a:r>
            <a:r>
              <a:rPr lang="uk-UA" smtClean="0"/>
              <a:t>відповідно до повноважень, визначених ЗК (ч. 2 ст. 84 ЗК).</a:t>
            </a:r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45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425599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-27384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uk-UA" sz="2400" b="1" smtClean="0"/>
              <a:t>Органи виконавчої влади, які реалізують  право державної власності на землю</a:t>
            </a:r>
            <a:endParaRPr lang="ru-RU" sz="2400" b="1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052736"/>
            <a:ext cx="7890080" cy="5616624"/>
          </a:xfrm>
        </p:spPr>
        <p:txBody>
          <a:bodyPr>
            <a:noAutofit/>
          </a:bodyPr>
          <a:lstStyle/>
          <a:p>
            <a:pPr marL="596646" indent="-514350">
              <a:buClr>
                <a:srgbClr val="FF0000"/>
              </a:buClr>
              <a:buFont typeface="+mj-lt"/>
              <a:buAutoNum type="arabicPeriod"/>
            </a:pPr>
            <a:r>
              <a:rPr lang="uk-UA" sz="2200" b="1" smtClean="0"/>
              <a:t>Кабінет Міністрів України </a:t>
            </a:r>
            <a:r>
              <a:rPr lang="uk-UA" sz="2200" smtClean="0"/>
              <a:t>(ст. ст. 13, 122 ЗК, ст.ст. 2, 20 Закону України «Про Кабінет Міністрів України» від 27 лютого 2014 р.).</a:t>
            </a:r>
          </a:p>
          <a:p>
            <a:pPr marL="596646" indent="-514350">
              <a:buClr>
                <a:srgbClr val="FF0000"/>
              </a:buClr>
              <a:buFont typeface="+mj-lt"/>
              <a:buAutoNum type="arabicPeriod"/>
            </a:pPr>
            <a:r>
              <a:rPr lang="uk-UA" sz="2200" b="1" smtClean="0"/>
              <a:t>Рада міністрів АРК </a:t>
            </a:r>
            <a:r>
              <a:rPr lang="uk-UA" sz="2200" smtClean="0"/>
              <a:t>(ст.ст. 16, 122 ЗК).</a:t>
            </a:r>
          </a:p>
          <a:p>
            <a:pPr marL="596646" indent="-514350">
              <a:buClr>
                <a:srgbClr val="FF0000"/>
              </a:buClr>
              <a:buFont typeface="+mj-lt"/>
              <a:buAutoNum type="arabicPeriod"/>
            </a:pPr>
            <a:r>
              <a:rPr lang="uk-UA" sz="2200" b="1" smtClean="0"/>
              <a:t>Місцеві державні адміністрації </a:t>
            </a:r>
            <a:r>
              <a:rPr lang="uk-UA" sz="2200" smtClean="0"/>
              <a:t>(ст.ст. 17, 122 ЗК, ст.ст. 13, 21 Закону України «Про місцеві державні адміністрації» від 9 квітня 1999 р., ст. 22 Закону України «Про столицю України  </a:t>
            </a:r>
            <a:r>
              <a:rPr lang="uk-UA" sz="2200" smtClean="0">
                <a:latin typeface="Times New Roman"/>
                <a:cs typeface="Times New Roman"/>
              </a:rPr>
              <a:t>‒</a:t>
            </a:r>
            <a:r>
              <a:rPr lang="uk-UA" sz="2200" smtClean="0"/>
              <a:t>   місто-герой Київ» від 15 січня 1999 р.). </a:t>
            </a:r>
          </a:p>
          <a:p>
            <a:pPr marL="596646" indent="-514350">
              <a:buClr>
                <a:srgbClr val="FF0000"/>
              </a:buClr>
              <a:buFont typeface="+mj-lt"/>
              <a:buAutoNum type="arabicPeriod"/>
            </a:pPr>
            <a:r>
              <a:rPr lang="uk-UA" sz="2200" b="1" smtClean="0"/>
              <a:t>Держгеокадастр України та його територіальні органи    </a:t>
            </a:r>
            <a:r>
              <a:rPr lang="uk-UA" sz="2200" smtClean="0"/>
              <a:t>(ст. 15</a:t>
            </a:r>
            <a:r>
              <a:rPr lang="uk-UA" sz="2200" baseline="30000" smtClean="0"/>
              <a:t>1</a:t>
            </a:r>
            <a:r>
              <a:rPr lang="uk-UA" sz="2200" smtClean="0"/>
              <a:t>, ч</a:t>
            </a:r>
            <a:r>
              <a:rPr lang="uk-UA" sz="2200"/>
              <a:t>. 4 ст. 122 </a:t>
            </a:r>
            <a:r>
              <a:rPr lang="uk-UA" sz="2200" smtClean="0"/>
              <a:t>ЗК, ПКМУ </a:t>
            </a:r>
            <a:r>
              <a:rPr lang="uk-UA" sz="2200"/>
              <a:t>від 14 січня 2015 р. № 15 «Про Державну службу України з питань геодезії, картографії та кадастру»).</a:t>
            </a:r>
          </a:p>
          <a:p>
            <a:pPr marL="596646" indent="-514350">
              <a:buClr>
                <a:srgbClr val="FF0000"/>
              </a:buClr>
              <a:buFont typeface="+mj-lt"/>
              <a:buAutoNum type="arabicPeriod"/>
            </a:pPr>
            <a:r>
              <a:rPr lang="uk-UA" sz="2200" b="1" smtClean="0"/>
              <a:t>Державні органи приватизації </a:t>
            </a:r>
            <a:r>
              <a:rPr lang="uk-UA" sz="2200" smtClean="0"/>
              <a:t>(ст.ст. 17</a:t>
            </a:r>
            <a:r>
              <a:rPr lang="uk-UA" sz="2200" baseline="30000" smtClean="0"/>
              <a:t>1 </a:t>
            </a:r>
            <a:r>
              <a:rPr lang="uk-UA" sz="2200" smtClean="0"/>
              <a:t>,122 ЗК,  ст. 5 Закону України «Про Фонд державного майна України» від 9 грудня 2011 р.).</a:t>
            </a:r>
            <a:endParaRPr lang="uk-UA" sz="2200" baseline="30000" smtClean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46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379876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197768"/>
            <a:ext cx="7746064" cy="1143000"/>
          </a:xfrm>
        </p:spPr>
        <p:txBody>
          <a:bodyPr>
            <a:normAutofit/>
          </a:bodyPr>
          <a:lstStyle/>
          <a:p>
            <a:pPr algn="ctr"/>
            <a:r>
              <a:rPr lang="uk-UA" sz="3200" b="1" smtClean="0"/>
              <a:t>Об'єкти права державної власності </a:t>
            </a:r>
            <a:br>
              <a:rPr lang="uk-UA" sz="3200" b="1" smtClean="0"/>
            </a:br>
            <a:r>
              <a:rPr lang="uk-UA" sz="3200" b="1" smtClean="0"/>
              <a:t>на землю</a:t>
            </a:r>
            <a:endParaRPr lang="ru-RU" sz="3200" b="1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724744"/>
            <a:ext cx="7746064" cy="4800600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uk-UA" sz="2600" b="1" smtClean="0"/>
              <a:t>Стаття 84 ЗК. Право власності на землю держави</a:t>
            </a:r>
          </a:p>
          <a:p>
            <a:pPr marL="82296" indent="0">
              <a:buNone/>
            </a:pPr>
            <a:endParaRPr lang="uk-UA" sz="2600" b="1" smtClean="0"/>
          </a:p>
          <a:p>
            <a:pPr marL="82296" indent="0">
              <a:buNone/>
            </a:pPr>
            <a:r>
              <a:rPr lang="uk-UA" sz="2600" b="1" smtClean="0"/>
              <a:t>Ч. 1. </a:t>
            </a:r>
            <a:r>
              <a:rPr lang="uk-UA" sz="2600" smtClean="0"/>
              <a:t>У державній власності перебувають </a:t>
            </a:r>
            <a:r>
              <a:rPr lang="uk-UA" sz="2600" b="1" smtClean="0"/>
              <a:t>усі землі </a:t>
            </a:r>
            <a:r>
              <a:rPr lang="uk-UA" sz="2600" smtClean="0"/>
              <a:t>України, </a:t>
            </a:r>
            <a:r>
              <a:rPr lang="uk-UA" sz="2600" b="1" smtClean="0"/>
              <a:t>крім</a:t>
            </a:r>
            <a:r>
              <a:rPr lang="uk-UA" sz="2600" smtClean="0"/>
              <a:t> земель комунальної та приватної власності.</a:t>
            </a:r>
          </a:p>
          <a:p>
            <a:pPr marL="82296" indent="0">
              <a:buNone/>
            </a:pPr>
            <a:endParaRPr lang="uk-UA" sz="2600" smtClean="0"/>
          </a:p>
          <a:p>
            <a:pPr marL="82296" indent="0">
              <a:buNone/>
            </a:pPr>
            <a:r>
              <a:rPr lang="uk-UA" sz="2600" b="1" smtClean="0"/>
              <a:t>Ч. 4. </a:t>
            </a:r>
            <a:r>
              <a:rPr lang="uk-UA" sz="2600" smtClean="0"/>
              <a:t>До земель державної власності, які </a:t>
            </a:r>
            <a:r>
              <a:rPr lang="uk-UA" sz="2600" b="1" smtClean="0"/>
              <a:t>не можуть передаватись у приватну власність</a:t>
            </a:r>
            <a:r>
              <a:rPr lang="uk-UA" sz="2600" smtClean="0"/>
              <a:t>, належать…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47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106934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-27384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uk-UA" sz="2400" b="1" smtClean="0"/>
              <a:t>Проблема розмежування земель державної та комунальної власності</a:t>
            </a:r>
            <a:endParaRPr lang="ru-RU" sz="2400" b="1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052736"/>
            <a:ext cx="7890080" cy="5616624"/>
          </a:xfrm>
        </p:spPr>
        <p:txBody>
          <a:bodyPr>
            <a:noAutofit/>
          </a:bodyPr>
          <a:lstStyle/>
          <a:p>
            <a:pPr marL="596646" indent="-514350">
              <a:buClr>
                <a:srgbClr val="FF0000"/>
              </a:buClr>
              <a:buFont typeface="+mj-lt"/>
              <a:buAutoNum type="arabicPeriod"/>
            </a:pPr>
            <a:r>
              <a:rPr lang="uk-UA" sz="3000" baseline="30000" smtClean="0"/>
              <a:t>Указ </a:t>
            </a:r>
            <a:r>
              <a:rPr lang="uk-UA" sz="3000" baseline="30000"/>
              <a:t>Президента України від 27.06.1999 р. № 722 (так і не набрав чинності)</a:t>
            </a:r>
          </a:p>
          <a:p>
            <a:pPr marL="596646" indent="-514350">
              <a:buClr>
                <a:srgbClr val="FF0000"/>
              </a:buClr>
              <a:buFont typeface="+mj-lt"/>
              <a:buAutoNum type="arabicPeriod"/>
            </a:pPr>
            <a:r>
              <a:rPr lang="uk-UA" sz="3000" baseline="30000" smtClean="0"/>
              <a:t>Постанова </a:t>
            </a:r>
            <a:r>
              <a:rPr lang="uk-UA" sz="3000" baseline="30000"/>
              <a:t>Кабінету Міністрів України від 1 серпня 2002 р. № 1100 “Про </a:t>
            </a:r>
            <a:r>
              <a:rPr lang="uk-UA" sz="3000" baseline="30000" smtClean="0"/>
              <a:t>затвердження </a:t>
            </a:r>
            <a:r>
              <a:rPr lang="uk-UA" sz="3000" baseline="30000"/>
              <a:t>Тимчасового порядку розмежування земель права державної і комунальної власності” (втратила чинність 8 жовтня 2004 р.).</a:t>
            </a:r>
          </a:p>
          <a:p>
            <a:pPr marL="596646" indent="-514350">
              <a:buClr>
                <a:srgbClr val="FF0000"/>
              </a:buClr>
              <a:buFont typeface="+mj-lt"/>
              <a:buAutoNum type="arabicPeriod"/>
            </a:pPr>
            <a:r>
              <a:rPr lang="uk-UA" sz="3000" baseline="30000" smtClean="0"/>
              <a:t>Закон </a:t>
            </a:r>
            <a:r>
              <a:rPr lang="uk-UA" sz="3000" baseline="30000"/>
              <a:t>України від 5 лютого 2004 р. “Про розмежування земель права </a:t>
            </a:r>
            <a:r>
              <a:rPr lang="uk-UA" sz="3000" baseline="30000" smtClean="0"/>
              <a:t>державної </a:t>
            </a:r>
            <a:r>
              <a:rPr lang="uk-UA" sz="3000" baseline="30000"/>
              <a:t>та комунальної власності” (втратив </a:t>
            </a:r>
            <a:r>
              <a:rPr lang="uk-UA" sz="3000" baseline="30000" smtClean="0"/>
              <a:t>чинність 1 січня 2013 р. </a:t>
            </a:r>
            <a:r>
              <a:rPr lang="uk-UA" sz="3000" baseline="30000"/>
              <a:t>у зв’язку з прийняттям...</a:t>
            </a:r>
          </a:p>
          <a:p>
            <a:pPr marL="596646" indent="-514350">
              <a:buClr>
                <a:srgbClr val="FF0000"/>
              </a:buClr>
              <a:buFont typeface="+mj-lt"/>
              <a:buAutoNum type="arabicPeriod"/>
            </a:pPr>
            <a:r>
              <a:rPr lang="uk-UA" sz="3000" b="1" baseline="30000" smtClean="0"/>
              <a:t>Закон </a:t>
            </a:r>
            <a:r>
              <a:rPr lang="uk-UA" sz="3000" b="1" baseline="30000"/>
              <a:t>України від 6 вересня 2012 р. № 5245-</a:t>
            </a:r>
            <a:r>
              <a:rPr lang="en-US" sz="3000" b="1" baseline="30000"/>
              <a:t>VI «</a:t>
            </a:r>
            <a:r>
              <a:rPr lang="uk-UA" sz="3000" b="1" baseline="30000"/>
              <a:t>Про внесення змін до </a:t>
            </a:r>
            <a:r>
              <a:rPr lang="uk-UA" sz="3000" b="1" baseline="30000" smtClean="0"/>
              <a:t>деяких </a:t>
            </a:r>
            <a:r>
              <a:rPr lang="uk-UA" sz="3000" b="1" baseline="30000"/>
              <a:t>законодавчих актів України щодо розмежування земель державної та </a:t>
            </a:r>
            <a:r>
              <a:rPr lang="uk-UA" sz="3000" b="1" baseline="30000" smtClean="0"/>
              <a:t>комунальної </a:t>
            </a:r>
            <a:r>
              <a:rPr lang="uk-UA" sz="3000" b="1" baseline="30000"/>
              <a:t>власності».</a:t>
            </a:r>
          </a:p>
          <a:p>
            <a:pPr marL="596646" indent="-514350">
              <a:buClr>
                <a:srgbClr val="FF0000"/>
              </a:buClr>
              <a:buFont typeface="+mj-lt"/>
              <a:buAutoNum type="arabicPeriod"/>
            </a:pPr>
            <a:r>
              <a:rPr lang="uk-UA" sz="3000" b="1" baseline="30000" smtClean="0"/>
              <a:t>Закон </a:t>
            </a:r>
            <a:r>
              <a:rPr lang="uk-UA" sz="3000" b="1" baseline="30000"/>
              <a:t>України від 14 травня 2013 р. № 233-</a:t>
            </a:r>
            <a:r>
              <a:rPr lang="en-US" sz="3000" b="1" baseline="30000"/>
              <a:t>VII «</a:t>
            </a:r>
            <a:r>
              <a:rPr lang="uk-UA" sz="3000" b="1" baseline="30000"/>
              <a:t>Про внесення змін до </a:t>
            </a:r>
            <a:r>
              <a:rPr lang="uk-UA" sz="3000" b="1" baseline="30000" smtClean="0"/>
              <a:t>деяких </a:t>
            </a:r>
            <a:r>
              <a:rPr lang="uk-UA" sz="3000" b="1" baseline="30000"/>
              <a:t>законів України щодо вдосконалення порядку державної реєстрації речових прав на земельні ділянки державної та комунальної власності у зв’язку з їх </a:t>
            </a:r>
            <a:r>
              <a:rPr lang="uk-UA" sz="3000" b="1" baseline="30000" smtClean="0"/>
              <a:t>розмежуванням».</a:t>
            </a:r>
            <a:endParaRPr lang="uk-UA" sz="3000" b="1" baseline="30000"/>
          </a:p>
          <a:p>
            <a:pPr marL="596646" indent="-514350">
              <a:buClr>
                <a:srgbClr val="FF0000"/>
              </a:buClr>
              <a:buFont typeface="+mj-lt"/>
              <a:buAutoNum type="arabicPeriod"/>
            </a:pPr>
            <a:endParaRPr lang="uk-UA" sz="2200" baseline="30000" smtClean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48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352269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-27384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uk-UA" sz="3200" b="1" smtClean="0"/>
              <a:t>Право комунальної власності на землю</a:t>
            </a:r>
            <a:endParaRPr lang="ru-RU" sz="3200" b="1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052736"/>
            <a:ext cx="7890080" cy="5400600"/>
          </a:xfrm>
        </p:spPr>
        <p:txBody>
          <a:bodyPr>
            <a:normAutofit fontScale="92500" lnSpcReduction="10000"/>
          </a:bodyPr>
          <a:lstStyle/>
          <a:p>
            <a:pPr marL="82296" indent="0">
              <a:buNone/>
            </a:pPr>
            <a:r>
              <a:rPr lang="uk-UA" b="1" smtClean="0">
                <a:solidFill>
                  <a:srgbClr val="C00000"/>
                </a:solidFill>
              </a:rPr>
              <a:t>Суб'єкти:</a:t>
            </a:r>
          </a:p>
          <a:p>
            <a:pPr marL="596646" indent="-514350">
              <a:buClr>
                <a:srgbClr val="FF0000"/>
              </a:buClr>
              <a:buFont typeface="+mj-lt"/>
              <a:buAutoNum type="arabicPeriod"/>
            </a:pPr>
            <a:r>
              <a:rPr lang="uk-UA" sz="2800" b="1" smtClean="0"/>
              <a:t>Територіальні громади, </a:t>
            </a:r>
            <a:r>
              <a:rPr lang="uk-UA" sz="2800" smtClean="0"/>
              <a:t>які реалізують це право безпосередньо або через органи місцевого самоврядування (ст. 80 ЗК).</a:t>
            </a:r>
          </a:p>
          <a:p>
            <a:pPr marL="596646" indent="-514350">
              <a:buClr>
                <a:srgbClr val="FF0000"/>
              </a:buClr>
              <a:buFont typeface="+mj-lt"/>
              <a:buAutoNum type="arabicPeriod"/>
            </a:pPr>
            <a:r>
              <a:rPr lang="uk-UA" sz="2800" smtClean="0"/>
              <a:t>Землі, які належать на праві власності </a:t>
            </a:r>
            <a:r>
              <a:rPr lang="uk-UA" sz="2800" b="1" smtClean="0"/>
              <a:t>територіальним громадам сіл, селищ, міст</a:t>
            </a:r>
            <a:r>
              <a:rPr lang="uk-UA" sz="2800" smtClean="0"/>
              <a:t>, є комунальною власністю.(ч. 1 ст. 83 ЗК). </a:t>
            </a:r>
          </a:p>
          <a:p>
            <a:pPr marL="596646" indent="-514350">
              <a:buClr>
                <a:srgbClr val="FF0000"/>
              </a:buClr>
              <a:buFont typeface="+mj-lt"/>
              <a:buAutoNum type="arabicPeriod"/>
            </a:pPr>
            <a:r>
              <a:rPr lang="uk-UA" sz="2800" smtClean="0"/>
              <a:t>Територіальні громади сіл, селищ, міст можуть </a:t>
            </a:r>
            <a:r>
              <a:rPr lang="uk-UA" sz="2800" b="1" smtClean="0"/>
              <a:t>об'єднувати </a:t>
            </a:r>
            <a:r>
              <a:rPr lang="uk-UA" sz="2800" smtClean="0"/>
              <a:t>на договірних засадах належні їм земельні ділянки комунальної власності. Управління зазначеними земельними ділянками здійснюється </a:t>
            </a:r>
            <a:r>
              <a:rPr lang="uk-UA" sz="2800" b="1" smtClean="0"/>
              <a:t>обласними та районними радами </a:t>
            </a:r>
            <a:r>
              <a:rPr lang="uk-UA" sz="2800" smtClean="0"/>
              <a:t>(ч. 6 ст. 83, ст. 122 ЗК).</a:t>
            </a:r>
            <a:endParaRPr lang="uk-UA" sz="280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49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4336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6416" y="116632"/>
            <a:ext cx="7890080" cy="706090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</a:pPr>
            <a:r>
              <a:rPr lang="uk-UA" sz="2400" b="1" dirty="0" smtClean="0"/>
              <a:t>«Земельна ділянка» як юридична категорія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860648"/>
            <a:ext cx="7890080" cy="5736704"/>
          </a:xfrm>
        </p:spPr>
        <p:txBody>
          <a:bodyPr>
            <a:normAutofit fontScale="55000" lnSpcReduction="20000"/>
          </a:bodyPr>
          <a:lstStyle/>
          <a:p>
            <a:pPr marL="82296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uk-UA" sz="3600" b="1" dirty="0">
                <a:solidFill>
                  <a:srgbClr val="C00000"/>
                </a:solidFill>
              </a:rPr>
              <a:t>Стаття </a:t>
            </a:r>
            <a:r>
              <a:rPr lang="uk-UA" sz="3600" b="1" dirty="0" smtClean="0">
                <a:solidFill>
                  <a:srgbClr val="C00000"/>
                </a:solidFill>
              </a:rPr>
              <a:t>79 ЗК. </a:t>
            </a:r>
            <a:r>
              <a:rPr lang="uk-UA" sz="3600" b="1" dirty="0">
                <a:solidFill>
                  <a:srgbClr val="C00000"/>
                </a:solidFill>
              </a:rPr>
              <a:t>Земельна ділянка як об'єкт права власності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uk-UA" b="1" dirty="0"/>
          </a:p>
          <a:p>
            <a:pPr marL="82296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uk-UA" b="1" dirty="0"/>
              <a:t>1. Земельна ділянка - це частина земної поверхні з установленими межами, певним місцем розташування, з визначеними щодо неї правами.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uk-UA" b="1" dirty="0"/>
          </a:p>
          <a:p>
            <a:pPr marL="82296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uk-UA" b="1" dirty="0"/>
              <a:t>2. Право власності на земельну ділянку поширюється в її межах на поверхневий (ґрунтовий) шар, а також на водні об'єкти, ліси і багаторічні насадження, які на ній знаходяться, якщо інше не встановлено законом та не порушує прав інших осіб.</a:t>
            </a:r>
          </a:p>
          <a:p>
            <a:pPr marL="82296" indent="0">
              <a:lnSpc>
                <a:spcPct val="150000"/>
              </a:lnSpc>
              <a:spcBef>
                <a:spcPts val="0"/>
              </a:spcBef>
              <a:buNone/>
            </a:pPr>
            <a:endParaRPr lang="uk-UA" b="1" dirty="0"/>
          </a:p>
          <a:p>
            <a:pPr marL="82296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uk-UA" b="1" dirty="0"/>
              <a:t>3. Право власності на земельну ділянку розповсюджується на простір, що знаходиться над та під поверхнею ділянки на висоту і на глибину, необхідні для зведення житлових, виробничих та інших будівель і споруд.</a:t>
            </a:r>
            <a:endParaRPr lang="uk-UA" b="1" dirty="0" smtClean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957560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69776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uk-UA" sz="3200" b="1" smtClean="0"/>
              <a:t>Право комунальної власності на землю</a:t>
            </a:r>
            <a:br>
              <a:rPr lang="uk-UA" sz="3200" b="1" smtClean="0"/>
            </a:br>
            <a:r>
              <a:rPr lang="uk-UA" sz="3000" b="1" smtClean="0">
                <a:solidFill>
                  <a:srgbClr val="C00000"/>
                </a:solidFill>
              </a:rPr>
              <a:t>(нормативне забезпечення)</a:t>
            </a:r>
            <a:endParaRPr lang="ru-RU" sz="3000" b="1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772816"/>
            <a:ext cx="7890080" cy="5400600"/>
          </a:xfrm>
        </p:spPr>
        <p:txBody>
          <a:bodyPr>
            <a:normAutofit/>
          </a:bodyPr>
          <a:lstStyle/>
          <a:p>
            <a:pPr marL="596646" indent="-514350">
              <a:spcAft>
                <a:spcPts val="1200"/>
              </a:spcAft>
              <a:buClr>
                <a:srgbClr val="C00000"/>
              </a:buClr>
              <a:buFont typeface="+mj-lt"/>
              <a:buAutoNum type="arabicPeriod"/>
            </a:pPr>
            <a:r>
              <a:rPr lang="uk-UA" sz="2800" b="1" smtClean="0"/>
              <a:t>ЗК України</a:t>
            </a:r>
            <a:r>
              <a:rPr lang="uk-UA" sz="2800" smtClean="0"/>
              <a:t>.</a:t>
            </a:r>
          </a:p>
          <a:p>
            <a:pPr marL="596646" indent="-514350">
              <a:spcAft>
                <a:spcPts val="1200"/>
              </a:spcAft>
              <a:buClr>
                <a:srgbClr val="C00000"/>
              </a:buClr>
              <a:buFont typeface="+mj-lt"/>
              <a:buAutoNum type="arabicPeriod"/>
            </a:pPr>
            <a:r>
              <a:rPr lang="uk-UA" sz="2800" smtClean="0"/>
              <a:t>Закон України </a:t>
            </a:r>
            <a:r>
              <a:rPr lang="uk-UA" sz="2800" b="1" smtClean="0"/>
              <a:t>«Про місцеве самоврядування в Україні»</a:t>
            </a:r>
            <a:r>
              <a:rPr lang="uk-UA" sz="2800" smtClean="0"/>
              <a:t> від 21 травня 1997 р.</a:t>
            </a:r>
          </a:p>
          <a:p>
            <a:pPr marL="596646" indent="-514350">
              <a:spcAft>
                <a:spcPts val="1200"/>
              </a:spcAft>
              <a:buClr>
                <a:srgbClr val="C00000"/>
              </a:buClr>
              <a:buFont typeface="+mj-lt"/>
              <a:buAutoNum type="arabicPeriod"/>
            </a:pPr>
            <a:r>
              <a:rPr lang="uk-UA" sz="2800" smtClean="0"/>
              <a:t>Закон України </a:t>
            </a:r>
            <a:r>
              <a:rPr lang="uk-UA" sz="2800" b="1" smtClean="0"/>
              <a:t>«Про столицю України  ‒   місто-герой Київ» </a:t>
            </a:r>
            <a:r>
              <a:rPr lang="uk-UA" sz="2800" smtClean="0"/>
              <a:t>від 15 січня 1999 р.</a:t>
            </a:r>
          </a:p>
          <a:p>
            <a:pPr marL="596646" indent="-514350">
              <a:spcAft>
                <a:spcPts val="1200"/>
              </a:spcAft>
              <a:buClr>
                <a:srgbClr val="C00000"/>
              </a:buClr>
              <a:buFont typeface="+mj-lt"/>
              <a:buAutoNum type="arabicPeriod"/>
            </a:pPr>
            <a:r>
              <a:rPr lang="uk-UA" sz="2800" smtClean="0"/>
              <a:t>Закон України </a:t>
            </a:r>
            <a:r>
              <a:rPr lang="uk-UA" sz="2800" b="1" smtClean="0"/>
              <a:t>«Про добровільне об'єднання територіальних громад» </a:t>
            </a:r>
            <a:r>
              <a:rPr lang="uk-UA" sz="2800" smtClean="0"/>
              <a:t>від 5 лютого 2015 р. </a:t>
            </a:r>
          </a:p>
          <a:p>
            <a:pPr marL="82296" indent="0">
              <a:buNone/>
            </a:pPr>
            <a:endParaRPr lang="uk-UA" sz="280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50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927871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44624"/>
            <a:ext cx="7746064" cy="1143000"/>
          </a:xfrm>
        </p:spPr>
        <p:txBody>
          <a:bodyPr>
            <a:normAutofit/>
          </a:bodyPr>
          <a:lstStyle/>
          <a:p>
            <a:pPr algn="ctr"/>
            <a:r>
              <a:rPr lang="uk-UA" sz="2800" b="1" smtClean="0"/>
              <a:t>Об'єкти права комунальної власності </a:t>
            </a:r>
            <a:br>
              <a:rPr lang="uk-UA" sz="2800" b="1" smtClean="0"/>
            </a:br>
            <a:r>
              <a:rPr lang="uk-UA" sz="2800" b="1" smtClean="0"/>
              <a:t>на землю</a:t>
            </a:r>
            <a:endParaRPr lang="ru-RU" sz="2800" b="1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196752"/>
            <a:ext cx="7890080" cy="5472608"/>
          </a:xfrm>
        </p:spPr>
        <p:txBody>
          <a:bodyPr>
            <a:normAutofit fontScale="77500" lnSpcReduction="20000"/>
          </a:bodyPr>
          <a:lstStyle/>
          <a:p>
            <a:pPr marL="82296" indent="0">
              <a:buNone/>
            </a:pPr>
            <a:r>
              <a:rPr lang="uk-UA" sz="3600" b="1" smtClean="0"/>
              <a:t>Стаття 83 ЗК. Право власності на землю територіальних громад</a:t>
            </a:r>
          </a:p>
          <a:p>
            <a:pPr marL="82296" indent="0">
              <a:buNone/>
            </a:pPr>
            <a:endParaRPr lang="uk-UA" sz="2600" b="1" smtClean="0"/>
          </a:p>
          <a:p>
            <a:pPr marL="82296" indent="0">
              <a:buNone/>
            </a:pPr>
            <a:r>
              <a:rPr lang="uk-UA" b="1" smtClean="0"/>
              <a:t>Ч. 2</a:t>
            </a:r>
            <a:r>
              <a:rPr lang="uk-UA" b="1"/>
              <a:t>. </a:t>
            </a:r>
            <a:r>
              <a:rPr lang="uk-UA"/>
              <a:t>У комунальній власності перебувають:</a:t>
            </a:r>
          </a:p>
          <a:p>
            <a:pPr marL="82296" indent="360000">
              <a:buNone/>
            </a:pPr>
            <a:r>
              <a:rPr lang="uk-UA" smtClean="0"/>
              <a:t>а</a:t>
            </a:r>
            <a:r>
              <a:rPr lang="uk-UA"/>
              <a:t>) усі землі </a:t>
            </a:r>
            <a:r>
              <a:rPr lang="uk-UA" b="1"/>
              <a:t>в межах населених пунктів</a:t>
            </a:r>
            <a:r>
              <a:rPr lang="uk-UA"/>
              <a:t>, крім земельних ділянок приватної та державної власності;</a:t>
            </a:r>
          </a:p>
          <a:p>
            <a:pPr marL="82296" indent="360000">
              <a:buNone/>
            </a:pPr>
            <a:r>
              <a:rPr lang="uk-UA" smtClean="0"/>
              <a:t>б</a:t>
            </a:r>
            <a:r>
              <a:rPr lang="uk-UA"/>
              <a:t>) земельні ділянки, на яких розташовані будівлі, споруди, інші об'єкти </a:t>
            </a:r>
            <a:r>
              <a:rPr lang="uk-UA" b="1"/>
              <a:t>нерухомого майна комунальної власності</a:t>
            </a:r>
            <a:r>
              <a:rPr lang="uk-UA"/>
              <a:t> незалежно від місця їх розташування</a:t>
            </a:r>
            <a:r>
              <a:rPr lang="uk-UA" smtClean="0"/>
              <a:t>.</a:t>
            </a:r>
          </a:p>
          <a:p>
            <a:pPr marL="82296" indent="360000">
              <a:buNone/>
            </a:pPr>
            <a:endParaRPr lang="uk-UA"/>
          </a:p>
          <a:p>
            <a:pPr marL="82296" indent="0">
              <a:buNone/>
            </a:pPr>
            <a:r>
              <a:rPr lang="uk-UA" b="1" smtClean="0"/>
              <a:t>Ч. 3</a:t>
            </a:r>
            <a:r>
              <a:rPr lang="uk-UA" b="1"/>
              <a:t>. </a:t>
            </a:r>
            <a:r>
              <a:rPr lang="uk-UA"/>
              <a:t>Земельні ділянки державної власності, </a:t>
            </a:r>
            <a:r>
              <a:rPr lang="uk-UA" smtClean="0"/>
              <a:t>які … передаються </a:t>
            </a:r>
            <a:r>
              <a:rPr lang="uk-UA"/>
              <a:t>у комунальну власність</a:t>
            </a:r>
            <a:r>
              <a:rPr lang="uk-UA" smtClean="0"/>
              <a:t>.</a:t>
            </a:r>
          </a:p>
          <a:p>
            <a:pPr marL="82296" indent="0">
              <a:buNone/>
            </a:pPr>
            <a:endParaRPr lang="uk-UA"/>
          </a:p>
          <a:p>
            <a:pPr marL="82296" indent="0">
              <a:buNone/>
            </a:pPr>
            <a:r>
              <a:rPr lang="uk-UA" b="1" smtClean="0"/>
              <a:t>Ч. 4</a:t>
            </a:r>
            <a:r>
              <a:rPr lang="uk-UA" b="1"/>
              <a:t>. </a:t>
            </a:r>
            <a:r>
              <a:rPr lang="uk-UA"/>
              <a:t>До земель комунальної власності, які не можуть передаватись у приватну власність, </a:t>
            </a:r>
            <a:r>
              <a:rPr lang="uk-UA" smtClean="0"/>
              <a:t>належать…</a:t>
            </a:r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51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669602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115616" y="188640"/>
            <a:ext cx="7704856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b="1" smtClean="0"/>
              <a:t>Конституція України</a:t>
            </a:r>
            <a:endParaRPr lang="en-US" sz="3600" b="1" smtClean="0"/>
          </a:p>
          <a:p>
            <a:endParaRPr lang="en-US" b="1"/>
          </a:p>
          <a:p>
            <a:r>
              <a:rPr lang="uk-UA" sz="2400" b="1" smtClean="0"/>
              <a:t>Стаття </a:t>
            </a:r>
            <a:r>
              <a:rPr lang="uk-UA" sz="2400" b="1"/>
              <a:t>13.</a:t>
            </a:r>
            <a:r>
              <a:rPr lang="uk-UA" sz="2400"/>
              <a:t> </a:t>
            </a:r>
            <a:endParaRPr lang="uk-UA" sz="2400" smtClean="0"/>
          </a:p>
          <a:p>
            <a:r>
              <a:rPr lang="uk-UA" sz="2400" smtClean="0"/>
              <a:t>Власність </a:t>
            </a:r>
            <a:r>
              <a:rPr lang="uk-UA" sz="2400" b="1"/>
              <a:t>зобов'язує.</a:t>
            </a:r>
            <a:r>
              <a:rPr lang="uk-UA" sz="2400"/>
              <a:t> Власність не повинна використовуватися на шкоду людині і суспільству</a:t>
            </a:r>
            <a:r>
              <a:rPr lang="uk-UA" sz="2400" smtClean="0"/>
              <a:t>.</a:t>
            </a:r>
            <a:endParaRPr lang="en-US" sz="2400" smtClean="0"/>
          </a:p>
          <a:p>
            <a:endParaRPr lang="uk-UA" sz="2400"/>
          </a:p>
          <a:p>
            <a:r>
              <a:rPr lang="uk-UA" sz="2400" b="1" smtClean="0"/>
              <a:t>Стаття </a:t>
            </a:r>
            <a:r>
              <a:rPr lang="uk-UA" sz="2400" b="1"/>
              <a:t>14.</a:t>
            </a:r>
            <a:r>
              <a:rPr lang="uk-UA" sz="2400"/>
              <a:t> </a:t>
            </a:r>
            <a:endParaRPr lang="uk-UA" sz="2400" smtClean="0"/>
          </a:p>
          <a:p>
            <a:r>
              <a:rPr lang="uk-UA" sz="2400" smtClean="0"/>
              <a:t>Право </a:t>
            </a:r>
            <a:r>
              <a:rPr lang="uk-UA" sz="2400"/>
              <a:t>власності на землю гарантується. Це право набувається і реалізується громадянами, юридичними особами та державою </a:t>
            </a:r>
            <a:r>
              <a:rPr lang="uk-UA" sz="2400" b="1"/>
              <a:t>виключно відповідно до закону</a:t>
            </a:r>
            <a:r>
              <a:rPr lang="uk-UA" sz="2400" b="1" smtClean="0"/>
              <a:t>.</a:t>
            </a:r>
          </a:p>
          <a:p>
            <a:endParaRPr lang="uk-UA" sz="2400" b="1" smtClean="0"/>
          </a:p>
          <a:p>
            <a:r>
              <a:rPr lang="uk-UA" sz="2400" b="1" smtClean="0"/>
              <a:t>Стаття 41.</a:t>
            </a:r>
          </a:p>
          <a:p>
            <a:r>
              <a:rPr lang="uk-UA" sz="2400" smtClean="0"/>
              <a:t>Використання власності </a:t>
            </a:r>
            <a:r>
              <a:rPr lang="uk-UA" sz="2400" b="1" smtClean="0"/>
              <a:t>не може </a:t>
            </a:r>
            <a:r>
              <a:rPr lang="uk-UA" sz="2400" smtClean="0"/>
              <a:t>завдавати шкоди правам, свободам та гідності громадян, інтересам суспільства, погіршувати екологічну ситуацію і природні якості землі.</a:t>
            </a:r>
            <a:endParaRPr lang="uk-UA" sz="240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52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554572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-27384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uk-UA" sz="3200" b="1" smtClean="0"/>
              <a:t>Обмеження права власності на землю</a:t>
            </a:r>
            <a:endParaRPr lang="ru-RU" sz="3200" b="1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14" y="1052736"/>
            <a:ext cx="7719274" cy="5805264"/>
          </a:xfrm>
        </p:spPr>
        <p:txBody>
          <a:bodyPr>
            <a:normAutofit fontScale="85000" lnSpcReduction="20000"/>
          </a:bodyPr>
          <a:lstStyle/>
          <a:p>
            <a:pPr marL="596646" lvl="0" indent="-514350">
              <a:buFont typeface="+mj-lt"/>
              <a:buAutoNum type="arabicPeriod"/>
            </a:pPr>
            <a:r>
              <a:rPr lang="uk-UA" smtClean="0"/>
              <a:t>заборона чи обмеження щодо здійснення окремих видів господарської чи іншої діяльності, пов’язаної з використанням землі; </a:t>
            </a:r>
            <a:endParaRPr lang="ru-RU" smtClean="0"/>
          </a:p>
          <a:p>
            <a:pPr marL="596646" lvl="0" indent="-514350">
              <a:buFont typeface="+mj-lt"/>
              <a:buAutoNum type="arabicPeriod"/>
            </a:pPr>
            <a:r>
              <a:rPr lang="uk-UA" smtClean="0"/>
              <a:t>вимога утримуватись від здійснення певних дій;</a:t>
            </a:r>
            <a:endParaRPr lang="ru-RU" smtClean="0"/>
          </a:p>
          <a:p>
            <a:pPr marL="596646" lvl="0" indent="-514350">
              <a:buFont typeface="+mj-lt"/>
              <a:buAutoNum type="arabicPeriod"/>
            </a:pPr>
            <a:r>
              <a:rPr lang="uk-UA" smtClean="0"/>
              <a:t>вимога надання обмеженої можливості використання земельної ділянки іншим особам (право земельного сервітуту); </a:t>
            </a:r>
            <a:endParaRPr lang="ru-RU" smtClean="0"/>
          </a:p>
          <a:p>
            <a:pPr marL="596646" indent="-514350">
              <a:buFont typeface="+mj-lt"/>
              <a:buAutoNum type="arabicPeriod"/>
            </a:pPr>
            <a:r>
              <a:rPr lang="uk-UA" smtClean="0"/>
              <a:t>покладання на управомочених суб’єктів додаткових обов’язків щодо вчинення дій, пов’язаних із набуттям, використанням та відчуженням земельних ділянок;</a:t>
            </a:r>
          </a:p>
          <a:p>
            <a:pPr marL="596646" indent="-514350">
              <a:buFont typeface="+mj-lt"/>
              <a:buAutoNum type="arabicPeriod"/>
            </a:pPr>
            <a:r>
              <a:rPr lang="uk-UA" smtClean="0"/>
              <a:t>необхідність дотримання вимог зон зі спеціальним правовим режимом;</a:t>
            </a:r>
          </a:p>
          <a:p>
            <a:pPr marL="596646" indent="-514350">
              <a:buFont typeface="+mj-lt"/>
              <a:buAutoNum type="arabicPeriod"/>
            </a:pPr>
            <a:r>
              <a:rPr lang="uk-UA" smtClean="0"/>
              <a:t>дотримання правил добросусідства.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53</a:t>
            </a:fld>
            <a:endParaRPr lang="ru-RU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-27384"/>
            <a:ext cx="7498080" cy="576064"/>
          </a:xfrm>
        </p:spPr>
        <p:txBody>
          <a:bodyPr>
            <a:normAutofit/>
          </a:bodyPr>
          <a:lstStyle/>
          <a:p>
            <a:pPr algn="ctr"/>
            <a:r>
              <a:rPr lang="uk-UA" sz="2400" b="1" smtClean="0"/>
              <a:t>Обмеження права власності на землю</a:t>
            </a:r>
            <a:endParaRPr lang="ru-RU" sz="2400" b="1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14" y="692696"/>
            <a:ext cx="7719274" cy="6165304"/>
          </a:xfrm>
        </p:spPr>
        <p:txBody>
          <a:bodyPr>
            <a:normAutofit fontScale="92500"/>
          </a:bodyPr>
          <a:lstStyle/>
          <a:p>
            <a:pPr marL="82296" lvl="0" indent="0" algn="just">
              <a:buNone/>
            </a:pPr>
            <a:r>
              <a:rPr lang="uk-UA" sz="2200" b="1" dirty="0" smtClean="0"/>
              <a:t>Постанова Кабінету Міністрів України від 2 червня 2021 р. № 654</a:t>
            </a:r>
          </a:p>
          <a:p>
            <a:pPr marL="82296" lvl="0" indent="0" algn="just">
              <a:buNone/>
            </a:pPr>
            <a:r>
              <a:rPr lang="uk-UA" sz="2200" dirty="0" smtClean="0">
                <a:solidFill>
                  <a:srgbClr val="FF0000"/>
                </a:solidFill>
              </a:rPr>
              <a:t>«Про затвердження Класифікації обмежень у використанні земель, що можуть встановлюватися комплексним планом просторового розвитку території територіальної громади, генеральним планом населеного пункту, детальним планом території»</a:t>
            </a:r>
          </a:p>
          <a:p>
            <a:pPr marL="82296" lvl="0" indent="0" algn="just">
              <a:buNone/>
            </a:pPr>
            <a:endParaRPr lang="uk-UA" sz="2200" dirty="0" smtClean="0">
              <a:solidFill>
                <a:srgbClr val="FF0000"/>
              </a:solidFill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sz="2200" dirty="0" smtClean="0"/>
              <a:t>Обмеження щодо «червоних ліній», «зелених ліній», «блакитних ліній», «жовтих ліній», ліній регулювання забудови.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uk-UA" sz="2200" dirty="0" smtClean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sz="2200" dirty="0" smtClean="0"/>
              <a:t>Обмеження щодо охоронних зон, санітарно-захисних зон, санітарної відстані (розриву) від об’єкта, санітарно-захисної смуги об’єкта водопостачання, першого поясу зони санітарної охорони джерел та об’єктів централізованого питного водопостачання (суворого режиму), водоохоронної зони, прибережної захисної смуги вздовж річок, навколо водойм та на островах; прибережної захисної смуги вздовж морів, морських заток і лиманів та на островах у внутрішніх морських водах; берегової смуги водних шляхів; пляжної зони</a:t>
            </a:r>
            <a:r>
              <a:rPr lang="ru-RU" sz="2200" dirty="0" smtClean="0"/>
              <a:t>.</a:t>
            </a:r>
            <a:endParaRPr lang="ru-RU" sz="22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54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959897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-27384"/>
            <a:ext cx="7498080" cy="576064"/>
          </a:xfrm>
        </p:spPr>
        <p:txBody>
          <a:bodyPr>
            <a:normAutofit/>
          </a:bodyPr>
          <a:lstStyle/>
          <a:p>
            <a:pPr algn="ctr"/>
            <a:r>
              <a:rPr lang="uk-UA" sz="2400" b="1" smtClean="0"/>
              <a:t>Обмеження права власності на землю</a:t>
            </a:r>
            <a:endParaRPr lang="ru-RU" sz="2400" b="1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14" y="692696"/>
            <a:ext cx="7719274" cy="6165304"/>
          </a:xfrm>
        </p:spPr>
        <p:txBody>
          <a:bodyPr>
            <a:normAutofit/>
          </a:bodyPr>
          <a:lstStyle/>
          <a:p>
            <a:pPr marL="82296" lvl="0" indent="0" algn="just">
              <a:buNone/>
            </a:pPr>
            <a:r>
              <a:rPr lang="uk-UA" sz="2200" b="1" dirty="0" smtClean="0"/>
              <a:t>Додаток 6</a:t>
            </a:r>
          </a:p>
          <a:p>
            <a:pPr marL="82296" lvl="0" indent="0" algn="just">
              <a:buNone/>
            </a:pPr>
            <a:r>
              <a:rPr lang="ru-RU" sz="2200" b="1" dirty="0" smtClean="0"/>
              <a:t>до Порядку</a:t>
            </a:r>
            <a:r>
              <a:rPr lang="en-US" sz="2200" b="1" dirty="0" smtClean="0"/>
              <a:t> </a:t>
            </a:r>
            <a:r>
              <a:rPr lang="uk-UA" sz="2200" b="1" dirty="0" smtClean="0"/>
              <a:t>ведення Державного земельного кадастру</a:t>
            </a:r>
            <a:endParaRPr lang="ru-RU" sz="2200" b="1" dirty="0"/>
          </a:p>
          <a:p>
            <a:pPr marL="82296" lvl="0" indent="0" algn="just">
              <a:buNone/>
            </a:pPr>
            <a:r>
              <a:rPr lang="uk-UA" sz="2200" dirty="0" smtClean="0"/>
              <a:t>(в редакції постанови Кабінету Міністрів України</a:t>
            </a:r>
          </a:p>
          <a:p>
            <a:pPr marL="82296" lvl="0" indent="0" algn="just">
              <a:buNone/>
            </a:pPr>
            <a:r>
              <a:rPr lang="uk-UA" sz="2200" dirty="0" smtClean="0"/>
              <a:t>від 28 липня 2021 р. № 821)</a:t>
            </a:r>
          </a:p>
          <a:p>
            <a:pPr marL="82296" lvl="0" indent="0" algn="just">
              <a:buNone/>
            </a:pPr>
            <a:endParaRPr lang="ru-RU" sz="2200" dirty="0"/>
          </a:p>
          <a:p>
            <a:pPr marL="82296" lvl="0" indent="0" algn="just">
              <a:buNone/>
            </a:pPr>
            <a:r>
              <a:rPr lang="uk-UA" sz="2200" b="1" dirty="0" smtClean="0">
                <a:solidFill>
                  <a:srgbClr val="FF0000"/>
                </a:solidFill>
              </a:rPr>
              <a:t>ПЕРЕЛІК</a:t>
            </a:r>
          </a:p>
          <a:p>
            <a:pPr marL="82296" lvl="0" indent="0" algn="just">
              <a:buNone/>
            </a:pPr>
            <a:r>
              <a:rPr lang="uk-UA" sz="2200" b="1" dirty="0" smtClean="0">
                <a:solidFill>
                  <a:srgbClr val="FF0000"/>
                </a:solidFill>
              </a:rPr>
              <a:t>обмежень щодо використання земель </a:t>
            </a:r>
          </a:p>
          <a:p>
            <a:pPr marL="82296" lvl="0" indent="0" algn="just">
              <a:buNone/>
            </a:pPr>
            <a:r>
              <a:rPr lang="uk-UA" sz="2200" b="1" dirty="0" smtClean="0">
                <a:solidFill>
                  <a:srgbClr val="FF0000"/>
                </a:solidFill>
              </a:rPr>
              <a:t>та земельних ділянок</a:t>
            </a:r>
            <a:endParaRPr lang="uk-UA" sz="2200" b="1" dirty="0">
              <a:solidFill>
                <a:srgbClr val="FF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55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366242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56</a:t>
            </a:fld>
            <a:endParaRPr lang="ru-RU" dirty="0"/>
          </a:p>
        </p:txBody>
      </p:sp>
      <p:sp>
        <p:nvSpPr>
          <p:cNvPr id="5" name="Прямокутник 4"/>
          <p:cNvSpPr/>
          <p:nvPr/>
        </p:nvSpPr>
        <p:spPr>
          <a:xfrm>
            <a:off x="1259632" y="234514"/>
            <a:ext cx="7776864" cy="79098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 smtClean="0">
                <a:solidFill>
                  <a:schemeClr val="accent3">
                    <a:lumMod val="50000"/>
                  </a:schemeClr>
                </a:solidFill>
              </a:rPr>
              <a:t>Завдання для самостійної роботи.</a:t>
            </a:r>
          </a:p>
          <a:p>
            <a:endParaRPr lang="uk-UA" sz="2400" b="1" dirty="0">
              <a:solidFill>
                <a:srgbClr val="FF0000"/>
              </a:solidFill>
            </a:endParaRPr>
          </a:p>
          <a:p>
            <a:r>
              <a:rPr lang="uk-UA" sz="2200" b="1" dirty="0" smtClean="0">
                <a:solidFill>
                  <a:srgbClr val="FF0000"/>
                </a:solidFill>
              </a:rPr>
              <a:t>Стаття 81 ЗК. </a:t>
            </a:r>
            <a:r>
              <a:rPr lang="uk-UA" sz="2200" b="1" dirty="0">
                <a:solidFill>
                  <a:srgbClr val="FF0000"/>
                </a:solidFill>
              </a:rPr>
              <a:t>Право власності на землю громадян</a:t>
            </a:r>
          </a:p>
          <a:p>
            <a:endParaRPr lang="uk-UA" sz="2200" dirty="0"/>
          </a:p>
          <a:p>
            <a:endParaRPr lang="uk-UA" sz="2200" dirty="0"/>
          </a:p>
          <a:p>
            <a:pPr algn="just"/>
            <a:r>
              <a:rPr lang="uk-UA" sz="2200" dirty="0"/>
              <a:t>4. Землі сільськогосподарського призначення, прийняті у спадщину іноземцями, а також особами без громадянства, протягом року підлягають відчуженню</a:t>
            </a:r>
            <a:r>
              <a:rPr lang="uk-UA" sz="2200" dirty="0" smtClean="0"/>
              <a:t>.</a:t>
            </a:r>
          </a:p>
          <a:p>
            <a:pPr algn="just"/>
            <a:endParaRPr lang="uk-UA" sz="2200" dirty="0"/>
          </a:p>
          <a:p>
            <a:pPr algn="just"/>
            <a:r>
              <a:rPr lang="uk-UA" sz="2200" b="1" dirty="0" smtClean="0">
                <a:solidFill>
                  <a:srgbClr val="FF0000"/>
                </a:solidFill>
              </a:rPr>
              <a:t>Питання: </a:t>
            </a:r>
            <a:r>
              <a:rPr lang="uk-UA" sz="2200" dirty="0" smtClean="0">
                <a:solidFill>
                  <a:srgbClr val="00B050"/>
                </a:solidFill>
              </a:rPr>
              <a:t>з якого моменту необхідно відраховувати один рік</a:t>
            </a:r>
            <a:r>
              <a:rPr lang="uk-UA" sz="2200" dirty="0" smtClean="0"/>
              <a:t>:</a:t>
            </a:r>
          </a:p>
          <a:p>
            <a:pPr marL="457200" indent="-457200" algn="just">
              <a:buAutoNum type="arabicParenR"/>
            </a:pPr>
            <a:r>
              <a:rPr lang="uk-UA" sz="2200" dirty="0" smtClean="0"/>
              <a:t>З часу відкриття спадщини?</a:t>
            </a:r>
          </a:p>
          <a:p>
            <a:pPr marL="457200" indent="-457200" algn="just">
              <a:buAutoNum type="arabicParenR"/>
            </a:pPr>
            <a:r>
              <a:rPr lang="uk-UA" sz="2200" dirty="0" smtClean="0"/>
              <a:t>З моменту звернення спадкоємця до нотаріальної контори із заявою про прийняття спадщини?</a:t>
            </a:r>
          </a:p>
          <a:p>
            <a:pPr marL="457200" indent="-457200" algn="just">
              <a:buAutoNum type="arabicParenR"/>
            </a:pPr>
            <a:r>
              <a:rPr lang="uk-UA" sz="2200" dirty="0" smtClean="0"/>
              <a:t>З моменту видачи свідоцтва про право на спадщину?</a:t>
            </a:r>
          </a:p>
          <a:p>
            <a:pPr marL="457200" indent="-457200" algn="just">
              <a:buAutoNum type="arabicParenR"/>
            </a:pPr>
            <a:r>
              <a:rPr lang="uk-UA" sz="2200" dirty="0" smtClean="0"/>
              <a:t>З моменту реєстрації нерезидентом права власності на земельну ділянку шляхом внесення відомостей до Державного реєстру речових прав на нерухоме майно?</a:t>
            </a:r>
          </a:p>
          <a:p>
            <a:pPr marL="457200" indent="-457200" algn="just">
              <a:buAutoNum type="arabicParenR"/>
            </a:pPr>
            <a:endParaRPr lang="uk-UA" sz="2200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09750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6416" y="116632"/>
            <a:ext cx="7890080" cy="706090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</a:pPr>
            <a:r>
              <a:rPr lang="uk-UA" sz="2400" b="1" dirty="0" smtClean="0"/>
              <a:t>Цивільний кодекс України про право власності на землю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860648"/>
            <a:ext cx="7890080" cy="5736704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2000" b="1" dirty="0">
                <a:solidFill>
                  <a:srgbClr val="FF0000"/>
                </a:solidFill>
              </a:rPr>
              <a:t>Глава 27</a:t>
            </a:r>
            <a:r>
              <a:rPr lang="ru-RU" sz="2000" dirty="0">
                <a:solidFill>
                  <a:srgbClr val="FF0000"/>
                </a:solidFill>
              </a:rPr>
              <a:t/>
            </a:r>
            <a:br>
              <a:rPr lang="ru-RU" sz="2000" dirty="0">
                <a:solidFill>
                  <a:srgbClr val="FF0000"/>
                </a:solidFill>
              </a:rPr>
            </a:br>
            <a:r>
              <a:rPr lang="ru-RU" sz="2000" b="1" dirty="0">
                <a:solidFill>
                  <a:srgbClr val="FF0000"/>
                </a:solidFill>
              </a:rPr>
              <a:t>ПРАВО ВЛАСНОСТІ НА ЗЕМЛЮ (ЗЕМЕЛЬНУ ДІЛЯНКУ)</a:t>
            </a:r>
            <a:endParaRPr lang="ru-RU" sz="2000" dirty="0">
              <a:solidFill>
                <a:srgbClr val="FF0000"/>
              </a:solidFill>
            </a:endParaRPr>
          </a:p>
          <a:p>
            <a:pPr marL="82296" indent="0">
              <a:spcBef>
                <a:spcPts val="1800"/>
              </a:spcBef>
              <a:buNone/>
            </a:pPr>
            <a:r>
              <a:rPr lang="ru-RU" sz="2000" b="1" dirty="0" err="1" smtClean="0"/>
              <a:t>Стаття</a:t>
            </a:r>
            <a:r>
              <a:rPr lang="ru-RU" sz="2000" b="1" dirty="0" smtClean="0"/>
              <a:t> 373.</a:t>
            </a:r>
            <a:r>
              <a:rPr lang="ru-RU" sz="2000" dirty="0"/>
              <a:t> Земля (</a:t>
            </a:r>
            <a:r>
              <a:rPr lang="ru-RU" sz="2000" dirty="0" err="1"/>
              <a:t>земельна</a:t>
            </a:r>
            <a:r>
              <a:rPr lang="ru-RU" sz="2000" dirty="0"/>
              <a:t> </a:t>
            </a:r>
            <a:r>
              <a:rPr lang="ru-RU" sz="2000" dirty="0" err="1"/>
              <a:t>ділянка</a:t>
            </a:r>
            <a:r>
              <a:rPr lang="ru-RU" sz="2000" dirty="0"/>
              <a:t>) як </a:t>
            </a:r>
            <a:r>
              <a:rPr lang="ru-RU" sz="2000" dirty="0" err="1"/>
              <a:t>об'єкт</a:t>
            </a:r>
            <a:r>
              <a:rPr lang="ru-RU" sz="2000" dirty="0"/>
              <a:t> права </a:t>
            </a:r>
            <a:r>
              <a:rPr lang="ru-RU" sz="2000" dirty="0" err="1" smtClean="0"/>
              <a:t>власності</a:t>
            </a:r>
            <a:endParaRPr lang="ru-RU" sz="2000" dirty="0" smtClean="0"/>
          </a:p>
          <a:p>
            <a:pPr marL="82296" indent="0">
              <a:spcBef>
                <a:spcPts val="1800"/>
              </a:spcBef>
              <a:buNone/>
            </a:pPr>
            <a:r>
              <a:rPr lang="ru-RU" sz="2000" b="1" dirty="0" err="1" smtClean="0"/>
              <a:t>Стаття</a:t>
            </a:r>
            <a:r>
              <a:rPr lang="ru-RU" sz="2000" b="1" dirty="0" smtClean="0"/>
              <a:t> 374. </a:t>
            </a:r>
            <a:r>
              <a:rPr lang="ru-RU" sz="2000" dirty="0" err="1"/>
              <a:t>Суб'єкти</a:t>
            </a:r>
            <a:r>
              <a:rPr lang="ru-RU" sz="2000" dirty="0"/>
              <a:t> права </a:t>
            </a:r>
            <a:r>
              <a:rPr lang="ru-RU" sz="2000" dirty="0" err="1"/>
              <a:t>власності</a:t>
            </a:r>
            <a:r>
              <a:rPr lang="ru-RU" sz="2000" dirty="0"/>
              <a:t> на землю (</a:t>
            </a:r>
            <a:r>
              <a:rPr lang="ru-RU" sz="2000" dirty="0" err="1"/>
              <a:t>земельну</a:t>
            </a:r>
            <a:r>
              <a:rPr lang="ru-RU" sz="2000" dirty="0"/>
              <a:t> </a:t>
            </a:r>
            <a:r>
              <a:rPr lang="ru-RU" sz="2000" dirty="0" err="1"/>
              <a:t>ділянку</a:t>
            </a:r>
            <a:r>
              <a:rPr lang="ru-RU" sz="2000" dirty="0" smtClean="0"/>
              <a:t>)</a:t>
            </a:r>
          </a:p>
          <a:p>
            <a:pPr marL="82296" indent="0">
              <a:spcBef>
                <a:spcPts val="1800"/>
              </a:spcBef>
              <a:buNone/>
            </a:pPr>
            <a:r>
              <a:rPr lang="ru-RU" sz="2000" b="1" dirty="0" err="1"/>
              <a:t>Стаття</a:t>
            </a:r>
            <a:r>
              <a:rPr lang="ru-RU" sz="2000" b="1" dirty="0"/>
              <a:t> 375. </a:t>
            </a:r>
            <a:r>
              <a:rPr lang="ru-RU" sz="2000" dirty="0"/>
              <a:t>Право </a:t>
            </a:r>
            <a:r>
              <a:rPr lang="ru-RU" sz="2000" dirty="0" err="1"/>
              <a:t>власника</a:t>
            </a:r>
            <a:r>
              <a:rPr lang="ru-RU" sz="2000" dirty="0"/>
              <a:t> на </a:t>
            </a:r>
            <a:r>
              <a:rPr lang="ru-RU" sz="2000" dirty="0" err="1"/>
              <a:t>забудову</a:t>
            </a:r>
            <a:r>
              <a:rPr lang="ru-RU" sz="2000" dirty="0"/>
              <a:t> </a:t>
            </a:r>
            <a:r>
              <a:rPr lang="ru-RU" sz="2000" dirty="0" err="1"/>
              <a:t>земельної</a:t>
            </a:r>
            <a:r>
              <a:rPr lang="ru-RU" sz="2000" dirty="0"/>
              <a:t> </a:t>
            </a:r>
            <a:r>
              <a:rPr lang="ru-RU" sz="2000" dirty="0" err="1" smtClean="0"/>
              <a:t>ділянки</a:t>
            </a:r>
            <a:endParaRPr lang="ru-RU" sz="2000" dirty="0" smtClean="0"/>
          </a:p>
          <a:p>
            <a:pPr marL="82296" indent="0">
              <a:spcBef>
                <a:spcPts val="1800"/>
              </a:spcBef>
              <a:buNone/>
            </a:pPr>
            <a:r>
              <a:rPr lang="ru-RU" sz="2000" b="1" dirty="0" err="1"/>
              <a:t>Стаття</a:t>
            </a:r>
            <a:r>
              <a:rPr lang="ru-RU" sz="2000" b="1" dirty="0"/>
              <a:t> 376. </a:t>
            </a:r>
            <a:r>
              <a:rPr lang="ru-RU" sz="2000" dirty="0" err="1"/>
              <a:t>Самочинне</a:t>
            </a:r>
            <a:r>
              <a:rPr lang="ru-RU" sz="2000" dirty="0"/>
              <a:t> </a:t>
            </a:r>
            <a:r>
              <a:rPr lang="ru-RU" sz="2000" dirty="0" err="1" smtClean="0"/>
              <a:t>будівництво</a:t>
            </a:r>
            <a:endParaRPr lang="ru-RU" sz="2000" dirty="0" smtClean="0"/>
          </a:p>
          <a:p>
            <a:pPr marL="82296" indent="0">
              <a:spcBef>
                <a:spcPts val="1800"/>
              </a:spcBef>
              <a:buNone/>
            </a:pPr>
            <a:r>
              <a:rPr lang="ru-RU" sz="2000" b="1" dirty="0" err="1">
                <a:solidFill>
                  <a:srgbClr val="002060"/>
                </a:solidFill>
              </a:rPr>
              <a:t>Стаття</a:t>
            </a:r>
            <a:r>
              <a:rPr lang="ru-RU" sz="2000" b="1" dirty="0">
                <a:solidFill>
                  <a:srgbClr val="002060"/>
                </a:solidFill>
              </a:rPr>
              <a:t> 377. </a:t>
            </a:r>
            <a:r>
              <a:rPr lang="ru-RU" sz="2000" dirty="0" err="1">
                <a:solidFill>
                  <a:srgbClr val="002060"/>
                </a:solidFill>
              </a:rPr>
              <a:t>Перехід</a:t>
            </a:r>
            <a:r>
              <a:rPr lang="ru-RU" sz="2000" dirty="0">
                <a:solidFill>
                  <a:srgbClr val="002060"/>
                </a:solidFill>
              </a:rPr>
              <a:t> права на </a:t>
            </a:r>
            <a:r>
              <a:rPr lang="ru-RU" sz="2000" dirty="0" err="1">
                <a:solidFill>
                  <a:srgbClr val="002060"/>
                </a:solidFill>
              </a:rPr>
              <a:t>земельну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ділянку</a:t>
            </a:r>
            <a:r>
              <a:rPr lang="ru-RU" sz="2000" dirty="0">
                <a:solidFill>
                  <a:srgbClr val="002060"/>
                </a:solidFill>
              </a:rPr>
              <a:t> у </a:t>
            </a:r>
            <a:r>
              <a:rPr lang="ru-RU" sz="2000" dirty="0" err="1">
                <a:solidFill>
                  <a:srgbClr val="002060"/>
                </a:solidFill>
              </a:rPr>
              <a:t>разі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набуття</a:t>
            </a:r>
            <a:r>
              <a:rPr lang="ru-RU" sz="2000" dirty="0">
                <a:solidFill>
                  <a:srgbClr val="002060"/>
                </a:solidFill>
              </a:rPr>
              <a:t> права </a:t>
            </a:r>
            <a:r>
              <a:rPr lang="ru-RU" sz="2000" dirty="0" err="1">
                <a:solidFill>
                  <a:srgbClr val="002060"/>
                </a:solidFill>
              </a:rPr>
              <a:t>власності</a:t>
            </a:r>
            <a:r>
              <a:rPr lang="ru-RU" sz="2000" dirty="0">
                <a:solidFill>
                  <a:srgbClr val="002060"/>
                </a:solidFill>
              </a:rPr>
              <a:t> на </a:t>
            </a:r>
            <a:r>
              <a:rPr lang="ru-RU" sz="2000" dirty="0" err="1">
                <a:solidFill>
                  <a:srgbClr val="002060"/>
                </a:solidFill>
              </a:rPr>
              <a:t>об’єкт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нерухомого</a:t>
            </a:r>
            <a:r>
              <a:rPr lang="ru-RU" sz="2000" dirty="0">
                <a:solidFill>
                  <a:srgbClr val="002060"/>
                </a:solidFill>
              </a:rPr>
              <a:t> майна (</a:t>
            </a:r>
            <a:r>
              <a:rPr lang="ru-RU" sz="2000" dirty="0" err="1">
                <a:solidFill>
                  <a:srgbClr val="002060"/>
                </a:solidFill>
              </a:rPr>
              <a:t>житловий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будинок</a:t>
            </a:r>
            <a:r>
              <a:rPr lang="ru-RU" sz="2000" dirty="0">
                <a:solidFill>
                  <a:srgbClr val="002060"/>
                </a:solidFill>
              </a:rPr>
              <a:t> (</a:t>
            </a:r>
            <a:r>
              <a:rPr lang="ru-RU" sz="2000" dirty="0" err="1">
                <a:solidFill>
                  <a:srgbClr val="002060"/>
                </a:solidFill>
              </a:rPr>
              <a:t>крім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багатоквартирного</a:t>
            </a:r>
            <a:r>
              <a:rPr lang="ru-RU" sz="2000" dirty="0">
                <a:solidFill>
                  <a:srgbClr val="002060"/>
                </a:solidFill>
              </a:rPr>
              <a:t>), </a:t>
            </a:r>
            <a:r>
              <a:rPr lang="ru-RU" sz="2000" dirty="0" err="1">
                <a:solidFill>
                  <a:srgbClr val="002060"/>
                </a:solidFill>
              </a:rPr>
              <a:t>іншу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будівлю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або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споруду</a:t>
            </a:r>
            <a:r>
              <a:rPr lang="ru-RU" sz="2000" dirty="0">
                <a:solidFill>
                  <a:srgbClr val="002060"/>
                </a:solidFill>
              </a:rPr>
              <a:t>), </a:t>
            </a:r>
            <a:r>
              <a:rPr lang="ru-RU" sz="2000" dirty="0" err="1">
                <a:solidFill>
                  <a:srgbClr val="002060"/>
                </a:solidFill>
              </a:rPr>
              <a:t>об’єкт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незавершеного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будівництва</a:t>
            </a:r>
            <a:r>
              <a:rPr lang="ru-RU" sz="2000" dirty="0">
                <a:solidFill>
                  <a:srgbClr val="002060"/>
                </a:solidFill>
              </a:rPr>
              <a:t>, </a:t>
            </a:r>
            <a:r>
              <a:rPr lang="ru-RU" sz="2000" dirty="0" err="1">
                <a:solidFill>
                  <a:srgbClr val="002060"/>
                </a:solidFill>
              </a:rPr>
              <a:t>що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розміщені</a:t>
            </a:r>
            <a:r>
              <a:rPr lang="ru-RU" sz="2000" dirty="0">
                <a:solidFill>
                  <a:srgbClr val="002060"/>
                </a:solidFill>
              </a:rPr>
              <a:t> на </a:t>
            </a:r>
            <a:r>
              <a:rPr lang="ru-RU" sz="2000" dirty="0" err="1" smtClean="0">
                <a:solidFill>
                  <a:srgbClr val="002060"/>
                </a:solidFill>
              </a:rPr>
              <a:t>ній</a:t>
            </a:r>
            <a:endParaRPr lang="ru-RU" sz="2000" dirty="0" smtClean="0">
              <a:solidFill>
                <a:srgbClr val="002060"/>
              </a:solidFill>
            </a:endParaRPr>
          </a:p>
          <a:p>
            <a:pPr marL="82296" indent="0">
              <a:spcBef>
                <a:spcPts val="1800"/>
              </a:spcBef>
              <a:buNone/>
            </a:pPr>
            <a:r>
              <a:rPr lang="ru-RU" sz="2000" b="1" dirty="0" err="1"/>
              <a:t>Стаття</a:t>
            </a:r>
            <a:r>
              <a:rPr lang="ru-RU" sz="2000" b="1" dirty="0"/>
              <a:t> 378. </a:t>
            </a:r>
            <a:r>
              <a:rPr lang="ru-RU" sz="2000" dirty="0" err="1"/>
              <a:t>Припинення</a:t>
            </a:r>
            <a:r>
              <a:rPr lang="ru-RU" sz="2000" dirty="0"/>
              <a:t> права </a:t>
            </a:r>
            <a:r>
              <a:rPr lang="ru-RU" sz="2000" dirty="0" err="1"/>
              <a:t>власності</a:t>
            </a:r>
            <a:r>
              <a:rPr lang="ru-RU" sz="2000" dirty="0"/>
              <a:t> на </a:t>
            </a:r>
            <a:r>
              <a:rPr lang="ru-RU" sz="2000" dirty="0" err="1"/>
              <a:t>земельну</a:t>
            </a:r>
            <a:r>
              <a:rPr lang="ru-RU" sz="2000" dirty="0"/>
              <a:t> </a:t>
            </a:r>
            <a:r>
              <a:rPr lang="ru-RU" sz="2000" dirty="0" err="1"/>
              <a:t>ділянку</a:t>
            </a:r>
            <a:endParaRPr lang="ru-RU" sz="2000" dirty="0" smtClean="0"/>
          </a:p>
          <a:p>
            <a:pPr marL="82296" indent="0">
              <a:spcBef>
                <a:spcPts val="1200"/>
              </a:spcBef>
              <a:buNone/>
            </a:pPr>
            <a:endParaRPr lang="ru-RU" sz="2000" dirty="0"/>
          </a:p>
          <a:p>
            <a:pPr marL="82296" indent="0">
              <a:lnSpc>
                <a:spcPct val="150000"/>
              </a:lnSpc>
              <a:spcBef>
                <a:spcPts val="1200"/>
              </a:spcBef>
              <a:buNone/>
            </a:pPr>
            <a:endParaRPr lang="uk-UA" b="1" dirty="0" smtClean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61689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16632"/>
            <a:ext cx="7890080" cy="1584176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2000" b="1" dirty="0"/>
              <a:t>ЗАКОН УКРАЇНИ</a:t>
            </a:r>
            <a:br>
              <a:rPr lang="ru-RU" sz="2000" b="1" dirty="0"/>
            </a:br>
            <a:r>
              <a:rPr lang="ru-RU" sz="2000" dirty="0" err="1" smtClean="0"/>
              <a:t>від</a:t>
            </a:r>
            <a:r>
              <a:rPr lang="ru-RU" sz="2000" b="1" dirty="0" smtClean="0"/>
              <a:t> </a:t>
            </a:r>
            <a:r>
              <a:rPr lang="ru-RU" sz="1800" dirty="0"/>
              <a:t>2 лютого 2021 </a:t>
            </a:r>
            <a:r>
              <a:rPr lang="ru-RU" sz="1800" dirty="0" smtClean="0"/>
              <a:t>р. № </a:t>
            </a:r>
            <a:r>
              <a:rPr lang="ru-RU" sz="1800" dirty="0"/>
              <a:t>1174-IX 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2000" b="1" dirty="0" smtClean="0">
                <a:solidFill>
                  <a:srgbClr val="C00000"/>
                </a:solidFill>
              </a:rPr>
              <a:t>«</a:t>
            </a:r>
            <a:r>
              <a:rPr lang="ru-RU" sz="2000" b="1" dirty="0">
                <a:solidFill>
                  <a:srgbClr val="C00000"/>
                </a:solidFill>
              </a:rPr>
              <a:t>Про </a:t>
            </a:r>
            <a:r>
              <a:rPr lang="ru-RU" sz="2000" b="1" dirty="0" err="1">
                <a:solidFill>
                  <a:srgbClr val="C00000"/>
                </a:solidFill>
              </a:rPr>
              <a:t>внесення</a:t>
            </a:r>
            <a:r>
              <a:rPr lang="ru-RU" sz="2000" b="1" dirty="0">
                <a:solidFill>
                  <a:srgbClr val="C00000"/>
                </a:solidFill>
              </a:rPr>
              <a:t> </a:t>
            </a:r>
            <a:r>
              <a:rPr lang="ru-RU" sz="2000" b="1" dirty="0" err="1">
                <a:solidFill>
                  <a:srgbClr val="C00000"/>
                </a:solidFill>
              </a:rPr>
              <a:t>змін</a:t>
            </a:r>
            <a:r>
              <a:rPr lang="ru-RU" sz="2000" b="1" dirty="0">
                <a:solidFill>
                  <a:srgbClr val="C00000"/>
                </a:solidFill>
              </a:rPr>
              <a:t> до </a:t>
            </a:r>
            <a:r>
              <a:rPr lang="ru-RU" sz="2000" b="1" dirty="0" err="1">
                <a:solidFill>
                  <a:srgbClr val="C00000"/>
                </a:solidFill>
              </a:rPr>
              <a:t>деяких</a:t>
            </a:r>
            <a:r>
              <a:rPr lang="ru-RU" sz="2000" b="1" dirty="0">
                <a:solidFill>
                  <a:srgbClr val="C00000"/>
                </a:solidFill>
              </a:rPr>
              <a:t> </a:t>
            </a:r>
            <a:r>
              <a:rPr lang="ru-RU" sz="2000" b="1" dirty="0" err="1">
                <a:solidFill>
                  <a:srgbClr val="C00000"/>
                </a:solidFill>
              </a:rPr>
              <a:t>законодавчих</a:t>
            </a:r>
            <a:r>
              <a:rPr lang="ru-RU" sz="2000" b="1" dirty="0">
                <a:solidFill>
                  <a:srgbClr val="C00000"/>
                </a:solidFill>
              </a:rPr>
              <a:t> </a:t>
            </a:r>
            <a:r>
              <a:rPr lang="ru-RU" sz="2000" b="1" dirty="0" err="1">
                <a:solidFill>
                  <a:srgbClr val="C00000"/>
                </a:solidFill>
              </a:rPr>
              <a:t>актів</a:t>
            </a:r>
            <a:r>
              <a:rPr lang="ru-RU" sz="2000" b="1" dirty="0">
                <a:solidFill>
                  <a:srgbClr val="C00000"/>
                </a:solidFill>
              </a:rPr>
              <a:t> </a:t>
            </a:r>
            <a:r>
              <a:rPr lang="ru-RU" sz="2000" b="1" dirty="0" err="1">
                <a:solidFill>
                  <a:srgbClr val="C00000"/>
                </a:solidFill>
              </a:rPr>
              <a:t>України</a:t>
            </a:r>
            <a:r>
              <a:rPr lang="ru-RU" sz="2000" b="1" dirty="0">
                <a:solidFill>
                  <a:srgbClr val="C00000"/>
                </a:solidFill>
              </a:rPr>
              <a:t> </a:t>
            </a:r>
            <a:r>
              <a:rPr lang="ru-RU" sz="2000" b="1" dirty="0" err="1">
                <a:solidFill>
                  <a:srgbClr val="C00000"/>
                </a:solidFill>
              </a:rPr>
              <a:t>щодо</a:t>
            </a:r>
            <a:r>
              <a:rPr lang="ru-RU" sz="2000" b="1" dirty="0">
                <a:solidFill>
                  <a:srgbClr val="C00000"/>
                </a:solidFill>
              </a:rPr>
              <a:t> </a:t>
            </a:r>
            <a:r>
              <a:rPr lang="ru-RU" sz="2000" b="1" dirty="0" err="1">
                <a:solidFill>
                  <a:srgbClr val="C00000"/>
                </a:solidFill>
              </a:rPr>
              <a:t>єдиної</a:t>
            </a:r>
            <a:r>
              <a:rPr lang="ru-RU" sz="2000" b="1" dirty="0">
                <a:solidFill>
                  <a:srgbClr val="C00000"/>
                </a:solidFill>
              </a:rPr>
              <a:t> </a:t>
            </a:r>
            <a:r>
              <a:rPr lang="ru-RU" sz="2000" b="1" dirty="0" err="1">
                <a:solidFill>
                  <a:srgbClr val="C00000"/>
                </a:solidFill>
              </a:rPr>
              <a:t>правової</a:t>
            </a:r>
            <a:r>
              <a:rPr lang="ru-RU" sz="2000" b="1" dirty="0">
                <a:solidFill>
                  <a:srgbClr val="C00000"/>
                </a:solidFill>
              </a:rPr>
              <a:t> </a:t>
            </a:r>
            <a:r>
              <a:rPr lang="ru-RU" sz="2000" b="1" dirty="0" err="1">
                <a:solidFill>
                  <a:srgbClr val="C00000"/>
                </a:solidFill>
              </a:rPr>
              <a:t>долі</a:t>
            </a:r>
            <a:r>
              <a:rPr lang="ru-RU" sz="2000" b="1" dirty="0">
                <a:solidFill>
                  <a:srgbClr val="C00000"/>
                </a:solidFill>
              </a:rPr>
              <a:t> </a:t>
            </a:r>
            <a:r>
              <a:rPr lang="ru-RU" sz="2000" b="1" dirty="0" err="1">
                <a:solidFill>
                  <a:srgbClr val="C00000"/>
                </a:solidFill>
              </a:rPr>
              <a:t>земельної</a:t>
            </a:r>
            <a:r>
              <a:rPr lang="ru-RU" sz="2000" b="1" dirty="0">
                <a:solidFill>
                  <a:srgbClr val="C00000"/>
                </a:solidFill>
              </a:rPr>
              <a:t> </a:t>
            </a:r>
            <a:r>
              <a:rPr lang="ru-RU" sz="2000" b="1" dirty="0" err="1">
                <a:solidFill>
                  <a:srgbClr val="C00000"/>
                </a:solidFill>
              </a:rPr>
              <a:t>ділянки</a:t>
            </a:r>
            <a:r>
              <a:rPr lang="ru-RU" sz="2000" b="1" dirty="0">
                <a:solidFill>
                  <a:srgbClr val="C00000"/>
                </a:solidFill>
              </a:rPr>
              <a:t> та </a:t>
            </a:r>
            <a:r>
              <a:rPr lang="ru-RU" sz="2000" b="1" dirty="0" err="1">
                <a:solidFill>
                  <a:srgbClr val="C00000"/>
                </a:solidFill>
              </a:rPr>
              <a:t>розміщеного</a:t>
            </a:r>
            <a:r>
              <a:rPr lang="ru-RU" sz="2000" b="1" dirty="0">
                <a:solidFill>
                  <a:srgbClr val="C00000"/>
                </a:solidFill>
              </a:rPr>
              <a:t> на </a:t>
            </a:r>
            <a:r>
              <a:rPr lang="ru-RU" sz="2000" b="1" dirty="0" err="1">
                <a:solidFill>
                  <a:srgbClr val="C00000"/>
                </a:solidFill>
              </a:rPr>
              <a:t>ній</a:t>
            </a:r>
            <a:r>
              <a:rPr lang="ru-RU" sz="2000" b="1" dirty="0">
                <a:solidFill>
                  <a:srgbClr val="C00000"/>
                </a:solidFill>
              </a:rPr>
              <a:t> </a:t>
            </a:r>
            <a:r>
              <a:rPr lang="ru-RU" sz="2000" b="1" dirty="0" err="1">
                <a:solidFill>
                  <a:srgbClr val="C00000"/>
                </a:solidFill>
              </a:rPr>
              <a:t>об’єкта</a:t>
            </a:r>
            <a:r>
              <a:rPr lang="ru-RU" sz="2000" b="1" dirty="0">
                <a:solidFill>
                  <a:srgbClr val="C00000"/>
                </a:solidFill>
              </a:rPr>
              <a:t> </a:t>
            </a:r>
            <a:r>
              <a:rPr lang="ru-RU" sz="2000" b="1" dirty="0" err="1">
                <a:solidFill>
                  <a:srgbClr val="C00000"/>
                </a:solidFill>
              </a:rPr>
              <a:t>нерухомості</a:t>
            </a:r>
            <a:r>
              <a:rPr lang="ru-RU" sz="2000" b="1" dirty="0">
                <a:solidFill>
                  <a:srgbClr val="C00000"/>
                </a:solidFill>
              </a:rPr>
              <a:t>»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7</a:t>
            </a:fld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5656" y="3246487"/>
            <a:ext cx="7128792" cy="1190625"/>
          </a:xfrm>
          <a:prstGeom prst="rect">
            <a:avLst/>
          </a:prstGeom>
        </p:spPr>
      </p:pic>
      <p:pic>
        <p:nvPicPr>
          <p:cNvPr id="8" name="Місце для вмісту 7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342206" y="1844824"/>
            <a:ext cx="7334250" cy="262890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32098" y="4931246"/>
            <a:ext cx="7372350" cy="1162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53122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16632"/>
            <a:ext cx="7890080" cy="1584176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2000" b="1" dirty="0"/>
              <a:t>ЗАКОН УКРАЇНИ</a:t>
            </a:r>
            <a:br>
              <a:rPr lang="ru-RU" sz="2000" b="1" dirty="0"/>
            </a:br>
            <a:r>
              <a:rPr lang="ru-RU" sz="2000" dirty="0" err="1" smtClean="0"/>
              <a:t>від</a:t>
            </a:r>
            <a:r>
              <a:rPr lang="ru-RU" sz="2000" b="1" dirty="0" smtClean="0"/>
              <a:t> </a:t>
            </a:r>
            <a:r>
              <a:rPr lang="ru-RU" sz="1800" dirty="0" smtClean="0"/>
              <a:t>8 </a:t>
            </a:r>
            <a:r>
              <a:rPr lang="ru-RU" sz="1800" dirty="0" err="1"/>
              <a:t>вересня</a:t>
            </a:r>
            <a:r>
              <a:rPr lang="ru-RU" sz="1800" dirty="0"/>
              <a:t> 2021 </a:t>
            </a:r>
            <a:r>
              <a:rPr lang="ru-RU" sz="1800" dirty="0" smtClean="0"/>
              <a:t>р.  № </a:t>
            </a:r>
            <a:r>
              <a:rPr lang="ru-RU" sz="1800" dirty="0"/>
              <a:t>1720-IX</a:t>
            </a:r>
            <a:br>
              <a:rPr lang="ru-RU" sz="1800" dirty="0"/>
            </a:br>
            <a:r>
              <a:rPr lang="ru-RU" sz="2000" b="1" dirty="0" smtClean="0">
                <a:solidFill>
                  <a:srgbClr val="C00000"/>
                </a:solidFill>
              </a:rPr>
              <a:t>«Про </a:t>
            </a:r>
            <a:r>
              <a:rPr lang="ru-RU" sz="2000" b="1" dirty="0" err="1">
                <a:solidFill>
                  <a:srgbClr val="C00000"/>
                </a:solidFill>
              </a:rPr>
              <a:t>внесення</a:t>
            </a:r>
            <a:r>
              <a:rPr lang="ru-RU" sz="2000" b="1" dirty="0">
                <a:solidFill>
                  <a:srgbClr val="C00000"/>
                </a:solidFill>
              </a:rPr>
              <a:t> </a:t>
            </a:r>
            <a:r>
              <a:rPr lang="ru-RU" sz="2000" b="1" dirty="0" err="1">
                <a:solidFill>
                  <a:srgbClr val="C00000"/>
                </a:solidFill>
              </a:rPr>
              <a:t>змін</a:t>
            </a:r>
            <a:r>
              <a:rPr lang="ru-RU" sz="2000" b="1" dirty="0">
                <a:solidFill>
                  <a:srgbClr val="C00000"/>
                </a:solidFill>
              </a:rPr>
              <a:t> до </a:t>
            </a:r>
            <a:r>
              <a:rPr lang="ru-RU" sz="2000" b="1" dirty="0" err="1">
                <a:solidFill>
                  <a:srgbClr val="C00000"/>
                </a:solidFill>
              </a:rPr>
              <a:t>деяких</a:t>
            </a:r>
            <a:r>
              <a:rPr lang="ru-RU" sz="2000" b="1" dirty="0">
                <a:solidFill>
                  <a:srgbClr val="C00000"/>
                </a:solidFill>
              </a:rPr>
              <a:t> </a:t>
            </a:r>
            <a:r>
              <a:rPr lang="ru-RU" sz="2000" b="1" dirty="0" err="1">
                <a:solidFill>
                  <a:srgbClr val="C00000"/>
                </a:solidFill>
              </a:rPr>
              <a:t>законодавчих</a:t>
            </a:r>
            <a:r>
              <a:rPr lang="ru-RU" sz="2000" b="1" dirty="0">
                <a:solidFill>
                  <a:srgbClr val="C00000"/>
                </a:solidFill>
              </a:rPr>
              <a:t> </a:t>
            </a:r>
            <a:r>
              <a:rPr lang="ru-RU" sz="2000" b="1" dirty="0" err="1">
                <a:solidFill>
                  <a:srgbClr val="C00000"/>
                </a:solidFill>
              </a:rPr>
              <a:t>актів</a:t>
            </a:r>
            <a:r>
              <a:rPr lang="ru-RU" sz="2000" b="1" dirty="0">
                <a:solidFill>
                  <a:srgbClr val="C00000"/>
                </a:solidFill>
              </a:rPr>
              <a:t> </a:t>
            </a:r>
            <a:r>
              <a:rPr lang="ru-RU" sz="2000" b="1" dirty="0" err="1">
                <a:solidFill>
                  <a:srgbClr val="C00000"/>
                </a:solidFill>
              </a:rPr>
              <a:t>України</a:t>
            </a:r>
            <a:r>
              <a:rPr lang="ru-RU" sz="2000" b="1" dirty="0">
                <a:solidFill>
                  <a:srgbClr val="C00000"/>
                </a:solidFill>
              </a:rPr>
              <a:t> </a:t>
            </a:r>
            <a:r>
              <a:rPr lang="ru-RU" sz="2000" b="1" dirty="0" err="1">
                <a:solidFill>
                  <a:srgbClr val="C00000"/>
                </a:solidFill>
              </a:rPr>
              <a:t>щодо</a:t>
            </a:r>
            <a:r>
              <a:rPr lang="ru-RU" sz="2000" b="1" dirty="0">
                <a:solidFill>
                  <a:srgbClr val="C00000"/>
                </a:solidFill>
              </a:rPr>
              <a:t> переходу прав на </a:t>
            </a:r>
            <a:r>
              <a:rPr lang="ru-RU" sz="2000" b="1" dirty="0" err="1">
                <a:solidFill>
                  <a:srgbClr val="C00000"/>
                </a:solidFill>
              </a:rPr>
              <a:t>земельну</a:t>
            </a:r>
            <a:r>
              <a:rPr lang="ru-RU" sz="2000" b="1" dirty="0">
                <a:solidFill>
                  <a:srgbClr val="C00000"/>
                </a:solidFill>
              </a:rPr>
              <a:t> </a:t>
            </a:r>
            <a:r>
              <a:rPr lang="ru-RU" sz="2000" b="1" dirty="0" err="1">
                <a:solidFill>
                  <a:srgbClr val="C00000"/>
                </a:solidFill>
              </a:rPr>
              <a:t>ділянку</a:t>
            </a:r>
            <a:r>
              <a:rPr lang="ru-RU" sz="2000" b="1" dirty="0">
                <a:solidFill>
                  <a:srgbClr val="C00000"/>
                </a:solidFill>
              </a:rPr>
              <a:t> у </a:t>
            </a:r>
            <a:r>
              <a:rPr lang="ru-RU" sz="2000" b="1" dirty="0" err="1">
                <a:solidFill>
                  <a:srgbClr val="C00000"/>
                </a:solidFill>
              </a:rPr>
              <a:t>зв’язку</a:t>
            </a:r>
            <a:r>
              <a:rPr lang="ru-RU" sz="2000" b="1" dirty="0">
                <a:solidFill>
                  <a:srgbClr val="C00000"/>
                </a:solidFill>
              </a:rPr>
              <a:t> з переходом прав на </a:t>
            </a:r>
            <a:r>
              <a:rPr lang="ru-RU" sz="2000" b="1" dirty="0" err="1">
                <a:solidFill>
                  <a:srgbClr val="C00000"/>
                </a:solidFill>
              </a:rPr>
              <a:t>об’єкт</a:t>
            </a:r>
            <a:r>
              <a:rPr lang="ru-RU" sz="2000" b="1" dirty="0">
                <a:solidFill>
                  <a:srgbClr val="C00000"/>
                </a:solidFill>
              </a:rPr>
              <a:t> </a:t>
            </a:r>
            <a:r>
              <a:rPr lang="ru-RU" sz="2000" b="1" dirty="0" err="1">
                <a:solidFill>
                  <a:srgbClr val="C00000"/>
                </a:solidFill>
              </a:rPr>
              <a:t>нерухомого</a:t>
            </a:r>
            <a:r>
              <a:rPr lang="ru-RU" sz="2000" b="1" dirty="0">
                <a:solidFill>
                  <a:srgbClr val="C00000"/>
                </a:solidFill>
              </a:rPr>
              <a:t> майна, </a:t>
            </a:r>
            <a:r>
              <a:rPr lang="ru-RU" sz="2000" b="1" dirty="0" err="1">
                <a:solidFill>
                  <a:srgbClr val="C00000"/>
                </a:solidFill>
              </a:rPr>
              <a:t>який</a:t>
            </a:r>
            <a:r>
              <a:rPr lang="ru-RU" sz="2000" b="1" dirty="0">
                <a:solidFill>
                  <a:srgbClr val="C00000"/>
                </a:solidFill>
              </a:rPr>
              <a:t> на </a:t>
            </a:r>
            <a:r>
              <a:rPr lang="ru-RU" sz="2000" b="1" dirty="0" err="1">
                <a:solidFill>
                  <a:srgbClr val="C00000"/>
                </a:solidFill>
              </a:rPr>
              <a:t>ній</a:t>
            </a:r>
            <a:r>
              <a:rPr lang="ru-RU" sz="2000" b="1" dirty="0">
                <a:solidFill>
                  <a:srgbClr val="C00000"/>
                </a:solidFill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</a:rPr>
              <a:t>розміщено</a:t>
            </a:r>
            <a:r>
              <a:rPr lang="ru-RU" sz="2000" b="1" dirty="0" smtClean="0">
                <a:solidFill>
                  <a:srgbClr val="C00000"/>
                </a:solidFill>
              </a:rPr>
              <a:t>»</a:t>
            </a:r>
            <a:endParaRPr lang="ru-RU" sz="2000" b="1" dirty="0">
              <a:solidFill>
                <a:srgbClr val="C00000"/>
              </a:solidFill>
            </a:endParaRPr>
          </a:p>
        </p:txBody>
      </p:sp>
      <p:pic>
        <p:nvPicPr>
          <p:cNvPr id="4" name="Місце для вмісту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54919" y="1772816"/>
            <a:ext cx="7467600" cy="1295400"/>
          </a:xfrm>
          <a:prstGeom prst="rect">
            <a:avLst/>
          </a:prstGeom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8</a:t>
            </a:fld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5656" y="3246487"/>
            <a:ext cx="7128792" cy="119062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75655" y="4745310"/>
            <a:ext cx="7137993" cy="1924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386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16632"/>
            <a:ext cx="7890080" cy="1584176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2000" b="1" dirty="0"/>
              <a:t>ЗАКОН УКРАЇНИ</a:t>
            </a:r>
            <a:br>
              <a:rPr lang="ru-RU" sz="2000" b="1" dirty="0"/>
            </a:br>
            <a:r>
              <a:rPr lang="ru-RU" sz="2000" dirty="0" err="1" smtClean="0"/>
              <a:t>від</a:t>
            </a:r>
            <a:r>
              <a:rPr lang="ru-RU" sz="2000" b="1" dirty="0" smtClean="0"/>
              <a:t> </a:t>
            </a:r>
            <a:r>
              <a:rPr lang="ru-RU" sz="1800" dirty="0"/>
              <a:t>15 </a:t>
            </a:r>
            <a:r>
              <a:rPr lang="ru-RU" sz="1800" dirty="0" err="1"/>
              <a:t>серпня</a:t>
            </a:r>
            <a:r>
              <a:rPr lang="ru-RU" sz="1800" dirty="0"/>
              <a:t> 2022 </a:t>
            </a:r>
            <a:r>
              <a:rPr lang="ru-RU" sz="1800" dirty="0" smtClean="0"/>
              <a:t>р. № </a:t>
            </a:r>
            <a:r>
              <a:rPr lang="ru-RU" sz="1800" dirty="0"/>
              <a:t>2518-IX 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2000" b="1" dirty="0" smtClean="0">
                <a:solidFill>
                  <a:srgbClr val="C00000"/>
                </a:solidFill>
              </a:rPr>
              <a:t>«</a:t>
            </a:r>
            <a:r>
              <a:rPr lang="ru-RU" sz="2000" b="1" dirty="0">
                <a:solidFill>
                  <a:srgbClr val="C00000"/>
                </a:solidFill>
              </a:rPr>
              <a:t>Про </a:t>
            </a:r>
            <a:r>
              <a:rPr lang="ru-RU" sz="2000" b="1" dirty="0" err="1">
                <a:solidFill>
                  <a:srgbClr val="C00000"/>
                </a:solidFill>
              </a:rPr>
              <a:t>гарантування</a:t>
            </a:r>
            <a:r>
              <a:rPr lang="ru-RU" sz="2000" b="1" dirty="0">
                <a:solidFill>
                  <a:srgbClr val="C00000"/>
                </a:solidFill>
              </a:rPr>
              <a:t> </a:t>
            </a:r>
            <a:r>
              <a:rPr lang="ru-RU" sz="2000" b="1" dirty="0" err="1">
                <a:solidFill>
                  <a:srgbClr val="C00000"/>
                </a:solidFill>
              </a:rPr>
              <a:t>речових</a:t>
            </a:r>
            <a:r>
              <a:rPr lang="ru-RU" sz="2000" b="1" dirty="0">
                <a:solidFill>
                  <a:srgbClr val="C00000"/>
                </a:solidFill>
              </a:rPr>
              <a:t> прав на </a:t>
            </a:r>
            <a:r>
              <a:rPr lang="ru-RU" sz="2000" b="1" dirty="0" err="1">
                <a:solidFill>
                  <a:srgbClr val="C00000"/>
                </a:solidFill>
              </a:rPr>
              <a:t>об’єкти</a:t>
            </a:r>
            <a:r>
              <a:rPr lang="ru-RU" sz="2000" b="1" dirty="0">
                <a:solidFill>
                  <a:srgbClr val="C00000"/>
                </a:solidFill>
              </a:rPr>
              <a:t> </a:t>
            </a:r>
            <a:r>
              <a:rPr lang="ru-RU" sz="2000" b="1" dirty="0" err="1">
                <a:solidFill>
                  <a:srgbClr val="C00000"/>
                </a:solidFill>
              </a:rPr>
              <a:t>нерухомого</a:t>
            </a:r>
            <a:r>
              <a:rPr lang="ru-RU" sz="2000" b="1" dirty="0">
                <a:solidFill>
                  <a:srgbClr val="C00000"/>
                </a:solidFill>
              </a:rPr>
              <a:t> майна, </a:t>
            </a:r>
            <a:r>
              <a:rPr lang="ru-RU" sz="2000" b="1" dirty="0" err="1">
                <a:solidFill>
                  <a:srgbClr val="C00000"/>
                </a:solidFill>
              </a:rPr>
              <a:t>які</a:t>
            </a:r>
            <a:r>
              <a:rPr lang="ru-RU" sz="2000" b="1" dirty="0">
                <a:solidFill>
                  <a:srgbClr val="C00000"/>
                </a:solidFill>
              </a:rPr>
              <a:t> </a:t>
            </a:r>
            <a:r>
              <a:rPr lang="ru-RU" sz="2000" b="1" dirty="0" err="1">
                <a:solidFill>
                  <a:srgbClr val="C00000"/>
                </a:solidFill>
              </a:rPr>
              <a:t>будуть</a:t>
            </a:r>
            <a:r>
              <a:rPr lang="ru-RU" sz="2000" b="1" dirty="0">
                <a:solidFill>
                  <a:srgbClr val="C00000"/>
                </a:solidFill>
              </a:rPr>
              <a:t> </a:t>
            </a:r>
            <a:r>
              <a:rPr lang="ru-RU" sz="2000" b="1" dirty="0" err="1">
                <a:solidFill>
                  <a:srgbClr val="C00000"/>
                </a:solidFill>
              </a:rPr>
              <a:t>споруджені</a:t>
            </a:r>
            <a:r>
              <a:rPr lang="ru-RU" sz="2000" b="1" dirty="0">
                <a:solidFill>
                  <a:srgbClr val="C00000"/>
                </a:solidFill>
              </a:rPr>
              <a:t> в </a:t>
            </a:r>
            <a:r>
              <a:rPr lang="ru-RU" sz="2000" b="1" dirty="0" err="1">
                <a:solidFill>
                  <a:srgbClr val="C00000"/>
                </a:solidFill>
              </a:rPr>
              <a:t>майбутньому</a:t>
            </a:r>
            <a:r>
              <a:rPr lang="ru-RU" sz="2000" b="1" dirty="0">
                <a:solidFill>
                  <a:srgbClr val="C00000"/>
                </a:solidFill>
              </a:rPr>
              <a:t>»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9</a:t>
            </a:fld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5656" y="3246487"/>
            <a:ext cx="7128792" cy="1190625"/>
          </a:xfrm>
          <a:prstGeom prst="rect">
            <a:avLst/>
          </a:prstGeom>
        </p:spPr>
      </p:pic>
      <p:pic>
        <p:nvPicPr>
          <p:cNvPr id="8" name="Місце для вмісту 7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403648" y="2176462"/>
            <a:ext cx="7500639" cy="3343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17684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3880</TotalTime>
  <Words>4172</Words>
  <Application>Microsoft Office PowerPoint</Application>
  <PresentationFormat>Екран (4:3)</PresentationFormat>
  <Paragraphs>431</Paragraphs>
  <Slides>56</Slides>
  <Notes>3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56</vt:i4>
      </vt:variant>
    </vt:vector>
  </HeadingPairs>
  <TitlesOfParts>
    <vt:vector size="65" baseType="lpstr">
      <vt:lpstr>Aharoni</vt:lpstr>
      <vt:lpstr>Calibri</vt:lpstr>
      <vt:lpstr>Corbel</vt:lpstr>
      <vt:lpstr>Gill Sans MT</vt:lpstr>
      <vt:lpstr>Times New Roman</vt:lpstr>
      <vt:lpstr>Verdana</vt:lpstr>
      <vt:lpstr>Wingdings</vt:lpstr>
      <vt:lpstr>Wingdings 2</vt:lpstr>
      <vt:lpstr>Солнцестояние</vt:lpstr>
      <vt:lpstr>Право  власності  та інші  речові  права  на землю</vt:lpstr>
      <vt:lpstr>Основні питання теми</vt:lpstr>
      <vt:lpstr>Земля  як об'єкт  правових відносин </vt:lpstr>
      <vt:lpstr>«Земля» як юридична категорія </vt:lpstr>
      <vt:lpstr>«Земельна ділянка» як юридична категорія </vt:lpstr>
      <vt:lpstr>Цивільний кодекс України про право власності на землю</vt:lpstr>
      <vt:lpstr>ЗАКОН УКРАЇНИ від 2 лютого 2021 р. № 1174-IX  «Про внесення змін до деяких законодавчих актів України щодо єдиної правової долі земельної ділянки та розміщеного на ній об’єкта нерухомості»</vt:lpstr>
      <vt:lpstr>ЗАКОН УКРАЇНИ від 8 вересня 2021 р.  № 1720-IX «Про внесення змін до деяких законодавчих актів України щодо переходу прав на земельну ділянку у зв’язку з переходом прав на об’єкт нерухомого майна, який на ній розміщено»</vt:lpstr>
      <vt:lpstr>ЗАКОН УКРАЇНИ від 15 серпня 2022 р. № 2518-IX  «Про гарантування речових прав на об’єкти нерухомого майна, які будуть споруджені в майбутньому»</vt:lpstr>
      <vt:lpstr>Цивільний кодекс України про право власності на землю</vt:lpstr>
      <vt:lpstr>Стаття 373 ЦК.  Земля (земельна ділянка) як об'єкт права власності </vt:lpstr>
      <vt:lpstr>Земельна ділянка як об'єкт права власності у римському праві </vt:lpstr>
      <vt:lpstr>«Земельна ділянка» як юридична категорія       </vt:lpstr>
      <vt:lpstr>Правовий режим штучно створених земельних ділянок на землях водного фонду в Україні</vt:lpstr>
      <vt:lpstr>Вживання терміну «штучно створена земельна ділянка»  у ЗК України</vt:lpstr>
      <vt:lpstr>«Земельна ділянка» як юридична категорія </vt:lpstr>
      <vt:lpstr>Презентація PowerPoint</vt:lpstr>
      <vt:lpstr>Основні законодавчі акти щодо обмежених речових прав на землю </vt:lpstr>
      <vt:lpstr>Право земельного сервітуту  (гл. 16 ЗК, гл. 32 ЦК)</vt:lpstr>
      <vt:lpstr>Право земельного сервітуту  </vt:lpstr>
      <vt:lpstr>Право земельного сервітуту  </vt:lpstr>
      <vt:lpstr>Право земельного сервітуту  </vt:lpstr>
      <vt:lpstr>Право емфітевзису  (гл. 161 ЗК, гл. 33 ЦК)</vt:lpstr>
      <vt:lpstr>Право суперфіцію  (гл. 161 ЗК, гл. 34 ЦК)</vt:lpstr>
      <vt:lpstr>Презентація PowerPoint</vt:lpstr>
      <vt:lpstr>Право власності на землю</vt:lpstr>
      <vt:lpstr>Особливості права власності на землю</vt:lpstr>
      <vt:lpstr>Особливості права власності  на землю</vt:lpstr>
      <vt:lpstr>Конституція України про право власності на землю</vt:lpstr>
      <vt:lpstr>Види права власності на землю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Зміст права власності на землю ст. 317 ЦК, ст. 78 ЗК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Право приватної власності на землю</vt:lpstr>
      <vt:lpstr>Право приватної власності на землю</vt:lpstr>
      <vt:lpstr>Земельна ділянка як об'єкт права приватної власності на землю</vt:lpstr>
      <vt:lpstr>Право державної власності на землю</vt:lpstr>
      <vt:lpstr>Органи виконавчої влади, які реалізують  право державної власності на землю</vt:lpstr>
      <vt:lpstr>Об'єкти права державної власності  на землю</vt:lpstr>
      <vt:lpstr>Проблема розмежування земель державної та комунальної власності</vt:lpstr>
      <vt:lpstr>Право комунальної власності на землю</vt:lpstr>
      <vt:lpstr>Право комунальної власності на землю (нормативне забезпечення)</vt:lpstr>
      <vt:lpstr>Об'єкти права комунальної власності  на землю</vt:lpstr>
      <vt:lpstr>Презентація PowerPoint</vt:lpstr>
      <vt:lpstr>Обмеження права власності на землю</vt:lpstr>
      <vt:lpstr>Обмеження права власності на землю</vt:lpstr>
      <vt:lpstr>Обмеження права власності на землю</vt:lpstr>
      <vt:lpstr>Презентація PowerPoint</vt:lpstr>
    </vt:vector>
  </TitlesOfParts>
  <Company>Deftones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Поняття, предмет та система земельного права України</dc:title>
  <dc:creator>Customer</dc:creator>
  <cp:lastModifiedBy>vice-rector</cp:lastModifiedBy>
  <cp:revision>284</cp:revision>
  <dcterms:created xsi:type="dcterms:W3CDTF">2010-09-03T10:03:27Z</dcterms:created>
  <dcterms:modified xsi:type="dcterms:W3CDTF">2025-09-16T05:29:42Z</dcterms:modified>
</cp:coreProperties>
</file>