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92" r:id="rId1"/>
  </p:sldMasterIdLst>
  <p:handoutMasterIdLst>
    <p:handoutMasterId r:id="rId51"/>
  </p:handoutMasterIdLst>
  <p:sldIdLst>
    <p:sldId id="256" r:id="rId2"/>
    <p:sldId id="257" r:id="rId3"/>
    <p:sldId id="308" r:id="rId4"/>
    <p:sldId id="314" r:id="rId5"/>
    <p:sldId id="315" r:id="rId6"/>
    <p:sldId id="271" r:id="rId7"/>
    <p:sldId id="273" r:id="rId8"/>
    <p:sldId id="259" r:id="rId9"/>
    <p:sldId id="268" r:id="rId10"/>
    <p:sldId id="279" r:id="rId11"/>
    <p:sldId id="280" r:id="rId12"/>
    <p:sldId id="264" r:id="rId13"/>
    <p:sldId id="274" r:id="rId14"/>
    <p:sldId id="300" r:id="rId15"/>
    <p:sldId id="301" r:id="rId16"/>
    <p:sldId id="290" r:id="rId17"/>
    <p:sldId id="282" r:id="rId18"/>
    <p:sldId id="281" r:id="rId19"/>
    <p:sldId id="283" r:id="rId20"/>
    <p:sldId id="316" r:id="rId21"/>
    <p:sldId id="284" r:id="rId22"/>
    <p:sldId id="285" r:id="rId23"/>
    <p:sldId id="286" r:id="rId24"/>
    <p:sldId id="276" r:id="rId25"/>
    <p:sldId id="277" r:id="rId26"/>
    <p:sldId id="287" r:id="rId27"/>
    <p:sldId id="272" r:id="rId28"/>
    <p:sldId id="304" r:id="rId29"/>
    <p:sldId id="305" r:id="rId30"/>
    <p:sldId id="306" r:id="rId31"/>
    <p:sldId id="288" r:id="rId32"/>
    <p:sldId id="291" r:id="rId33"/>
    <p:sldId id="307" r:id="rId34"/>
    <p:sldId id="289" r:id="rId35"/>
    <p:sldId id="317" r:id="rId36"/>
    <p:sldId id="303" r:id="rId37"/>
    <p:sldId id="292" r:id="rId38"/>
    <p:sldId id="293" r:id="rId39"/>
    <p:sldId id="296" r:id="rId40"/>
    <p:sldId id="297" r:id="rId41"/>
    <p:sldId id="294" r:id="rId42"/>
    <p:sldId id="298" r:id="rId43"/>
    <p:sldId id="299" r:id="rId44"/>
    <p:sldId id="302" r:id="rId45"/>
    <p:sldId id="309" r:id="rId46"/>
    <p:sldId id="310" r:id="rId47"/>
    <p:sldId id="311" r:id="rId48"/>
    <p:sldId id="312" r:id="rId49"/>
    <p:sldId id="313" r:id="rId50"/>
  </p:sldIdLst>
  <p:sldSz cx="9144000" cy="6858000" type="screen4x3"/>
  <p:notesSz cx="6797675" cy="9926638"/>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Средний стиль 2 - акцент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73A0DAA-6AF3-43AB-8588-CEC1D06C72B9}" styleName="Средний стиль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F5AB1C69-6EDB-4FF4-983F-18BD219EF322}" styleName="Средний стиль 2 - акцент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Средний стиль 2 - акцент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93296810-A885-4BE3-A3E7-6D5BEEA58F35}" styleName="Средний стиль 2 - акцент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08FB837D-C827-4EFA-A057-4D05807E0F7C}" styleName="Стиль из темы 1 - акцент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35758FB7-9AC5-4552-8A53-C91805E547FA}" styleName="Стиль из темы 1 - акцент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3C2FFA5D-87B4-456A-9821-1D502468CF0F}" styleName="Стиль из темы 1 - акцент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775DCB02-9BB8-47FD-8907-85C794F793BA}" styleName="Стиль из темы 1 - акцент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 styleId="{638B1855-1B75-4FBE-930C-398BA8C253C6}" styleName="Стиль из темы 2 - акцент 6">
    <a:tblBg>
      <a:fillRef idx="3">
        <a:schemeClr val="accent6"/>
      </a:fillRef>
      <a:effectRef idx="3">
        <a:schemeClr val="accent6"/>
      </a:effectRef>
    </a:tblBg>
    <a:wholeTbl>
      <a:tcTxStyle>
        <a:fontRef idx="minor">
          <a:scrgbClr r="0" g="0" b="0"/>
        </a:fontRef>
        <a:schemeClr val="lt1"/>
      </a:tcTxStyle>
      <a:tcStyle>
        <a:tcBdr>
          <a:left>
            <a:lnRef idx="1">
              <a:schemeClr val="accent6">
                <a:tint val="50000"/>
              </a:schemeClr>
            </a:lnRef>
          </a:left>
          <a:right>
            <a:lnRef idx="1">
              <a:schemeClr val="accent6">
                <a:tint val="50000"/>
              </a:schemeClr>
            </a:lnRef>
          </a:right>
          <a:top>
            <a:lnRef idx="1">
              <a:schemeClr val="accent6">
                <a:tint val="50000"/>
              </a:schemeClr>
            </a:lnRef>
          </a:top>
          <a:bottom>
            <a:lnRef idx="1">
              <a:schemeClr val="accent6">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autoAdjust="0"/>
    <p:restoredTop sz="94709" autoAdjust="0"/>
  </p:normalViewPr>
  <p:slideViewPr>
    <p:cSldViewPr>
      <p:cViewPr varScale="1">
        <p:scale>
          <a:sx n="106" d="100"/>
          <a:sy n="106" d="100"/>
        </p:scale>
        <p:origin x="1686" y="108"/>
      </p:cViewPr>
      <p:guideLst>
        <p:guide orient="horz" pos="2160"/>
        <p:guide pos="2880"/>
      </p:guideLst>
    </p:cSldViewPr>
  </p:slideViewPr>
  <p:outlineViewPr>
    <p:cViewPr>
      <p:scale>
        <a:sx n="33" d="100"/>
        <a:sy n="33" d="100"/>
      </p:scale>
      <p:origin x="12" y="336"/>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handoutMaster" Target="handoutMasters/handoutMaster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5C099C8F-E686-4071-962B-1BC50558B194}" type="doc">
      <dgm:prSet loTypeId="urn:microsoft.com/office/officeart/2005/8/layout/target3" loCatId="relationship" qsTypeId="urn:microsoft.com/office/officeart/2005/8/quickstyle/simple1" qsCatId="simple" csTypeId="urn:microsoft.com/office/officeart/2005/8/colors/accent1_2" csCatId="accent1"/>
      <dgm:spPr/>
      <dgm:t>
        <a:bodyPr/>
        <a:lstStyle/>
        <a:p>
          <a:endParaRPr lang="uk-UA"/>
        </a:p>
      </dgm:t>
    </dgm:pt>
    <dgm:pt modelId="{3348D6BB-A6AB-4F32-A78A-644E688FA6EF}">
      <dgm:prSet/>
      <dgm:spPr/>
      <dgm:t>
        <a:bodyPr/>
        <a:lstStyle/>
        <a:p>
          <a:pPr rtl="0"/>
          <a:r>
            <a:rPr lang="uk-UA" dirty="0" smtClean="0"/>
            <a:t>За </a:t>
          </a:r>
          <a:r>
            <a:rPr lang="uk-UA" b="1" dirty="0" smtClean="0"/>
            <a:t>основним цільовим призначенням </a:t>
          </a:r>
          <a:r>
            <a:rPr lang="uk-UA" dirty="0" smtClean="0"/>
            <a:t>виділяють </a:t>
          </a:r>
          <a:r>
            <a:rPr lang="uk-UA" b="1" dirty="0" smtClean="0">
              <a:solidFill>
                <a:srgbClr val="002060"/>
              </a:solidFill>
            </a:rPr>
            <a:t>9 категорій земель </a:t>
          </a:r>
          <a:r>
            <a:rPr lang="uk-UA" dirty="0" smtClean="0"/>
            <a:t>(ст. 18, 19 ЗК України).</a:t>
          </a:r>
          <a:endParaRPr lang="uk-UA" dirty="0"/>
        </a:p>
      </dgm:t>
    </dgm:pt>
    <dgm:pt modelId="{B315FDDE-F25B-4FA3-B087-68B30EBD71DF}" type="parTrans" cxnId="{071B1DCD-98B7-4A77-8B59-0285ADC99CAE}">
      <dgm:prSet/>
      <dgm:spPr/>
      <dgm:t>
        <a:bodyPr/>
        <a:lstStyle/>
        <a:p>
          <a:endParaRPr lang="uk-UA"/>
        </a:p>
      </dgm:t>
    </dgm:pt>
    <dgm:pt modelId="{9E6974F3-8CB4-4293-8F67-5CBFE26DC44E}" type="sibTrans" cxnId="{071B1DCD-98B7-4A77-8B59-0285ADC99CAE}">
      <dgm:prSet/>
      <dgm:spPr/>
      <dgm:t>
        <a:bodyPr/>
        <a:lstStyle/>
        <a:p>
          <a:endParaRPr lang="uk-UA"/>
        </a:p>
      </dgm:t>
    </dgm:pt>
    <dgm:pt modelId="{8155D1DA-3E04-459F-A34F-C7588785C8DE}">
      <dgm:prSet/>
      <dgm:spPr/>
      <dgm:t>
        <a:bodyPr/>
        <a:lstStyle/>
        <a:p>
          <a:pPr rtl="0"/>
          <a:r>
            <a:rPr lang="uk-UA" dirty="0" smtClean="0"/>
            <a:t>Класифікатор </a:t>
          </a:r>
          <a:r>
            <a:rPr lang="uk-UA" b="1" dirty="0" smtClean="0">
              <a:solidFill>
                <a:srgbClr val="002060"/>
              </a:solidFill>
            </a:rPr>
            <a:t>видів цільового призначення</a:t>
          </a:r>
          <a:r>
            <a:rPr lang="uk-UA" dirty="0" smtClean="0"/>
            <a:t> земельних ділянок (</a:t>
          </a:r>
          <a:r>
            <a:rPr lang="uk-UA" u="sng" dirty="0" smtClean="0"/>
            <a:t>в межах певної категорії</a:t>
          </a:r>
          <a:r>
            <a:rPr lang="uk-UA" dirty="0" smtClean="0"/>
            <a:t>) є Додатком 59 до Порядку ведення Державного земельного кадастру, затвердженого ПКМУ від </a:t>
          </a:r>
          <a:r>
            <a:rPr lang="ru-RU" dirty="0" smtClean="0"/>
            <a:t>17 </a:t>
          </a:r>
          <a:r>
            <a:rPr lang="uk-UA" dirty="0" smtClean="0"/>
            <a:t>жовтня</a:t>
          </a:r>
          <a:r>
            <a:rPr lang="ru-RU" dirty="0" smtClean="0"/>
            <a:t> 2012 р. № 1051.</a:t>
          </a:r>
          <a:endParaRPr lang="uk-UA" dirty="0"/>
        </a:p>
      </dgm:t>
    </dgm:pt>
    <dgm:pt modelId="{3F038394-5B1A-48FB-8446-ADF638CA4A0F}" type="parTrans" cxnId="{EC29D619-4EEA-43D8-8A44-24373F7515B1}">
      <dgm:prSet/>
      <dgm:spPr/>
      <dgm:t>
        <a:bodyPr/>
        <a:lstStyle/>
        <a:p>
          <a:endParaRPr lang="uk-UA"/>
        </a:p>
      </dgm:t>
    </dgm:pt>
    <dgm:pt modelId="{89E3A1F9-B103-4461-931D-01B388980E61}" type="sibTrans" cxnId="{EC29D619-4EEA-43D8-8A44-24373F7515B1}">
      <dgm:prSet/>
      <dgm:spPr/>
      <dgm:t>
        <a:bodyPr/>
        <a:lstStyle/>
        <a:p>
          <a:endParaRPr lang="uk-UA"/>
        </a:p>
      </dgm:t>
    </dgm:pt>
    <dgm:pt modelId="{08794A05-8522-4D6A-9EDF-26766D9A710E}" type="pres">
      <dgm:prSet presAssocID="{5C099C8F-E686-4071-962B-1BC50558B194}" presName="Name0" presStyleCnt="0">
        <dgm:presLayoutVars>
          <dgm:chMax val="7"/>
          <dgm:dir/>
          <dgm:animLvl val="lvl"/>
          <dgm:resizeHandles val="exact"/>
        </dgm:presLayoutVars>
      </dgm:prSet>
      <dgm:spPr/>
      <dgm:t>
        <a:bodyPr/>
        <a:lstStyle/>
        <a:p>
          <a:endParaRPr lang="uk-UA"/>
        </a:p>
      </dgm:t>
    </dgm:pt>
    <dgm:pt modelId="{1CFA676C-C5FC-4133-8BE6-B94BD9B89F03}" type="pres">
      <dgm:prSet presAssocID="{3348D6BB-A6AB-4F32-A78A-644E688FA6EF}" presName="circle1" presStyleLbl="node1" presStyleIdx="0" presStyleCnt="2"/>
      <dgm:spPr/>
    </dgm:pt>
    <dgm:pt modelId="{12745765-4D12-4DFD-AE35-C310A18D554F}" type="pres">
      <dgm:prSet presAssocID="{3348D6BB-A6AB-4F32-A78A-644E688FA6EF}" presName="space" presStyleCnt="0"/>
      <dgm:spPr/>
    </dgm:pt>
    <dgm:pt modelId="{77C9CD5F-E731-4787-A010-F090E5B02E8C}" type="pres">
      <dgm:prSet presAssocID="{3348D6BB-A6AB-4F32-A78A-644E688FA6EF}" presName="rect1" presStyleLbl="alignAcc1" presStyleIdx="0" presStyleCnt="2"/>
      <dgm:spPr/>
      <dgm:t>
        <a:bodyPr/>
        <a:lstStyle/>
        <a:p>
          <a:endParaRPr lang="uk-UA"/>
        </a:p>
      </dgm:t>
    </dgm:pt>
    <dgm:pt modelId="{106485EF-24BE-4D4F-A338-38D1DD1CB689}" type="pres">
      <dgm:prSet presAssocID="{8155D1DA-3E04-459F-A34F-C7588785C8DE}" presName="vertSpace2" presStyleLbl="node1" presStyleIdx="0" presStyleCnt="2"/>
      <dgm:spPr/>
    </dgm:pt>
    <dgm:pt modelId="{1221F2F5-63D2-427C-B775-CAB79E8332BF}" type="pres">
      <dgm:prSet presAssocID="{8155D1DA-3E04-459F-A34F-C7588785C8DE}" presName="circle2" presStyleLbl="node1" presStyleIdx="1" presStyleCnt="2"/>
      <dgm:spPr/>
    </dgm:pt>
    <dgm:pt modelId="{27A8FC00-3346-4B92-B332-26FB4FE4825D}" type="pres">
      <dgm:prSet presAssocID="{8155D1DA-3E04-459F-A34F-C7588785C8DE}" presName="rect2" presStyleLbl="alignAcc1" presStyleIdx="1" presStyleCnt="2"/>
      <dgm:spPr/>
      <dgm:t>
        <a:bodyPr/>
        <a:lstStyle/>
        <a:p>
          <a:endParaRPr lang="uk-UA"/>
        </a:p>
      </dgm:t>
    </dgm:pt>
    <dgm:pt modelId="{214727ED-EFBD-4F40-8A35-061480CF8E08}" type="pres">
      <dgm:prSet presAssocID="{3348D6BB-A6AB-4F32-A78A-644E688FA6EF}" presName="rect1ParTxNoCh" presStyleLbl="alignAcc1" presStyleIdx="1" presStyleCnt="2">
        <dgm:presLayoutVars>
          <dgm:chMax val="1"/>
          <dgm:bulletEnabled val="1"/>
        </dgm:presLayoutVars>
      </dgm:prSet>
      <dgm:spPr/>
      <dgm:t>
        <a:bodyPr/>
        <a:lstStyle/>
        <a:p>
          <a:endParaRPr lang="uk-UA"/>
        </a:p>
      </dgm:t>
    </dgm:pt>
    <dgm:pt modelId="{DB887BC5-1897-456B-A696-9B7C21B41030}" type="pres">
      <dgm:prSet presAssocID="{8155D1DA-3E04-459F-A34F-C7588785C8DE}" presName="rect2ParTxNoCh" presStyleLbl="alignAcc1" presStyleIdx="1" presStyleCnt="2">
        <dgm:presLayoutVars>
          <dgm:chMax val="1"/>
          <dgm:bulletEnabled val="1"/>
        </dgm:presLayoutVars>
      </dgm:prSet>
      <dgm:spPr/>
      <dgm:t>
        <a:bodyPr/>
        <a:lstStyle/>
        <a:p>
          <a:endParaRPr lang="uk-UA"/>
        </a:p>
      </dgm:t>
    </dgm:pt>
  </dgm:ptLst>
  <dgm:cxnLst>
    <dgm:cxn modelId="{EC29D619-4EEA-43D8-8A44-24373F7515B1}" srcId="{5C099C8F-E686-4071-962B-1BC50558B194}" destId="{8155D1DA-3E04-459F-A34F-C7588785C8DE}" srcOrd="1" destOrd="0" parTransId="{3F038394-5B1A-48FB-8446-ADF638CA4A0F}" sibTransId="{89E3A1F9-B103-4461-931D-01B388980E61}"/>
    <dgm:cxn modelId="{B5CE02CC-9D22-47D1-BEAB-15A0136BF513}" type="presOf" srcId="{8155D1DA-3E04-459F-A34F-C7588785C8DE}" destId="{DB887BC5-1897-456B-A696-9B7C21B41030}" srcOrd="1" destOrd="0" presId="urn:microsoft.com/office/officeart/2005/8/layout/target3"/>
    <dgm:cxn modelId="{071B1DCD-98B7-4A77-8B59-0285ADC99CAE}" srcId="{5C099C8F-E686-4071-962B-1BC50558B194}" destId="{3348D6BB-A6AB-4F32-A78A-644E688FA6EF}" srcOrd="0" destOrd="0" parTransId="{B315FDDE-F25B-4FA3-B087-68B30EBD71DF}" sibTransId="{9E6974F3-8CB4-4293-8F67-5CBFE26DC44E}"/>
    <dgm:cxn modelId="{63FC3931-910D-4242-B0CF-A119618AD442}" type="presOf" srcId="{5C099C8F-E686-4071-962B-1BC50558B194}" destId="{08794A05-8522-4D6A-9EDF-26766D9A710E}" srcOrd="0" destOrd="0" presId="urn:microsoft.com/office/officeart/2005/8/layout/target3"/>
    <dgm:cxn modelId="{EB21F74C-2DDB-4B19-B0A1-995E0F296928}" type="presOf" srcId="{8155D1DA-3E04-459F-A34F-C7588785C8DE}" destId="{27A8FC00-3346-4B92-B332-26FB4FE4825D}" srcOrd="0" destOrd="0" presId="urn:microsoft.com/office/officeart/2005/8/layout/target3"/>
    <dgm:cxn modelId="{1D7D49F5-FEDF-43DD-909E-00290158D5F9}" type="presOf" srcId="{3348D6BB-A6AB-4F32-A78A-644E688FA6EF}" destId="{214727ED-EFBD-4F40-8A35-061480CF8E08}" srcOrd="1" destOrd="0" presId="urn:microsoft.com/office/officeart/2005/8/layout/target3"/>
    <dgm:cxn modelId="{FDDA7A7E-5AB5-45F7-97C4-39988A20B441}" type="presOf" srcId="{3348D6BB-A6AB-4F32-A78A-644E688FA6EF}" destId="{77C9CD5F-E731-4787-A010-F090E5B02E8C}" srcOrd="0" destOrd="0" presId="urn:microsoft.com/office/officeart/2005/8/layout/target3"/>
    <dgm:cxn modelId="{4958EFB8-1D25-4BDC-BAE9-55A55F7510DC}" type="presParOf" srcId="{08794A05-8522-4D6A-9EDF-26766D9A710E}" destId="{1CFA676C-C5FC-4133-8BE6-B94BD9B89F03}" srcOrd="0" destOrd="0" presId="urn:microsoft.com/office/officeart/2005/8/layout/target3"/>
    <dgm:cxn modelId="{614FA1DB-F937-4F86-A4C6-84C57EF91DD2}" type="presParOf" srcId="{08794A05-8522-4D6A-9EDF-26766D9A710E}" destId="{12745765-4D12-4DFD-AE35-C310A18D554F}" srcOrd="1" destOrd="0" presId="urn:microsoft.com/office/officeart/2005/8/layout/target3"/>
    <dgm:cxn modelId="{BED11E67-CFA9-4A51-9607-FEB63F5E0DE3}" type="presParOf" srcId="{08794A05-8522-4D6A-9EDF-26766D9A710E}" destId="{77C9CD5F-E731-4787-A010-F090E5B02E8C}" srcOrd="2" destOrd="0" presId="urn:microsoft.com/office/officeart/2005/8/layout/target3"/>
    <dgm:cxn modelId="{D80E0238-B0DD-4C45-862B-4DD716E0F134}" type="presParOf" srcId="{08794A05-8522-4D6A-9EDF-26766D9A710E}" destId="{106485EF-24BE-4D4F-A338-38D1DD1CB689}" srcOrd="3" destOrd="0" presId="urn:microsoft.com/office/officeart/2005/8/layout/target3"/>
    <dgm:cxn modelId="{D3648DEC-4508-4FA1-98CD-DF7A367762FA}" type="presParOf" srcId="{08794A05-8522-4D6A-9EDF-26766D9A710E}" destId="{1221F2F5-63D2-427C-B775-CAB79E8332BF}" srcOrd="4" destOrd="0" presId="urn:microsoft.com/office/officeart/2005/8/layout/target3"/>
    <dgm:cxn modelId="{E88345DE-8F75-4A7D-B2E7-B594AC05EC2E}" type="presParOf" srcId="{08794A05-8522-4D6A-9EDF-26766D9A710E}" destId="{27A8FC00-3346-4B92-B332-26FB4FE4825D}" srcOrd="5" destOrd="0" presId="urn:microsoft.com/office/officeart/2005/8/layout/target3"/>
    <dgm:cxn modelId="{422C3A40-511D-4410-9544-8A6D669D1B82}" type="presParOf" srcId="{08794A05-8522-4D6A-9EDF-26766D9A710E}" destId="{214727ED-EFBD-4F40-8A35-061480CF8E08}" srcOrd="6" destOrd="0" presId="urn:microsoft.com/office/officeart/2005/8/layout/target3"/>
    <dgm:cxn modelId="{50ACF405-CB09-41C1-B5A7-17E37B677FF7}" type="presParOf" srcId="{08794A05-8522-4D6A-9EDF-26766D9A710E}" destId="{DB887BC5-1897-456B-A696-9B7C21B41030}" srcOrd="7" destOrd="0" presId="urn:microsoft.com/office/officeart/2005/8/layout/target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3735C989-6D28-49E9-AFD2-BE46DCB51E24}"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ru-RU"/>
        </a:p>
      </dgm:t>
    </dgm:pt>
    <dgm:pt modelId="{E0F9F717-E882-4C42-A01E-A74672A5C83D}">
      <dgm:prSet/>
      <dgm:spPr/>
      <dgm:t>
        <a:bodyPr/>
        <a:lstStyle/>
        <a:p>
          <a:pPr rtl="0"/>
          <a:r>
            <a:rPr lang="uk-UA" b="1" dirty="0" smtClean="0"/>
            <a:t>Правовий інститут </a:t>
          </a:r>
          <a:r>
            <a:rPr lang="uk-UA" dirty="0" smtClean="0"/>
            <a:t>(система земельно-правових норм, що регулюють суспільні відносини, пов’язані із експлуатацією корисних властивостей землі)</a:t>
          </a:r>
          <a:endParaRPr lang="ru-RU" b="1" dirty="0"/>
        </a:p>
      </dgm:t>
    </dgm:pt>
    <dgm:pt modelId="{84980F20-D367-4191-94CD-7DEFC0D5E314}" type="parTrans" cxnId="{91E0EC8E-0DF5-46DA-8B0C-59A60CCBBACA}">
      <dgm:prSet/>
      <dgm:spPr/>
      <dgm:t>
        <a:bodyPr/>
        <a:lstStyle/>
        <a:p>
          <a:endParaRPr lang="ru-RU"/>
        </a:p>
      </dgm:t>
    </dgm:pt>
    <dgm:pt modelId="{1E9C87AC-ACE7-4952-A153-BCC665439897}" type="sibTrans" cxnId="{91E0EC8E-0DF5-46DA-8B0C-59A60CCBBACA}">
      <dgm:prSet/>
      <dgm:spPr/>
      <dgm:t>
        <a:bodyPr/>
        <a:lstStyle/>
        <a:p>
          <a:endParaRPr lang="ru-RU"/>
        </a:p>
      </dgm:t>
    </dgm:pt>
    <dgm:pt modelId="{A433ABC2-2EAC-4AAF-8829-C7309CC6F53E}">
      <dgm:prSet/>
      <dgm:spPr/>
      <dgm:t>
        <a:bodyPr/>
        <a:lstStyle/>
        <a:p>
          <a:pPr rtl="0"/>
          <a:r>
            <a:rPr lang="uk-UA" b="1" dirty="0" smtClean="0"/>
            <a:t>Правовідносини</a:t>
          </a:r>
          <a:r>
            <a:rPr lang="uk-UA" dirty="0" smtClean="0"/>
            <a:t>, в межах яких реалізується це суб’єктивне право</a:t>
          </a:r>
          <a:endParaRPr lang="ru-RU" dirty="0"/>
        </a:p>
      </dgm:t>
    </dgm:pt>
    <dgm:pt modelId="{05A1551B-DDEF-4E72-B8D4-DCAB6CE6CE39}" type="sibTrans" cxnId="{3A8C61F8-8556-4C7E-B65A-7A2606AC49DC}">
      <dgm:prSet/>
      <dgm:spPr/>
      <dgm:t>
        <a:bodyPr/>
        <a:lstStyle/>
        <a:p>
          <a:endParaRPr lang="ru-RU"/>
        </a:p>
      </dgm:t>
    </dgm:pt>
    <dgm:pt modelId="{DA42E66A-5BDB-4237-8F02-90A8F9EEBE84}" type="parTrans" cxnId="{3A8C61F8-8556-4C7E-B65A-7A2606AC49DC}">
      <dgm:prSet/>
      <dgm:spPr/>
      <dgm:t>
        <a:bodyPr/>
        <a:lstStyle/>
        <a:p>
          <a:endParaRPr lang="ru-RU"/>
        </a:p>
      </dgm:t>
    </dgm:pt>
    <dgm:pt modelId="{1CD75E30-C605-4A70-8E56-2ED513270E4F}">
      <dgm:prSet/>
      <dgm:spPr/>
      <dgm:t>
        <a:bodyPr/>
        <a:lstStyle/>
        <a:p>
          <a:pPr rtl="0"/>
          <a:r>
            <a:rPr lang="uk-UA" b="1" dirty="0" smtClean="0"/>
            <a:t>Суб’єктивне право</a:t>
          </a:r>
          <a:r>
            <a:rPr lang="uk-UA" dirty="0" smtClean="0"/>
            <a:t>, яке включає в себе правомочності володіння і користування земельною ділянкою відповідно до її цільового призначення із дотриманням встановлених обмежень і заборон щодо використання землі</a:t>
          </a:r>
          <a:endParaRPr lang="ru-RU" b="1" dirty="0"/>
        </a:p>
      </dgm:t>
    </dgm:pt>
    <dgm:pt modelId="{941FFB8D-D0AC-497A-A990-FD4163AAB705}" type="sibTrans" cxnId="{CFD9D568-677A-4089-9DD2-C9E12037BDCE}">
      <dgm:prSet/>
      <dgm:spPr/>
      <dgm:t>
        <a:bodyPr/>
        <a:lstStyle/>
        <a:p>
          <a:endParaRPr lang="ru-RU"/>
        </a:p>
      </dgm:t>
    </dgm:pt>
    <dgm:pt modelId="{2BD06B61-7B96-4A02-B3B3-7525CB660FF0}" type="parTrans" cxnId="{CFD9D568-677A-4089-9DD2-C9E12037BDCE}">
      <dgm:prSet/>
      <dgm:spPr/>
      <dgm:t>
        <a:bodyPr/>
        <a:lstStyle/>
        <a:p>
          <a:endParaRPr lang="ru-RU"/>
        </a:p>
      </dgm:t>
    </dgm:pt>
    <dgm:pt modelId="{18A5ACC0-A92D-41D9-8175-F6144FBAC957}">
      <dgm:prSet/>
      <dgm:spPr/>
      <dgm:t>
        <a:bodyPr/>
        <a:lstStyle/>
        <a:p>
          <a:pPr rtl="0"/>
          <a:r>
            <a:rPr lang="uk-UA" b="1" dirty="0" smtClean="0"/>
            <a:t>Правовий титул (правова форма) </a:t>
          </a:r>
          <a:r>
            <a:rPr lang="uk-UA" dirty="0" smtClean="0"/>
            <a:t>використання земель</a:t>
          </a:r>
          <a:endParaRPr lang="ru-RU" dirty="0"/>
        </a:p>
      </dgm:t>
    </dgm:pt>
    <dgm:pt modelId="{B34B84AA-98E0-4350-A2B9-5034126F9FC7}" type="parTrans" cxnId="{F0A399AD-3ACC-4DA2-BC41-BC58BF83F66E}">
      <dgm:prSet/>
      <dgm:spPr/>
      <dgm:t>
        <a:bodyPr/>
        <a:lstStyle/>
        <a:p>
          <a:endParaRPr lang="uk-UA"/>
        </a:p>
      </dgm:t>
    </dgm:pt>
    <dgm:pt modelId="{5908CCC8-1931-4257-82C1-7D40C4E3C5E9}" type="sibTrans" cxnId="{F0A399AD-3ACC-4DA2-BC41-BC58BF83F66E}">
      <dgm:prSet/>
      <dgm:spPr/>
      <dgm:t>
        <a:bodyPr/>
        <a:lstStyle/>
        <a:p>
          <a:endParaRPr lang="uk-UA"/>
        </a:p>
      </dgm:t>
    </dgm:pt>
    <dgm:pt modelId="{C4184BDF-9F44-4057-AF4B-5F616F865B38}" type="pres">
      <dgm:prSet presAssocID="{3735C989-6D28-49E9-AFD2-BE46DCB51E24}" presName="linear" presStyleCnt="0">
        <dgm:presLayoutVars>
          <dgm:animLvl val="lvl"/>
          <dgm:resizeHandles val="exact"/>
        </dgm:presLayoutVars>
      </dgm:prSet>
      <dgm:spPr/>
      <dgm:t>
        <a:bodyPr/>
        <a:lstStyle/>
        <a:p>
          <a:endParaRPr lang="ru-RU"/>
        </a:p>
      </dgm:t>
    </dgm:pt>
    <dgm:pt modelId="{84BDB50A-44EC-4D60-893E-61162D9FBA77}" type="pres">
      <dgm:prSet presAssocID="{E0F9F717-E882-4C42-A01E-A74672A5C83D}" presName="parentText" presStyleLbl="node1" presStyleIdx="0" presStyleCnt="4">
        <dgm:presLayoutVars>
          <dgm:chMax val="0"/>
          <dgm:bulletEnabled val="1"/>
        </dgm:presLayoutVars>
      </dgm:prSet>
      <dgm:spPr/>
      <dgm:t>
        <a:bodyPr/>
        <a:lstStyle/>
        <a:p>
          <a:endParaRPr lang="ru-RU"/>
        </a:p>
      </dgm:t>
    </dgm:pt>
    <dgm:pt modelId="{70E8B40E-CCF9-475B-BDC6-E1C8ABF8935A}" type="pres">
      <dgm:prSet presAssocID="{1E9C87AC-ACE7-4952-A153-BCC665439897}" presName="spacer" presStyleCnt="0"/>
      <dgm:spPr/>
    </dgm:pt>
    <dgm:pt modelId="{FDE61CA5-CA5D-441B-AA9E-141D45D976CD}" type="pres">
      <dgm:prSet presAssocID="{1CD75E30-C605-4A70-8E56-2ED513270E4F}" presName="parentText" presStyleLbl="node1" presStyleIdx="1" presStyleCnt="4">
        <dgm:presLayoutVars>
          <dgm:chMax val="0"/>
          <dgm:bulletEnabled val="1"/>
        </dgm:presLayoutVars>
      </dgm:prSet>
      <dgm:spPr/>
      <dgm:t>
        <a:bodyPr/>
        <a:lstStyle/>
        <a:p>
          <a:endParaRPr lang="ru-RU"/>
        </a:p>
      </dgm:t>
    </dgm:pt>
    <dgm:pt modelId="{7E775455-0CB4-49D2-AF07-C5478222613D}" type="pres">
      <dgm:prSet presAssocID="{941FFB8D-D0AC-497A-A990-FD4163AAB705}" presName="spacer" presStyleCnt="0"/>
      <dgm:spPr/>
    </dgm:pt>
    <dgm:pt modelId="{1B32C874-B05B-46C5-93AD-6748B98081B6}" type="pres">
      <dgm:prSet presAssocID="{A433ABC2-2EAC-4AAF-8829-C7309CC6F53E}" presName="parentText" presStyleLbl="node1" presStyleIdx="2" presStyleCnt="4">
        <dgm:presLayoutVars>
          <dgm:chMax val="0"/>
          <dgm:bulletEnabled val="1"/>
        </dgm:presLayoutVars>
      </dgm:prSet>
      <dgm:spPr/>
      <dgm:t>
        <a:bodyPr/>
        <a:lstStyle/>
        <a:p>
          <a:endParaRPr lang="ru-RU"/>
        </a:p>
      </dgm:t>
    </dgm:pt>
    <dgm:pt modelId="{63F4C56D-4DC9-4774-87AF-2C827AB25F47}" type="pres">
      <dgm:prSet presAssocID="{05A1551B-DDEF-4E72-B8D4-DCAB6CE6CE39}" presName="spacer" presStyleCnt="0"/>
      <dgm:spPr/>
    </dgm:pt>
    <dgm:pt modelId="{ECAF0EC2-610F-480A-BD59-C5967DF443E1}" type="pres">
      <dgm:prSet presAssocID="{18A5ACC0-A92D-41D9-8175-F6144FBAC957}" presName="parentText" presStyleLbl="node1" presStyleIdx="3" presStyleCnt="4">
        <dgm:presLayoutVars>
          <dgm:chMax val="0"/>
          <dgm:bulletEnabled val="1"/>
        </dgm:presLayoutVars>
      </dgm:prSet>
      <dgm:spPr/>
      <dgm:t>
        <a:bodyPr/>
        <a:lstStyle/>
        <a:p>
          <a:endParaRPr lang="uk-UA"/>
        </a:p>
      </dgm:t>
    </dgm:pt>
  </dgm:ptLst>
  <dgm:cxnLst>
    <dgm:cxn modelId="{1461083E-CC8D-4F2A-BF73-54A5449EBFDA}" type="presOf" srcId="{1CD75E30-C605-4A70-8E56-2ED513270E4F}" destId="{FDE61CA5-CA5D-441B-AA9E-141D45D976CD}" srcOrd="0" destOrd="0" presId="urn:microsoft.com/office/officeart/2005/8/layout/vList2"/>
    <dgm:cxn modelId="{91E0EC8E-0DF5-46DA-8B0C-59A60CCBBACA}" srcId="{3735C989-6D28-49E9-AFD2-BE46DCB51E24}" destId="{E0F9F717-E882-4C42-A01E-A74672A5C83D}" srcOrd="0" destOrd="0" parTransId="{84980F20-D367-4191-94CD-7DEFC0D5E314}" sibTransId="{1E9C87AC-ACE7-4952-A153-BCC665439897}"/>
    <dgm:cxn modelId="{95FD4135-ED4B-43C3-B053-98A785444826}" type="presOf" srcId="{18A5ACC0-A92D-41D9-8175-F6144FBAC957}" destId="{ECAF0EC2-610F-480A-BD59-C5967DF443E1}" srcOrd="0" destOrd="0" presId="urn:microsoft.com/office/officeart/2005/8/layout/vList2"/>
    <dgm:cxn modelId="{3A8C61F8-8556-4C7E-B65A-7A2606AC49DC}" srcId="{3735C989-6D28-49E9-AFD2-BE46DCB51E24}" destId="{A433ABC2-2EAC-4AAF-8829-C7309CC6F53E}" srcOrd="2" destOrd="0" parTransId="{DA42E66A-5BDB-4237-8F02-90A8F9EEBE84}" sibTransId="{05A1551B-DDEF-4E72-B8D4-DCAB6CE6CE39}"/>
    <dgm:cxn modelId="{FDFC377E-9EDE-4F06-AD7C-9D303E22263B}" type="presOf" srcId="{3735C989-6D28-49E9-AFD2-BE46DCB51E24}" destId="{C4184BDF-9F44-4057-AF4B-5F616F865B38}" srcOrd="0" destOrd="0" presId="urn:microsoft.com/office/officeart/2005/8/layout/vList2"/>
    <dgm:cxn modelId="{F0A399AD-3ACC-4DA2-BC41-BC58BF83F66E}" srcId="{3735C989-6D28-49E9-AFD2-BE46DCB51E24}" destId="{18A5ACC0-A92D-41D9-8175-F6144FBAC957}" srcOrd="3" destOrd="0" parTransId="{B34B84AA-98E0-4350-A2B9-5034126F9FC7}" sibTransId="{5908CCC8-1931-4257-82C1-7D40C4E3C5E9}"/>
    <dgm:cxn modelId="{F29814B3-3D7F-4EA5-8B1C-03F9993C97FE}" type="presOf" srcId="{E0F9F717-E882-4C42-A01E-A74672A5C83D}" destId="{84BDB50A-44EC-4D60-893E-61162D9FBA77}" srcOrd="0" destOrd="0" presId="urn:microsoft.com/office/officeart/2005/8/layout/vList2"/>
    <dgm:cxn modelId="{CFD9D568-677A-4089-9DD2-C9E12037BDCE}" srcId="{3735C989-6D28-49E9-AFD2-BE46DCB51E24}" destId="{1CD75E30-C605-4A70-8E56-2ED513270E4F}" srcOrd="1" destOrd="0" parTransId="{2BD06B61-7B96-4A02-B3B3-7525CB660FF0}" sibTransId="{941FFB8D-D0AC-497A-A990-FD4163AAB705}"/>
    <dgm:cxn modelId="{DA6D000C-60BA-473D-A83E-EEA6C4FC2AF7}" type="presOf" srcId="{A433ABC2-2EAC-4AAF-8829-C7309CC6F53E}" destId="{1B32C874-B05B-46C5-93AD-6748B98081B6}" srcOrd="0" destOrd="0" presId="urn:microsoft.com/office/officeart/2005/8/layout/vList2"/>
    <dgm:cxn modelId="{67874D02-E0CC-4DFE-B019-6C92BAA69345}" type="presParOf" srcId="{C4184BDF-9F44-4057-AF4B-5F616F865B38}" destId="{84BDB50A-44EC-4D60-893E-61162D9FBA77}" srcOrd="0" destOrd="0" presId="urn:microsoft.com/office/officeart/2005/8/layout/vList2"/>
    <dgm:cxn modelId="{425F1BC2-68D6-4198-B7D9-C366E41FB74B}" type="presParOf" srcId="{C4184BDF-9F44-4057-AF4B-5F616F865B38}" destId="{70E8B40E-CCF9-475B-BDC6-E1C8ABF8935A}" srcOrd="1" destOrd="0" presId="urn:microsoft.com/office/officeart/2005/8/layout/vList2"/>
    <dgm:cxn modelId="{39F7A28D-8486-4836-BA08-521703DE9E02}" type="presParOf" srcId="{C4184BDF-9F44-4057-AF4B-5F616F865B38}" destId="{FDE61CA5-CA5D-441B-AA9E-141D45D976CD}" srcOrd="2" destOrd="0" presId="urn:microsoft.com/office/officeart/2005/8/layout/vList2"/>
    <dgm:cxn modelId="{8CB5FB20-A7D6-4B54-9DEA-9F75FC67E7AB}" type="presParOf" srcId="{C4184BDF-9F44-4057-AF4B-5F616F865B38}" destId="{7E775455-0CB4-49D2-AF07-C5478222613D}" srcOrd="3" destOrd="0" presId="urn:microsoft.com/office/officeart/2005/8/layout/vList2"/>
    <dgm:cxn modelId="{CCCA9CC4-9798-47E0-8914-69A980B0E983}" type="presParOf" srcId="{C4184BDF-9F44-4057-AF4B-5F616F865B38}" destId="{1B32C874-B05B-46C5-93AD-6748B98081B6}" srcOrd="4" destOrd="0" presId="urn:microsoft.com/office/officeart/2005/8/layout/vList2"/>
    <dgm:cxn modelId="{CEC89DDB-1EEF-4C04-A583-17E06BE76D4F}" type="presParOf" srcId="{C4184BDF-9F44-4057-AF4B-5F616F865B38}" destId="{63F4C56D-4DC9-4774-87AF-2C827AB25F47}" srcOrd="5" destOrd="0" presId="urn:microsoft.com/office/officeart/2005/8/layout/vList2"/>
    <dgm:cxn modelId="{0E5EA6FA-EECD-48EB-A9BD-91FDA107B1F9}" type="presParOf" srcId="{C4184BDF-9F44-4057-AF4B-5F616F865B38}" destId="{ECAF0EC2-610F-480A-BD59-C5967DF443E1}" srcOrd="6"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CFA676C-C5FC-4133-8BE6-B94BD9B89F03}">
      <dsp:nvSpPr>
        <dsp:cNvPr id="0" name=""/>
        <dsp:cNvSpPr/>
      </dsp:nvSpPr>
      <dsp:spPr>
        <a:xfrm>
          <a:off x="0" y="372784"/>
          <a:ext cx="3802022" cy="3802022"/>
        </a:xfrm>
        <a:prstGeom prst="pie">
          <a:avLst>
            <a:gd name="adj1" fmla="val 5400000"/>
            <a:gd name="adj2" fmla="val 1620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77C9CD5F-E731-4787-A010-F090E5B02E8C}">
      <dsp:nvSpPr>
        <dsp:cNvPr id="0" name=""/>
        <dsp:cNvSpPr/>
      </dsp:nvSpPr>
      <dsp:spPr>
        <a:xfrm>
          <a:off x="1901011" y="372784"/>
          <a:ext cx="4435692" cy="3802022"/>
        </a:xfrm>
        <a:prstGeom prst="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2390" tIns="72390" rIns="72390" bIns="72390" numCol="1" spcCol="1270" anchor="ctr" anchorCtr="0">
          <a:noAutofit/>
        </a:bodyPr>
        <a:lstStyle/>
        <a:p>
          <a:pPr lvl="0" algn="ctr" defTabSz="844550" rtl="0">
            <a:lnSpc>
              <a:spcPct val="90000"/>
            </a:lnSpc>
            <a:spcBef>
              <a:spcPct val="0"/>
            </a:spcBef>
            <a:spcAft>
              <a:spcPct val="35000"/>
            </a:spcAft>
          </a:pPr>
          <a:r>
            <a:rPr lang="uk-UA" sz="1900" kern="1200" dirty="0" smtClean="0"/>
            <a:t>За </a:t>
          </a:r>
          <a:r>
            <a:rPr lang="uk-UA" sz="1900" b="1" kern="1200" dirty="0" smtClean="0"/>
            <a:t>основним цільовим призначенням </a:t>
          </a:r>
          <a:r>
            <a:rPr lang="uk-UA" sz="1900" kern="1200" dirty="0" smtClean="0"/>
            <a:t>виділяють </a:t>
          </a:r>
          <a:r>
            <a:rPr lang="uk-UA" sz="1900" b="1" kern="1200" dirty="0" smtClean="0">
              <a:solidFill>
                <a:srgbClr val="002060"/>
              </a:solidFill>
            </a:rPr>
            <a:t>9 категорій земель </a:t>
          </a:r>
          <a:r>
            <a:rPr lang="uk-UA" sz="1900" kern="1200" dirty="0" smtClean="0"/>
            <a:t>(ст. 18, 19 ЗК України).</a:t>
          </a:r>
          <a:endParaRPr lang="uk-UA" sz="1900" kern="1200" dirty="0"/>
        </a:p>
      </dsp:txBody>
      <dsp:txXfrm>
        <a:off x="1901011" y="372784"/>
        <a:ext cx="4435692" cy="1805960"/>
      </dsp:txXfrm>
    </dsp:sp>
    <dsp:sp modelId="{1221F2F5-63D2-427C-B775-CAB79E8332BF}">
      <dsp:nvSpPr>
        <dsp:cNvPr id="0" name=""/>
        <dsp:cNvSpPr/>
      </dsp:nvSpPr>
      <dsp:spPr>
        <a:xfrm>
          <a:off x="998030" y="2178745"/>
          <a:ext cx="1805960" cy="1805960"/>
        </a:xfrm>
        <a:prstGeom prst="pie">
          <a:avLst>
            <a:gd name="adj1" fmla="val 5400000"/>
            <a:gd name="adj2" fmla="val 1620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27A8FC00-3346-4B92-B332-26FB4FE4825D}">
      <dsp:nvSpPr>
        <dsp:cNvPr id="0" name=""/>
        <dsp:cNvSpPr/>
      </dsp:nvSpPr>
      <dsp:spPr>
        <a:xfrm>
          <a:off x="1901011" y="2178745"/>
          <a:ext cx="4435692" cy="1805960"/>
        </a:xfrm>
        <a:prstGeom prst="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2390" tIns="72390" rIns="72390" bIns="72390" numCol="1" spcCol="1270" anchor="ctr" anchorCtr="0">
          <a:noAutofit/>
        </a:bodyPr>
        <a:lstStyle/>
        <a:p>
          <a:pPr lvl="0" algn="ctr" defTabSz="844550" rtl="0">
            <a:lnSpc>
              <a:spcPct val="90000"/>
            </a:lnSpc>
            <a:spcBef>
              <a:spcPct val="0"/>
            </a:spcBef>
            <a:spcAft>
              <a:spcPct val="35000"/>
            </a:spcAft>
          </a:pPr>
          <a:r>
            <a:rPr lang="uk-UA" sz="1900" kern="1200" dirty="0" smtClean="0"/>
            <a:t>Класифікатор </a:t>
          </a:r>
          <a:r>
            <a:rPr lang="uk-UA" sz="1900" b="1" kern="1200" dirty="0" smtClean="0">
              <a:solidFill>
                <a:srgbClr val="002060"/>
              </a:solidFill>
            </a:rPr>
            <a:t>видів цільового призначення</a:t>
          </a:r>
          <a:r>
            <a:rPr lang="uk-UA" sz="1900" kern="1200" dirty="0" smtClean="0"/>
            <a:t> земельних ділянок (</a:t>
          </a:r>
          <a:r>
            <a:rPr lang="uk-UA" sz="1900" u="sng" kern="1200" dirty="0" smtClean="0"/>
            <a:t>в межах певної категорії</a:t>
          </a:r>
          <a:r>
            <a:rPr lang="uk-UA" sz="1900" kern="1200" dirty="0" smtClean="0"/>
            <a:t>) є Додатком 59 до Порядку ведення Державного земельного кадастру, затвердженого ПКМУ від </a:t>
          </a:r>
          <a:r>
            <a:rPr lang="ru-RU" sz="1900" kern="1200" dirty="0" smtClean="0"/>
            <a:t>17 </a:t>
          </a:r>
          <a:r>
            <a:rPr lang="uk-UA" sz="1900" kern="1200" dirty="0" smtClean="0"/>
            <a:t>жовтня</a:t>
          </a:r>
          <a:r>
            <a:rPr lang="ru-RU" sz="1900" kern="1200" dirty="0" smtClean="0"/>
            <a:t> 2012 р. № 1051.</a:t>
          </a:r>
          <a:endParaRPr lang="uk-UA" sz="1900" kern="1200" dirty="0"/>
        </a:p>
      </dsp:txBody>
      <dsp:txXfrm>
        <a:off x="1901011" y="2178745"/>
        <a:ext cx="4435692" cy="180596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4BDB50A-44EC-4D60-893E-61162D9FBA77}">
      <dsp:nvSpPr>
        <dsp:cNvPr id="0" name=""/>
        <dsp:cNvSpPr/>
      </dsp:nvSpPr>
      <dsp:spPr>
        <a:xfrm>
          <a:off x="0" y="122130"/>
          <a:ext cx="7498080" cy="1268206"/>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l" defTabSz="800100" rtl="0">
            <a:lnSpc>
              <a:spcPct val="90000"/>
            </a:lnSpc>
            <a:spcBef>
              <a:spcPct val="0"/>
            </a:spcBef>
            <a:spcAft>
              <a:spcPct val="35000"/>
            </a:spcAft>
          </a:pPr>
          <a:r>
            <a:rPr lang="uk-UA" sz="1800" b="1" kern="1200" dirty="0" smtClean="0"/>
            <a:t>Правовий інститут </a:t>
          </a:r>
          <a:r>
            <a:rPr lang="uk-UA" sz="1800" kern="1200" dirty="0" smtClean="0"/>
            <a:t>(система земельно-правових норм, що регулюють суспільні відносини, пов’язані із експлуатацією корисних властивостей землі)</a:t>
          </a:r>
          <a:endParaRPr lang="ru-RU" sz="1800" b="1" kern="1200" dirty="0"/>
        </a:p>
      </dsp:txBody>
      <dsp:txXfrm>
        <a:off x="61909" y="184039"/>
        <a:ext cx="7374262" cy="1144388"/>
      </dsp:txXfrm>
    </dsp:sp>
    <dsp:sp modelId="{FDE61CA5-CA5D-441B-AA9E-141D45D976CD}">
      <dsp:nvSpPr>
        <dsp:cNvPr id="0" name=""/>
        <dsp:cNvSpPr/>
      </dsp:nvSpPr>
      <dsp:spPr>
        <a:xfrm>
          <a:off x="0" y="1442177"/>
          <a:ext cx="7498080" cy="1268206"/>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l" defTabSz="800100" rtl="0">
            <a:lnSpc>
              <a:spcPct val="90000"/>
            </a:lnSpc>
            <a:spcBef>
              <a:spcPct val="0"/>
            </a:spcBef>
            <a:spcAft>
              <a:spcPct val="35000"/>
            </a:spcAft>
          </a:pPr>
          <a:r>
            <a:rPr lang="uk-UA" sz="1800" b="1" kern="1200" dirty="0" smtClean="0"/>
            <a:t>Суб’єктивне право</a:t>
          </a:r>
          <a:r>
            <a:rPr lang="uk-UA" sz="1800" kern="1200" dirty="0" smtClean="0"/>
            <a:t>, яке включає в себе правомочності володіння і користування земельною ділянкою відповідно до її цільового призначення із дотриманням встановлених обмежень і заборон щодо використання землі</a:t>
          </a:r>
          <a:endParaRPr lang="ru-RU" sz="1800" b="1" kern="1200" dirty="0"/>
        </a:p>
      </dsp:txBody>
      <dsp:txXfrm>
        <a:off x="61909" y="1504086"/>
        <a:ext cx="7374262" cy="1144388"/>
      </dsp:txXfrm>
    </dsp:sp>
    <dsp:sp modelId="{1B32C874-B05B-46C5-93AD-6748B98081B6}">
      <dsp:nvSpPr>
        <dsp:cNvPr id="0" name=""/>
        <dsp:cNvSpPr/>
      </dsp:nvSpPr>
      <dsp:spPr>
        <a:xfrm>
          <a:off x="0" y="2762224"/>
          <a:ext cx="7498080" cy="1268206"/>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l" defTabSz="800100" rtl="0">
            <a:lnSpc>
              <a:spcPct val="90000"/>
            </a:lnSpc>
            <a:spcBef>
              <a:spcPct val="0"/>
            </a:spcBef>
            <a:spcAft>
              <a:spcPct val="35000"/>
            </a:spcAft>
          </a:pPr>
          <a:r>
            <a:rPr lang="uk-UA" sz="1800" b="1" kern="1200" dirty="0" smtClean="0"/>
            <a:t>Правовідносини</a:t>
          </a:r>
          <a:r>
            <a:rPr lang="uk-UA" sz="1800" kern="1200" dirty="0" smtClean="0"/>
            <a:t>, в межах яких реалізується це суб’єктивне право</a:t>
          </a:r>
          <a:endParaRPr lang="ru-RU" sz="1800" kern="1200" dirty="0"/>
        </a:p>
      </dsp:txBody>
      <dsp:txXfrm>
        <a:off x="61909" y="2824133"/>
        <a:ext cx="7374262" cy="1144388"/>
      </dsp:txXfrm>
    </dsp:sp>
    <dsp:sp modelId="{ECAF0EC2-610F-480A-BD59-C5967DF443E1}">
      <dsp:nvSpPr>
        <dsp:cNvPr id="0" name=""/>
        <dsp:cNvSpPr/>
      </dsp:nvSpPr>
      <dsp:spPr>
        <a:xfrm>
          <a:off x="0" y="4082270"/>
          <a:ext cx="7498080" cy="1268206"/>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l" defTabSz="800100" rtl="0">
            <a:lnSpc>
              <a:spcPct val="90000"/>
            </a:lnSpc>
            <a:spcBef>
              <a:spcPct val="0"/>
            </a:spcBef>
            <a:spcAft>
              <a:spcPct val="35000"/>
            </a:spcAft>
          </a:pPr>
          <a:r>
            <a:rPr lang="uk-UA" sz="1800" b="1" kern="1200" dirty="0" smtClean="0"/>
            <a:t>Правовий титул (правова форма) </a:t>
          </a:r>
          <a:r>
            <a:rPr lang="uk-UA" sz="1800" kern="1200" dirty="0" smtClean="0"/>
            <a:t>використання земель</a:t>
          </a:r>
          <a:endParaRPr lang="ru-RU" sz="1800" kern="1200" dirty="0"/>
        </a:p>
      </dsp:txBody>
      <dsp:txXfrm>
        <a:off x="61909" y="4144179"/>
        <a:ext cx="7374262" cy="1144388"/>
      </dsp:txXfrm>
    </dsp:sp>
  </dsp:spTree>
</dsp:drawing>
</file>

<file path=ppt/diagrams/layout1.xml><?xml version="1.0" encoding="utf-8"?>
<dgm:layoutDef xmlns:dgm="http://schemas.openxmlformats.org/drawingml/2006/diagram" xmlns:a="http://schemas.openxmlformats.org/drawingml/2006/main" uniqueId="urn:microsoft.com/office/officeart/2005/8/layout/target3">
  <dgm:title val=""/>
  <dgm:desc val=""/>
  <dgm:catLst>
    <dgm:cat type="relationship" pri="11000"/>
    <dgm:cat type="list" pri="22000"/>
    <dgm:cat type="convert" pri="4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ampData>
  <dgm:style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tyleData>
  <dgm:clr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clrData>
  <dgm:layoutNode name="Name0">
    <dgm:varLst>
      <dgm:chMax val="7"/>
      <dgm:dir/>
      <dgm:animLvl val="lvl"/>
      <dgm:resizeHandles val="exact"/>
    </dgm:varLst>
    <dgm:alg type="composite"/>
    <dgm:shape xmlns:r="http://schemas.openxmlformats.org/officeDocument/2006/relationships" r:blip="">
      <dgm:adjLst/>
    </dgm:shape>
    <dgm:presOf/>
    <dgm:choose name="Name1">
      <dgm:if name="Name2" func="var" arg="dir" op="equ" val="norm">
        <dgm:choose name="Name3">
          <dgm:if name="Name4" axis="ch" ptType="node" func="cnt" op="equ" val="1">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rect1ParTx" refType="r" refFor="ch" refForName="space"/>
              <dgm:constr type="w" for="ch" forName="rect1ParTx" refType="w" refFor="ch" refForName="rect1" fact="0.5"/>
              <dgm:constr type="t" for="ch" forName="rect1ParTx" refType="t" refFor="ch" refForName="rect1"/>
              <dgm:constr type="b" for="ch" forName="rect1ParTx" refType="b" refFor="ch" refForName="rect1"/>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5" axis="ch" ptType="node" func="cnt" op="equ" val="2">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rect2ParTx" refType="r" refFor="ch" refForName="space"/>
              <dgm:constr type="w" for="ch" forName="rect2ParTx" refType="w" refFor="ch" refForName="rect2" fact="0.5"/>
              <dgm:constr type="t" for="ch" forName="rect2ParTx" refType="t" refFor="ch" refForName="rect2"/>
              <dgm:constr type="b" for="ch" forName="rect2ParTx" refType="b" refFor="ch" refForName="rect2"/>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b" refFor="ch" refForName="rect2"/>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6" axis="ch" ptType="node" func="cnt" op="equ" val="3">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rect3ParTx" refType="r" refFor="ch" refForName="space"/>
              <dgm:constr type="w" for="ch" forName="rect3ParTx" refType="w" refFor="ch" refForName="rect3" fact="0.5"/>
              <dgm:constr type="t" for="ch" forName="rect3ParTx" refType="t" refFor="ch" refForName="rect3"/>
              <dgm:constr type="b" for="ch" forName="rect3ParTx" refType="b" refFor="ch" refForName="rect3"/>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b" refFor="ch" refForName="rect3"/>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7" axis="ch" ptType="node" func="cnt" op="equ" val="4">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rect4ParTx" refType="r" refFor="ch" refForName="space"/>
              <dgm:constr type="w" for="ch" forName="rect4ParTx" refType="w" refFor="ch" refForName="rect4" fact="0.5"/>
              <dgm:constr type="t" for="ch" forName="rect4ParTx" refType="t" refFor="ch" refForName="rect4"/>
              <dgm:constr type="b" for="ch" forName="rect4ParTx" refType="b" refFor="ch" refForName="rect4"/>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b" refFor="ch" refForName="rect4"/>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8" axis="ch" ptType="node" func="cnt" op="equ" val="5">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rect5ParTx" refType="r" refFor="ch" refForName="space"/>
              <dgm:constr type="w" for="ch" forName="rect5ParTx" refType="w" refFor="ch" refForName="rect5" fact="0.5"/>
              <dgm:constr type="t" for="ch" forName="rect5ParTx" refType="t" refFor="ch" refForName="rect5"/>
              <dgm:constr type="b" for="ch" forName="rect5ParTx" refType="b" refFor="ch" refForName="rect5"/>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b" refFor="ch" refForName="rect5"/>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9" axis="ch" ptType="node" func="cnt" op="equ" val="6">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rect6ParTx" refType="r" refFor="ch" refForName="space"/>
              <dgm:constr type="w" for="ch" forName="rect6ParTx" refType="w" refFor="ch" refForName="rect6" fact="0.5"/>
              <dgm:constr type="t" for="ch" forName="rect6ParTx" refType="t" refFor="ch" refForName="rect6"/>
              <dgm:constr type="b" for="ch" forName="rect6ParTx" refType="b" refFor="ch" refForName="rect6"/>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b" refFor="ch" refForName="rect6"/>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10" axis="ch" ptType="node" func="cnt" op="gte" val="7">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l"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l" for="ch" forName="rect7" refType="r" refFor="ch" refForName="space"/>
              <dgm:constr type="r" for="ch" forName="rect7" refType="w"/>
              <dgm:constr type="h" for="ch" forName="rect7" refType="h" refFor="ch" refForName="circle7"/>
              <dgm:constr type="hOff" for="ch" forName="rect7" refType="hOff" refFor="ch" refForName="circle7"/>
              <dgm:constr type="b" for="ch" forName="rect7" refType="b" refFor="ch" refForName="circle7"/>
              <dgm:constr type="l" for="ch" forName="rect7ParTx" refType="r" refFor="ch" refForName="space"/>
              <dgm:constr type="w" for="ch" forName="rect7ParTx" refType="w" refFor="ch" refForName="rect7" fact="0.5"/>
              <dgm:constr type="t" for="ch" forName="rect7ParTx" refType="t" refFor="ch" refForName="rect7"/>
              <dgm:constr type="b" for="ch" forName="rect7ParTx" refType="b" refFor="ch" refForName="rect7"/>
              <dgm:constr type="l" for="ch" forName="rect7ChTx" refType="r" refFor="ch" refForName="rect7ParTx"/>
              <dgm:constr type="w" for="ch" forName="rect7ChTx" refType="w" refFor="ch" refForName="rect7ParTx"/>
              <dgm:constr type="t" for="ch" forName="rect7ChTx" refType="t" refFor="ch" refForName="rect7ParTx"/>
              <dgm:constr type="b" for="ch" forName="rect7ChTx" refType="b" refFor="ch" refForName="rect7ParTx"/>
              <dgm:constr type="l" for="ch" forName="rect7ParTxNoCh" refType="r" refFor="ch" refForName="space"/>
              <dgm:constr type="w" for="ch" forName="rect7ParTxNoCh" refType="w" refFor="ch" refForName="rect7"/>
              <dgm:constr type="t" for="ch" forName="rect7ParTxNoCh" refType="t" refFor="ch" refForName="rect7"/>
              <dgm:constr type="b" for="ch" forName="rect7ParTxNoCh" refType="b" refFor="ch" refForName="rect7"/>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l" for="ch" forName="rect6ParTx" refType="r" refFor="ch" refForName="space"/>
              <dgm:constr type="w" for="ch" forName="rect6ParTx" refType="w" refFor="ch" refForName="rect6" fact="0.5"/>
              <dgm:constr type="t" for="ch" forName="rect6ParTx" refType="t" refFor="ch" refForName="rect6"/>
              <dgm:constr type="b" for="ch" forName="rect6ParTx" refType="t" refFor="ch" refForName="rect7"/>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11">
            <dgm:constrLst/>
          </dgm:else>
        </dgm:choose>
      </dgm:if>
      <dgm:else name="Name12">
        <dgm:choose name="Name13">
          <dgm:if name="Name14" axis="ch" ptType="node" func="cnt" op="equ" val="1">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r" for="ch" forName="rect1ParTx" refType="l" refFor="ch" refForName="space"/>
              <dgm:constr type="w" for="ch" forName="rect1ParTx" refType="w" refFor="ch" refForName="rect1" fact="0.5"/>
              <dgm:constr type="t" for="ch" forName="rect1ParTx" refType="t" refFor="ch" refForName="rect1"/>
              <dgm:constr type="b" for="ch" forName="rect1ParTx" refType="b" refFor="ch" refForName="rect1"/>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15" axis="ch" ptType="node" func="cnt" op="equ" val="2">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r" for="ch" forName="rect2ParTx" refType="l" refFor="ch" refForName="space"/>
              <dgm:constr type="w" for="ch" forName="rect2ParTx" refType="w" refFor="ch" refForName="rect2" fact="0.5"/>
              <dgm:constr type="t" for="ch" forName="rect2ParTx" refType="t" refFor="ch" refForName="rect2"/>
              <dgm:constr type="b" for="ch" forName="rect2ParTx" refType="b" refFor="ch" refForName="rect2"/>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b" refFor="ch" refForName="rect2"/>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16" axis="ch" ptType="node" func="cnt" op="equ" val="3">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r" for="ch" forName="rect3ParTx" refType="l" refFor="ch" refForName="space"/>
              <dgm:constr type="w" for="ch" forName="rect3ParTx" refType="w" refFor="ch" refForName="rect3" fact="0.5"/>
              <dgm:constr type="t" for="ch" forName="rect3ParTx" refType="t" refFor="ch" refForName="rect3"/>
              <dgm:constr type="b" for="ch" forName="rect3ParTx" refType="b" refFor="ch" refForName="rect3"/>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b" refFor="ch" refForName="rect3"/>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17" axis="ch" ptType="node" func="cnt" op="equ" val="4">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r" for="ch" forName="rect4ParTx" refType="l" refFor="ch" refForName="space"/>
              <dgm:constr type="w" for="ch" forName="rect4ParTx" refType="w" refFor="ch" refForName="rect4" fact="0.5"/>
              <dgm:constr type="t" for="ch" forName="rect4ParTx" refType="t" refFor="ch" refForName="rect4"/>
              <dgm:constr type="b" for="ch" forName="rect4ParTx" refType="b" refFor="ch" refForName="rect4"/>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b" refFor="ch" refForName="rect4"/>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18" axis="ch" ptType="node" func="cnt" op="equ" val="5">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r" for="ch" forName="rect5ParTx" refType="l" refFor="ch" refForName="space"/>
              <dgm:constr type="w" for="ch" forName="rect5ParTx" refType="w" refFor="ch" refForName="rect5" fact="0.5"/>
              <dgm:constr type="t" for="ch" forName="rect5ParTx" refType="t" refFor="ch" refForName="rect5"/>
              <dgm:constr type="b" for="ch" forName="rect5ParTx" refType="b" refFor="ch" refForName="rect5"/>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b" refFor="ch" refForName="rect5"/>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19" axis="ch" ptType="node" func="cnt" op="equ" val="6">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r" for="ch" forName="rect6ParTx" refType="l" refFor="ch" refForName="space"/>
              <dgm:constr type="w" for="ch" forName="rect6ParTx" refType="w" refFor="ch" refForName="rect6" fact="0.5"/>
              <dgm:constr type="t" for="ch" forName="rect6ParTx" refType="t" refFor="ch" refForName="rect6"/>
              <dgm:constr type="b" for="ch" forName="rect6ParTx" refType="b" refFor="ch" refForName="rect6"/>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b" refFor="ch" refForName="rect6"/>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20" axis="ch" ptType="node" func="cnt" op="gte" val="7">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r"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r" for="ch" forName="rect7" refType="l" refFor="ch" refForName="space"/>
              <dgm:constr type="l" for="ch" forName="rect7"/>
              <dgm:constr type="h" for="ch" forName="rect7" refType="h" refFor="ch" refForName="circle7"/>
              <dgm:constr type="hOff" for="ch" forName="rect7" refType="hOff" refFor="ch" refForName="circle7"/>
              <dgm:constr type="b" for="ch" forName="rect7" refType="b" refFor="ch" refForName="circle7"/>
              <dgm:constr type="r" for="ch" forName="rect7ParTx" refType="l" refFor="ch" refForName="space"/>
              <dgm:constr type="w" for="ch" forName="rect7ParTx" refType="w" refFor="ch" refForName="rect7" fact="0.5"/>
              <dgm:constr type="t" for="ch" forName="rect7ParTx" refType="t" refFor="ch" refForName="rect7"/>
              <dgm:constr type="b" for="ch" forName="rect7ParTx" refType="b" refFor="ch" refForName="rect7"/>
              <dgm:constr type="r" for="ch" forName="rect7ChTx" refType="l" refFor="ch" refForName="rect7ParTx"/>
              <dgm:constr type="w" for="ch" forName="rect7ChTx" refType="w" refFor="ch" refForName="rect7ParTx"/>
              <dgm:constr type="t" for="ch" forName="rect7ChTx" refType="t" refFor="ch" refForName="rect7ParTx"/>
              <dgm:constr type="b" for="ch" forName="rect7ChTx" refType="b" refFor="ch" refForName="rect7ParTx"/>
              <dgm:constr type="r" for="ch" forName="rect7ParTxNoCh" refType="l" refFor="ch" refForName="space"/>
              <dgm:constr type="w" for="ch" forName="rect7ParTxNoCh" refType="w" refFor="ch" refForName="rect7"/>
              <dgm:constr type="t" for="ch" forName="rect7ParTxNoCh" refType="t" refFor="ch" refForName="rect7"/>
              <dgm:constr type="b" for="ch" forName="rect7ParTxNoCh" refType="b" refFor="ch" refForName="rect7"/>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r" for="ch" forName="rect6ParTx" refType="l" refFor="ch" refForName="space"/>
              <dgm:constr type="w" for="ch" forName="rect6ParTx" refType="w" refFor="ch" refForName="rect6" fact="0.5"/>
              <dgm:constr type="t" for="ch" forName="rect6ParTx" refType="t" refFor="ch" refForName="rect6"/>
              <dgm:constr type="b" for="ch" forName="rect6ParTx" refType="t" refFor="ch" refForName="rect7"/>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21">
            <dgm:constrLst/>
          </dgm:else>
        </dgm:choose>
      </dgm:else>
    </dgm:choose>
    <dgm:ruleLst/>
    <dgm:forEach name="Name22" axis="ch" ptType="node" cnt="1">
      <dgm:layoutNode name="circle1" styleLbl="node1">
        <dgm:alg type="sp"/>
        <dgm:choose name="Name23">
          <dgm:if name="Name24" func="var" arg="dir" op="equ" val="norm">
            <dgm:shape xmlns:r="http://schemas.openxmlformats.org/officeDocument/2006/relationships" type="pie" r:blip="">
              <dgm:adjLst>
                <dgm:adj idx="1" val="90"/>
                <dgm:adj idx="2" val="270"/>
              </dgm:adjLst>
            </dgm:shape>
          </dgm:if>
          <dgm:else name="Name25">
            <dgm:shape xmlns:r="http://schemas.openxmlformats.org/officeDocument/2006/relationships" type="pie" r:blip="">
              <dgm:adjLst>
                <dgm:adj idx="1" val="270"/>
                <dgm:adj idx="2" val="90"/>
              </dgm:adjLst>
            </dgm:shape>
          </dgm:else>
        </dgm:choose>
        <dgm:presOf/>
        <dgm:constrLst/>
        <dgm:ruleLst/>
      </dgm:layoutNode>
      <dgm:layoutNode name="space">
        <dgm:alg type="sp"/>
        <dgm:shape xmlns:r="http://schemas.openxmlformats.org/officeDocument/2006/relationships" r:blip="">
          <dgm:adjLst/>
        </dgm:shape>
        <dgm:presOf/>
        <dgm:constrLst/>
        <dgm:ruleLst/>
      </dgm:layoutNode>
      <dgm:layoutNode name="rect1" styleLbl="alignAcc1">
        <dgm:alg type="sp"/>
        <dgm:shape xmlns:r="http://schemas.openxmlformats.org/officeDocument/2006/relationships" type="rect" r:blip="">
          <dgm:adjLst/>
        </dgm:shape>
        <dgm:presOf axis="self"/>
        <dgm:constrLst/>
        <dgm:ruleLst/>
      </dgm:layoutNode>
    </dgm:forEach>
    <dgm:forEach name="Name26" axis="ch" ptType="node" st="2" cnt="1">
      <dgm:layoutNode name="vertSpace2">
        <dgm:alg type="sp"/>
        <dgm:shape xmlns:r="http://schemas.openxmlformats.org/officeDocument/2006/relationships" type="rect" r:blip="" hideGeom="1">
          <dgm:adjLst/>
        </dgm:shape>
        <dgm:presOf/>
        <dgm:constrLst/>
        <dgm:ruleLst/>
      </dgm:layoutNode>
      <dgm:layoutNode name="circle2" styleLbl="node1">
        <dgm:alg type="sp"/>
        <dgm:choose name="Name27">
          <dgm:if name="Name28" func="var" arg="dir" op="equ" val="norm">
            <dgm:shape xmlns:r="http://schemas.openxmlformats.org/officeDocument/2006/relationships" type="pie" r:blip="">
              <dgm:adjLst>
                <dgm:adj idx="1" val="90"/>
                <dgm:adj idx="2" val="270"/>
              </dgm:adjLst>
            </dgm:shape>
          </dgm:if>
          <dgm:else name="Name29">
            <dgm:shape xmlns:r="http://schemas.openxmlformats.org/officeDocument/2006/relationships" type="pie" r:blip="">
              <dgm:adjLst>
                <dgm:adj idx="1" val="270"/>
                <dgm:adj idx="2" val="90"/>
              </dgm:adjLst>
            </dgm:shape>
          </dgm:else>
        </dgm:choose>
        <dgm:presOf/>
        <dgm:constrLst/>
        <dgm:ruleLst/>
      </dgm:layoutNode>
      <dgm:layoutNode name="rect2" styleLbl="alignAcc1">
        <dgm:alg type="sp"/>
        <dgm:shape xmlns:r="http://schemas.openxmlformats.org/officeDocument/2006/relationships" type="rect" r:blip="">
          <dgm:adjLst/>
        </dgm:shape>
        <dgm:presOf axis="self"/>
        <dgm:constrLst/>
        <dgm:ruleLst/>
      </dgm:layoutNode>
    </dgm:forEach>
    <dgm:forEach name="Name30" axis="ch" ptType="node" st="3" cnt="1">
      <dgm:layoutNode name="vertSpace3">
        <dgm:alg type="sp"/>
        <dgm:shape xmlns:r="http://schemas.openxmlformats.org/officeDocument/2006/relationships" type="rect" r:blip="" hideGeom="1">
          <dgm:adjLst/>
        </dgm:shape>
        <dgm:presOf/>
        <dgm:constrLst/>
        <dgm:ruleLst/>
      </dgm:layoutNode>
      <dgm:layoutNode name="circle3" styleLbl="node1">
        <dgm:alg type="sp"/>
        <dgm:choose name="Name31">
          <dgm:if name="Name32" func="var" arg="dir" op="equ" val="norm">
            <dgm:shape xmlns:r="http://schemas.openxmlformats.org/officeDocument/2006/relationships" type="pie" r:blip="">
              <dgm:adjLst>
                <dgm:adj idx="1" val="90"/>
                <dgm:adj idx="2" val="270"/>
              </dgm:adjLst>
            </dgm:shape>
          </dgm:if>
          <dgm:else name="Name33">
            <dgm:shape xmlns:r="http://schemas.openxmlformats.org/officeDocument/2006/relationships" type="pie" r:blip="">
              <dgm:adjLst>
                <dgm:adj idx="1" val="270"/>
                <dgm:adj idx="2" val="90"/>
              </dgm:adjLst>
            </dgm:shape>
          </dgm:else>
        </dgm:choose>
        <dgm:presOf/>
        <dgm:constrLst/>
        <dgm:ruleLst/>
      </dgm:layoutNode>
      <dgm:layoutNode name="rect3" styleLbl="alignAcc1">
        <dgm:alg type="sp"/>
        <dgm:shape xmlns:r="http://schemas.openxmlformats.org/officeDocument/2006/relationships" type="rect" r:blip="">
          <dgm:adjLst/>
        </dgm:shape>
        <dgm:presOf axis="self"/>
        <dgm:constrLst/>
        <dgm:ruleLst/>
      </dgm:layoutNode>
    </dgm:forEach>
    <dgm:forEach name="Name34" axis="ch" ptType="node" st="4" cnt="1">
      <dgm:layoutNode name="vertSpace4">
        <dgm:alg type="sp"/>
        <dgm:shape xmlns:r="http://schemas.openxmlformats.org/officeDocument/2006/relationships" type="rect" r:blip="" hideGeom="1">
          <dgm:adjLst/>
        </dgm:shape>
        <dgm:presOf/>
        <dgm:constrLst/>
        <dgm:ruleLst/>
      </dgm:layoutNode>
      <dgm:layoutNode name="circle4" styleLbl="node1">
        <dgm:alg type="sp"/>
        <dgm:choose name="Name35">
          <dgm:if name="Name36" func="var" arg="dir" op="equ" val="norm">
            <dgm:shape xmlns:r="http://schemas.openxmlformats.org/officeDocument/2006/relationships" type="pie" r:blip="">
              <dgm:adjLst>
                <dgm:adj idx="1" val="90"/>
                <dgm:adj idx="2" val="270"/>
              </dgm:adjLst>
            </dgm:shape>
          </dgm:if>
          <dgm:else name="Name37">
            <dgm:shape xmlns:r="http://schemas.openxmlformats.org/officeDocument/2006/relationships" type="pie" r:blip="">
              <dgm:adjLst>
                <dgm:adj idx="1" val="270"/>
                <dgm:adj idx="2" val="90"/>
              </dgm:adjLst>
            </dgm:shape>
          </dgm:else>
        </dgm:choose>
        <dgm:presOf/>
        <dgm:constrLst/>
        <dgm:ruleLst/>
      </dgm:layoutNode>
      <dgm:layoutNode name="rect4" styleLbl="alignAcc1">
        <dgm:alg type="sp"/>
        <dgm:shape xmlns:r="http://schemas.openxmlformats.org/officeDocument/2006/relationships" type="rect" r:blip="">
          <dgm:adjLst/>
        </dgm:shape>
        <dgm:presOf axis="self"/>
        <dgm:constrLst/>
        <dgm:ruleLst/>
      </dgm:layoutNode>
    </dgm:forEach>
    <dgm:forEach name="Name38" axis="ch" ptType="node" st="5" cnt="1">
      <dgm:layoutNode name="vertSpace5">
        <dgm:alg type="sp"/>
        <dgm:shape xmlns:r="http://schemas.openxmlformats.org/officeDocument/2006/relationships" type="rect" r:blip="" hideGeom="1">
          <dgm:adjLst/>
        </dgm:shape>
        <dgm:presOf/>
        <dgm:constrLst/>
        <dgm:ruleLst/>
      </dgm:layoutNode>
      <dgm:layoutNode name="circle5" styleLbl="node1">
        <dgm:alg type="sp"/>
        <dgm:choose name="Name39">
          <dgm:if name="Name40" func="var" arg="dir" op="equ" val="norm">
            <dgm:shape xmlns:r="http://schemas.openxmlformats.org/officeDocument/2006/relationships" type="pie" r:blip="">
              <dgm:adjLst>
                <dgm:adj idx="1" val="90"/>
                <dgm:adj idx="2" val="270"/>
              </dgm:adjLst>
            </dgm:shape>
          </dgm:if>
          <dgm:else name="Name41">
            <dgm:shape xmlns:r="http://schemas.openxmlformats.org/officeDocument/2006/relationships" type="pie" r:blip="">
              <dgm:adjLst>
                <dgm:adj idx="1" val="270"/>
                <dgm:adj idx="2" val="90"/>
              </dgm:adjLst>
            </dgm:shape>
          </dgm:else>
        </dgm:choose>
        <dgm:presOf/>
        <dgm:constrLst/>
        <dgm:ruleLst/>
      </dgm:layoutNode>
      <dgm:layoutNode name="rect5" styleLbl="alignAcc1">
        <dgm:alg type="sp"/>
        <dgm:shape xmlns:r="http://schemas.openxmlformats.org/officeDocument/2006/relationships" type="rect" r:blip="">
          <dgm:adjLst/>
        </dgm:shape>
        <dgm:presOf axis="self"/>
        <dgm:constrLst/>
        <dgm:ruleLst/>
      </dgm:layoutNode>
    </dgm:forEach>
    <dgm:forEach name="Name42" axis="ch" ptType="node" st="6" cnt="1">
      <dgm:layoutNode name="vertSpace6">
        <dgm:alg type="sp"/>
        <dgm:shape xmlns:r="http://schemas.openxmlformats.org/officeDocument/2006/relationships" type="rect" r:blip="" hideGeom="1">
          <dgm:adjLst/>
        </dgm:shape>
        <dgm:presOf/>
        <dgm:constrLst/>
        <dgm:ruleLst/>
      </dgm:layoutNode>
      <dgm:layoutNode name="circle6" styleLbl="node1">
        <dgm:alg type="sp"/>
        <dgm:choose name="Name43">
          <dgm:if name="Name44" func="var" arg="dir" op="equ" val="norm">
            <dgm:shape xmlns:r="http://schemas.openxmlformats.org/officeDocument/2006/relationships" type="pie" r:blip="">
              <dgm:adjLst>
                <dgm:adj idx="1" val="90"/>
                <dgm:adj idx="2" val="270"/>
              </dgm:adjLst>
            </dgm:shape>
          </dgm:if>
          <dgm:else name="Name45">
            <dgm:shape xmlns:r="http://schemas.openxmlformats.org/officeDocument/2006/relationships" type="pie" r:blip="">
              <dgm:adjLst>
                <dgm:adj idx="1" val="270"/>
                <dgm:adj idx="2" val="90"/>
              </dgm:adjLst>
            </dgm:shape>
          </dgm:else>
        </dgm:choose>
        <dgm:presOf/>
        <dgm:constrLst/>
        <dgm:ruleLst/>
      </dgm:layoutNode>
      <dgm:layoutNode name="rect6" styleLbl="alignAcc1">
        <dgm:alg type="sp"/>
        <dgm:shape xmlns:r="http://schemas.openxmlformats.org/officeDocument/2006/relationships" type="rect" r:blip="">
          <dgm:adjLst/>
        </dgm:shape>
        <dgm:presOf axis="self"/>
        <dgm:constrLst/>
        <dgm:ruleLst/>
      </dgm:layoutNode>
    </dgm:forEach>
    <dgm:forEach name="Name46" axis="ch" ptType="node" st="7" cnt="1">
      <dgm:layoutNode name="vertSpace7">
        <dgm:alg type="sp"/>
        <dgm:shape xmlns:r="http://schemas.openxmlformats.org/officeDocument/2006/relationships" type="rect" r:blip="" hideGeom="1">
          <dgm:adjLst/>
        </dgm:shape>
        <dgm:presOf/>
        <dgm:constrLst/>
        <dgm:ruleLst/>
      </dgm:layoutNode>
      <dgm:layoutNode name="circle7" styleLbl="node1">
        <dgm:alg type="sp"/>
        <dgm:choose name="Name47">
          <dgm:if name="Name48" func="var" arg="dir" op="equ" val="norm">
            <dgm:shape xmlns:r="http://schemas.openxmlformats.org/officeDocument/2006/relationships" type="pie" r:blip="">
              <dgm:adjLst>
                <dgm:adj idx="1" val="90"/>
                <dgm:adj idx="2" val="270"/>
              </dgm:adjLst>
            </dgm:shape>
          </dgm:if>
          <dgm:else name="Name49">
            <dgm:shape xmlns:r="http://schemas.openxmlformats.org/officeDocument/2006/relationships" type="pie" r:blip="">
              <dgm:adjLst>
                <dgm:adj idx="1" val="270"/>
                <dgm:adj idx="2" val="90"/>
              </dgm:adjLst>
            </dgm:shape>
          </dgm:else>
        </dgm:choose>
        <dgm:presOf/>
        <dgm:constrLst/>
        <dgm:ruleLst/>
      </dgm:layoutNode>
      <dgm:layoutNode name="rect7" styleLbl="alignAcc1">
        <dgm:alg type="sp"/>
        <dgm:shape xmlns:r="http://schemas.openxmlformats.org/officeDocument/2006/relationships" type="rect" r:blip="">
          <dgm:adjLst/>
        </dgm:shape>
        <dgm:presOf axis="self"/>
        <dgm:constrLst/>
        <dgm:ruleLst/>
      </dgm:layoutNode>
    </dgm:forEach>
    <dgm:forEach name="Name50" axis="ch" ptType="node" cnt="1">
      <dgm:choose name="Name51">
        <dgm:if name="Name52" axis="root des" ptType="all node" func="maxDepth" op="gte" val="2">
          <dgm:layoutNode name="rect1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1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3">
          <dgm:layoutNode name="rect1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4" axis="ch" ptType="node" st="2" cnt="1">
      <dgm:choose name="Name55">
        <dgm:if name="Name56" axis="root des" ptType="all node" func="maxDepth" op="gte" val="2">
          <dgm:layoutNode name="rect2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2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7">
          <dgm:layoutNode name="rect2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8" axis="ch" ptType="node" st="3" cnt="1">
      <dgm:choose name="Name59">
        <dgm:if name="Name60" axis="root des" ptType="all node" func="maxDepth" op="gte" val="2">
          <dgm:layoutNode name="rect3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3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1">
          <dgm:layoutNode name="rect3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2" axis="ch" ptType="node" st="4" cnt="1">
      <dgm:choose name="Name63">
        <dgm:if name="Name64" axis="root des" ptType="all node" func="maxDepth" op="gte" val="2">
          <dgm:layoutNode name="rect4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4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5">
          <dgm:layoutNode name="rect4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6" axis="ch" ptType="node" st="5" cnt="1">
      <dgm:choose name="Name67">
        <dgm:if name="Name68" axis="root des" ptType="all node" func="maxDepth" op="gte" val="2">
          <dgm:layoutNode name="rect5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5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9">
          <dgm:layoutNode name="rect5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0" axis="ch" ptType="node" st="6" cnt="1">
      <dgm:choose name="Name71">
        <dgm:if name="Name72" axis="root des" ptType="all node" func="maxDepth" op="gte" val="2">
          <dgm:layoutNode name="rect6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6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3">
          <dgm:layoutNode name="rect6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4" axis="ch" ptType="node" st="7" cnt="1">
      <dgm:choose name="Name75">
        <dgm:if name="Name76" axis="root des" ptType="all node" func="maxDepth" op="gte" val="2">
          <dgm:layoutNode name="rect7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7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7">
          <dgm:layoutNode name="rect7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sz="quarter" idx="1"/>
          </p:nvPr>
        </p:nvSpPr>
        <p:spPr>
          <a:xfrm>
            <a:off x="3850443" y="0"/>
            <a:ext cx="2945659" cy="496332"/>
          </a:xfrm>
          <a:prstGeom prst="rect">
            <a:avLst/>
          </a:prstGeom>
        </p:spPr>
        <p:txBody>
          <a:bodyPr vert="horz" lIns="91440" tIns="45720" rIns="91440" bIns="45720" rtlCol="0"/>
          <a:lstStyle>
            <a:lvl1pPr algn="r">
              <a:defRPr sz="1200"/>
            </a:lvl1pPr>
          </a:lstStyle>
          <a:p>
            <a:fld id="{9DA85305-6878-42A7-96F8-479D23B560F1}" type="datetimeFigureOut">
              <a:rPr lang="ru-RU" smtClean="0"/>
              <a:t>29.09.2025</a:t>
            </a:fld>
            <a:endParaRPr lang="ru-RU"/>
          </a:p>
        </p:txBody>
      </p:sp>
      <p:sp>
        <p:nvSpPr>
          <p:cNvPr id="4" name="Нижний колонтитул 3"/>
          <p:cNvSpPr>
            <a:spLocks noGrp="1"/>
          </p:cNvSpPr>
          <p:nvPr>
            <p:ph type="ftr" sz="quarter" idx="2"/>
          </p:nvPr>
        </p:nvSpPr>
        <p:spPr>
          <a:xfrm>
            <a:off x="0" y="9428583"/>
            <a:ext cx="2945659" cy="496332"/>
          </a:xfrm>
          <a:prstGeom prst="rect">
            <a:avLst/>
          </a:prstGeom>
        </p:spPr>
        <p:txBody>
          <a:bodyPr vert="horz" lIns="91440" tIns="45720" rIns="91440" bIns="45720" rtlCol="0" anchor="b"/>
          <a:lstStyle>
            <a:lvl1pPr algn="l">
              <a:defRPr sz="1200"/>
            </a:lvl1pPr>
          </a:lstStyle>
          <a:p>
            <a:endParaRPr lang="ru-RU"/>
          </a:p>
        </p:txBody>
      </p:sp>
      <p:sp>
        <p:nvSpPr>
          <p:cNvPr id="5" name="Номер слайда 4"/>
          <p:cNvSpPr>
            <a:spLocks noGrp="1"/>
          </p:cNvSpPr>
          <p:nvPr>
            <p:ph type="sldNum" sz="quarter" idx="3"/>
          </p:nvPr>
        </p:nvSpPr>
        <p:spPr>
          <a:xfrm>
            <a:off x="3850443" y="9428583"/>
            <a:ext cx="2945659" cy="496332"/>
          </a:xfrm>
          <a:prstGeom prst="rect">
            <a:avLst/>
          </a:prstGeom>
        </p:spPr>
        <p:txBody>
          <a:bodyPr vert="horz" lIns="91440" tIns="45720" rIns="91440" bIns="45720" rtlCol="0" anchor="b"/>
          <a:lstStyle>
            <a:lvl1pPr algn="r">
              <a:defRPr sz="1200"/>
            </a:lvl1pPr>
          </a:lstStyle>
          <a:p>
            <a:fld id="{B082C050-51DC-4205-90F0-F3BCDC485108}" type="slidenum">
              <a:rPr lang="ru-RU" smtClean="0"/>
              <a:t>‹№›</a:t>
            </a:fld>
            <a:endParaRPr lang="ru-RU"/>
          </a:p>
        </p:txBody>
      </p:sp>
    </p:spTree>
    <p:extLst>
      <p:ext uri="{BB962C8B-B14F-4D97-AF65-F5344CB8AC3E}">
        <p14:creationId xmlns:p14="http://schemas.microsoft.com/office/powerpoint/2010/main" val="3506226853"/>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14" name="Заголовок 13"/>
          <p:cNvSpPr>
            <a:spLocks noGrp="1"/>
          </p:cNvSpPr>
          <p:nvPr>
            <p:ph type="ctrTitle"/>
          </p:nvPr>
        </p:nvSpPr>
        <p:spPr>
          <a:xfrm>
            <a:off x="1432560" y="359898"/>
            <a:ext cx="7406640" cy="1472184"/>
          </a:xfrm>
        </p:spPr>
        <p:txBody>
          <a:bodyPr anchor="b"/>
          <a:lstStyle>
            <a:lvl1pPr algn="l">
              <a:defRPr/>
            </a:lvl1pPr>
            <a:extLst/>
          </a:lstStyle>
          <a:p>
            <a:r>
              <a:rPr kumimoji="0" lang="ru-RU" smtClean="0"/>
              <a:t>Образец заголовка</a:t>
            </a:r>
            <a:endParaRPr kumimoji="0" lang="en-US"/>
          </a:p>
        </p:txBody>
      </p:sp>
      <p:sp>
        <p:nvSpPr>
          <p:cNvPr id="22" name="Подзаголовок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ru-RU" smtClean="0"/>
              <a:t>Образец подзаголовка</a:t>
            </a:r>
            <a:endParaRPr kumimoji="0" lang="en-US"/>
          </a:p>
        </p:txBody>
      </p:sp>
      <p:sp>
        <p:nvSpPr>
          <p:cNvPr id="7" name="Дата 6"/>
          <p:cNvSpPr>
            <a:spLocks noGrp="1"/>
          </p:cNvSpPr>
          <p:nvPr>
            <p:ph type="dt" sz="half" idx="10"/>
          </p:nvPr>
        </p:nvSpPr>
        <p:spPr/>
        <p:txBody>
          <a:bodyPr/>
          <a:lstStyle/>
          <a:p>
            <a:fld id="{900726EA-1033-43AD-B9C8-975B9C51E371}" type="datetimeFigureOut">
              <a:rPr lang="ru-RU" smtClean="0"/>
              <a:pPr/>
              <a:t>29.09.2025</a:t>
            </a:fld>
            <a:endParaRPr lang="ru-RU"/>
          </a:p>
        </p:txBody>
      </p:sp>
      <p:sp>
        <p:nvSpPr>
          <p:cNvPr id="20" name="Нижний колонтитул 19"/>
          <p:cNvSpPr>
            <a:spLocks noGrp="1"/>
          </p:cNvSpPr>
          <p:nvPr>
            <p:ph type="ftr" sz="quarter" idx="11"/>
          </p:nvPr>
        </p:nvSpPr>
        <p:spPr/>
        <p:txBody>
          <a:bodyPr/>
          <a:lstStyle/>
          <a:p>
            <a:endParaRPr lang="ru-RU"/>
          </a:p>
        </p:txBody>
      </p:sp>
      <p:sp>
        <p:nvSpPr>
          <p:cNvPr id="10" name="Номер слайда 9"/>
          <p:cNvSpPr>
            <a:spLocks noGrp="1"/>
          </p:cNvSpPr>
          <p:nvPr>
            <p:ph type="sldNum" sz="quarter" idx="12"/>
          </p:nvPr>
        </p:nvSpPr>
        <p:spPr/>
        <p:txBody>
          <a:bodyPr/>
          <a:lstStyle/>
          <a:p>
            <a:fld id="{E6E552DB-3BFB-4DB8-BCA7-BD5160928C6A}" type="slidenum">
              <a:rPr lang="ru-RU" smtClean="0"/>
              <a:pPr/>
              <a:t>‹№›</a:t>
            </a:fld>
            <a:endParaRPr lang="ru-RU"/>
          </a:p>
        </p:txBody>
      </p:sp>
      <p:sp>
        <p:nvSpPr>
          <p:cNvPr id="8" name="Овал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
        <p:nvSpPr>
          <p:cNvPr id="9" name="Овал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900726EA-1033-43AD-B9C8-975B9C51E371}" type="datetimeFigureOut">
              <a:rPr lang="ru-RU" smtClean="0"/>
              <a:pPr/>
              <a:t>29.09.2025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E6E552DB-3BFB-4DB8-BCA7-BD5160928C6A}"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858000" y="274640"/>
            <a:ext cx="1828800" cy="5851525"/>
          </a:xfrm>
        </p:spPr>
        <p:txBody>
          <a:bodyPr vert="eaVer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1143000" y="274641"/>
            <a:ext cx="5562600" cy="5851525"/>
          </a:xfrm>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900726EA-1033-43AD-B9C8-975B9C51E371}" type="datetimeFigureOut">
              <a:rPr lang="ru-RU" smtClean="0"/>
              <a:pPr/>
              <a:t>29.09.2025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E6E552DB-3BFB-4DB8-BCA7-BD5160928C6A}"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Содержимое 2"/>
          <p:cNvSpPr>
            <a:spLocks noGrp="1"/>
          </p:cNvSpPr>
          <p:nvPr>
            <p:ph idx="1"/>
          </p:nvPr>
        </p:nvSpPr>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900726EA-1033-43AD-B9C8-975B9C51E371}" type="datetimeFigureOut">
              <a:rPr lang="ru-RU" smtClean="0"/>
              <a:pPr/>
              <a:t>29.09.2025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E6E552DB-3BFB-4DB8-BCA7-BD5160928C6A}"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spTree>
      <p:nvGrpSpPr>
        <p:cNvPr id="1" name=""/>
        <p:cNvGrpSpPr/>
        <p:nvPr/>
      </p:nvGrpSpPr>
      <p:grpSpPr>
        <a:xfrm>
          <a:off x="0" y="0"/>
          <a:ext cx="0" cy="0"/>
          <a:chOff x="0" y="0"/>
          <a:chExt cx="0" cy="0"/>
        </a:xfrm>
      </p:grpSpPr>
      <p:sp>
        <p:nvSpPr>
          <p:cNvPr id="7" name="Прямоугольник 6"/>
          <p:cNvSpPr/>
          <p:nvPr/>
        </p:nvSpPr>
        <p:spPr>
          <a:xfrm>
            <a:off x="2282891"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Заголовок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ru-RU" smtClean="0"/>
              <a:t>Образец текста</a:t>
            </a:r>
          </a:p>
        </p:txBody>
      </p:sp>
      <p:sp>
        <p:nvSpPr>
          <p:cNvPr id="4" name="Дата 3"/>
          <p:cNvSpPr>
            <a:spLocks noGrp="1"/>
          </p:cNvSpPr>
          <p:nvPr>
            <p:ph type="dt" sz="half" idx="10"/>
          </p:nvPr>
        </p:nvSpPr>
        <p:spPr/>
        <p:txBody>
          <a:bodyPr/>
          <a:lstStyle/>
          <a:p>
            <a:fld id="{900726EA-1033-43AD-B9C8-975B9C51E371}" type="datetimeFigureOut">
              <a:rPr lang="ru-RU" smtClean="0"/>
              <a:pPr/>
              <a:t>29.09.2025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E6E552DB-3BFB-4DB8-BCA7-BD5160928C6A}" type="slidenum">
              <a:rPr lang="ru-RU" smtClean="0"/>
              <a:pPr/>
              <a:t>‹№›</a:t>
            </a:fld>
            <a:endParaRPr lang="ru-RU"/>
          </a:p>
        </p:txBody>
      </p:sp>
      <p:sp>
        <p:nvSpPr>
          <p:cNvPr id="10" name="Прямоугольник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Овал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
        <p:nvSpPr>
          <p:cNvPr id="9" name="Овал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35608" y="274320"/>
            <a:ext cx="7498080" cy="1143000"/>
          </a:xfrm>
        </p:spPr>
        <p:txBody>
          <a:bodyPr/>
          <a:lstStyle/>
          <a:p>
            <a:r>
              <a:rPr kumimoji="0" lang="ru-RU" smtClean="0"/>
              <a:t>Образец заголовка</a:t>
            </a:r>
            <a:endParaRPr kumimoji="0" lang="en-US"/>
          </a:p>
        </p:txBody>
      </p:sp>
      <p:sp>
        <p:nvSpPr>
          <p:cNvPr id="3" name="Содержимое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Содержимое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p>
            <a:fld id="{900726EA-1033-43AD-B9C8-975B9C51E371}" type="datetimeFigureOut">
              <a:rPr lang="ru-RU" smtClean="0"/>
              <a:pPr/>
              <a:t>29.09.2025</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E6E552DB-3BFB-4DB8-BCA7-BD5160928C6A}"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5" name="Содержимое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6" name="Содержимое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0"/>
          </p:nvPr>
        </p:nvSpPr>
        <p:spPr/>
        <p:txBody>
          <a:bodyPr/>
          <a:lstStyle/>
          <a:p>
            <a:fld id="{900726EA-1033-43AD-B9C8-975B9C51E371}" type="datetimeFigureOut">
              <a:rPr lang="ru-RU" smtClean="0"/>
              <a:pPr/>
              <a:t>29.09.2025</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E6E552DB-3BFB-4DB8-BCA7-BD5160928C6A}"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35608" y="274320"/>
            <a:ext cx="7498080" cy="1143000"/>
          </a:xfrm>
        </p:spPr>
        <p:txBody>
          <a:bodyPr anchor="ctr"/>
          <a:lstStyle/>
          <a:p>
            <a:r>
              <a:rPr kumimoji="0" lang="ru-RU" smtClean="0"/>
              <a:t>Образец заголовка</a:t>
            </a:r>
            <a:endParaRPr kumimoji="0" lang="en-US"/>
          </a:p>
        </p:txBody>
      </p:sp>
      <p:sp>
        <p:nvSpPr>
          <p:cNvPr id="3" name="Дата 2"/>
          <p:cNvSpPr>
            <a:spLocks noGrp="1"/>
          </p:cNvSpPr>
          <p:nvPr>
            <p:ph type="dt" sz="half" idx="10"/>
          </p:nvPr>
        </p:nvSpPr>
        <p:spPr/>
        <p:txBody>
          <a:bodyPr/>
          <a:lstStyle/>
          <a:p>
            <a:fld id="{900726EA-1033-43AD-B9C8-975B9C51E371}" type="datetimeFigureOut">
              <a:rPr lang="ru-RU" smtClean="0"/>
              <a:pPr/>
              <a:t>29.09.2025</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E6E552DB-3BFB-4DB8-BCA7-BD5160928C6A}"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Пустой слайд">
    <p:spTree>
      <p:nvGrpSpPr>
        <p:cNvPr id="1" name=""/>
        <p:cNvGrpSpPr/>
        <p:nvPr/>
      </p:nvGrpSpPr>
      <p:grpSpPr>
        <a:xfrm>
          <a:off x="0" y="0"/>
          <a:ext cx="0" cy="0"/>
          <a:chOff x="0" y="0"/>
          <a:chExt cx="0" cy="0"/>
        </a:xfrm>
      </p:grpSpPr>
      <p:sp>
        <p:nvSpPr>
          <p:cNvPr id="5" name="Прямоугольник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Дата 1"/>
          <p:cNvSpPr>
            <a:spLocks noGrp="1"/>
          </p:cNvSpPr>
          <p:nvPr>
            <p:ph type="dt" sz="half" idx="10"/>
          </p:nvPr>
        </p:nvSpPr>
        <p:spPr/>
        <p:txBody>
          <a:bodyPr/>
          <a:lstStyle/>
          <a:p>
            <a:fld id="{900726EA-1033-43AD-B9C8-975B9C51E371}" type="datetimeFigureOut">
              <a:rPr lang="ru-RU" smtClean="0"/>
              <a:pPr/>
              <a:t>29.09.2025</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E6E552DB-3BFB-4DB8-BCA7-BD5160928C6A}" type="slidenum">
              <a:rPr lang="ru-RU" smtClean="0"/>
              <a:pPr/>
              <a:t>‹№›</a:t>
            </a:fld>
            <a:endParaRPr lang="ru-RU"/>
          </a:p>
        </p:txBody>
      </p:sp>
      <p:sp>
        <p:nvSpPr>
          <p:cNvPr id="6" name="Прямоугольник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ru-RU" smtClean="0"/>
              <a:t>Образец заголовка</a:t>
            </a:r>
            <a:endParaRPr kumimoji="0" lang="en-US"/>
          </a:p>
        </p:txBody>
      </p:sp>
      <p:sp>
        <p:nvSpPr>
          <p:cNvPr id="3" name="Текст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ru-RU" smtClean="0"/>
              <a:t>Образец текста</a:t>
            </a:r>
          </a:p>
        </p:txBody>
      </p:sp>
      <p:sp>
        <p:nvSpPr>
          <p:cNvPr id="4" name="Содержимое 3"/>
          <p:cNvSpPr>
            <a:spLocks noGrp="1"/>
          </p:cNvSpPr>
          <p:nvPr>
            <p:ph sz="half" idx="1"/>
          </p:nvPr>
        </p:nvSpPr>
        <p:spPr>
          <a:xfrm>
            <a:off x="457200" y="2133601"/>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p>
            <a:fld id="{900726EA-1033-43AD-B9C8-975B9C51E371}" type="datetimeFigureOut">
              <a:rPr lang="ru-RU" smtClean="0"/>
              <a:pPr/>
              <a:t>29.09.2025</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E6E552DB-3BFB-4DB8-BCA7-BD5160928C6A}"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ru-RU" smtClean="0"/>
              <a:t>Образец заголовка</a:t>
            </a:r>
            <a:endParaRPr kumimoji="0" lang="en-US"/>
          </a:p>
        </p:txBody>
      </p:sp>
      <p:sp>
        <p:nvSpPr>
          <p:cNvPr id="5" name="Дата 4"/>
          <p:cNvSpPr>
            <a:spLocks noGrp="1"/>
          </p:cNvSpPr>
          <p:nvPr>
            <p:ph type="dt" sz="half" idx="10"/>
          </p:nvPr>
        </p:nvSpPr>
        <p:spPr/>
        <p:txBody>
          <a:bodyPr/>
          <a:lstStyle/>
          <a:p>
            <a:fld id="{900726EA-1033-43AD-B9C8-975B9C51E371}" type="datetimeFigureOut">
              <a:rPr lang="ru-RU" smtClean="0"/>
              <a:pPr/>
              <a:t>29.09.2025</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E6E552DB-3BFB-4DB8-BCA7-BD5160928C6A}" type="slidenum">
              <a:rPr lang="ru-RU" smtClean="0"/>
              <a:pPr/>
              <a:t>‹№›</a:t>
            </a:fld>
            <a:endParaRPr lang="ru-RU"/>
          </a:p>
        </p:txBody>
      </p:sp>
      <p:sp>
        <p:nvSpPr>
          <p:cNvPr id="8" name="Прямоугольник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Рисунок 2"/>
          <p:cNvSpPr>
            <a:spLocks noGrp="1"/>
          </p:cNvSpPr>
          <p:nvPr>
            <p:ph type="pic" idx="1"/>
          </p:nvPr>
        </p:nvSpPr>
        <p:spPr>
          <a:xfrm>
            <a:off x="838200" y="1143004"/>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ru-RU" smtClean="0"/>
              <a:t>Вставка рисунка</a:t>
            </a:r>
            <a:endParaRPr kumimoji="0" lang="en-US" dirty="0"/>
          </a:p>
        </p:txBody>
      </p:sp>
      <p:sp>
        <p:nvSpPr>
          <p:cNvPr id="9" name="Блок-схема: процесс 8"/>
          <p:cNvSpPr/>
          <p:nvPr/>
        </p:nvSpPr>
        <p:spPr>
          <a:xfrm rot="19468671">
            <a:off x="396725" y="954342"/>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Блок-схема: процесс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4" name="Текст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ru-RU" smtClean="0"/>
              <a:t>Образец текста</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Пирог 6"/>
          <p:cNvSpPr/>
          <p:nvPr/>
        </p:nvSpPr>
        <p:spPr>
          <a:xfrm>
            <a:off x="-815926"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Овал 7"/>
          <p:cNvSpPr/>
          <p:nvPr/>
        </p:nvSpPr>
        <p:spPr>
          <a:xfrm>
            <a:off x="168818" y="21103"/>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Кольцо 10"/>
          <p:cNvSpPr/>
          <p:nvPr/>
        </p:nvSpPr>
        <p:spPr>
          <a:xfrm rot="2315675">
            <a:off x="182882" y="1055078"/>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Прямоугольник 11"/>
          <p:cNvSpPr/>
          <p:nvPr/>
        </p:nvSpPr>
        <p:spPr>
          <a:xfrm>
            <a:off x="1012874"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5" name="Заголовок 4"/>
          <p:cNvSpPr>
            <a:spLocks noGrp="1"/>
          </p:cNvSpPr>
          <p:nvPr>
            <p:ph type="title"/>
          </p:nvPr>
        </p:nvSpPr>
        <p:spPr>
          <a:xfrm>
            <a:off x="1435608" y="274638"/>
            <a:ext cx="7498080" cy="1143000"/>
          </a:xfrm>
          <a:prstGeom prst="rect">
            <a:avLst/>
          </a:prstGeom>
        </p:spPr>
        <p:txBody>
          <a:bodyPr anchor="ctr">
            <a:normAutofit/>
          </a:bodyPr>
          <a:lstStyle/>
          <a:p>
            <a:r>
              <a:rPr kumimoji="0" lang="ru-RU" smtClean="0"/>
              <a:t>Образец заголовка</a:t>
            </a:r>
            <a:endParaRPr kumimoji="0" lang="en-US"/>
          </a:p>
        </p:txBody>
      </p:sp>
      <p:sp>
        <p:nvSpPr>
          <p:cNvPr id="9" name="Текст 8"/>
          <p:cNvSpPr>
            <a:spLocks noGrp="1"/>
          </p:cNvSpPr>
          <p:nvPr>
            <p:ph type="body" idx="1"/>
          </p:nvPr>
        </p:nvSpPr>
        <p:spPr>
          <a:xfrm>
            <a:off x="1435608" y="1447800"/>
            <a:ext cx="7498080" cy="4800600"/>
          </a:xfrm>
          <a:prstGeom prst="rect">
            <a:avLst/>
          </a:prstGeom>
        </p:spPr>
        <p:txBody>
          <a:bodyPr>
            <a:normAutofit/>
          </a:bodyPr>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24" name="Дата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900726EA-1033-43AD-B9C8-975B9C51E371}" type="datetimeFigureOut">
              <a:rPr lang="ru-RU" smtClean="0"/>
              <a:pPr/>
              <a:t>29.09.2025</a:t>
            </a:fld>
            <a:endParaRPr lang="ru-RU"/>
          </a:p>
        </p:txBody>
      </p:sp>
      <p:sp>
        <p:nvSpPr>
          <p:cNvPr id="10" name="Нижний колонтитул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ru-RU"/>
          </a:p>
        </p:txBody>
      </p:sp>
      <p:sp>
        <p:nvSpPr>
          <p:cNvPr id="22" name="Номер слайда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E6E552DB-3BFB-4DB8-BCA7-BD5160928C6A}" type="slidenum">
              <a:rPr lang="ru-RU" smtClean="0"/>
              <a:pPr/>
              <a:t>‹№›</a:t>
            </a:fld>
            <a:endParaRPr lang="ru-RU"/>
          </a:p>
        </p:txBody>
      </p:sp>
      <p:sp>
        <p:nvSpPr>
          <p:cNvPr id="15" name="Прямоугольник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793" r:id="rId1"/>
    <p:sldLayoutId id="2147483794" r:id="rId2"/>
    <p:sldLayoutId id="2147483795" r:id="rId3"/>
    <p:sldLayoutId id="2147483796" r:id="rId4"/>
    <p:sldLayoutId id="2147483797" r:id="rId5"/>
    <p:sldLayoutId id="2147483798" r:id="rId6"/>
    <p:sldLayoutId id="2147483799" r:id="rId7"/>
    <p:sldLayoutId id="2147483800" r:id="rId8"/>
    <p:sldLayoutId id="2147483801" r:id="rId9"/>
    <p:sldLayoutId id="2147483802" r:id="rId10"/>
    <p:sldLayoutId id="2147483803" r:id="rId11"/>
  </p:sldLayoutIdLst>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uk-UA" dirty="0" smtClean="0"/>
              <a:t>Право землекористування</a:t>
            </a:r>
            <a:endParaRPr lang="ru-RU" dirty="0"/>
          </a:p>
        </p:txBody>
      </p:sp>
      <p:sp>
        <p:nvSpPr>
          <p:cNvPr id="3" name="Подзаголовок 2"/>
          <p:cNvSpPr>
            <a:spLocks noGrp="1"/>
          </p:cNvSpPr>
          <p:nvPr>
            <p:ph type="body" idx="1"/>
          </p:nvPr>
        </p:nvSpPr>
        <p:spPr/>
        <p:txBody>
          <a:bodyPr>
            <a:normAutofit/>
          </a:bodyPr>
          <a:lstStyle/>
          <a:p>
            <a:r>
              <a:rPr lang="uk-UA" sz="3200" dirty="0" smtClean="0"/>
              <a:t>Тема </a:t>
            </a:r>
            <a:r>
              <a:rPr lang="en-US" sz="3200" dirty="0"/>
              <a:t>5</a:t>
            </a:r>
            <a:r>
              <a:rPr lang="uk-UA" sz="3200" dirty="0" smtClean="0"/>
              <a:t> </a:t>
            </a:r>
            <a:endParaRPr lang="ru-RU" sz="3200"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264275" y="188640"/>
            <a:ext cx="1700213" cy="16033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7" name="Рисунок 6"/>
          <p:cNvPicPr>
            <a:picLocks noChangeAspect="1"/>
          </p:cNvPicPr>
          <p:nvPr/>
        </p:nvPicPr>
        <p:blipFill>
          <a:blip r:embed="rId3"/>
          <a:stretch>
            <a:fillRect/>
          </a:stretch>
        </p:blipFill>
        <p:spPr>
          <a:xfrm>
            <a:off x="2771800" y="5887509"/>
            <a:ext cx="3194581" cy="493819"/>
          </a:xfrm>
          <a:prstGeom prst="rect">
            <a:avLst/>
          </a:prstGeom>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35608" y="-27384"/>
            <a:ext cx="7498080" cy="1143000"/>
          </a:xfrm>
        </p:spPr>
        <p:txBody>
          <a:bodyPr>
            <a:normAutofit/>
          </a:bodyPr>
          <a:lstStyle/>
          <a:p>
            <a:pPr algn="ctr"/>
            <a:r>
              <a:rPr lang="uk-UA" sz="3200" b="1" dirty="0" smtClean="0"/>
              <a:t>Ознаки права землекористування</a:t>
            </a:r>
            <a:endParaRPr lang="ru-RU" sz="3200" b="1" dirty="0"/>
          </a:p>
        </p:txBody>
      </p:sp>
      <p:sp>
        <p:nvSpPr>
          <p:cNvPr id="3" name="Содержимое 2"/>
          <p:cNvSpPr>
            <a:spLocks noGrp="1"/>
          </p:cNvSpPr>
          <p:nvPr>
            <p:ph idx="1"/>
          </p:nvPr>
        </p:nvSpPr>
        <p:spPr>
          <a:xfrm>
            <a:off x="899592" y="1124744"/>
            <a:ext cx="8034096" cy="4800600"/>
          </a:xfrm>
        </p:spPr>
        <p:txBody>
          <a:bodyPr>
            <a:noAutofit/>
          </a:bodyPr>
          <a:lstStyle/>
          <a:p>
            <a:pPr marL="596646" lvl="0" indent="-514350">
              <a:buClr>
                <a:srgbClr val="FF0000"/>
              </a:buClr>
              <a:buFont typeface="+mj-lt"/>
              <a:buAutoNum type="arabicPeriod"/>
            </a:pPr>
            <a:r>
              <a:rPr lang="uk-UA" sz="2800" dirty="0"/>
              <a:t>більш екологізований (порівняно із правом власності) характер;</a:t>
            </a:r>
            <a:endParaRPr lang="ru-RU" sz="2800" dirty="0"/>
          </a:p>
          <a:p>
            <a:pPr marL="596646" lvl="0" indent="-514350">
              <a:buClr>
                <a:srgbClr val="FF0000"/>
              </a:buClr>
              <a:buFont typeface="+mj-lt"/>
              <a:buAutoNum type="arabicPeriod"/>
            </a:pPr>
            <a:r>
              <a:rPr lang="uk-UA" sz="2800" dirty="0"/>
              <a:t>звуження </a:t>
            </a:r>
            <a:r>
              <a:rPr lang="uk-UA" sz="2800" dirty="0" smtClean="0"/>
              <a:t>сфери застосування права </a:t>
            </a:r>
            <a:r>
              <a:rPr lang="uk-UA" sz="2800" dirty="0"/>
              <a:t>постійного землекористування;</a:t>
            </a:r>
            <a:endParaRPr lang="ru-RU" sz="2800" dirty="0"/>
          </a:p>
          <a:p>
            <a:pPr marL="596646" lvl="0" indent="-514350">
              <a:buClr>
                <a:srgbClr val="FF0000"/>
              </a:buClr>
              <a:buFont typeface="+mj-lt"/>
              <a:buAutoNum type="arabicPeriod"/>
            </a:pPr>
            <a:r>
              <a:rPr lang="uk-UA" sz="2800" dirty="0"/>
              <a:t>застосування виключно орендно-договірної форми у сфері строкового землекористування; </a:t>
            </a:r>
            <a:endParaRPr lang="ru-RU" sz="2800" dirty="0"/>
          </a:p>
          <a:p>
            <a:pPr marL="596646" lvl="0" indent="-514350">
              <a:buClr>
                <a:srgbClr val="FF0000"/>
              </a:buClr>
              <a:buFont typeface="+mj-lt"/>
              <a:buAutoNum type="arabicPeriod"/>
            </a:pPr>
            <a:r>
              <a:rPr lang="uk-UA" sz="2800" dirty="0"/>
              <a:t>розширення повноважень землекористувачів;</a:t>
            </a:r>
            <a:endParaRPr lang="ru-RU" sz="2800" dirty="0"/>
          </a:p>
          <a:p>
            <a:pPr marL="596646" lvl="0" indent="-514350">
              <a:buClr>
                <a:srgbClr val="FF0000"/>
              </a:buClr>
              <a:buFont typeface="+mj-lt"/>
              <a:buAutoNum type="arabicPeriod"/>
            </a:pPr>
            <a:r>
              <a:rPr lang="uk-UA" sz="2800" dirty="0"/>
              <a:t>платність користування землею;</a:t>
            </a:r>
            <a:endParaRPr lang="ru-RU" sz="2800" dirty="0"/>
          </a:p>
          <a:p>
            <a:pPr marL="596646" indent="-514350">
              <a:buClr>
                <a:srgbClr val="FF0000"/>
              </a:buClr>
              <a:buFont typeface="+mj-lt"/>
              <a:buAutoNum type="arabicPeriod"/>
            </a:pPr>
            <a:r>
              <a:rPr lang="uk-UA" sz="2800" dirty="0"/>
              <a:t>застосування до права землекористування гарантій, тотожних гарантіям права власності на </a:t>
            </a:r>
            <a:r>
              <a:rPr lang="uk-UA" sz="2800" dirty="0" smtClean="0"/>
              <a:t>землю.</a:t>
            </a:r>
            <a:endParaRPr lang="ru-RU" sz="2600" dirty="0"/>
          </a:p>
        </p:txBody>
      </p:sp>
    </p:spTree>
    <p:extLst>
      <p:ext uri="{BB962C8B-B14F-4D97-AF65-F5344CB8AC3E}">
        <p14:creationId xmlns:p14="http://schemas.microsoft.com/office/powerpoint/2010/main" val="132734487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b="1" dirty="0" smtClean="0"/>
              <a:t>Ст. 92 ЗК України </a:t>
            </a:r>
            <a:endParaRPr lang="ru-RU" b="1" dirty="0"/>
          </a:p>
        </p:txBody>
      </p:sp>
      <p:sp>
        <p:nvSpPr>
          <p:cNvPr id="3" name="Объект 2"/>
          <p:cNvSpPr>
            <a:spLocks noGrp="1"/>
          </p:cNvSpPr>
          <p:nvPr>
            <p:ph idx="1"/>
          </p:nvPr>
        </p:nvSpPr>
        <p:spPr>
          <a:xfrm>
            <a:off x="1435608" y="1052736"/>
            <a:ext cx="7498080" cy="4800600"/>
          </a:xfrm>
        </p:spPr>
        <p:txBody>
          <a:bodyPr/>
          <a:lstStyle/>
          <a:p>
            <a:pPr marL="82296" indent="0">
              <a:buNone/>
            </a:pPr>
            <a:endParaRPr lang="uk-UA" sz="3600" b="1" dirty="0" smtClean="0"/>
          </a:p>
          <a:p>
            <a:pPr marL="82296" indent="0">
              <a:buNone/>
            </a:pPr>
            <a:r>
              <a:rPr lang="uk-UA" sz="3000" b="1" dirty="0" smtClean="0"/>
              <a:t>Право постійного користування земельною ділянкою </a:t>
            </a:r>
            <a:r>
              <a:rPr lang="uk-UA" sz="3000" dirty="0" smtClean="0"/>
              <a:t>- це право володіння і користування земельною ділянкою, яка перебуває у державній або комунальній власності, без встановлення строку.</a:t>
            </a:r>
            <a:endParaRPr lang="uk-UA" sz="3000" dirty="0"/>
          </a:p>
        </p:txBody>
      </p:sp>
    </p:spTree>
    <p:extLst>
      <p:ext uri="{BB962C8B-B14F-4D97-AF65-F5344CB8AC3E}">
        <p14:creationId xmlns:p14="http://schemas.microsoft.com/office/powerpoint/2010/main" val="402095584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pPr algn="ctr"/>
            <a:r>
              <a:rPr lang="uk-UA" sz="3200" b="1" dirty="0" smtClean="0"/>
              <a:t>Юридичні ознаки права постійного землекористування </a:t>
            </a:r>
            <a:endParaRPr lang="ru-RU" sz="3200" b="1" dirty="0"/>
          </a:p>
        </p:txBody>
      </p:sp>
      <p:sp>
        <p:nvSpPr>
          <p:cNvPr id="4" name="Содержимое 3"/>
          <p:cNvSpPr>
            <a:spLocks noGrp="1"/>
          </p:cNvSpPr>
          <p:nvPr>
            <p:ph idx="1"/>
          </p:nvPr>
        </p:nvSpPr>
        <p:spPr>
          <a:xfrm>
            <a:off x="1435608" y="1652736"/>
            <a:ext cx="7498080" cy="4800600"/>
          </a:xfrm>
        </p:spPr>
        <p:style>
          <a:lnRef idx="2">
            <a:schemeClr val="accent6"/>
          </a:lnRef>
          <a:fillRef idx="1">
            <a:schemeClr val="lt1"/>
          </a:fillRef>
          <a:effectRef idx="0">
            <a:schemeClr val="accent6"/>
          </a:effectRef>
          <a:fontRef idx="minor">
            <a:schemeClr val="dk1"/>
          </a:fontRef>
        </p:style>
        <p:txBody>
          <a:bodyPr/>
          <a:lstStyle/>
          <a:p>
            <a:pPr marL="596646" indent="-514350">
              <a:buFont typeface="+mj-lt"/>
              <a:buAutoNum type="arabicPeriod"/>
            </a:pPr>
            <a:r>
              <a:rPr lang="uk-UA" b="1" dirty="0" smtClean="0"/>
              <a:t>Речовий характер</a:t>
            </a:r>
          </a:p>
          <a:p>
            <a:pPr marL="596646" indent="-514350">
              <a:buFont typeface="+mj-lt"/>
              <a:buAutoNum type="arabicPeriod"/>
            </a:pPr>
            <a:r>
              <a:rPr lang="uk-UA" b="1" dirty="0" smtClean="0"/>
              <a:t>Безстроковість</a:t>
            </a:r>
          </a:p>
          <a:p>
            <a:pPr marL="596646" indent="-514350">
              <a:buFont typeface="+mj-lt"/>
              <a:buAutoNum type="arabicPeriod"/>
            </a:pPr>
            <a:r>
              <a:rPr lang="uk-UA" b="1" dirty="0" smtClean="0"/>
              <a:t>Платність (за певними винятками)</a:t>
            </a:r>
          </a:p>
          <a:p>
            <a:pPr marL="596646" indent="-514350">
              <a:buFont typeface="+mj-lt"/>
              <a:buAutoNum type="arabicPeriod"/>
            </a:pPr>
            <a:r>
              <a:rPr lang="uk-UA" b="1" dirty="0" smtClean="0"/>
              <a:t>Звужений об'єктний склад</a:t>
            </a:r>
          </a:p>
          <a:p>
            <a:pPr marL="596646" indent="-514350">
              <a:buFont typeface="+mj-lt"/>
              <a:buAutoNum type="arabicPeriod"/>
            </a:pPr>
            <a:r>
              <a:rPr lang="uk-UA" b="1" dirty="0" smtClean="0"/>
              <a:t>Звужений суб'єктний склад</a:t>
            </a:r>
          </a:p>
          <a:p>
            <a:pPr marL="596646" indent="-514350">
              <a:buFont typeface="+mj-lt"/>
              <a:buAutoNum type="arabicPeriod"/>
            </a:pPr>
            <a:r>
              <a:rPr lang="uk-UA" b="1" dirty="0" smtClean="0"/>
              <a:t>Обмеженість підстав виникнення</a:t>
            </a:r>
          </a:p>
          <a:p>
            <a:pPr marL="596646" indent="-514350">
              <a:buFont typeface="+mj-lt"/>
              <a:buAutoNum type="arabicPeriod"/>
            </a:pPr>
            <a:endParaRPr lang="uk-UA" dirty="0" smtClean="0"/>
          </a:p>
          <a:p>
            <a:pPr marL="596646" indent="-514350">
              <a:buFont typeface="+mj-lt"/>
              <a:buAutoNum type="arabicPeriod"/>
            </a:pPr>
            <a:endParaRPr lang="ru-RU"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03648" y="-99392"/>
            <a:ext cx="7498080" cy="1143000"/>
          </a:xfrm>
        </p:spPr>
        <p:txBody>
          <a:bodyPr>
            <a:normAutofit fontScale="90000"/>
          </a:bodyPr>
          <a:lstStyle/>
          <a:p>
            <a:pPr algn="ctr"/>
            <a:r>
              <a:rPr lang="uk-UA" dirty="0">
                <a:effectLst/>
              </a:rPr>
              <a:t> </a:t>
            </a:r>
            <a:r>
              <a:rPr lang="ru-RU" b="1" dirty="0">
                <a:effectLst/>
              </a:rPr>
              <a:t/>
            </a:r>
            <a:br>
              <a:rPr lang="ru-RU" b="1" dirty="0">
                <a:effectLst/>
              </a:rPr>
            </a:br>
            <a:r>
              <a:rPr lang="uk-UA" sz="3100" b="1" dirty="0" smtClean="0">
                <a:effectLst/>
              </a:rPr>
              <a:t>Суб'єкти права </a:t>
            </a:r>
            <a:r>
              <a:rPr lang="uk-UA" sz="3100" b="1" dirty="0">
                <a:effectLst/>
              </a:rPr>
              <a:t>постійного користування </a:t>
            </a:r>
            <a:r>
              <a:rPr lang="uk-UA" sz="3100" b="1" dirty="0" smtClean="0">
                <a:effectLst/>
              </a:rPr>
              <a:t>земельними ділянками (ч. 2 ст. 92 ЗК)</a:t>
            </a:r>
            <a:r>
              <a:rPr lang="ru-RU" b="1" dirty="0">
                <a:effectLst/>
              </a:rPr>
              <a:t/>
            </a:r>
            <a:br>
              <a:rPr lang="ru-RU" b="1" dirty="0">
                <a:effectLst/>
              </a:rPr>
            </a:br>
            <a:endParaRPr lang="ru-RU" dirty="0"/>
          </a:p>
        </p:txBody>
      </p:sp>
      <p:sp>
        <p:nvSpPr>
          <p:cNvPr id="3" name="Объект 2"/>
          <p:cNvSpPr>
            <a:spLocks noGrp="1"/>
          </p:cNvSpPr>
          <p:nvPr>
            <p:ph idx="1"/>
          </p:nvPr>
        </p:nvSpPr>
        <p:spPr>
          <a:xfrm>
            <a:off x="1043608" y="1052736"/>
            <a:ext cx="7890080" cy="5328592"/>
          </a:xfrm>
        </p:spPr>
        <p:txBody>
          <a:bodyPr>
            <a:noAutofit/>
          </a:bodyPr>
          <a:lstStyle/>
          <a:p>
            <a:pPr marL="596646" indent="-514350" algn="just">
              <a:buFont typeface="+mj-lt"/>
              <a:buAutoNum type="arabicPeriod"/>
            </a:pPr>
            <a:r>
              <a:rPr lang="uk-UA" sz="1800" b="1" dirty="0" smtClean="0"/>
              <a:t>органи державної влади, органи місцевого самоврядування, підприємства</a:t>
            </a:r>
            <a:r>
              <a:rPr lang="uk-UA" sz="1800" b="1" dirty="0"/>
              <a:t>, установи та організації, що належать до державної та комунальної </a:t>
            </a:r>
            <a:r>
              <a:rPr lang="uk-UA" sz="1800" b="1" dirty="0" smtClean="0"/>
              <a:t>власності,</a:t>
            </a:r>
            <a:r>
              <a:rPr lang="ru-RU" sz="1800" b="1" dirty="0"/>
              <a:t> </a:t>
            </a:r>
            <a:r>
              <a:rPr lang="ru-RU" sz="1800" b="1" dirty="0" err="1"/>
              <a:t>державні</a:t>
            </a:r>
            <a:r>
              <a:rPr lang="ru-RU" sz="1800" b="1" dirty="0"/>
              <a:t> та </a:t>
            </a:r>
            <a:r>
              <a:rPr lang="ru-RU" sz="1800" b="1" dirty="0" err="1"/>
              <a:t>комунальні</a:t>
            </a:r>
            <a:r>
              <a:rPr lang="ru-RU" sz="1800" b="1" dirty="0"/>
              <a:t> </a:t>
            </a:r>
            <a:r>
              <a:rPr lang="ru-RU" sz="1800" b="1" dirty="0" err="1"/>
              <a:t>некомерційні</a:t>
            </a:r>
            <a:r>
              <a:rPr lang="ru-RU" sz="1800" b="1" dirty="0"/>
              <a:t> </a:t>
            </a:r>
            <a:r>
              <a:rPr lang="ru-RU" sz="1800" b="1" dirty="0" err="1"/>
              <a:t>товариства</a:t>
            </a:r>
            <a:r>
              <a:rPr lang="uk-UA" sz="1800" b="1" dirty="0" smtClean="0"/>
              <a:t>;</a:t>
            </a:r>
            <a:endParaRPr lang="ru-RU" sz="1800" b="1" dirty="0"/>
          </a:p>
          <a:p>
            <a:pPr marL="596646" indent="-514350" algn="just">
              <a:buFont typeface="+mj-lt"/>
              <a:buAutoNum type="arabicPeriod"/>
            </a:pPr>
            <a:r>
              <a:rPr lang="uk-UA" sz="1800" b="1" strike="sngStrike" dirty="0" smtClean="0"/>
              <a:t>громадські </a:t>
            </a:r>
            <a:r>
              <a:rPr lang="uk-UA" sz="1800" b="1" strike="sngStrike" dirty="0"/>
              <a:t>організації </a:t>
            </a:r>
            <a:r>
              <a:rPr lang="uk-UA" sz="1800" b="1" strike="sngStrike" dirty="0" smtClean="0"/>
              <a:t>осіб з інвалідністю </a:t>
            </a:r>
            <a:r>
              <a:rPr lang="uk-UA" sz="1800" b="1" strike="sngStrike" dirty="0"/>
              <a:t>України, їх підприємства (об'єднання), установи та організації</a:t>
            </a:r>
            <a:r>
              <a:rPr lang="uk-UA" sz="1800" b="1" dirty="0"/>
              <a:t>;</a:t>
            </a:r>
            <a:endParaRPr lang="ru-RU" sz="1800" b="1" dirty="0"/>
          </a:p>
          <a:p>
            <a:pPr marL="596646" indent="-514350" algn="just">
              <a:buFont typeface="+mj-lt"/>
              <a:buAutoNum type="arabicPeriod"/>
            </a:pPr>
            <a:r>
              <a:rPr lang="uk-UA" sz="1800" b="1" dirty="0" smtClean="0"/>
              <a:t>релігійні </a:t>
            </a:r>
            <a:r>
              <a:rPr lang="uk-UA" sz="1800" b="1" dirty="0"/>
              <a:t>організації </a:t>
            </a:r>
            <a:r>
              <a:rPr lang="uk-UA" sz="1800" b="1" dirty="0" smtClean="0"/>
              <a:t>України виключно </a:t>
            </a:r>
            <a:r>
              <a:rPr lang="uk-UA" sz="1800" b="1" dirty="0"/>
              <a:t>для будівництва і обслуговування культових та інших будівель, необхідних для забезпечення їх діяльності;</a:t>
            </a:r>
            <a:endParaRPr lang="ru-RU" sz="1800" b="1" dirty="0"/>
          </a:p>
          <a:p>
            <a:pPr marL="596646" indent="-514350" algn="just">
              <a:buFont typeface="+mj-lt"/>
              <a:buAutoNum type="arabicPeriod"/>
            </a:pPr>
            <a:r>
              <a:rPr lang="uk-UA" sz="1800" b="1" dirty="0" smtClean="0"/>
              <a:t>АТ «Українська залізниця», АТ «НАЕК «Енергоатом»» та низка інших чітко визначених інституцій у сфері ОПК, суспільних </a:t>
            </a:r>
            <a:r>
              <a:rPr lang="uk-UA" sz="1800" b="1" smtClean="0"/>
              <a:t>медіа тощо;</a:t>
            </a:r>
            <a:endParaRPr lang="ru-RU" sz="1800" b="1" dirty="0"/>
          </a:p>
          <a:p>
            <a:pPr marL="596646" indent="-514350" algn="just">
              <a:buFont typeface="+mj-lt"/>
              <a:buAutoNum type="arabicPeriod"/>
            </a:pPr>
            <a:r>
              <a:rPr lang="uk-UA" sz="1800" b="1" dirty="0" smtClean="0"/>
              <a:t>заклади освіти незалежно </a:t>
            </a:r>
            <a:r>
              <a:rPr lang="uk-UA" sz="1800" b="1" dirty="0"/>
              <a:t>від форми власності;</a:t>
            </a:r>
            <a:endParaRPr lang="ru-RU" sz="1800" b="1" dirty="0"/>
          </a:p>
          <a:p>
            <a:pPr marL="596646" indent="-514350" algn="just">
              <a:buFont typeface="+mj-lt"/>
              <a:buAutoNum type="arabicPeriod"/>
            </a:pPr>
            <a:r>
              <a:rPr lang="uk-UA" sz="1800" b="1" dirty="0" smtClean="0"/>
              <a:t>співвласники </a:t>
            </a:r>
            <a:r>
              <a:rPr lang="uk-UA" sz="1800" b="1" dirty="0"/>
              <a:t>багатоквартирного будинку для обслуговування такого будинку та забезпечення задоволення житлових, соціальних і побутових </a:t>
            </a:r>
            <a:r>
              <a:rPr lang="uk-UA" sz="1800" b="1" dirty="0" smtClean="0"/>
              <a:t>потреб;</a:t>
            </a:r>
          </a:p>
          <a:p>
            <a:pPr marL="596646" indent="-514350" algn="just">
              <a:buFont typeface="+mj-lt"/>
              <a:buAutoNum type="arabicPeriod"/>
            </a:pPr>
            <a:r>
              <a:rPr lang="ru-RU" sz="1800" b="1" dirty="0" smtClean="0"/>
              <a:t>оператор </a:t>
            </a:r>
            <a:r>
              <a:rPr lang="ru-RU" sz="1800" b="1" dirty="0" err="1"/>
              <a:t>газотранспортної</a:t>
            </a:r>
            <a:r>
              <a:rPr lang="ru-RU" sz="1800" b="1" dirty="0"/>
              <a:t> </a:t>
            </a:r>
            <a:r>
              <a:rPr lang="ru-RU" sz="1800" b="1" dirty="0" err="1"/>
              <a:t>системи</a:t>
            </a:r>
            <a:r>
              <a:rPr lang="ru-RU" sz="1800" b="1" dirty="0"/>
              <a:t> та оператор </a:t>
            </a:r>
            <a:r>
              <a:rPr lang="ru-RU" sz="1800" b="1" dirty="0" err="1"/>
              <a:t>системи</a:t>
            </a:r>
            <a:r>
              <a:rPr lang="ru-RU" sz="1800" b="1" dirty="0"/>
              <a:t> </a:t>
            </a:r>
            <a:r>
              <a:rPr lang="ru-RU" sz="1800" b="1" dirty="0" err="1" smtClean="0"/>
              <a:t>передачі</a:t>
            </a:r>
            <a:r>
              <a:rPr lang="ru-RU" sz="1800" b="1" dirty="0" smtClean="0"/>
              <a:t>;</a:t>
            </a:r>
            <a:endParaRPr lang="uk-UA" sz="1800" b="1" dirty="0" smtClean="0"/>
          </a:p>
          <a:p>
            <a:pPr marL="596646" indent="-514350" algn="just">
              <a:buFont typeface="+mj-lt"/>
              <a:buAutoNum type="arabicPeriod"/>
            </a:pPr>
            <a:r>
              <a:rPr lang="uk-UA" sz="1800" b="1" dirty="0" smtClean="0"/>
              <a:t>особи, які стали постійними землекористувачами до 01.01.2002 р. і зберігають своє право. </a:t>
            </a:r>
          </a:p>
          <a:p>
            <a:endParaRPr lang="ru-RU" sz="1800" dirty="0"/>
          </a:p>
        </p:txBody>
      </p:sp>
    </p:spTree>
    <p:extLst>
      <p:ext uri="{BB962C8B-B14F-4D97-AF65-F5344CB8AC3E}">
        <p14:creationId xmlns:p14="http://schemas.microsoft.com/office/powerpoint/2010/main" val="175689064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кутник 3"/>
          <p:cNvSpPr/>
          <p:nvPr/>
        </p:nvSpPr>
        <p:spPr>
          <a:xfrm>
            <a:off x="1115616" y="188640"/>
            <a:ext cx="7920880" cy="6042680"/>
          </a:xfrm>
          <a:prstGeom prst="rect">
            <a:avLst/>
          </a:prstGeom>
        </p:spPr>
        <p:txBody>
          <a:bodyPr wrap="square">
            <a:spAutoFit/>
          </a:bodyPr>
          <a:lstStyle/>
          <a:p>
            <a:pPr>
              <a:lnSpc>
                <a:spcPts val="2880"/>
              </a:lnSpc>
            </a:pPr>
            <a:r>
              <a:rPr lang="uk-UA" sz="2400" b="1" dirty="0" smtClean="0">
                <a:solidFill>
                  <a:srgbClr val="002060"/>
                </a:solidFill>
              </a:rPr>
              <a:t>Рішення Конституційного Суду України</a:t>
            </a:r>
          </a:p>
          <a:p>
            <a:pPr>
              <a:lnSpc>
                <a:spcPts val="2880"/>
              </a:lnSpc>
            </a:pPr>
            <a:r>
              <a:rPr lang="ru-RU" sz="2400" b="1" dirty="0" smtClean="0">
                <a:solidFill>
                  <a:srgbClr val="002060"/>
                </a:solidFill>
              </a:rPr>
              <a:t>№ </a:t>
            </a:r>
            <a:r>
              <a:rPr lang="ru-RU" sz="2400" b="1" dirty="0">
                <a:solidFill>
                  <a:srgbClr val="002060"/>
                </a:solidFill>
              </a:rPr>
              <a:t>5-рп/2005 </a:t>
            </a:r>
            <a:r>
              <a:rPr lang="ru-RU" sz="2400" b="1" dirty="0" err="1">
                <a:solidFill>
                  <a:srgbClr val="002060"/>
                </a:solidFill>
              </a:rPr>
              <a:t>від</a:t>
            </a:r>
            <a:r>
              <a:rPr lang="ru-RU" sz="2400" b="1" dirty="0">
                <a:solidFill>
                  <a:srgbClr val="002060"/>
                </a:solidFill>
              </a:rPr>
              <a:t> 22 </a:t>
            </a:r>
            <a:r>
              <a:rPr lang="ru-RU" sz="2400" b="1" dirty="0" err="1">
                <a:solidFill>
                  <a:srgbClr val="002060"/>
                </a:solidFill>
              </a:rPr>
              <a:t>вересня</a:t>
            </a:r>
            <a:r>
              <a:rPr lang="ru-RU" sz="2400" b="1" dirty="0">
                <a:solidFill>
                  <a:srgbClr val="002060"/>
                </a:solidFill>
              </a:rPr>
              <a:t> 2005 р.</a:t>
            </a:r>
            <a:endParaRPr lang="uk-UA" sz="2400" b="1" dirty="0" smtClean="0">
              <a:solidFill>
                <a:srgbClr val="002060"/>
              </a:solidFill>
            </a:endParaRPr>
          </a:p>
          <a:p>
            <a:pPr>
              <a:lnSpc>
                <a:spcPts val="2880"/>
              </a:lnSpc>
            </a:pPr>
            <a:r>
              <a:rPr lang="uk-UA" sz="2400" dirty="0" smtClean="0"/>
              <a:t>у </a:t>
            </a:r>
            <a:r>
              <a:rPr lang="uk-UA" sz="2400" dirty="0"/>
              <a:t>справі за </a:t>
            </a:r>
            <a:r>
              <a:rPr lang="uk-UA" sz="2400" dirty="0" smtClean="0"/>
              <a:t>конституційним </a:t>
            </a:r>
            <a:r>
              <a:rPr lang="uk-UA" sz="2400" dirty="0"/>
              <a:t>поданням 51 народного депутата України щодо відповідності Конституції України (конституційності) положень </a:t>
            </a:r>
            <a:endParaRPr lang="uk-UA" sz="2400" dirty="0" smtClean="0"/>
          </a:p>
          <a:p>
            <a:pPr>
              <a:lnSpc>
                <a:spcPts val="2880"/>
              </a:lnSpc>
            </a:pPr>
            <a:r>
              <a:rPr lang="uk-UA" sz="2400" dirty="0" smtClean="0"/>
              <a:t>статті 92, пункту </a:t>
            </a:r>
            <a:r>
              <a:rPr lang="uk-UA" sz="2400" dirty="0"/>
              <a:t>6 розділу </a:t>
            </a:r>
            <a:r>
              <a:rPr lang="en-US" sz="2400" dirty="0"/>
              <a:t>X "</a:t>
            </a:r>
            <a:r>
              <a:rPr lang="uk-UA" sz="2400" dirty="0"/>
              <a:t>Перехідні положення" Земельного кодексу України </a:t>
            </a:r>
            <a:endParaRPr lang="uk-UA" sz="2400" dirty="0" smtClean="0"/>
          </a:p>
          <a:p>
            <a:pPr>
              <a:lnSpc>
                <a:spcPts val="2880"/>
              </a:lnSpc>
            </a:pPr>
            <a:r>
              <a:rPr lang="uk-UA" sz="2400" dirty="0" smtClean="0"/>
              <a:t>(</a:t>
            </a:r>
            <a:r>
              <a:rPr lang="uk-UA" sz="2400" dirty="0"/>
              <a:t>справа про постійне користування земельними ділянками). </a:t>
            </a:r>
            <a:endParaRPr lang="uk-UA" sz="2400" dirty="0" smtClean="0"/>
          </a:p>
          <a:p>
            <a:pPr>
              <a:lnSpc>
                <a:spcPts val="2880"/>
              </a:lnSpc>
            </a:pPr>
            <a:r>
              <a:rPr lang="en-US" sz="2400" dirty="0" smtClean="0"/>
              <a:t>URL</a:t>
            </a:r>
            <a:r>
              <a:rPr lang="en-US" sz="2400" dirty="0"/>
              <a:t>: </a:t>
            </a:r>
            <a:r>
              <a:rPr lang="en-US" sz="2400" dirty="0">
                <a:solidFill>
                  <a:srgbClr val="002060"/>
                </a:solidFill>
              </a:rPr>
              <a:t>https://</a:t>
            </a:r>
            <a:r>
              <a:rPr lang="en-US" sz="2400" dirty="0" smtClean="0">
                <a:solidFill>
                  <a:srgbClr val="002060"/>
                </a:solidFill>
              </a:rPr>
              <a:t>zakon.rada.gov.ua/laws/show/v005p710-05</a:t>
            </a:r>
            <a:endParaRPr lang="uk-UA" sz="2400" dirty="0" smtClean="0">
              <a:solidFill>
                <a:srgbClr val="002060"/>
              </a:solidFill>
            </a:endParaRPr>
          </a:p>
          <a:p>
            <a:pPr algn="just">
              <a:lnSpc>
                <a:spcPts val="2880"/>
              </a:lnSpc>
            </a:pPr>
            <a:endParaRPr lang="uk-UA" sz="2400" dirty="0"/>
          </a:p>
          <a:p>
            <a:pPr algn="just">
              <a:lnSpc>
                <a:spcPts val="2880"/>
              </a:lnSpc>
            </a:pPr>
            <a:r>
              <a:rPr lang="ru-RU" sz="2400" strike="sngStrike" dirty="0"/>
              <a:t>«</a:t>
            </a:r>
            <a:r>
              <a:rPr lang="ru-RU" sz="2400" strike="sngStrike" dirty="0" err="1"/>
              <a:t>громадяни</a:t>
            </a:r>
            <a:r>
              <a:rPr lang="ru-RU" sz="2400" strike="sngStrike" dirty="0"/>
              <a:t> та </a:t>
            </a:r>
            <a:r>
              <a:rPr lang="ru-RU" sz="2400" strike="sngStrike" dirty="0" err="1"/>
              <a:t>юридичні</a:t>
            </a:r>
            <a:r>
              <a:rPr lang="ru-RU" sz="2400" strike="sngStrike" dirty="0"/>
              <a:t> особи, </a:t>
            </a:r>
            <a:r>
              <a:rPr lang="ru-RU" sz="2400" strike="sngStrike" dirty="0" err="1"/>
              <a:t>які</a:t>
            </a:r>
            <a:r>
              <a:rPr lang="ru-RU" sz="2400" strike="sngStrike" dirty="0"/>
              <a:t> </a:t>
            </a:r>
            <a:r>
              <a:rPr lang="ru-RU" sz="2400" strike="sngStrike" dirty="0" err="1"/>
              <a:t>мають</a:t>
            </a:r>
            <a:r>
              <a:rPr lang="ru-RU" sz="2400" strike="sngStrike" dirty="0"/>
              <a:t> у </a:t>
            </a:r>
            <a:r>
              <a:rPr lang="ru-RU" sz="2400" strike="sngStrike" dirty="0" err="1"/>
              <a:t>постійному</a:t>
            </a:r>
            <a:r>
              <a:rPr lang="ru-RU" sz="2400" strike="sngStrike" dirty="0"/>
              <a:t> </a:t>
            </a:r>
            <a:r>
              <a:rPr lang="ru-RU" sz="2400" strike="sngStrike" dirty="0" err="1"/>
              <a:t>користуванні</a:t>
            </a:r>
            <a:r>
              <a:rPr lang="ru-RU" sz="2400" strike="sngStrike" dirty="0"/>
              <a:t> </a:t>
            </a:r>
            <a:r>
              <a:rPr lang="ru-RU" sz="2400" strike="sngStrike" dirty="0" err="1"/>
              <a:t>земельні</a:t>
            </a:r>
            <a:r>
              <a:rPr lang="ru-RU" sz="2400" strike="sngStrike" dirty="0"/>
              <a:t> </a:t>
            </a:r>
            <a:r>
              <a:rPr lang="ru-RU" sz="2400" strike="sngStrike" dirty="0" err="1"/>
              <a:t>ділянки</a:t>
            </a:r>
            <a:r>
              <a:rPr lang="ru-RU" sz="2400" strike="sngStrike" dirty="0"/>
              <a:t>, але за </a:t>
            </a:r>
            <a:r>
              <a:rPr lang="ru-RU" sz="2400" strike="sngStrike" dirty="0" err="1"/>
              <a:t>цим</a:t>
            </a:r>
            <a:r>
              <a:rPr lang="ru-RU" sz="2400" strike="sngStrike" dirty="0"/>
              <a:t> Кодексом не </a:t>
            </a:r>
            <a:r>
              <a:rPr lang="ru-RU" sz="2400" strike="sngStrike" dirty="0" err="1"/>
              <a:t>можуть</a:t>
            </a:r>
            <a:r>
              <a:rPr lang="ru-RU" sz="2400" strike="sngStrike" dirty="0"/>
              <a:t> </a:t>
            </a:r>
            <a:r>
              <a:rPr lang="ru-RU" sz="2400" strike="sngStrike" dirty="0" err="1"/>
              <a:t>мати</a:t>
            </a:r>
            <a:r>
              <a:rPr lang="ru-RU" sz="2400" strike="sngStrike" dirty="0"/>
              <a:t> </a:t>
            </a:r>
            <a:r>
              <a:rPr lang="ru-RU" sz="2400" strike="sngStrike" dirty="0" err="1"/>
              <a:t>їх</a:t>
            </a:r>
            <a:r>
              <a:rPr lang="ru-RU" sz="2400" strike="sngStrike" dirty="0"/>
              <a:t> на такому </a:t>
            </a:r>
            <a:r>
              <a:rPr lang="ru-RU" sz="2400" strike="sngStrike" dirty="0" err="1"/>
              <a:t>праві</a:t>
            </a:r>
            <a:r>
              <a:rPr lang="ru-RU" sz="2400" strike="sngStrike" dirty="0"/>
              <a:t>, </a:t>
            </a:r>
            <a:r>
              <a:rPr lang="ru-RU" sz="2400" strike="sngStrike" dirty="0" err="1"/>
              <a:t>повинні</a:t>
            </a:r>
            <a:r>
              <a:rPr lang="ru-RU" sz="2400" strike="sngStrike" dirty="0"/>
              <a:t> до 1 </a:t>
            </a:r>
            <a:r>
              <a:rPr lang="ru-RU" sz="2400" strike="sngStrike" dirty="0" err="1"/>
              <a:t>січня</a:t>
            </a:r>
            <a:r>
              <a:rPr lang="ru-RU" sz="2400" strike="sngStrike" dirty="0"/>
              <a:t> 2008 року </a:t>
            </a:r>
            <a:r>
              <a:rPr lang="ru-RU" sz="2400" strike="sngStrike" dirty="0" err="1"/>
              <a:t>переоформити</a:t>
            </a:r>
            <a:r>
              <a:rPr lang="ru-RU" sz="2400" strike="sngStrike" dirty="0"/>
              <a:t> у </a:t>
            </a:r>
            <a:r>
              <a:rPr lang="ru-RU" sz="2400" strike="sngStrike" dirty="0" err="1"/>
              <a:t>встановленому</a:t>
            </a:r>
            <a:r>
              <a:rPr lang="ru-RU" sz="2400" strike="sngStrike" dirty="0"/>
              <a:t> порядку право </a:t>
            </a:r>
            <a:r>
              <a:rPr lang="ru-RU" sz="2400" strike="sngStrike" dirty="0" err="1"/>
              <a:t>власності</a:t>
            </a:r>
            <a:r>
              <a:rPr lang="ru-RU" sz="2400" strike="sngStrike" dirty="0"/>
              <a:t> </a:t>
            </a:r>
            <a:r>
              <a:rPr lang="ru-RU" sz="2400" strike="sngStrike" dirty="0" err="1"/>
              <a:t>або</a:t>
            </a:r>
            <a:r>
              <a:rPr lang="ru-RU" sz="2400" strike="sngStrike" dirty="0"/>
              <a:t> право </a:t>
            </a:r>
            <a:r>
              <a:rPr lang="ru-RU" sz="2400" strike="sngStrike" dirty="0" err="1"/>
              <a:t>оренди</a:t>
            </a:r>
            <a:r>
              <a:rPr lang="ru-RU" sz="2400" strike="sngStrike" dirty="0"/>
              <a:t> на них»</a:t>
            </a:r>
            <a:endParaRPr lang="en-US" sz="2400" strike="sngStrike" dirty="0"/>
          </a:p>
        </p:txBody>
      </p:sp>
    </p:spTree>
    <p:extLst>
      <p:ext uri="{BB962C8B-B14F-4D97-AF65-F5344CB8AC3E}">
        <p14:creationId xmlns:p14="http://schemas.microsoft.com/office/powerpoint/2010/main" val="289731525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кутник 3"/>
          <p:cNvSpPr/>
          <p:nvPr/>
        </p:nvSpPr>
        <p:spPr>
          <a:xfrm>
            <a:off x="1115616" y="188640"/>
            <a:ext cx="7920880" cy="6414577"/>
          </a:xfrm>
          <a:prstGeom prst="rect">
            <a:avLst/>
          </a:prstGeom>
        </p:spPr>
        <p:txBody>
          <a:bodyPr wrap="square">
            <a:spAutoFit/>
          </a:bodyPr>
          <a:lstStyle/>
          <a:p>
            <a:pPr>
              <a:lnSpc>
                <a:spcPts val="2880"/>
              </a:lnSpc>
            </a:pPr>
            <a:r>
              <a:rPr lang="uk-UA" sz="2400" b="1" dirty="0" smtClean="0">
                <a:solidFill>
                  <a:srgbClr val="002060"/>
                </a:solidFill>
              </a:rPr>
              <a:t>Пункт 6 розділу X "Перехідні положення" Земельного кодексу України: </a:t>
            </a:r>
          </a:p>
          <a:p>
            <a:pPr algn="just">
              <a:lnSpc>
                <a:spcPts val="2880"/>
              </a:lnSpc>
            </a:pPr>
            <a:r>
              <a:rPr lang="uk-UA" sz="2400" dirty="0" smtClean="0"/>
              <a:t>«громадяни та юридичні особи, які мають у постійному користуванні земельні ділянки, але за цим Кодексом не можуть мати їх на такому праві, повинні до 1 січня 2008 року переоформити у встановленому порядку право власності або право оренди на них».</a:t>
            </a:r>
          </a:p>
          <a:p>
            <a:pPr algn="just">
              <a:lnSpc>
                <a:spcPts val="2880"/>
              </a:lnSpc>
            </a:pPr>
            <a:endParaRPr lang="uk-UA" sz="2400" dirty="0" smtClean="0">
              <a:solidFill>
                <a:srgbClr val="002060"/>
              </a:solidFill>
            </a:endParaRPr>
          </a:p>
          <a:p>
            <a:pPr algn="just">
              <a:lnSpc>
                <a:spcPts val="2880"/>
              </a:lnSpc>
            </a:pPr>
            <a:r>
              <a:rPr lang="uk-UA" sz="2400" b="1" dirty="0" smtClean="0">
                <a:solidFill>
                  <a:srgbClr val="002060"/>
                </a:solidFill>
              </a:rPr>
              <a:t>Рішення Конституційного Суду України</a:t>
            </a:r>
          </a:p>
          <a:p>
            <a:pPr algn="just">
              <a:lnSpc>
                <a:spcPts val="2880"/>
              </a:lnSpc>
            </a:pPr>
            <a:r>
              <a:rPr lang="uk-UA" sz="2400" b="1" dirty="0" smtClean="0">
                <a:solidFill>
                  <a:srgbClr val="002060"/>
                </a:solidFill>
              </a:rPr>
              <a:t>№ 5-рп/2005 від 22 вересня 2005 р.</a:t>
            </a:r>
          </a:p>
          <a:p>
            <a:pPr algn="just">
              <a:lnSpc>
                <a:spcPts val="2880"/>
              </a:lnSpc>
            </a:pPr>
            <a:r>
              <a:rPr lang="uk-UA" sz="2400" dirty="0" smtClean="0"/>
              <a:t>«громадяни та юридичні особи, які до 01 січня 2002 року отримали у постійне користування земельні ділянки, правомочні використовувати отримані раніше земельні ділянки на підставі цього правового титулу без обов'язкового переоформлення права постійного користування на право власності на землю чи на право оренди землі». </a:t>
            </a:r>
            <a:endParaRPr lang="en-US" sz="2400" dirty="0"/>
          </a:p>
        </p:txBody>
      </p:sp>
    </p:spTree>
    <p:extLst>
      <p:ext uri="{BB962C8B-B14F-4D97-AF65-F5344CB8AC3E}">
        <p14:creationId xmlns:p14="http://schemas.microsoft.com/office/powerpoint/2010/main" val="126574715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35608" y="44624"/>
            <a:ext cx="7498080" cy="1143000"/>
          </a:xfrm>
        </p:spPr>
        <p:txBody>
          <a:bodyPr>
            <a:normAutofit fontScale="90000"/>
          </a:bodyPr>
          <a:lstStyle/>
          <a:p>
            <a:pPr algn="ctr"/>
            <a:r>
              <a:rPr lang="uk-UA" dirty="0">
                <a:effectLst/>
              </a:rPr>
              <a:t> </a:t>
            </a:r>
            <a:r>
              <a:rPr lang="ru-RU" b="1" dirty="0">
                <a:effectLst/>
              </a:rPr>
              <a:t/>
            </a:r>
            <a:br>
              <a:rPr lang="ru-RU" b="1" dirty="0">
                <a:effectLst/>
              </a:rPr>
            </a:br>
            <a:r>
              <a:rPr lang="uk-UA" sz="3100" b="1" dirty="0">
                <a:effectLst/>
              </a:rPr>
              <a:t>О</a:t>
            </a:r>
            <a:r>
              <a:rPr lang="uk-UA" sz="3100" b="1" dirty="0" smtClean="0">
                <a:effectLst/>
              </a:rPr>
              <a:t>б'єкти права </a:t>
            </a:r>
            <a:r>
              <a:rPr lang="uk-UA" sz="3100" b="1" dirty="0">
                <a:effectLst/>
              </a:rPr>
              <a:t>постійного </a:t>
            </a:r>
            <a:r>
              <a:rPr lang="uk-UA" sz="3100" b="1" dirty="0" smtClean="0">
                <a:effectLst/>
              </a:rPr>
              <a:t>землекористування</a:t>
            </a:r>
            <a:r>
              <a:rPr lang="ru-RU" b="1" dirty="0">
                <a:effectLst/>
              </a:rPr>
              <a:t/>
            </a:r>
            <a:br>
              <a:rPr lang="ru-RU" b="1" dirty="0">
                <a:effectLst/>
              </a:rPr>
            </a:br>
            <a:endParaRPr lang="ru-RU" dirty="0"/>
          </a:p>
        </p:txBody>
      </p:sp>
      <p:sp>
        <p:nvSpPr>
          <p:cNvPr id="3" name="Объект 2"/>
          <p:cNvSpPr>
            <a:spLocks noGrp="1"/>
          </p:cNvSpPr>
          <p:nvPr>
            <p:ph idx="1"/>
          </p:nvPr>
        </p:nvSpPr>
        <p:spPr>
          <a:xfrm>
            <a:off x="1043608" y="1124744"/>
            <a:ext cx="7890080" cy="5328592"/>
          </a:xfrm>
        </p:spPr>
        <p:txBody>
          <a:bodyPr>
            <a:noAutofit/>
          </a:bodyPr>
          <a:lstStyle/>
          <a:p>
            <a:pPr marL="82296" indent="0" algn="just">
              <a:buNone/>
            </a:pPr>
            <a:r>
              <a:rPr lang="uk-UA" sz="2200" b="1" dirty="0" smtClean="0"/>
              <a:t>індивідуально визначені і юридично відокремлені земельні ділянки або її частини, що знаходяться у державній чи комунальній власності і передані певній юридичній особі для використання за цільовим призначенням. </a:t>
            </a:r>
          </a:p>
          <a:p>
            <a:pPr marL="82296" indent="0">
              <a:buNone/>
            </a:pPr>
            <a:endParaRPr lang="uk-UA" sz="2200" dirty="0" smtClean="0"/>
          </a:p>
          <a:p>
            <a:pPr marL="82296" indent="0">
              <a:buNone/>
            </a:pPr>
            <a:r>
              <a:rPr lang="uk-UA" sz="2200" dirty="0" smtClean="0">
                <a:solidFill>
                  <a:srgbClr val="FF0000"/>
                </a:solidFill>
              </a:rPr>
              <a:t>За </a:t>
            </a:r>
            <a:r>
              <a:rPr lang="uk-UA" sz="2200" b="1" dirty="0" smtClean="0">
                <a:solidFill>
                  <a:srgbClr val="FF0000"/>
                </a:solidFill>
              </a:rPr>
              <a:t>об’єктами</a:t>
            </a:r>
            <a:r>
              <a:rPr lang="uk-UA" sz="2200" dirty="0" smtClean="0">
                <a:solidFill>
                  <a:srgbClr val="FF0000"/>
                </a:solidFill>
              </a:rPr>
              <a:t> право постійного землекористування поділяється на:</a:t>
            </a:r>
          </a:p>
          <a:p>
            <a:pPr marL="365125" indent="536575">
              <a:buFont typeface="Wingdings" panose="05000000000000000000" pitchFamily="2" charset="2"/>
              <a:buChar char="Ø"/>
              <a:tabLst>
                <a:tab pos="901700" algn="l"/>
              </a:tabLst>
            </a:pPr>
            <a:r>
              <a:rPr lang="uk-UA" sz="2200" dirty="0" smtClean="0"/>
              <a:t>право користування земельними ділянками </a:t>
            </a:r>
            <a:r>
              <a:rPr lang="uk-UA" sz="2200" b="1" dirty="0" smtClean="0"/>
              <a:t>сільськогосподарського </a:t>
            </a:r>
            <a:r>
              <a:rPr lang="uk-UA" sz="2200" dirty="0" smtClean="0"/>
              <a:t>призначення (для ведення товарного сільськогосподарського виробництва, розміщення відповідної виробничої інфраструктури, а також для науково-дослідних, навчальних цілей – ст. 24 ЗК);</a:t>
            </a:r>
          </a:p>
          <a:p>
            <a:pPr marL="365125" indent="536575">
              <a:buFont typeface="Wingdings" panose="05000000000000000000" pitchFamily="2" charset="2"/>
              <a:buChar char="Ø"/>
              <a:tabLst>
                <a:tab pos="901700" algn="l"/>
              </a:tabLst>
            </a:pPr>
            <a:r>
              <a:rPr lang="uk-UA" sz="2200" dirty="0" smtClean="0"/>
              <a:t>право користування земельними ділянками </a:t>
            </a:r>
            <a:r>
              <a:rPr lang="uk-UA" sz="2200" b="1" dirty="0" smtClean="0"/>
              <a:t>несільськогосподарського</a:t>
            </a:r>
            <a:r>
              <a:rPr lang="uk-UA" sz="2200" dirty="0" smtClean="0"/>
              <a:t> призначення (</a:t>
            </a:r>
            <a:r>
              <a:rPr lang="uk-UA" sz="2200" dirty="0" err="1" smtClean="0"/>
              <a:t>ст.ст</a:t>
            </a:r>
            <a:r>
              <a:rPr lang="uk-UA" sz="2200" dirty="0" smtClean="0"/>
              <a:t>. 57, 59, 65 ЗК).</a:t>
            </a:r>
          </a:p>
          <a:p>
            <a:pPr marL="82296" indent="0">
              <a:buNone/>
            </a:pPr>
            <a:endParaRPr lang="ru-RU" sz="2200" dirty="0"/>
          </a:p>
        </p:txBody>
      </p:sp>
    </p:spTree>
    <p:extLst>
      <p:ext uri="{BB962C8B-B14F-4D97-AF65-F5344CB8AC3E}">
        <p14:creationId xmlns:p14="http://schemas.microsoft.com/office/powerpoint/2010/main" val="359131682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pPr algn="ctr"/>
            <a:r>
              <a:rPr lang="uk-UA" sz="2800" b="1" dirty="0" smtClean="0">
                <a:solidFill>
                  <a:srgbClr val="C00000"/>
                </a:solidFill>
              </a:rPr>
              <a:t>Підстави виникнення права постійного землекористування </a:t>
            </a:r>
            <a:endParaRPr lang="ru-RU" sz="2800" b="1" dirty="0">
              <a:solidFill>
                <a:srgbClr val="C00000"/>
              </a:solidFill>
            </a:endParaRPr>
          </a:p>
        </p:txBody>
      </p:sp>
      <p:sp>
        <p:nvSpPr>
          <p:cNvPr id="4" name="Содержимое 3"/>
          <p:cNvSpPr>
            <a:spLocks noGrp="1"/>
          </p:cNvSpPr>
          <p:nvPr>
            <p:ph idx="1"/>
          </p:nvPr>
        </p:nvSpPr>
        <p:spPr>
          <a:xfrm>
            <a:off x="1259632" y="1652736"/>
            <a:ext cx="7674056" cy="4800600"/>
          </a:xfrm>
        </p:spPr>
        <p:style>
          <a:lnRef idx="2">
            <a:schemeClr val="accent6"/>
          </a:lnRef>
          <a:fillRef idx="1">
            <a:schemeClr val="lt1"/>
          </a:fillRef>
          <a:effectRef idx="0">
            <a:schemeClr val="accent6"/>
          </a:effectRef>
          <a:fontRef idx="minor">
            <a:schemeClr val="dk1"/>
          </a:fontRef>
        </p:style>
        <p:txBody>
          <a:bodyPr>
            <a:normAutofit/>
          </a:bodyPr>
          <a:lstStyle/>
          <a:p>
            <a:pPr marL="596646" indent="-514350">
              <a:spcBef>
                <a:spcPts val="1800"/>
              </a:spcBef>
              <a:spcAft>
                <a:spcPts val="2400"/>
              </a:spcAft>
              <a:buFont typeface="+mj-lt"/>
              <a:buAutoNum type="arabicPeriod"/>
            </a:pPr>
            <a:r>
              <a:rPr lang="uk-UA" sz="2800" b="1" dirty="0" smtClean="0"/>
              <a:t>надання земельних ділянок на  </a:t>
            </a:r>
            <a:r>
              <a:rPr lang="uk-UA" sz="2800" b="1" dirty="0"/>
              <a:t>підставі рішень органів виконавчої влади та органів місцевого самоврядування за </a:t>
            </a:r>
            <a:r>
              <a:rPr lang="uk-UA" sz="2800" b="1" dirty="0" err="1" smtClean="0"/>
              <a:t>проєктами</a:t>
            </a:r>
            <a:r>
              <a:rPr lang="uk-UA" sz="2800" b="1" dirty="0" smtClean="0"/>
              <a:t>  </a:t>
            </a:r>
            <a:r>
              <a:rPr lang="uk-UA" sz="2800" b="1" dirty="0"/>
              <a:t>відведення цих ділянок </a:t>
            </a:r>
            <a:r>
              <a:rPr lang="uk-UA" sz="2800" dirty="0"/>
              <a:t>(</a:t>
            </a:r>
            <a:r>
              <a:rPr lang="uk-UA" sz="2800" dirty="0" smtClean="0"/>
              <a:t>ст.ст. </a:t>
            </a:r>
            <a:r>
              <a:rPr lang="uk-UA" sz="2800" dirty="0"/>
              <a:t>122–123 ЗК).</a:t>
            </a:r>
            <a:endParaRPr lang="uk-UA" sz="2800" dirty="0" smtClean="0"/>
          </a:p>
          <a:p>
            <a:pPr marL="596646" indent="-514350">
              <a:spcBef>
                <a:spcPts val="1800"/>
              </a:spcBef>
              <a:spcAft>
                <a:spcPts val="2400"/>
              </a:spcAft>
              <a:buFont typeface="+mj-lt"/>
              <a:buAutoNum type="arabicPeriod"/>
            </a:pPr>
            <a:r>
              <a:rPr lang="uk-UA" sz="2800" b="1" dirty="0" smtClean="0"/>
              <a:t>перехід права на земельну ділянку у разі набуття права на об'єкт нерухомого майна (жилий будинок (крім багатоквартирного), іншу будівлю або споруду) </a:t>
            </a:r>
            <a:r>
              <a:rPr lang="uk-UA" sz="2800" dirty="0" smtClean="0"/>
              <a:t>(ч. 5 ст. 120 ЗК).</a:t>
            </a:r>
            <a:endParaRPr lang="uk-UA" sz="2800" dirty="0"/>
          </a:p>
        </p:txBody>
      </p:sp>
    </p:spTree>
    <p:extLst>
      <p:ext uri="{BB962C8B-B14F-4D97-AF65-F5344CB8AC3E}">
        <p14:creationId xmlns:p14="http://schemas.microsoft.com/office/powerpoint/2010/main" val="994841674"/>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pPr algn="ctr"/>
            <a:r>
              <a:rPr lang="uk-UA" sz="3600" b="1" dirty="0" smtClean="0"/>
              <a:t>Загальна схема надання землі у користування </a:t>
            </a:r>
            <a:endParaRPr lang="uk-UA" sz="3600" b="1" dirty="0"/>
          </a:p>
        </p:txBody>
      </p:sp>
      <p:sp>
        <p:nvSpPr>
          <p:cNvPr id="3" name="Объект 2"/>
          <p:cNvSpPr>
            <a:spLocks noGrp="1"/>
          </p:cNvSpPr>
          <p:nvPr>
            <p:ph idx="1"/>
          </p:nvPr>
        </p:nvSpPr>
        <p:spPr>
          <a:xfrm>
            <a:off x="971600" y="1724744"/>
            <a:ext cx="7962088" cy="4800600"/>
          </a:xfrm>
        </p:spPr>
        <p:txBody>
          <a:bodyPr>
            <a:normAutofit fontScale="92500"/>
          </a:bodyPr>
          <a:lstStyle/>
          <a:p>
            <a:pPr marL="596646" lvl="0" indent="-514350">
              <a:spcAft>
                <a:spcPts val="600"/>
              </a:spcAft>
              <a:buFont typeface="+mj-lt"/>
              <a:buAutoNum type="arabicPeriod"/>
            </a:pPr>
            <a:r>
              <a:rPr lang="uk-UA" sz="2800" b="1" dirty="0" smtClean="0"/>
              <a:t>стадія  подання та розгляду заяви (клопотання) про надання земельної ділянки у користування;</a:t>
            </a:r>
          </a:p>
          <a:p>
            <a:pPr marL="596646" lvl="0" indent="-514350">
              <a:spcAft>
                <a:spcPts val="600"/>
              </a:spcAft>
              <a:buFont typeface="+mj-lt"/>
              <a:buAutoNum type="arabicPeriod"/>
            </a:pPr>
            <a:r>
              <a:rPr lang="uk-UA" sz="2800" b="1" dirty="0" smtClean="0"/>
              <a:t>стадія попереднього узгодження місця розташування земельної ділянки, що надається у користування;</a:t>
            </a:r>
          </a:p>
          <a:p>
            <a:pPr marL="596646" lvl="0" indent="-514350">
              <a:spcAft>
                <a:spcPts val="600"/>
              </a:spcAft>
              <a:buFont typeface="+mj-lt"/>
              <a:buAutoNum type="arabicPeriod"/>
            </a:pPr>
            <a:r>
              <a:rPr lang="uk-UA" sz="2800" b="1" dirty="0" smtClean="0"/>
              <a:t>стадія відведення земельної ділянки  (</a:t>
            </a:r>
            <a:r>
              <a:rPr lang="uk-UA" sz="2800" b="1" strike="sngStrike" dirty="0" smtClean="0"/>
              <a:t>у тому числі державна землевпорядна експертиза</a:t>
            </a:r>
            <a:r>
              <a:rPr lang="uk-UA" sz="2800" b="1" dirty="0" smtClean="0"/>
              <a:t>);</a:t>
            </a:r>
          </a:p>
          <a:p>
            <a:pPr marL="596646" lvl="0" indent="-514350">
              <a:spcAft>
                <a:spcPts val="600"/>
              </a:spcAft>
              <a:buFont typeface="+mj-lt"/>
              <a:buAutoNum type="arabicPeriod"/>
            </a:pPr>
            <a:r>
              <a:rPr lang="uk-UA" sz="2800" b="1" dirty="0" smtClean="0"/>
              <a:t>стадія державної реєстрації права постійного користування земельною ділянкою. </a:t>
            </a:r>
          </a:p>
          <a:p>
            <a:pPr marL="82296" indent="0">
              <a:buNone/>
            </a:pPr>
            <a:endParaRPr lang="ru-RU" dirty="0"/>
          </a:p>
        </p:txBody>
      </p:sp>
    </p:spTree>
    <p:extLst>
      <p:ext uri="{BB962C8B-B14F-4D97-AF65-F5344CB8AC3E}">
        <p14:creationId xmlns:p14="http://schemas.microsoft.com/office/powerpoint/2010/main" val="3712232163"/>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Прямоугольник 6"/>
          <p:cNvSpPr/>
          <p:nvPr/>
        </p:nvSpPr>
        <p:spPr>
          <a:xfrm>
            <a:off x="1043608" y="1028343"/>
            <a:ext cx="7776864" cy="5262979"/>
          </a:xfrm>
          <a:prstGeom prst="rect">
            <a:avLst/>
          </a:prstGeom>
        </p:spPr>
        <p:txBody>
          <a:bodyPr wrap="square">
            <a:spAutoFit/>
          </a:bodyPr>
          <a:lstStyle/>
          <a:p>
            <a:pPr indent="457200" algn="just">
              <a:spcAft>
                <a:spcPts val="0"/>
              </a:spcAft>
            </a:pPr>
            <a:r>
              <a:rPr lang="uk-UA" sz="2400" dirty="0">
                <a:ea typeface="Times New Roman"/>
              </a:rPr>
              <a:t>Право постійного користування землею </a:t>
            </a:r>
            <a:r>
              <a:rPr lang="uk-UA" sz="2400" b="1" dirty="0">
                <a:ea typeface="Times New Roman"/>
              </a:rPr>
              <a:t>виникає </a:t>
            </a:r>
            <a:r>
              <a:rPr lang="uk-UA" sz="2400" dirty="0">
                <a:ea typeface="Times New Roman"/>
              </a:rPr>
              <a:t>з моменту </a:t>
            </a:r>
            <a:r>
              <a:rPr lang="uk-UA" sz="2400" b="1" dirty="0">
                <a:ea typeface="Times New Roman"/>
              </a:rPr>
              <a:t>державної реєстрації цього </a:t>
            </a:r>
            <a:r>
              <a:rPr lang="uk-UA" sz="2400" b="1" dirty="0" smtClean="0">
                <a:ea typeface="Times New Roman"/>
              </a:rPr>
              <a:t>права </a:t>
            </a:r>
            <a:r>
              <a:rPr lang="uk-UA" sz="2400" dirty="0" smtClean="0">
                <a:ea typeface="Times New Roman"/>
              </a:rPr>
              <a:t>(ст</a:t>
            </a:r>
            <a:r>
              <a:rPr lang="uk-UA" sz="2400" dirty="0">
                <a:ea typeface="Times New Roman"/>
              </a:rPr>
              <a:t>. 125 </a:t>
            </a:r>
            <a:r>
              <a:rPr lang="uk-UA" sz="2400" dirty="0" smtClean="0">
                <a:ea typeface="Times New Roman"/>
              </a:rPr>
              <a:t>ЗК).</a:t>
            </a:r>
            <a:endParaRPr lang="ru-RU" sz="2400" b="1" dirty="0">
              <a:ea typeface="Times New Roman"/>
            </a:endParaRPr>
          </a:p>
          <a:p>
            <a:pPr indent="457200" algn="just">
              <a:spcAft>
                <a:spcPts val="0"/>
              </a:spcAft>
            </a:pPr>
            <a:r>
              <a:rPr lang="uk-UA" sz="2400" dirty="0">
                <a:ea typeface="Times New Roman"/>
              </a:rPr>
              <a:t> </a:t>
            </a:r>
            <a:endParaRPr lang="ru-RU" sz="2400" b="1" dirty="0">
              <a:ea typeface="Times New Roman"/>
            </a:endParaRPr>
          </a:p>
          <a:p>
            <a:pPr algn="just">
              <a:spcAft>
                <a:spcPts val="0"/>
              </a:spcAft>
            </a:pPr>
            <a:r>
              <a:rPr lang="uk-UA" sz="2400" b="1" i="1" dirty="0">
                <a:solidFill>
                  <a:srgbClr val="000000"/>
                </a:solidFill>
                <a:ea typeface="Times New Roman"/>
              </a:rPr>
              <a:t>Стаття 126 ЗК. Оформлення речових прав на земельну ділянку</a:t>
            </a:r>
            <a:endParaRPr lang="ru-RU" sz="2400" b="1" dirty="0">
              <a:ea typeface="Times New Roman"/>
            </a:endParaRPr>
          </a:p>
          <a:p>
            <a:pPr algn="just">
              <a:spcAft>
                <a:spcPts val="0"/>
              </a:spcAft>
            </a:pPr>
            <a:r>
              <a:rPr lang="uk-UA" sz="2400" dirty="0">
                <a:solidFill>
                  <a:srgbClr val="000000"/>
                </a:solidFill>
                <a:ea typeface="Times New Roman"/>
              </a:rPr>
              <a:t>Право власності, користування земельною ділянкою оформлюється відповідно до Закону України "Про державну реєстрацію речових прав на нерухоме майно та їх обтяжень".</a:t>
            </a:r>
            <a:endParaRPr lang="ru-RU" sz="2400" b="1" dirty="0">
              <a:ea typeface="Times New Roman"/>
            </a:endParaRPr>
          </a:p>
          <a:p>
            <a:pPr algn="just">
              <a:spcAft>
                <a:spcPts val="0"/>
              </a:spcAft>
            </a:pPr>
            <a:r>
              <a:rPr lang="uk-UA" sz="2400" b="1" dirty="0">
                <a:solidFill>
                  <a:srgbClr val="000000"/>
                </a:solidFill>
                <a:ea typeface="Times New Roman"/>
              </a:rPr>
              <a:t> </a:t>
            </a:r>
            <a:endParaRPr lang="ru-RU" sz="2400" b="1" dirty="0">
              <a:ea typeface="Times New Roman"/>
            </a:endParaRPr>
          </a:p>
          <a:p>
            <a:pPr algn="just">
              <a:spcAft>
                <a:spcPts val="0"/>
              </a:spcAft>
            </a:pPr>
            <a:r>
              <a:rPr lang="ru-RU" sz="2400" b="1" i="1" dirty="0">
                <a:solidFill>
                  <a:srgbClr val="000000"/>
                </a:solidFill>
                <a:ea typeface="Times New Roman"/>
              </a:rPr>
              <a:t>Закон </a:t>
            </a:r>
            <a:r>
              <a:rPr lang="uk-UA" sz="2400" b="1" i="1" dirty="0">
                <a:solidFill>
                  <a:srgbClr val="000000"/>
                </a:solidFill>
                <a:ea typeface="Times New Roman"/>
              </a:rPr>
              <a:t>України від 01 липня 200</a:t>
            </a:r>
            <a:r>
              <a:rPr lang="ru-RU" sz="2400" b="1" i="1" dirty="0">
                <a:solidFill>
                  <a:srgbClr val="000000"/>
                </a:solidFill>
                <a:ea typeface="Times New Roman"/>
              </a:rPr>
              <a:t>4 р. № 1952-</a:t>
            </a:r>
            <a:r>
              <a:rPr lang="en-US" sz="2400" b="1" i="1" dirty="0">
                <a:solidFill>
                  <a:srgbClr val="000000"/>
                </a:solidFill>
                <a:ea typeface="Times New Roman"/>
              </a:rPr>
              <a:t>IV</a:t>
            </a:r>
            <a:r>
              <a:rPr lang="ru-RU" sz="2400" b="1" i="1" dirty="0">
                <a:solidFill>
                  <a:srgbClr val="000000"/>
                </a:solidFill>
                <a:ea typeface="Times New Roman"/>
              </a:rPr>
              <a:t> (</a:t>
            </a:r>
            <a:r>
              <a:rPr lang="uk-UA" sz="2400" b="1" i="1" dirty="0">
                <a:solidFill>
                  <a:srgbClr val="000000"/>
                </a:solidFill>
                <a:ea typeface="Times New Roman"/>
              </a:rPr>
              <a:t>в редакції від 26 листопада 2015 р. № 834-</a:t>
            </a:r>
            <a:r>
              <a:rPr lang="en-US" sz="2400" b="1" i="1" dirty="0">
                <a:solidFill>
                  <a:srgbClr val="000000"/>
                </a:solidFill>
                <a:ea typeface="Times New Roman"/>
              </a:rPr>
              <a:t>VIII</a:t>
            </a:r>
            <a:r>
              <a:rPr lang="ru-RU" sz="2400" b="1" i="1" dirty="0">
                <a:solidFill>
                  <a:srgbClr val="000000"/>
                </a:solidFill>
                <a:ea typeface="Times New Roman"/>
              </a:rPr>
              <a:t>) «</a:t>
            </a:r>
            <a:r>
              <a:rPr lang="uk-UA" sz="2400" b="1" i="1" dirty="0">
                <a:solidFill>
                  <a:srgbClr val="000000"/>
                </a:solidFill>
                <a:ea typeface="Times New Roman"/>
              </a:rPr>
              <a:t>Про державну реєстрацію речових прав на нерухоме майно та їх обтяжень».</a:t>
            </a:r>
            <a:endParaRPr lang="ru-RU" sz="2400" b="1" dirty="0">
              <a:effectLst/>
              <a:ea typeface="Times New Roman"/>
            </a:endParaRPr>
          </a:p>
        </p:txBody>
      </p:sp>
    </p:spTree>
    <p:extLst>
      <p:ext uri="{BB962C8B-B14F-4D97-AF65-F5344CB8AC3E}">
        <p14:creationId xmlns:p14="http://schemas.microsoft.com/office/powerpoint/2010/main" val="223207508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title"/>
          </p:nvPr>
        </p:nvSpPr>
        <p:spPr/>
        <p:txBody>
          <a:bodyPr/>
          <a:lstStyle/>
          <a:p>
            <a:pPr algn="ctr"/>
            <a:r>
              <a:rPr lang="uk-UA" b="1" dirty="0" smtClean="0">
                <a:effectLst>
                  <a:outerShdw blurRad="38100" dist="38100" dir="2700000" algn="tl">
                    <a:srgbClr val="000000">
                      <a:alpha val="43137"/>
                    </a:srgbClr>
                  </a:outerShdw>
                </a:effectLst>
              </a:rPr>
              <a:t>Основні питання теми</a:t>
            </a:r>
            <a:endParaRPr lang="ru-RU" b="1" dirty="0">
              <a:effectLst>
                <a:outerShdw blurRad="38100" dist="38100" dir="2700000" algn="tl">
                  <a:srgbClr val="000000">
                    <a:alpha val="43137"/>
                  </a:srgbClr>
                </a:outerShdw>
              </a:effectLst>
            </a:endParaRPr>
          </a:p>
        </p:txBody>
      </p:sp>
      <p:sp>
        <p:nvSpPr>
          <p:cNvPr id="5" name="Содержимое 4"/>
          <p:cNvSpPr>
            <a:spLocks noGrp="1"/>
          </p:cNvSpPr>
          <p:nvPr>
            <p:ph idx="1"/>
          </p:nvPr>
        </p:nvSpPr>
        <p:spPr>
          <a:xfrm>
            <a:off x="1357290" y="1500174"/>
            <a:ext cx="7498080" cy="4800600"/>
          </a:xfrm>
        </p:spPr>
        <p:txBody>
          <a:bodyPr>
            <a:normAutofit/>
          </a:bodyPr>
          <a:lstStyle/>
          <a:p>
            <a:pPr marL="596646" lvl="0" indent="-514350">
              <a:buFont typeface="+mj-lt"/>
              <a:buAutoNum type="arabicPeriod"/>
            </a:pPr>
            <a:r>
              <a:rPr lang="uk-UA" sz="3400" b="1" dirty="0" smtClean="0"/>
              <a:t>Правові форми використання земель: загальна характеристика.</a:t>
            </a:r>
            <a:endParaRPr lang="ru-RU" sz="3400" b="1" i="1" dirty="0" smtClean="0"/>
          </a:p>
          <a:p>
            <a:pPr marL="596646" lvl="0" indent="-514350">
              <a:buFont typeface="+mj-lt"/>
              <a:buAutoNum type="arabicPeriod"/>
            </a:pPr>
            <a:r>
              <a:rPr lang="uk-UA" sz="3400" b="1" dirty="0" smtClean="0"/>
              <a:t>Право землекористування: поняття, принципи та види.</a:t>
            </a:r>
            <a:endParaRPr lang="ru-RU" sz="3400" b="1" i="1" dirty="0" smtClean="0"/>
          </a:p>
          <a:p>
            <a:pPr marL="596646" lvl="0" indent="-514350">
              <a:buFont typeface="+mj-lt"/>
              <a:buAutoNum type="arabicPeriod"/>
            </a:pPr>
            <a:r>
              <a:rPr lang="uk-UA" sz="3400" b="1" dirty="0" smtClean="0"/>
              <a:t>Право постійного користування землею.</a:t>
            </a:r>
            <a:endParaRPr lang="ru-RU" sz="3400" b="1" i="1" dirty="0" smtClean="0"/>
          </a:p>
          <a:p>
            <a:pPr marL="596646" lvl="0" indent="-514350">
              <a:buFont typeface="+mj-lt"/>
              <a:buAutoNum type="arabicPeriod"/>
            </a:pPr>
            <a:r>
              <a:rPr lang="uk-UA" sz="3400" b="1" dirty="0" smtClean="0"/>
              <a:t>Правові засади оренди земель.</a:t>
            </a:r>
            <a:endParaRPr lang="ru-RU" sz="3400" b="1" i="1" dirty="0"/>
          </a:p>
        </p:txBody>
      </p:sp>
      <p:sp>
        <p:nvSpPr>
          <p:cNvPr id="2" name="Прямокутник 1"/>
          <p:cNvSpPr/>
          <p:nvPr/>
        </p:nvSpPr>
        <p:spPr>
          <a:xfrm>
            <a:off x="4456423" y="3244334"/>
            <a:ext cx="231154" cy="369332"/>
          </a:xfrm>
          <a:prstGeom prst="rect">
            <a:avLst/>
          </a:prstGeom>
        </p:spPr>
        <p:txBody>
          <a:bodyPr wrap="none">
            <a:spAutoFit/>
          </a:bodyPr>
          <a:lstStyle/>
          <a:p>
            <a:r>
              <a:rPr lang="uk-UA" dirty="0"/>
              <a:t> </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35608" y="188640"/>
            <a:ext cx="7498080" cy="720080"/>
          </a:xfrm>
        </p:spPr>
        <p:txBody>
          <a:bodyPr>
            <a:normAutofit fontScale="90000"/>
          </a:bodyPr>
          <a:lstStyle/>
          <a:p>
            <a:pPr algn="ctr"/>
            <a:r>
              <a:rPr lang="uk-UA" sz="2200" b="1" dirty="0" smtClean="0"/>
              <a:t>Законодавчі засади виникнення права </a:t>
            </a:r>
            <a:r>
              <a:rPr lang="uk-UA" sz="2200" b="1" dirty="0" smtClean="0"/>
              <a:t>користування землею</a:t>
            </a:r>
            <a:endParaRPr lang="ru-RU" sz="2200" b="1" dirty="0"/>
          </a:p>
        </p:txBody>
      </p:sp>
      <p:sp>
        <p:nvSpPr>
          <p:cNvPr id="3" name="Объект 2"/>
          <p:cNvSpPr>
            <a:spLocks noGrp="1"/>
          </p:cNvSpPr>
          <p:nvPr>
            <p:ph idx="1"/>
          </p:nvPr>
        </p:nvSpPr>
        <p:spPr>
          <a:xfrm>
            <a:off x="1146416" y="980728"/>
            <a:ext cx="7890080" cy="5832648"/>
          </a:xfrm>
        </p:spPr>
        <p:txBody>
          <a:bodyPr>
            <a:normAutofit/>
          </a:bodyPr>
          <a:lstStyle/>
          <a:p>
            <a:pPr marL="596646" indent="-514350">
              <a:spcBef>
                <a:spcPts val="1200"/>
              </a:spcBef>
              <a:buFont typeface="+mj-lt"/>
              <a:buAutoNum type="arabicPeriod"/>
            </a:pPr>
            <a:r>
              <a:rPr lang="uk-UA" sz="1800" dirty="0" smtClean="0">
                <a:ea typeface="Tahoma" panose="020B0604030504040204" pitchFamily="34" charset="0"/>
                <a:cs typeface="Tahoma" panose="020B0604030504040204" pitchFamily="34" charset="0"/>
              </a:rPr>
              <a:t>Цивільний кодекс України.</a:t>
            </a:r>
          </a:p>
          <a:p>
            <a:pPr marL="596646" indent="-514350">
              <a:spcBef>
                <a:spcPts val="1200"/>
              </a:spcBef>
              <a:buFont typeface="+mj-lt"/>
              <a:buAutoNum type="arabicPeriod"/>
            </a:pPr>
            <a:r>
              <a:rPr lang="uk-UA" sz="1800" dirty="0" smtClean="0">
                <a:ea typeface="Tahoma" panose="020B0604030504040204" pitchFamily="34" charset="0"/>
                <a:cs typeface="Tahoma" panose="020B0604030504040204" pitchFamily="34" charset="0"/>
              </a:rPr>
              <a:t>Земельний кодекс України.</a:t>
            </a:r>
          </a:p>
          <a:p>
            <a:pPr marL="596646" indent="-514350">
              <a:spcBef>
                <a:spcPts val="1200"/>
              </a:spcBef>
              <a:buFont typeface="+mj-lt"/>
              <a:buAutoNum type="arabicPeriod"/>
            </a:pPr>
            <a:r>
              <a:rPr lang="uk-UA" sz="1800" dirty="0" smtClean="0">
                <a:ea typeface="Tahoma" panose="020B0604030504040204" pitchFamily="34" charset="0"/>
                <a:cs typeface="Tahoma" panose="020B0604030504040204" pitchFamily="34" charset="0"/>
              </a:rPr>
              <a:t>Закон України від 01 липня 2004 р. № 1952-IV  (в редакції Закону України від 26 листопада 2015 р. № 834-VIII ) </a:t>
            </a:r>
            <a:r>
              <a:rPr lang="uk-UA" sz="1800" b="1" dirty="0" smtClean="0">
                <a:ea typeface="Tahoma" panose="020B0604030504040204" pitchFamily="34" charset="0"/>
                <a:cs typeface="Tahoma" panose="020B0604030504040204" pitchFamily="34" charset="0"/>
              </a:rPr>
              <a:t>«Про державну реєстрацію речових прав на нерухоме майно та їх обтяжень»</a:t>
            </a:r>
            <a:r>
              <a:rPr lang="uk-UA" sz="1800" dirty="0" smtClean="0">
                <a:ea typeface="Tahoma" panose="020B0604030504040204" pitchFamily="34" charset="0"/>
                <a:cs typeface="Tahoma" panose="020B0604030504040204" pitchFamily="34" charset="0"/>
              </a:rPr>
              <a:t>.</a:t>
            </a:r>
          </a:p>
          <a:p>
            <a:pPr marL="596646" indent="-514350">
              <a:spcBef>
                <a:spcPts val="1200"/>
              </a:spcBef>
              <a:buFont typeface="+mj-lt"/>
              <a:buAutoNum type="arabicPeriod"/>
            </a:pPr>
            <a:r>
              <a:rPr lang="uk-UA" sz="1800" dirty="0" smtClean="0">
                <a:ea typeface="Tahoma" panose="020B0604030504040204" pitchFamily="34" charset="0"/>
                <a:cs typeface="Tahoma" panose="020B0604030504040204" pitchFamily="34" charset="0"/>
              </a:rPr>
              <a:t>Закон України від 7 липня 2011 р. № 3613-VI </a:t>
            </a:r>
            <a:r>
              <a:rPr lang="uk-UA" sz="1800" b="1" dirty="0" smtClean="0">
                <a:ea typeface="Tahoma" panose="020B0604030504040204" pitchFamily="34" charset="0"/>
                <a:cs typeface="Tahoma" panose="020B0604030504040204" pitchFamily="34" charset="0"/>
              </a:rPr>
              <a:t>«Про Державний земельний кадастр»</a:t>
            </a:r>
            <a:r>
              <a:rPr lang="uk-UA" sz="1800" dirty="0" smtClean="0">
                <a:ea typeface="Tahoma" panose="020B0604030504040204" pitchFamily="34" charset="0"/>
                <a:cs typeface="Tahoma" panose="020B0604030504040204" pitchFamily="34" charset="0"/>
              </a:rPr>
              <a:t>.</a:t>
            </a:r>
          </a:p>
          <a:p>
            <a:pPr marL="596646" indent="-514350">
              <a:spcBef>
                <a:spcPts val="1200"/>
              </a:spcBef>
              <a:buFont typeface="+mj-lt"/>
              <a:buAutoNum type="arabicPeriod"/>
            </a:pPr>
            <a:r>
              <a:rPr lang="uk-UA" sz="1800" dirty="0" smtClean="0">
                <a:ea typeface="Tahoma" panose="020B0604030504040204" pitchFamily="34" charset="0"/>
                <a:cs typeface="Tahoma" panose="020B0604030504040204" pitchFamily="34" charset="0"/>
              </a:rPr>
              <a:t>Закон України від 22 травня 2003 р. № 858-IV</a:t>
            </a:r>
            <a:r>
              <a:rPr lang="uk-UA" sz="1800" b="1" dirty="0" smtClean="0">
                <a:ea typeface="Tahoma" panose="020B0604030504040204" pitchFamily="34" charset="0"/>
                <a:cs typeface="Tahoma" panose="020B0604030504040204" pitchFamily="34" charset="0"/>
              </a:rPr>
              <a:t> «Про землеустрій»</a:t>
            </a:r>
            <a:r>
              <a:rPr lang="uk-UA" sz="1800" dirty="0" smtClean="0">
                <a:ea typeface="Tahoma" panose="020B0604030504040204" pitchFamily="34" charset="0"/>
                <a:cs typeface="Tahoma" panose="020B0604030504040204" pitchFamily="34" charset="0"/>
              </a:rPr>
              <a:t>.</a:t>
            </a:r>
          </a:p>
          <a:p>
            <a:pPr marL="596646" indent="-514350">
              <a:spcBef>
                <a:spcPts val="1200"/>
              </a:spcBef>
              <a:buFont typeface="+mj-lt"/>
              <a:buAutoNum type="arabicPeriod"/>
            </a:pPr>
            <a:r>
              <a:rPr lang="uk-UA" sz="1800" dirty="0" smtClean="0">
                <a:ea typeface="Tahoma" panose="020B0604030504040204" pitchFamily="34" charset="0"/>
                <a:cs typeface="Tahoma" panose="020B0604030504040204" pitchFamily="34" charset="0"/>
              </a:rPr>
              <a:t>Закон України від 02 травня 2023 р. № 3065-IX </a:t>
            </a:r>
            <a:r>
              <a:rPr lang="uk-UA" sz="1800" b="1" dirty="0" smtClean="0">
                <a:ea typeface="Tahoma" panose="020B0604030504040204" pitchFamily="34" charset="0"/>
                <a:cs typeface="Tahoma" panose="020B0604030504040204" pitchFamily="34" charset="0"/>
              </a:rPr>
              <a:t>«Про внесення змін до деяких законодавчих актів України щодо вдосконалення правового регулювання вчинення нотаріальних та реєстраційних дій при набутті прав на земельні ділянки».</a:t>
            </a:r>
          </a:p>
          <a:p>
            <a:pPr marL="596646" indent="-514350">
              <a:spcBef>
                <a:spcPts val="1200"/>
              </a:spcBef>
              <a:buFont typeface="+mj-lt"/>
              <a:buAutoNum type="arabicPeriod"/>
            </a:pPr>
            <a:r>
              <a:rPr lang="uk-UA" sz="1800" dirty="0" smtClean="0">
                <a:ea typeface="Tahoma" panose="020B0604030504040204" pitchFamily="34" charset="0"/>
                <a:cs typeface="Tahoma" panose="020B0604030504040204" pitchFamily="34" charset="0"/>
              </a:rPr>
              <a:t>Закон України від 08 жовтня 2024 р. № 3993-IX</a:t>
            </a:r>
            <a:r>
              <a:rPr lang="uk-UA" sz="1800" b="1" dirty="0" smtClean="0">
                <a:ea typeface="Tahoma" panose="020B0604030504040204" pitchFamily="34" charset="0"/>
                <a:cs typeface="Tahoma" panose="020B0604030504040204" pitchFamily="34" charset="0"/>
              </a:rPr>
              <a:t> «Про внесення змін до деяких законодавчих актів України щодо захисту інтересів власників земельних часток (паїв), а також застосування адміністративної процедури у сфері земельних відносин».</a:t>
            </a:r>
          </a:p>
          <a:p>
            <a:pPr marL="596646" indent="-514350">
              <a:buFont typeface="+mj-lt"/>
              <a:buAutoNum type="arabicPeriod"/>
            </a:pPr>
            <a:endParaRPr lang="uk-UA" sz="2200" dirty="0" smtClean="0">
              <a:ea typeface="Tahoma" panose="020B0604030504040204" pitchFamily="34" charset="0"/>
              <a:cs typeface="Tahoma" panose="020B0604030504040204" pitchFamily="34" charset="0"/>
            </a:endParaRPr>
          </a:p>
          <a:p>
            <a:endParaRPr lang="ru-RU" dirty="0"/>
          </a:p>
        </p:txBody>
      </p:sp>
      <p:sp>
        <p:nvSpPr>
          <p:cNvPr id="4" name="Номер слайда 3"/>
          <p:cNvSpPr>
            <a:spLocks noGrp="1"/>
          </p:cNvSpPr>
          <p:nvPr>
            <p:ph type="sldNum" sz="quarter" idx="12"/>
          </p:nvPr>
        </p:nvSpPr>
        <p:spPr/>
        <p:txBody>
          <a:bodyPr/>
          <a:lstStyle/>
          <a:p>
            <a:fld id="{E6E552DB-3BFB-4DB8-BCA7-BD5160928C6A}" type="slidenum">
              <a:rPr lang="ru-RU" smtClean="0"/>
              <a:pPr/>
              <a:t>20</a:t>
            </a:fld>
            <a:endParaRPr lang="ru-RU"/>
          </a:p>
        </p:txBody>
      </p:sp>
    </p:spTree>
    <p:extLst>
      <p:ext uri="{BB962C8B-B14F-4D97-AF65-F5344CB8AC3E}">
        <p14:creationId xmlns:p14="http://schemas.microsoft.com/office/powerpoint/2010/main" val="502863608"/>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Прямоугольник 4"/>
          <p:cNvSpPr/>
          <p:nvPr/>
        </p:nvSpPr>
        <p:spPr>
          <a:xfrm>
            <a:off x="1115616" y="692696"/>
            <a:ext cx="7776864" cy="6247864"/>
          </a:xfrm>
          <a:prstGeom prst="rect">
            <a:avLst/>
          </a:prstGeom>
        </p:spPr>
        <p:txBody>
          <a:bodyPr wrap="square">
            <a:spAutoFit/>
          </a:bodyPr>
          <a:lstStyle/>
          <a:p>
            <a:pPr indent="457200" algn="just">
              <a:spcAft>
                <a:spcPts val="0"/>
              </a:spcAft>
            </a:pPr>
            <a:r>
              <a:rPr lang="uk-UA" sz="2000" b="1" dirty="0">
                <a:latin typeface="Times New Roman"/>
                <a:ea typeface="Times New Roman"/>
              </a:rPr>
              <a:t>З А К О Н </a:t>
            </a:r>
            <a:r>
              <a:rPr lang="uk-UA" sz="2000" b="1" dirty="0" smtClean="0">
                <a:latin typeface="Times New Roman"/>
                <a:ea typeface="Times New Roman"/>
              </a:rPr>
              <a:t>   У</a:t>
            </a:r>
            <a:r>
              <a:rPr lang="uk-UA" sz="2000" b="1" dirty="0">
                <a:latin typeface="Times New Roman"/>
                <a:ea typeface="Times New Roman"/>
              </a:rPr>
              <a:t> К Р А Ї Н И</a:t>
            </a:r>
            <a:endParaRPr lang="ru-RU" sz="2000" b="1" dirty="0">
              <a:latin typeface="Times New Roman"/>
              <a:ea typeface="Times New Roman"/>
            </a:endParaRPr>
          </a:p>
          <a:p>
            <a:pPr algn="just">
              <a:spcAft>
                <a:spcPts val="0"/>
              </a:spcAft>
            </a:pPr>
            <a:r>
              <a:rPr lang="uk-UA" sz="2000" b="1" dirty="0">
                <a:latin typeface="Times New Roman"/>
                <a:ea typeface="Times New Roman"/>
              </a:rPr>
              <a:t>Про внесення змін до деяких законодавчих актів України щодо спрощення порядку набуття прав на </a:t>
            </a:r>
            <a:r>
              <a:rPr lang="uk-UA" sz="2000" b="1" dirty="0" smtClean="0">
                <a:latin typeface="Times New Roman"/>
                <a:ea typeface="Times New Roman"/>
              </a:rPr>
              <a:t>землю: </a:t>
            </a:r>
            <a:r>
              <a:rPr lang="uk-UA" sz="2000" b="1" dirty="0">
                <a:latin typeface="Times New Roman"/>
                <a:ea typeface="Times New Roman"/>
              </a:rPr>
              <a:t>від 05 листопада 2009 року № 1702-VI</a:t>
            </a:r>
            <a:endParaRPr lang="ru-RU" sz="2000" b="1" dirty="0">
              <a:latin typeface="Times New Roman"/>
              <a:ea typeface="Times New Roman"/>
            </a:endParaRPr>
          </a:p>
          <a:p>
            <a:pPr algn="just">
              <a:spcAft>
                <a:spcPts val="0"/>
              </a:spcAft>
            </a:pPr>
            <a:r>
              <a:rPr lang="uk-UA" sz="2000" b="1" dirty="0">
                <a:latin typeface="Times New Roman"/>
                <a:ea typeface="Times New Roman"/>
              </a:rPr>
              <a:t> </a:t>
            </a:r>
            <a:endParaRPr lang="ru-RU" sz="2000" b="1" dirty="0">
              <a:latin typeface="Times New Roman"/>
              <a:ea typeface="Times New Roman"/>
            </a:endParaRPr>
          </a:p>
          <a:p>
            <a:pPr indent="457200" algn="just">
              <a:spcAft>
                <a:spcPts val="0"/>
              </a:spcAft>
            </a:pPr>
            <a:r>
              <a:rPr lang="uk-UA" sz="2000" b="1" dirty="0">
                <a:latin typeface="Times New Roman"/>
                <a:ea typeface="Times New Roman"/>
              </a:rPr>
              <a:t>З А К О Н </a:t>
            </a:r>
            <a:r>
              <a:rPr lang="uk-UA" sz="2000" b="1" dirty="0" smtClean="0">
                <a:latin typeface="Times New Roman"/>
                <a:ea typeface="Times New Roman"/>
              </a:rPr>
              <a:t>    У</a:t>
            </a:r>
            <a:r>
              <a:rPr lang="uk-UA" sz="2000" b="1" dirty="0">
                <a:latin typeface="Times New Roman"/>
                <a:ea typeface="Times New Roman"/>
              </a:rPr>
              <a:t> К Р А Ї Н И</a:t>
            </a:r>
            <a:endParaRPr lang="ru-RU" sz="2000" b="1" dirty="0">
              <a:latin typeface="Times New Roman"/>
              <a:ea typeface="Times New Roman"/>
            </a:endParaRPr>
          </a:p>
          <a:p>
            <a:pPr algn="just">
              <a:spcAft>
                <a:spcPts val="0"/>
              </a:spcAft>
            </a:pPr>
            <a:r>
              <a:rPr lang="uk-UA" sz="2000" b="1" dirty="0">
                <a:latin typeface="Times New Roman"/>
                <a:ea typeface="Times New Roman"/>
              </a:rPr>
              <a:t>Про внесення змін до деяких законодавчих актів України щодо вдосконалення процедури відведення земельних ділянок та зміни їх цільового </a:t>
            </a:r>
            <a:r>
              <a:rPr lang="uk-UA" sz="2000" b="1" dirty="0" smtClean="0">
                <a:latin typeface="Times New Roman"/>
                <a:ea typeface="Times New Roman"/>
              </a:rPr>
              <a:t>призначення:  </a:t>
            </a:r>
            <a:r>
              <a:rPr lang="uk-UA" sz="2000" b="1" dirty="0">
                <a:latin typeface="Times New Roman"/>
                <a:ea typeface="Times New Roman"/>
              </a:rPr>
              <a:t>від 02 жовтня 2012 року № 5395-VI</a:t>
            </a:r>
            <a:endParaRPr lang="ru-RU" sz="2000" b="1" dirty="0">
              <a:latin typeface="Times New Roman"/>
              <a:ea typeface="Times New Roman"/>
            </a:endParaRPr>
          </a:p>
          <a:p>
            <a:pPr algn="just">
              <a:spcAft>
                <a:spcPts val="0"/>
              </a:spcAft>
            </a:pPr>
            <a:r>
              <a:rPr lang="uk-UA" sz="2000" b="1" dirty="0">
                <a:latin typeface="Times New Roman"/>
                <a:ea typeface="Times New Roman"/>
              </a:rPr>
              <a:t> </a:t>
            </a:r>
            <a:endParaRPr lang="ru-RU" sz="2000" b="1" dirty="0">
              <a:latin typeface="Times New Roman"/>
              <a:ea typeface="Times New Roman"/>
            </a:endParaRPr>
          </a:p>
          <a:p>
            <a:pPr indent="457200" algn="just">
              <a:spcAft>
                <a:spcPts val="0"/>
              </a:spcAft>
            </a:pPr>
            <a:r>
              <a:rPr lang="uk-UA" sz="2000" b="1" dirty="0">
                <a:latin typeface="Times New Roman"/>
                <a:ea typeface="Times New Roman"/>
              </a:rPr>
              <a:t>З А К О Н </a:t>
            </a:r>
            <a:r>
              <a:rPr lang="uk-UA" sz="2000" b="1" dirty="0" smtClean="0">
                <a:latin typeface="Times New Roman"/>
                <a:ea typeface="Times New Roman"/>
              </a:rPr>
              <a:t>    У</a:t>
            </a:r>
            <a:r>
              <a:rPr lang="uk-UA" sz="2000" b="1" dirty="0">
                <a:latin typeface="Times New Roman"/>
                <a:ea typeface="Times New Roman"/>
              </a:rPr>
              <a:t> К Р А Ї Н И</a:t>
            </a:r>
            <a:endParaRPr lang="ru-RU" sz="2000" b="1" dirty="0">
              <a:latin typeface="Times New Roman"/>
              <a:ea typeface="Times New Roman"/>
            </a:endParaRPr>
          </a:p>
          <a:p>
            <a:pPr algn="just">
              <a:spcAft>
                <a:spcPts val="0"/>
              </a:spcAft>
            </a:pPr>
            <a:r>
              <a:rPr lang="uk-UA" sz="2000" b="1" dirty="0">
                <a:latin typeface="Times New Roman"/>
                <a:ea typeface="Times New Roman"/>
              </a:rPr>
              <a:t>Про внесення змін до деяких законодавчих актів України щодо вдосконалення процедури відведення земельних </a:t>
            </a:r>
            <a:r>
              <a:rPr lang="uk-UA" sz="2000" b="1" dirty="0" smtClean="0">
                <a:latin typeface="Times New Roman"/>
                <a:ea typeface="Times New Roman"/>
              </a:rPr>
              <a:t>ділянок: </a:t>
            </a:r>
            <a:r>
              <a:rPr lang="uk-UA" sz="2000" b="1" dirty="0">
                <a:latin typeface="Times New Roman"/>
                <a:ea typeface="Times New Roman"/>
              </a:rPr>
              <a:t>від 02 липня 2013 року № </a:t>
            </a:r>
            <a:r>
              <a:rPr lang="uk-UA" sz="2000" b="1" dirty="0" smtClean="0">
                <a:latin typeface="Times New Roman"/>
                <a:ea typeface="Times New Roman"/>
              </a:rPr>
              <a:t>366-VIІ</a:t>
            </a:r>
            <a:endParaRPr lang="en-US" sz="2000" b="1" dirty="0" smtClean="0">
              <a:latin typeface="Times New Roman"/>
              <a:ea typeface="Times New Roman"/>
            </a:endParaRPr>
          </a:p>
          <a:p>
            <a:pPr indent="457200" algn="just">
              <a:spcAft>
                <a:spcPts val="0"/>
              </a:spcAft>
            </a:pPr>
            <a:endParaRPr lang="en-US" sz="2000" b="1" dirty="0" smtClean="0">
              <a:latin typeface="Times New Roman"/>
              <a:ea typeface="Times New Roman"/>
            </a:endParaRPr>
          </a:p>
          <a:p>
            <a:pPr indent="457200" algn="just">
              <a:spcAft>
                <a:spcPts val="0"/>
              </a:spcAft>
            </a:pPr>
            <a:r>
              <a:rPr lang="uk-UA" sz="2000" b="1" dirty="0" smtClean="0">
                <a:latin typeface="Times New Roman"/>
                <a:ea typeface="Times New Roman"/>
              </a:rPr>
              <a:t>З</a:t>
            </a:r>
            <a:r>
              <a:rPr lang="uk-UA" sz="2000" b="1" dirty="0">
                <a:latin typeface="Times New Roman"/>
                <a:ea typeface="Times New Roman"/>
              </a:rPr>
              <a:t> А К О Н     У К Р А Ї Н И</a:t>
            </a:r>
            <a:endParaRPr lang="ru-RU" sz="2000" b="1" dirty="0">
              <a:latin typeface="Times New Roman"/>
              <a:ea typeface="Times New Roman"/>
            </a:endParaRPr>
          </a:p>
          <a:p>
            <a:pPr algn="just">
              <a:spcAft>
                <a:spcPts val="0"/>
              </a:spcAft>
            </a:pPr>
            <a:r>
              <a:rPr lang="uk-UA" sz="2000" b="1" dirty="0">
                <a:latin typeface="Times New Roman"/>
                <a:ea typeface="Times New Roman"/>
              </a:rPr>
              <a:t>Про внесення змін до деяких законодавчих актів України щодо </a:t>
            </a:r>
            <a:r>
              <a:rPr lang="uk-UA" sz="2000" b="1" dirty="0" smtClean="0">
                <a:latin typeface="Times New Roman"/>
                <a:ea typeface="Times New Roman"/>
              </a:rPr>
              <a:t>правової долі земельних ділянок, власники яких померли: </a:t>
            </a:r>
            <a:r>
              <a:rPr lang="uk-UA" sz="2000" b="1" dirty="0">
                <a:latin typeface="Times New Roman"/>
                <a:ea typeface="Times New Roman"/>
              </a:rPr>
              <a:t>від </a:t>
            </a:r>
            <a:r>
              <a:rPr lang="uk-UA" sz="2000" b="1" dirty="0" smtClean="0">
                <a:latin typeface="Times New Roman"/>
                <a:ea typeface="Times New Roman"/>
              </a:rPr>
              <a:t>20 вересня 2016 </a:t>
            </a:r>
            <a:r>
              <a:rPr lang="uk-UA" sz="2000" b="1" dirty="0">
                <a:latin typeface="Times New Roman"/>
                <a:ea typeface="Times New Roman"/>
              </a:rPr>
              <a:t>року № </a:t>
            </a:r>
            <a:r>
              <a:rPr lang="uk-UA" sz="2000" b="1" dirty="0" smtClean="0">
                <a:latin typeface="Times New Roman"/>
                <a:ea typeface="Times New Roman"/>
              </a:rPr>
              <a:t>1533-VIІІ</a:t>
            </a:r>
            <a:endParaRPr lang="ru-RU" sz="2000" b="1" dirty="0">
              <a:latin typeface="Times New Roman"/>
              <a:ea typeface="Times New Roman"/>
            </a:endParaRPr>
          </a:p>
          <a:p>
            <a:pPr algn="just">
              <a:spcAft>
                <a:spcPts val="0"/>
              </a:spcAft>
            </a:pPr>
            <a:endParaRPr lang="ru-RU" sz="2000" b="1" dirty="0">
              <a:effectLst/>
              <a:latin typeface="Times New Roman"/>
              <a:ea typeface="Times New Roman"/>
            </a:endParaRPr>
          </a:p>
        </p:txBody>
      </p:sp>
    </p:spTree>
    <p:extLst>
      <p:ext uri="{BB962C8B-B14F-4D97-AF65-F5344CB8AC3E}">
        <p14:creationId xmlns:p14="http://schemas.microsoft.com/office/powerpoint/2010/main" val="3401606450"/>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043608" y="332656"/>
            <a:ext cx="7776864" cy="5293757"/>
          </a:xfrm>
          <a:prstGeom prst="rect">
            <a:avLst/>
          </a:prstGeom>
        </p:spPr>
        <p:txBody>
          <a:bodyPr wrap="square">
            <a:spAutoFit/>
          </a:bodyPr>
          <a:lstStyle/>
          <a:p>
            <a:pPr algn="ctr" fontAlgn="base"/>
            <a:r>
              <a:rPr lang="ru-RU" sz="2800" b="1" dirty="0" smtClean="0">
                <a:solidFill>
                  <a:schemeClr val="accent3">
                    <a:lumMod val="75000"/>
                  </a:schemeClr>
                </a:solidFill>
              </a:rPr>
              <a:t>Права землекористувачів (ст. 95 ЗК)</a:t>
            </a:r>
          </a:p>
          <a:p>
            <a:pPr algn="just" fontAlgn="base"/>
            <a:endParaRPr lang="ru-RU" sz="2400" b="1" dirty="0">
              <a:solidFill>
                <a:srgbClr val="000000"/>
              </a:solidFill>
            </a:endParaRPr>
          </a:p>
          <a:p>
            <a:pPr algn="just" fontAlgn="base">
              <a:spcAft>
                <a:spcPts val="1200"/>
              </a:spcAft>
            </a:pPr>
            <a:r>
              <a:rPr lang="ru-RU" sz="2400" b="1" dirty="0" smtClean="0">
                <a:solidFill>
                  <a:srgbClr val="FF0000"/>
                </a:solidFill>
              </a:rPr>
              <a:t>а)</a:t>
            </a:r>
            <a:r>
              <a:rPr lang="uk-UA" sz="2600" b="1" dirty="0" smtClean="0">
                <a:solidFill>
                  <a:srgbClr val="FF0000"/>
                </a:solidFill>
              </a:rPr>
              <a:t> </a:t>
            </a:r>
            <a:r>
              <a:rPr lang="uk-UA" sz="2200" b="1" dirty="0" smtClean="0">
                <a:solidFill>
                  <a:srgbClr val="000000"/>
                </a:solidFill>
              </a:rPr>
              <a:t>самостійно господарювати на землі;</a:t>
            </a:r>
          </a:p>
          <a:p>
            <a:pPr algn="just" fontAlgn="base">
              <a:spcAft>
                <a:spcPts val="1200"/>
              </a:spcAft>
            </a:pPr>
            <a:r>
              <a:rPr lang="uk-UA" sz="2200" b="1" dirty="0" smtClean="0">
                <a:solidFill>
                  <a:srgbClr val="FF0000"/>
                </a:solidFill>
              </a:rPr>
              <a:t>б) </a:t>
            </a:r>
            <a:r>
              <a:rPr lang="uk-UA" sz="2200" b="1" dirty="0" smtClean="0">
                <a:solidFill>
                  <a:srgbClr val="000000"/>
                </a:solidFill>
              </a:rPr>
              <a:t>власності на посіви і насадження сільськогосподарських та інших культур, на вироблену продукцію;</a:t>
            </a:r>
          </a:p>
          <a:p>
            <a:pPr algn="just" fontAlgn="base">
              <a:spcAft>
                <a:spcPts val="1200"/>
              </a:spcAft>
            </a:pPr>
            <a:r>
              <a:rPr lang="uk-UA" sz="2200" b="1" dirty="0" smtClean="0">
                <a:solidFill>
                  <a:srgbClr val="FF0000"/>
                </a:solidFill>
              </a:rPr>
              <a:t>в) </a:t>
            </a:r>
            <a:r>
              <a:rPr lang="uk-UA" sz="2200" b="1" dirty="0" smtClean="0">
                <a:solidFill>
                  <a:srgbClr val="000000"/>
                </a:solidFill>
              </a:rPr>
              <a:t>використовувати у встановленому порядку для власних потреб наявні на земельній ділянці загальнопоширені корисні копалини, торф, ліси, водні об'єкти, а також інші корисні властивості землі;</a:t>
            </a:r>
          </a:p>
          <a:p>
            <a:pPr algn="just" fontAlgn="base">
              <a:spcAft>
                <a:spcPts val="1200"/>
              </a:spcAft>
            </a:pPr>
            <a:r>
              <a:rPr lang="uk-UA" sz="2200" b="1" dirty="0" smtClean="0">
                <a:solidFill>
                  <a:srgbClr val="FF0000"/>
                </a:solidFill>
              </a:rPr>
              <a:t>г) </a:t>
            </a:r>
            <a:r>
              <a:rPr lang="uk-UA" sz="2200" b="1" dirty="0" smtClean="0">
                <a:solidFill>
                  <a:srgbClr val="000000"/>
                </a:solidFill>
              </a:rPr>
              <a:t>на відшкодування збитків у випадках, передбачених законом;</a:t>
            </a:r>
          </a:p>
          <a:p>
            <a:pPr algn="just" fontAlgn="base">
              <a:spcAft>
                <a:spcPts val="1200"/>
              </a:spcAft>
            </a:pPr>
            <a:r>
              <a:rPr lang="uk-UA" sz="2200" b="1" dirty="0" smtClean="0">
                <a:solidFill>
                  <a:srgbClr val="FF0000"/>
                </a:solidFill>
              </a:rPr>
              <a:t>ґ) </a:t>
            </a:r>
            <a:r>
              <a:rPr lang="uk-UA" sz="2200" b="1" dirty="0" smtClean="0">
                <a:solidFill>
                  <a:srgbClr val="000000"/>
                </a:solidFill>
              </a:rPr>
              <a:t>споруджувати жилі будинки, виробничі та інші будівлі і споруди.</a:t>
            </a:r>
            <a:endParaRPr lang="uk-UA" sz="2200" b="1" i="0" dirty="0">
              <a:solidFill>
                <a:srgbClr val="000000"/>
              </a:solidFill>
              <a:effectLst/>
            </a:endParaRPr>
          </a:p>
        </p:txBody>
      </p:sp>
    </p:spTree>
    <p:extLst>
      <p:ext uri="{BB962C8B-B14F-4D97-AF65-F5344CB8AC3E}">
        <p14:creationId xmlns:p14="http://schemas.microsoft.com/office/powerpoint/2010/main" val="2648540469"/>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043608" y="188640"/>
            <a:ext cx="7920880" cy="6740307"/>
          </a:xfrm>
          <a:prstGeom prst="rect">
            <a:avLst/>
          </a:prstGeom>
        </p:spPr>
        <p:txBody>
          <a:bodyPr wrap="square">
            <a:spAutoFit/>
          </a:bodyPr>
          <a:lstStyle/>
          <a:p>
            <a:pPr algn="ctr" fontAlgn="base"/>
            <a:r>
              <a:rPr lang="uk-UA" sz="2800" b="1" dirty="0" smtClean="0">
                <a:solidFill>
                  <a:schemeClr val="accent3">
                    <a:lumMod val="75000"/>
                  </a:schemeClr>
                </a:solidFill>
              </a:rPr>
              <a:t>Обов'язки землекористувачів </a:t>
            </a:r>
            <a:r>
              <a:rPr lang="ru-RU" sz="2800" b="1" dirty="0" smtClean="0">
                <a:solidFill>
                  <a:schemeClr val="accent3">
                    <a:lumMod val="75000"/>
                  </a:schemeClr>
                </a:solidFill>
              </a:rPr>
              <a:t>(ст. 96 ЗК)</a:t>
            </a:r>
          </a:p>
          <a:p>
            <a:pPr fontAlgn="base"/>
            <a:r>
              <a:rPr lang="uk-UA" sz="2100" b="1" dirty="0" smtClean="0">
                <a:solidFill>
                  <a:srgbClr val="FF0000"/>
                </a:solidFill>
                <a:cs typeface="Times New Roman" panose="02020603050405020304" pitchFamily="18" charset="0"/>
              </a:rPr>
              <a:t>а) </a:t>
            </a:r>
            <a:r>
              <a:rPr lang="uk-UA" sz="2100" dirty="0" smtClean="0">
                <a:cs typeface="Times New Roman" panose="02020603050405020304" pitchFamily="18" charset="0"/>
              </a:rPr>
              <a:t>забезпечувати використання землі за цільовим призначенням та за свій рахунок приводити її у попередній стан у разі незаконної зміни її рельєфу, за винятком випадків незаконної зміни рельєфу не власником такої земельної ділянки;</a:t>
            </a:r>
          </a:p>
          <a:p>
            <a:pPr fontAlgn="base"/>
            <a:r>
              <a:rPr lang="uk-UA" sz="2100" b="1" dirty="0" smtClean="0">
                <a:solidFill>
                  <a:srgbClr val="FF0000"/>
                </a:solidFill>
                <a:cs typeface="Times New Roman" panose="02020603050405020304" pitchFamily="18" charset="0"/>
              </a:rPr>
              <a:t>б) </a:t>
            </a:r>
            <a:r>
              <a:rPr lang="uk-UA" sz="2100" dirty="0" smtClean="0">
                <a:cs typeface="Times New Roman" panose="02020603050405020304" pitchFamily="18" charset="0"/>
              </a:rPr>
              <a:t>додержуватися вимог законодавства про охорону довкілля;</a:t>
            </a:r>
          </a:p>
          <a:p>
            <a:pPr fontAlgn="base"/>
            <a:r>
              <a:rPr lang="uk-UA" sz="2100" b="1" dirty="0" smtClean="0">
                <a:solidFill>
                  <a:srgbClr val="FF0000"/>
                </a:solidFill>
                <a:cs typeface="Times New Roman" panose="02020603050405020304" pitchFamily="18" charset="0"/>
              </a:rPr>
              <a:t>в) </a:t>
            </a:r>
            <a:r>
              <a:rPr lang="uk-UA" sz="2100" dirty="0" smtClean="0">
                <a:cs typeface="Times New Roman" panose="02020603050405020304" pitchFamily="18" charset="0"/>
              </a:rPr>
              <a:t>своєчасно сплачувати земельний податок або орендну плату;</a:t>
            </a:r>
          </a:p>
          <a:p>
            <a:pPr fontAlgn="base"/>
            <a:r>
              <a:rPr lang="uk-UA" sz="2100" b="1" dirty="0" smtClean="0">
                <a:solidFill>
                  <a:srgbClr val="FF0000"/>
                </a:solidFill>
                <a:cs typeface="Times New Roman" panose="02020603050405020304" pitchFamily="18" charset="0"/>
              </a:rPr>
              <a:t>г) </a:t>
            </a:r>
            <a:r>
              <a:rPr lang="uk-UA" sz="2100" dirty="0" smtClean="0">
                <a:cs typeface="Times New Roman" panose="02020603050405020304" pitchFamily="18" charset="0"/>
              </a:rPr>
              <a:t>не порушувати прав власників суміжних земельних ділянок та землекористувачів;</a:t>
            </a:r>
          </a:p>
          <a:p>
            <a:pPr fontAlgn="base"/>
            <a:r>
              <a:rPr lang="uk-UA" sz="2100" b="1" dirty="0" smtClean="0">
                <a:solidFill>
                  <a:srgbClr val="FF0000"/>
                </a:solidFill>
                <a:cs typeface="Times New Roman" panose="02020603050405020304" pitchFamily="18" charset="0"/>
              </a:rPr>
              <a:t>ґ) </a:t>
            </a:r>
            <a:r>
              <a:rPr lang="uk-UA" sz="2100" dirty="0" smtClean="0">
                <a:cs typeface="Times New Roman" panose="02020603050405020304" pitchFamily="18" charset="0"/>
              </a:rPr>
              <a:t>підвищувати родючість ґрунтів та зберігати інші корисні властивості землі;</a:t>
            </a:r>
          </a:p>
          <a:p>
            <a:pPr fontAlgn="base"/>
            <a:r>
              <a:rPr lang="uk-UA" sz="2100" b="1" dirty="0" smtClean="0">
                <a:solidFill>
                  <a:srgbClr val="FF0000"/>
                </a:solidFill>
                <a:cs typeface="Times New Roman" panose="02020603050405020304" pitchFamily="18" charset="0"/>
              </a:rPr>
              <a:t>д) </a:t>
            </a:r>
            <a:r>
              <a:rPr lang="uk-UA" sz="2100" dirty="0" smtClean="0">
                <a:cs typeface="Times New Roman" panose="02020603050405020304" pitchFamily="18" charset="0"/>
              </a:rPr>
              <a:t>своєчасно надавати відповідним органам виконавчої влади та органам місцевого самоврядування дані про стан і використання земель та інших природних ресурсів у порядку, встановленому законом;</a:t>
            </a:r>
          </a:p>
          <a:p>
            <a:pPr fontAlgn="base"/>
            <a:r>
              <a:rPr lang="uk-UA" sz="2100" b="1" dirty="0" smtClean="0">
                <a:solidFill>
                  <a:srgbClr val="FF0000"/>
                </a:solidFill>
                <a:cs typeface="Times New Roman" panose="02020603050405020304" pitchFamily="18" charset="0"/>
              </a:rPr>
              <a:t>е) </a:t>
            </a:r>
            <a:r>
              <a:rPr lang="uk-UA" sz="2100" dirty="0" smtClean="0">
                <a:cs typeface="Times New Roman" panose="02020603050405020304" pitchFamily="18" charset="0"/>
              </a:rPr>
              <a:t>дотримуватися правил добросусідства та обмежень, пов'язаних з встановленням земельних сервітутів та охоронних зон;</a:t>
            </a:r>
          </a:p>
          <a:p>
            <a:pPr fontAlgn="base"/>
            <a:r>
              <a:rPr lang="uk-UA" sz="2100" b="1" dirty="0" smtClean="0">
                <a:solidFill>
                  <a:srgbClr val="FF0000"/>
                </a:solidFill>
                <a:cs typeface="Times New Roman" panose="02020603050405020304" pitchFamily="18" charset="0"/>
              </a:rPr>
              <a:t>є) </a:t>
            </a:r>
            <a:r>
              <a:rPr lang="uk-UA" sz="2100" dirty="0" smtClean="0">
                <a:cs typeface="Times New Roman" panose="02020603050405020304" pitchFamily="18" charset="0"/>
              </a:rPr>
              <a:t>зберігати геодезичні знаки, протиерозійні споруди, мережі зрошувальних і осушувальних систем.</a:t>
            </a:r>
          </a:p>
          <a:p>
            <a:pPr algn="just" fontAlgn="base"/>
            <a:endParaRPr lang="uk-UA" sz="2600" b="0" i="0" dirty="0">
              <a:solidFill>
                <a:srgbClr val="000000"/>
              </a:solidFill>
              <a:effectLst/>
              <a:latin typeface="Times New Roman"/>
            </a:endParaRPr>
          </a:p>
        </p:txBody>
      </p:sp>
    </p:spTree>
    <p:extLst>
      <p:ext uri="{BB962C8B-B14F-4D97-AF65-F5344CB8AC3E}">
        <p14:creationId xmlns:p14="http://schemas.microsoft.com/office/powerpoint/2010/main" val="3069629615"/>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pPr algn="ctr"/>
            <a:r>
              <a:rPr lang="uk-UA" sz="3200" b="1" dirty="0" smtClean="0">
                <a:effectLst/>
              </a:rPr>
              <a:t>Класифікація обов’язків землекористувачів</a:t>
            </a:r>
            <a:endParaRPr lang="ru-RU" sz="3200" dirty="0"/>
          </a:p>
        </p:txBody>
      </p:sp>
      <p:sp>
        <p:nvSpPr>
          <p:cNvPr id="3" name="Объект 2"/>
          <p:cNvSpPr>
            <a:spLocks noGrp="1"/>
          </p:cNvSpPr>
          <p:nvPr>
            <p:ph idx="1"/>
          </p:nvPr>
        </p:nvSpPr>
        <p:spPr>
          <a:xfrm>
            <a:off x="1435608" y="1724744"/>
            <a:ext cx="7498080" cy="4800600"/>
          </a:xfrm>
        </p:spPr>
        <p:txBody>
          <a:bodyPr/>
          <a:lstStyle/>
          <a:p>
            <a:pPr lvl="0"/>
            <a:r>
              <a:rPr lang="uk-UA" b="1" dirty="0" smtClean="0"/>
              <a:t>щодо раціонального </a:t>
            </a:r>
            <a:r>
              <a:rPr lang="uk-UA" b="1" dirty="0"/>
              <a:t>та ефективного використання земель;</a:t>
            </a:r>
            <a:endParaRPr lang="ru-RU" b="1" dirty="0"/>
          </a:p>
          <a:p>
            <a:pPr lvl="0"/>
            <a:r>
              <a:rPr lang="uk-UA" b="1" dirty="0" smtClean="0"/>
              <a:t>щодо охорони </a:t>
            </a:r>
            <a:r>
              <a:rPr lang="uk-UA" b="1" dirty="0"/>
              <a:t>земель;</a:t>
            </a:r>
            <a:endParaRPr lang="ru-RU" b="1" dirty="0"/>
          </a:p>
          <a:p>
            <a:pPr lvl="0"/>
            <a:r>
              <a:rPr lang="uk-UA" b="1" dirty="0"/>
              <a:t>майнові </a:t>
            </a:r>
            <a:r>
              <a:rPr lang="uk-UA" b="1" dirty="0" smtClean="0"/>
              <a:t>обов’язки, пов’язані з </a:t>
            </a:r>
            <a:r>
              <a:rPr lang="uk-UA" b="1" dirty="0"/>
              <a:t>використанням </a:t>
            </a:r>
            <a:r>
              <a:rPr lang="uk-UA" b="1" dirty="0" smtClean="0"/>
              <a:t>земель.</a:t>
            </a:r>
            <a:endParaRPr lang="ru-RU" b="1" dirty="0"/>
          </a:p>
          <a:p>
            <a:pPr marL="82296" indent="0">
              <a:buNone/>
            </a:pPr>
            <a:endParaRPr lang="ru-RU" dirty="0"/>
          </a:p>
        </p:txBody>
      </p:sp>
    </p:spTree>
    <p:extLst>
      <p:ext uri="{BB962C8B-B14F-4D97-AF65-F5344CB8AC3E}">
        <p14:creationId xmlns:p14="http://schemas.microsoft.com/office/powerpoint/2010/main" val="88888858"/>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pPr algn="ctr"/>
            <a:r>
              <a:rPr lang="uk-UA" sz="2800" dirty="0" smtClean="0">
                <a:effectLst/>
              </a:rPr>
              <a:t/>
            </a:r>
            <a:br>
              <a:rPr lang="uk-UA" sz="2800" dirty="0" smtClean="0">
                <a:effectLst/>
              </a:rPr>
            </a:br>
            <a:r>
              <a:rPr lang="uk-UA" sz="2800" b="1" dirty="0" smtClean="0">
                <a:effectLst/>
              </a:rPr>
              <a:t>Припинення </a:t>
            </a:r>
            <a:r>
              <a:rPr lang="uk-UA" sz="2800" b="1" dirty="0">
                <a:effectLst/>
              </a:rPr>
              <a:t>права постійного користування землею </a:t>
            </a:r>
            <a:r>
              <a:rPr lang="uk-UA" sz="2800" b="1" dirty="0" smtClean="0">
                <a:effectLst/>
              </a:rPr>
              <a:t>(ст. ст</a:t>
            </a:r>
            <a:r>
              <a:rPr lang="uk-UA" sz="2800" b="1" dirty="0">
                <a:effectLst/>
              </a:rPr>
              <a:t>.  141 – 144, 149-151 </a:t>
            </a:r>
            <a:r>
              <a:rPr lang="uk-UA" sz="2800" b="1" dirty="0" smtClean="0">
                <a:effectLst/>
              </a:rPr>
              <a:t>ЗК)</a:t>
            </a:r>
            <a:r>
              <a:rPr lang="ru-RU" sz="2800" b="1" dirty="0">
                <a:effectLst/>
              </a:rPr>
              <a:t/>
            </a:r>
            <a:br>
              <a:rPr lang="ru-RU" sz="2800" b="1" dirty="0">
                <a:effectLst/>
              </a:rPr>
            </a:br>
            <a:endParaRPr lang="ru-RU" sz="2800" dirty="0"/>
          </a:p>
        </p:txBody>
      </p:sp>
      <p:sp>
        <p:nvSpPr>
          <p:cNvPr id="3" name="Объект 2"/>
          <p:cNvSpPr>
            <a:spLocks noGrp="1"/>
          </p:cNvSpPr>
          <p:nvPr>
            <p:ph idx="1"/>
          </p:nvPr>
        </p:nvSpPr>
        <p:spPr/>
        <p:txBody>
          <a:bodyPr/>
          <a:lstStyle/>
          <a:p>
            <a:pPr lvl="0"/>
            <a:endParaRPr lang="en-US" sz="2400" dirty="0" smtClean="0"/>
          </a:p>
          <a:p>
            <a:pPr lvl="0"/>
            <a:r>
              <a:rPr lang="uk-UA" sz="2400" b="1" dirty="0" smtClean="0">
                <a:solidFill>
                  <a:srgbClr val="FF0000"/>
                </a:solidFill>
              </a:rPr>
              <a:t>добровільні</a:t>
            </a:r>
            <a:r>
              <a:rPr lang="uk-UA" sz="2400" b="1" dirty="0" smtClean="0"/>
              <a:t> </a:t>
            </a:r>
            <a:r>
              <a:rPr lang="uk-UA" sz="2400" b="1" dirty="0"/>
              <a:t>(добровільна відмова від права користування землею – ст. 142 </a:t>
            </a:r>
            <a:r>
              <a:rPr lang="uk-UA" sz="2400" b="1" dirty="0" err="1"/>
              <a:t>ЗК</a:t>
            </a:r>
            <a:r>
              <a:rPr lang="uk-UA" sz="2400" b="1" dirty="0" smtClean="0"/>
              <a:t>);</a:t>
            </a:r>
            <a:endParaRPr lang="en-US" sz="2400" b="1" dirty="0" smtClean="0"/>
          </a:p>
          <a:p>
            <a:pPr marL="82296" lvl="0" indent="0">
              <a:buNone/>
            </a:pPr>
            <a:endParaRPr lang="ru-RU" sz="2400" b="1" dirty="0"/>
          </a:p>
          <a:p>
            <a:pPr lvl="0"/>
            <a:r>
              <a:rPr lang="uk-UA" sz="2400" b="1" dirty="0">
                <a:solidFill>
                  <a:srgbClr val="FF0000"/>
                </a:solidFill>
              </a:rPr>
              <a:t>примусові:</a:t>
            </a:r>
            <a:endParaRPr lang="ru-RU" sz="2400" b="1" dirty="0">
              <a:solidFill>
                <a:srgbClr val="FF0000"/>
              </a:solidFill>
            </a:endParaRPr>
          </a:p>
          <a:p>
            <a:pPr marL="82296" indent="0">
              <a:buNone/>
            </a:pPr>
            <a:r>
              <a:rPr lang="uk-UA" sz="2400" b="1" dirty="0" smtClean="0"/>
              <a:t>	а</a:t>
            </a:r>
            <a:r>
              <a:rPr lang="uk-UA" sz="2400" b="1" dirty="0"/>
              <a:t>) без порушення землекористувачем законодавства;</a:t>
            </a:r>
            <a:endParaRPr lang="ru-RU" sz="2400" b="1" dirty="0"/>
          </a:p>
          <a:p>
            <a:pPr marL="82296" indent="0">
              <a:buNone/>
            </a:pPr>
            <a:r>
              <a:rPr lang="uk-UA" sz="2400" b="1" dirty="0" smtClean="0"/>
              <a:t>	б</a:t>
            </a:r>
            <a:r>
              <a:rPr lang="uk-UA" sz="2400" b="1" dirty="0"/>
              <a:t>) внаслідок порушення землекористувачем законодавства.</a:t>
            </a:r>
            <a:endParaRPr lang="ru-RU" sz="2400" b="1" dirty="0"/>
          </a:p>
          <a:p>
            <a:endParaRPr lang="ru-RU" b="1" dirty="0"/>
          </a:p>
        </p:txBody>
      </p:sp>
    </p:spTree>
    <p:extLst>
      <p:ext uri="{BB962C8B-B14F-4D97-AF65-F5344CB8AC3E}">
        <p14:creationId xmlns:p14="http://schemas.microsoft.com/office/powerpoint/2010/main" val="1322074540"/>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1043608" y="404664"/>
            <a:ext cx="7848872" cy="5940088"/>
          </a:xfrm>
          <a:prstGeom prst="rect">
            <a:avLst/>
          </a:prstGeom>
        </p:spPr>
        <p:txBody>
          <a:bodyPr wrap="square">
            <a:spAutoFit/>
          </a:bodyPr>
          <a:lstStyle/>
          <a:p>
            <a:pPr indent="457200" algn="just">
              <a:spcAft>
                <a:spcPts val="0"/>
              </a:spcAft>
            </a:pPr>
            <a:r>
              <a:rPr lang="uk-UA" sz="2800" b="1" dirty="0">
                <a:solidFill>
                  <a:srgbClr val="C00000"/>
                </a:solidFill>
                <a:ea typeface="Times New Roman"/>
              </a:rPr>
              <a:t>Право оренди земельної ділянки </a:t>
            </a:r>
            <a:r>
              <a:rPr lang="uk-UA" sz="2800" dirty="0">
                <a:solidFill>
                  <a:srgbClr val="C00000"/>
                </a:solidFill>
                <a:ea typeface="Times New Roman"/>
              </a:rPr>
              <a:t>- </a:t>
            </a:r>
            <a:r>
              <a:rPr lang="uk-UA" sz="2800" b="1" dirty="0">
                <a:ea typeface="Times New Roman"/>
              </a:rPr>
              <a:t>це засноване на договорі строкове платне володіння і користування земельною ділянкою, необхідною орендареві для провадження підприємницької та іншої </a:t>
            </a:r>
            <a:r>
              <a:rPr lang="uk-UA" sz="2800" b="1" dirty="0" smtClean="0">
                <a:ea typeface="Times New Roman"/>
              </a:rPr>
              <a:t>діяльності.</a:t>
            </a:r>
            <a:endParaRPr lang="en-US" sz="2800" b="1" dirty="0">
              <a:ea typeface="Times New Roman"/>
            </a:endParaRPr>
          </a:p>
          <a:p>
            <a:pPr indent="457200" algn="just">
              <a:spcAft>
                <a:spcPts val="0"/>
              </a:spcAft>
            </a:pPr>
            <a:endParaRPr lang="uk-UA" sz="3000" dirty="0" smtClean="0">
              <a:ea typeface="Times New Roman"/>
            </a:endParaRPr>
          </a:p>
          <a:p>
            <a:pPr marL="571500" indent="-571500" algn="just">
              <a:spcAft>
                <a:spcPts val="0"/>
              </a:spcAft>
              <a:buFont typeface="Wingdings" pitchFamily="2" charset="2"/>
              <a:buChar char="Ø"/>
            </a:pPr>
            <a:r>
              <a:rPr lang="uk-UA" sz="3600" b="1" dirty="0" smtClean="0">
                <a:ea typeface="Times New Roman"/>
              </a:rPr>
              <a:t>с</a:t>
            </a:r>
            <a:r>
              <a:rPr lang="uk-UA" sz="3000" b="1" dirty="0" smtClean="0">
                <a:ea typeface="Times New Roman"/>
              </a:rPr>
              <a:t>т. 93 </a:t>
            </a:r>
            <a:r>
              <a:rPr lang="uk-UA" sz="3000" b="1" dirty="0" err="1" smtClean="0">
                <a:ea typeface="Times New Roman"/>
              </a:rPr>
              <a:t>ЗК</a:t>
            </a:r>
            <a:endParaRPr lang="uk-UA" sz="3000" b="1" dirty="0" smtClean="0">
              <a:ea typeface="Times New Roman"/>
            </a:endParaRPr>
          </a:p>
          <a:p>
            <a:pPr algn="just">
              <a:spcAft>
                <a:spcPts val="0"/>
              </a:spcAft>
            </a:pPr>
            <a:endParaRPr lang="uk-UA" sz="3000" b="1" dirty="0" smtClean="0">
              <a:ea typeface="Times New Roman"/>
            </a:endParaRPr>
          </a:p>
          <a:p>
            <a:pPr marL="571500" indent="-571500" algn="just">
              <a:spcAft>
                <a:spcPts val="0"/>
              </a:spcAft>
              <a:buFont typeface="Wingdings" pitchFamily="2" charset="2"/>
              <a:buChar char="Ø"/>
            </a:pPr>
            <a:r>
              <a:rPr lang="uk-UA" sz="3000" b="1" dirty="0" smtClean="0">
                <a:ea typeface="Times New Roman"/>
              </a:rPr>
              <a:t>ст. 1 Закону </a:t>
            </a:r>
            <a:r>
              <a:rPr lang="uk-UA" sz="3000" b="1" dirty="0">
                <a:ea typeface="Times New Roman"/>
              </a:rPr>
              <a:t>України від </a:t>
            </a:r>
            <a:r>
              <a:rPr lang="uk-UA" sz="3000" b="1" dirty="0" smtClean="0">
                <a:ea typeface="Times New Roman"/>
              </a:rPr>
              <a:t>06 </a:t>
            </a:r>
            <a:r>
              <a:rPr lang="uk-UA" sz="3000" b="1" dirty="0">
                <a:ea typeface="Times New Roman"/>
              </a:rPr>
              <a:t>жовтня 1998 р. (в редакції Закону України від </a:t>
            </a:r>
            <a:r>
              <a:rPr lang="uk-UA" sz="3000" b="1" dirty="0" smtClean="0">
                <a:ea typeface="Times New Roman"/>
              </a:rPr>
              <a:t>02 </a:t>
            </a:r>
            <a:r>
              <a:rPr lang="uk-UA" sz="3000" b="1" dirty="0">
                <a:ea typeface="Times New Roman"/>
              </a:rPr>
              <a:t>жовтня 2003 р.) </a:t>
            </a:r>
            <a:r>
              <a:rPr lang="uk-UA" sz="3000" b="1" dirty="0" smtClean="0">
                <a:ea typeface="Times New Roman"/>
              </a:rPr>
              <a:t>«Про </a:t>
            </a:r>
            <a:r>
              <a:rPr lang="uk-UA" sz="3000" b="1" dirty="0">
                <a:ea typeface="Times New Roman"/>
              </a:rPr>
              <a:t>оренду </a:t>
            </a:r>
            <a:r>
              <a:rPr lang="uk-UA" sz="3000" b="1" dirty="0" smtClean="0">
                <a:ea typeface="Times New Roman"/>
              </a:rPr>
              <a:t>землі»</a:t>
            </a:r>
            <a:endParaRPr lang="ru-RU" sz="3000" b="1" dirty="0">
              <a:ea typeface="Times New Roman"/>
            </a:endParaRPr>
          </a:p>
          <a:p>
            <a:pPr indent="457200" algn="just">
              <a:spcAft>
                <a:spcPts val="0"/>
              </a:spcAft>
            </a:pPr>
            <a:endParaRPr lang="ru-RU" sz="3600" b="1" dirty="0">
              <a:latin typeface="Times New Roman"/>
              <a:ea typeface="Times New Roman"/>
            </a:endParaRPr>
          </a:p>
          <a:p>
            <a:pPr indent="457200" algn="just">
              <a:spcAft>
                <a:spcPts val="0"/>
              </a:spcAft>
            </a:pPr>
            <a:r>
              <a:rPr lang="uk-UA" dirty="0">
                <a:latin typeface="Times New Roman"/>
                <a:ea typeface="Times New Roman"/>
              </a:rPr>
              <a:t> </a:t>
            </a:r>
            <a:endParaRPr lang="ru-RU" sz="1600" b="1" dirty="0">
              <a:effectLst/>
              <a:latin typeface="Times New Roman"/>
              <a:ea typeface="Times New Roman"/>
            </a:endParaRPr>
          </a:p>
        </p:txBody>
      </p:sp>
    </p:spTree>
    <p:extLst>
      <p:ext uri="{BB962C8B-B14F-4D97-AF65-F5344CB8AC3E}">
        <p14:creationId xmlns:p14="http://schemas.microsoft.com/office/powerpoint/2010/main" val="2777458254"/>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pPr algn="ctr"/>
            <a:r>
              <a:rPr lang="uk-UA" sz="3200" b="1" dirty="0" smtClean="0"/>
              <a:t>Юридичні ознаки права оренди землі</a:t>
            </a:r>
            <a:endParaRPr lang="ru-RU" sz="3200" dirty="0"/>
          </a:p>
        </p:txBody>
      </p:sp>
      <p:sp>
        <p:nvSpPr>
          <p:cNvPr id="3" name="Содержимое 2"/>
          <p:cNvSpPr>
            <a:spLocks noGrp="1"/>
          </p:cNvSpPr>
          <p:nvPr>
            <p:ph idx="1"/>
          </p:nvPr>
        </p:nvSpPr>
        <p:spPr/>
        <p:style>
          <a:lnRef idx="2">
            <a:schemeClr val="accent1"/>
          </a:lnRef>
          <a:fillRef idx="1">
            <a:schemeClr val="lt1"/>
          </a:fillRef>
          <a:effectRef idx="0">
            <a:schemeClr val="accent1"/>
          </a:effectRef>
          <a:fontRef idx="minor">
            <a:schemeClr val="dk1"/>
          </a:fontRef>
        </p:style>
        <p:txBody>
          <a:bodyPr>
            <a:normAutofit fontScale="92500"/>
          </a:bodyPr>
          <a:lstStyle/>
          <a:p>
            <a:pPr marL="596646" indent="-514350">
              <a:buFont typeface="+mj-lt"/>
              <a:buAutoNum type="arabicPeriod"/>
            </a:pPr>
            <a:r>
              <a:rPr lang="uk-UA" b="1" dirty="0" smtClean="0"/>
              <a:t>Зобов'язальний договірний характер</a:t>
            </a:r>
          </a:p>
          <a:p>
            <a:pPr marL="596646" indent="-514350">
              <a:buFont typeface="+mj-lt"/>
              <a:buAutoNum type="arabicPeriod"/>
            </a:pPr>
            <a:r>
              <a:rPr lang="uk-UA" b="1" dirty="0" smtClean="0"/>
              <a:t>Первинний або вторинний (суборенда) характер</a:t>
            </a:r>
          </a:p>
          <a:p>
            <a:pPr marL="596646" indent="-514350">
              <a:buFont typeface="+mj-lt"/>
              <a:buAutoNum type="arabicPeriod"/>
            </a:pPr>
            <a:r>
              <a:rPr lang="uk-UA" b="1" dirty="0" smtClean="0"/>
              <a:t>Строковість</a:t>
            </a:r>
          </a:p>
          <a:p>
            <a:pPr marL="596646" indent="-514350">
              <a:buFont typeface="+mj-lt"/>
              <a:buAutoNum type="arabicPeriod"/>
            </a:pPr>
            <a:r>
              <a:rPr lang="uk-UA" b="1" dirty="0" smtClean="0"/>
              <a:t>Платність</a:t>
            </a:r>
          </a:p>
          <a:p>
            <a:pPr marL="596646" indent="-514350">
              <a:buFont typeface="+mj-lt"/>
              <a:buAutoNum type="arabicPeriod"/>
            </a:pPr>
            <a:r>
              <a:rPr lang="uk-UA" b="1" dirty="0" smtClean="0"/>
              <a:t>Наявність окремих обмежень щодо об'єктного складу</a:t>
            </a:r>
          </a:p>
          <a:p>
            <a:pPr marL="596646" indent="-514350">
              <a:buFont typeface="+mj-lt"/>
              <a:buAutoNum type="arabicPeriod"/>
            </a:pPr>
            <a:r>
              <a:rPr lang="uk-UA" b="1" dirty="0" smtClean="0"/>
              <a:t>Широке застосування конкурентних підстав набуття  </a:t>
            </a:r>
            <a:endParaRPr lang="ru-RU" b="1" dirty="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кутник 3"/>
          <p:cNvSpPr/>
          <p:nvPr/>
        </p:nvSpPr>
        <p:spPr>
          <a:xfrm>
            <a:off x="1043608" y="116632"/>
            <a:ext cx="7920880" cy="6555641"/>
          </a:xfrm>
          <a:prstGeom prst="rect">
            <a:avLst/>
          </a:prstGeom>
        </p:spPr>
        <p:txBody>
          <a:bodyPr wrap="square">
            <a:spAutoFit/>
          </a:bodyPr>
          <a:lstStyle/>
          <a:p>
            <a:r>
              <a:rPr lang="ru-RU" sz="2000" b="1" dirty="0" err="1">
                <a:solidFill>
                  <a:srgbClr val="002060"/>
                </a:solidFill>
              </a:rPr>
              <a:t>Стаття</a:t>
            </a:r>
            <a:r>
              <a:rPr lang="ru-RU" sz="2000" b="1" dirty="0">
                <a:solidFill>
                  <a:srgbClr val="002060"/>
                </a:solidFill>
              </a:rPr>
              <a:t> 13. </a:t>
            </a:r>
            <a:r>
              <a:rPr lang="ru-RU" sz="2000" b="1" dirty="0" err="1">
                <a:solidFill>
                  <a:srgbClr val="002060"/>
                </a:solidFill>
              </a:rPr>
              <a:t>Поняття</a:t>
            </a:r>
            <a:r>
              <a:rPr lang="ru-RU" sz="2000" b="1" dirty="0">
                <a:solidFill>
                  <a:srgbClr val="002060"/>
                </a:solidFill>
              </a:rPr>
              <a:t> договору </a:t>
            </a:r>
            <a:r>
              <a:rPr lang="ru-RU" sz="2000" b="1" dirty="0" err="1">
                <a:solidFill>
                  <a:srgbClr val="002060"/>
                </a:solidFill>
              </a:rPr>
              <a:t>оренди</a:t>
            </a:r>
            <a:r>
              <a:rPr lang="ru-RU" sz="2000" b="1" dirty="0">
                <a:solidFill>
                  <a:srgbClr val="002060"/>
                </a:solidFill>
              </a:rPr>
              <a:t> </a:t>
            </a:r>
            <a:r>
              <a:rPr lang="ru-RU" sz="2000" b="1" dirty="0" err="1">
                <a:solidFill>
                  <a:srgbClr val="002060"/>
                </a:solidFill>
              </a:rPr>
              <a:t>землі</a:t>
            </a:r>
            <a:endParaRPr lang="ru-RU" sz="2000" b="1" dirty="0">
              <a:solidFill>
                <a:srgbClr val="002060"/>
              </a:solidFill>
            </a:endParaRPr>
          </a:p>
          <a:p>
            <a:endParaRPr lang="ru-RU" sz="2000" dirty="0"/>
          </a:p>
          <a:p>
            <a:pPr algn="just"/>
            <a:r>
              <a:rPr lang="ru-RU" sz="2000" b="1" dirty="0" err="1"/>
              <a:t>Договір</a:t>
            </a:r>
            <a:r>
              <a:rPr lang="ru-RU" sz="2000" b="1" dirty="0"/>
              <a:t> </a:t>
            </a:r>
            <a:r>
              <a:rPr lang="ru-RU" sz="2000" b="1" dirty="0" err="1"/>
              <a:t>оренди</a:t>
            </a:r>
            <a:r>
              <a:rPr lang="ru-RU" sz="2000" b="1" dirty="0"/>
              <a:t> </a:t>
            </a:r>
            <a:r>
              <a:rPr lang="ru-RU" sz="2000" b="1" dirty="0" err="1"/>
              <a:t>землі</a:t>
            </a:r>
            <a:r>
              <a:rPr lang="ru-RU" sz="2000" b="1" dirty="0"/>
              <a:t> </a:t>
            </a:r>
            <a:r>
              <a:rPr lang="ru-RU" sz="2000" dirty="0"/>
              <a:t>- </a:t>
            </a:r>
            <a:r>
              <a:rPr lang="ru-RU" sz="2000" dirty="0" err="1"/>
              <a:t>це</a:t>
            </a:r>
            <a:r>
              <a:rPr lang="ru-RU" sz="2000" dirty="0"/>
              <a:t> </a:t>
            </a:r>
            <a:r>
              <a:rPr lang="ru-RU" sz="2000" dirty="0" err="1"/>
              <a:t>договір</a:t>
            </a:r>
            <a:r>
              <a:rPr lang="ru-RU" sz="2000" dirty="0"/>
              <a:t>, за </a:t>
            </a:r>
            <a:r>
              <a:rPr lang="ru-RU" sz="2000" dirty="0" err="1"/>
              <a:t>яким</a:t>
            </a:r>
            <a:r>
              <a:rPr lang="ru-RU" sz="2000" dirty="0"/>
              <a:t> </a:t>
            </a:r>
            <a:r>
              <a:rPr lang="ru-RU" sz="2000" dirty="0" err="1"/>
              <a:t>орендодавець</a:t>
            </a:r>
            <a:r>
              <a:rPr lang="ru-RU" sz="2000" dirty="0"/>
              <a:t> </a:t>
            </a:r>
            <a:r>
              <a:rPr lang="ru-RU" sz="2000" dirty="0" err="1"/>
              <a:t>зобов’язаний</a:t>
            </a:r>
            <a:r>
              <a:rPr lang="ru-RU" sz="2000" dirty="0"/>
              <a:t> за плату </a:t>
            </a:r>
            <a:r>
              <a:rPr lang="ru-RU" sz="2000" dirty="0" err="1"/>
              <a:t>передати</a:t>
            </a:r>
            <a:r>
              <a:rPr lang="ru-RU" sz="2000" dirty="0"/>
              <a:t> </a:t>
            </a:r>
            <a:r>
              <a:rPr lang="ru-RU" sz="2000" dirty="0" err="1"/>
              <a:t>орендареві</a:t>
            </a:r>
            <a:r>
              <a:rPr lang="ru-RU" sz="2000" dirty="0"/>
              <a:t> </a:t>
            </a:r>
            <a:r>
              <a:rPr lang="ru-RU" sz="2000" dirty="0" err="1"/>
              <a:t>земельну</a:t>
            </a:r>
            <a:r>
              <a:rPr lang="ru-RU" sz="2000" dirty="0"/>
              <a:t> </a:t>
            </a:r>
            <a:r>
              <a:rPr lang="ru-RU" sz="2000" dirty="0" err="1"/>
              <a:t>ділянку</a:t>
            </a:r>
            <a:r>
              <a:rPr lang="ru-RU" sz="2000" dirty="0"/>
              <a:t> у </a:t>
            </a:r>
            <a:r>
              <a:rPr lang="ru-RU" sz="2000" dirty="0" err="1"/>
              <a:t>володіння</a:t>
            </a:r>
            <a:r>
              <a:rPr lang="ru-RU" sz="2000" dirty="0"/>
              <a:t> і </a:t>
            </a:r>
            <a:r>
              <a:rPr lang="ru-RU" sz="2000" dirty="0" err="1"/>
              <a:t>користування</a:t>
            </a:r>
            <a:r>
              <a:rPr lang="ru-RU" sz="2000" dirty="0"/>
              <a:t> на </a:t>
            </a:r>
            <a:r>
              <a:rPr lang="ru-RU" sz="2000" dirty="0" err="1"/>
              <a:t>певний</a:t>
            </a:r>
            <a:r>
              <a:rPr lang="ru-RU" sz="2000" dirty="0"/>
              <a:t> строк, а </a:t>
            </a:r>
            <a:r>
              <a:rPr lang="ru-RU" sz="2000" dirty="0" err="1"/>
              <a:t>орендар</a:t>
            </a:r>
            <a:r>
              <a:rPr lang="ru-RU" sz="2000" dirty="0"/>
              <a:t> </a:t>
            </a:r>
            <a:r>
              <a:rPr lang="ru-RU" sz="2000" dirty="0" err="1"/>
              <a:t>зобов’язаний</a:t>
            </a:r>
            <a:r>
              <a:rPr lang="ru-RU" sz="2000" dirty="0"/>
              <a:t> </a:t>
            </a:r>
            <a:r>
              <a:rPr lang="ru-RU" sz="2000" dirty="0" err="1"/>
              <a:t>використовувати</a:t>
            </a:r>
            <a:r>
              <a:rPr lang="ru-RU" sz="2000" dirty="0"/>
              <a:t> </a:t>
            </a:r>
            <a:r>
              <a:rPr lang="ru-RU" sz="2000" dirty="0" err="1"/>
              <a:t>земельну</a:t>
            </a:r>
            <a:r>
              <a:rPr lang="ru-RU" sz="2000" dirty="0"/>
              <a:t> </a:t>
            </a:r>
            <a:r>
              <a:rPr lang="ru-RU" sz="2000" dirty="0" err="1"/>
              <a:t>ділянку</a:t>
            </a:r>
            <a:r>
              <a:rPr lang="ru-RU" sz="2000" dirty="0"/>
              <a:t> </a:t>
            </a:r>
            <a:r>
              <a:rPr lang="ru-RU" sz="2000" dirty="0" err="1"/>
              <a:t>відповідно</a:t>
            </a:r>
            <a:r>
              <a:rPr lang="ru-RU" sz="2000" dirty="0"/>
              <a:t> до умов договору та </a:t>
            </a:r>
            <a:r>
              <a:rPr lang="ru-RU" sz="2000" dirty="0" err="1"/>
              <a:t>вимог</a:t>
            </a:r>
            <a:r>
              <a:rPr lang="ru-RU" sz="2000" dirty="0"/>
              <a:t> земельного </a:t>
            </a:r>
            <a:r>
              <a:rPr lang="ru-RU" sz="2000" dirty="0" err="1"/>
              <a:t>законодавства</a:t>
            </a:r>
            <a:r>
              <a:rPr lang="ru-RU" sz="2000" dirty="0" smtClean="0"/>
              <a:t>.</a:t>
            </a:r>
          </a:p>
          <a:p>
            <a:pPr algn="just"/>
            <a:endParaRPr lang="uk-UA" sz="2000" dirty="0"/>
          </a:p>
          <a:p>
            <a:pPr algn="just"/>
            <a:r>
              <a:rPr lang="ru-RU" sz="2000" b="1" dirty="0" err="1">
                <a:solidFill>
                  <a:srgbClr val="002060"/>
                </a:solidFill>
              </a:rPr>
              <a:t>Стаття</a:t>
            </a:r>
            <a:r>
              <a:rPr lang="ru-RU" sz="2000" b="1" dirty="0">
                <a:solidFill>
                  <a:srgbClr val="002060"/>
                </a:solidFill>
              </a:rPr>
              <a:t> 14. Форма договору </a:t>
            </a:r>
            <a:r>
              <a:rPr lang="ru-RU" sz="2000" b="1" dirty="0" err="1">
                <a:solidFill>
                  <a:srgbClr val="002060"/>
                </a:solidFill>
              </a:rPr>
              <a:t>оренди</a:t>
            </a:r>
            <a:r>
              <a:rPr lang="ru-RU" sz="2000" b="1" dirty="0">
                <a:solidFill>
                  <a:srgbClr val="002060"/>
                </a:solidFill>
              </a:rPr>
              <a:t> </a:t>
            </a:r>
            <a:r>
              <a:rPr lang="ru-RU" sz="2000" b="1" dirty="0" err="1">
                <a:solidFill>
                  <a:srgbClr val="002060"/>
                </a:solidFill>
              </a:rPr>
              <a:t>землі</a:t>
            </a:r>
            <a:endParaRPr lang="ru-RU" sz="2000" b="1" dirty="0">
              <a:solidFill>
                <a:srgbClr val="002060"/>
              </a:solidFill>
            </a:endParaRPr>
          </a:p>
          <a:p>
            <a:pPr algn="just"/>
            <a:endParaRPr lang="ru-RU" sz="2000" dirty="0"/>
          </a:p>
          <a:p>
            <a:pPr algn="just"/>
            <a:r>
              <a:rPr lang="ru-RU" sz="2000" dirty="0" err="1"/>
              <a:t>Договір</a:t>
            </a:r>
            <a:r>
              <a:rPr lang="ru-RU" sz="2000" dirty="0"/>
              <a:t> </a:t>
            </a:r>
            <a:r>
              <a:rPr lang="ru-RU" sz="2000" dirty="0" err="1"/>
              <a:t>оренди</a:t>
            </a:r>
            <a:r>
              <a:rPr lang="ru-RU" sz="2000" dirty="0"/>
              <a:t> </a:t>
            </a:r>
            <a:r>
              <a:rPr lang="ru-RU" sz="2000" dirty="0" err="1"/>
              <a:t>землі</a:t>
            </a:r>
            <a:r>
              <a:rPr lang="ru-RU" sz="2000" dirty="0"/>
              <a:t> </a:t>
            </a:r>
            <a:r>
              <a:rPr lang="ru-RU" sz="2000" dirty="0" err="1"/>
              <a:t>укладається</a:t>
            </a:r>
            <a:r>
              <a:rPr lang="ru-RU" sz="2000" dirty="0"/>
              <a:t> у </a:t>
            </a:r>
            <a:r>
              <a:rPr lang="ru-RU" sz="2000" dirty="0" err="1"/>
              <a:t>письмовій</a:t>
            </a:r>
            <a:r>
              <a:rPr lang="ru-RU" sz="2000" dirty="0"/>
              <a:t> </a:t>
            </a:r>
            <a:r>
              <a:rPr lang="ru-RU" sz="2000" dirty="0" err="1"/>
              <a:t>формі</a:t>
            </a:r>
            <a:r>
              <a:rPr lang="ru-RU" sz="2000" dirty="0"/>
              <a:t> і за </a:t>
            </a:r>
            <a:r>
              <a:rPr lang="ru-RU" sz="2000" dirty="0" err="1"/>
              <a:t>бажанням</a:t>
            </a:r>
            <a:r>
              <a:rPr lang="ru-RU" sz="2000" dirty="0"/>
              <a:t> </a:t>
            </a:r>
            <a:r>
              <a:rPr lang="ru-RU" sz="2000" dirty="0" err="1"/>
              <a:t>однієї</a:t>
            </a:r>
            <a:r>
              <a:rPr lang="ru-RU" sz="2000" dirty="0"/>
              <a:t> </a:t>
            </a:r>
            <a:r>
              <a:rPr lang="ru-RU" sz="2000" dirty="0" err="1"/>
              <a:t>із</a:t>
            </a:r>
            <a:r>
              <a:rPr lang="ru-RU" sz="2000" dirty="0"/>
              <a:t> </a:t>
            </a:r>
            <a:r>
              <a:rPr lang="ru-RU" sz="2000" dirty="0" err="1"/>
              <a:t>сторін</a:t>
            </a:r>
            <a:r>
              <a:rPr lang="ru-RU" sz="2000" dirty="0"/>
              <a:t> </a:t>
            </a:r>
            <a:r>
              <a:rPr lang="ru-RU" sz="2000" dirty="0" err="1"/>
              <a:t>може</a:t>
            </a:r>
            <a:r>
              <a:rPr lang="ru-RU" sz="2000" dirty="0"/>
              <a:t> бути </a:t>
            </a:r>
            <a:r>
              <a:rPr lang="ru-RU" sz="2000" dirty="0" err="1"/>
              <a:t>посвідчений</a:t>
            </a:r>
            <a:r>
              <a:rPr lang="ru-RU" sz="2000" dirty="0"/>
              <a:t> </a:t>
            </a:r>
            <a:r>
              <a:rPr lang="ru-RU" sz="2000" dirty="0" err="1"/>
              <a:t>нотаріально</a:t>
            </a:r>
            <a:r>
              <a:rPr lang="ru-RU" sz="2000" dirty="0"/>
              <a:t>. </a:t>
            </a:r>
            <a:r>
              <a:rPr lang="ru-RU" sz="2000" i="1" dirty="0" err="1"/>
              <a:t>Власник</a:t>
            </a:r>
            <a:r>
              <a:rPr lang="ru-RU" sz="2000" i="1" dirty="0"/>
              <a:t> </a:t>
            </a:r>
            <a:r>
              <a:rPr lang="ru-RU" sz="2000" i="1" dirty="0" err="1"/>
              <a:t>земельної</a:t>
            </a:r>
            <a:r>
              <a:rPr lang="ru-RU" sz="2000" i="1" dirty="0"/>
              <a:t> </a:t>
            </a:r>
            <a:r>
              <a:rPr lang="ru-RU" sz="2000" i="1" dirty="0" err="1"/>
              <a:t>ділянки</a:t>
            </a:r>
            <a:r>
              <a:rPr lang="ru-RU" sz="2000" i="1" dirty="0"/>
              <a:t> </a:t>
            </a:r>
            <a:r>
              <a:rPr lang="ru-RU" sz="2000" i="1" dirty="0" err="1"/>
              <a:t>може</a:t>
            </a:r>
            <a:r>
              <a:rPr lang="ru-RU" sz="2000" i="1" dirty="0"/>
              <a:t> </a:t>
            </a:r>
            <a:r>
              <a:rPr lang="ru-RU" sz="2000" i="1" dirty="0" err="1"/>
              <a:t>встановити</a:t>
            </a:r>
            <a:r>
              <a:rPr lang="ru-RU" sz="2000" i="1" dirty="0"/>
              <a:t> </a:t>
            </a:r>
            <a:r>
              <a:rPr lang="ru-RU" sz="2000" i="1" dirty="0" err="1"/>
              <a:t>вимогу</a:t>
            </a:r>
            <a:r>
              <a:rPr lang="ru-RU" sz="2000" i="1" dirty="0"/>
              <a:t> </a:t>
            </a:r>
            <a:r>
              <a:rPr lang="ru-RU" sz="2000" i="1" dirty="0" err="1"/>
              <a:t>нотаріального</a:t>
            </a:r>
            <a:r>
              <a:rPr lang="ru-RU" sz="2000" i="1" dirty="0"/>
              <a:t> </a:t>
            </a:r>
            <a:r>
              <a:rPr lang="ru-RU" sz="2000" i="1" dirty="0" err="1"/>
              <a:t>посвідчення</a:t>
            </a:r>
            <a:r>
              <a:rPr lang="ru-RU" sz="2000" i="1" dirty="0"/>
              <a:t> договору </a:t>
            </a:r>
            <a:r>
              <a:rPr lang="ru-RU" sz="2000" i="1" dirty="0" err="1"/>
              <a:t>оренди</a:t>
            </a:r>
            <a:r>
              <a:rPr lang="ru-RU" sz="2000" i="1" dirty="0"/>
              <a:t> </a:t>
            </a:r>
            <a:r>
              <a:rPr lang="ru-RU" sz="2000" i="1" dirty="0" err="1"/>
              <a:t>землі</a:t>
            </a:r>
            <a:r>
              <a:rPr lang="ru-RU" sz="2000" i="1" dirty="0"/>
              <a:t> та </a:t>
            </a:r>
            <a:r>
              <a:rPr lang="ru-RU" sz="2000" i="1" dirty="0" err="1"/>
              <a:t>скасувати</a:t>
            </a:r>
            <a:r>
              <a:rPr lang="ru-RU" sz="2000" i="1" dirty="0"/>
              <a:t> </a:t>
            </a:r>
            <a:r>
              <a:rPr lang="ru-RU" sz="2000" i="1" dirty="0" err="1"/>
              <a:t>таку</a:t>
            </a:r>
            <a:r>
              <a:rPr lang="ru-RU" sz="2000" i="1" dirty="0"/>
              <a:t> </a:t>
            </a:r>
            <a:r>
              <a:rPr lang="ru-RU" sz="2000" i="1" dirty="0" err="1"/>
              <a:t>вимогу</a:t>
            </a:r>
            <a:r>
              <a:rPr lang="ru-RU" sz="2000" i="1" dirty="0"/>
              <a:t>. </a:t>
            </a:r>
            <a:r>
              <a:rPr lang="ru-RU" sz="2000" i="1" dirty="0" err="1"/>
              <a:t>Встановлення</a:t>
            </a:r>
            <a:r>
              <a:rPr lang="ru-RU" sz="2000" i="1" dirty="0"/>
              <a:t> (</a:t>
            </a:r>
            <a:r>
              <a:rPr lang="ru-RU" sz="2000" i="1" dirty="0" err="1"/>
              <a:t>скасування</a:t>
            </a:r>
            <a:r>
              <a:rPr lang="ru-RU" sz="2000" i="1" dirty="0"/>
              <a:t>) </a:t>
            </a:r>
            <a:r>
              <a:rPr lang="ru-RU" sz="2000" i="1" dirty="0" err="1"/>
              <a:t>вимоги</a:t>
            </a:r>
            <a:r>
              <a:rPr lang="ru-RU" sz="2000" i="1" dirty="0"/>
              <a:t> є </a:t>
            </a:r>
            <a:r>
              <a:rPr lang="ru-RU" sz="2000" i="1" dirty="0" err="1"/>
              <a:t>одностороннім</a:t>
            </a:r>
            <a:r>
              <a:rPr lang="ru-RU" sz="2000" i="1" dirty="0"/>
              <a:t> </a:t>
            </a:r>
            <a:r>
              <a:rPr lang="ru-RU" sz="2000" i="1" dirty="0" err="1"/>
              <a:t>правочином</a:t>
            </a:r>
            <a:r>
              <a:rPr lang="ru-RU" sz="2000" i="1" dirty="0"/>
              <a:t>, </a:t>
            </a:r>
            <a:r>
              <a:rPr lang="ru-RU" sz="2000" i="1" dirty="0" err="1"/>
              <a:t>що</a:t>
            </a:r>
            <a:r>
              <a:rPr lang="ru-RU" sz="2000" i="1" dirty="0"/>
              <a:t> </a:t>
            </a:r>
            <a:r>
              <a:rPr lang="ru-RU" sz="2000" i="1" dirty="0" err="1"/>
              <a:t>підлягає</a:t>
            </a:r>
            <a:r>
              <a:rPr lang="ru-RU" sz="2000" i="1" dirty="0"/>
              <a:t> </a:t>
            </a:r>
            <a:r>
              <a:rPr lang="ru-RU" sz="2000" i="1" dirty="0" err="1"/>
              <a:t>нотаріальному</a:t>
            </a:r>
            <a:r>
              <a:rPr lang="ru-RU" sz="2000" i="1" dirty="0"/>
              <a:t> </a:t>
            </a:r>
            <a:r>
              <a:rPr lang="ru-RU" sz="2000" i="1" dirty="0" err="1"/>
              <a:t>посвідченню</a:t>
            </a:r>
            <a:r>
              <a:rPr lang="ru-RU" sz="2000" i="1" dirty="0"/>
              <a:t>. </a:t>
            </a:r>
            <a:r>
              <a:rPr lang="ru-RU" sz="2000" i="1" dirty="0" err="1"/>
              <a:t>Така</a:t>
            </a:r>
            <a:r>
              <a:rPr lang="ru-RU" sz="2000" i="1" dirty="0"/>
              <a:t> </a:t>
            </a:r>
            <a:r>
              <a:rPr lang="ru-RU" sz="2000" i="1" dirty="0" err="1"/>
              <a:t>вимога</a:t>
            </a:r>
            <a:r>
              <a:rPr lang="ru-RU" sz="2000" i="1" dirty="0"/>
              <a:t> є </a:t>
            </a:r>
            <a:r>
              <a:rPr lang="ru-RU" sz="2000" i="1" dirty="0" err="1"/>
              <a:t>обтяженням</a:t>
            </a:r>
            <a:r>
              <a:rPr lang="ru-RU" sz="2000" i="1" dirty="0"/>
              <a:t> </a:t>
            </a:r>
            <a:r>
              <a:rPr lang="ru-RU" sz="2000" i="1" dirty="0" err="1"/>
              <a:t>речових</a:t>
            </a:r>
            <a:r>
              <a:rPr lang="ru-RU" sz="2000" i="1" dirty="0"/>
              <a:t> прав на </a:t>
            </a:r>
            <a:r>
              <a:rPr lang="ru-RU" sz="2000" i="1" dirty="0" err="1"/>
              <a:t>земельну</a:t>
            </a:r>
            <a:r>
              <a:rPr lang="ru-RU" sz="2000" i="1" dirty="0"/>
              <a:t> </a:t>
            </a:r>
            <a:r>
              <a:rPr lang="ru-RU" sz="2000" i="1" dirty="0" err="1"/>
              <a:t>ділянку</a:t>
            </a:r>
            <a:r>
              <a:rPr lang="ru-RU" sz="2000" i="1" dirty="0"/>
              <a:t> та </a:t>
            </a:r>
            <a:r>
              <a:rPr lang="ru-RU" sz="2000" i="1" dirty="0" err="1"/>
              <a:t>підлягає</a:t>
            </a:r>
            <a:r>
              <a:rPr lang="ru-RU" sz="2000" i="1" dirty="0"/>
              <a:t> </a:t>
            </a:r>
            <a:r>
              <a:rPr lang="ru-RU" sz="2000" i="1" dirty="0" err="1"/>
              <a:t>державній</a:t>
            </a:r>
            <a:r>
              <a:rPr lang="ru-RU" sz="2000" i="1" dirty="0"/>
              <a:t> </a:t>
            </a:r>
            <a:r>
              <a:rPr lang="ru-RU" sz="2000" i="1" dirty="0" err="1"/>
              <a:t>реєстрації</a:t>
            </a:r>
            <a:r>
              <a:rPr lang="ru-RU" sz="2000" i="1" dirty="0"/>
              <a:t> в порядку, </a:t>
            </a:r>
            <a:r>
              <a:rPr lang="ru-RU" sz="2000" i="1" dirty="0" err="1"/>
              <a:t>визначеному</a:t>
            </a:r>
            <a:r>
              <a:rPr lang="ru-RU" sz="2000" i="1" dirty="0"/>
              <a:t> законом</a:t>
            </a:r>
            <a:r>
              <a:rPr lang="ru-RU" sz="2000" dirty="0"/>
              <a:t>.</a:t>
            </a:r>
          </a:p>
          <a:p>
            <a:pPr algn="just"/>
            <a:endParaRPr lang="ru-RU" sz="2000" dirty="0"/>
          </a:p>
          <a:p>
            <a:pPr algn="just"/>
            <a:r>
              <a:rPr lang="ru-RU" sz="2000" i="1" dirty="0" err="1"/>
              <a:t>Типова</a:t>
            </a:r>
            <a:r>
              <a:rPr lang="ru-RU" sz="2000" i="1" dirty="0"/>
              <a:t> форма договору </a:t>
            </a:r>
            <a:r>
              <a:rPr lang="ru-RU" sz="2000" i="1" dirty="0" err="1"/>
              <a:t>оренди</a:t>
            </a:r>
            <a:r>
              <a:rPr lang="ru-RU" sz="2000" i="1" dirty="0"/>
              <a:t> </a:t>
            </a:r>
            <a:r>
              <a:rPr lang="ru-RU" sz="2000" i="1" dirty="0" err="1"/>
              <a:t>землі</a:t>
            </a:r>
            <a:r>
              <a:rPr lang="ru-RU" sz="2000" i="1" dirty="0"/>
              <a:t> </a:t>
            </a:r>
            <a:r>
              <a:rPr lang="ru-RU" sz="2000" dirty="0" err="1"/>
              <a:t>затверджується</a:t>
            </a:r>
            <a:r>
              <a:rPr lang="ru-RU" sz="2000" dirty="0"/>
              <a:t> </a:t>
            </a:r>
            <a:r>
              <a:rPr lang="ru-RU" sz="2000" dirty="0" err="1"/>
              <a:t>Кабінетом</a:t>
            </a:r>
            <a:r>
              <a:rPr lang="ru-RU" sz="2000" dirty="0"/>
              <a:t> </a:t>
            </a:r>
            <a:r>
              <a:rPr lang="ru-RU" sz="2000" dirty="0" err="1"/>
              <a:t>Міністрів</a:t>
            </a:r>
            <a:r>
              <a:rPr lang="ru-RU" sz="2000" dirty="0"/>
              <a:t> </a:t>
            </a:r>
            <a:r>
              <a:rPr lang="ru-RU" sz="2000" dirty="0" err="1"/>
              <a:t>України</a:t>
            </a:r>
            <a:r>
              <a:rPr lang="ru-RU" sz="2000" dirty="0"/>
              <a:t>.</a:t>
            </a:r>
          </a:p>
        </p:txBody>
      </p:sp>
    </p:spTree>
    <p:extLst>
      <p:ext uri="{BB962C8B-B14F-4D97-AF65-F5344CB8AC3E}">
        <p14:creationId xmlns:p14="http://schemas.microsoft.com/office/powerpoint/2010/main" val="173492218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кутник 3"/>
          <p:cNvSpPr/>
          <p:nvPr/>
        </p:nvSpPr>
        <p:spPr>
          <a:xfrm>
            <a:off x="1043608" y="116632"/>
            <a:ext cx="7920880" cy="6555641"/>
          </a:xfrm>
          <a:prstGeom prst="rect">
            <a:avLst/>
          </a:prstGeom>
        </p:spPr>
        <p:txBody>
          <a:bodyPr wrap="square">
            <a:spAutoFit/>
          </a:bodyPr>
          <a:lstStyle/>
          <a:p>
            <a:r>
              <a:rPr lang="ru-RU" sz="2000" b="1" dirty="0" err="1">
                <a:solidFill>
                  <a:srgbClr val="002060"/>
                </a:solidFill>
              </a:rPr>
              <a:t>Стаття</a:t>
            </a:r>
            <a:r>
              <a:rPr lang="ru-RU" sz="2000" b="1" dirty="0">
                <a:solidFill>
                  <a:srgbClr val="002060"/>
                </a:solidFill>
              </a:rPr>
              <a:t> </a:t>
            </a:r>
            <a:r>
              <a:rPr lang="ru-RU" sz="2000" b="1" dirty="0" smtClean="0">
                <a:solidFill>
                  <a:srgbClr val="002060"/>
                </a:solidFill>
              </a:rPr>
              <a:t>15. </a:t>
            </a:r>
            <a:r>
              <a:rPr lang="ru-RU" sz="2000" b="1" dirty="0" err="1" smtClean="0">
                <a:solidFill>
                  <a:srgbClr val="002060"/>
                </a:solidFill>
              </a:rPr>
              <a:t>Істотні</a:t>
            </a:r>
            <a:r>
              <a:rPr lang="ru-RU" sz="2000" b="1" dirty="0" smtClean="0">
                <a:solidFill>
                  <a:srgbClr val="002060"/>
                </a:solidFill>
              </a:rPr>
              <a:t> </a:t>
            </a:r>
            <a:r>
              <a:rPr lang="ru-RU" sz="2000" b="1" dirty="0" err="1" smtClean="0">
                <a:solidFill>
                  <a:srgbClr val="002060"/>
                </a:solidFill>
              </a:rPr>
              <a:t>умови</a:t>
            </a:r>
            <a:r>
              <a:rPr lang="ru-RU" sz="2000" b="1" dirty="0" smtClean="0">
                <a:solidFill>
                  <a:srgbClr val="002060"/>
                </a:solidFill>
              </a:rPr>
              <a:t> договору </a:t>
            </a:r>
            <a:r>
              <a:rPr lang="ru-RU" sz="2000" b="1" dirty="0" err="1">
                <a:solidFill>
                  <a:srgbClr val="002060"/>
                </a:solidFill>
              </a:rPr>
              <a:t>оренди</a:t>
            </a:r>
            <a:r>
              <a:rPr lang="ru-RU" sz="2000" b="1" dirty="0">
                <a:solidFill>
                  <a:srgbClr val="002060"/>
                </a:solidFill>
              </a:rPr>
              <a:t> </a:t>
            </a:r>
            <a:r>
              <a:rPr lang="ru-RU" sz="2000" b="1" dirty="0" err="1">
                <a:solidFill>
                  <a:srgbClr val="002060"/>
                </a:solidFill>
              </a:rPr>
              <a:t>землі</a:t>
            </a:r>
            <a:endParaRPr lang="ru-RU" sz="2000" b="1" dirty="0">
              <a:solidFill>
                <a:srgbClr val="002060"/>
              </a:solidFill>
            </a:endParaRPr>
          </a:p>
          <a:p>
            <a:endParaRPr lang="uk-UA" sz="2000" dirty="0" smtClean="0"/>
          </a:p>
          <a:p>
            <a:pPr marL="457200" indent="-457200">
              <a:buAutoNum type="arabicPeriod"/>
            </a:pPr>
            <a:r>
              <a:rPr lang="uk-UA" sz="2000" b="1" dirty="0" smtClean="0"/>
              <a:t>об’єкт оренди </a:t>
            </a:r>
            <a:r>
              <a:rPr lang="uk-UA" sz="2000" dirty="0" smtClean="0"/>
              <a:t>(кадастровий номер, місце розташування та розмір земельної ділянки (площа та якісні характеристики), об'єкти нерухомого майна та об'єкти інфраструктури, які розташовані на земельній ділянці, НГО земельної ділянки, </a:t>
            </a:r>
            <a:r>
              <a:rPr lang="ru-RU" sz="2000" dirty="0" err="1" smtClean="0"/>
              <a:t>дані</a:t>
            </a:r>
            <a:r>
              <a:rPr lang="ru-RU" sz="2000" dirty="0" smtClean="0"/>
              <a:t> </a:t>
            </a:r>
            <a:r>
              <a:rPr lang="ru-RU" sz="2000" dirty="0" err="1"/>
              <a:t>агрохімічного</a:t>
            </a:r>
            <a:r>
              <a:rPr lang="ru-RU" sz="2000" dirty="0"/>
              <a:t> паспорта </a:t>
            </a:r>
            <a:r>
              <a:rPr lang="ru-RU" sz="2000" dirty="0" err="1"/>
              <a:t>земельної</a:t>
            </a:r>
            <a:r>
              <a:rPr lang="ru-RU" sz="2000" dirty="0"/>
              <a:t> </a:t>
            </a:r>
            <a:r>
              <a:rPr lang="ru-RU" sz="2000" dirty="0" err="1" smtClean="0"/>
              <a:t>ділянки</a:t>
            </a:r>
            <a:r>
              <a:rPr lang="ru-RU" sz="2000" dirty="0" smtClean="0"/>
              <a:t> (для земель с/г </a:t>
            </a:r>
            <a:r>
              <a:rPr lang="ru-RU" sz="2000" dirty="0" err="1" smtClean="0"/>
              <a:t>признач</a:t>
            </a:r>
            <a:r>
              <a:rPr lang="ru-RU" sz="2000" dirty="0" smtClean="0"/>
              <a:t>.), характеристики </a:t>
            </a:r>
            <a:r>
              <a:rPr lang="ru-RU" sz="2000" dirty="0" err="1"/>
              <a:t>полезахисної</a:t>
            </a:r>
            <a:r>
              <a:rPr lang="ru-RU" sz="2000" dirty="0"/>
              <a:t> </a:t>
            </a:r>
            <a:r>
              <a:rPr lang="ru-RU" sz="2000" dirty="0" err="1"/>
              <a:t>лісової</a:t>
            </a:r>
            <a:r>
              <a:rPr lang="ru-RU" sz="2000" dirty="0"/>
              <a:t> </a:t>
            </a:r>
            <a:r>
              <a:rPr lang="ru-RU" sz="2000" dirty="0" err="1" smtClean="0"/>
              <a:t>смуги</a:t>
            </a:r>
            <a:r>
              <a:rPr lang="ru-RU" sz="2000" dirty="0" smtClean="0"/>
              <a:t>, </a:t>
            </a:r>
            <a:r>
              <a:rPr lang="ru-RU" sz="2000" dirty="0" err="1" smtClean="0"/>
              <a:t>якщо</a:t>
            </a:r>
            <a:r>
              <a:rPr lang="ru-RU" sz="2000" dirty="0" smtClean="0"/>
              <a:t> є);</a:t>
            </a:r>
          </a:p>
          <a:p>
            <a:pPr marL="457200" indent="-457200">
              <a:buAutoNum type="arabicPeriod"/>
            </a:pPr>
            <a:endParaRPr lang="ru-RU" sz="2000" dirty="0" smtClean="0"/>
          </a:p>
          <a:p>
            <a:pPr marL="457200" indent="-457200">
              <a:buAutoNum type="arabicPeriod"/>
            </a:pPr>
            <a:r>
              <a:rPr lang="uk-UA" sz="2000" b="1" dirty="0" smtClean="0"/>
              <a:t>дата укладення та строк дії </a:t>
            </a:r>
            <a:r>
              <a:rPr lang="uk-UA" sz="2000" b="1" dirty="0"/>
              <a:t>договору </a:t>
            </a:r>
            <a:r>
              <a:rPr lang="uk-UA" sz="2000" b="1" dirty="0" smtClean="0"/>
              <a:t>оренди </a:t>
            </a:r>
            <a:r>
              <a:rPr lang="uk-UA" sz="2000" dirty="0" smtClean="0"/>
              <a:t>(строк </a:t>
            </a:r>
            <a:r>
              <a:rPr lang="uk-UA" sz="2000" dirty="0"/>
              <a:t>дії договору оренди землі визначається за згодою сторін, але не може перевищувати 50 років. Дата закінчення дії договору оренди обчислюється від дати його укладення. Право оренди земельної ділянки виникає з моменту державної реєстрації такого </a:t>
            </a:r>
            <a:r>
              <a:rPr lang="uk-UA" sz="2000" dirty="0" smtClean="0"/>
              <a:t>права);</a:t>
            </a:r>
          </a:p>
          <a:p>
            <a:pPr marL="457200" indent="-457200">
              <a:buAutoNum type="arabicPeriod"/>
            </a:pPr>
            <a:endParaRPr lang="uk-UA" sz="2000" dirty="0" smtClean="0"/>
          </a:p>
          <a:p>
            <a:pPr marL="457200" indent="-457200">
              <a:buAutoNum type="arabicPeriod"/>
            </a:pPr>
            <a:r>
              <a:rPr lang="uk-UA" sz="2000" b="1" dirty="0" smtClean="0"/>
              <a:t>орендна плата </a:t>
            </a:r>
            <a:r>
              <a:rPr lang="uk-UA" sz="2000" dirty="0" smtClean="0"/>
              <a:t>із зазначенням її розміру, індексації, способу та умов розрахунків, строків, порядку її внесення і перегляду та відповідальності за її несплату;</a:t>
            </a:r>
          </a:p>
          <a:p>
            <a:pPr marL="457200" indent="-457200">
              <a:buAutoNum type="arabicPeriod"/>
            </a:pPr>
            <a:endParaRPr lang="uk-UA" sz="2000" dirty="0" smtClean="0"/>
          </a:p>
          <a:p>
            <a:pPr marL="457200" indent="-457200">
              <a:buAutoNum type="arabicPeriod"/>
            </a:pPr>
            <a:r>
              <a:rPr lang="uk-UA" sz="2000" b="1" dirty="0" smtClean="0"/>
              <a:t>умови використання земельної ділянки;</a:t>
            </a:r>
          </a:p>
          <a:p>
            <a:endParaRPr lang="uk-UA" sz="2000" b="1" dirty="0"/>
          </a:p>
        </p:txBody>
      </p:sp>
    </p:spTree>
    <p:extLst>
      <p:ext uri="{BB962C8B-B14F-4D97-AF65-F5344CB8AC3E}">
        <p14:creationId xmlns:p14="http://schemas.microsoft.com/office/powerpoint/2010/main" val="320425460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title"/>
          </p:nvPr>
        </p:nvSpPr>
        <p:spPr/>
        <p:txBody>
          <a:bodyPr>
            <a:noAutofit/>
          </a:bodyPr>
          <a:lstStyle/>
          <a:p>
            <a:r>
              <a:rPr lang="uk-UA" sz="2600" b="1" dirty="0" smtClean="0"/>
              <a:t>Юридична категорія </a:t>
            </a:r>
            <a:br>
              <a:rPr lang="uk-UA" sz="2600" b="1" dirty="0" smtClean="0"/>
            </a:br>
            <a:r>
              <a:rPr lang="uk-UA" sz="2600" b="1" dirty="0" smtClean="0">
                <a:solidFill>
                  <a:srgbClr val="FF0000"/>
                </a:solidFill>
              </a:rPr>
              <a:t>«правова форма використання земельної ділянки»</a:t>
            </a:r>
            <a:endParaRPr lang="uk-UA" sz="2600" b="1" dirty="0">
              <a:solidFill>
                <a:srgbClr val="FF0000"/>
              </a:solidFill>
            </a:endParaRPr>
          </a:p>
        </p:txBody>
      </p:sp>
      <p:sp>
        <p:nvSpPr>
          <p:cNvPr id="5" name="Місце для вмісту 4"/>
          <p:cNvSpPr>
            <a:spLocks noGrp="1"/>
          </p:cNvSpPr>
          <p:nvPr>
            <p:ph idx="1"/>
          </p:nvPr>
        </p:nvSpPr>
        <p:spPr>
          <a:xfrm>
            <a:off x="1435608" y="1700808"/>
            <a:ext cx="7498080" cy="4547592"/>
          </a:xfrm>
        </p:spPr>
        <p:txBody>
          <a:bodyPr>
            <a:normAutofit/>
          </a:bodyPr>
          <a:lstStyle/>
          <a:p>
            <a:pPr marL="82296" indent="0" algn="just">
              <a:buNone/>
            </a:pPr>
            <a:r>
              <a:rPr lang="uk-UA" sz="2400" b="1" dirty="0" smtClean="0">
                <a:solidFill>
                  <a:srgbClr val="00B050"/>
                </a:solidFill>
              </a:rPr>
              <a:t>Правова </a:t>
            </a:r>
            <a:r>
              <a:rPr lang="uk-UA" sz="2400" b="1" dirty="0">
                <a:solidFill>
                  <a:srgbClr val="00B050"/>
                </a:solidFill>
              </a:rPr>
              <a:t>форма використання земельної </a:t>
            </a:r>
            <a:r>
              <a:rPr lang="uk-UA" sz="2400" b="1" dirty="0" smtClean="0">
                <a:solidFill>
                  <a:srgbClr val="00B050"/>
                </a:solidFill>
              </a:rPr>
              <a:t>ділянки – </a:t>
            </a:r>
            <a:r>
              <a:rPr lang="uk-UA" sz="2400" dirty="0"/>
              <a:t>це передбачена законодавством юридична модель експлуатації відповідної ділянки, що базується на певному речовому чи зобов’язальному праві (правовому титулі) на цю ділянку та визначає конкретні особливості змісту її правового режиму із врахуванням належності до тієї чи іншої категорії </a:t>
            </a:r>
            <a:r>
              <a:rPr lang="uk-UA" sz="2400" dirty="0" smtClean="0"/>
              <a:t>земель та виду цільового призначення ділянки.</a:t>
            </a:r>
            <a:endParaRPr lang="uk-UA" sz="2400" dirty="0"/>
          </a:p>
        </p:txBody>
      </p:sp>
    </p:spTree>
    <p:extLst>
      <p:ext uri="{BB962C8B-B14F-4D97-AF65-F5344CB8AC3E}">
        <p14:creationId xmlns:p14="http://schemas.microsoft.com/office/powerpoint/2010/main" val="289306886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кутник 3"/>
          <p:cNvSpPr/>
          <p:nvPr/>
        </p:nvSpPr>
        <p:spPr>
          <a:xfrm>
            <a:off x="1043608" y="116632"/>
            <a:ext cx="7920880" cy="5940088"/>
          </a:xfrm>
          <a:prstGeom prst="rect">
            <a:avLst/>
          </a:prstGeom>
        </p:spPr>
        <p:txBody>
          <a:bodyPr wrap="square">
            <a:spAutoFit/>
          </a:bodyPr>
          <a:lstStyle/>
          <a:p>
            <a:r>
              <a:rPr lang="ru-RU" sz="2000" b="1" dirty="0" err="1">
                <a:solidFill>
                  <a:srgbClr val="002060"/>
                </a:solidFill>
              </a:rPr>
              <a:t>Стаття</a:t>
            </a:r>
            <a:r>
              <a:rPr lang="ru-RU" sz="2000" b="1" dirty="0">
                <a:solidFill>
                  <a:srgbClr val="002060"/>
                </a:solidFill>
              </a:rPr>
              <a:t> </a:t>
            </a:r>
            <a:r>
              <a:rPr lang="ru-RU" sz="2000" b="1" dirty="0" smtClean="0">
                <a:solidFill>
                  <a:srgbClr val="002060"/>
                </a:solidFill>
              </a:rPr>
              <a:t>15. </a:t>
            </a:r>
            <a:r>
              <a:rPr lang="ru-RU" sz="2000" b="1" dirty="0" err="1" smtClean="0">
                <a:solidFill>
                  <a:srgbClr val="002060"/>
                </a:solidFill>
              </a:rPr>
              <a:t>Істотні</a:t>
            </a:r>
            <a:r>
              <a:rPr lang="ru-RU" sz="2000" b="1" dirty="0" smtClean="0">
                <a:solidFill>
                  <a:srgbClr val="002060"/>
                </a:solidFill>
              </a:rPr>
              <a:t> </a:t>
            </a:r>
            <a:r>
              <a:rPr lang="ru-RU" sz="2000" b="1" dirty="0" err="1" smtClean="0">
                <a:solidFill>
                  <a:srgbClr val="002060"/>
                </a:solidFill>
              </a:rPr>
              <a:t>умови</a:t>
            </a:r>
            <a:r>
              <a:rPr lang="ru-RU" sz="2000" b="1" dirty="0" smtClean="0">
                <a:solidFill>
                  <a:srgbClr val="002060"/>
                </a:solidFill>
              </a:rPr>
              <a:t> договору </a:t>
            </a:r>
            <a:r>
              <a:rPr lang="ru-RU" sz="2000" b="1" dirty="0" err="1">
                <a:solidFill>
                  <a:srgbClr val="002060"/>
                </a:solidFill>
              </a:rPr>
              <a:t>оренди</a:t>
            </a:r>
            <a:r>
              <a:rPr lang="ru-RU" sz="2000" b="1" dirty="0">
                <a:solidFill>
                  <a:srgbClr val="002060"/>
                </a:solidFill>
              </a:rPr>
              <a:t> </a:t>
            </a:r>
            <a:r>
              <a:rPr lang="ru-RU" sz="2000" b="1" dirty="0" err="1">
                <a:solidFill>
                  <a:srgbClr val="002060"/>
                </a:solidFill>
              </a:rPr>
              <a:t>землі</a:t>
            </a:r>
            <a:endParaRPr lang="ru-RU" sz="2000" b="1" dirty="0">
              <a:solidFill>
                <a:srgbClr val="002060"/>
              </a:solidFill>
            </a:endParaRPr>
          </a:p>
          <a:p>
            <a:endParaRPr lang="uk-UA" sz="2000" dirty="0" smtClean="0"/>
          </a:p>
          <a:p>
            <a:pPr marL="457200" indent="-457200">
              <a:buFont typeface="+mj-lt"/>
              <a:buAutoNum type="arabicPeriod" startAt="5"/>
            </a:pPr>
            <a:r>
              <a:rPr lang="uk-UA" sz="2000" b="1" dirty="0"/>
              <a:t>умови здійснення заходів, спрямованих на охорону та поліпшення об’єкта оренди (до договору додається угода щодо відшкодування орендарю витрат на такі заходи), умови щодо утримання та збереження полезахисних лісових смуг.</a:t>
            </a:r>
          </a:p>
          <a:p>
            <a:pPr marL="457200" indent="-457200">
              <a:buFont typeface="+mj-lt"/>
              <a:buAutoNum type="arabicPeriod" startAt="5"/>
            </a:pPr>
            <a:endParaRPr lang="uk-UA" sz="2000" b="1" dirty="0" smtClean="0"/>
          </a:p>
          <a:p>
            <a:pPr marL="457200" indent="-457200">
              <a:buFont typeface="+mj-lt"/>
              <a:buAutoNum type="arabicPeriod" startAt="5"/>
            </a:pPr>
            <a:r>
              <a:rPr lang="uk-UA" sz="2000" b="1" dirty="0" smtClean="0"/>
              <a:t>умови повернення земельної ділянки </a:t>
            </a:r>
            <a:r>
              <a:rPr lang="uk-UA" sz="2000" dirty="0" smtClean="0"/>
              <a:t>(у тому числі відшкодування поліпшень земельної ділянки чи збитків, завданих такій ділянці</a:t>
            </a:r>
            <a:r>
              <a:rPr lang="ru-RU" sz="2000" dirty="0" smtClean="0"/>
              <a:t>);</a:t>
            </a:r>
          </a:p>
          <a:p>
            <a:pPr marL="457200" indent="-457200">
              <a:buFont typeface="+mj-lt"/>
              <a:buAutoNum type="arabicPeriod" startAt="5"/>
            </a:pPr>
            <a:endParaRPr lang="ru-RU" sz="2000" dirty="0" smtClean="0"/>
          </a:p>
          <a:p>
            <a:pPr marL="457200" indent="-457200">
              <a:buFont typeface="+mj-lt"/>
              <a:buAutoNum type="arabicPeriod" startAt="5"/>
            </a:pPr>
            <a:r>
              <a:rPr lang="ru-RU" sz="2000" b="1" dirty="0" err="1" smtClean="0"/>
              <a:t>обмеження</a:t>
            </a:r>
            <a:r>
              <a:rPr lang="ru-RU" sz="2000" b="1" dirty="0" smtClean="0"/>
              <a:t> </a:t>
            </a:r>
            <a:r>
              <a:rPr lang="ru-RU" sz="2000" b="1" dirty="0"/>
              <a:t>(</a:t>
            </a:r>
            <a:r>
              <a:rPr lang="ru-RU" sz="2000" b="1" dirty="0" err="1"/>
              <a:t>обтяження</a:t>
            </a:r>
            <a:r>
              <a:rPr lang="ru-RU" sz="2000" b="1" dirty="0"/>
              <a:t>) </a:t>
            </a:r>
            <a:r>
              <a:rPr lang="ru-RU" sz="2000" dirty="0" err="1"/>
              <a:t>щодо</a:t>
            </a:r>
            <a:r>
              <a:rPr lang="ru-RU" sz="2000" dirty="0"/>
              <a:t> </a:t>
            </a:r>
            <a:r>
              <a:rPr lang="ru-RU" sz="2000" dirty="0" err="1" smtClean="0"/>
              <a:t>використання</a:t>
            </a:r>
            <a:r>
              <a:rPr lang="ru-RU" sz="2000" dirty="0" smtClean="0"/>
              <a:t> </a:t>
            </a:r>
            <a:r>
              <a:rPr lang="ru-RU" sz="2000" dirty="0" err="1" smtClean="0"/>
              <a:t>земельної</a:t>
            </a:r>
            <a:r>
              <a:rPr lang="ru-RU" sz="2000" dirty="0" smtClean="0"/>
              <a:t> </a:t>
            </a:r>
            <a:r>
              <a:rPr lang="ru-RU" sz="2000" dirty="0" err="1" smtClean="0"/>
              <a:t>ділянки</a:t>
            </a:r>
            <a:r>
              <a:rPr lang="ru-RU" sz="2000" dirty="0" smtClean="0"/>
              <a:t>;</a:t>
            </a:r>
            <a:endParaRPr lang="ru-RU" sz="2000" dirty="0"/>
          </a:p>
          <a:p>
            <a:pPr marL="457200" indent="-457200">
              <a:buFont typeface="+mj-lt"/>
              <a:buAutoNum type="arabicPeriod" startAt="5"/>
            </a:pPr>
            <a:endParaRPr lang="uk-UA" sz="2000" b="1" dirty="0" smtClean="0"/>
          </a:p>
          <a:p>
            <a:pPr marL="457200" indent="-457200">
              <a:buFont typeface="+mj-lt"/>
              <a:buAutoNum type="arabicPeriod" startAt="5"/>
            </a:pPr>
            <a:r>
              <a:rPr lang="uk-UA" sz="2000" b="1" dirty="0" smtClean="0"/>
              <a:t>інші права та обов'язки сторін</a:t>
            </a:r>
            <a:r>
              <a:rPr lang="uk-UA" sz="2000" dirty="0" smtClean="0"/>
              <a:t>;</a:t>
            </a:r>
          </a:p>
          <a:p>
            <a:pPr marL="457200" indent="-457200">
              <a:buFont typeface="+mj-lt"/>
              <a:buAutoNum type="arabicPeriod" startAt="5"/>
            </a:pPr>
            <a:endParaRPr lang="uk-UA" sz="2000" dirty="0"/>
          </a:p>
          <a:p>
            <a:pPr marL="457200" indent="-457200">
              <a:buFont typeface="+mj-lt"/>
              <a:buAutoNum type="arabicPeriod" startAt="5"/>
            </a:pPr>
            <a:r>
              <a:rPr lang="ru-RU" sz="2000" b="1" dirty="0" err="1" smtClean="0"/>
              <a:t>ризик</a:t>
            </a:r>
            <a:r>
              <a:rPr lang="ru-RU" sz="2000" b="1" dirty="0" smtClean="0"/>
              <a:t> </a:t>
            </a:r>
            <a:r>
              <a:rPr lang="ru-RU" sz="2000" b="1" dirty="0" err="1"/>
              <a:t>випадкового</a:t>
            </a:r>
            <a:r>
              <a:rPr lang="ru-RU" sz="2000" b="1" dirty="0"/>
              <a:t> </a:t>
            </a:r>
            <a:r>
              <a:rPr lang="ru-RU" sz="2000" b="1" dirty="0" err="1"/>
              <a:t>знищення</a:t>
            </a:r>
            <a:r>
              <a:rPr lang="ru-RU" sz="2000" b="1" dirty="0"/>
              <a:t> </a:t>
            </a:r>
            <a:r>
              <a:rPr lang="ru-RU" sz="2000" b="1" dirty="0" err="1"/>
              <a:t>або</a:t>
            </a:r>
            <a:r>
              <a:rPr lang="ru-RU" sz="2000" b="1" dirty="0"/>
              <a:t> </a:t>
            </a:r>
            <a:r>
              <a:rPr lang="ru-RU" sz="2000" b="1" dirty="0" err="1"/>
              <a:t>пошкодження</a:t>
            </a:r>
            <a:r>
              <a:rPr lang="ru-RU" sz="2000" dirty="0"/>
              <a:t> </a:t>
            </a:r>
            <a:r>
              <a:rPr lang="ru-RU" sz="2000" dirty="0" err="1" smtClean="0"/>
              <a:t>об'єкта</a:t>
            </a:r>
            <a:r>
              <a:rPr lang="ru-RU" sz="2000" dirty="0" smtClean="0"/>
              <a:t> </a:t>
            </a:r>
            <a:r>
              <a:rPr lang="ru-RU" sz="2000" dirty="0" err="1"/>
              <a:t>оренди</a:t>
            </a:r>
            <a:r>
              <a:rPr lang="ru-RU" sz="2000" dirty="0"/>
              <a:t> </a:t>
            </a:r>
            <a:r>
              <a:rPr lang="ru-RU" sz="2000" dirty="0" err="1"/>
              <a:t>чи</a:t>
            </a:r>
            <a:r>
              <a:rPr lang="ru-RU" sz="2000" dirty="0"/>
              <a:t> </a:t>
            </a:r>
            <a:r>
              <a:rPr lang="ru-RU" sz="2000" dirty="0" err="1"/>
              <a:t>його</a:t>
            </a:r>
            <a:r>
              <a:rPr lang="ru-RU" sz="2000" dirty="0"/>
              <a:t> </a:t>
            </a:r>
            <a:r>
              <a:rPr lang="ru-RU" sz="2000" dirty="0" err="1" smtClean="0"/>
              <a:t>частини</a:t>
            </a:r>
            <a:r>
              <a:rPr lang="ru-RU" sz="2000" dirty="0" smtClean="0"/>
              <a:t>; </a:t>
            </a:r>
          </a:p>
          <a:p>
            <a:pPr marL="457200" indent="-457200">
              <a:buFont typeface="+mj-lt"/>
              <a:buAutoNum type="arabicPeriod" startAt="5"/>
            </a:pPr>
            <a:endParaRPr lang="ru-RU" sz="2000" dirty="0"/>
          </a:p>
          <a:p>
            <a:pPr marL="457200" indent="-457200">
              <a:buFont typeface="+mj-lt"/>
              <a:buAutoNum type="arabicPeriod" startAt="5"/>
            </a:pPr>
            <a:r>
              <a:rPr lang="ru-RU" sz="2000" b="1" dirty="0" smtClean="0"/>
              <a:t>с</a:t>
            </a:r>
            <a:r>
              <a:rPr lang="uk-UA" sz="2000" b="1" dirty="0" err="1" smtClean="0"/>
              <a:t>трахування</a:t>
            </a:r>
            <a:r>
              <a:rPr lang="uk-UA" sz="2000" b="1" dirty="0" smtClean="0"/>
              <a:t> </a:t>
            </a:r>
            <a:r>
              <a:rPr lang="uk-UA" sz="2000" dirty="0"/>
              <a:t>об'єкта </a:t>
            </a:r>
            <a:r>
              <a:rPr lang="uk-UA" sz="2000" dirty="0" smtClean="0"/>
              <a:t>оренди.</a:t>
            </a:r>
          </a:p>
        </p:txBody>
      </p:sp>
    </p:spTree>
    <p:extLst>
      <p:ext uri="{BB962C8B-B14F-4D97-AF65-F5344CB8AC3E}">
        <p14:creationId xmlns:p14="http://schemas.microsoft.com/office/powerpoint/2010/main" val="254474480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187624" y="44624"/>
            <a:ext cx="7746064" cy="1143000"/>
          </a:xfrm>
        </p:spPr>
        <p:txBody>
          <a:bodyPr>
            <a:noAutofit/>
          </a:bodyPr>
          <a:lstStyle/>
          <a:p>
            <a:pPr algn="ctr"/>
            <a:r>
              <a:rPr lang="uk-UA" sz="3000" b="1" dirty="0" smtClean="0"/>
              <a:t>Строки в земельно-орендних відносинах</a:t>
            </a:r>
            <a:endParaRPr lang="ru-RU" sz="3000" b="1" dirty="0"/>
          </a:p>
        </p:txBody>
      </p:sp>
      <p:sp>
        <p:nvSpPr>
          <p:cNvPr id="3" name="Объект 2"/>
          <p:cNvSpPr>
            <a:spLocks noGrp="1"/>
          </p:cNvSpPr>
          <p:nvPr>
            <p:ph idx="1"/>
          </p:nvPr>
        </p:nvSpPr>
        <p:spPr>
          <a:xfrm>
            <a:off x="1043608" y="980728"/>
            <a:ext cx="7890080" cy="5472608"/>
          </a:xfrm>
        </p:spPr>
        <p:txBody>
          <a:bodyPr>
            <a:normAutofit/>
          </a:bodyPr>
          <a:lstStyle/>
          <a:p>
            <a:pPr marL="596646" indent="-514350">
              <a:spcAft>
                <a:spcPts val="600"/>
              </a:spcAft>
              <a:buClr>
                <a:srgbClr val="C00000"/>
              </a:buClr>
              <a:buFont typeface="+mj-lt"/>
              <a:buAutoNum type="arabicPeriod"/>
            </a:pPr>
            <a:r>
              <a:rPr lang="uk-UA" sz="2400" dirty="0">
                <a:cs typeface="Times New Roman" panose="02020603050405020304" pitchFamily="18" charset="0"/>
              </a:rPr>
              <a:t>Строк оренди земельної ділянки не може перевищувати 50 років.</a:t>
            </a:r>
            <a:endParaRPr lang="ru-RU" sz="2400" b="1" dirty="0">
              <a:cs typeface="Times New Roman" panose="02020603050405020304" pitchFamily="18" charset="0"/>
            </a:endParaRPr>
          </a:p>
          <a:p>
            <a:pPr marL="596646" indent="-514350">
              <a:spcAft>
                <a:spcPts val="600"/>
              </a:spcAft>
              <a:buClr>
                <a:srgbClr val="C00000"/>
              </a:buClr>
              <a:buFont typeface="+mj-lt"/>
              <a:buAutoNum type="arabicPeriod"/>
            </a:pPr>
            <a:r>
              <a:rPr lang="uk-UA" sz="2400" dirty="0">
                <a:cs typeface="Times New Roman" panose="02020603050405020304" pitchFamily="18" charset="0"/>
              </a:rPr>
              <a:t>Строк оренди земельних ділянок сільськогосподарського призначення для ведення товарного сільськогосподарського виробництва, фермерського господарства, особистого селянського господарства не може бути меншим як 7 років.</a:t>
            </a:r>
            <a:endParaRPr lang="ru-RU" sz="2400" b="1" dirty="0">
              <a:cs typeface="Times New Roman" panose="02020603050405020304" pitchFamily="18" charset="0"/>
            </a:endParaRPr>
          </a:p>
          <a:p>
            <a:pPr marL="596646" indent="-514350">
              <a:spcAft>
                <a:spcPts val="600"/>
              </a:spcAft>
              <a:buClr>
                <a:srgbClr val="C00000"/>
              </a:buClr>
              <a:buFont typeface="+mj-lt"/>
              <a:buAutoNum type="arabicPeriod"/>
            </a:pPr>
            <a:r>
              <a:rPr lang="uk-UA" sz="2400" dirty="0">
                <a:cs typeface="Times New Roman" panose="02020603050405020304" pitchFamily="18" charset="0"/>
              </a:rPr>
              <a:t> Право оренди земельної ділянки може відчужуватися, у тому числі продаватися на земельних торгах, а також передаватися у заставу, спадщину, вноситися до статутного капіталу власником земельної ділянки - на строк до 50 років, крім випадків, визначених законом.</a:t>
            </a:r>
            <a:endParaRPr lang="ru-RU" sz="2400" b="1" dirty="0">
              <a:cs typeface="Times New Roman" panose="02020603050405020304" pitchFamily="18" charset="0"/>
            </a:endParaRPr>
          </a:p>
          <a:p>
            <a:endParaRPr lang="ru-RU" dirty="0"/>
          </a:p>
        </p:txBody>
      </p:sp>
    </p:spTree>
    <p:extLst>
      <p:ext uri="{BB962C8B-B14F-4D97-AF65-F5344CB8AC3E}">
        <p14:creationId xmlns:p14="http://schemas.microsoft.com/office/powerpoint/2010/main" val="236451576"/>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35608" y="44624"/>
            <a:ext cx="7498080" cy="1143000"/>
          </a:xfrm>
        </p:spPr>
        <p:txBody>
          <a:bodyPr>
            <a:noAutofit/>
          </a:bodyPr>
          <a:lstStyle/>
          <a:p>
            <a:pPr algn="ctr"/>
            <a:r>
              <a:rPr lang="uk-UA" sz="3000" b="1" dirty="0" smtClean="0"/>
              <a:t>Строки в земельно-орендних відносинах</a:t>
            </a:r>
            <a:endParaRPr lang="ru-RU" sz="3000" b="1" dirty="0"/>
          </a:p>
        </p:txBody>
      </p:sp>
      <p:sp>
        <p:nvSpPr>
          <p:cNvPr id="3" name="Объект 2"/>
          <p:cNvSpPr>
            <a:spLocks noGrp="1"/>
          </p:cNvSpPr>
          <p:nvPr>
            <p:ph idx="1"/>
          </p:nvPr>
        </p:nvSpPr>
        <p:spPr>
          <a:xfrm>
            <a:off x="1115616" y="980728"/>
            <a:ext cx="7818072" cy="5472608"/>
          </a:xfrm>
        </p:spPr>
        <p:txBody>
          <a:bodyPr>
            <a:normAutofit/>
          </a:bodyPr>
          <a:lstStyle/>
          <a:p>
            <a:pPr marL="596646" indent="-514350">
              <a:spcAft>
                <a:spcPts val="600"/>
              </a:spcAft>
              <a:buClr>
                <a:srgbClr val="C00000"/>
              </a:buClr>
              <a:buFont typeface="+mj-lt"/>
              <a:buAutoNum type="arabicPeriod" startAt="4"/>
            </a:pPr>
            <a:r>
              <a:rPr lang="uk-UA" sz="2400" dirty="0">
                <a:cs typeface="Times New Roman" panose="02020603050405020304" pitchFamily="18" charset="0"/>
              </a:rPr>
              <a:t>Для ведення товарного сільськогосподарського виробництва, фермерського господарства, особистого селянського господарства строк оренди земельних ділянок сільськогосподарського призначення, які є земельними ділянками меліорованих земель і на яких проводиться гідротехнічна меліорація, не може бути меншим як 10 років.</a:t>
            </a:r>
            <a:endParaRPr lang="ru-RU" sz="2400" b="1" dirty="0">
              <a:cs typeface="Times New Roman" panose="02020603050405020304" pitchFamily="18" charset="0"/>
            </a:endParaRPr>
          </a:p>
          <a:p>
            <a:pPr marL="596646" indent="-514350">
              <a:spcAft>
                <a:spcPts val="600"/>
              </a:spcAft>
              <a:buClr>
                <a:srgbClr val="C00000"/>
              </a:buClr>
              <a:buFont typeface="+mj-lt"/>
              <a:buAutoNum type="arabicPeriod" startAt="4"/>
            </a:pPr>
            <a:r>
              <a:rPr lang="uk-UA" sz="2400" dirty="0">
                <a:cs typeface="Times New Roman" panose="02020603050405020304" pitchFamily="18" charset="0"/>
              </a:rPr>
              <a:t>У разі створення індустріального парку на землях державної чи комунальної власності земельна ділянка надається в оренду на строк не менше 30 років.</a:t>
            </a:r>
            <a:endParaRPr lang="ru-RU" sz="2400" b="1" dirty="0">
              <a:cs typeface="Times New Roman" panose="02020603050405020304" pitchFamily="18" charset="0"/>
            </a:endParaRPr>
          </a:p>
          <a:p>
            <a:endParaRPr lang="ru-RU" dirty="0"/>
          </a:p>
        </p:txBody>
      </p:sp>
    </p:spTree>
    <p:extLst>
      <p:ext uri="{BB962C8B-B14F-4D97-AF65-F5344CB8AC3E}">
        <p14:creationId xmlns:p14="http://schemas.microsoft.com/office/powerpoint/2010/main" val="1632244398"/>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кутник 3"/>
          <p:cNvSpPr/>
          <p:nvPr/>
        </p:nvSpPr>
        <p:spPr>
          <a:xfrm>
            <a:off x="1259632" y="483637"/>
            <a:ext cx="7776864" cy="3785652"/>
          </a:xfrm>
          <a:prstGeom prst="rect">
            <a:avLst/>
          </a:prstGeom>
        </p:spPr>
        <p:txBody>
          <a:bodyPr wrap="square">
            <a:spAutoFit/>
          </a:bodyPr>
          <a:lstStyle/>
          <a:p>
            <a:r>
              <a:rPr lang="ru-RU" sz="2400" b="1" dirty="0" err="1">
                <a:solidFill>
                  <a:srgbClr val="002060"/>
                </a:solidFill>
              </a:rPr>
              <a:t>Стаття</a:t>
            </a:r>
            <a:r>
              <a:rPr lang="ru-RU" sz="2400" b="1" dirty="0">
                <a:solidFill>
                  <a:srgbClr val="002060"/>
                </a:solidFill>
              </a:rPr>
              <a:t> 19. Строк </a:t>
            </a:r>
            <a:r>
              <a:rPr lang="ru-RU" sz="2400" b="1" dirty="0" err="1">
                <a:solidFill>
                  <a:srgbClr val="002060"/>
                </a:solidFill>
              </a:rPr>
              <a:t>дії</a:t>
            </a:r>
            <a:r>
              <a:rPr lang="ru-RU" sz="2400" b="1" dirty="0">
                <a:solidFill>
                  <a:srgbClr val="002060"/>
                </a:solidFill>
              </a:rPr>
              <a:t> договору </a:t>
            </a:r>
            <a:r>
              <a:rPr lang="ru-RU" sz="2400" b="1" dirty="0" err="1">
                <a:solidFill>
                  <a:srgbClr val="002060"/>
                </a:solidFill>
              </a:rPr>
              <a:t>оренди</a:t>
            </a:r>
            <a:r>
              <a:rPr lang="ru-RU" sz="2400" b="1" dirty="0">
                <a:solidFill>
                  <a:srgbClr val="002060"/>
                </a:solidFill>
              </a:rPr>
              <a:t> </a:t>
            </a:r>
            <a:r>
              <a:rPr lang="ru-RU" sz="2400" b="1" dirty="0" err="1">
                <a:solidFill>
                  <a:srgbClr val="002060"/>
                </a:solidFill>
              </a:rPr>
              <a:t>землі</a:t>
            </a:r>
            <a:endParaRPr lang="ru-RU" sz="2400" b="1" dirty="0">
              <a:solidFill>
                <a:srgbClr val="002060"/>
              </a:solidFill>
            </a:endParaRPr>
          </a:p>
          <a:p>
            <a:endParaRPr lang="ru-RU" sz="2400" dirty="0"/>
          </a:p>
          <a:p>
            <a:r>
              <a:rPr lang="ru-RU" sz="2400" dirty="0"/>
              <a:t>Строк </a:t>
            </a:r>
            <a:r>
              <a:rPr lang="ru-RU" sz="2400" dirty="0" err="1"/>
              <a:t>дії</a:t>
            </a:r>
            <a:r>
              <a:rPr lang="ru-RU" sz="2400" dirty="0"/>
              <a:t> договору </a:t>
            </a:r>
            <a:r>
              <a:rPr lang="ru-RU" sz="2400" dirty="0" err="1"/>
              <a:t>оренди</a:t>
            </a:r>
            <a:r>
              <a:rPr lang="ru-RU" sz="2400" dirty="0"/>
              <a:t> </a:t>
            </a:r>
            <a:r>
              <a:rPr lang="ru-RU" sz="2400" dirty="0" err="1"/>
              <a:t>землі</a:t>
            </a:r>
            <a:r>
              <a:rPr lang="ru-RU" sz="2400" dirty="0"/>
              <a:t> </a:t>
            </a:r>
            <a:r>
              <a:rPr lang="ru-RU" sz="2400" dirty="0" err="1"/>
              <a:t>визначається</a:t>
            </a:r>
            <a:r>
              <a:rPr lang="ru-RU" sz="2400" dirty="0"/>
              <a:t> за </a:t>
            </a:r>
            <a:r>
              <a:rPr lang="ru-RU" sz="2400" dirty="0" err="1"/>
              <a:t>згодою</a:t>
            </a:r>
            <a:r>
              <a:rPr lang="ru-RU" sz="2400" dirty="0"/>
              <a:t> </a:t>
            </a:r>
            <a:r>
              <a:rPr lang="ru-RU" sz="2400" dirty="0" err="1"/>
              <a:t>сторін</a:t>
            </a:r>
            <a:r>
              <a:rPr lang="ru-RU" sz="2400" dirty="0"/>
              <a:t>, але не </a:t>
            </a:r>
            <a:r>
              <a:rPr lang="ru-RU" sz="2400" dirty="0" err="1"/>
              <a:t>може</a:t>
            </a:r>
            <a:r>
              <a:rPr lang="ru-RU" sz="2400" dirty="0"/>
              <a:t> </a:t>
            </a:r>
            <a:r>
              <a:rPr lang="ru-RU" sz="2400" dirty="0" err="1"/>
              <a:t>перевищувати</a:t>
            </a:r>
            <a:r>
              <a:rPr lang="ru-RU" sz="2400" dirty="0"/>
              <a:t> 50 </a:t>
            </a:r>
            <a:r>
              <a:rPr lang="ru-RU" sz="2400" dirty="0" err="1"/>
              <a:t>років</a:t>
            </a:r>
            <a:r>
              <a:rPr lang="ru-RU" sz="2400" dirty="0"/>
              <a:t>. </a:t>
            </a:r>
            <a:r>
              <a:rPr lang="ru-RU" sz="2400" b="1" dirty="0"/>
              <a:t>Дата </a:t>
            </a:r>
            <a:r>
              <a:rPr lang="ru-RU" sz="2400" b="1" dirty="0" err="1"/>
              <a:t>закінчення</a:t>
            </a:r>
            <a:r>
              <a:rPr lang="ru-RU" sz="2400" b="1" dirty="0"/>
              <a:t> </a:t>
            </a:r>
            <a:r>
              <a:rPr lang="ru-RU" sz="2400" b="1" dirty="0" err="1"/>
              <a:t>дії</a:t>
            </a:r>
            <a:r>
              <a:rPr lang="ru-RU" sz="2400" b="1" dirty="0"/>
              <a:t> договору </a:t>
            </a:r>
            <a:r>
              <a:rPr lang="ru-RU" sz="2400" b="1" dirty="0" err="1"/>
              <a:t>оренди</a:t>
            </a:r>
            <a:r>
              <a:rPr lang="ru-RU" sz="2400" b="1" dirty="0"/>
              <a:t> </a:t>
            </a:r>
            <a:r>
              <a:rPr lang="ru-RU" sz="2400" b="1" dirty="0" err="1"/>
              <a:t>обчислюється</a:t>
            </a:r>
            <a:r>
              <a:rPr lang="ru-RU" sz="2400" b="1" dirty="0"/>
              <a:t> </a:t>
            </a:r>
            <a:r>
              <a:rPr lang="ru-RU" sz="2400" b="1" dirty="0" err="1"/>
              <a:t>від</a:t>
            </a:r>
            <a:r>
              <a:rPr lang="ru-RU" sz="2400" b="1" dirty="0"/>
              <a:t> </a:t>
            </a:r>
            <a:r>
              <a:rPr lang="ru-RU" sz="2400" b="1" dirty="0" err="1"/>
              <a:t>дати</a:t>
            </a:r>
            <a:r>
              <a:rPr lang="ru-RU" sz="2400" b="1" dirty="0"/>
              <a:t> </a:t>
            </a:r>
            <a:r>
              <a:rPr lang="ru-RU" sz="2400" b="1" dirty="0" err="1"/>
              <a:t>його</a:t>
            </a:r>
            <a:r>
              <a:rPr lang="ru-RU" sz="2400" b="1" dirty="0"/>
              <a:t> </a:t>
            </a:r>
            <a:r>
              <a:rPr lang="ru-RU" sz="2400" b="1" dirty="0" err="1"/>
              <a:t>укладення</a:t>
            </a:r>
            <a:r>
              <a:rPr lang="ru-RU" sz="2400" b="1" dirty="0"/>
              <a:t>. Право </a:t>
            </a:r>
            <a:r>
              <a:rPr lang="ru-RU" sz="2400" b="1" dirty="0" err="1"/>
              <a:t>оренди</a:t>
            </a:r>
            <a:r>
              <a:rPr lang="ru-RU" sz="2400" b="1" dirty="0"/>
              <a:t> </a:t>
            </a:r>
            <a:r>
              <a:rPr lang="ru-RU" sz="2400" b="1" dirty="0" err="1"/>
              <a:t>земельної</a:t>
            </a:r>
            <a:r>
              <a:rPr lang="ru-RU" sz="2400" b="1" dirty="0"/>
              <a:t> </a:t>
            </a:r>
            <a:r>
              <a:rPr lang="ru-RU" sz="2400" b="1" dirty="0" err="1"/>
              <a:t>ділянки</a:t>
            </a:r>
            <a:r>
              <a:rPr lang="ru-RU" sz="2400" b="1" dirty="0"/>
              <a:t> </a:t>
            </a:r>
            <a:r>
              <a:rPr lang="ru-RU" sz="2400" b="1" dirty="0" err="1"/>
              <a:t>виникає</a:t>
            </a:r>
            <a:r>
              <a:rPr lang="ru-RU" sz="2400" b="1" dirty="0"/>
              <a:t> з моменту </a:t>
            </a:r>
            <a:r>
              <a:rPr lang="ru-RU" sz="2400" b="1" dirty="0" err="1"/>
              <a:t>державної</a:t>
            </a:r>
            <a:r>
              <a:rPr lang="ru-RU" sz="2400" b="1" dirty="0"/>
              <a:t> </a:t>
            </a:r>
            <a:r>
              <a:rPr lang="ru-RU" sz="2400" b="1" dirty="0" err="1"/>
              <a:t>реєстрації</a:t>
            </a:r>
            <a:r>
              <a:rPr lang="ru-RU" sz="2400" b="1" dirty="0"/>
              <a:t> такого права</a:t>
            </a:r>
            <a:r>
              <a:rPr lang="ru-RU" sz="2400" dirty="0"/>
              <a:t>.</a:t>
            </a:r>
          </a:p>
          <a:p>
            <a:endParaRPr lang="ru-RU" sz="2400" dirty="0"/>
          </a:p>
          <a:p>
            <a:r>
              <a:rPr lang="ru-RU" sz="2400" dirty="0"/>
              <a:t>{</a:t>
            </a:r>
            <a:r>
              <a:rPr lang="ru-RU" sz="2400" dirty="0" err="1"/>
              <a:t>Частина</a:t>
            </a:r>
            <a:r>
              <a:rPr lang="ru-RU" sz="2400" dirty="0"/>
              <a:t> перша </a:t>
            </a:r>
            <a:r>
              <a:rPr lang="ru-RU" sz="2400" dirty="0" err="1"/>
              <a:t>статті</a:t>
            </a:r>
            <a:r>
              <a:rPr lang="ru-RU" sz="2400" dirty="0"/>
              <a:t> 19 </a:t>
            </a:r>
            <a:r>
              <a:rPr lang="ru-RU" sz="2400" dirty="0" err="1"/>
              <a:t>із</a:t>
            </a:r>
            <a:r>
              <a:rPr lang="ru-RU" sz="2400" dirty="0"/>
              <a:t> </a:t>
            </a:r>
            <a:r>
              <a:rPr lang="ru-RU" sz="2400" dirty="0" err="1"/>
              <a:t>змінами</a:t>
            </a:r>
            <a:r>
              <a:rPr lang="ru-RU" sz="2400" dirty="0"/>
              <a:t>, </a:t>
            </a:r>
            <a:r>
              <a:rPr lang="ru-RU" sz="2400" dirty="0" err="1"/>
              <a:t>внесеними</a:t>
            </a:r>
            <a:r>
              <a:rPr lang="ru-RU" sz="2400" dirty="0"/>
              <a:t> </a:t>
            </a:r>
            <a:r>
              <a:rPr lang="ru-RU" sz="2400" dirty="0" err="1"/>
              <a:t>згідно</a:t>
            </a:r>
            <a:r>
              <a:rPr lang="ru-RU" sz="2400" dirty="0"/>
              <a:t> </a:t>
            </a:r>
            <a:r>
              <a:rPr lang="ru-RU" sz="2400" dirty="0" err="1"/>
              <a:t>із</a:t>
            </a:r>
            <a:r>
              <a:rPr lang="ru-RU" sz="2400" dirty="0"/>
              <a:t> Законом № 340-</a:t>
            </a:r>
            <a:r>
              <a:rPr lang="en-US" sz="2400" dirty="0"/>
              <a:t>IX </a:t>
            </a:r>
            <a:r>
              <a:rPr lang="ru-RU" sz="2400" dirty="0" err="1"/>
              <a:t>від</a:t>
            </a:r>
            <a:r>
              <a:rPr lang="ru-RU" sz="2400" dirty="0"/>
              <a:t> 05.12.2019}</a:t>
            </a:r>
          </a:p>
        </p:txBody>
      </p:sp>
    </p:spTree>
    <p:extLst>
      <p:ext uri="{BB962C8B-B14F-4D97-AF65-F5344CB8AC3E}">
        <p14:creationId xmlns:p14="http://schemas.microsoft.com/office/powerpoint/2010/main" val="3853408489"/>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1475656" y="476672"/>
            <a:ext cx="7128792" cy="5016758"/>
          </a:xfrm>
          <a:prstGeom prst="rect">
            <a:avLst/>
          </a:prstGeom>
        </p:spPr>
        <p:txBody>
          <a:bodyPr wrap="square">
            <a:spAutoFit/>
          </a:bodyPr>
          <a:lstStyle/>
          <a:p>
            <a:pPr algn="just">
              <a:spcAft>
                <a:spcPts val="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uk-UA" sz="2800" dirty="0">
                <a:solidFill>
                  <a:srgbClr val="000000"/>
                </a:solidFill>
                <a:ea typeface="Times New Roman"/>
              </a:rPr>
              <a:t> </a:t>
            </a:r>
            <a:r>
              <a:rPr lang="uk-UA" sz="2800" b="1" dirty="0">
                <a:solidFill>
                  <a:srgbClr val="C00000"/>
                </a:solidFill>
                <a:ea typeface="Times New Roman"/>
              </a:rPr>
              <a:t>Типова форма  договору  оренди </a:t>
            </a:r>
            <a:r>
              <a:rPr lang="uk-UA" sz="2800" dirty="0">
                <a:solidFill>
                  <a:srgbClr val="000000"/>
                </a:solidFill>
                <a:ea typeface="Times New Roman"/>
              </a:rPr>
              <a:t>землі затверджується </a:t>
            </a:r>
            <a:r>
              <a:rPr lang="uk-UA" sz="2800" dirty="0" smtClean="0">
                <a:solidFill>
                  <a:srgbClr val="000000"/>
                </a:solidFill>
                <a:ea typeface="Times New Roman"/>
              </a:rPr>
              <a:t>Кабінетом Міністрів </a:t>
            </a:r>
            <a:r>
              <a:rPr lang="uk-UA" sz="2800" dirty="0">
                <a:solidFill>
                  <a:srgbClr val="000000"/>
                </a:solidFill>
                <a:ea typeface="Times New Roman"/>
              </a:rPr>
              <a:t>України</a:t>
            </a:r>
            <a:r>
              <a:rPr lang="uk-UA" sz="2800" dirty="0" smtClean="0">
                <a:solidFill>
                  <a:srgbClr val="000000"/>
                </a:solidFill>
                <a:ea typeface="Times New Roman"/>
              </a:rPr>
              <a:t>.</a:t>
            </a:r>
          </a:p>
          <a:p>
            <a:pPr algn="just">
              <a:spcAft>
                <a:spcPts val="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endParaRPr lang="ru-RU" sz="2800" dirty="0" smtClean="0">
              <a:ea typeface="Times New Roman"/>
            </a:endParaRPr>
          </a:p>
          <a:p>
            <a:pPr algn="just">
              <a:spcAft>
                <a:spcPts val="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endParaRPr lang="ru-RU" sz="2800" dirty="0">
              <a:ea typeface="Times New Roman"/>
            </a:endParaRPr>
          </a:p>
          <a:p>
            <a:pPr marL="342900" lvl="0" indent="-342900" algn="just">
              <a:spcAft>
                <a:spcPts val="0"/>
              </a:spcAft>
              <a:buFont typeface="+mj-lt"/>
              <a:buAutoNum type="arabicParenR"/>
              <a:tabLst>
                <a:tab pos="485775" algn="l"/>
              </a:tabLst>
            </a:pPr>
            <a:r>
              <a:rPr lang="uk-UA" sz="2600" b="1" dirty="0">
                <a:ea typeface="Times New Roman"/>
              </a:rPr>
              <a:t>Постанова Кабінету Міністрів України </a:t>
            </a:r>
            <a:r>
              <a:rPr lang="uk-UA" sz="2600" b="1" dirty="0" smtClean="0">
                <a:ea typeface="Times New Roman"/>
              </a:rPr>
              <a:t>від      3 березня </a:t>
            </a:r>
            <a:r>
              <a:rPr lang="uk-UA" sz="2600" b="1" dirty="0">
                <a:ea typeface="Times New Roman"/>
              </a:rPr>
              <a:t>2004 р. № 220 </a:t>
            </a:r>
            <a:r>
              <a:rPr lang="uk-UA" sz="2600" b="1" dirty="0" smtClean="0">
                <a:solidFill>
                  <a:srgbClr val="FF0000"/>
                </a:solidFill>
                <a:ea typeface="Times New Roman"/>
              </a:rPr>
              <a:t>«Про </a:t>
            </a:r>
            <a:r>
              <a:rPr lang="uk-UA" sz="2600" b="1" dirty="0">
                <a:solidFill>
                  <a:srgbClr val="FF0000"/>
                </a:solidFill>
                <a:ea typeface="Times New Roman"/>
              </a:rPr>
              <a:t>затвердження Типового договору оренди </a:t>
            </a:r>
            <a:r>
              <a:rPr lang="uk-UA" sz="2600" b="1" dirty="0" smtClean="0">
                <a:solidFill>
                  <a:srgbClr val="FF0000"/>
                </a:solidFill>
                <a:ea typeface="Times New Roman"/>
              </a:rPr>
              <a:t>землі»</a:t>
            </a:r>
            <a:r>
              <a:rPr lang="uk-UA" sz="2600" b="1" dirty="0" smtClean="0">
                <a:ea typeface="Times New Roman"/>
              </a:rPr>
              <a:t>;</a:t>
            </a:r>
          </a:p>
          <a:p>
            <a:pPr marL="342900" lvl="0" indent="-342900" algn="just">
              <a:spcAft>
                <a:spcPts val="0"/>
              </a:spcAft>
              <a:buFont typeface="+mj-lt"/>
              <a:buAutoNum type="arabicParenR"/>
              <a:tabLst>
                <a:tab pos="485775" algn="l"/>
              </a:tabLst>
            </a:pPr>
            <a:endParaRPr lang="uk-UA" sz="2600" b="1" dirty="0" smtClean="0">
              <a:ea typeface="Times New Roman"/>
            </a:endParaRPr>
          </a:p>
          <a:p>
            <a:pPr marL="342900" lvl="0" indent="-342900" algn="just">
              <a:spcAft>
                <a:spcPts val="0"/>
              </a:spcAft>
              <a:buFont typeface="+mj-lt"/>
              <a:buAutoNum type="arabicParenR"/>
              <a:tabLst>
                <a:tab pos="485775" algn="l"/>
              </a:tabLst>
            </a:pPr>
            <a:r>
              <a:rPr lang="uk-UA" sz="2600" b="1" dirty="0" smtClean="0">
                <a:ea typeface="Times New Roman"/>
              </a:rPr>
              <a:t>Наказ </a:t>
            </a:r>
            <a:r>
              <a:rPr lang="uk-UA" sz="2600" b="1" dirty="0">
                <a:ea typeface="Times New Roman"/>
              </a:rPr>
              <a:t>Державного комітету України по земельних ресурсах від 17 січня 2000 р. </a:t>
            </a:r>
            <a:r>
              <a:rPr lang="uk-UA" sz="2600" b="1" dirty="0" smtClean="0">
                <a:ea typeface="Times New Roman"/>
              </a:rPr>
              <a:t>№ 5 </a:t>
            </a:r>
            <a:r>
              <a:rPr lang="uk-UA" sz="2600" b="1" dirty="0" smtClean="0">
                <a:solidFill>
                  <a:srgbClr val="FF0000"/>
                </a:solidFill>
                <a:ea typeface="Times New Roman"/>
              </a:rPr>
              <a:t>«Про </a:t>
            </a:r>
            <a:r>
              <a:rPr lang="uk-UA" sz="2600" b="1" dirty="0">
                <a:solidFill>
                  <a:srgbClr val="FF0000"/>
                </a:solidFill>
                <a:ea typeface="Times New Roman"/>
              </a:rPr>
              <a:t>затвер­дження Типового договору оренди земельної частки (паю</a:t>
            </a:r>
            <a:r>
              <a:rPr lang="uk-UA" sz="2600" b="1" dirty="0" smtClean="0">
                <a:solidFill>
                  <a:srgbClr val="FF0000"/>
                </a:solidFill>
                <a:ea typeface="Times New Roman"/>
              </a:rPr>
              <a:t>)»</a:t>
            </a:r>
            <a:r>
              <a:rPr lang="uk-UA" sz="2600" b="1" dirty="0" smtClean="0">
                <a:ea typeface="Times New Roman"/>
              </a:rPr>
              <a:t>.</a:t>
            </a:r>
            <a:endParaRPr lang="ru-RU" sz="2600" dirty="0"/>
          </a:p>
        </p:txBody>
      </p:sp>
    </p:spTree>
    <p:extLst>
      <p:ext uri="{BB962C8B-B14F-4D97-AF65-F5344CB8AC3E}">
        <p14:creationId xmlns:p14="http://schemas.microsoft.com/office/powerpoint/2010/main" val="2201111116"/>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кутник 1"/>
          <p:cNvSpPr/>
          <p:nvPr/>
        </p:nvSpPr>
        <p:spPr>
          <a:xfrm>
            <a:off x="1763688" y="620688"/>
            <a:ext cx="6912768" cy="3477875"/>
          </a:xfrm>
          <a:prstGeom prst="rect">
            <a:avLst/>
          </a:prstGeom>
        </p:spPr>
        <p:txBody>
          <a:bodyPr wrap="square">
            <a:spAutoFit/>
          </a:bodyPr>
          <a:lstStyle/>
          <a:p>
            <a:r>
              <a:rPr lang="ru-RU" sz="2200" b="1" dirty="0"/>
              <a:t>КАБІНЕТ МІНІСТРІВ УКРАЇНИ</a:t>
            </a:r>
          </a:p>
          <a:p>
            <a:r>
              <a:rPr lang="ru-RU" sz="2200" b="1" dirty="0"/>
              <a:t>ПОСТАНОВА</a:t>
            </a:r>
          </a:p>
          <a:p>
            <a:endParaRPr lang="ru-RU" sz="2200" b="1" dirty="0"/>
          </a:p>
          <a:p>
            <a:r>
              <a:rPr lang="ru-RU" sz="2200" b="1" dirty="0" err="1"/>
              <a:t>від</a:t>
            </a:r>
            <a:r>
              <a:rPr lang="ru-RU" sz="2200" b="1" dirty="0"/>
              <a:t> 22 </a:t>
            </a:r>
            <a:r>
              <a:rPr lang="ru-RU" sz="2200" b="1" dirty="0" err="1"/>
              <a:t>вересня</a:t>
            </a:r>
            <a:r>
              <a:rPr lang="ru-RU" sz="2200" b="1" dirty="0"/>
              <a:t> 2021 р. № 1013</a:t>
            </a:r>
          </a:p>
          <a:p>
            <a:endParaRPr lang="ru-RU" sz="2200" dirty="0" smtClean="0"/>
          </a:p>
          <a:p>
            <a:endParaRPr lang="ru-RU" sz="2200" dirty="0"/>
          </a:p>
          <a:p>
            <a:r>
              <a:rPr lang="ru-RU" sz="2200" b="1" dirty="0" err="1">
                <a:solidFill>
                  <a:srgbClr val="C00000"/>
                </a:solidFill>
              </a:rPr>
              <a:t>Деякі</a:t>
            </a:r>
            <a:r>
              <a:rPr lang="ru-RU" sz="2200" b="1" dirty="0">
                <a:solidFill>
                  <a:srgbClr val="C00000"/>
                </a:solidFill>
              </a:rPr>
              <a:t> </a:t>
            </a:r>
            <a:r>
              <a:rPr lang="ru-RU" sz="2200" b="1" dirty="0" err="1">
                <a:solidFill>
                  <a:srgbClr val="C00000"/>
                </a:solidFill>
              </a:rPr>
              <a:t>питання</a:t>
            </a:r>
            <a:r>
              <a:rPr lang="ru-RU" sz="2200" b="1" dirty="0">
                <a:solidFill>
                  <a:srgbClr val="C00000"/>
                </a:solidFill>
              </a:rPr>
              <a:t> </a:t>
            </a:r>
            <a:r>
              <a:rPr lang="ru-RU" sz="2200" b="1" dirty="0" err="1">
                <a:solidFill>
                  <a:srgbClr val="C00000"/>
                </a:solidFill>
              </a:rPr>
              <a:t>підготовки</a:t>
            </a:r>
            <a:r>
              <a:rPr lang="ru-RU" sz="2200" b="1" dirty="0">
                <a:solidFill>
                  <a:srgbClr val="C00000"/>
                </a:solidFill>
              </a:rPr>
              <a:t> до </a:t>
            </a:r>
            <a:r>
              <a:rPr lang="ru-RU" sz="2200" b="1" dirty="0" err="1">
                <a:solidFill>
                  <a:srgbClr val="C00000"/>
                </a:solidFill>
              </a:rPr>
              <a:t>проведення</a:t>
            </a:r>
            <a:r>
              <a:rPr lang="ru-RU" sz="2200" b="1" dirty="0">
                <a:solidFill>
                  <a:srgbClr val="C00000"/>
                </a:solidFill>
              </a:rPr>
              <a:t> та </a:t>
            </a:r>
            <a:r>
              <a:rPr lang="ru-RU" sz="2200" b="1" dirty="0" err="1">
                <a:solidFill>
                  <a:srgbClr val="C00000"/>
                </a:solidFill>
              </a:rPr>
              <a:t>проведення</a:t>
            </a:r>
            <a:r>
              <a:rPr lang="ru-RU" sz="2200" b="1" dirty="0">
                <a:solidFill>
                  <a:srgbClr val="C00000"/>
                </a:solidFill>
              </a:rPr>
              <a:t> </a:t>
            </a:r>
            <a:r>
              <a:rPr lang="ru-RU" sz="2200" b="1" dirty="0" err="1">
                <a:solidFill>
                  <a:srgbClr val="C00000"/>
                </a:solidFill>
              </a:rPr>
              <a:t>земельних</a:t>
            </a:r>
            <a:r>
              <a:rPr lang="ru-RU" sz="2200" b="1" dirty="0">
                <a:solidFill>
                  <a:srgbClr val="C00000"/>
                </a:solidFill>
              </a:rPr>
              <a:t> </a:t>
            </a:r>
            <a:r>
              <a:rPr lang="ru-RU" sz="2200" b="1" dirty="0" err="1">
                <a:solidFill>
                  <a:srgbClr val="C00000"/>
                </a:solidFill>
              </a:rPr>
              <a:t>торгів</a:t>
            </a:r>
            <a:r>
              <a:rPr lang="ru-RU" sz="2200" b="1" dirty="0">
                <a:solidFill>
                  <a:srgbClr val="C00000"/>
                </a:solidFill>
              </a:rPr>
              <a:t> для продажу </a:t>
            </a:r>
            <a:r>
              <a:rPr lang="ru-RU" sz="2200" b="1" dirty="0" err="1">
                <a:solidFill>
                  <a:srgbClr val="C00000"/>
                </a:solidFill>
              </a:rPr>
              <a:t>земельних</a:t>
            </a:r>
            <a:r>
              <a:rPr lang="ru-RU" sz="2200" b="1" dirty="0">
                <a:solidFill>
                  <a:srgbClr val="C00000"/>
                </a:solidFill>
              </a:rPr>
              <a:t> </a:t>
            </a:r>
            <a:r>
              <a:rPr lang="ru-RU" sz="2200" b="1" dirty="0" err="1">
                <a:solidFill>
                  <a:srgbClr val="C00000"/>
                </a:solidFill>
              </a:rPr>
              <a:t>ділянок</a:t>
            </a:r>
            <a:r>
              <a:rPr lang="ru-RU" sz="2200" b="1" dirty="0">
                <a:solidFill>
                  <a:srgbClr val="C00000"/>
                </a:solidFill>
              </a:rPr>
              <a:t> та </a:t>
            </a:r>
            <a:r>
              <a:rPr lang="ru-RU" sz="2200" b="1" dirty="0" err="1">
                <a:solidFill>
                  <a:srgbClr val="C00000"/>
                </a:solidFill>
              </a:rPr>
              <a:t>набуття</a:t>
            </a:r>
            <a:r>
              <a:rPr lang="ru-RU" sz="2200" b="1" dirty="0">
                <a:solidFill>
                  <a:srgbClr val="C00000"/>
                </a:solidFill>
              </a:rPr>
              <a:t> прав </a:t>
            </a:r>
            <a:r>
              <a:rPr lang="ru-RU" sz="2200" b="1" dirty="0" err="1">
                <a:solidFill>
                  <a:srgbClr val="C00000"/>
                </a:solidFill>
              </a:rPr>
              <a:t>користування</a:t>
            </a:r>
            <a:r>
              <a:rPr lang="ru-RU" sz="2200" b="1" dirty="0">
                <a:solidFill>
                  <a:srgbClr val="C00000"/>
                </a:solidFill>
              </a:rPr>
              <a:t> ними (</a:t>
            </a:r>
            <a:r>
              <a:rPr lang="ru-RU" sz="2200" b="1" dirty="0" err="1">
                <a:solidFill>
                  <a:srgbClr val="C00000"/>
                </a:solidFill>
              </a:rPr>
              <a:t>оренди</a:t>
            </a:r>
            <a:r>
              <a:rPr lang="ru-RU" sz="2200" b="1" dirty="0">
                <a:solidFill>
                  <a:srgbClr val="C00000"/>
                </a:solidFill>
              </a:rPr>
              <a:t>, </a:t>
            </a:r>
            <a:r>
              <a:rPr lang="ru-RU" sz="2200" b="1" dirty="0" err="1">
                <a:solidFill>
                  <a:srgbClr val="C00000"/>
                </a:solidFill>
              </a:rPr>
              <a:t>суборенди</a:t>
            </a:r>
            <a:r>
              <a:rPr lang="ru-RU" sz="2200" b="1" dirty="0">
                <a:solidFill>
                  <a:srgbClr val="C00000"/>
                </a:solidFill>
              </a:rPr>
              <a:t>, </a:t>
            </a:r>
            <a:r>
              <a:rPr lang="ru-RU" sz="2200" b="1" dirty="0" err="1">
                <a:solidFill>
                  <a:srgbClr val="C00000"/>
                </a:solidFill>
              </a:rPr>
              <a:t>суперфіцію</a:t>
            </a:r>
            <a:r>
              <a:rPr lang="ru-RU" sz="2200" b="1" dirty="0">
                <a:solidFill>
                  <a:srgbClr val="C00000"/>
                </a:solidFill>
              </a:rPr>
              <a:t>, </a:t>
            </a:r>
            <a:r>
              <a:rPr lang="ru-RU" sz="2200" b="1" dirty="0" err="1">
                <a:solidFill>
                  <a:srgbClr val="C00000"/>
                </a:solidFill>
              </a:rPr>
              <a:t>емфітевзису</a:t>
            </a:r>
            <a:r>
              <a:rPr lang="ru-RU" sz="2200" b="1" dirty="0">
                <a:solidFill>
                  <a:srgbClr val="C00000"/>
                </a:solidFill>
              </a:rPr>
              <a:t>)</a:t>
            </a:r>
            <a:endParaRPr lang="uk-UA" sz="2200" b="1" dirty="0">
              <a:solidFill>
                <a:srgbClr val="C00000"/>
              </a:solidFill>
            </a:endParaRPr>
          </a:p>
        </p:txBody>
      </p:sp>
    </p:spTree>
    <p:extLst>
      <p:ext uri="{BB962C8B-B14F-4D97-AF65-F5344CB8AC3E}">
        <p14:creationId xmlns:p14="http://schemas.microsoft.com/office/powerpoint/2010/main" val="4036956680"/>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Прямокутник 9"/>
          <p:cNvSpPr/>
          <p:nvPr/>
        </p:nvSpPr>
        <p:spPr>
          <a:xfrm>
            <a:off x="1043608" y="1185714"/>
            <a:ext cx="7848872" cy="3539430"/>
          </a:xfrm>
          <a:prstGeom prst="rect">
            <a:avLst/>
          </a:prstGeom>
        </p:spPr>
        <p:txBody>
          <a:bodyPr wrap="square">
            <a:spAutoFit/>
          </a:bodyPr>
          <a:lstStyle/>
          <a:p>
            <a:r>
              <a:rPr lang="uk-UA" sz="2800" b="1" dirty="0">
                <a:solidFill>
                  <a:srgbClr val="002060"/>
                </a:solidFill>
              </a:rPr>
              <a:t>КАБІНЕТ МІНІСТРІВ УКРАЇНИ</a:t>
            </a:r>
          </a:p>
          <a:p>
            <a:r>
              <a:rPr lang="uk-UA" sz="2800" b="1" dirty="0" smtClean="0">
                <a:solidFill>
                  <a:srgbClr val="002060"/>
                </a:solidFill>
              </a:rPr>
              <a:t>ПОСТАНОВА </a:t>
            </a:r>
          </a:p>
          <a:p>
            <a:r>
              <a:rPr lang="uk-UA" sz="2800" b="1" dirty="0" smtClean="0">
                <a:solidFill>
                  <a:srgbClr val="C00000"/>
                </a:solidFill>
              </a:rPr>
              <a:t>від </a:t>
            </a:r>
            <a:r>
              <a:rPr lang="uk-UA" sz="2800" b="1" dirty="0">
                <a:solidFill>
                  <a:srgbClr val="C00000"/>
                </a:solidFill>
              </a:rPr>
              <a:t>22 липня 2020 р</a:t>
            </a:r>
            <a:r>
              <a:rPr lang="uk-UA" sz="2800" b="1" dirty="0" smtClean="0">
                <a:solidFill>
                  <a:srgbClr val="C00000"/>
                </a:solidFill>
              </a:rPr>
              <a:t>. № </a:t>
            </a:r>
            <a:r>
              <a:rPr lang="uk-UA" sz="2800" b="1" dirty="0">
                <a:solidFill>
                  <a:srgbClr val="C00000"/>
                </a:solidFill>
              </a:rPr>
              <a:t>650</a:t>
            </a:r>
          </a:p>
          <a:p>
            <a:endParaRPr lang="uk-UA" sz="2800" b="1" dirty="0"/>
          </a:p>
          <a:p>
            <a:r>
              <a:rPr lang="uk-UA" sz="2800" b="1" dirty="0"/>
              <a:t>Про затвердження Правил утримання та збереження полезахисних лісових смуг, розташованих на землях сільськогосподарського призначення</a:t>
            </a:r>
            <a:endParaRPr lang="en-US" sz="2800" b="1" dirty="0"/>
          </a:p>
        </p:txBody>
      </p:sp>
      <p:pic>
        <p:nvPicPr>
          <p:cNvPr id="1025" name="Picture 1" descr="gerb"/>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571500" cy="762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737645804"/>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35608" y="-27384"/>
            <a:ext cx="7498080" cy="1296144"/>
          </a:xfrm>
        </p:spPr>
        <p:txBody>
          <a:bodyPr>
            <a:noAutofit/>
          </a:bodyPr>
          <a:lstStyle/>
          <a:p>
            <a:pPr lvl="0" algn="ctr"/>
            <a:r>
              <a:rPr lang="uk-UA" sz="2600" b="1" dirty="0" smtClean="0">
                <a:effectLst/>
              </a:rPr>
              <a:t>Короткострокове </a:t>
            </a:r>
            <a:r>
              <a:rPr lang="uk-UA" sz="2600" b="1" dirty="0">
                <a:effectLst/>
              </a:rPr>
              <a:t>користування ділянками для проведення розвідувальних </a:t>
            </a:r>
            <a:r>
              <a:rPr lang="uk-UA" sz="2600" b="1" dirty="0" smtClean="0">
                <a:effectLst/>
              </a:rPr>
              <a:t>робіт</a:t>
            </a:r>
            <a:endParaRPr lang="uk-UA" sz="2800" b="1" dirty="0"/>
          </a:p>
        </p:txBody>
      </p:sp>
      <p:sp>
        <p:nvSpPr>
          <p:cNvPr id="3" name="Объект 2"/>
          <p:cNvSpPr>
            <a:spLocks noGrp="1"/>
          </p:cNvSpPr>
          <p:nvPr>
            <p:ph idx="1"/>
          </p:nvPr>
        </p:nvSpPr>
        <p:spPr>
          <a:xfrm>
            <a:off x="1043608" y="1268760"/>
            <a:ext cx="7920880" cy="4800600"/>
          </a:xfrm>
        </p:spPr>
        <p:txBody>
          <a:bodyPr>
            <a:normAutofit lnSpcReduction="10000"/>
          </a:bodyPr>
          <a:lstStyle/>
          <a:p>
            <a:pPr marL="82296" indent="457200" algn="just">
              <a:buNone/>
            </a:pPr>
            <a:r>
              <a:rPr lang="uk-UA" sz="2400" b="1" dirty="0"/>
              <a:t>Розвідувальні роботи</a:t>
            </a:r>
            <a:r>
              <a:rPr lang="uk-UA" sz="2400" dirty="0"/>
              <a:t> - </a:t>
            </a:r>
            <a:r>
              <a:rPr lang="uk-UA" sz="2400" dirty="0" err="1"/>
              <a:t>геологознімальні</a:t>
            </a:r>
            <a:r>
              <a:rPr lang="uk-UA" sz="2400" dirty="0"/>
              <a:t>, пошукові, геодезичні роботи, </a:t>
            </a:r>
            <a:r>
              <a:rPr lang="uk-UA" sz="2400" dirty="0" err="1"/>
              <a:t>роботи</a:t>
            </a:r>
            <a:r>
              <a:rPr lang="uk-UA" sz="2400" dirty="0"/>
              <a:t> з геологічного вивчення нафтогазоносності надр, роботи з </a:t>
            </a:r>
            <a:r>
              <a:rPr lang="uk-UA" sz="2400" dirty="0" err="1"/>
              <a:t>дорозвідки</a:t>
            </a:r>
            <a:r>
              <a:rPr lang="uk-UA" sz="2400" dirty="0"/>
              <a:t> та експлуатаційної розвідки родовищ, у тому числі буріння, облаштування та експлуатація нафтових і газових свердловин, з нового будівництва, технічного обслуговування, капітального ремонту і реконструкції нафтових і газових свердловин та пов’язаних з їх обслуговуванням об’єктів трубопровідного транспорту, виробничих споруд, під’їзних доріг, ліній електропередачі та </a:t>
            </a:r>
            <a:r>
              <a:rPr lang="uk-UA" sz="2400" dirty="0" smtClean="0"/>
              <a:t>зв’язку.</a:t>
            </a:r>
          </a:p>
          <a:p>
            <a:pPr marL="82296" indent="457200" algn="r">
              <a:buNone/>
            </a:pPr>
            <a:endParaRPr lang="uk-UA" sz="2200" b="1" dirty="0" smtClean="0">
              <a:solidFill>
                <a:srgbClr val="C00000"/>
              </a:solidFill>
            </a:endParaRPr>
          </a:p>
          <a:p>
            <a:pPr marL="82296" indent="457200" algn="r">
              <a:buNone/>
            </a:pPr>
            <a:r>
              <a:rPr lang="uk-UA" sz="2200" b="1" dirty="0" smtClean="0">
                <a:solidFill>
                  <a:srgbClr val="C00000"/>
                </a:solidFill>
              </a:rPr>
              <a:t>Закон України від 12.07.2001  «Про нафту і газ» (ст. 1).</a:t>
            </a:r>
            <a:endParaRPr lang="uk-UA" sz="2200" b="1" dirty="0">
              <a:solidFill>
                <a:srgbClr val="C00000"/>
              </a:solidFill>
            </a:endParaRPr>
          </a:p>
        </p:txBody>
      </p:sp>
    </p:spTree>
    <p:extLst>
      <p:ext uri="{BB962C8B-B14F-4D97-AF65-F5344CB8AC3E}">
        <p14:creationId xmlns:p14="http://schemas.microsoft.com/office/powerpoint/2010/main" val="2408005849"/>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35608" y="-27384"/>
            <a:ext cx="7498080" cy="1440160"/>
          </a:xfrm>
        </p:spPr>
        <p:txBody>
          <a:bodyPr>
            <a:noAutofit/>
          </a:bodyPr>
          <a:lstStyle/>
          <a:p>
            <a:pPr lvl="0" algn="ctr"/>
            <a:r>
              <a:rPr lang="uk-UA" sz="2600" b="1" dirty="0" smtClean="0">
                <a:effectLst/>
              </a:rPr>
              <a:t>Короткострокове </a:t>
            </a:r>
            <a:r>
              <a:rPr lang="uk-UA" sz="2600" b="1" dirty="0">
                <a:effectLst/>
              </a:rPr>
              <a:t>користування ділянками для проведення розвідувальних </a:t>
            </a:r>
            <a:r>
              <a:rPr lang="uk-UA" sz="2600" b="1" dirty="0" smtClean="0">
                <a:effectLst/>
              </a:rPr>
              <a:t>робіт</a:t>
            </a:r>
            <a:endParaRPr lang="uk-UA" sz="2800" b="1" dirty="0"/>
          </a:p>
        </p:txBody>
      </p:sp>
      <p:sp>
        <p:nvSpPr>
          <p:cNvPr id="3" name="Объект 2"/>
          <p:cNvSpPr>
            <a:spLocks noGrp="1"/>
          </p:cNvSpPr>
          <p:nvPr>
            <p:ph idx="1"/>
          </p:nvPr>
        </p:nvSpPr>
        <p:spPr>
          <a:xfrm>
            <a:off x="1043608" y="1412776"/>
            <a:ext cx="7920880" cy="4800600"/>
          </a:xfrm>
        </p:spPr>
        <p:txBody>
          <a:bodyPr>
            <a:normAutofit lnSpcReduction="10000"/>
          </a:bodyPr>
          <a:lstStyle/>
          <a:p>
            <a:pPr marL="538163" indent="-457200">
              <a:spcAft>
                <a:spcPts val="600"/>
              </a:spcAft>
              <a:buClr>
                <a:srgbClr val="C00000"/>
              </a:buClr>
              <a:buFont typeface="+mj-lt"/>
              <a:buAutoNum type="arabicPeriod"/>
            </a:pPr>
            <a:r>
              <a:rPr lang="uk-UA" sz="2400" b="1" dirty="0" smtClean="0"/>
              <a:t>Ст. 97 та 97</a:t>
            </a:r>
            <a:r>
              <a:rPr lang="uk-UA" sz="2400" b="1" baseline="30000" dirty="0" smtClean="0"/>
              <a:t>1</a:t>
            </a:r>
            <a:r>
              <a:rPr lang="uk-UA" sz="2400" b="1" dirty="0" smtClean="0"/>
              <a:t> </a:t>
            </a:r>
            <a:r>
              <a:rPr lang="uk-UA" sz="2400" b="1" dirty="0" err="1" smtClean="0"/>
              <a:t>ЗК</a:t>
            </a:r>
            <a:r>
              <a:rPr lang="uk-UA" sz="2400" b="1" dirty="0" smtClean="0"/>
              <a:t> України.</a:t>
            </a:r>
          </a:p>
          <a:p>
            <a:pPr marL="538163" indent="-457200">
              <a:spcAft>
                <a:spcPts val="600"/>
              </a:spcAft>
              <a:buClr>
                <a:srgbClr val="C00000"/>
              </a:buClr>
              <a:buFont typeface="+mj-lt"/>
              <a:buAutoNum type="arabicPeriod"/>
            </a:pPr>
            <a:r>
              <a:rPr lang="uk-UA" sz="2400" b="1" dirty="0" smtClean="0"/>
              <a:t>Кодекс України про надра від 27 липня 1994 р.</a:t>
            </a:r>
          </a:p>
          <a:p>
            <a:pPr marL="538163" indent="-457200">
              <a:spcAft>
                <a:spcPts val="600"/>
              </a:spcAft>
              <a:buClr>
                <a:srgbClr val="C00000"/>
              </a:buClr>
              <a:buFont typeface="+mj-lt"/>
              <a:buAutoNum type="arabicPeriod"/>
            </a:pPr>
            <a:r>
              <a:rPr lang="uk-UA" sz="2400" b="1" dirty="0" smtClean="0"/>
              <a:t>Закон України від 12 липня 2001 р. «Про нафту і газ».</a:t>
            </a:r>
          </a:p>
          <a:p>
            <a:pPr marL="538163" indent="-457200">
              <a:spcAft>
                <a:spcPts val="600"/>
              </a:spcAft>
              <a:buClr>
                <a:srgbClr val="C00000"/>
              </a:buClr>
              <a:buFont typeface="+mj-lt"/>
              <a:buAutoNum type="arabicPeriod"/>
            </a:pPr>
            <a:r>
              <a:rPr lang="uk-UA" sz="2400" b="1" dirty="0"/>
              <a:t>Гірничий закон України від 6 жовтня 1999 р.</a:t>
            </a:r>
          </a:p>
          <a:p>
            <a:pPr marL="538163" indent="-457200">
              <a:spcAft>
                <a:spcPts val="600"/>
              </a:spcAft>
              <a:buClr>
                <a:srgbClr val="C00000"/>
              </a:buClr>
              <a:buFont typeface="+mj-lt"/>
              <a:buAutoNum type="arabicPeriod"/>
            </a:pPr>
            <a:r>
              <a:rPr lang="uk-UA" sz="2400" b="1" dirty="0" smtClean="0"/>
              <a:t>Закон України від 1 березня 2018 р. «Про внесення змін до деяких законодавчих актів України щодо дерегуляції в нафтогазовій галузі».</a:t>
            </a:r>
          </a:p>
          <a:p>
            <a:pPr marL="538163" indent="-457200">
              <a:spcAft>
                <a:spcPts val="600"/>
              </a:spcAft>
              <a:buClr>
                <a:srgbClr val="C00000"/>
              </a:buClr>
              <a:buFont typeface="+mj-lt"/>
              <a:buAutoNum type="arabicPeriod"/>
            </a:pPr>
            <a:r>
              <a:rPr lang="uk-UA" sz="2400" b="1" dirty="0" smtClean="0"/>
              <a:t>Закон України від 19 грудня 2019 р. «Про внесення змін до деяких законодавчих актів України щодо вдосконалення законодавства про видобуток бурштину та інших корисних копалин».</a:t>
            </a:r>
          </a:p>
          <a:p>
            <a:pPr marL="538163" indent="-457200">
              <a:spcAft>
                <a:spcPts val="600"/>
              </a:spcAft>
              <a:buClr>
                <a:srgbClr val="C00000"/>
              </a:buClr>
              <a:buFont typeface="+mj-lt"/>
              <a:buAutoNum type="arabicPeriod"/>
            </a:pPr>
            <a:endParaRPr lang="uk-UA" sz="2400" b="1" dirty="0" smtClean="0"/>
          </a:p>
        </p:txBody>
      </p:sp>
    </p:spTree>
    <p:extLst>
      <p:ext uri="{BB962C8B-B14F-4D97-AF65-F5344CB8AC3E}">
        <p14:creationId xmlns:p14="http://schemas.microsoft.com/office/powerpoint/2010/main" val="3563018661"/>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1187624" y="332656"/>
            <a:ext cx="7632848" cy="4524315"/>
          </a:xfrm>
          <a:prstGeom prst="rect">
            <a:avLst/>
          </a:prstGeom>
        </p:spPr>
        <p:txBody>
          <a:bodyPr wrap="square">
            <a:spAutoFit/>
          </a:bodyPr>
          <a:lstStyle/>
          <a:p>
            <a:r>
              <a:rPr lang="uk-UA" sz="2400" b="1" dirty="0">
                <a:solidFill>
                  <a:srgbClr val="C00000"/>
                </a:solidFill>
              </a:rPr>
              <a:t>Стаття </a:t>
            </a:r>
            <a:r>
              <a:rPr lang="uk-UA" sz="2400" b="1" dirty="0" smtClean="0">
                <a:solidFill>
                  <a:srgbClr val="C00000"/>
                </a:solidFill>
              </a:rPr>
              <a:t>97 </a:t>
            </a:r>
            <a:r>
              <a:rPr lang="uk-UA" sz="2400" b="1" dirty="0" err="1" smtClean="0">
                <a:solidFill>
                  <a:srgbClr val="C00000"/>
                </a:solidFill>
              </a:rPr>
              <a:t>ЗК</a:t>
            </a:r>
            <a:r>
              <a:rPr lang="uk-UA" sz="2400" b="1" dirty="0" smtClean="0">
                <a:solidFill>
                  <a:srgbClr val="C00000"/>
                </a:solidFill>
              </a:rPr>
              <a:t>. </a:t>
            </a:r>
          </a:p>
          <a:p>
            <a:r>
              <a:rPr lang="uk-UA" sz="2400" b="1" dirty="0" smtClean="0">
                <a:solidFill>
                  <a:srgbClr val="C00000"/>
                </a:solidFill>
              </a:rPr>
              <a:t>Обов'язки </a:t>
            </a:r>
            <a:r>
              <a:rPr lang="uk-UA" sz="2400" b="1" dirty="0">
                <a:solidFill>
                  <a:srgbClr val="C00000"/>
                </a:solidFill>
              </a:rPr>
              <a:t>підприємств, установ та організацій, що проводять розвідувальні роботи</a:t>
            </a:r>
          </a:p>
          <a:p>
            <a:endParaRPr lang="uk-UA" sz="2400" dirty="0"/>
          </a:p>
          <a:p>
            <a:r>
              <a:rPr lang="uk-UA" sz="2400" b="1" dirty="0"/>
              <a:t>1. Підприємства, установи та організації, які здійснюють </a:t>
            </a:r>
            <a:r>
              <a:rPr lang="uk-UA" sz="2400" b="1" dirty="0" err="1"/>
              <a:t>геологознімальні</a:t>
            </a:r>
            <a:r>
              <a:rPr lang="uk-UA" sz="2400" b="1" dirty="0"/>
              <a:t>, пошукові, геодезичні та інші розвідувальні роботи, можуть проводити такі роботи на підставі </a:t>
            </a:r>
            <a:r>
              <a:rPr lang="uk-UA" sz="2400" b="1" dirty="0">
                <a:solidFill>
                  <a:srgbClr val="00B050"/>
                </a:solidFill>
              </a:rPr>
              <a:t>угоди з власником землі або за погодженням із землекористувачем</a:t>
            </a:r>
            <a:r>
              <a:rPr lang="uk-UA" sz="2400" b="1" dirty="0"/>
              <a:t>.</a:t>
            </a:r>
          </a:p>
          <a:p>
            <a:endParaRPr lang="uk-UA" sz="2400" b="1" dirty="0"/>
          </a:p>
          <a:p>
            <a:r>
              <a:rPr lang="uk-UA" sz="2400" b="1" dirty="0"/>
              <a:t>2. Строки і місце проведення розвідувальних робіт визначаються </a:t>
            </a:r>
            <a:r>
              <a:rPr lang="uk-UA" sz="2400" b="1" dirty="0">
                <a:solidFill>
                  <a:srgbClr val="00B050"/>
                </a:solidFill>
              </a:rPr>
              <a:t>угодою сторін</a:t>
            </a:r>
            <a:r>
              <a:rPr lang="uk-UA" sz="2400" b="1" dirty="0"/>
              <a:t>.</a:t>
            </a:r>
          </a:p>
        </p:txBody>
      </p:sp>
    </p:spTree>
    <p:extLst>
      <p:ext uri="{BB962C8B-B14F-4D97-AF65-F5344CB8AC3E}">
        <p14:creationId xmlns:p14="http://schemas.microsoft.com/office/powerpoint/2010/main" val="411466219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title"/>
          </p:nvPr>
        </p:nvSpPr>
        <p:spPr/>
        <p:txBody>
          <a:bodyPr>
            <a:noAutofit/>
          </a:bodyPr>
          <a:lstStyle/>
          <a:p>
            <a:r>
              <a:rPr lang="uk-UA" sz="2200" b="1" dirty="0" smtClean="0"/>
              <a:t>Закон України від </a:t>
            </a:r>
            <a:r>
              <a:rPr lang="ru-RU" sz="2200" b="1" dirty="0"/>
              <a:t>17 </a:t>
            </a:r>
            <a:r>
              <a:rPr lang="ru-RU" sz="2200" b="1" dirty="0" err="1"/>
              <a:t>червня</a:t>
            </a:r>
            <a:r>
              <a:rPr lang="ru-RU" sz="2200" b="1" dirty="0"/>
              <a:t> 2020 </a:t>
            </a:r>
            <a:r>
              <a:rPr lang="ru-RU" sz="2200" b="1" dirty="0" smtClean="0"/>
              <a:t>р. № </a:t>
            </a:r>
            <a:r>
              <a:rPr lang="ru-RU" sz="2200" b="1" dirty="0"/>
              <a:t>711-IX</a:t>
            </a:r>
            <a:r>
              <a:rPr lang="uk-UA" sz="2200" b="1" dirty="0" smtClean="0"/>
              <a:t/>
            </a:r>
            <a:br>
              <a:rPr lang="uk-UA" sz="2200" b="1" dirty="0" smtClean="0"/>
            </a:br>
            <a:r>
              <a:rPr lang="uk-UA" sz="2200" b="1" dirty="0" smtClean="0">
                <a:solidFill>
                  <a:srgbClr val="FF0000"/>
                </a:solidFill>
              </a:rPr>
              <a:t>«</a:t>
            </a:r>
            <a:r>
              <a:rPr lang="ru-RU" sz="2200" b="1" dirty="0">
                <a:solidFill>
                  <a:srgbClr val="FF0000"/>
                </a:solidFill>
              </a:rPr>
              <a:t>Про </a:t>
            </a:r>
            <a:r>
              <a:rPr lang="ru-RU" sz="2200" b="1" dirty="0" err="1">
                <a:solidFill>
                  <a:srgbClr val="FF0000"/>
                </a:solidFill>
              </a:rPr>
              <a:t>внесення</a:t>
            </a:r>
            <a:r>
              <a:rPr lang="ru-RU" sz="2200" b="1" dirty="0">
                <a:solidFill>
                  <a:srgbClr val="FF0000"/>
                </a:solidFill>
              </a:rPr>
              <a:t> </a:t>
            </a:r>
            <a:r>
              <a:rPr lang="ru-RU" sz="2200" b="1" dirty="0" err="1">
                <a:solidFill>
                  <a:srgbClr val="FF0000"/>
                </a:solidFill>
              </a:rPr>
              <a:t>змін</a:t>
            </a:r>
            <a:r>
              <a:rPr lang="ru-RU" sz="2200" b="1" dirty="0">
                <a:solidFill>
                  <a:srgbClr val="FF0000"/>
                </a:solidFill>
              </a:rPr>
              <a:t> до </a:t>
            </a:r>
            <a:r>
              <a:rPr lang="ru-RU" sz="2200" b="1" dirty="0" err="1">
                <a:solidFill>
                  <a:srgbClr val="FF0000"/>
                </a:solidFill>
              </a:rPr>
              <a:t>деяких</a:t>
            </a:r>
            <a:r>
              <a:rPr lang="ru-RU" sz="2200" b="1" dirty="0">
                <a:solidFill>
                  <a:srgbClr val="FF0000"/>
                </a:solidFill>
              </a:rPr>
              <a:t> </a:t>
            </a:r>
            <a:r>
              <a:rPr lang="ru-RU" sz="2200" b="1" dirty="0" err="1">
                <a:solidFill>
                  <a:srgbClr val="FF0000"/>
                </a:solidFill>
              </a:rPr>
              <a:t>законодавчих</a:t>
            </a:r>
            <a:r>
              <a:rPr lang="ru-RU" sz="2200" b="1" dirty="0">
                <a:solidFill>
                  <a:srgbClr val="FF0000"/>
                </a:solidFill>
              </a:rPr>
              <a:t> </a:t>
            </a:r>
            <a:r>
              <a:rPr lang="ru-RU" sz="2200" b="1" dirty="0" err="1">
                <a:solidFill>
                  <a:srgbClr val="FF0000"/>
                </a:solidFill>
              </a:rPr>
              <a:t>актів</a:t>
            </a:r>
            <a:r>
              <a:rPr lang="ru-RU" sz="2200" b="1" dirty="0">
                <a:solidFill>
                  <a:srgbClr val="FF0000"/>
                </a:solidFill>
              </a:rPr>
              <a:t> </a:t>
            </a:r>
            <a:r>
              <a:rPr lang="ru-RU" sz="2200" b="1" dirty="0" err="1">
                <a:solidFill>
                  <a:srgbClr val="FF0000"/>
                </a:solidFill>
              </a:rPr>
              <a:t>України</a:t>
            </a:r>
            <a:r>
              <a:rPr lang="ru-RU" sz="2200" b="1" dirty="0">
                <a:solidFill>
                  <a:srgbClr val="FF0000"/>
                </a:solidFill>
              </a:rPr>
              <a:t> </a:t>
            </a:r>
            <a:r>
              <a:rPr lang="ru-RU" sz="2200" b="1" dirty="0" err="1">
                <a:solidFill>
                  <a:srgbClr val="FF0000"/>
                </a:solidFill>
              </a:rPr>
              <a:t>щодо</a:t>
            </a:r>
            <a:r>
              <a:rPr lang="ru-RU" sz="2200" b="1" dirty="0">
                <a:solidFill>
                  <a:srgbClr val="FF0000"/>
                </a:solidFill>
              </a:rPr>
              <a:t> </a:t>
            </a:r>
            <a:r>
              <a:rPr lang="ru-RU" sz="2200" b="1" dirty="0" err="1">
                <a:solidFill>
                  <a:srgbClr val="FF0000"/>
                </a:solidFill>
              </a:rPr>
              <a:t>планування</a:t>
            </a:r>
            <a:r>
              <a:rPr lang="ru-RU" sz="2200" b="1" dirty="0">
                <a:solidFill>
                  <a:srgbClr val="FF0000"/>
                </a:solidFill>
              </a:rPr>
              <a:t> </a:t>
            </a:r>
            <a:r>
              <a:rPr lang="ru-RU" sz="2200" b="1" dirty="0" err="1">
                <a:solidFill>
                  <a:srgbClr val="FF0000"/>
                </a:solidFill>
              </a:rPr>
              <a:t>використання</a:t>
            </a:r>
            <a:r>
              <a:rPr lang="ru-RU" sz="2200" b="1" dirty="0">
                <a:solidFill>
                  <a:srgbClr val="FF0000"/>
                </a:solidFill>
              </a:rPr>
              <a:t> земель</a:t>
            </a:r>
            <a:r>
              <a:rPr lang="uk-UA" sz="2200" b="1" dirty="0" smtClean="0">
                <a:solidFill>
                  <a:srgbClr val="FF0000"/>
                </a:solidFill>
              </a:rPr>
              <a:t>»</a:t>
            </a:r>
            <a:endParaRPr lang="uk-UA" sz="2200" b="1" dirty="0">
              <a:solidFill>
                <a:srgbClr val="FF0000"/>
              </a:solidFill>
            </a:endParaRPr>
          </a:p>
        </p:txBody>
      </p:sp>
      <p:sp>
        <p:nvSpPr>
          <p:cNvPr id="5" name="Місце для вмісту 4"/>
          <p:cNvSpPr>
            <a:spLocks noGrp="1"/>
          </p:cNvSpPr>
          <p:nvPr>
            <p:ph idx="1"/>
          </p:nvPr>
        </p:nvSpPr>
        <p:spPr>
          <a:xfrm>
            <a:off x="1435608" y="1700808"/>
            <a:ext cx="7498080" cy="4547592"/>
          </a:xfrm>
        </p:spPr>
        <p:txBody>
          <a:bodyPr>
            <a:normAutofit/>
          </a:bodyPr>
          <a:lstStyle/>
          <a:p>
            <a:pPr marL="82296" indent="0" algn="just">
              <a:buNone/>
            </a:pPr>
            <a:r>
              <a:rPr lang="ru-RU" sz="2200" dirty="0"/>
              <a:t>3</a:t>
            </a:r>
            <a:r>
              <a:rPr lang="ru-RU" sz="2200" b="1" dirty="0"/>
              <a:t>) </a:t>
            </a:r>
            <a:r>
              <a:rPr lang="ru-RU" sz="2200" b="1" dirty="0" err="1"/>
              <a:t>статтю</a:t>
            </a:r>
            <a:r>
              <a:rPr lang="ru-RU" sz="2200" b="1" dirty="0"/>
              <a:t> </a:t>
            </a:r>
            <a:r>
              <a:rPr lang="ru-RU" sz="2200" b="1" dirty="0" smtClean="0"/>
              <a:t>19 ЗК </a:t>
            </a:r>
            <a:r>
              <a:rPr lang="ru-RU" sz="2200" b="1" dirty="0" err="1" smtClean="0"/>
              <a:t>України</a:t>
            </a:r>
            <a:r>
              <a:rPr lang="ru-RU" sz="2200" b="1" dirty="0" smtClean="0"/>
              <a:t> </a:t>
            </a:r>
          </a:p>
          <a:p>
            <a:pPr marL="82296" indent="0" algn="just">
              <a:buNone/>
            </a:pPr>
            <a:r>
              <a:rPr lang="ru-RU" sz="2200" dirty="0" err="1" smtClean="0"/>
              <a:t>доповнити</a:t>
            </a:r>
            <a:r>
              <a:rPr lang="ru-RU" sz="2200" dirty="0" smtClean="0"/>
              <a:t> </a:t>
            </a:r>
            <a:r>
              <a:rPr lang="ru-RU" sz="2200" b="1" dirty="0" err="1"/>
              <a:t>частиною</a:t>
            </a:r>
            <a:r>
              <a:rPr lang="ru-RU" sz="2200" b="1" dirty="0"/>
              <a:t> </a:t>
            </a:r>
            <a:r>
              <a:rPr lang="ru-RU" sz="2200" b="1" dirty="0" err="1"/>
              <a:t>третьою</a:t>
            </a:r>
            <a:r>
              <a:rPr lang="ru-RU" sz="2200" b="1" dirty="0"/>
              <a:t> </a:t>
            </a:r>
            <a:r>
              <a:rPr lang="ru-RU" sz="2200" dirty="0"/>
              <a:t>такого </a:t>
            </a:r>
            <a:r>
              <a:rPr lang="ru-RU" sz="2200" dirty="0" err="1"/>
              <a:t>змісту</a:t>
            </a:r>
            <a:r>
              <a:rPr lang="ru-RU" sz="2200" dirty="0"/>
              <a:t>:</a:t>
            </a:r>
          </a:p>
          <a:p>
            <a:pPr marL="82296" indent="0" algn="just">
              <a:buNone/>
            </a:pPr>
            <a:endParaRPr lang="ru-RU" sz="2200" dirty="0"/>
          </a:p>
          <a:p>
            <a:pPr marL="82296" indent="0" algn="just">
              <a:buNone/>
            </a:pPr>
            <a:r>
              <a:rPr lang="ru-RU" sz="2200" dirty="0"/>
              <a:t>"3. </a:t>
            </a:r>
            <a:r>
              <a:rPr lang="ru-RU" sz="2200" dirty="0" err="1"/>
              <a:t>Земельна</a:t>
            </a:r>
            <a:r>
              <a:rPr lang="ru-RU" sz="2200" dirty="0"/>
              <a:t> </a:t>
            </a:r>
            <a:r>
              <a:rPr lang="ru-RU" sz="2200" dirty="0" err="1"/>
              <a:t>ділянка</a:t>
            </a:r>
            <a:r>
              <a:rPr lang="ru-RU" sz="2200" dirty="0"/>
              <a:t>, яка за </a:t>
            </a:r>
            <a:r>
              <a:rPr lang="ru-RU" sz="2200" b="1" dirty="0" err="1">
                <a:solidFill>
                  <a:srgbClr val="002060"/>
                </a:solidFill>
              </a:rPr>
              <a:t>основним</a:t>
            </a:r>
            <a:r>
              <a:rPr lang="ru-RU" sz="2200" b="1" dirty="0">
                <a:solidFill>
                  <a:srgbClr val="002060"/>
                </a:solidFill>
              </a:rPr>
              <a:t> </a:t>
            </a:r>
            <a:r>
              <a:rPr lang="ru-RU" sz="2200" b="1" dirty="0" err="1">
                <a:solidFill>
                  <a:srgbClr val="002060"/>
                </a:solidFill>
              </a:rPr>
              <a:t>цільовим</a:t>
            </a:r>
            <a:r>
              <a:rPr lang="ru-RU" sz="2200" b="1" dirty="0">
                <a:solidFill>
                  <a:srgbClr val="002060"/>
                </a:solidFill>
              </a:rPr>
              <a:t> </a:t>
            </a:r>
            <a:r>
              <a:rPr lang="ru-RU" sz="2200" b="1" dirty="0" err="1">
                <a:solidFill>
                  <a:srgbClr val="002060"/>
                </a:solidFill>
              </a:rPr>
              <a:t>призначенням</a:t>
            </a:r>
            <a:r>
              <a:rPr lang="ru-RU" sz="2200" dirty="0"/>
              <a:t> </a:t>
            </a:r>
            <a:r>
              <a:rPr lang="ru-RU" sz="2200" dirty="0" err="1"/>
              <a:t>належить</a:t>
            </a:r>
            <a:r>
              <a:rPr lang="ru-RU" sz="2200" dirty="0"/>
              <a:t> до </a:t>
            </a:r>
            <a:r>
              <a:rPr lang="ru-RU" sz="2200" dirty="0" err="1"/>
              <a:t>відповідної</a:t>
            </a:r>
            <a:r>
              <a:rPr lang="ru-RU" sz="2200" dirty="0"/>
              <a:t> </a:t>
            </a:r>
            <a:r>
              <a:rPr lang="ru-RU" sz="2200" dirty="0" err="1"/>
              <a:t>категорії</a:t>
            </a:r>
            <a:r>
              <a:rPr lang="ru-RU" sz="2200" dirty="0"/>
              <a:t> земель, </a:t>
            </a:r>
            <a:r>
              <a:rPr lang="ru-RU" sz="2200" dirty="0" err="1"/>
              <a:t>відноситься</a:t>
            </a:r>
            <a:r>
              <a:rPr lang="ru-RU" sz="2200" dirty="0"/>
              <a:t> в порядку, </a:t>
            </a:r>
            <a:r>
              <a:rPr lang="ru-RU" sz="2200" dirty="0" err="1"/>
              <a:t>визначеному</a:t>
            </a:r>
            <a:r>
              <a:rPr lang="ru-RU" sz="2200" dirty="0"/>
              <a:t> </a:t>
            </a:r>
            <a:r>
              <a:rPr lang="ru-RU" sz="2200" dirty="0" err="1"/>
              <a:t>цим</a:t>
            </a:r>
            <a:r>
              <a:rPr lang="ru-RU" sz="2200" dirty="0"/>
              <a:t> Кодексом, до </a:t>
            </a:r>
            <a:r>
              <a:rPr lang="ru-RU" sz="2200" dirty="0" err="1"/>
              <a:t>певного</a:t>
            </a:r>
            <a:r>
              <a:rPr lang="ru-RU" sz="2200" dirty="0"/>
              <a:t> </a:t>
            </a:r>
            <a:r>
              <a:rPr lang="ru-RU" sz="2200" b="1" dirty="0">
                <a:solidFill>
                  <a:srgbClr val="002060"/>
                </a:solidFill>
              </a:rPr>
              <a:t>виду </a:t>
            </a:r>
            <a:r>
              <a:rPr lang="ru-RU" sz="2200" b="1" dirty="0" err="1">
                <a:solidFill>
                  <a:srgbClr val="002060"/>
                </a:solidFill>
              </a:rPr>
              <a:t>цільового</a:t>
            </a:r>
            <a:r>
              <a:rPr lang="ru-RU" sz="2200" b="1" dirty="0">
                <a:solidFill>
                  <a:srgbClr val="002060"/>
                </a:solidFill>
              </a:rPr>
              <a:t> </a:t>
            </a:r>
            <a:r>
              <a:rPr lang="ru-RU" sz="2200" b="1" dirty="0" err="1">
                <a:solidFill>
                  <a:srgbClr val="002060"/>
                </a:solidFill>
              </a:rPr>
              <a:t>призначення</a:t>
            </a:r>
            <a:r>
              <a:rPr lang="ru-RU" sz="2200" dirty="0"/>
              <a:t>, </a:t>
            </a:r>
            <a:r>
              <a:rPr lang="ru-RU" sz="2200" dirty="0" err="1"/>
              <a:t>що</a:t>
            </a:r>
            <a:r>
              <a:rPr lang="ru-RU" sz="2200" dirty="0"/>
              <a:t> </a:t>
            </a:r>
            <a:r>
              <a:rPr lang="ru-RU" sz="2200" dirty="0" err="1"/>
              <a:t>характеризує</a:t>
            </a:r>
            <a:r>
              <a:rPr lang="ru-RU" sz="2200" dirty="0"/>
              <a:t> </a:t>
            </a:r>
            <a:r>
              <a:rPr lang="ru-RU" sz="2200" dirty="0" err="1"/>
              <a:t>конкретний</a:t>
            </a:r>
            <a:r>
              <a:rPr lang="ru-RU" sz="2200" dirty="0"/>
              <a:t> </a:t>
            </a:r>
            <a:r>
              <a:rPr lang="ru-RU" sz="2200" dirty="0" err="1"/>
              <a:t>напрям</a:t>
            </a:r>
            <a:r>
              <a:rPr lang="ru-RU" sz="2200" dirty="0"/>
              <a:t> </a:t>
            </a:r>
            <a:r>
              <a:rPr lang="ru-RU" sz="2200" dirty="0" err="1"/>
              <a:t>її</a:t>
            </a:r>
            <a:r>
              <a:rPr lang="ru-RU" sz="2200" dirty="0"/>
              <a:t> </a:t>
            </a:r>
            <a:r>
              <a:rPr lang="ru-RU" sz="2200" dirty="0" err="1"/>
              <a:t>використання</a:t>
            </a:r>
            <a:r>
              <a:rPr lang="ru-RU" sz="2200" dirty="0"/>
              <a:t> та </a:t>
            </a:r>
            <a:r>
              <a:rPr lang="ru-RU" sz="2200" dirty="0" err="1"/>
              <a:t>її</a:t>
            </a:r>
            <a:r>
              <a:rPr lang="ru-RU" sz="2200" dirty="0"/>
              <a:t> </a:t>
            </a:r>
            <a:r>
              <a:rPr lang="ru-RU" sz="2200" dirty="0" err="1"/>
              <a:t>правовий</a:t>
            </a:r>
            <a:r>
              <a:rPr lang="ru-RU" sz="2200" dirty="0"/>
              <a:t> режим";</a:t>
            </a:r>
            <a:endParaRPr lang="uk-UA" sz="2200" dirty="0"/>
          </a:p>
        </p:txBody>
      </p:sp>
    </p:spTree>
    <p:extLst>
      <p:ext uri="{BB962C8B-B14F-4D97-AF65-F5344CB8AC3E}">
        <p14:creationId xmlns:p14="http://schemas.microsoft.com/office/powerpoint/2010/main" val="1575110730"/>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1187624" y="332656"/>
            <a:ext cx="7632848" cy="6370975"/>
          </a:xfrm>
          <a:prstGeom prst="rect">
            <a:avLst/>
          </a:prstGeom>
        </p:spPr>
        <p:txBody>
          <a:bodyPr wrap="square">
            <a:spAutoFit/>
          </a:bodyPr>
          <a:lstStyle/>
          <a:p>
            <a:r>
              <a:rPr lang="uk-UA" sz="2400" b="1" dirty="0">
                <a:solidFill>
                  <a:srgbClr val="C00000"/>
                </a:solidFill>
              </a:rPr>
              <a:t>Стаття </a:t>
            </a:r>
            <a:r>
              <a:rPr lang="uk-UA" sz="2400" b="1" dirty="0" smtClean="0">
                <a:solidFill>
                  <a:srgbClr val="C00000"/>
                </a:solidFill>
              </a:rPr>
              <a:t>97</a:t>
            </a:r>
            <a:r>
              <a:rPr lang="uk-UA" sz="2400" b="1" baseline="30000" dirty="0" smtClean="0">
                <a:solidFill>
                  <a:srgbClr val="C00000"/>
                </a:solidFill>
              </a:rPr>
              <a:t>1</a:t>
            </a:r>
            <a:r>
              <a:rPr lang="uk-UA" sz="2400" b="1" dirty="0" smtClean="0">
                <a:solidFill>
                  <a:srgbClr val="C00000"/>
                </a:solidFill>
              </a:rPr>
              <a:t> </a:t>
            </a:r>
            <a:r>
              <a:rPr lang="uk-UA" sz="2400" b="1" dirty="0" err="1" smtClean="0">
                <a:solidFill>
                  <a:srgbClr val="C00000"/>
                </a:solidFill>
              </a:rPr>
              <a:t>ЗК</a:t>
            </a:r>
            <a:r>
              <a:rPr lang="uk-UA" sz="2400" b="1" dirty="0" smtClean="0">
                <a:solidFill>
                  <a:srgbClr val="C00000"/>
                </a:solidFill>
              </a:rPr>
              <a:t>. </a:t>
            </a:r>
          </a:p>
          <a:p>
            <a:r>
              <a:rPr lang="ru-RU" sz="2400" b="1" dirty="0" err="1">
                <a:solidFill>
                  <a:srgbClr val="C00000"/>
                </a:solidFill>
              </a:rPr>
              <a:t>Обов’язки</a:t>
            </a:r>
            <a:r>
              <a:rPr lang="ru-RU" sz="2400" b="1" dirty="0">
                <a:solidFill>
                  <a:srgbClr val="C00000"/>
                </a:solidFill>
              </a:rPr>
              <a:t> </a:t>
            </a:r>
            <a:r>
              <a:rPr lang="ru-RU" sz="2400" b="1" dirty="0" err="1">
                <a:solidFill>
                  <a:srgbClr val="C00000"/>
                </a:solidFill>
              </a:rPr>
              <a:t>користувачів</a:t>
            </a:r>
            <a:r>
              <a:rPr lang="ru-RU" sz="2400" b="1" dirty="0">
                <a:solidFill>
                  <a:srgbClr val="C00000"/>
                </a:solidFill>
              </a:rPr>
              <a:t> </a:t>
            </a:r>
            <a:r>
              <a:rPr lang="ru-RU" sz="2400" b="1" dirty="0" err="1">
                <a:solidFill>
                  <a:srgbClr val="C00000"/>
                </a:solidFill>
              </a:rPr>
              <a:t>бурштиноносними</a:t>
            </a:r>
            <a:r>
              <a:rPr lang="ru-RU" sz="2400" b="1" dirty="0">
                <a:solidFill>
                  <a:srgbClr val="C00000"/>
                </a:solidFill>
              </a:rPr>
              <a:t> </a:t>
            </a:r>
            <a:r>
              <a:rPr lang="ru-RU" sz="2400" b="1" dirty="0" err="1">
                <a:solidFill>
                  <a:srgbClr val="C00000"/>
                </a:solidFill>
              </a:rPr>
              <a:t>надрами</a:t>
            </a:r>
            <a:r>
              <a:rPr lang="ru-RU" sz="2400" b="1" dirty="0">
                <a:solidFill>
                  <a:srgbClr val="C00000"/>
                </a:solidFill>
              </a:rPr>
              <a:t>, </a:t>
            </a:r>
            <a:r>
              <a:rPr lang="ru-RU" sz="2400" b="1" dirty="0" err="1">
                <a:solidFill>
                  <a:srgbClr val="C00000"/>
                </a:solidFill>
              </a:rPr>
              <a:t>що</a:t>
            </a:r>
            <a:r>
              <a:rPr lang="ru-RU" sz="2400" b="1" dirty="0">
                <a:solidFill>
                  <a:srgbClr val="C00000"/>
                </a:solidFill>
              </a:rPr>
              <a:t> </a:t>
            </a:r>
            <a:r>
              <a:rPr lang="ru-RU" sz="2400" b="1" dirty="0" err="1">
                <a:solidFill>
                  <a:srgbClr val="C00000"/>
                </a:solidFill>
              </a:rPr>
              <a:t>проводять</a:t>
            </a:r>
            <a:r>
              <a:rPr lang="ru-RU" sz="2400" b="1" dirty="0">
                <a:solidFill>
                  <a:srgbClr val="C00000"/>
                </a:solidFill>
              </a:rPr>
              <a:t> </a:t>
            </a:r>
            <a:r>
              <a:rPr lang="ru-RU" sz="2400" b="1" dirty="0" err="1">
                <a:solidFill>
                  <a:srgbClr val="C00000"/>
                </a:solidFill>
              </a:rPr>
              <a:t>розвідувальні</a:t>
            </a:r>
            <a:r>
              <a:rPr lang="ru-RU" sz="2400" b="1" dirty="0">
                <a:solidFill>
                  <a:srgbClr val="C00000"/>
                </a:solidFill>
              </a:rPr>
              <a:t> роботи та/</a:t>
            </a:r>
            <a:r>
              <a:rPr lang="ru-RU" sz="2400" b="1" dirty="0" err="1">
                <a:solidFill>
                  <a:srgbClr val="C00000"/>
                </a:solidFill>
              </a:rPr>
              <a:t>або</a:t>
            </a:r>
            <a:r>
              <a:rPr lang="ru-RU" sz="2400" b="1" dirty="0">
                <a:solidFill>
                  <a:srgbClr val="C00000"/>
                </a:solidFill>
              </a:rPr>
              <a:t> </a:t>
            </a:r>
            <a:r>
              <a:rPr lang="ru-RU" sz="2400" b="1" dirty="0" err="1">
                <a:solidFill>
                  <a:srgbClr val="C00000"/>
                </a:solidFill>
              </a:rPr>
              <a:t>видобування</a:t>
            </a:r>
            <a:r>
              <a:rPr lang="ru-RU" sz="2400" b="1" dirty="0">
                <a:solidFill>
                  <a:srgbClr val="C00000"/>
                </a:solidFill>
              </a:rPr>
              <a:t> </a:t>
            </a:r>
            <a:r>
              <a:rPr lang="ru-RU" sz="2400" b="1" dirty="0" err="1" smtClean="0">
                <a:solidFill>
                  <a:srgbClr val="C00000"/>
                </a:solidFill>
              </a:rPr>
              <a:t>бурштину</a:t>
            </a:r>
            <a:endParaRPr lang="ru-RU" sz="2400" b="1" dirty="0" smtClean="0">
              <a:solidFill>
                <a:srgbClr val="C00000"/>
              </a:solidFill>
            </a:endParaRPr>
          </a:p>
          <a:p>
            <a:endParaRPr lang="uk-UA" sz="2400" dirty="0"/>
          </a:p>
          <a:p>
            <a:pPr algn="just"/>
            <a:r>
              <a:rPr lang="uk-UA" sz="2400" b="1" dirty="0" smtClean="0"/>
              <a:t>	1. Власнику </a:t>
            </a:r>
            <a:r>
              <a:rPr lang="uk-UA" sz="2400" b="1" dirty="0"/>
              <a:t>спеціального дозволу на користування </a:t>
            </a:r>
            <a:r>
              <a:rPr lang="uk-UA" sz="2400" b="1" dirty="0" err="1"/>
              <a:t>бурштиноносними</a:t>
            </a:r>
            <a:r>
              <a:rPr lang="uk-UA" sz="2400" b="1" dirty="0"/>
              <a:t> надрами дозволяється використовувати земельну ділянку на підставі </a:t>
            </a:r>
            <a:r>
              <a:rPr lang="uk-UA" sz="2400" b="1" dirty="0">
                <a:solidFill>
                  <a:srgbClr val="00B050"/>
                </a:solidFill>
              </a:rPr>
              <a:t>угоди про проведення розвідувальних та видобувних робіт</a:t>
            </a:r>
            <a:r>
              <a:rPr lang="uk-UA" sz="2400" b="1" dirty="0"/>
              <a:t>, що укладається із власником землі та/або за погодженням із землекористувачем, із обов’язковим затвердженням оцінки запасів у встановленому законодавством порядку після проведення геологічного вивчення на відповідній ділянці </a:t>
            </a:r>
            <a:r>
              <a:rPr lang="uk-UA" sz="2400" b="1" dirty="0" err="1"/>
              <a:t>бурштиноносних</a:t>
            </a:r>
            <a:r>
              <a:rPr lang="uk-UA" sz="2400" b="1" dirty="0"/>
              <a:t> надр. </a:t>
            </a:r>
            <a:endParaRPr lang="uk-UA" sz="2400" b="1" dirty="0" smtClean="0"/>
          </a:p>
          <a:p>
            <a:pPr algn="just"/>
            <a:r>
              <a:rPr lang="uk-UA" sz="2400" b="1" dirty="0" smtClean="0"/>
              <a:t>	Типова </a:t>
            </a:r>
            <a:r>
              <a:rPr lang="uk-UA" sz="2400" b="1" dirty="0"/>
              <a:t>форма зазначеної угоди затверджується Кабінетом Міністрів України.</a:t>
            </a:r>
          </a:p>
        </p:txBody>
      </p:sp>
    </p:spTree>
    <p:extLst>
      <p:ext uri="{BB962C8B-B14F-4D97-AF65-F5344CB8AC3E}">
        <p14:creationId xmlns:p14="http://schemas.microsoft.com/office/powerpoint/2010/main" val="2723483112"/>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35608" y="44624"/>
            <a:ext cx="7498080" cy="1143000"/>
          </a:xfrm>
        </p:spPr>
        <p:txBody>
          <a:bodyPr>
            <a:normAutofit/>
          </a:bodyPr>
          <a:lstStyle/>
          <a:p>
            <a:pPr algn="ctr"/>
            <a:r>
              <a:rPr lang="uk-UA" sz="3000" b="1" dirty="0" smtClean="0">
                <a:effectLst/>
              </a:rPr>
              <a:t>Концесія  у земельних відносинах </a:t>
            </a:r>
            <a:endParaRPr lang="uk-UA" sz="3000" b="1" dirty="0">
              <a:effectLst/>
            </a:endParaRPr>
          </a:p>
        </p:txBody>
      </p:sp>
      <p:sp>
        <p:nvSpPr>
          <p:cNvPr id="3" name="Объект 2"/>
          <p:cNvSpPr>
            <a:spLocks noGrp="1"/>
          </p:cNvSpPr>
          <p:nvPr>
            <p:ph idx="1"/>
          </p:nvPr>
        </p:nvSpPr>
        <p:spPr>
          <a:xfrm>
            <a:off x="1187624" y="1196752"/>
            <a:ext cx="7642096" cy="4800600"/>
          </a:xfrm>
        </p:spPr>
        <p:txBody>
          <a:bodyPr>
            <a:normAutofit lnSpcReduction="10000"/>
          </a:bodyPr>
          <a:lstStyle/>
          <a:p>
            <a:pPr marL="539496" indent="-457200" algn="just">
              <a:spcBef>
                <a:spcPts val="0"/>
              </a:spcBef>
              <a:buFont typeface="+mj-lt"/>
              <a:buAutoNum type="arabicPeriod"/>
            </a:pPr>
            <a:r>
              <a:rPr lang="ru-RU" sz="2400" b="1" dirty="0" smtClean="0">
                <a:solidFill>
                  <a:srgbClr val="00B050"/>
                </a:solidFill>
              </a:rPr>
              <a:t>Ст. 94 </a:t>
            </a:r>
            <a:r>
              <a:rPr lang="ru-RU" sz="2400" b="1" dirty="0" err="1" smtClean="0">
                <a:solidFill>
                  <a:srgbClr val="00B050"/>
                </a:solidFill>
              </a:rPr>
              <a:t>ЗК</a:t>
            </a:r>
            <a:r>
              <a:rPr lang="ru-RU" sz="2400" b="1" dirty="0" smtClean="0">
                <a:solidFill>
                  <a:srgbClr val="00B050"/>
                </a:solidFill>
              </a:rPr>
              <a:t>.</a:t>
            </a:r>
            <a:r>
              <a:rPr lang="ru-RU" sz="2400" b="1" dirty="0"/>
              <a:t> Право приватного партнера, </a:t>
            </a:r>
            <a:r>
              <a:rPr lang="ru-RU" sz="2400" b="1" dirty="0" err="1"/>
              <a:t>зокрема</a:t>
            </a:r>
            <a:r>
              <a:rPr lang="ru-RU" sz="2400" b="1" dirty="0"/>
              <a:t> </a:t>
            </a:r>
            <a:r>
              <a:rPr lang="ru-RU" sz="2400" b="1" dirty="0" err="1"/>
              <a:t>концесіонера</a:t>
            </a:r>
            <a:r>
              <a:rPr lang="ru-RU" sz="2400" b="1" dirty="0"/>
              <a:t>, </a:t>
            </a:r>
            <a:r>
              <a:rPr lang="ru-RU" sz="2400" b="1" dirty="0" smtClean="0"/>
              <a:t>на </a:t>
            </a:r>
            <a:r>
              <a:rPr lang="ru-RU" sz="2400" b="1" dirty="0" err="1"/>
              <a:t>земельну</a:t>
            </a:r>
            <a:r>
              <a:rPr lang="ru-RU" sz="2400" b="1" dirty="0"/>
              <a:t> </a:t>
            </a:r>
            <a:r>
              <a:rPr lang="ru-RU" sz="2400" b="1" dirty="0" err="1" smtClean="0"/>
              <a:t>ділянку</a:t>
            </a:r>
            <a:r>
              <a:rPr lang="ru-RU" sz="2400" b="1" dirty="0" smtClean="0"/>
              <a:t>.</a:t>
            </a:r>
          </a:p>
          <a:p>
            <a:pPr marL="539496" indent="-457200" algn="just">
              <a:spcBef>
                <a:spcPts val="0"/>
              </a:spcBef>
              <a:buFont typeface="+mj-lt"/>
              <a:buAutoNum type="arabicPeriod"/>
            </a:pPr>
            <a:endParaRPr lang="ru-RU" sz="2400" b="1" dirty="0" smtClean="0"/>
          </a:p>
          <a:p>
            <a:pPr marL="539496" indent="-457200" algn="just">
              <a:spcBef>
                <a:spcPts val="0"/>
              </a:spcBef>
              <a:buFont typeface="+mj-lt"/>
              <a:buAutoNum type="arabicPeriod"/>
            </a:pPr>
            <a:r>
              <a:rPr lang="ru-RU" sz="2400" b="1" dirty="0" smtClean="0">
                <a:solidFill>
                  <a:srgbClr val="00B050"/>
                </a:solidFill>
              </a:rPr>
              <a:t>Ст. ст. 123, 134, 141  </a:t>
            </a:r>
            <a:r>
              <a:rPr lang="ru-RU" sz="2400" b="1" dirty="0" err="1" smtClean="0">
                <a:solidFill>
                  <a:srgbClr val="00B050"/>
                </a:solidFill>
              </a:rPr>
              <a:t>ЗК</a:t>
            </a:r>
            <a:r>
              <a:rPr lang="ru-RU" sz="2400" b="1" dirty="0" smtClean="0">
                <a:solidFill>
                  <a:srgbClr val="00B050"/>
                </a:solidFill>
              </a:rPr>
              <a:t>.</a:t>
            </a:r>
          </a:p>
          <a:p>
            <a:pPr marL="539496" indent="-457200" algn="just">
              <a:spcBef>
                <a:spcPts val="0"/>
              </a:spcBef>
              <a:buFont typeface="+mj-lt"/>
              <a:buAutoNum type="arabicPeriod"/>
            </a:pPr>
            <a:endParaRPr lang="ru-RU" sz="2400" b="1" dirty="0" smtClean="0"/>
          </a:p>
          <a:p>
            <a:pPr marL="539496" indent="-457200" algn="just">
              <a:spcBef>
                <a:spcPts val="0"/>
              </a:spcBef>
              <a:buFont typeface="+mj-lt"/>
              <a:buAutoNum type="arabicPeriod"/>
            </a:pPr>
            <a:r>
              <a:rPr lang="ru-RU" sz="2400" b="1" dirty="0" smtClean="0"/>
              <a:t>Закон </a:t>
            </a:r>
            <a:r>
              <a:rPr lang="ru-RU" sz="2400" b="1" dirty="0" err="1" smtClean="0"/>
              <a:t>України</a:t>
            </a:r>
            <a:r>
              <a:rPr lang="ru-RU" sz="2400" b="1" dirty="0" smtClean="0"/>
              <a:t> </a:t>
            </a:r>
            <a:r>
              <a:rPr lang="ru-RU" sz="2400" b="1" dirty="0" err="1" smtClean="0"/>
              <a:t>від</a:t>
            </a:r>
            <a:r>
              <a:rPr lang="ru-RU" sz="2400" b="1" dirty="0" smtClean="0"/>
              <a:t> 1 </a:t>
            </a:r>
            <a:r>
              <a:rPr lang="ru-RU" sz="2400" b="1" dirty="0" err="1" smtClean="0"/>
              <a:t>липня</a:t>
            </a:r>
            <a:r>
              <a:rPr lang="ru-RU" sz="2400" b="1" dirty="0" smtClean="0"/>
              <a:t> 2010 р. </a:t>
            </a:r>
            <a:r>
              <a:rPr lang="ru-RU" sz="2400" b="1" dirty="0" smtClean="0">
                <a:solidFill>
                  <a:srgbClr val="00B050"/>
                </a:solidFill>
              </a:rPr>
              <a:t>«Про державно-</a:t>
            </a:r>
            <a:r>
              <a:rPr lang="ru-RU" sz="2400" b="1" dirty="0" err="1" smtClean="0">
                <a:solidFill>
                  <a:srgbClr val="00B050"/>
                </a:solidFill>
              </a:rPr>
              <a:t>приватне</a:t>
            </a:r>
            <a:r>
              <a:rPr lang="ru-RU" sz="2400" b="1" dirty="0" smtClean="0">
                <a:solidFill>
                  <a:srgbClr val="00B050"/>
                </a:solidFill>
              </a:rPr>
              <a:t> </a:t>
            </a:r>
            <a:r>
              <a:rPr lang="ru-RU" sz="2400" b="1" dirty="0" err="1" smtClean="0">
                <a:solidFill>
                  <a:srgbClr val="00B050"/>
                </a:solidFill>
              </a:rPr>
              <a:t>парнерство</a:t>
            </a:r>
            <a:r>
              <a:rPr lang="ru-RU" sz="2400" b="1" dirty="0" smtClean="0">
                <a:solidFill>
                  <a:srgbClr val="00B050"/>
                </a:solidFill>
              </a:rPr>
              <a:t>»</a:t>
            </a:r>
            <a:r>
              <a:rPr lang="ru-RU" sz="2400" b="1" dirty="0" smtClean="0"/>
              <a:t>.</a:t>
            </a:r>
          </a:p>
          <a:p>
            <a:pPr marL="539496" indent="-457200" algn="just">
              <a:spcBef>
                <a:spcPts val="0"/>
              </a:spcBef>
              <a:buFont typeface="+mj-lt"/>
              <a:buAutoNum type="arabicPeriod"/>
            </a:pPr>
            <a:endParaRPr lang="ru-RU" sz="2400" b="1" dirty="0" smtClean="0"/>
          </a:p>
          <a:p>
            <a:pPr marL="539496" indent="-457200" algn="just">
              <a:spcBef>
                <a:spcPts val="0"/>
              </a:spcBef>
              <a:buFont typeface="+mj-lt"/>
              <a:buAutoNum type="arabicPeriod"/>
            </a:pPr>
            <a:r>
              <a:rPr lang="ru-RU" sz="2400" b="1" dirty="0" smtClean="0"/>
              <a:t>Закон </a:t>
            </a:r>
            <a:r>
              <a:rPr lang="ru-RU" sz="2400" b="1" dirty="0" err="1" smtClean="0"/>
              <a:t>України</a:t>
            </a:r>
            <a:r>
              <a:rPr lang="ru-RU" sz="2400" b="1" dirty="0" smtClean="0"/>
              <a:t> </a:t>
            </a:r>
            <a:r>
              <a:rPr lang="ru-RU" sz="2400" b="1" dirty="0" err="1" smtClean="0"/>
              <a:t>від</a:t>
            </a:r>
            <a:r>
              <a:rPr lang="ru-RU" sz="2400" b="1" dirty="0" smtClean="0"/>
              <a:t> 3 </a:t>
            </a:r>
            <a:r>
              <a:rPr lang="ru-RU" sz="2400" b="1" dirty="0" err="1" smtClean="0"/>
              <a:t>жовтня</a:t>
            </a:r>
            <a:r>
              <a:rPr lang="ru-RU" sz="2400" b="1" dirty="0" smtClean="0"/>
              <a:t> 2019 р. </a:t>
            </a:r>
            <a:r>
              <a:rPr lang="ru-RU" sz="2400" b="1" dirty="0" smtClean="0">
                <a:solidFill>
                  <a:srgbClr val="00B050"/>
                </a:solidFill>
              </a:rPr>
              <a:t>«Про </a:t>
            </a:r>
            <a:r>
              <a:rPr lang="ru-RU" sz="2400" b="1" dirty="0" err="1" smtClean="0">
                <a:solidFill>
                  <a:srgbClr val="00B050"/>
                </a:solidFill>
              </a:rPr>
              <a:t>концесію</a:t>
            </a:r>
            <a:r>
              <a:rPr lang="ru-RU" sz="2400" b="1" dirty="0" smtClean="0">
                <a:solidFill>
                  <a:srgbClr val="00B050"/>
                </a:solidFill>
              </a:rPr>
              <a:t>»</a:t>
            </a:r>
            <a:r>
              <a:rPr lang="ru-RU" sz="2400" b="1" dirty="0" smtClean="0"/>
              <a:t>.</a:t>
            </a:r>
          </a:p>
          <a:p>
            <a:pPr marL="539496" indent="-457200" algn="just">
              <a:spcBef>
                <a:spcPts val="0"/>
              </a:spcBef>
              <a:buFont typeface="+mj-lt"/>
              <a:buAutoNum type="arabicPeriod"/>
            </a:pPr>
            <a:endParaRPr lang="ru-RU" sz="2400" b="1" dirty="0"/>
          </a:p>
          <a:p>
            <a:pPr marL="539496" indent="-457200" algn="just">
              <a:spcBef>
                <a:spcPts val="0"/>
              </a:spcBef>
              <a:buFont typeface="+mj-lt"/>
              <a:buAutoNum type="arabicPeriod"/>
            </a:pPr>
            <a:r>
              <a:rPr lang="ru-RU" sz="2400" b="1" dirty="0" smtClean="0"/>
              <a:t>Закон </a:t>
            </a:r>
            <a:r>
              <a:rPr lang="ru-RU" sz="2400" b="1" dirty="0" err="1" smtClean="0"/>
              <a:t>України</a:t>
            </a:r>
            <a:r>
              <a:rPr lang="ru-RU" sz="2400" b="1" dirty="0" smtClean="0"/>
              <a:t> </a:t>
            </a:r>
            <a:r>
              <a:rPr lang="ru-RU" sz="2400" b="1" dirty="0" err="1" smtClean="0"/>
              <a:t>від</a:t>
            </a:r>
            <a:r>
              <a:rPr lang="ru-RU" sz="2400" b="1" dirty="0" smtClean="0"/>
              <a:t> 17 лютого 2011 р. </a:t>
            </a:r>
            <a:r>
              <a:rPr lang="ru-RU" sz="2400" b="1" dirty="0" smtClean="0">
                <a:solidFill>
                  <a:srgbClr val="00B050"/>
                </a:solidFill>
              </a:rPr>
              <a:t>«Про </a:t>
            </a:r>
            <a:r>
              <a:rPr lang="ru-RU" sz="2400" b="1" dirty="0" err="1" smtClean="0">
                <a:solidFill>
                  <a:srgbClr val="00B050"/>
                </a:solidFill>
              </a:rPr>
              <a:t>регулювання</a:t>
            </a:r>
            <a:r>
              <a:rPr lang="ru-RU" sz="2400" b="1" dirty="0" smtClean="0">
                <a:solidFill>
                  <a:srgbClr val="00B050"/>
                </a:solidFill>
              </a:rPr>
              <a:t> </a:t>
            </a:r>
            <a:r>
              <a:rPr lang="ru-RU" sz="2400" b="1" dirty="0" err="1" smtClean="0">
                <a:solidFill>
                  <a:srgbClr val="00B050"/>
                </a:solidFill>
              </a:rPr>
              <a:t>містобудівної</a:t>
            </a:r>
            <a:r>
              <a:rPr lang="ru-RU" sz="2400" b="1" dirty="0" smtClean="0">
                <a:solidFill>
                  <a:srgbClr val="00B050"/>
                </a:solidFill>
              </a:rPr>
              <a:t> </a:t>
            </a:r>
            <a:r>
              <a:rPr lang="ru-RU" sz="2400" b="1" dirty="0" err="1" smtClean="0">
                <a:solidFill>
                  <a:srgbClr val="00B050"/>
                </a:solidFill>
              </a:rPr>
              <a:t>діяльності</a:t>
            </a:r>
            <a:r>
              <a:rPr lang="ru-RU" sz="2400" b="1" dirty="0" smtClean="0">
                <a:solidFill>
                  <a:srgbClr val="00B050"/>
                </a:solidFill>
              </a:rPr>
              <a:t>»</a:t>
            </a:r>
            <a:r>
              <a:rPr lang="ru-RU" sz="2400" b="1" dirty="0" smtClean="0"/>
              <a:t>.</a:t>
            </a:r>
          </a:p>
          <a:p>
            <a:pPr marL="539496" indent="-457200" algn="just">
              <a:spcBef>
                <a:spcPts val="0"/>
              </a:spcBef>
              <a:buFont typeface="+mj-lt"/>
              <a:buAutoNum type="arabicPeriod"/>
            </a:pPr>
            <a:endParaRPr lang="ru-RU" sz="2200" dirty="0"/>
          </a:p>
          <a:p>
            <a:pPr marL="539496" indent="-457200" algn="just">
              <a:spcBef>
                <a:spcPts val="0"/>
              </a:spcBef>
              <a:buFont typeface="+mj-lt"/>
              <a:buAutoNum type="arabicPeriod"/>
            </a:pPr>
            <a:endParaRPr lang="ru-RU" sz="2200" dirty="0" smtClean="0"/>
          </a:p>
          <a:p>
            <a:pPr marL="82296" indent="0" algn="just">
              <a:spcBef>
                <a:spcPts val="0"/>
              </a:spcBef>
              <a:buNone/>
            </a:pPr>
            <a:endParaRPr lang="uk-UA" sz="2200" dirty="0" smtClean="0"/>
          </a:p>
          <a:p>
            <a:pPr marL="82296" indent="0" algn="just">
              <a:spcBef>
                <a:spcPts val="0"/>
              </a:spcBef>
              <a:buNone/>
            </a:pPr>
            <a:endParaRPr lang="uk-UA" sz="2200" dirty="0"/>
          </a:p>
        </p:txBody>
      </p:sp>
    </p:spTree>
    <p:extLst>
      <p:ext uri="{BB962C8B-B14F-4D97-AF65-F5344CB8AC3E}">
        <p14:creationId xmlns:p14="http://schemas.microsoft.com/office/powerpoint/2010/main" val="3634683433"/>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35608" y="44624"/>
            <a:ext cx="7498080" cy="1143000"/>
          </a:xfrm>
        </p:spPr>
        <p:txBody>
          <a:bodyPr>
            <a:normAutofit/>
          </a:bodyPr>
          <a:lstStyle/>
          <a:p>
            <a:pPr algn="ctr"/>
            <a:r>
              <a:rPr lang="uk-UA" sz="3000" b="1" dirty="0" smtClean="0">
                <a:effectLst/>
              </a:rPr>
              <a:t>Концесія  у земельних відносинах </a:t>
            </a:r>
            <a:endParaRPr lang="uk-UA" sz="3000" b="1" dirty="0">
              <a:effectLst/>
            </a:endParaRPr>
          </a:p>
        </p:txBody>
      </p:sp>
      <p:sp>
        <p:nvSpPr>
          <p:cNvPr id="3" name="Объект 2"/>
          <p:cNvSpPr>
            <a:spLocks noGrp="1"/>
          </p:cNvSpPr>
          <p:nvPr>
            <p:ph idx="1"/>
          </p:nvPr>
        </p:nvSpPr>
        <p:spPr>
          <a:xfrm>
            <a:off x="1187624" y="1196752"/>
            <a:ext cx="7642096" cy="4800600"/>
          </a:xfrm>
        </p:spPr>
        <p:txBody>
          <a:bodyPr>
            <a:noAutofit/>
          </a:bodyPr>
          <a:lstStyle/>
          <a:p>
            <a:pPr marL="82296" indent="0" algn="just">
              <a:lnSpc>
                <a:spcPts val="3400"/>
              </a:lnSpc>
              <a:spcAft>
                <a:spcPts val="600"/>
              </a:spcAft>
              <a:buNone/>
            </a:pPr>
            <a:r>
              <a:rPr lang="ru-RU" sz="2200" b="1" dirty="0" err="1" smtClean="0">
                <a:solidFill>
                  <a:srgbClr val="FF0000"/>
                </a:solidFill>
              </a:rPr>
              <a:t>Концесія</a:t>
            </a:r>
            <a:r>
              <a:rPr lang="ru-RU" sz="2200" b="1" dirty="0" smtClean="0">
                <a:solidFill>
                  <a:srgbClr val="FF0000"/>
                </a:solidFill>
              </a:rPr>
              <a:t> </a:t>
            </a:r>
            <a:r>
              <a:rPr lang="ru-RU" sz="2200" b="1" dirty="0" smtClean="0"/>
              <a:t>– форма </a:t>
            </a:r>
            <a:r>
              <a:rPr lang="ru-RU" sz="2200" b="1" dirty="0" err="1"/>
              <a:t>здійснення</a:t>
            </a:r>
            <a:r>
              <a:rPr lang="ru-RU" sz="2200" b="1" dirty="0"/>
              <a:t> державно-приватного партнерства, </a:t>
            </a:r>
            <a:r>
              <a:rPr lang="ru-RU" sz="2200" b="1" dirty="0" err="1"/>
              <a:t>що</a:t>
            </a:r>
            <a:r>
              <a:rPr lang="ru-RU" sz="2200" b="1" dirty="0"/>
              <a:t> </a:t>
            </a:r>
            <a:r>
              <a:rPr lang="ru-RU" sz="2200" b="1" dirty="0" err="1"/>
              <a:t>передбачає</a:t>
            </a:r>
            <a:r>
              <a:rPr lang="ru-RU" sz="2200" b="1" dirty="0"/>
              <a:t> </a:t>
            </a:r>
            <a:r>
              <a:rPr lang="ru-RU" sz="2200" b="1" dirty="0" err="1"/>
              <a:t>надання</a:t>
            </a:r>
            <a:r>
              <a:rPr lang="ru-RU" sz="2200" b="1" dirty="0"/>
              <a:t> </a:t>
            </a:r>
            <a:r>
              <a:rPr lang="ru-RU" sz="2200" b="1" dirty="0" err="1"/>
              <a:t>концесієдавцем</a:t>
            </a:r>
            <a:r>
              <a:rPr lang="ru-RU" sz="2200" b="1" dirty="0"/>
              <a:t> </a:t>
            </a:r>
            <a:r>
              <a:rPr lang="ru-RU" sz="2200" b="1" dirty="0" err="1"/>
              <a:t>концесіонеру</a:t>
            </a:r>
            <a:r>
              <a:rPr lang="ru-RU" sz="2200" b="1" dirty="0"/>
              <a:t> права на </a:t>
            </a:r>
            <a:r>
              <a:rPr lang="ru-RU" sz="2200" b="1" dirty="0" err="1"/>
              <a:t>створення</a:t>
            </a:r>
            <a:r>
              <a:rPr lang="ru-RU" sz="2200" b="1" dirty="0"/>
              <a:t> та/</a:t>
            </a:r>
            <a:r>
              <a:rPr lang="ru-RU" sz="2200" b="1" dirty="0" err="1"/>
              <a:t>або</a:t>
            </a:r>
            <a:r>
              <a:rPr lang="ru-RU" sz="2200" b="1" dirty="0"/>
              <a:t> </a:t>
            </a:r>
            <a:r>
              <a:rPr lang="ru-RU" sz="2200" b="1" dirty="0" err="1"/>
              <a:t>будівництво</a:t>
            </a:r>
            <a:r>
              <a:rPr lang="ru-RU" sz="2200" b="1" dirty="0"/>
              <a:t> (</a:t>
            </a:r>
            <a:r>
              <a:rPr lang="ru-RU" sz="2200" b="1" dirty="0" err="1"/>
              <a:t>нове</a:t>
            </a:r>
            <a:r>
              <a:rPr lang="ru-RU" sz="2200" b="1" dirty="0"/>
              <a:t> </a:t>
            </a:r>
            <a:r>
              <a:rPr lang="ru-RU" sz="2200" b="1" dirty="0" err="1"/>
              <a:t>будівництво</a:t>
            </a:r>
            <a:r>
              <a:rPr lang="ru-RU" sz="2200" b="1" dirty="0"/>
              <a:t>, </a:t>
            </a:r>
            <a:r>
              <a:rPr lang="ru-RU" sz="2200" b="1" dirty="0" err="1"/>
              <a:t>реконструкцію</a:t>
            </a:r>
            <a:r>
              <a:rPr lang="ru-RU" sz="2200" b="1" dirty="0"/>
              <a:t>, </a:t>
            </a:r>
            <a:r>
              <a:rPr lang="ru-RU" sz="2200" b="1" dirty="0" err="1"/>
              <a:t>реставрацію</a:t>
            </a:r>
            <a:r>
              <a:rPr lang="ru-RU" sz="2200" b="1" dirty="0"/>
              <a:t>, </a:t>
            </a:r>
            <a:r>
              <a:rPr lang="ru-RU" sz="2200" b="1" dirty="0" err="1"/>
              <a:t>капітальний</a:t>
            </a:r>
            <a:r>
              <a:rPr lang="ru-RU" sz="2200" b="1" dirty="0"/>
              <a:t> ремонт та </a:t>
            </a:r>
            <a:r>
              <a:rPr lang="ru-RU" sz="2200" b="1" dirty="0" err="1"/>
              <a:t>технічне</a:t>
            </a:r>
            <a:r>
              <a:rPr lang="ru-RU" sz="2200" b="1" dirty="0"/>
              <a:t> </a:t>
            </a:r>
            <a:r>
              <a:rPr lang="ru-RU" sz="2200" b="1" dirty="0" err="1"/>
              <a:t>переоснащення</a:t>
            </a:r>
            <a:r>
              <a:rPr lang="ru-RU" sz="2200" b="1" dirty="0"/>
              <a:t>), та/</a:t>
            </a:r>
            <a:r>
              <a:rPr lang="ru-RU" sz="2200" b="1" dirty="0" err="1"/>
              <a:t>або</a:t>
            </a:r>
            <a:r>
              <a:rPr lang="ru-RU" sz="2200" b="1" dirty="0"/>
              <a:t> </a:t>
            </a:r>
            <a:r>
              <a:rPr lang="ru-RU" sz="2200" b="1" dirty="0" err="1"/>
              <a:t>управління</a:t>
            </a:r>
            <a:r>
              <a:rPr lang="ru-RU" sz="2200" b="1" dirty="0"/>
              <a:t> (</a:t>
            </a:r>
            <a:r>
              <a:rPr lang="ru-RU" sz="2200" b="1" dirty="0" err="1"/>
              <a:t>користування</a:t>
            </a:r>
            <a:r>
              <a:rPr lang="ru-RU" sz="2200" b="1" dirty="0"/>
              <a:t>, </a:t>
            </a:r>
            <a:r>
              <a:rPr lang="ru-RU" sz="2200" b="1" dirty="0" err="1"/>
              <a:t>експлуатацію</a:t>
            </a:r>
            <a:r>
              <a:rPr lang="ru-RU" sz="2200" b="1" dirty="0"/>
              <a:t>, </a:t>
            </a:r>
            <a:r>
              <a:rPr lang="ru-RU" sz="2200" b="1" dirty="0" err="1"/>
              <a:t>технічне</a:t>
            </a:r>
            <a:r>
              <a:rPr lang="ru-RU" sz="2200" b="1" dirty="0"/>
              <a:t> </a:t>
            </a:r>
            <a:r>
              <a:rPr lang="ru-RU" sz="2200" b="1" dirty="0" err="1"/>
              <a:t>обслуговування</a:t>
            </a:r>
            <a:r>
              <a:rPr lang="ru-RU" sz="2200" b="1" dirty="0"/>
              <a:t>) </a:t>
            </a:r>
            <a:r>
              <a:rPr lang="ru-RU" sz="2200" b="1" dirty="0" err="1"/>
              <a:t>об’єктом</a:t>
            </a:r>
            <a:r>
              <a:rPr lang="ru-RU" sz="2200" b="1" dirty="0"/>
              <a:t> </a:t>
            </a:r>
            <a:r>
              <a:rPr lang="ru-RU" sz="2200" b="1" dirty="0" err="1"/>
              <a:t>концесії</a:t>
            </a:r>
            <a:r>
              <a:rPr lang="ru-RU" sz="2200" b="1" dirty="0"/>
              <a:t>, та/</a:t>
            </a:r>
            <a:r>
              <a:rPr lang="ru-RU" sz="2200" b="1" dirty="0" err="1"/>
              <a:t>або</a:t>
            </a:r>
            <a:r>
              <a:rPr lang="ru-RU" sz="2200" b="1" dirty="0"/>
              <a:t> </a:t>
            </a:r>
            <a:r>
              <a:rPr lang="ru-RU" sz="2200" b="1" dirty="0" err="1"/>
              <a:t>надання</a:t>
            </a:r>
            <a:r>
              <a:rPr lang="ru-RU" sz="2200" b="1" dirty="0"/>
              <a:t> </a:t>
            </a:r>
            <a:r>
              <a:rPr lang="ru-RU" sz="2200" b="1" dirty="0" err="1"/>
              <a:t>суспільно</a:t>
            </a:r>
            <a:r>
              <a:rPr lang="ru-RU" sz="2200" b="1" dirty="0"/>
              <a:t> </a:t>
            </a:r>
            <a:r>
              <a:rPr lang="ru-RU" sz="2200" b="1" dirty="0" err="1"/>
              <a:t>значущих</a:t>
            </a:r>
            <a:r>
              <a:rPr lang="ru-RU" sz="2200" b="1" dirty="0"/>
              <a:t> </a:t>
            </a:r>
            <a:r>
              <a:rPr lang="ru-RU" sz="2200" b="1" dirty="0" err="1"/>
              <a:t>послуг</a:t>
            </a:r>
            <a:r>
              <a:rPr lang="ru-RU" sz="2200" b="1" dirty="0"/>
              <a:t> у порядку та на </a:t>
            </a:r>
            <a:r>
              <a:rPr lang="ru-RU" sz="2200" b="1" dirty="0" err="1"/>
              <a:t>умовах</a:t>
            </a:r>
            <a:r>
              <a:rPr lang="ru-RU" sz="2200" b="1" dirty="0"/>
              <a:t>, </a:t>
            </a:r>
            <a:r>
              <a:rPr lang="ru-RU" sz="2200" b="1" dirty="0" err="1"/>
              <a:t>визначених</a:t>
            </a:r>
            <a:r>
              <a:rPr lang="ru-RU" sz="2200" b="1" dirty="0"/>
              <a:t> </a:t>
            </a:r>
            <a:r>
              <a:rPr lang="ru-RU" sz="2200" b="1" dirty="0" err="1"/>
              <a:t>концесійним</a:t>
            </a:r>
            <a:r>
              <a:rPr lang="ru-RU" sz="2200" b="1" dirty="0"/>
              <a:t> договором, а </a:t>
            </a:r>
            <a:r>
              <a:rPr lang="ru-RU" sz="2200" b="1" dirty="0" err="1"/>
              <a:t>також</a:t>
            </a:r>
            <a:r>
              <a:rPr lang="ru-RU" sz="2200" b="1" dirty="0"/>
              <a:t> </a:t>
            </a:r>
            <a:r>
              <a:rPr lang="ru-RU" sz="2200" b="1" dirty="0" err="1"/>
              <a:t>передбачає</a:t>
            </a:r>
            <a:r>
              <a:rPr lang="ru-RU" sz="2200" b="1" dirty="0"/>
              <a:t> передачу </a:t>
            </a:r>
            <a:r>
              <a:rPr lang="ru-RU" sz="2200" b="1" dirty="0" err="1"/>
              <a:t>концесіонеру</a:t>
            </a:r>
            <a:r>
              <a:rPr lang="ru-RU" sz="2200" b="1" dirty="0"/>
              <a:t> </a:t>
            </a:r>
            <a:r>
              <a:rPr lang="ru-RU" sz="2200" b="1" dirty="0" err="1"/>
              <a:t>переважної</a:t>
            </a:r>
            <a:r>
              <a:rPr lang="ru-RU" sz="2200" b="1" dirty="0"/>
              <a:t> </a:t>
            </a:r>
            <a:r>
              <a:rPr lang="ru-RU" sz="2200" b="1" dirty="0" err="1"/>
              <a:t>частини</a:t>
            </a:r>
            <a:r>
              <a:rPr lang="ru-RU" sz="2200" b="1" dirty="0"/>
              <a:t> </a:t>
            </a:r>
            <a:r>
              <a:rPr lang="ru-RU" sz="2200" b="1" dirty="0" err="1"/>
              <a:t>операційного</a:t>
            </a:r>
            <a:r>
              <a:rPr lang="ru-RU" sz="2200" b="1" dirty="0"/>
              <a:t> </a:t>
            </a:r>
            <a:r>
              <a:rPr lang="ru-RU" sz="2200" b="1" dirty="0" err="1"/>
              <a:t>ризику</a:t>
            </a:r>
            <a:r>
              <a:rPr lang="ru-RU" sz="2200" b="1" dirty="0"/>
              <a:t>, </a:t>
            </a:r>
            <a:r>
              <a:rPr lang="ru-RU" sz="2200" b="1" dirty="0" err="1"/>
              <a:t>що</a:t>
            </a:r>
            <a:r>
              <a:rPr lang="ru-RU" sz="2200" b="1" dirty="0"/>
              <a:t> </a:t>
            </a:r>
            <a:r>
              <a:rPr lang="ru-RU" sz="2200" b="1" dirty="0" err="1"/>
              <a:t>охоплює</a:t>
            </a:r>
            <a:r>
              <a:rPr lang="ru-RU" sz="2200" b="1" dirty="0"/>
              <a:t> </a:t>
            </a:r>
            <a:r>
              <a:rPr lang="ru-RU" sz="2200" b="1" dirty="0" err="1"/>
              <a:t>ризик</a:t>
            </a:r>
            <a:r>
              <a:rPr lang="ru-RU" sz="2200" b="1" dirty="0"/>
              <a:t> </a:t>
            </a:r>
            <a:r>
              <a:rPr lang="ru-RU" sz="2200" b="1" dirty="0" err="1"/>
              <a:t>попиту</a:t>
            </a:r>
            <a:r>
              <a:rPr lang="ru-RU" sz="2200" b="1" dirty="0"/>
              <a:t> та/</a:t>
            </a:r>
            <a:r>
              <a:rPr lang="ru-RU" sz="2200" b="1" dirty="0" err="1"/>
              <a:t>або</a:t>
            </a:r>
            <a:r>
              <a:rPr lang="ru-RU" sz="2200" b="1" dirty="0"/>
              <a:t> </a:t>
            </a:r>
            <a:r>
              <a:rPr lang="ru-RU" sz="2200" b="1" dirty="0" err="1"/>
              <a:t>ризик</a:t>
            </a:r>
            <a:r>
              <a:rPr lang="ru-RU" sz="2200" b="1" dirty="0"/>
              <a:t> </a:t>
            </a:r>
            <a:r>
              <a:rPr lang="ru-RU" sz="2200" b="1" dirty="0" err="1" smtClean="0"/>
              <a:t>пропозиції</a:t>
            </a:r>
            <a:r>
              <a:rPr lang="ru-RU" sz="2200" b="1" dirty="0" smtClean="0"/>
              <a:t>.</a:t>
            </a:r>
            <a:endParaRPr lang="uk-UA" sz="2200" dirty="0"/>
          </a:p>
        </p:txBody>
      </p:sp>
    </p:spTree>
    <p:extLst>
      <p:ext uri="{BB962C8B-B14F-4D97-AF65-F5344CB8AC3E}">
        <p14:creationId xmlns:p14="http://schemas.microsoft.com/office/powerpoint/2010/main" val="619251494"/>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35608" y="44624"/>
            <a:ext cx="7498080" cy="1143000"/>
          </a:xfrm>
        </p:spPr>
        <p:txBody>
          <a:bodyPr>
            <a:normAutofit/>
          </a:bodyPr>
          <a:lstStyle/>
          <a:p>
            <a:pPr algn="ctr"/>
            <a:r>
              <a:rPr lang="uk-UA" sz="3000" b="1" dirty="0" smtClean="0">
                <a:effectLst/>
              </a:rPr>
              <a:t>Концесія  у земельних відносинах </a:t>
            </a:r>
            <a:endParaRPr lang="uk-UA" sz="3000" b="1" dirty="0">
              <a:effectLst/>
            </a:endParaRPr>
          </a:p>
        </p:txBody>
      </p:sp>
      <p:sp>
        <p:nvSpPr>
          <p:cNvPr id="3" name="Объект 2"/>
          <p:cNvSpPr>
            <a:spLocks noGrp="1"/>
          </p:cNvSpPr>
          <p:nvPr>
            <p:ph idx="1"/>
          </p:nvPr>
        </p:nvSpPr>
        <p:spPr>
          <a:xfrm>
            <a:off x="1187624" y="1196752"/>
            <a:ext cx="7642096" cy="4800600"/>
          </a:xfrm>
        </p:spPr>
        <p:txBody>
          <a:bodyPr>
            <a:noAutofit/>
          </a:bodyPr>
          <a:lstStyle/>
          <a:p>
            <a:pPr marL="82296" indent="0" algn="just">
              <a:lnSpc>
                <a:spcPts val="3400"/>
              </a:lnSpc>
              <a:spcAft>
                <a:spcPts val="600"/>
              </a:spcAft>
              <a:buNone/>
            </a:pPr>
            <a:r>
              <a:rPr lang="ru-RU" sz="2200" dirty="0" err="1"/>
              <a:t>Концесійний</a:t>
            </a:r>
            <a:r>
              <a:rPr lang="ru-RU" sz="2200" dirty="0"/>
              <a:t> </a:t>
            </a:r>
            <a:r>
              <a:rPr lang="ru-RU" sz="2200" dirty="0" err="1"/>
              <a:t>договір</a:t>
            </a:r>
            <a:r>
              <a:rPr lang="ru-RU" sz="2200" dirty="0"/>
              <a:t> </a:t>
            </a:r>
            <a:r>
              <a:rPr lang="ru-RU" sz="2200" dirty="0" err="1"/>
              <a:t>укладається</a:t>
            </a:r>
            <a:r>
              <a:rPr lang="ru-RU" sz="2200" dirty="0"/>
              <a:t> на </a:t>
            </a:r>
            <a:r>
              <a:rPr lang="ru-RU" sz="2200" dirty="0" err="1"/>
              <a:t>визначений</a:t>
            </a:r>
            <a:r>
              <a:rPr lang="ru-RU" sz="2200" dirty="0"/>
              <a:t> договором строк, </a:t>
            </a:r>
            <a:r>
              <a:rPr lang="ru-RU" sz="2200" dirty="0" err="1"/>
              <a:t>який</a:t>
            </a:r>
            <a:r>
              <a:rPr lang="ru-RU" sz="2200" dirty="0"/>
              <a:t> </a:t>
            </a:r>
            <a:r>
              <a:rPr lang="ru-RU" sz="2200" dirty="0" err="1"/>
              <a:t>має</a:t>
            </a:r>
            <a:r>
              <a:rPr lang="ru-RU" sz="2200" dirty="0"/>
              <a:t> </a:t>
            </a:r>
            <a:r>
              <a:rPr lang="ru-RU" sz="2200" dirty="0" err="1"/>
              <a:t>становити</a:t>
            </a:r>
            <a:r>
              <a:rPr lang="ru-RU" sz="2200" dirty="0"/>
              <a:t> не </a:t>
            </a:r>
            <a:r>
              <a:rPr lang="ru-RU" sz="2200" dirty="0" err="1"/>
              <a:t>менше</a:t>
            </a:r>
            <a:r>
              <a:rPr lang="ru-RU" sz="2200" dirty="0"/>
              <a:t> </a:t>
            </a:r>
            <a:r>
              <a:rPr lang="ru-RU" sz="2200" dirty="0" err="1"/>
              <a:t>п’яти</a:t>
            </a:r>
            <a:r>
              <a:rPr lang="ru-RU" sz="2200" dirty="0"/>
              <a:t> </a:t>
            </a:r>
            <a:r>
              <a:rPr lang="ru-RU" sz="2200" dirty="0" err="1"/>
              <a:t>років</a:t>
            </a:r>
            <a:r>
              <a:rPr lang="ru-RU" sz="2200" dirty="0"/>
              <a:t> та не </a:t>
            </a:r>
            <a:r>
              <a:rPr lang="ru-RU" sz="2200" dirty="0" err="1"/>
              <a:t>більше</a:t>
            </a:r>
            <a:r>
              <a:rPr lang="ru-RU" sz="2200" dirty="0"/>
              <a:t> 50 </a:t>
            </a:r>
            <a:r>
              <a:rPr lang="ru-RU" sz="2200" dirty="0" err="1"/>
              <a:t>років</a:t>
            </a:r>
            <a:r>
              <a:rPr lang="ru-RU" sz="2200" dirty="0"/>
              <a:t>, </a:t>
            </a:r>
            <a:r>
              <a:rPr lang="ru-RU" sz="2200" dirty="0" err="1"/>
              <a:t>крім</a:t>
            </a:r>
            <a:r>
              <a:rPr lang="ru-RU" sz="2200" dirty="0"/>
              <a:t> строку </a:t>
            </a:r>
            <a:r>
              <a:rPr lang="ru-RU" sz="2200" dirty="0" err="1"/>
              <a:t>концесійного</a:t>
            </a:r>
            <a:r>
              <a:rPr lang="ru-RU" sz="2200" dirty="0"/>
              <a:t> договору </a:t>
            </a:r>
            <a:r>
              <a:rPr lang="ru-RU" sz="2200" dirty="0" err="1"/>
              <a:t>щодо</a:t>
            </a:r>
            <a:r>
              <a:rPr lang="ru-RU" sz="2200" dirty="0"/>
              <a:t> </a:t>
            </a:r>
            <a:r>
              <a:rPr lang="ru-RU" sz="2200" dirty="0" err="1"/>
              <a:t>будівництва</a:t>
            </a:r>
            <a:r>
              <a:rPr lang="ru-RU" sz="2200" dirty="0"/>
              <a:t> та </a:t>
            </a:r>
            <a:r>
              <a:rPr lang="ru-RU" sz="2200" dirty="0" err="1"/>
              <a:t>подальшої</a:t>
            </a:r>
            <a:r>
              <a:rPr lang="ru-RU" sz="2200" dirty="0"/>
              <a:t> </a:t>
            </a:r>
            <a:r>
              <a:rPr lang="ru-RU" sz="2200" dirty="0" err="1"/>
              <a:t>експлуатації</a:t>
            </a:r>
            <a:r>
              <a:rPr lang="ru-RU" sz="2200" dirty="0"/>
              <a:t> </a:t>
            </a:r>
            <a:r>
              <a:rPr lang="ru-RU" sz="2200" dirty="0" err="1"/>
              <a:t>автомобільних</a:t>
            </a:r>
            <a:r>
              <a:rPr lang="ru-RU" sz="2200" dirty="0"/>
              <a:t> </a:t>
            </a:r>
            <a:r>
              <a:rPr lang="ru-RU" sz="2200" dirty="0" err="1"/>
              <a:t>доріг</a:t>
            </a:r>
            <a:r>
              <a:rPr lang="ru-RU" sz="2200" dirty="0"/>
              <a:t>, </a:t>
            </a:r>
            <a:r>
              <a:rPr lang="ru-RU" sz="2200" dirty="0" err="1"/>
              <a:t>який</a:t>
            </a:r>
            <a:r>
              <a:rPr lang="ru-RU" sz="2200" dirty="0"/>
              <a:t> </a:t>
            </a:r>
            <a:r>
              <a:rPr lang="ru-RU" sz="2200" dirty="0" err="1"/>
              <a:t>має</a:t>
            </a:r>
            <a:r>
              <a:rPr lang="ru-RU" sz="2200" dirty="0"/>
              <a:t> </a:t>
            </a:r>
            <a:r>
              <a:rPr lang="ru-RU" sz="2200" dirty="0" err="1"/>
              <a:t>становити</a:t>
            </a:r>
            <a:r>
              <a:rPr lang="ru-RU" sz="2200" dirty="0"/>
              <a:t> не </a:t>
            </a:r>
            <a:r>
              <a:rPr lang="ru-RU" sz="2200" dirty="0" err="1"/>
              <a:t>менше</a:t>
            </a:r>
            <a:r>
              <a:rPr lang="ru-RU" sz="2200" dirty="0"/>
              <a:t> 10 </a:t>
            </a:r>
            <a:r>
              <a:rPr lang="ru-RU" sz="2200" dirty="0" err="1"/>
              <a:t>років</a:t>
            </a:r>
            <a:r>
              <a:rPr lang="ru-RU" sz="2200" dirty="0" smtClean="0"/>
              <a:t>.</a:t>
            </a:r>
          </a:p>
          <a:p>
            <a:pPr marL="82296" indent="0" algn="just">
              <a:lnSpc>
                <a:spcPts val="3400"/>
              </a:lnSpc>
              <a:spcAft>
                <a:spcPts val="600"/>
              </a:spcAft>
              <a:buNone/>
            </a:pPr>
            <a:r>
              <a:rPr lang="ru-RU" sz="2200" dirty="0" err="1"/>
              <a:t>Стаття</a:t>
            </a:r>
            <a:r>
              <a:rPr lang="ru-RU" sz="2200" dirty="0"/>
              <a:t> 32. </a:t>
            </a:r>
            <a:r>
              <a:rPr lang="ru-RU" sz="2200" dirty="0" err="1"/>
              <a:t>Надання</a:t>
            </a:r>
            <a:r>
              <a:rPr lang="ru-RU" sz="2200" dirty="0"/>
              <a:t> </a:t>
            </a:r>
            <a:r>
              <a:rPr lang="ru-RU" sz="2200" dirty="0" err="1"/>
              <a:t>земельних</a:t>
            </a:r>
            <a:r>
              <a:rPr lang="ru-RU" sz="2200" dirty="0"/>
              <a:t> </a:t>
            </a:r>
            <a:r>
              <a:rPr lang="ru-RU" sz="2200" dirty="0" err="1"/>
              <a:t>ділянок</a:t>
            </a:r>
            <a:r>
              <a:rPr lang="ru-RU" sz="2200" dirty="0"/>
              <a:t> </a:t>
            </a:r>
            <a:r>
              <a:rPr lang="ru-RU" sz="2200" dirty="0" err="1"/>
              <a:t>державної</a:t>
            </a:r>
            <a:r>
              <a:rPr lang="ru-RU" sz="2200" dirty="0"/>
              <a:t> та </a:t>
            </a:r>
            <a:r>
              <a:rPr lang="ru-RU" sz="2200" dirty="0" err="1"/>
              <a:t>комунальної</a:t>
            </a:r>
            <a:r>
              <a:rPr lang="ru-RU" sz="2200" dirty="0"/>
              <a:t> </a:t>
            </a:r>
            <a:r>
              <a:rPr lang="ru-RU" sz="2200" dirty="0" err="1"/>
              <a:t>власності</a:t>
            </a:r>
            <a:r>
              <a:rPr lang="ru-RU" sz="2200" dirty="0"/>
              <a:t>, </a:t>
            </a:r>
            <a:r>
              <a:rPr lang="ru-RU" sz="2200" dirty="0" err="1"/>
              <a:t>необхідних</a:t>
            </a:r>
            <a:r>
              <a:rPr lang="ru-RU" sz="2200" dirty="0"/>
              <a:t> для </a:t>
            </a:r>
            <a:r>
              <a:rPr lang="ru-RU" sz="2200" dirty="0" err="1"/>
              <a:t>реалізації</a:t>
            </a:r>
            <a:r>
              <a:rPr lang="ru-RU" sz="2200" dirty="0"/>
              <a:t> </a:t>
            </a:r>
            <a:r>
              <a:rPr lang="ru-RU" sz="2200" dirty="0" err="1"/>
              <a:t>проектів</a:t>
            </a:r>
            <a:r>
              <a:rPr lang="ru-RU" sz="2200" dirty="0"/>
              <a:t>, </a:t>
            </a:r>
            <a:r>
              <a:rPr lang="ru-RU" sz="2200" dirty="0" err="1"/>
              <a:t>що</a:t>
            </a:r>
            <a:r>
              <a:rPr lang="ru-RU" sz="2200" dirty="0"/>
              <a:t> </a:t>
            </a:r>
            <a:r>
              <a:rPr lang="ru-RU" sz="2200" dirty="0" err="1"/>
              <a:t>здійснюються</a:t>
            </a:r>
            <a:r>
              <a:rPr lang="ru-RU" sz="2200" dirty="0"/>
              <a:t> на </a:t>
            </a:r>
            <a:r>
              <a:rPr lang="ru-RU" sz="2200" dirty="0" err="1"/>
              <a:t>умовах</a:t>
            </a:r>
            <a:r>
              <a:rPr lang="ru-RU" sz="2200" dirty="0"/>
              <a:t> </a:t>
            </a:r>
            <a:r>
              <a:rPr lang="ru-RU" sz="2200" dirty="0" err="1" smtClean="0"/>
              <a:t>концесії</a:t>
            </a:r>
            <a:r>
              <a:rPr lang="ru-RU" sz="2200" dirty="0" smtClean="0"/>
              <a:t>.</a:t>
            </a:r>
          </a:p>
          <a:p>
            <a:pPr marL="82296" indent="0" algn="just">
              <a:lnSpc>
                <a:spcPts val="3400"/>
              </a:lnSpc>
              <a:spcAft>
                <a:spcPts val="600"/>
              </a:spcAft>
              <a:buNone/>
            </a:pPr>
            <a:r>
              <a:rPr lang="uk-UA" sz="2200" dirty="0"/>
              <a:t>Стаття 41. Особливості реалізації проекту, що здійснюється на умовах концесії, щодо будівництва та подальшої експлуатації автомобільної дороги</a:t>
            </a:r>
          </a:p>
        </p:txBody>
      </p:sp>
    </p:spTree>
    <p:extLst>
      <p:ext uri="{BB962C8B-B14F-4D97-AF65-F5344CB8AC3E}">
        <p14:creationId xmlns:p14="http://schemas.microsoft.com/office/powerpoint/2010/main" val="375818241"/>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259632" y="44624"/>
            <a:ext cx="7674056" cy="1296144"/>
          </a:xfrm>
          <a:ln w="19050">
            <a:solidFill>
              <a:schemeClr val="accent1"/>
            </a:solidFill>
          </a:ln>
        </p:spPr>
        <p:txBody>
          <a:bodyPr>
            <a:noAutofit/>
          </a:bodyPr>
          <a:lstStyle/>
          <a:p>
            <a:pPr algn="ctr"/>
            <a:r>
              <a:rPr lang="ru-RU" sz="2400" b="1" u="sng" dirty="0" err="1">
                <a:effectLst/>
              </a:rPr>
              <a:t>Поновлення</a:t>
            </a:r>
            <a:r>
              <a:rPr lang="ru-RU" sz="2400" b="1" dirty="0">
                <a:effectLst/>
              </a:rPr>
              <a:t> договору </a:t>
            </a:r>
            <a:r>
              <a:rPr lang="ru-RU" sz="2400" b="1" dirty="0" err="1">
                <a:effectLst/>
              </a:rPr>
              <a:t>оренди</a:t>
            </a:r>
            <a:r>
              <a:rPr lang="ru-RU" sz="2400" b="1" dirty="0">
                <a:effectLst/>
              </a:rPr>
              <a:t> </a:t>
            </a:r>
            <a:r>
              <a:rPr lang="ru-RU" sz="2400" b="1" dirty="0" err="1">
                <a:effectLst/>
              </a:rPr>
              <a:t>землі</a:t>
            </a:r>
            <a:r>
              <a:rPr lang="ru-RU" sz="2400" b="1" dirty="0">
                <a:effectLst/>
              </a:rPr>
              <a:t>, договору про </a:t>
            </a:r>
            <a:r>
              <a:rPr lang="ru-RU" sz="2400" b="1" dirty="0" err="1">
                <a:effectLst/>
              </a:rPr>
              <a:t>встановлення</a:t>
            </a:r>
            <a:r>
              <a:rPr lang="ru-RU" sz="2400" b="1" dirty="0">
                <a:effectLst/>
              </a:rPr>
              <a:t> земельного </a:t>
            </a:r>
            <a:r>
              <a:rPr lang="ru-RU" sz="2400" b="1" dirty="0" err="1">
                <a:effectLst/>
              </a:rPr>
              <a:t>сервітуту</a:t>
            </a:r>
            <a:r>
              <a:rPr lang="ru-RU" sz="2400" b="1" dirty="0">
                <a:effectLst/>
              </a:rPr>
              <a:t>, </a:t>
            </a:r>
            <a:r>
              <a:rPr lang="ru-RU" sz="2400" b="1" dirty="0" err="1">
                <a:effectLst/>
              </a:rPr>
              <a:t>договорів</a:t>
            </a:r>
            <a:r>
              <a:rPr lang="ru-RU" sz="2400" b="1" dirty="0">
                <a:effectLst/>
              </a:rPr>
              <a:t> про </a:t>
            </a:r>
            <a:r>
              <a:rPr lang="ru-RU" sz="2400" b="1" dirty="0" err="1">
                <a:effectLst/>
              </a:rPr>
              <a:t>надання</a:t>
            </a:r>
            <a:r>
              <a:rPr lang="ru-RU" sz="2400" b="1" dirty="0">
                <a:effectLst/>
              </a:rPr>
              <a:t> права </a:t>
            </a:r>
            <a:r>
              <a:rPr lang="ru-RU" sz="2400" b="1" dirty="0" err="1" smtClean="0">
                <a:effectLst/>
              </a:rPr>
              <a:t>емфітевзису</a:t>
            </a:r>
            <a:r>
              <a:rPr lang="ru-RU" sz="2400" b="1" dirty="0" smtClean="0">
                <a:effectLst/>
              </a:rPr>
              <a:t> та </a:t>
            </a:r>
            <a:r>
              <a:rPr lang="ru-RU" sz="2400" b="1" dirty="0" err="1" smtClean="0">
                <a:effectLst/>
              </a:rPr>
              <a:t>суперфіцію</a:t>
            </a:r>
            <a:endParaRPr lang="en-US" sz="2400" b="1" dirty="0">
              <a:effectLst/>
            </a:endParaRPr>
          </a:p>
        </p:txBody>
      </p:sp>
      <p:sp>
        <p:nvSpPr>
          <p:cNvPr id="3" name="Місце для вмісту 2"/>
          <p:cNvSpPr>
            <a:spLocks noGrp="1"/>
          </p:cNvSpPr>
          <p:nvPr>
            <p:ph idx="1"/>
          </p:nvPr>
        </p:nvSpPr>
        <p:spPr>
          <a:xfrm>
            <a:off x="1259632" y="1484784"/>
            <a:ext cx="7674056" cy="5373216"/>
          </a:xfrm>
        </p:spPr>
        <p:txBody>
          <a:bodyPr>
            <a:normAutofit fontScale="62500" lnSpcReduction="20000"/>
          </a:bodyPr>
          <a:lstStyle/>
          <a:p>
            <a:pPr marL="82296" indent="0">
              <a:buNone/>
            </a:pPr>
            <a:r>
              <a:rPr lang="ru-RU" b="1" dirty="0">
                <a:solidFill>
                  <a:srgbClr val="002060"/>
                </a:solidFill>
              </a:rPr>
              <a:t>ЗАКОН </a:t>
            </a:r>
            <a:r>
              <a:rPr lang="ru-RU" b="1" dirty="0" smtClean="0">
                <a:solidFill>
                  <a:srgbClr val="002060"/>
                </a:solidFill>
              </a:rPr>
              <a:t>УКРАЇНИ </a:t>
            </a:r>
            <a:r>
              <a:rPr lang="ru-RU" b="1" dirty="0" err="1" smtClean="0">
                <a:solidFill>
                  <a:srgbClr val="002060"/>
                </a:solidFill>
              </a:rPr>
              <a:t>від</a:t>
            </a:r>
            <a:r>
              <a:rPr lang="ru-RU" b="1" dirty="0" smtClean="0">
                <a:solidFill>
                  <a:srgbClr val="002060"/>
                </a:solidFill>
              </a:rPr>
              <a:t> </a:t>
            </a:r>
            <a:r>
              <a:rPr lang="ru-RU" b="1" dirty="0">
                <a:solidFill>
                  <a:srgbClr val="002060"/>
                </a:solidFill>
              </a:rPr>
              <a:t>5 </a:t>
            </a:r>
            <a:r>
              <a:rPr lang="ru-RU" b="1" dirty="0" err="1">
                <a:solidFill>
                  <a:srgbClr val="002060"/>
                </a:solidFill>
              </a:rPr>
              <a:t>грудня</a:t>
            </a:r>
            <a:r>
              <a:rPr lang="ru-RU" b="1" dirty="0">
                <a:solidFill>
                  <a:srgbClr val="002060"/>
                </a:solidFill>
              </a:rPr>
              <a:t> 2019 </a:t>
            </a:r>
            <a:r>
              <a:rPr lang="ru-RU" b="1" dirty="0" smtClean="0">
                <a:solidFill>
                  <a:srgbClr val="002060"/>
                </a:solidFill>
              </a:rPr>
              <a:t>р. № </a:t>
            </a:r>
            <a:r>
              <a:rPr lang="ru-RU" b="1" dirty="0">
                <a:solidFill>
                  <a:srgbClr val="002060"/>
                </a:solidFill>
              </a:rPr>
              <a:t>340-IX</a:t>
            </a:r>
          </a:p>
          <a:p>
            <a:pPr marL="82296" indent="0">
              <a:buNone/>
            </a:pPr>
            <a:r>
              <a:rPr lang="ru-RU" b="1" dirty="0" smtClean="0">
                <a:solidFill>
                  <a:srgbClr val="002060"/>
                </a:solidFill>
              </a:rPr>
              <a:t>Про </a:t>
            </a:r>
            <a:r>
              <a:rPr lang="ru-RU" b="1" dirty="0" err="1">
                <a:solidFill>
                  <a:srgbClr val="002060"/>
                </a:solidFill>
              </a:rPr>
              <a:t>внесення</a:t>
            </a:r>
            <a:r>
              <a:rPr lang="ru-RU" b="1" dirty="0">
                <a:solidFill>
                  <a:srgbClr val="002060"/>
                </a:solidFill>
              </a:rPr>
              <a:t> </a:t>
            </a:r>
            <a:r>
              <a:rPr lang="ru-RU" b="1" dirty="0" err="1">
                <a:solidFill>
                  <a:srgbClr val="002060"/>
                </a:solidFill>
              </a:rPr>
              <a:t>змін</a:t>
            </a:r>
            <a:r>
              <a:rPr lang="ru-RU" b="1" dirty="0">
                <a:solidFill>
                  <a:srgbClr val="002060"/>
                </a:solidFill>
              </a:rPr>
              <a:t> до </a:t>
            </a:r>
            <a:r>
              <a:rPr lang="ru-RU" b="1" dirty="0" err="1">
                <a:solidFill>
                  <a:srgbClr val="002060"/>
                </a:solidFill>
              </a:rPr>
              <a:t>деяких</a:t>
            </a:r>
            <a:r>
              <a:rPr lang="ru-RU" b="1" dirty="0">
                <a:solidFill>
                  <a:srgbClr val="002060"/>
                </a:solidFill>
              </a:rPr>
              <a:t> </a:t>
            </a:r>
            <a:r>
              <a:rPr lang="ru-RU" b="1" dirty="0" err="1">
                <a:solidFill>
                  <a:srgbClr val="002060"/>
                </a:solidFill>
              </a:rPr>
              <a:t>законодавчих</a:t>
            </a:r>
            <a:r>
              <a:rPr lang="ru-RU" b="1" dirty="0">
                <a:solidFill>
                  <a:srgbClr val="002060"/>
                </a:solidFill>
              </a:rPr>
              <a:t> </a:t>
            </a:r>
            <a:r>
              <a:rPr lang="ru-RU" b="1" dirty="0" err="1">
                <a:solidFill>
                  <a:srgbClr val="002060"/>
                </a:solidFill>
              </a:rPr>
              <a:t>актів</a:t>
            </a:r>
            <a:r>
              <a:rPr lang="ru-RU" b="1" dirty="0">
                <a:solidFill>
                  <a:srgbClr val="002060"/>
                </a:solidFill>
              </a:rPr>
              <a:t> </a:t>
            </a:r>
            <a:r>
              <a:rPr lang="ru-RU" b="1" dirty="0" err="1">
                <a:solidFill>
                  <a:srgbClr val="002060"/>
                </a:solidFill>
              </a:rPr>
              <a:t>України</a:t>
            </a:r>
            <a:r>
              <a:rPr lang="ru-RU" b="1" dirty="0">
                <a:solidFill>
                  <a:srgbClr val="002060"/>
                </a:solidFill>
              </a:rPr>
              <a:t> </a:t>
            </a:r>
            <a:r>
              <a:rPr lang="ru-RU" b="1" dirty="0" err="1">
                <a:solidFill>
                  <a:srgbClr val="002060"/>
                </a:solidFill>
              </a:rPr>
              <a:t>щодо</a:t>
            </a:r>
            <a:r>
              <a:rPr lang="ru-RU" b="1" dirty="0">
                <a:solidFill>
                  <a:srgbClr val="002060"/>
                </a:solidFill>
              </a:rPr>
              <a:t> </a:t>
            </a:r>
            <a:r>
              <a:rPr lang="ru-RU" b="1" dirty="0" err="1">
                <a:solidFill>
                  <a:srgbClr val="002060"/>
                </a:solidFill>
              </a:rPr>
              <a:t>протидії</a:t>
            </a:r>
            <a:r>
              <a:rPr lang="ru-RU" b="1" dirty="0">
                <a:solidFill>
                  <a:srgbClr val="002060"/>
                </a:solidFill>
              </a:rPr>
              <a:t> </a:t>
            </a:r>
            <a:r>
              <a:rPr lang="ru-RU" b="1" dirty="0" err="1" smtClean="0">
                <a:solidFill>
                  <a:srgbClr val="002060"/>
                </a:solidFill>
              </a:rPr>
              <a:t>рейдерству</a:t>
            </a:r>
            <a:endParaRPr lang="ru-RU" b="1" dirty="0" smtClean="0">
              <a:solidFill>
                <a:srgbClr val="002060"/>
              </a:solidFill>
            </a:endParaRPr>
          </a:p>
          <a:p>
            <a:pPr marL="82296" indent="0">
              <a:buNone/>
            </a:pPr>
            <a:r>
              <a:rPr lang="ru-RU" sz="2900" b="1" u="sng" dirty="0" err="1" smtClean="0">
                <a:solidFill>
                  <a:srgbClr val="C00000"/>
                </a:solidFill>
              </a:rPr>
              <a:t>Стаття</a:t>
            </a:r>
            <a:r>
              <a:rPr lang="ru-RU" sz="2900" b="1" u="sng" dirty="0" smtClean="0">
                <a:solidFill>
                  <a:srgbClr val="C00000"/>
                </a:solidFill>
              </a:rPr>
              <a:t> 126-1 ЗК </a:t>
            </a:r>
            <a:r>
              <a:rPr lang="ru-RU" sz="2900" b="1" u="sng" dirty="0" err="1" smtClean="0">
                <a:solidFill>
                  <a:srgbClr val="C00000"/>
                </a:solidFill>
              </a:rPr>
              <a:t>України</a:t>
            </a:r>
            <a:r>
              <a:rPr lang="ru-RU" sz="2900" b="1" u="sng" dirty="0" smtClean="0">
                <a:solidFill>
                  <a:srgbClr val="C00000"/>
                </a:solidFill>
              </a:rPr>
              <a:t>:</a:t>
            </a:r>
          </a:p>
          <a:p>
            <a:pPr marL="82296" indent="0" algn="just">
              <a:buNone/>
            </a:pPr>
            <a:r>
              <a:rPr lang="ru-RU" b="1" dirty="0" smtClean="0"/>
              <a:t>1</a:t>
            </a:r>
            <a:r>
              <a:rPr lang="ru-RU" b="1" dirty="0"/>
              <a:t>. Договором </a:t>
            </a:r>
            <a:r>
              <a:rPr lang="ru-RU" b="1" dirty="0" err="1"/>
              <a:t>оренди</a:t>
            </a:r>
            <a:r>
              <a:rPr lang="ru-RU" b="1" dirty="0"/>
              <a:t> </a:t>
            </a:r>
            <a:r>
              <a:rPr lang="ru-RU" b="1" dirty="0" err="1"/>
              <a:t>землі</a:t>
            </a:r>
            <a:r>
              <a:rPr lang="ru-RU" b="1" dirty="0"/>
              <a:t>, договором про </a:t>
            </a:r>
            <a:r>
              <a:rPr lang="ru-RU" b="1" dirty="0" err="1"/>
              <a:t>встановлення</a:t>
            </a:r>
            <a:r>
              <a:rPr lang="ru-RU" b="1" dirty="0"/>
              <a:t> земельного </a:t>
            </a:r>
            <a:r>
              <a:rPr lang="ru-RU" b="1" dirty="0" err="1"/>
              <a:t>сервітуту</a:t>
            </a:r>
            <a:r>
              <a:rPr lang="ru-RU" b="1" dirty="0"/>
              <a:t>, договорами про </a:t>
            </a:r>
            <a:r>
              <a:rPr lang="ru-RU" b="1" dirty="0" err="1"/>
              <a:t>надання</a:t>
            </a:r>
            <a:r>
              <a:rPr lang="ru-RU" b="1" dirty="0"/>
              <a:t> права </a:t>
            </a:r>
            <a:r>
              <a:rPr lang="ru-RU" b="1" dirty="0" err="1"/>
              <a:t>користування</a:t>
            </a:r>
            <a:r>
              <a:rPr lang="ru-RU" b="1" dirty="0"/>
              <a:t> земельною </a:t>
            </a:r>
            <a:r>
              <a:rPr lang="ru-RU" b="1" dirty="0" err="1"/>
              <a:t>ділянкою</a:t>
            </a:r>
            <a:r>
              <a:rPr lang="ru-RU" b="1" dirty="0"/>
              <a:t> для </a:t>
            </a:r>
            <a:r>
              <a:rPr lang="ru-RU" b="1" dirty="0" err="1"/>
              <a:t>сільськогосподарських</a:t>
            </a:r>
            <a:r>
              <a:rPr lang="ru-RU" b="1" dirty="0"/>
              <a:t> потреб </a:t>
            </a:r>
            <a:r>
              <a:rPr lang="ru-RU" b="1" dirty="0" err="1"/>
              <a:t>або</a:t>
            </a:r>
            <a:r>
              <a:rPr lang="ru-RU" b="1" dirty="0"/>
              <a:t> для </a:t>
            </a:r>
            <a:r>
              <a:rPr lang="ru-RU" b="1" dirty="0" err="1"/>
              <a:t>забудови</a:t>
            </a:r>
            <a:r>
              <a:rPr lang="ru-RU" b="1" dirty="0"/>
              <a:t> </a:t>
            </a:r>
            <a:r>
              <a:rPr lang="ru-RU" b="1" dirty="0" err="1"/>
              <a:t>може</a:t>
            </a:r>
            <a:r>
              <a:rPr lang="ru-RU" b="1" dirty="0"/>
              <a:t> </a:t>
            </a:r>
            <a:r>
              <a:rPr lang="ru-RU" b="1" dirty="0" err="1"/>
              <a:t>встановлюватися</a:t>
            </a:r>
            <a:r>
              <a:rPr lang="ru-RU" b="1" dirty="0"/>
              <a:t> </a:t>
            </a:r>
            <a:r>
              <a:rPr lang="ru-RU" b="1" dirty="0" err="1"/>
              <a:t>умова</a:t>
            </a:r>
            <a:r>
              <a:rPr lang="ru-RU" b="1" dirty="0"/>
              <a:t> </a:t>
            </a:r>
            <a:r>
              <a:rPr lang="ru-RU" b="1" dirty="0" err="1"/>
              <a:t>щодо</a:t>
            </a:r>
            <a:r>
              <a:rPr lang="ru-RU" b="1" dirty="0"/>
              <a:t> </a:t>
            </a:r>
            <a:r>
              <a:rPr lang="ru-RU" b="1" dirty="0" err="1"/>
              <a:t>поновлення</a:t>
            </a:r>
            <a:r>
              <a:rPr lang="ru-RU" b="1" dirty="0"/>
              <a:t> таких </a:t>
            </a:r>
            <a:r>
              <a:rPr lang="ru-RU" b="1" dirty="0" err="1"/>
              <a:t>договорів</a:t>
            </a:r>
            <a:r>
              <a:rPr lang="ru-RU" b="1" dirty="0"/>
              <a:t>.</a:t>
            </a:r>
          </a:p>
          <a:p>
            <a:pPr marL="82296" indent="0" algn="just">
              <a:buNone/>
            </a:pPr>
            <a:endParaRPr lang="ru-RU" b="1" dirty="0"/>
          </a:p>
          <a:p>
            <a:pPr marL="82296" indent="0" algn="just">
              <a:buNone/>
            </a:pPr>
            <a:r>
              <a:rPr lang="ru-RU" b="1" dirty="0" smtClean="0"/>
              <a:t>2</a:t>
            </a:r>
            <a:r>
              <a:rPr lang="ru-RU" b="1" dirty="0"/>
              <a:t>. </a:t>
            </a:r>
            <a:r>
              <a:rPr lang="ru-RU" b="1" dirty="0" err="1"/>
              <a:t>Якщо</a:t>
            </a:r>
            <a:r>
              <a:rPr lang="ru-RU" b="1" dirty="0"/>
              <a:t> </a:t>
            </a:r>
            <a:r>
              <a:rPr lang="ru-RU" b="1" dirty="0" err="1"/>
              <a:t>договір</a:t>
            </a:r>
            <a:r>
              <a:rPr lang="ru-RU" b="1" dirty="0"/>
              <a:t> </a:t>
            </a:r>
            <a:r>
              <a:rPr lang="ru-RU" b="1" dirty="0" err="1"/>
              <a:t>містить</a:t>
            </a:r>
            <a:r>
              <a:rPr lang="ru-RU" b="1" dirty="0"/>
              <a:t> </a:t>
            </a:r>
            <a:r>
              <a:rPr lang="ru-RU" b="1" dirty="0" err="1"/>
              <a:t>умову</a:t>
            </a:r>
            <a:r>
              <a:rPr lang="ru-RU" b="1" dirty="0"/>
              <a:t> про </a:t>
            </a:r>
            <a:r>
              <a:rPr lang="ru-RU" b="1" dirty="0" err="1"/>
              <a:t>його</a:t>
            </a:r>
            <a:r>
              <a:rPr lang="ru-RU" b="1" dirty="0"/>
              <a:t> </a:t>
            </a:r>
            <a:r>
              <a:rPr lang="ru-RU" b="1" dirty="0" err="1"/>
              <a:t>поновлення</a:t>
            </a:r>
            <a:r>
              <a:rPr lang="ru-RU" b="1" dirty="0"/>
              <a:t> </a:t>
            </a:r>
            <a:r>
              <a:rPr lang="ru-RU" b="1" dirty="0" err="1"/>
              <a:t>після</a:t>
            </a:r>
            <a:r>
              <a:rPr lang="ru-RU" b="1" dirty="0"/>
              <a:t> </a:t>
            </a:r>
            <a:r>
              <a:rPr lang="ru-RU" b="1" dirty="0" err="1"/>
              <a:t>закінчення</a:t>
            </a:r>
            <a:r>
              <a:rPr lang="ru-RU" b="1" dirty="0"/>
              <a:t> строку, на </a:t>
            </a:r>
            <a:r>
              <a:rPr lang="ru-RU" b="1" dirty="0" err="1"/>
              <a:t>який</a:t>
            </a:r>
            <a:r>
              <a:rPr lang="ru-RU" b="1" dirty="0"/>
              <a:t> </a:t>
            </a:r>
            <a:r>
              <a:rPr lang="ru-RU" b="1" dirty="0" err="1"/>
              <a:t>його</a:t>
            </a:r>
            <a:r>
              <a:rPr lang="ru-RU" b="1" dirty="0"/>
              <a:t> </a:t>
            </a:r>
            <a:r>
              <a:rPr lang="ru-RU" b="1" dirty="0" err="1"/>
              <a:t>укладено</a:t>
            </a:r>
            <a:r>
              <a:rPr lang="ru-RU" b="1" dirty="0"/>
              <a:t>, </a:t>
            </a:r>
            <a:r>
              <a:rPr lang="ru-RU" b="1" dirty="0" err="1"/>
              <a:t>цей</a:t>
            </a:r>
            <a:r>
              <a:rPr lang="ru-RU" b="1" dirty="0"/>
              <a:t> </a:t>
            </a:r>
            <a:r>
              <a:rPr lang="ru-RU" b="1" dirty="0" err="1"/>
              <a:t>договір</a:t>
            </a:r>
            <a:r>
              <a:rPr lang="ru-RU" b="1" dirty="0"/>
              <a:t> </a:t>
            </a:r>
            <a:r>
              <a:rPr lang="ru-RU" b="1" dirty="0" err="1"/>
              <a:t>поновлюється</a:t>
            </a:r>
            <a:r>
              <a:rPr lang="ru-RU" b="1" dirty="0"/>
              <a:t> на </a:t>
            </a:r>
            <a:r>
              <a:rPr lang="ru-RU" b="1" dirty="0" err="1"/>
              <a:t>такий</a:t>
            </a:r>
            <a:r>
              <a:rPr lang="ru-RU" b="1" dirty="0"/>
              <a:t> </a:t>
            </a:r>
            <a:r>
              <a:rPr lang="ru-RU" b="1" dirty="0" err="1"/>
              <a:t>самий</a:t>
            </a:r>
            <a:r>
              <a:rPr lang="ru-RU" b="1" dirty="0"/>
              <a:t> строк і на таких самих </a:t>
            </a:r>
            <a:r>
              <a:rPr lang="ru-RU" b="1" dirty="0" err="1"/>
              <a:t>умовах</a:t>
            </a:r>
            <a:r>
              <a:rPr lang="ru-RU" b="1" dirty="0"/>
              <a:t>. </a:t>
            </a:r>
            <a:r>
              <a:rPr lang="ru-RU" b="1" dirty="0" err="1"/>
              <a:t>Поновленням</a:t>
            </a:r>
            <a:r>
              <a:rPr lang="ru-RU" b="1" dirty="0"/>
              <a:t> договору </a:t>
            </a:r>
            <a:r>
              <a:rPr lang="ru-RU" b="1" dirty="0" err="1"/>
              <a:t>вважається</a:t>
            </a:r>
            <a:r>
              <a:rPr lang="ru-RU" b="1" dirty="0"/>
              <a:t> </a:t>
            </a:r>
            <a:r>
              <a:rPr lang="ru-RU" b="1" dirty="0" err="1"/>
              <a:t>поновлення</a:t>
            </a:r>
            <a:r>
              <a:rPr lang="ru-RU" b="1" dirty="0"/>
              <a:t> договору без </a:t>
            </a:r>
            <a:r>
              <a:rPr lang="ru-RU" b="1" dirty="0" err="1"/>
              <a:t>вчинення</a:t>
            </a:r>
            <a:r>
              <a:rPr lang="ru-RU" b="1" dirty="0"/>
              <a:t> сторонами договору </a:t>
            </a:r>
            <a:r>
              <a:rPr lang="ru-RU" b="1" dirty="0" err="1"/>
              <a:t>письмового</a:t>
            </a:r>
            <a:r>
              <a:rPr lang="ru-RU" b="1" dirty="0"/>
              <a:t> </a:t>
            </a:r>
            <a:r>
              <a:rPr lang="ru-RU" b="1" dirty="0" err="1"/>
              <a:t>правочину</a:t>
            </a:r>
            <a:r>
              <a:rPr lang="ru-RU" b="1" dirty="0"/>
              <a:t> про </a:t>
            </a:r>
            <a:r>
              <a:rPr lang="ru-RU" b="1" dirty="0" err="1"/>
              <a:t>його</a:t>
            </a:r>
            <a:r>
              <a:rPr lang="ru-RU" b="1" dirty="0"/>
              <a:t> </a:t>
            </a:r>
            <a:r>
              <a:rPr lang="ru-RU" b="1" dirty="0" err="1"/>
              <a:t>поновлення</a:t>
            </a:r>
            <a:r>
              <a:rPr lang="ru-RU" b="1" dirty="0"/>
              <a:t> в </a:t>
            </a:r>
            <a:r>
              <a:rPr lang="ru-RU" b="1" dirty="0" err="1"/>
              <a:t>разі</a:t>
            </a:r>
            <a:r>
              <a:rPr lang="ru-RU" b="1" dirty="0"/>
              <a:t> </a:t>
            </a:r>
            <a:r>
              <a:rPr lang="ru-RU" b="1" dirty="0" err="1"/>
              <a:t>відсутності</a:t>
            </a:r>
            <a:r>
              <a:rPr lang="ru-RU" b="1" dirty="0"/>
              <a:t> заяви </a:t>
            </a:r>
            <a:r>
              <a:rPr lang="ru-RU" b="1" dirty="0" err="1"/>
              <a:t>однієї</a:t>
            </a:r>
            <a:r>
              <a:rPr lang="ru-RU" b="1" dirty="0"/>
              <a:t> </a:t>
            </a:r>
            <a:r>
              <a:rPr lang="ru-RU" b="1" dirty="0" err="1"/>
              <a:t>із</a:t>
            </a:r>
            <a:r>
              <a:rPr lang="ru-RU" b="1" dirty="0"/>
              <a:t> </a:t>
            </a:r>
            <a:r>
              <a:rPr lang="ru-RU" b="1" dirty="0" err="1"/>
              <a:t>сторін</a:t>
            </a:r>
            <a:r>
              <a:rPr lang="ru-RU" b="1" dirty="0"/>
              <a:t> про </a:t>
            </a:r>
            <a:r>
              <a:rPr lang="ru-RU" b="1" dirty="0" err="1"/>
              <a:t>виключення</a:t>
            </a:r>
            <a:r>
              <a:rPr lang="ru-RU" b="1" dirty="0"/>
              <a:t> з Державного </a:t>
            </a:r>
            <a:r>
              <a:rPr lang="ru-RU" b="1" dirty="0" err="1"/>
              <a:t>реєстру</a:t>
            </a:r>
            <a:r>
              <a:rPr lang="ru-RU" b="1" dirty="0"/>
              <a:t> </a:t>
            </a:r>
            <a:r>
              <a:rPr lang="ru-RU" b="1" dirty="0" err="1"/>
              <a:t>речових</a:t>
            </a:r>
            <a:r>
              <a:rPr lang="ru-RU" b="1" dirty="0"/>
              <a:t> прав на </a:t>
            </a:r>
            <a:r>
              <a:rPr lang="ru-RU" b="1" dirty="0" err="1"/>
              <a:t>нерухоме</a:t>
            </a:r>
            <a:r>
              <a:rPr lang="ru-RU" b="1" dirty="0"/>
              <a:t> </a:t>
            </a:r>
            <a:r>
              <a:rPr lang="ru-RU" b="1" dirty="0" err="1"/>
              <a:t>майно</a:t>
            </a:r>
            <a:r>
              <a:rPr lang="ru-RU" b="1" dirty="0"/>
              <a:t> </a:t>
            </a:r>
            <a:r>
              <a:rPr lang="ru-RU" b="1" dirty="0" err="1"/>
              <a:t>відомостей</a:t>
            </a:r>
            <a:r>
              <a:rPr lang="ru-RU" b="1" dirty="0"/>
              <a:t> про </a:t>
            </a:r>
            <a:r>
              <a:rPr lang="ru-RU" b="1" dirty="0" err="1"/>
              <a:t>поновлення</a:t>
            </a:r>
            <a:r>
              <a:rPr lang="ru-RU" b="1" dirty="0"/>
              <a:t> договору. </a:t>
            </a:r>
            <a:r>
              <a:rPr lang="ru-RU" b="1" dirty="0" err="1"/>
              <a:t>Вчинення</a:t>
            </a:r>
            <a:r>
              <a:rPr lang="ru-RU" b="1" dirty="0"/>
              <a:t> </a:t>
            </a:r>
            <a:r>
              <a:rPr lang="ru-RU" b="1" dirty="0" err="1"/>
              <a:t>інших</a:t>
            </a:r>
            <a:r>
              <a:rPr lang="ru-RU" b="1" dirty="0"/>
              <a:t> </a:t>
            </a:r>
            <a:r>
              <a:rPr lang="ru-RU" b="1" dirty="0" err="1"/>
              <a:t>дій</a:t>
            </a:r>
            <a:r>
              <a:rPr lang="ru-RU" b="1" dirty="0"/>
              <a:t> сторонами договору для </a:t>
            </a:r>
            <a:r>
              <a:rPr lang="ru-RU" b="1" dirty="0" err="1"/>
              <a:t>його</a:t>
            </a:r>
            <a:r>
              <a:rPr lang="ru-RU" b="1" dirty="0"/>
              <a:t> </a:t>
            </a:r>
            <a:r>
              <a:rPr lang="ru-RU" b="1" dirty="0" err="1"/>
              <a:t>поновлення</a:t>
            </a:r>
            <a:r>
              <a:rPr lang="ru-RU" b="1" dirty="0"/>
              <a:t> не </a:t>
            </a:r>
            <a:r>
              <a:rPr lang="ru-RU" b="1" dirty="0" err="1"/>
              <a:t>вимагається</a:t>
            </a:r>
            <a:r>
              <a:rPr lang="ru-RU" b="1" dirty="0"/>
              <a:t>.</a:t>
            </a:r>
          </a:p>
          <a:p>
            <a:pPr marL="82296" indent="0" algn="just">
              <a:buNone/>
            </a:pPr>
            <a:endParaRPr lang="ru-RU" sz="2200" b="1" dirty="0"/>
          </a:p>
        </p:txBody>
      </p:sp>
    </p:spTree>
    <p:extLst>
      <p:ext uri="{BB962C8B-B14F-4D97-AF65-F5344CB8AC3E}">
        <p14:creationId xmlns:p14="http://schemas.microsoft.com/office/powerpoint/2010/main" val="1068091569"/>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259632" y="44624"/>
            <a:ext cx="7674056" cy="648072"/>
          </a:xfrm>
          <a:ln w="19050">
            <a:solidFill>
              <a:schemeClr val="accent1"/>
            </a:solidFill>
          </a:ln>
        </p:spPr>
        <p:txBody>
          <a:bodyPr>
            <a:noAutofit/>
          </a:bodyPr>
          <a:lstStyle/>
          <a:p>
            <a:pPr algn="ctr"/>
            <a:r>
              <a:rPr lang="ru-RU" sz="2600" b="1" dirty="0" err="1" smtClean="0">
                <a:effectLst/>
              </a:rPr>
              <a:t>Оренда</a:t>
            </a:r>
            <a:r>
              <a:rPr lang="ru-RU" sz="2600" b="1" dirty="0" smtClean="0">
                <a:effectLst/>
              </a:rPr>
              <a:t> </a:t>
            </a:r>
            <a:r>
              <a:rPr lang="ru-RU" sz="2600" b="1" dirty="0" err="1" smtClean="0">
                <a:effectLst/>
              </a:rPr>
              <a:t>землі</a:t>
            </a:r>
            <a:r>
              <a:rPr lang="ru-RU" sz="2600" b="1" dirty="0" smtClean="0">
                <a:effectLst/>
              </a:rPr>
              <a:t> в </a:t>
            </a:r>
            <a:r>
              <a:rPr lang="ru-RU" sz="2600" b="1" dirty="0" err="1" smtClean="0">
                <a:effectLst/>
              </a:rPr>
              <a:t>умовах</a:t>
            </a:r>
            <a:r>
              <a:rPr lang="ru-RU" sz="2600" b="1" dirty="0" smtClean="0">
                <a:effectLst/>
              </a:rPr>
              <a:t> </a:t>
            </a:r>
            <a:r>
              <a:rPr lang="ru-RU" sz="2600" b="1" dirty="0" err="1" smtClean="0">
                <a:effectLst/>
              </a:rPr>
              <a:t>воєнного</a:t>
            </a:r>
            <a:r>
              <a:rPr lang="ru-RU" sz="2600" b="1" dirty="0" smtClean="0">
                <a:effectLst/>
              </a:rPr>
              <a:t> стану</a:t>
            </a:r>
            <a:endParaRPr lang="en-US" sz="2600" b="1" dirty="0">
              <a:effectLst/>
            </a:endParaRPr>
          </a:p>
        </p:txBody>
      </p:sp>
      <p:sp>
        <p:nvSpPr>
          <p:cNvPr id="3" name="Місце для вмісту 2"/>
          <p:cNvSpPr>
            <a:spLocks noGrp="1"/>
          </p:cNvSpPr>
          <p:nvPr>
            <p:ph idx="1"/>
          </p:nvPr>
        </p:nvSpPr>
        <p:spPr>
          <a:xfrm>
            <a:off x="1259632" y="908720"/>
            <a:ext cx="7674056" cy="5949280"/>
          </a:xfrm>
        </p:spPr>
        <p:txBody>
          <a:bodyPr>
            <a:normAutofit/>
          </a:bodyPr>
          <a:lstStyle/>
          <a:p>
            <a:pPr marL="82296" indent="0">
              <a:buNone/>
            </a:pPr>
            <a:r>
              <a:rPr lang="ru-RU" sz="2200" b="1" dirty="0">
                <a:solidFill>
                  <a:srgbClr val="002060"/>
                </a:solidFill>
              </a:rPr>
              <a:t>ЗАКОН </a:t>
            </a:r>
            <a:r>
              <a:rPr lang="ru-RU" sz="2200" b="1" dirty="0" smtClean="0">
                <a:solidFill>
                  <a:srgbClr val="002060"/>
                </a:solidFill>
              </a:rPr>
              <a:t>УКРАЇНИ </a:t>
            </a:r>
            <a:r>
              <a:rPr lang="ru-RU" sz="2200" b="1" dirty="0" err="1" smtClean="0">
                <a:solidFill>
                  <a:srgbClr val="002060"/>
                </a:solidFill>
              </a:rPr>
              <a:t>від</a:t>
            </a:r>
            <a:r>
              <a:rPr lang="ru-RU" sz="2200" b="1" dirty="0" smtClean="0">
                <a:solidFill>
                  <a:srgbClr val="002060"/>
                </a:solidFill>
              </a:rPr>
              <a:t> 24 </a:t>
            </a:r>
            <a:r>
              <a:rPr lang="ru-RU" sz="2200" b="1" dirty="0" err="1">
                <a:solidFill>
                  <a:srgbClr val="002060"/>
                </a:solidFill>
              </a:rPr>
              <a:t>березня</a:t>
            </a:r>
            <a:r>
              <a:rPr lang="ru-RU" sz="2200" b="1" dirty="0">
                <a:solidFill>
                  <a:srgbClr val="002060"/>
                </a:solidFill>
              </a:rPr>
              <a:t> 2022 </a:t>
            </a:r>
            <a:r>
              <a:rPr lang="ru-RU" sz="2200" b="1" dirty="0" smtClean="0">
                <a:solidFill>
                  <a:srgbClr val="002060"/>
                </a:solidFill>
              </a:rPr>
              <a:t>р. № </a:t>
            </a:r>
            <a:r>
              <a:rPr lang="ru-RU" sz="2200" b="1" dirty="0">
                <a:solidFill>
                  <a:srgbClr val="002060"/>
                </a:solidFill>
              </a:rPr>
              <a:t>2145-IX</a:t>
            </a:r>
          </a:p>
          <a:p>
            <a:pPr marL="82296" indent="0">
              <a:buNone/>
            </a:pPr>
            <a:r>
              <a:rPr lang="ru-RU" sz="2200" b="1" dirty="0" smtClean="0">
                <a:solidFill>
                  <a:srgbClr val="C00000"/>
                </a:solidFill>
              </a:rPr>
              <a:t>«Про </a:t>
            </a:r>
            <a:r>
              <a:rPr lang="ru-RU" sz="2200" b="1" dirty="0" err="1">
                <a:solidFill>
                  <a:srgbClr val="C00000"/>
                </a:solidFill>
              </a:rPr>
              <a:t>внесення</a:t>
            </a:r>
            <a:r>
              <a:rPr lang="ru-RU" sz="2200" b="1" dirty="0">
                <a:solidFill>
                  <a:srgbClr val="C00000"/>
                </a:solidFill>
              </a:rPr>
              <a:t> </a:t>
            </a:r>
            <a:r>
              <a:rPr lang="ru-RU" sz="2200" b="1" dirty="0" err="1">
                <a:solidFill>
                  <a:srgbClr val="C00000"/>
                </a:solidFill>
              </a:rPr>
              <a:t>змін</a:t>
            </a:r>
            <a:r>
              <a:rPr lang="ru-RU" sz="2200" b="1" dirty="0">
                <a:solidFill>
                  <a:srgbClr val="C00000"/>
                </a:solidFill>
              </a:rPr>
              <a:t> до </a:t>
            </a:r>
            <a:r>
              <a:rPr lang="ru-RU" sz="2200" b="1" dirty="0" err="1">
                <a:solidFill>
                  <a:srgbClr val="C00000"/>
                </a:solidFill>
              </a:rPr>
              <a:t>деяких</a:t>
            </a:r>
            <a:r>
              <a:rPr lang="ru-RU" sz="2200" b="1" dirty="0">
                <a:solidFill>
                  <a:srgbClr val="C00000"/>
                </a:solidFill>
              </a:rPr>
              <a:t> </a:t>
            </a:r>
            <a:r>
              <a:rPr lang="ru-RU" sz="2200" b="1" dirty="0" err="1">
                <a:solidFill>
                  <a:srgbClr val="C00000"/>
                </a:solidFill>
              </a:rPr>
              <a:t>законодавчих</a:t>
            </a:r>
            <a:r>
              <a:rPr lang="ru-RU" sz="2200" b="1" dirty="0">
                <a:solidFill>
                  <a:srgbClr val="C00000"/>
                </a:solidFill>
              </a:rPr>
              <a:t> </a:t>
            </a:r>
            <a:r>
              <a:rPr lang="ru-RU" sz="2200" b="1" dirty="0" err="1">
                <a:solidFill>
                  <a:srgbClr val="C00000"/>
                </a:solidFill>
              </a:rPr>
              <a:t>актів</a:t>
            </a:r>
            <a:r>
              <a:rPr lang="ru-RU" sz="2200" b="1" dirty="0">
                <a:solidFill>
                  <a:srgbClr val="C00000"/>
                </a:solidFill>
              </a:rPr>
              <a:t> </a:t>
            </a:r>
            <a:r>
              <a:rPr lang="ru-RU" sz="2200" b="1" dirty="0" err="1">
                <a:solidFill>
                  <a:srgbClr val="C00000"/>
                </a:solidFill>
              </a:rPr>
              <a:t>України</a:t>
            </a:r>
            <a:r>
              <a:rPr lang="ru-RU" sz="2200" b="1" dirty="0">
                <a:solidFill>
                  <a:srgbClr val="C00000"/>
                </a:solidFill>
              </a:rPr>
              <a:t> </a:t>
            </a:r>
            <a:r>
              <a:rPr lang="ru-RU" sz="2200" b="1" dirty="0" err="1">
                <a:solidFill>
                  <a:srgbClr val="C00000"/>
                </a:solidFill>
              </a:rPr>
              <a:t>щодо</a:t>
            </a:r>
            <a:r>
              <a:rPr lang="ru-RU" sz="2200" b="1" dirty="0">
                <a:solidFill>
                  <a:srgbClr val="C00000"/>
                </a:solidFill>
              </a:rPr>
              <a:t> </a:t>
            </a:r>
            <a:r>
              <a:rPr lang="ru-RU" sz="2200" b="1" dirty="0" err="1">
                <a:solidFill>
                  <a:srgbClr val="C00000"/>
                </a:solidFill>
              </a:rPr>
              <a:t>створення</a:t>
            </a:r>
            <a:r>
              <a:rPr lang="ru-RU" sz="2200" b="1" dirty="0">
                <a:solidFill>
                  <a:srgbClr val="C00000"/>
                </a:solidFill>
              </a:rPr>
              <a:t> умов для </a:t>
            </a:r>
            <a:r>
              <a:rPr lang="ru-RU" sz="2200" b="1" dirty="0" err="1">
                <a:solidFill>
                  <a:srgbClr val="C00000"/>
                </a:solidFill>
              </a:rPr>
              <a:t>забезпечення</a:t>
            </a:r>
            <a:r>
              <a:rPr lang="ru-RU" sz="2200" b="1" dirty="0">
                <a:solidFill>
                  <a:srgbClr val="C00000"/>
                </a:solidFill>
              </a:rPr>
              <a:t> </a:t>
            </a:r>
            <a:r>
              <a:rPr lang="ru-RU" sz="2200" b="1" dirty="0" err="1">
                <a:solidFill>
                  <a:srgbClr val="C00000"/>
                </a:solidFill>
              </a:rPr>
              <a:t>продовольчої</a:t>
            </a:r>
            <a:r>
              <a:rPr lang="ru-RU" sz="2200" b="1" dirty="0">
                <a:solidFill>
                  <a:srgbClr val="C00000"/>
                </a:solidFill>
              </a:rPr>
              <a:t> </a:t>
            </a:r>
            <a:r>
              <a:rPr lang="ru-RU" sz="2200" b="1" dirty="0" err="1">
                <a:solidFill>
                  <a:srgbClr val="C00000"/>
                </a:solidFill>
              </a:rPr>
              <a:t>безпеки</a:t>
            </a:r>
            <a:r>
              <a:rPr lang="ru-RU" sz="2200" b="1" dirty="0">
                <a:solidFill>
                  <a:srgbClr val="C00000"/>
                </a:solidFill>
              </a:rPr>
              <a:t> в </a:t>
            </a:r>
            <a:r>
              <a:rPr lang="ru-RU" sz="2200" b="1" dirty="0" err="1">
                <a:solidFill>
                  <a:srgbClr val="C00000"/>
                </a:solidFill>
              </a:rPr>
              <a:t>умовах</a:t>
            </a:r>
            <a:r>
              <a:rPr lang="ru-RU" sz="2200" b="1" dirty="0">
                <a:solidFill>
                  <a:srgbClr val="C00000"/>
                </a:solidFill>
              </a:rPr>
              <a:t> </a:t>
            </a:r>
            <a:r>
              <a:rPr lang="ru-RU" sz="2200" b="1" dirty="0" err="1">
                <a:solidFill>
                  <a:srgbClr val="C00000"/>
                </a:solidFill>
              </a:rPr>
              <a:t>воєнного</a:t>
            </a:r>
            <a:r>
              <a:rPr lang="ru-RU" sz="2200" b="1" dirty="0">
                <a:solidFill>
                  <a:srgbClr val="C00000"/>
                </a:solidFill>
              </a:rPr>
              <a:t> </a:t>
            </a:r>
            <a:r>
              <a:rPr lang="ru-RU" sz="2200" b="1" dirty="0" smtClean="0">
                <a:solidFill>
                  <a:srgbClr val="C00000"/>
                </a:solidFill>
              </a:rPr>
              <a:t>стану»</a:t>
            </a:r>
          </a:p>
          <a:p>
            <a:pPr marL="82296" indent="0">
              <a:buNone/>
            </a:pPr>
            <a:endParaRPr lang="ru-RU" sz="2200" dirty="0" smtClean="0"/>
          </a:p>
          <a:p>
            <a:pPr marL="82296" indent="0">
              <a:buNone/>
            </a:pPr>
            <a:r>
              <a:rPr lang="ru-RU" sz="2200" b="1" dirty="0" err="1" smtClean="0"/>
              <a:t>запровадження</a:t>
            </a:r>
            <a:r>
              <a:rPr lang="ru-RU" sz="2200" b="1" dirty="0" smtClean="0"/>
              <a:t> </a:t>
            </a:r>
            <a:r>
              <a:rPr lang="ru-RU" sz="2200" b="1" dirty="0"/>
              <a:t>автоматичного </a:t>
            </a:r>
            <a:r>
              <a:rPr lang="ru-RU" sz="2200" b="1" dirty="0" err="1"/>
              <a:t>поновлення</a:t>
            </a:r>
            <a:r>
              <a:rPr lang="ru-RU" sz="2200" b="1" dirty="0"/>
              <a:t> </a:t>
            </a:r>
            <a:r>
              <a:rPr lang="ru-RU" sz="2200" b="1" dirty="0" err="1"/>
              <a:t>договорів</a:t>
            </a:r>
            <a:r>
              <a:rPr lang="ru-RU" sz="2200" b="1" dirty="0"/>
              <a:t> на </a:t>
            </a:r>
            <a:r>
              <a:rPr lang="ru-RU" sz="2200" b="1" dirty="0" err="1"/>
              <a:t>використання</a:t>
            </a:r>
            <a:r>
              <a:rPr lang="ru-RU" sz="2200" b="1" dirty="0"/>
              <a:t> </a:t>
            </a:r>
            <a:r>
              <a:rPr lang="ru-RU" sz="2200" b="1" dirty="0" err="1"/>
              <a:t>земельних</a:t>
            </a:r>
            <a:r>
              <a:rPr lang="ru-RU" sz="2200" b="1" dirty="0"/>
              <a:t> </a:t>
            </a:r>
            <a:r>
              <a:rPr lang="ru-RU" sz="2200" b="1" dirty="0" err="1"/>
              <a:t>ділянок</a:t>
            </a:r>
            <a:r>
              <a:rPr lang="ru-RU" sz="2200" b="1" dirty="0"/>
              <a:t> </a:t>
            </a:r>
            <a:r>
              <a:rPr lang="ru-RU" sz="2200" b="1" dirty="0" err="1"/>
              <a:t>сільськогосподарського</a:t>
            </a:r>
            <a:r>
              <a:rPr lang="ru-RU" sz="2200" b="1" dirty="0"/>
              <a:t> </a:t>
            </a:r>
            <a:r>
              <a:rPr lang="ru-RU" sz="2200" b="1" dirty="0" err="1"/>
              <a:t>призначення</a:t>
            </a:r>
            <a:r>
              <a:rPr lang="ru-RU" sz="2200" b="1" dirty="0" smtClean="0"/>
              <a:t>.</a:t>
            </a:r>
          </a:p>
          <a:p>
            <a:pPr>
              <a:buFont typeface="Wingdings" panose="05000000000000000000" pitchFamily="2" charset="2"/>
              <a:buChar char="Ø"/>
            </a:pPr>
            <a:endParaRPr lang="ru-RU" sz="2200" dirty="0"/>
          </a:p>
          <a:p>
            <a:pPr marL="82296" indent="0" algn="just">
              <a:buNone/>
            </a:pPr>
            <a:r>
              <a:rPr lang="ru-RU" sz="2200" dirty="0" err="1"/>
              <a:t>якщо</a:t>
            </a:r>
            <a:r>
              <a:rPr lang="ru-RU" sz="2200" dirty="0"/>
              <a:t> строк </a:t>
            </a:r>
            <a:r>
              <a:rPr lang="ru-RU" sz="2200" dirty="0" err="1"/>
              <a:t>дії</a:t>
            </a:r>
            <a:r>
              <a:rPr lang="ru-RU" sz="2200" dirty="0"/>
              <a:t> </a:t>
            </a:r>
            <a:r>
              <a:rPr lang="ru-RU" sz="2200" dirty="0" err="1"/>
              <a:t>договорів</a:t>
            </a:r>
            <a:r>
              <a:rPr lang="ru-RU" sz="2200" dirty="0"/>
              <a:t> </a:t>
            </a:r>
            <a:r>
              <a:rPr lang="ru-RU" sz="2200" dirty="0" err="1"/>
              <a:t>оренди</a:t>
            </a:r>
            <a:r>
              <a:rPr lang="ru-RU" sz="2200" dirty="0"/>
              <a:t> </a:t>
            </a:r>
            <a:r>
              <a:rPr lang="ru-RU" sz="2200" dirty="0" smtClean="0"/>
              <a:t>(</a:t>
            </a:r>
            <a:r>
              <a:rPr lang="ru-RU" sz="2200" dirty="0" err="1" smtClean="0"/>
              <a:t>емфітевзису</a:t>
            </a:r>
            <a:r>
              <a:rPr lang="ru-RU" sz="2200" dirty="0" smtClean="0"/>
              <a:t>, </a:t>
            </a:r>
            <a:r>
              <a:rPr lang="ru-RU" sz="2200" dirty="0" err="1" smtClean="0"/>
              <a:t>суперфіцію</a:t>
            </a:r>
            <a:r>
              <a:rPr lang="ru-RU" sz="2200" dirty="0" smtClean="0"/>
              <a:t>, земельного </a:t>
            </a:r>
            <a:r>
              <a:rPr lang="ru-RU" sz="2200" dirty="0" err="1" smtClean="0"/>
              <a:t>сервітуту</a:t>
            </a:r>
            <a:r>
              <a:rPr lang="ru-RU" sz="2200" dirty="0" smtClean="0"/>
              <a:t>) </a:t>
            </a:r>
            <a:r>
              <a:rPr lang="ru-RU" sz="2200" dirty="0" err="1"/>
              <a:t>щодо</a:t>
            </a:r>
            <a:r>
              <a:rPr lang="ru-RU" sz="2200" dirty="0"/>
              <a:t> земель с/г </a:t>
            </a:r>
            <a:r>
              <a:rPr lang="ru-RU" sz="2200" dirty="0" err="1"/>
              <a:t>призначення</a:t>
            </a:r>
            <a:r>
              <a:rPr lang="ru-RU" sz="2200" dirty="0"/>
              <a:t> </a:t>
            </a:r>
            <a:r>
              <a:rPr lang="ru-RU" sz="2200" dirty="0" err="1"/>
              <a:t>закінчився</a:t>
            </a:r>
            <a:r>
              <a:rPr lang="ru-RU" sz="2200" dirty="0"/>
              <a:t> </a:t>
            </a:r>
            <a:r>
              <a:rPr lang="ru-RU" sz="2200" dirty="0" err="1"/>
              <a:t>після</a:t>
            </a:r>
            <a:r>
              <a:rPr lang="ru-RU" sz="2200" dirty="0"/>
              <a:t> </a:t>
            </a:r>
            <a:r>
              <a:rPr lang="ru-RU" sz="2200" dirty="0" err="1"/>
              <a:t>введення</a:t>
            </a:r>
            <a:r>
              <a:rPr lang="ru-RU" sz="2200" dirty="0"/>
              <a:t> </a:t>
            </a:r>
            <a:r>
              <a:rPr lang="ru-RU" sz="2200" dirty="0" err="1"/>
              <a:t>воєнного</a:t>
            </a:r>
            <a:r>
              <a:rPr lang="ru-RU" sz="2200" dirty="0"/>
              <a:t> стану (24.02.2022 року), вони </a:t>
            </a:r>
            <a:r>
              <a:rPr lang="ru-RU" sz="2200" dirty="0" err="1"/>
              <a:t>вважаються</a:t>
            </a:r>
            <a:r>
              <a:rPr lang="ru-RU" sz="2200" dirty="0"/>
              <a:t> автоматично </a:t>
            </a:r>
            <a:r>
              <a:rPr lang="ru-RU" sz="2200" dirty="0" err="1"/>
              <a:t>поновленими</a:t>
            </a:r>
            <a:r>
              <a:rPr lang="ru-RU" sz="2200" dirty="0"/>
              <a:t> на один </a:t>
            </a:r>
            <a:r>
              <a:rPr lang="ru-RU" sz="2200" dirty="0" err="1"/>
              <a:t>рік</a:t>
            </a:r>
            <a:r>
              <a:rPr lang="ru-RU" sz="2200" dirty="0"/>
              <a:t> без </a:t>
            </a:r>
            <a:r>
              <a:rPr lang="ru-RU" sz="2200" dirty="0" err="1"/>
              <a:t>волевиявлення</a:t>
            </a:r>
            <a:r>
              <a:rPr lang="ru-RU" sz="2200" dirty="0"/>
              <a:t> </a:t>
            </a:r>
            <a:r>
              <a:rPr lang="ru-RU" sz="2200" dirty="0" err="1"/>
              <a:t>сторін</a:t>
            </a:r>
            <a:r>
              <a:rPr lang="ru-RU" sz="2200" dirty="0"/>
              <a:t> та </a:t>
            </a:r>
            <a:r>
              <a:rPr lang="ru-RU" sz="2200" dirty="0" err="1"/>
              <a:t>внесення</a:t>
            </a:r>
            <a:r>
              <a:rPr lang="ru-RU" sz="2200" dirty="0"/>
              <a:t> </a:t>
            </a:r>
            <a:r>
              <a:rPr lang="ru-RU" sz="2200" dirty="0" err="1"/>
              <a:t>відомостей</a:t>
            </a:r>
            <a:r>
              <a:rPr lang="ru-RU" sz="2200" dirty="0"/>
              <a:t> про </a:t>
            </a:r>
            <a:r>
              <a:rPr lang="ru-RU" sz="2200" dirty="0" err="1"/>
              <a:t>поновлення</a:t>
            </a:r>
            <a:r>
              <a:rPr lang="ru-RU" sz="2200" dirty="0"/>
              <a:t> договору до </a:t>
            </a:r>
            <a:r>
              <a:rPr lang="ru-RU" sz="2200" dirty="0" err="1"/>
              <a:t>ДРРП</a:t>
            </a:r>
            <a:r>
              <a:rPr lang="ru-RU" sz="2200" dirty="0"/>
              <a:t>.</a:t>
            </a:r>
          </a:p>
        </p:txBody>
      </p:sp>
    </p:spTree>
    <p:extLst>
      <p:ext uri="{BB962C8B-B14F-4D97-AF65-F5344CB8AC3E}">
        <p14:creationId xmlns:p14="http://schemas.microsoft.com/office/powerpoint/2010/main" val="1125131363"/>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259632" y="44624"/>
            <a:ext cx="7674056" cy="648072"/>
          </a:xfrm>
          <a:ln w="19050">
            <a:solidFill>
              <a:schemeClr val="accent1"/>
            </a:solidFill>
          </a:ln>
        </p:spPr>
        <p:txBody>
          <a:bodyPr>
            <a:noAutofit/>
          </a:bodyPr>
          <a:lstStyle/>
          <a:p>
            <a:pPr algn="ctr"/>
            <a:r>
              <a:rPr lang="ru-RU" sz="2600" b="1" dirty="0" err="1" smtClean="0">
                <a:effectLst/>
              </a:rPr>
              <a:t>Оренда</a:t>
            </a:r>
            <a:r>
              <a:rPr lang="ru-RU" sz="2600" b="1" dirty="0" smtClean="0">
                <a:effectLst/>
              </a:rPr>
              <a:t> </a:t>
            </a:r>
            <a:r>
              <a:rPr lang="ru-RU" sz="2600" b="1" dirty="0" err="1" smtClean="0">
                <a:effectLst/>
              </a:rPr>
              <a:t>землі</a:t>
            </a:r>
            <a:r>
              <a:rPr lang="ru-RU" sz="2600" b="1" dirty="0" smtClean="0">
                <a:effectLst/>
              </a:rPr>
              <a:t> в </a:t>
            </a:r>
            <a:r>
              <a:rPr lang="ru-RU" sz="2600" b="1" dirty="0" err="1" smtClean="0">
                <a:effectLst/>
              </a:rPr>
              <a:t>умовах</a:t>
            </a:r>
            <a:r>
              <a:rPr lang="ru-RU" sz="2600" b="1" dirty="0" smtClean="0">
                <a:effectLst/>
              </a:rPr>
              <a:t> </a:t>
            </a:r>
            <a:r>
              <a:rPr lang="ru-RU" sz="2600" b="1" dirty="0" err="1" smtClean="0">
                <a:effectLst/>
              </a:rPr>
              <a:t>воєнного</a:t>
            </a:r>
            <a:r>
              <a:rPr lang="ru-RU" sz="2600" b="1" dirty="0" smtClean="0">
                <a:effectLst/>
              </a:rPr>
              <a:t> стану</a:t>
            </a:r>
            <a:endParaRPr lang="en-US" sz="2600" b="1" dirty="0">
              <a:effectLst/>
            </a:endParaRPr>
          </a:p>
        </p:txBody>
      </p:sp>
      <p:sp>
        <p:nvSpPr>
          <p:cNvPr id="3" name="Місце для вмісту 2"/>
          <p:cNvSpPr>
            <a:spLocks noGrp="1"/>
          </p:cNvSpPr>
          <p:nvPr>
            <p:ph idx="1"/>
          </p:nvPr>
        </p:nvSpPr>
        <p:spPr>
          <a:xfrm>
            <a:off x="1259632" y="908720"/>
            <a:ext cx="7674056" cy="5949280"/>
          </a:xfrm>
        </p:spPr>
        <p:txBody>
          <a:bodyPr>
            <a:normAutofit/>
          </a:bodyPr>
          <a:lstStyle/>
          <a:p>
            <a:pPr marL="82296" indent="0">
              <a:buNone/>
            </a:pPr>
            <a:r>
              <a:rPr lang="ru-RU" sz="2200" b="1" dirty="0">
                <a:solidFill>
                  <a:srgbClr val="002060"/>
                </a:solidFill>
              </a:rPr>
              <a:t>ЗАКОН </a:t>
            </a:r>
            <a:r>
              <a:rPr lang="ru-RU" sz="2200" b="1" dirty="0" smtClean="0">
                <a:solidFill>
                  <a:srgbClr val="002060"/>
                </a:solidFill>
              </a:rPr>
              <a:t>УКРАЇНИ </a:t>
            </a:r>
            <a:r>
              <a:rPr lang="ru-RU" sz="2200" b="1" dirty="0" err="1" smtClean="0">
                <a:solidFill>
                  <a:srgbClr val="002060"/>
                </a:solidFill>
              </a:rPr>
              <a:t>від</a:t>
            </a:r>
            <a:r>
              <a:rPr lang="ru-RU" sz="2200" b="1" dirty="0" smtClean="0">
                <a:solidFill>
                  <a:srgbClr val="002060"/>
                </a:solidFill>
              </a:rPr>
              <a:t> 24 </a:t>
            </a:r>
            <a:r>
              <a:rPr lang="ru-RU" sz="2200" b="1" dirty="0" err="1">
                <a:solidFill>
                  <a:srgbClr val="002060"/>
                </a:solidFill>
              </a:rPr>
              <a:t>березня</a:t>
            </a:r>
            <a:r>
              <a:rPr lang="ru-RU" sz="2200" b="1" dirty="0">
                <a:solidFill>
                  <a:srgbClr val="002060"/>
                </a:solidFill>
              </a:rPr>
              <a:t> 2022 </a:t>
            </a:r>
            <a:r>
              <a:rPr lang="ru-RU" sz="2200" b="1" dirty="0" smtClean="0">
                <a:solidFill>
                  <a:srgbClr val="002060"/>
                </a:solidFill>
              </a:rPr>
              <a:t>р. № </a:t>
            </a:r>
            <a:r>
              <a:rPr lang="ru-RU" sz="2200" b="1" dirty="0">
                <a:solidFill>
                  <a:srgbClr val="002060"/>
                </a:solidFill>
              </a:rPr>
              <a:t>2145-IX</a:t>
            </a:r>
          </a:p>
          <a:p>
            <a:pPr marL="82296" indent="0">
              <a:buNone/>
            </a:pPr>
            <a:r>
              <a:rPr lang="ru-RU" sz="2200" b="1" dirty="0" smtClean="0">
                <a:solidFill>
                  <a:srgbClr val="C00000"/>
                </a:solidFill>
              </a:rPr>
              <a:t>«Про </a:t>
            </a:r>
            <a:r>
              <a:rPr lang="ru-RU" sz="2200" b="1" dirty="0" err="1">
                <a:solidFill>
                  <a:srgbClr val="C00000"/>
                </a:solidFill>
              </a:rPr>
              <a:t>внесення</a:t>
            </a:r>
            <a:r>
              <a:rPr lang="ru-RU" sz="2200" b="1" dirty="0">
                <a:solidFill>
                  <a:srgbClr val="C00000"/>
                </a:solidFill>
              </a:rPr>
              <a:t> </a:t>
            </a:r>
            <a:r>
              <a:rPr lang="ru-RU" sz="2200" b="1" dirty="0" err="1">
                <a:solidFill>
                  <a:srgbClr val="C00000"/>
                </a:solidFill>
              </a:rPr>
              <a:t>змін</a:t>
            </a:r>
            <a:r>
              <a:rPr lang="ru-RU" sz="2200" b="1" dirty="0">
                <a:solidFill>
                  <a:srgbClr val="C00000"/>
                </a:solidFill>
              </a:rPr>
              <a:t> до </a:t>
            </a:r>
            <a:r>
              <a:rPr lang="ru-RU" sz="2200" b="1" dirty="0" err="1">
                <a:solidFill>
                  <a:srgbClr val="C00000"/>
                </a:solidFill>
              </a:rPr>
              <a:t>деяких</a:t>
            </a:r>
            <a:r>
              <a:rPr lang="ru-RU" sz="2200" b="1" dirty="0">
                <a:solidFill>
                  <a:srgbClr val="C00000"/>
                </a:solidFill>
              </a:rPr>
              <a:t> </a:t>
            </a:r>
            <a:r>
              <a:rPr lang="ru-RU" sz="2200" b="1" dirty="0" err="1">
                <a:solidFill>
                  <a:srgbClr val="C00000"/>
                </a:solidFill>
              </a:rPr>
              <a:t>законодавчих</a:t>
            </a:r>
            <a:r>
              <a:rPr lang="ru-RU" sz="2200" b="1" dirty="0">
                <a:solidFill>
                  <a:srgbClr val="C00000"/>
                </a:solidFill>
              </a:rPr>
              <a:t> </a:t>
            </a:r>
            <a:r>
              <a:rPr lang="ru-RU" sz="2200" b="1" dirty="0" err="1">
                <a:solidFill>
                  <a:srgbClr val="C00000"/>
                </a:solidFill>
              </a:rPr>
              <a:t>актів</a:t>
            </a:r>
            <a:r>
              <a:rPr lang="ru-RU" sz="2200" b="1" dirty="0">
                <a:solidFill>
                  <a:srgbClr val="C00000"/>
                </a:solidFill>
              </a:rPr>
              <a:t> </a:t>
            </a:r>
            <a:r>
              <a:rPr lang="ru-RU" sz="2200" b="1" dirty="0" err="1">
                <a:solidFill>
                  <a:srgbClr val="C00000"/>
                </a:solidFill>
              </a:rPr>
              <a:t>України</a:t>
            </a:r>
            <a:r>
              <a:rPr lang="ru-RU" sz="2200" b="1" dirty="0">
                <a:solidFill>
                  <a:srgbClr val="C00000"/>
                </a:solidFill>
              </a:rPr>
              <a:t> </a:t>
            </a:r>
            <a:r>
              <a:rPr lang="ru-RU" sz="2200" b="1" dirty="0" err="1">
                <a:solidFill>
                  <a:srgbClr val="C00000"/>
                </a:solidFill>
              </a:rPr>
              <a:t>щодо</a:t>
            </a:r>
            <a:r>
              <a:rPr lang="ru-RU" sz="2200" b="1" dirty="0">
                <a:solidFill>
                  <a:srgbClr val="C00000"/>
                </a:solidFill>
              </a:rPr>
              <a:t> </a:t>
            </a:r>
            <a:r>
              <a:rPr lang="ru-RU" sz="2200" b="1" dirty="0" err="1">
                <a:solidFill>
                  <a:srgbClr val="C00000"/>
                </a:solidFill>
              </a:rPr>
              <a:t>створення</a:t>
            </a:r>
            <a:r>
              <a:rPr lang="ru-RU" sz="2200" b="1" dirty="0">
                <a:solidFill>
                  <a:srgbClr val="C00000"/>
                </a:solidFill>
              </a:rPr>
              <a:t> умов для </a:t>
            </a:r>
            <a:r>
              <a:rPr lang="ru-RU" sz="2200" b="1" dirty="0" err="1">
                <a:solidFill>
                  <a:srgbClr val="C00000"/>
                </a:solidFill>
              </a:rPr>
              <a:t>забезпечення</a:t>
            </a:r>
            <a:r>
              <a:rPr lang="ru-RU" sz="2200" b="1" dirty="0">
                <a:solidFill>
                  <a:srgbClr val="C00000"/>
                </a:solidFill>
              </a:rPr>
              <a:t> </a:t>
            </a:r>
            <a:r>
              <a:rPr lang="ru-RU" sz="2200" b="1" dirty="0" err="1">
                <a:solidFill>
                  <a:srgbClr val="C00000"/>
                </a:solidFill>
              </a:rPr>
              <a:t>продовольчої</a:t>
            </a:r>
            <a:r>
              <a:rPr lang="ru-RU" sz="2200" b="1" dirty="0">
                <a:solidFill>
                  <a:srgbClr val="C00000"/>
                </a:solidFill>
              </a:rPr>
              <a:t> </a:t>
            </a:r>
            <a:r>
              <a:rPr lang="ru-RU" sz="2200" b="1" dirty="0" err="1">
                <a:solidFill>
                  <a:srgbClr val="C00000"/>
                </a:solidFill>
              </a:rPr>
              <a:t>безпеки</a:t>
            </a:r>
            <a:r>
              <a:rPr lang="ru-RU" sz="2200" b="1" dirty="0">
                <a:solidFill>
                  <a:srgbClr val="C00000"/>
                </a:solidFill>
              </a:rPr>
              <a:t> в </a:t>
            </a:r>
            <a:r>
              <a:rPr lang="ru-RU" sz="2200" b="1" dirty="0" err="1">
                <a:solidFill>
                  <a:srgbClr val="C00000"/>
                </a:solidFill>
              </a:rPr>
              <a:t>умовах</a:t>
            </a:r>
            <a:r>
              <a:rPr lang="ru-RU" sz="2200" b="1" dirty="0">
                <a:solidFill>
                  <a:srgbClr val="C00000"/>
                </a:solidFill>
              </a:rPr>
              <a:t> </a:t>
            </a:r>
            <a:r>
              <a:rPr lang="ru-RU" sz="2200" b="1" dirty="0" err="1">
                <a:solidFill>
                  <a:srgbClr val="C00000"/>
                </a:solidFill>
              </a:rPr>
              <a:t>воєнного</a:t>
            </a:r>
            <a:r>
              <a:rPr lang="ru-RU" sz="2200" b="1" dirty="0">
                <a:solidFill>
                  <a:srgbClr val="C00000"/>
                </a:solidFill>
              </a:rPr>
              <a:t> </a:t>
            </a:r>
            <a:r>
              <a:rPr lang="ru-RU" sz="2200" b="1" dirty="0" smtClean="0">
                <a:solidFill>
                  <a:srgbClr val="C00000"/>
                </a:solidFill>
              </a:rPr>
              <a:t>стану»</a:t>
            </a:r>
          </a:p>
          <a:p>
            <a:pPr marL="82296" indent="0">
              <a:buNone/>
            </a:pPr>
            <a:endParaRPr lang="ru-RU" sz="2200" dirty="0" smtClean="0"/>
          </a:p>
          <a:p>
            <a:pPr marL="82296" indent="0">
              <a:buNone/>
            </a:pPr>
            <a:r>
              <a:rPr lang="ru-RU" sz="2200" b="1" dirty="0" err="1" smtClean="0"/>
              <a:t>запровадження</a:t>
            </a:r>
            <a:r>
              <a:rPr lang="ru-RU" sz="2200" b="1" dirty="0" smtClean="0"/>
              <a:t> «</a:t>
            </a:r>
            <a:r>
              <a:rPr lang="ru-RU" sz="2200" b="1" dirty="0" err="1" smtClean="0"/>
              <a:t>надзвичайного</a:t>
            </a:r>
            <a:r>
              <a:rPr lang="ru-RU" sz="2200" b="1" dirty="0" smtClean="0"/>
              <a:t>» права </a:t>
            </a:r>
            <a:r>
              <a:rPr lang="ru-RU" sz="2200" b="1" dirty="0" err="1"/>
              <a:t>орендаря</a:t>
            </a:r>
            <a:r>
              <a:rPr lang="ru-RU" sz="2200" b="1" dirty="0"/>
              <a:t> </a:t>
            </a:r>
            <a:r>
              <a:rPr lang="ru-RU" sz="2200" b="1" dirty="0" err="1"/>
              <a:t>передати</a:t>
            </a:r>
            <a:r>
              <a:rPr lang="ru-RU" sz="2200" b="1" dirty="0"/>
              <a:t> </a:t>
            </a:r>
            <a:r>
              <a:rPr lang="ru-RU" sz="2200" b="1" dirty="0" err="1"/>
              <a:t>своє</a:t>
            </a:r>
            <a:r>
              <a:rPr lang="ru-RU" sz="2200" b="1" dirty="0"/>
              <a:t> право </a:t>
            </a:r>
            <a:r>
              <a:rPr lang="ru-RU" sz="2200" b="1" dirty="0" err="1"/>
              <a:t>користування</a:t>
            </a:r>
            <a:r>
              <a:rPr lang="ru-RU" sz="2200" b="1" dirty="0"/>
              <a:t> землею для </a:t>
            </a:r>
            <a:r>
              <a:rPr lang="ru-RU" sz="2200" b="1" dirty="0" err="1"/>
              <a:t>ведення</a:t>
            </a:r>
            <a:r>
              <a:rPr lang="ru-RU" sz="2200" b="1" dirty="0"/>
              <a:t> </a:t>
            </a:r>
            <a:r>
              <a:rPr lang="ru-RU" sz="2200" b="1" dirty="0" err="1"/>
              <a:t>сільського</a:t>
            </a:r>
            <a:r>
              <a:rPr lang="ru-RU" sz="2200" b="1" dirty="0"/>
              <a:t> </a:t>
            </a:r>
            <a:r>
              <a:rPr lang="ru-RU" sz="2200" b="1" dirty="0" err="1"/>
              <a:t>господарства</a:t>
            </a:r>
            <a:r>
              <a:rPr lang="ru-RU" sz="2200" b="1" dirty="0"/>
              <a:t> </a:t>
            </a:r>
            <a:r>
              <a:rPr lang="ru-RU" sz="2200" b="1" dirty="0" err="1"/>
              <a:t>зацікавленій</a:t>
            </a:r>
            <a:r>
              <a:rPr lang="ru-RU" sz="2200" b="1" dirty="0"/>
              <a:t> </a:t>
            </a:r>
            <a:r>
              <a:rPr lang="ru-RU" sz="2200" b="1" dirty="0" err="1"/>
              <a:t>особі</a:t>
            </a:r>
            <a:r>
              <a:rPr lang="ru-RU" sz="2200" b="1" dirty="0"/>
              <a:t>, </a:t>
            </a:r>
            <a:r>
              <a:rPr lang="ru-RU" sz="2200" b="1" dirty="0" err="1"/>
              <a:t>уклавши</a:t>
            </a:r>
            <a:r>
              <a:rPr lang="ru-RU" sz="2200" b="1" dirty="0"/>
              <a:t> з нею </a:t>
            </a:r>
            <a:r>
              <a:rPr lang="ru-RU" sz="2200" b="1" dirty="0" err="1" smtClean="0"/>
              <a:t>договір</a:t>
            </a:r>
            <a:r>
              <a:rPr lang="ru-RU" sz="2200" b="1" dirty="0" smtClean="0"/>
              <a:t>.</a:t>
            </a:r>
          </a:p>
          <a:p>
            <a:pPr marL="82296" indent="0">
              <a:buNone/>
            </a:pPr>
            <a:endParaRPr lang="ru-RU" sz="2200" b="1" dirty="0"/>
          </a:p>
          <a:p>
            <a:pPr marL="82296" indent="0">
              <a:buNone/>
            </a:pPr>
            <a:r>
              <a:rPr lang="ru-RU" sz="2200" dirty="0" smtClean="0"/>
              <a:t>Через </a:t>
            </a:r>
            <a:r>
              <a:rPr lang="ru-RU" sz="2200" dirty="0" err="1"/>
              <a:t>таку</a:t>
            </a:r>
            <a:r>
              <a:rPr lang="ru-RU" sz="2200" dirty="0"/>
              <a:t> </a:t>
            </a:r>
            <a:r>
              <a:rPr lang="ru-RU" sz="2200" dirty="0" err="1"/>
              <a:t>юридичну</a:t>
            </a:r>
            <a:r>
              <a:rPr lang="ru-RU" sz="2200" dirty="0"/>
              <a:t> </a:t>
            </a:r>
            <a:r>
              <a:rPr lang="ru-RU" sz="2200" dirty="0" err="1"/>
              <a:t>опцію</a:t>
            </a:r>
            <a:r>
              <a:rPr lang="ru-RU" sz="2200" dirty="0"/>
              <a:t> </a:t>
            </a:r>
            <a:r>
              <a:rPr lang="ru-RU" sz="2200" dirty="0" err="1" smtClean="0"/>
              <a:t>фактично</a:t>
            </a:r>
            <a:r>
              <a:rPr lang="ru-RU" sz="2200" dirty="0" smtClean="0"/>
              <a:t> </a:t>
            </a:r>
            <a:r>
              <a:rPr lang="ru-RU" sz="2200" dirty="0" err="1" smtClean="0"/>
              <a:t>можна</a:t>
            </a:r>
            <a:r>
              <a:rPr lang="ru-RU" sz="2200" dirty="0" smtClean="0"/>
              <a:t> </a:t>
            </a:r>
            <a:r>
              <a:rPr lang="ru-RU" sz="2200" dirty="0" err="1" smtClean="0"/>
              <a:t>відчужувати</a:t>
            </a:r>
            <a:r>
              <a:rPr lang="ru-RU" sz="2200" dirty="0" smtClean="0"/>
              <a:t> </a:t>
            </a:r>
            <a:r>
              <a:rPr lang="ru-RU" sz="2200" dirty="0"/>
              <a:t>право </a:t>
            </a:r>
            <a:r>
              <a:rPr lang="ru-RU" sz="2200" dirty="0" err="1"/>
              <a:t>оренди</a:t>
            </a:r>
            <a:r>
              <a:rPr lang="ru-RU" sz="2200" dirty="0"/>
              <a:t>, </a:t>
            </a:r>
            <a:r>
              <a:rPr lang="ru-RU" sz="2200" dirty="0" err="1"/>
              <a:t>якщо</a:t>
            </a:r>
            <a:r>
              <a:rPr lang="ru-RU" sz="2200" dirty="0"/>
              <a:t> </a:t>
            </a:r>
            <a:r>
              <a:rPr lang="ru-RU" sz="2200" dirty="0" err="1" smtClean="0"/>
              <a:t>немає</a:t>
            </a:r>
            <a:r>
              <a:rPr lang="ru-RU" sz="2200" dirty="0" smtClean="0"/>
              <a:t> </a:t>
            </a:r>
            <a:r>
              <a:rPr lang="ru-RU" sz="2200" dirty="0" err="1" smtClean="0"/>
              <a:t>бажання</a:t>
            </a:r>
            <a:r>
              <a:rPr lang="ru-RU" sz="2200" dirty="0" smtClean="0"/>
              <a:t> </a:t>
            </a:r>
            <a:r>
              <a:rPr lang="ru-RU" sz="2200" dirty="0" err="1" smtClean="0"/>
              <a:t>або</a:t>
            </a:r>
            <a:r>
              <a:rPr lang="ru-RU" sz="2200" dirty="0" smtClean="0"/>
              <a:t> </a:t>
            </a:r>
            <a:r>
              <a:rPr lang="ru-RU" sz="2200" dirty="0" err="1" smtClean="0"/>
              <a:t>можливості</a:t>
            </a:r>
            <a:r>
              <a:rPr lang="ru-RU" sz="2200" dirty="0" smtClean="0"/>
              <a:t> </a:t>
            </a:r>
            <a:r>
              <a:rPr lang="ru-RU" sz="2200" dirty="0" err="1"/>
              <a:t>обробляти</a:t>
            </a:r>
            <a:r>
              <a:rPr lang="ru-RU" sz="2200" dirty="0"/>
              <a:t> </a:t>
            </a:r>
            <a:r>
              <a:rPr lang="ru-RU" sz="2200" dirty="0" err="1"/>
              <a:t>таку</a:t>
            </a:r>
            <a:r>
              <a:rPr lang="ru-RU" sz="2200" dirty="0"/>
              <a:t> </a:t>
            </a:r>
            <a:r>
              <a:rPr lang="ru-RU" sz="2200" dirty="0" err="1"/>
              <a:t>ділянку</a:t>
            </a:r>
            <a:r>
              <a:rPr lang="ru-RU" sz="2200" dirty="0"/>
              <a:t> та </a:t>
            </a:r>
            <a:r>
              <a:rPr lang="ru-RU" sz="2200" dirty="0" err="1"/>
              <a:t>платити</a:t>
            </a:r>
            <a:r>
              <a:rPr lang="ru-RU" sz="2200" dirty="0"/>
              <a:t> </a:t>
            </a:r>
            <a:r>
              <a:rPr lang="ru-RU" sz="2200" dirty="0" err="1"/>
              <a:t>орендну</a:t>
            </a:r>
            <a:r>
              <a:rPr lang="ru-RU" sz="2200" dirty="0"/>
              <a:t> плату. </a:t>
            </a:r>
            <a:endParaRPr lang="ru-RU" sz="2200" dirty="0" smtClean="0"/>
          </a:p>
          <a:p>
            <a:pPr>
              <a:buFont typeface="Wingdings" panose="05000000000000000000" pitchFamily="2" charset="2"/>
              <a:buChar char="Ø"/>
            </a:pPr>
            <a:endParaRPr lang="ru-RU" sz="2200" dirty="0"/>
          </a:p>
        </p:txBody>
      </p:sp>
    </p:spTree>
    <p:extLst>
      <p:ext uri="{BB962C8B-B14F-4D97-AF65-F5344CB8AC3E}">
        <p14:creationId xmlns:p14="http://schemas.microsoft.com/office/powerpoint/2010/main" val="2353312699"/>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259632" y="44624"/>
            <a:ext cx="7674056" cy="648072"/>
          </a:xfrm>
          <a:ln w="19050">
            <a:solidFill>
              <a:schemeClr val="accent1"/>
            </a:solidFill>
          </a:ln>
        </p:spPr>
        <p:txBody>
          <a:bodyPr>
            <a:noAutofit/>
          </a:bodyPr>
          <a:lstStyle/>
          <a:p>
            <a:pPr algn="ctr"/>
            <a:r>
              <a:rPr lang="ru-RU" sz="2600" b="1" dirty="0" err="1" smtClean="0">
                <a:effectLst/>
              </a:rPr>
              <a:t>Оренда</a:t>
            </a:r>
            <a:r>
              <a:rPr lang="ru-RU" sz="2600" b="1" dirty="0" smtClean="0">
                <a:effectLst/>
              </a:rPr>
              <a:t> </a:t>
            </a:r>
            <a:r>
              <a:rPr lang="ru-RU" sz="2600" b="1" dirty="0" err="1" smtClean="0">
                <a:effectLst/>
              </a:rPr>
              <a:t>землі</a:t>
            </a:r>
            <a:r>
              <a:rPr lang="ru-RU" sz="2600" b="1" dirty="0" smtClean="0">
                <a:effectLst/>
              </a:rPr>
              <a:t> в </a:t>
            </a:r>
            <a:r>
              <a:rPr lang="ru-RU" sz="2600" b="1" dirty="0" err="1" smtClean="0">
                <a:effectLst/>
              </a:rPr>
              <a:t>умовах</a:t>
            </a:r>
            <a:r>
              <a:rPr lang="ru-RU" sz="2600" b="1" dirty="0" smtClean="0">
                <a:effectLst/>
              </a:rPr>
              <a:t> </a:t>
            </a:r>
            <a:r>
              <a:rPr lang="ru-RU" sz="2600" b="1" dirty="0" err="1" smtClean="0">
                <a:effectLst/>
              </a:rPr>
              <a:t>воєнного</a:t>
            </a:r>
            <a:r>
              <a:rPr lang="ru-RU" sz="2600" b="1" dirty="0" smtClean="0">
                <a:effectLst/>
              </a:rPr>
              <a:t> стану</a:t>
            </a:r>
            <a:endParaRPr lang="en-US" sz="2600" b="1" dirty="0">
              <a:effectLst/>
            </a:endParaRPr>
          </a:p>
        </p:txBody>
      </p:sp>
      <p:sp>
        <p:nvSpPr>
          <p:cNvPr id="3" name="Місце для вмісту 2"/>
          <p:cNvSpPr>
            <a:spLocks noGrp="1"/>
          </p:cNvSpPr>
          <p:nvPr>
            <p:ph idx="1"/>
          </p:nvPr>
        </p:nvSpPr>
        <p:spPr>
          <a:xfrm>
            <a:off x="1259632" y="908720"/>
            <a:ext cx="7674056" cy="5949280"/>
          </a:xfrm>
        </p:spPr>
        <p:txBody>
          <a:bodyPr>
            <a:normAutofit fontScale="77500" lnSpcReduction="20000"/>
          </a:bodyPr>
          <a:lstStyle/>
          <a:p>
            <a:pPr marL="82296" indent="0">
              <a:buNone/>
            </a:pPr>
            <a:r>
              <a:rPr lang="ru-RU" sz="2200" b="1" dirty="0">
                <a:solidFill>
                  <a:srgbClr val="002060"/>
                </a:solidFill>
              </a:rPr>
              <a:t>ЗАКОН </a:t>
            </a:r>
            <a:r>
              <a:rPr lang="ru-RU" sz="2200" b="1" dirty="0" smtClean="0">
                <a:solidFill>
                  <a:srgbClr val="002060"/>
                </a:solidFill>
              </a:rPr>
              <a:t>УКРАЇНИ </a:t>
            </a:r>
            <a:r>
              <a:rPr lang="ru-RU" sz="2200" b="1" dirty="0" err="1" smtClean="0">
                <a:solidFill>
                  <a:srgbClr val="002060"/>
                </a:solidFill>
              </a:rPr>
              <a:t>від</a:t>
            </a:r>
            <a:r>
              <a:rPr lang="ru-RU" sz="2200" b="1" dirty="0" smtClean="0">
                <a:solidFill>
                  <a:srgbClr val="002060"/>
                </a:solidFill>
              </a:rPr>
              <a:t> 24 </a:t>
            </a:r>
            <a:r>
              <a:rPr lang="ru-RU" sz="2200" b="1" dirty="0" err="1">
                <a:solidFill>
                  <a:srgbClr val="002060"/>
                </a:solidFill>
              </a:rPr>
              <a:t>березня</a:t>
            </a:r>
            <a:r>
              <a:rPr lang="ru-RU" sz="2200" b="1" dirty="0">
                <a:solidFill>
                  <a:srgbClr val="002060"/>
                </a:solidFill>
              </a:rPr>
              <a:t> 2022 </a:t>
            </a:r>
            <a:r>
              <a:rPr lang="ru-RU" sz="2200" b="1" dirty="0" smtClean="0">
                <a:solidFill>
                  <a:srgbClr val="002060"/>
                </a:solidFill>
              </a:rPr>
              <a:t>р. № </a:t>
            </a:r>
            <a:r>
              <a:rPr lang="ru-RU" sz="2200" b="1" dirty="0">
                <a:solidFill>
                  <a:srgbClr val="002060"/>
                </a:solidFill>
              </a:rPr>
              <a:t>2145-IX</a:t>
            </a:r>
          </a:p>
          <a:p>
            <a:pPr marL="82296" indent="0">
              <a:buNone/>
            </a:pPr>
            <a:r>
              <a:rPr lang="ru-RU" sz="2200" b="1" dirty="0" smtClean="0">
                <a:solidFill>
                  <a:srgbClr val="C00000"/>
                </a:solidFill>
              </a:rPr>
              <a:t>«Про </a:t>
            </a:r>
            <a:r>
              <a:rPr lang="ru-RU" sz="2200" b="1" dirty="0" err="1">
                <a:solidFill>
                  <a:srgbClr val="C00000"/>
                </a:solidFill>
              </a:rPr>
              <a:t>внесення</a:t>
            </a:r>
            <a:r>
              <a:rPr lang="ru-RU" sz="2200" b="1" dirty="0">
                <a:solidFill>
                  <a:srgbClr val="C00000"/>
                </a:solidFill>
              </a:rPr>
              <a:t> </a:t>
            </a:r>
            <a:r>
              <a:rPr lang="ru-RU" sz="2200" b="1" dirty="0" err="1">
                <a:solidFill>
                  <a:srgbClr val="C00000"/>
                </a:solidFill>
              </a:rPr>
              <a:t>змін</a:t>
            </a:r>
            <a:r>
              <a:rPr lang="ru-RU" sz="2200" b="1" dirty="0">
                <a:solidFill>
                  <a:srgbClr val="C00000"/>
                </a:solidFill>
              </a:rPr>
              <a:t> до </a:t>
            </a:r>
            <a:r>
              <a:rPr lang="ru-RU" sz="2200" b="1" dirty="0" err="1">
                <a:solidFill>
                  <a:srgbClr val="C00000"/>
                </a:solidFill>
              </a:rPr>
              <a:t>деяких</a:t>
            </a:r>
            <a:r>
              <a:rPr lang="ru-RU" sz="2200" b="1" dirty="0">
                <a:solidFill>
                  <a:srgbClr val="C00000"/>
                </a:solidFill>
              </a:rPr>
              <a:t> </a:t>
            </a:r>
            <a:r>
              <a:rPr lang="ru-RU" sz="2200" b="1" dirty="0" err="1">
                <a:solidFill>
                  <a:srgbClr val="C00000"/>
                </a:solidFill>
              </a:rPr>
              <a:t>законодавчих</a:t>
            </a:r>
            <a:r>
              <a:rPr lang="ru-RU" sz="2200" b="1" dirty="0">
                <a:solidFill>
                  <a:srgbClr val="C00000"/>
                </a:solidFill>
              </a:rPr>
              <a:t> </a:t>
            </a:r>
            <a:r>
              <a:rPr lang="ru-RU" sz="2200" b="1" dirty="0" err="1">
                <a:solidFill>
                  <a:srgbClr val="C00000"/>
                </a:solidFill>
              </a:rPr>
              <a:t>актів</a:t>
            </a:r>
            <a:r>
              <a:rPr lang="ru-RU" sz="2200" b="1" dirty="0">
                <a:solidFill>
                  <a:srgbClr val="C00000"/>
                </a:solidFill>
              </a:rPr>
              <a:t> </a:t>
            </a:r>
            <a:r>
              <a:rPr lang="ru-RU" sz="2200" b="1" dirty="0" err="1">
                <a:solidFill>
                  <a:srgbClr val="C00000"/>
                </a:solidFill>
              </a:rPr>
              <a:t>України</a:t>
            </a:r>
            <a:r>
              <a:rPr lang="ru-RU" sz="2200" b="1" dirty="0">
                <a:solidFill>
                  <a:srgbClr val="C00000"/>
                </a:solidFill>
              </a:rPr>
              <a:t> </a:t>
            </a:r>
            <a:r>
              <a:rPr lang="ru-RU" sz="2200" b="1" dirty="0" err="1">
                <a:solidFill>
                  <a:srgbClr val="C00000"/>
                </a:solidFill>
              </a:rPr>
              <a:t>щодо</a:t>
            </a:r>
            <a:r>
              <a:rPr lang="ru-RU" sz="2200" b="1" dirty="0">
                <a:solidFill>
                  <a:srgbClr val="C00000"/>
                </a:solidFill>
              </a:rPr>
              <a:t> </a:t>
            </a:r>
            <a:r>
              <a:rPr lang="ru-RU" sz="2200" b="1" dirty="0" err="1">
                <a:solidFill>
                  <a:srgbClr val="C00000"/>
                </a:solidFill>
              </a:rPr>
              <a:t>створення</a:t>
            </a:r>
            <a:r>
              <a:rPr lang="ru-RU" sz="2200" b="1" dirty="0">
                <a:solidFill>
                  <a:srgbClr val="C00000"/>
                </a:solidFill>
              </a:rPr>
              <a:t> умов для </a:t>
            </a:r>
            <a:r>
              <a:rPr lang="ru-RU" sz="2200" b="1" dirty="0" err="1">
                <a:solidFill>
                  <a:srgbClr val="C00000"/>
                </a:solidFill>
              </a:rPr>
              <a:t>забезпечення</a:t>
            </a:r>
            <a:r>
              <a:rPr lang="ru-RU" sz="2200" b="1" dirty="0">
                <a:solidFill>
                  <a:srgbClr val="C00000"/>
                </a:solidFill>
              </a:rPr>
              <a:t> </a:t>
            </a:r>
            <a:r>
              <a:rPr lang="ru-RU" sz="2200" b="1" dirty="0" err="1">
                <a:solidFill>
                  <a:srgbClr val="C00000"/>
                </a:solidFill>
              </a:rPr>
              <a:t>продовольчої</a:t>
            </a:r>
            <a:r>
              <a:rPr lang="ru-RU" sz="2200" b="1" dirty="0">
                <a:solidFill>
                  <a:srgbClr val="C00000"/>
                </a:solidFill>
              </a:rPr>
              <a:t> </a:t>
            </a:r>
            <a:r>
              <a:rPr lang="ru-RU" sz="2200" b="1" dirty="0" err="1">
                <a:solidFill>
                  <a:srgbClr val="C00000"/>
                </a:solidFill>
              </a:rPr>
              <a:t>безпеки</a:t>
            </a:r>
            <a:r>
              <a:rPr lang="ru-RU" sz="2200" b="1" dirty="0">
                <a:solidFill>
                  <a:srgbClr val="C00000"/>
                </a:solidFill>
              </a:rPr>
              <a:t> в </a:t>
            </a:r>
            <a:r>
              <a:rPr lang="ru-RU" sz="2200" b="1" dirty="0" err="1">
                <a:solidFill>
                  <a:srgbClr val="C00000"/>
                </a:solidFill>
              </a:rPr>
              <a:t>умовах</a:t>
            </a:r>
            <a:r>
              <a:rPr lang="ru-RU" sz="2200" b="1" dirty="0">
                <a:solidFill>
                  <a:srgbClr val="C00000"/>
                </a:solidFill>
              </a:rPr>
              <a:t> </a:t>
            </a:r>
            <a:r>
              <a:rPr lang="ru-RU" sz="2200" b="1" dirty="0" err="1">
                <a:solidFill>
                  <a:srgbClr val="C00000"/>
                </a:solidFill>
              </a:rPr>
              <a:t>воєнного</a:t>
            </a:r>
            <a:r>
              <a:rPr lang="ru-RU" sz="2200" b="1" dirty="0">
                <a:solidFill>
                  <a:srgbClr val="C00000"/>
                </a:solidFill>
              </a:rPr>
              <a:t> </a:t>
            </a:r>
            <a:r>
              <a:rPr lang="ru-RU" sz="2200" b="1" dirty="0" smtClean="0">
                <a:solidFill>
                  <a:srgbClr val="C00000"/>
                </a:solidFill>
              </a:rPr>
              <a:t>стану»</a:t>
            </a:r>
          </a:p>
          <a:p>
            <a:pPr marL="82296" indent="0">
              <a:buNone/>
            </a:pPr>
            <a:endParaRPr lang="ru-RU" sz="2200" dirty="0" smtClean="0"/>
          </a:p>
          <a:p>
            <a:pPr marL="82296" indent="0">
              <a:buNone/>
            </a:pPr>
            <a:r>
              <a:rPr lang="ru-RU" sz="3100" b="1" dirty="0" err="1"/>
              <a:t>спрощення</a:t>
            </a:r>
            <a:r>
              <a:rPr lang="ru-RU" sz="3100" b="1" dirty="0"/>
              <a:t> порядку </a:t>
            </a:r>
            <a:r>
              <a:rPr lang="ru-RU" sz="3100" b="1" dirty="0" err="1"/>
              <a:t>передачі</a:t>
            </a:r>
            <a:r>
              <a:rPr lang="ru-RU" sz="3100" b="1" dirty="0"/>
              <a:t> в </a:t>
            </a:r>
            <a:r>
              <a:rPr lang="ru-RU" sz="3100" b="1" dirty="0" err="1"/>
              <a:t>оренду</a:t>
            </a:r>
            <a:r>
              <a:rPr lang="ru-RU" sz="3100" b="1" dirty="0"/>
              <a:t> </a:t>
            </a:r>
            <a:r>
              <a:rPr lang="ru-RU" sz="3100" b="1" dirty="0" err="1"/>
              <a:t>землі</a:t>
            </a:r>
            <a:r>
              <a:rPr lang="ru-RU" sz="3100" b="1" dirty="0"/>
              <a:t> для </a:t>
            </a:r>
            <a:r>
              <a:rPr lang="ru-RU" sz="3100" b="1" dirty="0" err="1"/>
              <a:t>ведення</a:t>
            </a:r>
            <a:r>
              <a:rPr lang="ru-RU" sz="3100" b="1" dirty="0"/>
              <a:t> товарного </a:t>
            </a:r>
            <a:r>
              <a:rPr lang="ru-RU" sz="3100" b="1" dirty="0" err="1"/>
              <a:t>сільгоспвиробництва</a:t>
            </a:r>
            <a:r>
              <a:rPr lang="ru-RU" sz="3100" b="1" dirty="0" smtClean="0"/>
              <a:t>.</a:t>
            </a:r>
          </a:p>
          <a:p>
            <a:pPr marL="82296" indent="0">
              <a:buNone/>
            </a:pPr>
            <a:endParaRPr lang="ru-RU" sz="2600" b="1" dirty="0"/>
          </a:p>
          <a:p>
            <a:pPr marL="82296" indent="0" algn="just">
              <a:buNone/>
            </a:pPr>
            <a:r>
              <a:rPr lang="ru-RU" sz="2600" dirty="0" err="1"/>
              <a:t>Це</a:t>
            </a:r>
            <a:r>
              <a:rPr lang="ru-RU" sz="2600" dirty="0"/>
              <a:t> </a:t>
            </a:r>
            <a:r>
              <a:rPr lang="ru-RU" sz="2600" dirty="0" err="1"/>
              <a:t>стосується</a:t>
            </a:r>
            <a:r>
              <a:rPr lang="ru-RU" sz="2600" dirty="0"/>
              <a:t> </a:t>
            </a:r>
            <a:r>
              <a:rPr lang="ru-RU" sz="2600" dirty="0" err="1"/>
              <a:t>виключно</a:t>
            </a:r>
            <a:r>
              <a:rPr lang="ru-RU" sz="2600" dirty="0"/>
              <a:t> земель с/г </a:t>
            </a:r>
            <a:r>
              <a:rPr lang="ru-RU" sz="2600" dirty="0" err="1"/>
              <a:t>призначення</a:t>
            </a:r>
            <a:r>
              <a:rPr lang="ru-RU" sz="2600" dirty="0"/>
              <a:t> </a:t>
            </a:r>
            <a:r>
              <a:rPr lang="ru-RU" sz="2600" dirty="0" err="1"/>
              <a:t>державної</a:t>
            </a:r>
            <a:r>
              <a:rPr lang="ru-RU" sz="2600" dirty="0"/>
              <a:t> </a:t>
            </a:r>
            <a:r>
              <a:rPr lang="ru-RU" sz="2600" dirty="0" smtClean="0"/>
              <a:t>та </a:t>
            </a:r>
            <a:r>
              <a:rPr lang="ru-RU" sz="2600" dirty="0" err="1"/>
              <a:t>комунальної</a:t>
            </a:r>
            <a:r>
              <a:rPr lang="ru-RU" sz="2600" dirty="0"/>
              <a:t> </a:t>
            </a:r>
            <a:r>
              <a:rPr lang="ru-RU" sz="2600" dirty="0" err="1"/>
              <a:t>власності</a:t>
            </a:r>
            <a:r>
              <a:rPr lang="ru-RU" sz="2600" dirty="0"/>
              <a:t>, </a:t>
            </a:r>
            <a:r>
              <a:rPr lang="ru-RU" sz="2600" dirty="0" err="1"/>
              <a:t>невитребуваних</a:t>
            </a:r>
            <a:r>
              <a:rPr lang="ru-RU" sz="2600" dirty="0"/>
              <a:t>, </a:t>
            </a:r>
            <a:r>
              <a:rPr lang="ru-RU" sz="2600" dirty="0" err="1"/>
              <a:t>нерозподілених</a:t>
            </a:r>
            <a:r>
              <a:rPr lang="ru-RU" sz="2600" dirty="0"/>
              <a:t> земель, </a:t>
            </a:r>
            <a:r>
              <a:rPr lang="ru-RU" sz="2600" dirty="0" err="1"/>
              <a:t>які</a:t>
            </a:r>
            <a:r>
              <a:rPr lang="ru-RU" sz="2600" dirty="0"/>
              <a:t> </a:t>
            </a:r>
            <a:r>
              <a:rPr lang="ru-RU" sz="2600" dirty="0" err="1"/>
              <a:t>передаються</a:t>
            </a:r>
            <a:r>
              <a:rPr lang="ru-RU" sz="2600" dirty="0"/>
              <a:t> в </a:t>
            </a:r>
            <a:r>
              <a:rPr lang="ru-RU" sz="2600" dirty="0" err="1"/>
              <a:t>оренду</a:t>
            </a:r>
            <a:r>
              <a:rPr lang="ru-RU" sz="2600" dirty="0"/>
              <a:t> для товарного с/г </a:t>
            </a:r>
            <a:r>
              <a:rPr lang="ru-RU" sz="2600" dirty="0" err="1"/>
              <a:t>виробництва</a:t>
            </a:r>
            <a:r>
              <a:rPr lang="ru-RU" sz="2600" dirty="0"/>
              <a:t>.</a:t>
            </a:r>
          </a:p>
          <a:p>
            <a:pPr marL="625475" indent="-266700"/>
            <a:r>
              <a:rPr lang="ru-RU" sz="2600" dirty="0" smtClean="0"/>
              <a:t>строк </a:t>
            </a:r>
            <a:r>
              <a:rPr lang="ru-RU" sz="2600" dirty="0" err="1"/>
              <a:t>оренди</a:t>
            </a:r>
            <a:r>
              <a:rPr lang="ru-RU" sz="2600" dirty="0"/>
              <a:t>: не </a:t>
            </a:r>
            <a:r>
              <a:rPr lang="ru-RU" sz="2600" dirty="0" err="1"/>
              <a:t>більше</a:t>
            </a:r>
            <a:r>
              <a:rPr lang="ru-RU" sz="2600" dirty="0"/>
              <a:t> 1 року;</a:t>
            </a:r>
          </a:p>
          <a:p>
            <a:pPr marL="625475" indent="-266700"/>
            <a:r>
              <a:rPr lang="ru-RU" sz="2600" dirty="0" err="1" smtClean="0"/>
              <a:t>розмір</a:t>
            </a:r>
            <a:r>
              <a:rPr lang="ru-RU" sz="2600" dirty="0" smtClean="0"/>
              <a:t> </a:t>
            </a:r>
            <a:r>
              <a:rPr lang="ru-RU" sz="2600" dirty="0" err="1"/>
              <a:t>орендної</a:t>
            </a:r>
            <a:r>
              <a:rPr lang="ru-RU" sz="2600" dirty="0"/>
              <a:t> плати: не </a:t>
            </a:r>
            <a:r>
              <a:rPr lang="ru-RU" sz="2600" dirty="0" err="1"/>
              <a:t>більше</a:t>
            </a:r>
            <a:r>
              <a:rPr lang="ru-RU" sz="2600" dirty="0"/>
              <a:t> 8% </a:t>
            </a:r>
            <a:r>
              <a:rPr lang="ru-RU" sz="2600" dirty="0" err="1"/>
              <a:t>середньої</a:t>
            </a:r>
            <a:r>
              <a:rPr lang="ru-RU" sz="2600" dirty="0"/>
              <a:t> </a:t>
            </a:r>
            <a:r>
              <a:rPr lang="ru-RU" sz="2600" dirty="0" err="1"/>
              <a:t>НГО</a:t>
            </a:r>
            <a:r>
              <a:rPr lang="ru-RU" sz="2600" dirty="0"/>
              <a:t> </a:t>
            </a:r>
            <a:r>
              <a:rPr lang="ru-RU" sz="2600" dirty="0" err="1"/>
              <a:t>одиниці</a:t>
            </a:r>
            <a:r>
              <a:rPr lang="ru-RU" sz="2600" dirty="0"/>
              <a:t> </a:t>
            </a:r>
            <a:r>
              <a:rPr lang="ru-RU" sz="2600" dirty="0" err="1"/>
              <a:t>площі</a:t>
            </a:r>
            <a:r>
              <a:rPr lang="ru-RU" sz="2600" dirty="0"/>
              <a:t> </a:t>
            </a:r>
            <a:r>
              <a:rPr lang="ru-RU" sz="2600" dirty="0" err="1"/>
              <a:t>ріллі</a:t>
            </a:r>
            <a:r>
              <a:rPr lang="ru-RU" sz="2600" dirty="0"/>
              <a:t> по </a:t>
            </a:r>
            <a:r>
              <a:rPr lang="ru-RU" sz="2600" dirty="0" err="1"/>
              <a:t>області</a:t>
            </a:r>
            <a:r>
              <a:rPr lang="ru-RU" sz="2600" dirty="0"/>
              <a:t>;</a:t>
            </a:r>
          </a:p>
          <a:p>
            <a:pPr marL="625475" indent="-266700"/>
            <a:r>
              <a:rPr lang="ru-RU" sz="2600" dirty="0" err="1" smtClean="0"/>
              <a:t>встановлено</a:t>
            </a:r>
            <a:r>
              <a:rPr lang="ru-RU" sz="2600" dirty="0" smtClean="0"/>
              <a:t> </a:t>
            </a:r>
            <a:r>
              <a:rPr lang="ru-RU" sz="2600" dirty="0" err="1"/>
              <a:t>обмеження</a:t>
            </a:r>
            <a:r>
              <a:rPr lang="ru-RU" sz="2600" dirty="0"/>
              <a:t> прав </a:t>
            </a:r>
            <a:r>
              <a:rPr lang="ru-RU" sz="2600" dirty="0" err="1"/>
              <a:t>орендарів</a:t>
            </a:r>
            <a:r>
              <a:rPr lang="ru-RU" sz="2600" dirty="0"/>
              <a:t> </a:t>
            </a:r>
            <a:r>
              <a:rPr lang="ru-RU" sz="2600" dirty="0" err="1"/>
              <a:t>щодо</a:t>
            </a:r>
            <a:r>
              <a:rPr lang="ru-RU" sz="2600" dirty="0"/>
              <a:t> </a:t>
            </a:r>
            <a:r>
              <a:rPr lang="ru-RU" sz="2600" dirty="0" err="1"/>
              <a:t>використання</a:t>
            </a:r>
            <a:r>
              <a:rPr lang="ru-RU" sz="2600" dirty="0"/>
              <a:t> </a:t>
            </a:r>
            <a:r>
              <a:rPr lang="ru-RU" sz="2600" dirty="0" err="1"/>
              <a:t>земельних</a:t>
            </a:r>
            <a:r>
              <a:rPr lang="ru-RU" sz="2600" dirty="0"/>
              <a:t> </a:t>
            </a:r>
            <a:r>
              <a:rPr lang="ru-RU" sz="2600" dirty="0" err="1"/>
              <a:t>ділянок</a:t>
            </a:r>
            <a:r>
              <a:rPr lang="ru-RU" sz="2600" dirty="0"/>
              <a:t> с/г </a:t>
            </a:r>
            <a:r>
              <a:rPr lang="ru-RU" sz="2600" dirty="0" err="1" smtClean="0"/>
              <a:t>призначення</a:t>
            </a:r>
            <a:r>
              <a:rPr lang="ru-RU" sz="2600" dirty="0" smtClean="0"/>
              <a:t>;</a:t>
            </a:r>
          </a:p>
          <a:p>
            <a:pPr marL="625475" indent="-266700"/>
            <a:r>
              <a:rPr lang="ru-RU" sz="2600" dirty="0" err="1" smtClean="0"/>
              <a:t>такі</a:t>
            </a:r>
            <a:r>
              <a:rPr lang="ru-RU" sz="2600" dirty="0" smtClean="0"/>
              <a:t> </a:t>
            </a:r>
            <a:r>
              <a:rPr lang="ru-RU" sz="2600" dirty="0"/>
              <a:t>договори </a:t>
            </a:r>
            <a:r>
              <a:rPr lang="ru-RU" sz="2600" dirty="0" err="1"/>
              <a:t>оренди</a:t>
            </a:r>
            <a:r>
              <a:rPr lang="ru-RU" sz="2600" dirty="0"/>
              <a:t> </a:t>
            </a:r>
            <a:r>
              <a:rPr lang="ru-RU" sz="2600" dirty="0" err="1"/>
              <a:t>укладаються</a:t>
            </a:r>
            <a:r>
              <a:rPr lang="ru-RU" sz="2600" dirty="0"/>
              <a:t> в </a:t>
            </a:r>
            <a:r>
              <a:rPr lang="ru-RU" sz="2600" dirty="0" err="1"/>
              <a:t>електронній</a:t>
            </a:r>
            <a:r>
              <a:rPr lang="ru-RU" sz="2600" dirty="0"/>
              <a:t> </a:t>
            </a:r>
            <a:r>
              <a:rPr lang="ru-RU" sz="2600" dirty="0" err="1"/>
              <a:t>формі</a:t>
            </a:r>
            <a:r>
              <a:rPr lang="ru-RU" sz="2600" dirty="0"/>
              <a:t>, без </a:t>
            </a:r>
            <a:r>
              <a:rPr lang="ru-RU" sz="2600" dirty="0" err="1"/>
              <a:t>проведення</a:t>
            </a:r>
            <a:r>
              <a:rPr lang="ru-RU" sz="2600" dirty="0"/>
              <a:t> </a:t>
            </a:r>
            <a:r>
              <a:rPr lang="ru-RU" sz="2600" dirty="0" err="1"/>
              <a:t>земельних</a:t>
            </a:r>
            <a:r>
              <a:rPr lang="ru-RU" sz="2600" dirty="0"/>
              <a:t> </a:t>
            </a:r>
            <a:r>
              <a:rPr lang="ru-RU" sz="2600" dirty="0" err="1"/>
              <a:t>торгів</a:t>
            </a:r>
            <a:r>
              <a:rPr lang="ru-RU" sz="2600" dirty="0"/>
              <a:t>.</a:t>
            </a:r>
          </a:p>
          <a:p>
            <a:pPr marL="625475" indent="-266700"/>
            <a:r>
              <a:rPr lang="ru-RU" sz="2600" dirty="0" err="1" smtClean="0"/>
              <a:t>укладені</a:t>
            </a:r>
            <a:r>
              <a:rPr lang="ru-RU" sz="2600" dirty="0" smtClean="0"/>
              <a:t> </a:t>
            </a:r>
            <a:r>
              <a:rPr lang="ru-RU" sz="2600" dirty="0"/>
              <a:t>договори </a:t>
            </a:r>
            <a:r>
              <a:rPr lang="ru-RU" sz="2600" dirty="0" err="1"/>
              <a:t>оренди</a:t>
            </a:r>
            <a:r>
              <a:rPr lang="ru-RU" sz="2600" dirty="0"/>
              <a:t> </a:t>
            </a:r>
            <a:r>
              <a:rPr lang="ru-RU" sz="2600" dirty="0" err="1"/>
              <a:t>реєструються</a:t>
            </a:r>
            <a:r>
              <a:rPr lang="ru-RU" sz="2600" dirty="0"/>
              <a:t> </a:t>
            </a:r>
            <a:r>
              <a:rPr lang="ru-RU" sz="2600" dirty="0" err="1"/>
              <a:t>районними</a:t>
            </a:r>
            <a:r>
              <a:rPr lang="ru-RU" sz="2600" dirty="0"/>
              <a:t> </a:t>
            </a:r>
            <a:r>
              <a:rPr lang="ru-RU" sz="2600" dirty="0" err="1"/>
              <a:t>військовими</a:t>
            </a:r>
            <a:r>
              <a:rPr lang="ru-RU" sz="2600" dirty="0"/>
              <a:t> </a:t>
            </a:r>
            <a:r>
              <a:rPr lang="ru-RU" sz="2600" dirty="0" err="1"/>
              <a:t>адміністраціями</a:t>
            </a:r>
            <a:r>
              <a:rPr lang="ru-RU" sz="2600" dirty="0"/>
              <a:t> у </a:t>
            </a:r>
            <a:r>
              <a:rPr lang="ru-RU" sz="2600" dirty="0" err="1"/>
              <a:t>Книзі</a:t>
            </a:r>
            <a:r>
              <a:rPr lang="ru-RU" sz="2600" dirty="0"/>
              <a:t> </a:t>
            </a:r>
            <a:r>
              <a:rPr lang="ru-RU" sz="2600" dirty="0" err="1"/>
              <a:t>реєстрації</a:t>
            </a:r>
            <a:r>
              <a:rPr lang="ru-RU" sz="2600" dirty="0"/>
              <a:t> </a:t>
            </a:r>
            <a:r>
              <a:rPr lang="ru-RU" sz="2600" dirty="0" err="1"/>
              <a:t>землеволодінь</a:t>
            </a:r>
            <a:r>
              <a:rPr lang="ru-RU" sz="2600" dirty="0"/>
              <a:t> і </a:t>
            </a:r>
            <a:r>
              <a:rPr lang="ru-RU" sz="2600" dirty="0" err="1"/>
              <a:t>землекористувань</a:t>
            </a:r>
            <a:r>
              <a:rPr lang="ru-RU" sz="2600" dirty="0"/>
              <a:t> в </a:t>
            </a:r>
            <a:r>
              <a:rPr lang="ru-RU" sz="2600" dirty="0" err="1"/>
              <a:t>умовах</a:t>
            </a:r>
            <a:r>
              <a:rPr lang="ru-RU" sz="2600" dirty="0"/>
              <a:t> </a:t>
            </a:r>
            <a:r>
              <a:rPr lang="ru-RU" sz="2600" dirty="0" err="1"/>
              <a:t>воєнного</a:t>
            </a:r>
            <a:r>
              <a:rPr lang="ru-RU" sz="2600" dirty="0"/>
              <a:t> стану, </a:t>
            </a:r>
            <a:r>
              <a:rPr lang="ru-RU" sz="2600" dirty="0" err="1"/>
              <a:t>що</a:t>
            </a:r>
            <a:r>
              <a:rPr lang="ru-RU" sz="2600" dirty="0"/>
              <a:t> </a:t>
            </a:r>
            <a:r>
              <a:rPr lang="ru-RU" sz="2600" dirty="0" err="1"/>
              <a:t>ведеться</a:t>
            </a:r>
            <a:r>
              <a:rPr lang="ru-RU" sz="2600" dirty="0"/>
              <a:t> у </a:t>
            </a:r>
            <a:r>
              <a:rPr lang="ru-RU" sz="2600" dirty="0" err="1"/>
              <a:t>паперовій</a:t>
            </a:r>
            <a:r>
              <a:rPr lang="ru-RU" sz="2600" dirty="0"/>
              <a:t> та </a:t>
            </a:r>
            <a:r>
              <a:rPr lang="ru-RU" sz="2600" dirty="0" err="1"/>
              <a:t>електронній</a:t>
            </a:r>
            <a:r>
              <a:rPr lang="ru-RU" sz="2600" dirty="0"/>
              <a:t> </a:t>
            </a:r>
            <a:r>
              <a:rPr lang="ru-RU" sz="2600" dirty="0" err="1"/>
              <a:t>формі</a:t>
            </a:r>
            <a:r>
              <a:rPr lang="ru-RU" sz="2600" dirty="0"/>
              <a:t>.</a:t>
            </a:r>
            <a:endParaRPr lang="ru-RU" sz="2600" dirty="0" smtClean="0"/>
          </a:p>
        </p:txBody>
      </p:sp>
    </p:spTree>
    <p:extLst>
      <p:ext uri="{BB962C8B-B14F-4D97-AF65-F5344CB8AC3E}">
        <p14:creationId xmlns:p14="http://schemas.microsoft.com/office/powerpoint/2010/main" val="1851810682"/>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259632" y="44624"/>
            <a:ext cx="7674056" cy="648072"/>
          </a:xfrm>
          <a:ln w="19050">
            <a:solidFill>
              <a:schemeClr val="accent1"/>
            </a:solidFill>
          </a:ln>
        </p:spPr>
        <p:txBody>
          <a:bodyPr>
            <a:noAutofit/>
          </a:bodyPr>
          <a:lstStyle/>
          <a:p>
            <a:pPr algn="ctr"/>
            <a:r>
              <a:rPr lang="ru-RU" sz="2600" b="1" dirty="0" err="1" smtClean="0">
                <a:effectLst/>
              </a:rPr>
              <a:t>Оренда</a:t>
            </a:r>
            <a:r>
              <a:rPr lang="ru-RU" sz="2600" b="1" dirty="0" smtClean="0">
                <a:effectLst/>
              </a:rPr>
              <a:t> </a:t>
            </a:r>
            <a:r>
              <a:rPr lang="ru-RU" sz="2600" b="1" dirty="0" err="1" smtClean="0">
                <a:effectLst/>
              </a:rPr>
              <a:t>землі</a:t>
            </a:r>
            <a:r>
              <a:rPr lang="ru-RU" sz="2600" b="1" dirty="0" smtClean="0">
                <a:effectLst/>
              </a:rPr>
              <a:t> в </a:t>
            </a:r>
            <a:r>
              <a:rPr lang="ru-RU" sz="2600" b="1" dirty="0" err="1" smtClean="0">
                <a:effectLst/>
              </a:rPr>
              <a:t>умовах</a:t>
            </a:r>
            <a:r>
              <a:rPr lang="ru-RU" sz="2600" b="1" dirty="0" smtClean="0">
                <a:effectLst/>
              </a:rPr>
              <a:t> </a:t>
            </a:r>
            <a:r>
              <a:rPr lang="ru-RU" sz="2600" b="1" dirty="0" err="1" smtClean="0">
                <a:effectLst/>
              </a:rPr>
              <a:t>воєнного</a:t>
            </a:r>
            <a:r>
              <a:rPr lang="ru-RU" sz="2600" b="1" dirty="0" smtClean="0">
                <a:effectLst/>
              </a:rPr>
              <a:t> стану</a:t>
            </a:r>
            <a:endParaRPr lang="en-US" sz="2600" b="1" dirty="0">
              <a:effectLst/>
            </a:endParaRPr>
          </a:p>
        </p:txBody>
      </p:sp>
      <p:sp>
        <p:nvSpPr>
          <p:cNvPr id="3" name="Місце для вмісту 2"/>
          <p:cNvSpPr>
            <a:spLocks noGrp="1"/>
          </p:cNvSpPr>
          <p:nvPr>
            <p:ph idx="1"/>
          </p:nvPr>
        </p:nvSpPr>
        <p:spPr>
          <a:xfrm>
            <a:off x="1259632" y="908720"/>
            <a:ext cx="7674056" cy="5949280"/>
          </a:xfrm>
        </p:spPr>
        <p:txBody>
          <a:bodyPr>
            <a:normAutofit fontScale="92500" lnSpcReduction="10000"/>
          </a:bodyPr>
          <a:lstStyle/>
          <a:p>
            <a:pPr marL="82296" indent="0">
              <a:buNone/>
            </a:pPr>
            <a:r>
              <a:rPr lang="ru-RU" sz="2200" b="1" dirty="0">
                <a:solidFill>
                  <a:srgbClr val="002060"/>
                </a:solidFill>
              </a:rPr>
              <a:t>ЗАКОН </a:t>
            </a:r>
            <a:r>
              <a:rPr lang="ru-RU" sz="2200" b="1" dirty="0" smtClean="0">
                <a:solidFill>
                  <a:srgbClr val="002060"/>
                </a:solidFill>
              </a:rPr>
              <a:t>УКРАЇНИ </a:t>
            </a:r>
            <a:r>
              <a:rPr lang="ru-RU" sz="2200" b="1" dirty="0" err="1" smtClean="0">
                <a:solidFill>
                  <a:srgbClr val="002060"/>
                </a:solidFill>
              </a:rPr>
              <a:t>від</a:t>
            </a:r>
            <a:r>
              <a:rPr lang="ru-RU" sz="2200" b="1" dirty="0" smtClean="0">
                <a:solidFill>
                  <a:srgbClr val="002060"/>
                </a:solidFill>
              </a:rPr>
              <a:t> 24 </a:t>
            </a:r>
            <a:r>
              <a:rPr lang="ru-RU" sz="2200" b="1" dirty="0" err="1">
                <a:solidFill>
                  <a:srgbClr val="002060"/>
                </a:solidFill>
              </a:rPr>
              <a:t>березня</a:t>
            </a:r>
            <a:r>
              <a:rPr lang="ru-RU" sz="2200" b="1" dirty="0">
                <a:solidFill>
                  <a:srgbClr val="002060"/>
                </a:solidFill>
              </a:rPr>
              <a:t> 2022 </a:t>
            </a:r>
            <a:r>
              <a:rPr lang="ru-RU" sz="2200" b="1" dirty="0" smtClean="0">
                <a:solidFill>
                  <a:srgbClr val="002060"/>
                </a:solidFill>
              </a:rPr>
              <a:t>р. № </a:t>
            </a:r>
            <a:r>
              <a:rPr lang="ru-RU" sz="2200" b="1" dirty="0">
                <a:solidFill>
                  <a:srgbClr val="002060"/>
                </a:solidFill>
              </a:rPr>
              <a:t>2145-IX</a:t>
            </a:r>
          </a:p>
          <a:p>
            <a:pPr marL="82296" indent="0">
              <a:buNone/>
            </a:pPr>
            <a:r>
              <a:rPr lang="ru-RU" sz="2200" b="1" dirty="0" smtClean="0">
                <a:solidFill>
                  <a:srgbClr val="C00000"/>
                </a:solidFill>
              </a:rPr>
              <a:t>«Про </a:t>
            </a:r>
            <a:r>
              <a:rPr lang="ru-RU" sz="2200" b="1" dirty="0" err="1">
                <a:solidFill>
                  <a:srgbClr val="C00000"/>
                </a:solidFill>
              </a:rPr>
              <a:t>внесення</a:t>
            </a:r>
            <a:r>
              <a:rPr lang="ru-RU" sz="2200" b="1" dirty="0">
                <a:solidFill>
                  <a:srgbClr val="C00000"/>
                </a:solidFill>
              </a:rPr>
              <a:t> </a:t>
            </a:r>
            <a:r>
              <a:rPr lang="ru-RU" sz="2200" b="1" dirty="0" err="1">
                <a:solidFill>
                  <a:srgbClr val="C00000"/>
                </a:solidFill>
              </a:rPr>
              <a:t>змін</a:t>
            </a:r>
            <a:r>
              <a:rPr lang="ru-RU" sz="2200" b="1" dirty="0">
                <a:solidFill>
                  <a:srgbClr val="C00000"/>
                </a:solidFill>
              </a:rPr>
              <a:t> до </a:t>
            </a:r>
            <a:r>
              <a:rPr lang="ru-RU" sz="2200" b="1" dirty="0" err="1">
                <a:solidFill>
                  <a:srgbClr val="C00000"/>
                </a:solidFill>
              </a:rPr>
              <a:t>деяких</a:t>
            </a:r>
            <a:r>
              <a:rPr lang="ru-RU" sz="2200" b="1" dirty="0">
                <a:solidFill>
                  <a:srgbClr val="C00000"/>
                </a:solidFill>
              </a:rPr>
              <a:t> </a:t>
            </a:r>
            <a:r>
              <a:rPr lang="ru-RU" sz="2200" b="1" dirty="0" err="1">
                <a:solidFill>
                  <a:srgbClr val="C00000"/>
                </a:solidFill>
              </a:rPr>
              <a:t>законодавчих</a:t>
            </a:r>
            <a:r>
              <a:rPr lang="ru-RU" sz="2200" b="1" dirty="0">
                <a:solidFill>
                  <a:srgbClr val="C00000"/>
                </a:solidFill>
              </a:rPr>
              <a:t> </a:t>
            </a:r>
            <a:r>
              <a:rPr lang="ru-RU" sz="2200" b="1" dirty="0" err="1">
                <a:solidFill>
                  <a:srgbClr val="C00000"/>
                </a:solidFill>
              </a:rPr>
              <a:t>актів</a:t>
            </a:r>
            <a:r>
              <a:rPr lang="ru-RU" sz="2200" b="1" dirty="0">
                <a:solidFill>
                  <a:srgbClr val="C00000"/>
                </a:solidFill>
              </a:rPr>
              <a:t> </a:t>
            </a:r>
            <a:r>
              <a:rPr lang="ru-RU" sz="2200" b="1" dirty="0" err="1">
                <a:solidFill>
                  <a:srgbClr val="C00000"/>
                </a:solidFill>
              </a:rPr>
              <a:t>України</a:t>
            </a:r>
            <a:r>
              <a:rPr lang="ru-RU" sz="2200" b="1" dirty="0">
                <a:solidFill>
                  <a:srgbClr val="C00000"/>
                </a:solidFill>
              </a:rPr>
              <a:t> </a:t>
            </a:r>
            <a:r>
              <a:rPr lang="ru-RU" sz="2200" b="1" dirty="0" err="1">
                <a:solidFill>
                  <a:srgbClr val="C00000"/>
                </a:solidFill>
              </a:rPr>
              <a:t>щодо</a:t>
            </a:r>
            <a:r>
              <a:rPr lang="ru-RU" sz="2200" b="1" dirty="0">
                <a:solidFill>
                  <a:srgbClr val="C00000"/>
                </a:solidFill>
              </a:rPr>
              <a:t> </a:t>
            </a:r>
            <a:r>
              <a:rPr lang="ru-RU" sz="2200" b="1" dirty="0" err="1">
                <a:solidFill>
                  <a:srgbClr val="C00000"/>
                </a:solidFill>
              </a:rPr>
              <a:t>створення</a:t>
            </a:r>
            <a:r>
              <a:rPr lang="ru-RU" sz="2200" b="1" dirty="0">
                <a:solidFill>
                  <a:srgbClr val="C00000"/>
                </a:solidFill>
              </a:rPr>
              <a:t> умов для </a:t>
            </a:r>
            <a:r>
              <a:rPr lang="ru-RU" sz="2200" b="1" dirty="0" err="1">
                <a:solidFill>
                  <a:srgbClr val="C00000"/>
                </a:solidFill>
              </a:rPr>
              <a:t>забезпечення</a:t>
            </a:r>
            <a:r>
              <a:rPr lang="ru-RU" sz="2200" b="1" dirty="0">
                <a:solidFill>
                  <a:srgbClr val="C00000"/>
                </a:solidFill>
              </a:rPr>
              <a:t> </a:t>
            </a:r>
            <a:r>
              <a:rPr lang="ru-RU" sz="2200" b="1" dirty="0" err="1">
                <a:solidFill>
                  <a:srgbClr val="C00000"/>
                </a:solidFill>
              </a:rPr>
              <a:t>продовольчої</a:t>
            </a:r>
            <a:r>
              <a:rPr lang="ru-RU" sz="2200" b="1" dirty="0">
                <a:solidFill>
                  <a:srgbClr val="C00000"/>
                </a:solidFill>
              </a:rPr>
              <a:t> </a:t>
            </a:r>
            <a:r>
              <a:rPr lang="ru-RU" sz="2200" b="1" dirty="0" err="1">
                <a:solidFill>
                  <a:srgbClr val="C00000"/>
                </a:solidFill>
              </a:rPr>
              <a:t>безпеки</a:t>
            </a:r>
            <a:r>
              <a:rPr lang="ru-RU" sz="2200" b="1" dirty="0">
                <a:solidFill>
                  <a:srgbClr val="C00000"/>
                </a:solidFill>
              </a:rPr>
              <a:t> в </a:t>
            </a:r>
            <a:r>
              <a:rPr lang="ru-RU" sz="2200" b="1" dirty="0" err="1">
                <a:solidFill>
                  <a:srgbClr val="C00000"/>
                </a:solidFill>
              </a:rPr>
              <a:t>умовах</a:t>
            </a:r>
            <a:r>
              <a:rPr lang="ru-RU" sz="2200" b="1" dirty="0">
                <a:solidFill>
                  <a:srgbClr val="C00000"/>
                </a:solidFill>
              </a:rPr>
              <a:t> </a:t>
            </a:r>
            <a:r>
              <a:rPr lang="ru-RU" sz="2200" b="1" dirty="0" err="1">
                <a:solidFill>
                  <a:srgbClr val="C00000"/>
                </a:solidFill>
              </a:rPr>
              <a:t>воєнного</a:t>
            </a:r>
            <a:r>
              <a:rPr lang="ru-RU" sz="2200" b="1" dirty="0">
                <a:solidFill>
                  <a:srgbClr val="C00000"/>
                </a:solidFill>
              </a:rPr>
              <a:t> </a:t>
            </a:r>
            <a:r>
              <a:rPr lang="ru-RU" sz="2200" b="1" dirty="0" smtClean="0">
                <a:solidFill>
                  <a:srgbClr val="C00000"/>
                </a:solidFill>
              </a:rPr>
              <a:t>стану»</a:t>
            </a:r>
          </a:p>
          <a:p>
            <a:pPr marL="82296" indent="0" algn="just">
              <a:buNone/>
            </a:pPr>
            <a:endParaRPr lang="ru-RU" sz="2600" dirty="0" smtClean="0"/>
          </a:p>
          <a:p>
            <a:pPr marL="82296" indent="0" algn="just">
              <a:buNone/>
            </a:pPr>
            <a:r>
              <a:rPr lang="ru-RU" sz="2600" b="1" dirty="0" err="1"/>
              <a:t>надання</a:t>
            </a:r>
            <a:r>
              <a:rPr lang="ru-RU" sz="2600" b="1" dirty="0"/>
              <a:t> </a:t>
            </a:r>
            <a:r>
              <a:rPr lang="ru-RU" sz="2600" b="1" dirty="0" err="1"/>
              <a:t>постійним</a:t>
            </a:r>
            <a:r>
              <a:rPr lang="ru-RU" sz="2600" b="1" dirty="0"/>
              <a:t> </a:t>
            </a:r>
            <a:r>
              <a:rPr lang="ru-RU" sz="2600" b="1" dirty="0" err="1"/>
              <a:t>користувачам</a:t>
            </a:r>
            <a:r>
              <a:rPr lang="ru-RU" sz="2600" b="1" dirty="0"/>
              <a:t> (</a:t>
            </a:r>
            <a:r>
              <a:rPr lang="ru-RU" sz="2600" b="1" dirty="0" err="1"/>
              <a:t>крім</a:t>
            </a:r>
            <a:r>
              <a:rPr lang="ru-RU" sz="2600" b="1" dirty="0"/>
              <a:t> </a:t>
            </a:r>
            <a:r>
              <a:rPr lang="ru-RU" sz="2600" b="1" dirty="0" err="1"/>
              <a:t>державних</a:t>
            </a:r>
            <a:r>
              <a:rPr lang="ru-RU" sz="2600" b="1" dirty="0"/>
              <a:t>, </a:t>
            </a:r>
            <a:r>
              <a:rPr lang="ru-RU" sz="2600" b="1" dirty="0" err="1"/>
              <a:t>комунальних</a:t>
            </a:r>
            <a:r>
              <a:rPr lang="ru-RU" sz="2600" b="1" dirty="0"/>
              <a:t> </a:t>
            </a:r>
            <a:r>
              <a:rPr lang="ru-RU" sz="2600" b="1" dirty="0" err="1"/>
              <a:t>підприємств</a:t>
            </a:r>
            <a:r>
              <a:rPr lang="ru-RU" sz="2600" b="1" dirty="0"/>
              <a:t>, </a:t>
            </a:r>
            <a:r>
              <a:rPr lang="ru-RU" sz="2600" b="1" dirty="0" err="1"/>
              <a:t>установ</a:t>
            </a:r>
            <a:r>
              <a:rPr lang="ru-RU" sz="2600" b="1" dirty="0"/>
              <a:t>, </a:t>
            </a:r>
            <a:r>
              <a:rPr lang="ru-RU" sz="2600" b="1" dirty="0" err="1"/>
              <a:t>організацій</a:t>
            </a:r>
            <a:r>
              <a:rPr lang="ru-RU" sz="2600" b="1" dirty="0"/>
              <a:t>), </a:t>
            </a:r>
            <a:r>
              <a:rPr lang="ru-RU" sz="2600" b="1" dirty="0" err="1"/>
              <a:t>емфітевтам</a:t>
            </a:r>
            <a:r>
              <a:rPr lang="ru-RU" sz="2600" b="1" dirty="0"/>
              <a:t> права </a:t>
            </a:r>
            <a:r>
              <a:rPr lang="ru-RU" sz="2600" b="1" dirty="0" err="1"/>
              <a:t>передачі</a:t>
            </a:r>
            <a:r>
              <a:rPr lang="ru-RU" sz="2600" b="1" dirty="0"/>
              <a:t> в </a:t>
            </a:r>
            <a:r>
              <a:rPr lang="ru-RU" sz="2600" b="1" dirty="0" err="1"/>
              <a:t>оренду</a:t>
            </a:r>
            <a:r>
              <a:rPr lang="ru-RU" sz="2600" b="1" dirty="0"/>
              <a:t> </a:t>
            </a:r>
            <a:r>
              <a:rPr lang="ru-RU" sz="2600" b="1" dirty="0" err="1"/>
              <a:t>земельних</a:t>
            </a:r>
            <a:r>
              <a:rPr lang="ru-RU" sz="2600" b="1" dirty="0"/>
              <a:t> </a:t>
            </a:r>
            <a:r>
              <a:rPr lang="ru-RU" sz="2600" b="1" dirty="0" err="1"/>
              <a:t>ділянок</a:t>
            </a:r>
            <a:r>
              <a:rPr lang="ru-RU" sz="2600" b="1" dirty="0"/>
              <a:t> с/г </a:t>
            </a:r>
            <a:r>
              <a:rPr lang="ru-RU" sz="2600" b="1" dirty="0" err="1"/>
              <a:t>призначення</a:t>
            </a:r>
            <a:r>
              <a:rPr lang="ru-RU" sz="2600" b="1" dirty="0"/>
              <a:t>, за </a:t>
            </a:r>
            <a:r>
              <a:rPr lang="ru-RU" sz="2600" b="1" dirty="0" err="1"/>
              <a:t>окремими</a:t>
            </a:r>
            <a:r>
              <a:rPr lang="ru-RU" sz="2600" b="1" dirty="0"/>
              <a:t> </a:t>
            </a:r>
            <a:r>
              <a:rPr lang="ru-RU" sz="2600" b="1" dirty="0" err="1"/>
              <a:t>укладеними</a:t>
            </a:r>
            <a:r>
              <a:rPr lang="ru-RU" sz="2600" b="1" dirty="0"/>
              <a:t> договорами</a:t>
            </a:r>
            <a:r>
              <a:rPr lang="ru-RU" sz="2600" b="1" dirty="0" smtClean="0"/>
              <a:t>.</a:t>
            </a:r>
          </a:p>
          <a:p>
            <a:pPr marL="82296" indent="0" algn="just">
              <a:buNone/>
            </a:pPr>
            <a:endParaRPr lang="ru-RU" sz="2600" b="1" dirty="0" smtClean="0"/>
          </a:p>
          <a:p>
            <a:pPr marL="82296" indent="0" algn="just">
              <a:buNone/>
            </a:pPr>
            <a:r>
              <a:rPr lang="ru-RU" sz="2600" dirty="0" err="1"/>
              <a:t>Такий</a:t>
            </a:r>
            <a:r>
              <a:rPr lang="ru-RU" sz="2600" dirty="0"/>
              <a:t> </a:t>
            </a:r>
            <a:r>
              <a:rPr lang="ru-RU" sz="2600" dirty="0" err="1"/>
              <a:t>договір</a:t>
            </a:r>
            <a:r>
              <a:rPr lang="ru-RU" sz="2600" dirty="0"/>
              <a:t> </a:t>
            </a:r>
            <a:r>
              <a:rPr lang="ru-RU" sz="2600" dirty="0" err="1"/>
              <a:t>укладається</a:t>
            </a:r>
            <a:r>
              <a:rPr lang="ru-RU" sz="2600" dirty="0"/>
              <a:t> в </a:t>
            </a:r>
            <a:r>
              <a:rPr lang="ru-RU" sz="2600" dirty="0" err="1"/>
              <a:t>електронній</a:t>
            </a:r>
            <a:r>
              <a:rPr lang="ru-RU" sz="2600" dirty="0"/>
              <a:t> </a:t>
            </a:r>
            <a:r>
              <a:rPr lang="ru-RU" sz="2600" dirty="0" err="1"/>
              <a:t>формі</a:t>
            </a:r>
            <a:r>
              <a:rPr lang="ru-RU" sz="2600" dirty="0"/>
              <a:t> максимум на </a:t>
            </a:r>
            <a:r>
              <a:rPr lang="ru-RU" sz="2600" dirty="0" err="1"/>
              <a:t>річний</a:t>
            </a:r>
            <a:r>
              <a:rPr lang="ru-RU" sz="2600" dirty="0"/>
              <a:t> </a:t>
            </a:r>
            <a:r>
              <a:rPr lang="ru-RU" sz="2600" dirty="0" err="1"/>
              <a:t>термін</a:t>
            </a:r>
            <a:r>
              <a:rPr lang="ru-RU" sz="2600" dirty="0"/>
              <a:t>, а </a:t>
            </a:r>
            <a:r>
              <a:rPr lang="ru-RU" sz="2600" dirty="0" err="1"/>
              <a:t>після</a:t>
            </a:r>
            <a:r>
              <a:rPr lang="ru-RU" sz="2600" dirty="0"/>
              <a:t> </a:t>
            </a:r>
            <a:r>
              <a:rPr lang="ru-RU" sz="2600" dirty="0" err="1"/>
              <a:t>його</a:t>
            </a:r>
            <a:r>
              <a:rPr lang="ru-RU" sz="2600" dirty="0"/>
              <a:t> </a:t>
            </a:r>
            <a:r>
              <a:rPr lang="ru-RU" sz="2600" dirty="0" err="1"/>
              <a:t>закінчення</a:t>
            </a:r>
            <a:r>
              <a:rPr lang="ru-RU" sz="2600" dirty="0"/>
              <a:t> особи, </a:t>
            </a:r>
            <a:r>
              <a:rPr lang="ru-RU" sz="2600" dirty="0" err="1"/>
              <a:t>які</a:t>
            </a:r>
            <a:r>
              <a:rPr lang="ru-RU" sz="2600" dirty="0"/>
              <a:t> передали </a:t>
            </a:r>
            <a:r>
              <a:rPr lang="ru-RU" sz="2600" dirty="0" err="1"/>
              <a:t>відповідні</a:t>
            </a:r>
            <a:r>
              <a:rPr lang="ru-RU" sz="2600" dirty="0"/>
              <a:t> права на землю, </a:t>
            </a:r>
            <a:r>
              <a:rPr lang="ru-RU" sz="2600" dirty="0" err="1"/>
              <a:t>відновлюють</a:t>
            </a:r>
            <a:r>
              <a:rPr lang="ru-RU" sz="2600" dirty="0"/>
              <a:t> </a:t>
            </a:r>
            <a:r>
              <a:rPr lang="ru-RU" sz="2600" dirty="0" err="1"/>
              <a:t>свій</a:t>
            </a:r>
            <a:r>
              <a:rPr lang="ru-RU" sz="2600" dirty="0"/>
              <a:t> статус. </a:t>
            </a:r>
            <a:r>
              <a:rPr lang="ru-RU" sz="2600" dirty="0" err="1"/>
              <a:t>Це</a:t>
            </a:r>
            <a:r>
              <a:rPr lang="ru-RU" sz="2600" dirty="0"/>
              <a:t> </a:t>
            </a:r>
            <a:r>
              <a:rPr lang="ru-RU" sz="2600" dirty="0" err="1"/>
              <a:t>стосується</a:t>
            </a:r>
            <a:r>
              <a:rPr lang="ru-RU" sz="2600" dirty="0"/>
              <a:t> </a:t>
            </a:r>
            <a:r>
              <a:rPr lang="ru-RU" sz="2600" dirty="0" err="1"/>
              <a:t>орендаря</a:t>
            </a:r>
            <a:r>
              <a:rPr lang="ru-RU" sz="2600" dirty="0"/>
              <a:t>, </a:t>
            </a:r>
            <a:r>
              <a:rPr lang="ru-RU" sz="2600" dirty="0" err="1"/>
              <a:t>суборендаря</a:t>
            </a:r>
            <a:r>
              <a:rPr lang="ru-RU" sz="2600" dirty="0"/>
              <a:t>, </a:t>
            </a:r>
            <a:r>
              <a:rPr lang="ru-RU" sz="2600" dirty="0" err="1"/>
              <a:t>постійного</a:t>
            </a:r>
            <a:r>
              <a:rPr lang="ru-RU" sz="2600" dirty="0"/>
              <a:t> </a:t>
            </a:r>
            <a:r>
              <a:rPr lang="ru-RU" sz="2600" dirty="0" err="1"/>
              <a:t>користувача</a:t>
            </a:r>
            <a:r>
              <a:rPr lang="ru-RU" sz="2600" dirty="0"/>
              <a:t> та </a:t>
            </a:r>
            <a:r>
              <a:rPr lang="ru-RU" sz="2600" dirty="0" err="1"/>
              <a:t>емфітевта</a:t>
            </a:r>
            <a:r>
              <a:rPr lang="ru-RU" sz="2600" dirty="0"/>
              <a:t> таких </a:t>
            </a:r>
            <a:r>
              <a:rPr lang="ru-RU" sz="2600" dirty="0" err="1"/>
              <a:t>земельних</a:t>
            </a:r>
            <a:r>
              <a:rPr lang="ru-RU" sz="2600" dirty="0"/>
              <a:t> </a:t>
            </a:r>
            <a:r>
              <a:rPr lang="ru-RU" sz="2600" dirty="0" err="1"/>
              <a:t>ділянок</a:t>
            </a:r>
            <a:r>
              <a:rPr lang="ru-RU" sz="2600" dirty="0"/>
              <a:t>.</a:t>
            </a:r>
          </a:p>
        </p:txBody>
      </p:sp>
    </p:spTree>
    <p:extLst>
      <p:ext uri="{BB962C8B-B14F-4D97-AF65-F5344CB8AC3E}">
        <p14:creationId xmlns:p14="http://schemas.microsoft.com/office/powerpoint/2010/main" val="1840966311"/>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259632" y="44624"/>
            <a:ext cx="7674056" cy="648072"/>
          </a:xfrm>
          <a:ln w="19050">
            <a:solidFill>
              <a:schemeClr val="accent1"/>
            </a:solidFill>
          </a:ln>
        </p:spPr>
        <p:txBody>
          <a:bodyPr>
            <a:noAutofit/>
          </a:bodyPr>
          <a:lstStyle/>
          <a:p>
            <a:pPr algn="ctr"/>
            <a:r>
              <a:rPr lang="ru-RU" sz="2600" b="1" dirty="0" err="1" smtClean="0">
                <a:effectLst/>
              </a:rPr>
              <a:t>Оренда</a:t>
            </a:r>
            <a:r>
              <a:rPr lang="ru-RU" sz="2600" b="1" dirty="0" smtClean="0">
                <a:effectLst/>
              </a:rPr>
              <a:t> </a:t>
            </a:r>
            <a:r>
              <a:rPr lang="ru-RU" sz="2600" b="1" dirty="0" err="1" smtClean="0">
                <a:effectLst/>
              </a:rPr>
              <a:t>землі</a:t>
            </a:r>
            <a:r>
              <a:rPr lang="ru-RU" sz="2600" b="1" dirty="0" smtClean="0">
                <a:effectLst/>
              </a:rPr>
              <a:t> в </a:t>
            </a:r>
            <a:r>
              <a:rPr lang="ru-RU" sz="2600" b="1" dirty="0" err="1" smtClean="0">
                <a:effectLst/>
              </a:rPr>
              <a:t>умовах</a:t>
            </a:r>
            <a:r>
              <a:rPr lang="ru-RU" sz="2600" b="1" dirty="0" smtClean="0">
                <a:effectLst/>
              </a:rPr>
              <a:t> </a:t>
            </a:r>
            <a:r>
              <a:rPr lang="ru-RU" sz="2600" b="1" dirty="0" err="1" smtClean="0">
                <a:effectLst/>
              </a:rPr>
              <a:t>воєнного</a:t>
            </a:r>
            <a:r>
              <a:rPr lang="ru-RU" sz="2600" b="1" dirty="0" smtClean="0">
                <a:effectLst/>
              </a:rPr>
              <a:t> стану</a:t>
            </a:r>
            <a:endParaRPr lang="en-US" sz="2600" b="1" dirty="0">
              <a:effectLst/>
            </a:endParaRPr>
          </a:p>
        </p:txBody>
      </p:sp>
      <p:sp>
        <p:nvSpPr>
          <p:cNvPr id="3" name="Місце для вмісту 2"/>
          <p:cNvSpPr>
            <a:spLocks noGrp="1"/>
          </p:cNvSpPr>
          <p:nvPr>
            <p:ph idx="1"/>
          </p:nvPr>
        </p:nvSpPr>
        <p:spPr>
          <a:xfrm>
            <a:off x="1259632" y="908720"/>
            <a:ext cx="7674056" cy="5949280"/>
          </a:xfrm>
        </p:spPr>
        <p:txBody>
          <a:bodyPr>
            <a:normAutofit fontScale="92500" lnSpcReduction="10000"/>
          </a:bodyPr>
          <a:lstStyle/>
          <a:p>
            <a:pPr marL="82296" indent="0">
              <a:buNone/>
            </a:pPr>
            <a:r>
              <a:rPr lang="ru-RU" sz="2200" b="1" dirty="0">
                <a:solidFill>
                  <a:srgbClr val="002060"/>
                </a:solidFill>
              </a:rPr>
              <a:t>ЗАКОН </a:t>
            </a:r>
            <a:r>
              <a:rPr lang="ru-RU" sz="2200" b="1" dirty="0" smtClean="0">
                <a:solidFill>
                  <a:srgbClr val="002060"/>
                </a:solidFill>
              </a:rPr>
              <a:t>УКРАЇНИ </a:t>
            </a:r>
            <a:r>
              <a:rPr lang="ru-RU" sz="2200" b="1" dirty="0" err="1" smtClean="0">
                <a:solidFill>
                  <a:srgbClr val="002060"/>
                </a:solidFill>
              </a:rPr>
              <a:t>від</a:t>
            </a:r>
            <a:r>
              <a:rPr lang="ru-RU" sz="2200" b="1" dirty="0" smtClean="0">
                <a:solidFill>
                  <a:srgbClr val="002060"/>
                </a:solidFill>
              </a:rPr>
              <a:t> </a:t>
            </a:r>
            <a:r>
              <a:rPr lang="ru-RU" sz="2200" b="1" dirty="0">
                <a:solidFill>
                  <a:srgbClr val="002060"/>
                </a:solidFill>
              </a:rPr>
              <a:t>12 </a:t>
            </a:r>
            <a:r>
              <a:rPr lang="ru-RU" sz="2200" b="1" dirty="0" err="1">
                <a:solidFill>
                  <a:srgbClr val="002060"/>
                </a:solidFill>
              </a:rPr>
              <a:t>травня</a:t>
            </a:r>
            <a:r>
              <a:rPr lang="ru-RU" sz="2200" b="1" dirty="0">
                <a:solidFill>
                  <a:srgbClr val="002060"/>
                </a:solidFill>
              </a:rPr>
              <a:t> 2022 </a:t>
            </a:r>
            <a:r>
              <a:rPr lang="ru-RU" sz="2200" b="1" dirty="0" smtClean="0">
                <a:solidFill>
                  <a:srgbClr val="002060"/>
                </a:solidFill>
              </a:rPr>
              <a:t>р. № </a:t>
            </a:r>
            <a:r>
              <a:rPr lang="ru-RU" sz="2200" b="1" dirty="0">
                <a:solidFill>
                  <a:srgbClr val="002060"/>
                </a:solidFill>
              </a:rPr>
              <a:t>2247-IX</a:t>
            </a:r>
          </a:p>
          <a:p>
            <a:pPr marL="82296" indent="0">
              <a:buNone/>
            </a:pPr>
            <a:r>
              <a:rPr lang="ru-RU" sz="2200" b="1" dirty="0" smtClean="0">
                <a:solidFill>
                  <a:srgbClr val="C00000"/>
                </a:solidFill>
              </a:rPr>
              <a:t>«</a:t>
            </a:r>
            <a:r>
              <a:rPr lang="uk-UA" sz="2200" b="1" dirty="0" smtClean="0">
                <a:solidFill>
                  <a:srgbClr val="C00000"/>
                </a:solidFill>
              </a:rPr>
              <a:t>Про </a:t>
            </a:r>
            <a:r>
              <a:rPr lang="ru-RU" sz="2200" b="1" dirty="0" err="1" smtClean="0">
                <a:solidFill>
                  <a:srgbClr val="C00000"/>
                </a:solidFill>
              </a:rPr>
              <a:t>внесення</a:t>
            </a:r>
            <a:r>
              <a:rPr lang="ru-RU" sz="2200" b="1" dirty="0" smtClean="0">
                <a:solidFill>
                  <a:srgbClr val="C00000"/>
                </a:solidFill>
              </a:rPr>
              <a:t> </a:t>
            </a:r>
            <a:r>
              <a:rPr lang="ru-RU" sz="2200" b="1" dirty="0" err="1">
                <a:solidFill>
                  <a:srgbClr val="C00000"/>
                </a:solidFill>
              </a:rPr>
              <a:t>змін</a:t>
            </a:r>
            <a:r>
              <a:rPr lang="ru-RU" sz="2200" b="1" dirty="0">
                <a:solidFill>
                  <a:srgbClr val="C00000"/>
                </a:solidFill>
              </a:rPr>
              <a:t> до </a:t>
            </a:r>
            <a:r>
              <a:rPr lang="ru-RU" sz="2200" b="1" dirty="0" err="1">
                <a:solidFill>
                  <a:srgbClr val="C00000"/>
                </a:solidFill>
              </a:rPr>
              <a:t>деяких</a:t>
            </a:r>
            <a:r>
              <a:rPr lang="ru-RU" sz="2200" b="1" dirty="0">
                <a:solidFill>
                  <a:srgbClr val="C00000"/>
                </a:solidFill>
              </a:rPr>
              <a:t> </a:t>
            </a:r>
            <a:r>
              <a:rPr lang="ru-RU" sz="2200" b="1" dirty="0" err="1">
                <a:solidFill>
                  <a:srgbClr val="C00000"/>
                </a:solidFill>
              </a:rPr>
              <a:t>законодавчих</a:t>
            </a:r>
            <a:r>
              <a:rPr lang="ru-RU" sz="2200" b="1" dirty="0">
                <a:solidFill>
                  <a:srgbClr val="C00000"/>
                </a:solidFill>
              </a:rPr>
              <a:t> </a:t>
            </a:r>
            <a:r>
              <a:rPr lang="ru-RU" sz="2200" b="1" dirty="0" err="1">
                <a:solidFill>
                  <a:srgbClr val="C00000"/>
                </a:solidFill>
              </a:rPr>
              <a:t>актів</a:t>
            </a:r>
            <a:r>
              <a:rPr lang="ru-RU" sz="2200" b="1" dirty="0">
                <a:solidFill>
                  <a:srgbClr val="C00000"/>
                </a:solidFill>
              </a:rPr>
              <a:t> </a:t>
            </a:r>
            <a:r>
              <a:rPr lang="ru-RU" sz="2200" b="1" dirty="0" err="1">
                <a:solidFill>
                  <a:srgbClr val="C00000"/>
                </a:solidFill>
              </a:rPr>
              <a:t>України</a:t>
            </a:r>
            <a:r>
              <a:rPr lang="ru-RU" sz="2200" b="1" dirty="0">
                <a:solidFill>
                  <a:srgbClr val="C00000"/>
                </a:solidFill>
              </a:rPr>
              <a:t> </a:t>
            </a:r>
            <a:r>
              <a:rPr lang="ru-RU" sz="2200" b="1" dirty="0" err="1">
                <a:solidFill>
                  <a:srgbClr val="C00000"/>
                </a:solidFill>
              </a:rPr>
              <a:t>щодо</a:t>
            </a:r>
            <a:r>
              <a:rPr lang="ru-RU" sz="2200" b="1" dirty="0">
                <a:solidFill>
                  <a:srgbClr val="C00000"/>
                </a:solidFill>
              </a:rPr>
              <a:t> </a:t>
            </a:r>
            <a:r>
              <a:rPr lang="ru-RU" sz="2200" b="1" dirty="0" err="1">
                <a:solidFill>
                  <a:srgbClr val="C00000"/>
                </a:solidFill>
              </a:rPr>
              <a:t>особливостей</a:t>
            </a:r>
            <a:r>
              <a:rPr lang="ru-RU" sz="2200" b="1" dirty="0">
                <a:solidFill>
                  <a:srgbClr val="C00000"/>
                </a:solidFill>
              </a:rPr>
              <a:t> </a:t>
            </a:r>
            <a:r>
              <a:rPr lang="ru-RU" sz="2200" b="1" dirty="0" err="1">
                <a:solidFill>
                  <a:srgbClr val="C00000"/>
                </a:solidFill>
              </a:rPr>
              <a:t>регулювання</a:t>
            </a:r>
            <a:r>
              <a:rPr lang="ru-RU" sz="2200" b="1" dirty="0">
                <a:solidFill>
                  <a:srgbClr val="C00000"/>
                </a:solidFill>
              </a:rPr>
              <a:t> </a:t>
            </a:r>
            <a:r>
              <a:rPr lang="ru-RU" sz="2200" b="1" dirty="0" err="1">
                <a:solidFill>
                  <a:srgbClr val="C00000"/>
                </a:solidFill>
              </a:rPr>
              <a:t>земельних</a:t>
            </a:r>
            <a:r>
              <a:rPr lang="ru-RU" sz="2200" b="1" dirty="0">
                <a:solidFill>
                  <a:srgbClr val="C00000"/>
                </a:solidFill>
              </a:rPr>
              <a:t> </a:t>
            </a:r>
            <a:r>
              <a:rPr lang="ru-RU" sz="2200" b="1" dirty="0" err="1">
                <a:solidFill>
                  <a:srgbClr val="C00000"/>
                </a:solidFill>
              </a:rPr>
              <a:t>відносин</a:t>
            </a:r>
            <a:r>
              <a:rPr lang="ru-RU" sz="2200" b="1" dirty="0">
                <a:solidFill>
                  <a:srgbClr val="C00000"/>
                </a:solidFill>
              </a:rPr>
              <a:t> в </a:t>
            </a:r>
            <a:r>
              <a:rPr lang="ru-RU" sz="2200" b="1" dirty="0" err="1">
                <a:solidFill>
                  <a:srgbClr val="C00000"/>
                </a:solidFill>
              </a:rPr>
              <a:t>умовах</a:t>
            </a:r>
            <a:r>
              <a:rPr lang="ru-RU" sz="2200" b="1" dirty="0">
                <a:solidFill>
                  <a:srgbClr val="C00000"/>
                </a:solidFill>
              </a:rPr>
              <a:t> </a:t>
            </a:r>
            <a:r>
              <a:rPr lang="ru-RU" sz="2200" b="1" dirty="0" err="1">
                <a:solidFill>
                  <a:srgbClr val="C00000"/>
                </a:solidFill>
              </a:rPr>
              <a:t>воєнного</a:t>
            </a:r>
            <a:r>
              <a:rPr lang="ru-RU" sz="2200" b="1" dirty="0">
                <a:solidFill>
                  <a:srgbClr val="C00000"/>
                </a:solidFill>
              </a:rPr>
              <a:t> стану</a:t>
            </a:r>
            <a:r>
              <a:rPr lang="ru-RU" sz="2200" b="1" dirty="0" smtClean="0">
                <a:solidFill>
                  <a:srgbClr val="C00000"/>
                </a:solidFill>
              </a:rPr>
              <a:t>»</a:t>
            </a:r>
          </a:p>
          <a:p>
            <a:pPr marL="82296" indent="0">
              <a:buNone/>
            </a:pPr>
            <a:endParaRPr lang="ru-RU" sz="2200" b="1" dirty="0" smtClean="0">
              <a:solidFill>
                <a:srgbClr val="C00000"/>
              </a:solidFill>
            </a:endParaRPr>
          </a:p>
          <a:p>
            <a:pPr marL="82296" indent="0">
              <a:buNone/>
            </a:pPr>
            <a:r>
              <a:rPr lang="ru-RU" sz="2200" dirty="0"/>
              <a:t>1) дозволено органам </a:t>
            </a:r>
            <a:r>
              <a:rPr lang="ru-RU" sz="2200" dirty="0" err="1"/>
              <a:t>місцевого</a:t>
            </a:r>
            <a:r>
              <a:rPr lang="ru-RU" sz="2200" dirty="0"/>
              <a:t> </a:t>
            </a:r>
            <a:r>
              <a:rPr lang="ru-RU" sz="2200" dirty="0" err="1"/>
              <a:t>самоврядування</a:t>
            </a:r>
            <a:r>
              <a:rPr lang="ru-RU" sz="2200" dirty="0"/>
              <a:t> </a:t>
            </a:r>
            <a:r>
              <a:rPr lang="ru-RU" sz="2200" dirty="0" err="1"/>
              <a:t>передавати</a:t>
            </a:r>
            <a:r>
              <a:rPr lang="ru-RU" sz="2200" dirty="0"/>
              <a:t> в </a:t>
            </a:r>
            <a:r>
              <a:rPr lang="ru-RU" sz="2200" dirty="0" err="1"/>
              <a:t>оренду</a:t>
            </a:r>
            <a:r>
              <a:rPr lang="ru-RU" sz="2200" dirty="0"/>
              <a:t> </a:t>
            </a:r>
            <a:r>
              <a:rPr lang="ru-RU" sz="2200" dirty="0" err="1"/>
              <a:t>земельні</a:t>
            </a:r>
            <a:r>
              <a:rPr lang="ru-RU" sz="2200" dirty="0"/>
              <a:t> </a:t>
            </a:r>
            <a:r>
              <a:rPr lang="ru-RU" sz="2200" dirty="0" err="1"/>
              <a:t>ділянки</a:t>
            </a:r>
            <a:r>
              <a:rPr lang="ru-RU" sz="2200" dirty="0"/>
              <a:t>, де </a:t>
            </a:r>
            <a:r>
              <a:rPr lang="ru-RU" sz="2200" dirty="0" err="1"/>
              <a:t>відповідне</a:t>
            </a:r>
            <a:r>
              <a:rPr lang="ru-RU" sz="2200" dirty="0"/>
              <a:t> право </a:t>
            </a:r>
            <a:r>
              <a:rPr lang="ru-RU" sz="2200" dirty="0" err="1"/>
              <a:t>територіальної</a:t>
            </a:r>
            <a:r>
              <a:rPr lang="ru-RU" sz="2200" dirty="0"/>
              <a:t> </a:t>
            </a:r>
            <a:r>
              <a:rPr lang="ru-RU" sz="2200" dirty="0" err="1"/>
              <a:t>громади</a:t>
            </a:r>
            <a:r>
              <a:rPr lang="ru-RU" sz="2200" dirty="0"/>
              <a:t> </a:t>
            </a:r>
            <a:r>
              <a:rPr lang="ru-RU" sz="2200" dirty="0" err="1"/>
              <a:t>ще</a:t>
            </a:r>
            <a:r>
              <a:rPr lang="ru-RU" sz="2200" dirty="0"/>
              <a:t> не </a:t>
            </a:r>
            <a:r>
              <a:rPr lang="ru-RU" sz="2200" dirty="0" err="1"/>
              <a:t>зареєстроване</a:t>
            </a:r>
            <a:r>
              <a:rPr lang="ru-RU" sz="2200" dirty="0"/>
              <a:t>;</a:t>
            </a:r>
          </a:p>
          <a:p>
            <a:pPr marL="82296" indent="0">
              <a:buNone/>
            </a:pPr>
            <a:endParaRPr lang="ru-RU" sz="2200" dirty="0"/>
          </a:p>
          <a:p>
            <a:pPr marL="82296" indent="0">
              <a:buNone/>
            </a:pPr>
            <a:r>
              <a:rPr lang="ru-RU" sz="2200" dirty="0"/>
              <a:t>2) </a:t>
            </a:r>
            <a:r>
              <a:rPr lang="ru-RU" sz="2200" dirty="0" err="1"/>
              <a:t>розширено</a:t>
            </a:r>
            <a:r>
              <a:rPr lang="ru-RU" sz="2200" dirty="0"/>
              <a:t> </a:t>
            </a:r>
            <a:r>
              <a:rPr lang="ru-RU" sz="2200" dirty="0" err="1"/>
              <a:t>перелік</a:t>
            </a:r>
            <a:r>
              <a:rPr lang="ru-RU" sz="2200" dirty="0"/>
              <a:t> </a:t>
            </a:r>
            <a:r>
              <a:rPr lang="ru-RU" sz="2200" dirty="0" err="1"/>
              <a:t>випадків</a:t>
            </a:r>
            <a:r>
              <a:rPr lang="ru-RU" sz="2200" dirty="0"/>
              <a:t>, коли </a:t>
            </a:r>
            <a:r>
              <a:rPr lang="ru-RU" sz="2200" dirty="0" err="1"/>
              <a:t>земельні</a:t>
            </a:r>
            <a:r>
              <a:rPr lang="ru-RU" sz="2200" dirty="0"/>
              <a:t> </a:t>
            </a:r>
            <a:r>
              <a:rPr lang="ru-RU" sz="2200" dirty="0" err="1"/>
              <a:t>ділянки</a:t>
            </a:r>
            <a:r>
              <a:rPr lang="ru-RU" sz="2200" dirty="0"/>
              <a:t> </a:t>
            </a:r>
            <a:r>
              <a:rPr lang="ru-RU" sz="2200" dirty="0" err="1"/>
              <a:t>можуть</a:t>
            </a:r>
            <a:r>
              <a:rPr lang="ru-RU" sz="2200" dirty="0"/>
              <a:t> </a:t>
            </a:r>
            <a:r>
              <a:rPr lang="ru-RU" sz="2200" dirty="0" err="1"/>
              <a:t>передаватися</a:t>
            </a:r>
            <a:r>
              <a:rPr lang="ru-RU" sz="2200" dirty="0"/>
              <a:t> в </a:t>
            </a:r>
            <a:r>
              <a:rPr lang="ru-RU" sz="2200" dirty="0" err="1"/>
              <a:t>оренду</a:t>
            </a:r>
            <a:r>
              <a:rPr lang="ru-RU" sz="2200" dirty="0"/>
              <a:t> без </a:t>
            </a:r>
            <a:r>
              <a:rPr lang="ru-RU" sz="2200" dirty="0" err="1"/>
              <a:t>проведення</a:t>
            </a:r>
            <a:r>
              <a:rPr lang="ru-RU" sz="2200" dirty="0"/>
              <a:t> </a:t>
            </a:r>
            <a:r>
              <a:rPr lang="ru-RU" sz="2200" dirty="0" err="1"/>
              <a:t>земельних</a:t>
            </a:r>
            <a:r>
              <a:rPr lang="ru-RU" sz="2200" dirty="0"/>
              <a:t> </a:t>
            </a:r>
            <a:r>
              <a:rPr lang="ru-RU" sz="2200" dirty="0" err="1"/>
              <a:t>торгів</a:t>
            </a:r>
            <a:r>
              <a:rPr lang="ru-RU" sz="2200" dirty="0"/>
              <a:t> (</a:t>
            </a:r>
            <a:r>
              <a:rPr lang="ru-RU" sz="2200" dirty="0" err="1"/>
              <a:t>крім</a:t>
            </a:r>
            <a:r>
              <a:rPr lang="ru-RU" sz="2200" dirty="0"/>
              <a:t> товарного с/г </a:t>
            </a:r>
            <a:r>
              <a:rPr lang="ru-RU" sz="2200" dirty="0" err="1"/>
              <a:t>виробництва</a:t>
            </a:r>
            <a:r>
              <a:rPr lang="ru-RU" sz="2200" dirty="0"/>
              <a:t>):</a:t>
            </a:r>
          </a:p>
          <a:p>
            <a:pPr marL="531813" indent="-265113"/>
            <a:r>
              <a:rPr lang="ru-RU" sz="2200" dirty="0" smtClean="0"/>
              <a:t>для </a:t>
            </a:r>
            <a:r>
              <a:rPr lang="ru-RU" sz="2200" dirty="0" err="1"/>
              <a:t>розміщення</a:t>
            </a:r>
            <a:r>
              <a:rPr lang="ru-RU" sz="2200" dirty="0"/>
              <a:t> </a:t>
            </a:r>
            <a:r>
              <a:rPr lang="ru-RU" sz="2200" dirty="0" err="1"/>
              <a:t>виробничих</a:t>
            </a:r>
            <a:r>
              <a:rPr lang="ru-RU" sz="2200" dirty="0"/>
              <a:t> </a:t>
            </a:r>
            <a:r>
              <a:rPr lang="ru-RU" sz="2200" dirty="0" err="1"/>
              <a:t>потужностей</a:t>
            </a:r>
            <a:r>
              <a:rPr lang="ru-RU" sz="2200" dirty="0"/>
              <a:t> «</a:t>
            </a:r>
            <a:r>
              <a:rPr lang="ru-RU" sz="2200" dirty="0" err="1"/>
              <a:t>переміщених</a:t>
            </a:r>
            <a:r>
              <a:rPr lang="ru-RU" sz="2200" dirty="0"/>
              <a:t>» </a:t>
            </a:r>
            <a:r>
              <a:rPr lang="ru-RU" sz="2200" dirty="0" err="1"/>
              <a:t>підприємств</a:t>
            </a:r>
            <a:endParaRPr lang="ru-RU" sz="2200" dirty="0"/>
          </a:p>
          <a:p>
            <a:pPr marL="531813" indent="-265113"/>
            <a:r>
              <a:rPr lang="ru-RU" sz="2200" dirty="0" smtClean="0"/>
              <a:t>для </a:t>
            </a:r>
            <a:r>
              <a:rPr lang="ru-RU" sz="2200" dirty="0" err="1"/>
              <a:t>розміщення</a:t>
            </a:r>
            <a:r>
              <a:rPr lang="ru-RU" sz="2200" dirty="0"/>
              <a:t> </a:t>
            </a:r>
            <a:r>
              <a:rPr lang="ru-RU" sz="2200" dirty="0" err="1"/>
              <a:t>річкових</a:t>
            </a:r>
            <a:r>
              <a:rPr lang="ru-RU" sz="2200" dirty="0"/>
              <a:t> </a:t>
            </a:r>
            <a:r>
              <a:rPr lang="ru-RU" sz="2200" dirty="0" err="1"/>
              <a:t>портів</a:t>
            </a:r>
            <a:r>
              <a:rPr lang="ru-RU" sz="2200" dirty="0"/>
              <a:t> (</a:t>
            </a:r>
            <a:r>
              <a:rPr lang="ru-RU" sz="2200" dirty="0" err="1"/>
              <a:t>терміналів</a:t>
            </a:r>
            <a:r>
              <a:rPr lang="ru-RU" sz="2200" dirty="0"/>
              <a:t>) на </a:t>
            </a:r>
            <a:r>
              <a:rPr lang="ru-RU" sz="2200" dirty="0" err="1"/>
              <a:t>річці</a:t>
            </a:r>
            <a:r>
              <a:rPr lang="ru-RU" sz="2200" dirty="0"/>
              <a:t> Дунай</a:t>
            </a:r>
          </a:p>
          <a:p>
            <a:pPr marL="531813" indent="-265113"/>
            <a:r>
              <a:rPr lang="ru-RU" sz="2200" dirty="0" smtClean="0"/>
              <a:t>для </a:t>
            </a:r>
            <a:r>
              <a:rPr lang="ru-RU" sz="2200" dirty="0" err="1"/>
              <a:t>будівництва</a:t>
            </a:r>
            <a:r>
              <a:rPr lang="ru-RU" sz="2200" dirty="0"/>
              <a:t> </a:t>
            </a:r>
            <a:r>
              <a:rPr lang="ru-RU" sz="2200" dirty="0" err="1"/>
              <a:t>комунікаційних</a:t>
            </a:r>
            <a:r>
              <a:rPr lang="ru-RU" sz="2200" dirty="0"/>
              <a:t> мереж, </a:t>
            </a:r>
            <a:r>
              <a:rPr lang="ru-RU" sz="2200" dirty="0" err="1"/>
              <a:t>об'єктів</a:t>
            </a:r>
            <a:r>
              <a:rPr lang="ru-RU" sz="2200" dirty="0"/>
              <a:t> </a:t>
            </a:r>
            <a:r>
              <a:rPr lang="ru-RU" sz="2200" dirty="0" err="1"/>
              <a:t>магістральних</a:t>
            </a:r>
            <a:r>
              <a:rPr lang="ru-RU" sz="2200" dirty="0"/>
              <a:t> </a:t>
            </a:r>
            <a:r>
              <a:rPr lang="ru-RU" sz="2200" dirty="0" err="1"/>
              <a:t>газопроводів</a:t>
            </a:r>
            <a:r>
              <a:rPr lang="ru-RU" sz="2200" dirty="0"/>
              <a:t>;</a:t>
            </a:r>
          </a:p>
          <a:p>
            <a:pPr marL="531813" indent="-265113"/>
            <a:r>
              <a:rPr lang="ru-RU" sz="2200" dirty="0" smtClean="0"/>
              <a:t>для </a:t>
            </a:r>
            <a:r>
              <a:rPr lang="ru-RU" sz="2200" dirty="0" err="1"/>
              <a:t>будівництва</a:t>
            </a:r>
            <a:r>
              <a:rPr lang="ru-RU" sz="2200" dirty="0"/>
              <a:t>, </a:t>
            </a:r>
            <a:r>
              <a:rPr lang="ru-RU" sz="2200" dirty="0" err="1"/>
              <a:t>об'єктів</a:t>
            </a:r>
            <a:r>
              <a:rPr lang="ru-RU" sz="2200" dirty="0"/>
              <a:t> для </a:t>
            </a:r>
            <a:r>
              <a:rPr lang="ru-RU" sz="2200" dirty="0" err="1"/>
              <a:t>тимчасового</a:t>
            </a:r>
            <a:r>
              <a:rPr lang="ru-RU" sz="2200" dirty="0"/>
              <a:t> </a:t>
            </a:r>
            <a:r>
              <a:rPr lang="ru-RU" sz="2200" dirty="0" err="1"/>
              <a:t>проживання</a:t>
            </a:r>
            <a:r>
              <a:rPr lang="ru-RU" sz="2200" dirty="0"/>
              <a:t> </a:t>
            </a:r>
            <a:r>
              <a:rPr lang="ru-RU" sz="2200" dirty="0" err="1" smtClean="0"/>
              <a:t>ВПО</a:t>
            </a:r>
            <a:r>
              <a:rPr lang="ru-RU" sz="2200" dirty="0" smtClean="0"/>
              <a:t>…</a:t>
            </a:r>
          </a:p>
        </p:txBody>
      </p:sp>
    </p:spTree>
    <p:extLst>
      <p:ext uri="{BB962C8B-B14F-4D97-AF65-F5344CB8AC3E}">
        <p14:creationId xmlns:p14="http://schemas.microsoft.com/office/powerpoint/2010/main" val="328364500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title"/>
          </p:nvPr>
        </p:nvSpPr>
        <p:spPr/>
        <p:txBody>
          <a:bodyPr>
            <a:noAutofit/>
          </a:bodyPr>
          <a:lstStyle/>
          <a:p>
            <a:r>
              <a:rPr lang="ru-RU" sz="2200" b="1" dirty="0" smtClean="0">
                <a:solidFill>
                  <a:srgbClr val="002060"/>
                </a:solidFill>
              </a:rPr>
              <a:t>«</a:t>
            </a:r>
            <a:r>
              <a:rPr lang="uk-UA" sz="2200" b="1" dirty="0" smtClean="0">
                <a:solidFill>
                  <a:srgbClr val="002060"/>
                </a:solidFill>
              </a:rPr>
              <a:t>Основне цільове призначення земельної ділянки</a:t>
            </a:r>
            <a:r>
              <a:rPr lang="ru-RU" sz="2200" b="1" dirty="0" smtClean="0">
                <a:solidFill>
                  <a:srgbClr val="002060"/>
                </a:solidFill>
              </a:rPr>
              <a:t>»  </a:t>
            </a:r>
            <a:r>
              <a:rPr lang="en-US" sz="2200" b="1" dirty="0" smtClean="0">
                <a:solidFill>
                  <a:srgbClr val="002060"/>
                </a:solidFill>
              </a:rPr>
              <a:t>vs  </a:t>
            </a:r>
            <a:br>
              <a:rPr lang="en-US" sz="2200" b="1" dirty="0" smtClean="0">
                <a:solidFill>
                  <a:srgbClr val="002060"/>
                </a:solidFill>
              </a:rPr>
            </a:br>
            <a:r>
              <a:rPr lang="uk-UA" sz="2200" b="1" dirty="0" smtClean="0">
                <a:solidFill>
                  <a:srgbClr val="002060"/>
                </a:solidFill>
              </a:rPr>
              <a:t>	«Вид цільового призначення земельної ділянки</a:t>
            </a:r>
            <a:r>
              <a:rPr lang="ru-RU" sz="2200" b="1" dirty="0" smtClean="0">
                <a:solidFill>
                  <a:srgbClr val="002060"/>
                </a:solidFill>
              </a:rPr>
              <a:t>»                </a:t>
            </a:r>
            <a:endParaRPr lang="uk-UA" sz="2200" b="1" dirty="0">
              <a:solidFill>
                <a:srgbClr val="FF0000"/>
              </a:solidFill>
            </a:endParaRPr>
          </a:p>
        </p:txBody>
      </p:sp>
      <p:graphicFrame>
        <p:nvGraphicFramePr>
          <p:cNvPr id="3" name="Місце для вмісту 2"/>
          <p:cNvGraphicFramePr>
            <a:graphicFrameLocks noGrp="1"/>
          </p:cNvGraphicFramePr>
          <p:nvPr>
            <p:ph idx="1"/>
            <p:extLst>
              <p:ext uri="{D42A27DB-BD31-4B8C-83A1-F6EECF244321}">
                <p14:modId xmlns:p14="http://schemas.microsoft.com/office/powerpoint/2010/main" val="3647867067"/>
              </p:ext>
            </p:extLst>
          </p:nvPr>
        </p:nvGraphicFramePr>
        <p:xfrm>
          <a:off x="1979712" y="1484784"/>
          <a:ext cx="6336704" cy="454759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82536471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35608" y="-99392"/>
            <a:ext cx="7498080" cy="1143000"/>
          </a:xfrm>
        </p:spPr>
        <p:txBody>
          <a:bodyPr>
            <a:normAutofit/>
          </a:bodyPr>
          <a:lstStyle/>
          <a:p>
            <a:pPr algn="ctr"/>
            <a:r>
              <a:rPr lang="uk-UA" sz="2800" b="1" dirty="0" smtClean="0">
                <a:solidFill>
                  <a:srgbClr val="FF0000"/>
                </a:solidFill>
              </a:rPr>
              <a:t>Правові форми використання земель </a:t>
            </a:r>
            <a:endParaRPr lang="ru-RU" sz="2800" b="1" dirty="0">
              <a:solidFill>
                <a:srgbClr val="FF0000"/>
              </a:solidFill>
            </a:endParaRPr>
          </a:p>
        </p:txBody>
      </p:sp>
      <p:sp>
        <p:nvSpPr>
          <p:cNvPr id="3" name="Объект 2"/>
          <p:cNvSpPr>
            <a:spLocks noGrp="1"/>
          </p:cNvSpPr>
          <p:nvPr>
            <p:ph idx="1"/>
          </p:nvPr>
        </p:nvSpPr>
        <p:spPr>
          <a:xfrm>
            <a:off x="1259632" y="980728"/>
            <a:ext cx="7674056" cy="5616624"/>
          </a:xfrm>
        </p:spPr>
        <p:txBody>
          <a:bodyPr>
            <a:noAutofit/>
          </a:bodyPr>
          <a:lstStyle/>
          <a:p>
            <a:pPr marL="596646" lvl="0" indent="-514350">
              <a:buClr>
                <a:srgbClr val="FF0000"/>
              </a:buClr>
              <a:buFont typeface="+mj-lt"/>
              <a:buAutoNum type="arabicPeriod"/>
            </a:pPr>
            <a:r>
              <a:rPr lang="uk-UA" sz="2200" b="1" dirty="0" smtClean="0"/>
              <a:t>На </a:t>
            </a:r>
            <a:r>
              <a:rPr lang="uk-UA" sz="2200" b="1" dirty="0"/>
              <a:t>підставі права </a:t>
            </a:r>
            <a:r>
              <a:rPr lang="uk-UA" sz="2200" b="1" dirty="0" smtClean="0"/>
              <a:t>власності на землю </a:t>
            </a:r>
            <a:r>
              <a:rPr lang="uk-UA" sz="2200" dirty="0"/>
              <a:t>(в тому числі </a:t>
            </a:r>
            <a:r>
              <a:rPr lang="uk-UA" sz="2200" dirty="0" smtClean="0"/>
              <a:t>спільної, довірчої).</a:t>
            </a:r>
            <a:endParaRPr lang="ru-RU" sz="2200" b="1" dirty="0"/>
          </a:p>
          <a:p>
            <a:pPr marL="596646" lvl="0" indent="-514350">
              <a:buClr>
                <a:srgbClr val="FF0000"/>
              </a:buClr>
              <a:buFont typeface="+mj-lt"/>
              <a:buAutoNum type="arabicPeriod"/>
            </a:pPr>
            <a:r>
              <a:rPr lang="uk-UA" sz="2200" b="1" dirty="0"/>
              <a:t>На підставі обмежених речових прав на чужі земельні ділянки</a:t>
            </a:r>
            <a:r>
              <a:rPr lang="uk-UA" sz="2200" dirty="0"/>
              <a:t>:</a:t>
            </a:r>
          </a:p>
          <a:p>
            <a:pPr marL="958850" indent="-514350">
              <a:buClr>
                <a:srgbClr val="FF0000"/>
              </a:buClr>
              <a:buFont typeface="Wingdings" panose="05000000000000000000" pitchFamily="2" charset="2"/>
              <a:buChar char="Ø"/>
              <a:tabLst>
                <a:tab pos="901700" algn="l"/>
              </a:tabLst>
            </a:pPr>
            <a:r>
              <a:rPr lang="uk-UA" sz="2200" dirty="0"/>
              <a:t>емфітевзису;</a:t>
            </a:r>
          </a:p>
          <a:p>
            <a:pPr marL="958850" indent="-514350">
              <a:buClr>
                <a:srgbClr val="FF0000"/>
              </a:buClr>
              <a:buFont typeface="Wingdings" panose="05000000000000000000" pitchFamily="2" charset="2"/>
              <a:buChar char="Ø"/>
              <a:tabLst>
                <a:tab pos="901700" algn="l"/>
              </a:tabLst>
            </a:pPr>
            <a:r>
              <a:rPr lang="uk-UA" sz="2200" dirty="0" err="1"/>
              <a:t>суперфіцію</a:t>
            </a:r>
            <a:r>
              <a:rPr lang="uk-UA" sz="2200" dirty="0"/>
              <a:t>;</a:t>
            </a:r>
          </a:p>
          <a:p>
            <a:pPr marL="958850" indent="-514350">
              <a:buClr>
                <a:srgbClr val="FF0000"/>
              </a:buClr>
              <a:buFont typeface="Wingdings" panose="05000000000000000000" pitchFamily="2" charset="2"/>
              <a:buChar char="Ø"/>
              <a:tabLst>
                <a:tab pos="901700" algn="l"/>
              </a:tabLst>
            </a:pPr>
            <a:r>
              <a:rPr lang="uk-UA" sz="2200" dirty="0" smtClean="0"/>
              <a:t>сервітуту;</a:t>
            </a:r>
          </a:p>
          <a:p>
            <a:pPr marL="958850" indent="-514350">
              <a:buClr>
                <a:srgbClr val="FF0000"/>
              </a:buClr>
              <a:buFont typeface="Wingdings" panose="05000000000000000000" pitchFamily="2" charset="2"/>
              <a:buChar char="Ø"/>
              <a:tabLst>
                <a:tab pos="901700" algn="l"/>
              </a:tabLst>
            </a:pPr>
            <a:r>
              <a:rPr lang="uk-UA" sz="2200" dirty="0" smtClean="0"/>
              <a:t>праві </a:t>
            </a:r>
            <a:r>
              <a:rPr lang="ru-RU" sz="2200" dirty="0" err="1" smtClean="0"/>
              <a:t>довічного</a:t>
            </a:r>
            <a:r>
              <a:rPr lang="ru-RU" sz="2200" dirty="0" smtClean="0"/>
              <a:t> </a:t>
            </a:r>
            <a:r>
              <a:rPr lang="ru-RU" sz="2200" dirty="0" err="1"/>
              <a:t>успадкованого</a:t>
            </a:r>
            <a:r>
              <a:rPr lang="ru-RU" sz="2200" dirty="0"/>
              <a:t> </a:t>
            </a:r>
            <a:r>
              <a:rPr lang="ru-RU" sz="2200" dirty="0" err="1"/>
              <a:t>володіння</a:t>
            </a:r>
            <a:r>
              <a:rPr lang="ru-RU" sz="2200" dirty="0"/>
              <a:t> </a:t>
            </a:r>
            <a:r>
              <a:rPr lang="ru-RU" sz="2200" dirty="0" err="1"/>
              <a:t>земельними</a:t>
            </a:r>
            <a:r>
              <a:rPr lang="ru-RU" sz="2200" dirty="0"/>
              <a:t> </a:t>
            </a:r>
            <a:r>
              <a:rPr lang="ru-RU" sz="2200" dirty="0" err="1"/>
              <a:t>ділянками</a:t>
            </a:r>
            <a:r>
              <a:rPr lang="ru-RU" sz="2200" dirty="0"/>
              <a:t> </a:t>
            </a:r>
            <a:r>
              <a:rPr lang="ru-RU" sz="2200" dirty="0" err="1"/>
              <a:t>державної</a:t>
            </a:r>
            <a:r>
              <a:rPr lang="ru-RU" sz="2200" dirty="0"/>
              <a:t> і </a:t>
            </a:r>
            <a:r>
              <a:rPr lang="ru-RU" sz="2200" dirty="0" err="1"/>
              <a:t>комунальної</a:t>
            </a:r>
            <a:r>
              <a:rPr lang="ru-RU" sz="2200" dirty="0"/>
              <a:t> </a:t>
            </a:r>
            <a:r>
              <a:rPr lang="ru-RU" sz="2200" dirty="0" err="1" smtClean="0"/>
              <a:t>власності</a:t>
            </a:r>
            <a:r>
              <a:rPr lang="ru-RU" sz="2200" dirty="0" smtClean="0"/>
              <a:t> (ЗК </a:t>
            </a:r>
            <a:r>
              <a:rPr lang="ru-RU" sz="2200" dirty="0" err="1" smtClean="0"/>
              <a:t>України</a:t>
            </a:r>
            <a:r>
              <a:rPr lang="ru-RU" sz="2200" dirty="0" smtClean="0"/>
              <a:t> 1992 р.).</a:t>
            </a:r>
            <a:endParaRPr lang="uk-UA" sz="2200" dirty="0"/>
          </a:p>
          <a:p>
            <a:pPr marL="596646" lvl="0" indent="-514350">
              <a:buClr>
                <a:srgbClr val="FF0000"/>
              </a:buClr>
              <a:buFont typeface="+mj-lt"/>
              <a:buAutoNum type="arabicPeriod" startAt="3"/>
            </a:pPr>
            <a:r>
              <a:rPr lang="uk-UA" sz="2200" b="1" dirty="0" smtClean="0"/>
              <a:t>На </a:t>
            </a:r>
            <a:r>
              <a:rPr lang="uk-UA" sz="2200" b="1" dirty="0"/>
              <a:t>підставі права користування </a:t>
            </a:r>
            <a:r>
              <a:rPr lang="uk-UA" sz="2200" b="1" dirty="0" smtClean="0"/>
              <a:t>землею</a:t>
            </a:r>
            <a:r>
              <a:rPr lang="uk-UA" sz="2200" dirty="0" smtClean="0"/>
              <a:t>:</a:t>
            </a:r>
            <a:endParaRPr lang="en-US" sz="2200" dirty="0" smtClean="0"/>
          </a:p>
          <a:p>
            <a:pPr marL="958850" lvl="0" indent="-514350">
              <a:buClr>
                <a:srgbClr val="FF0000"/>
              </a:buClr>
              <a:buFont typeface="Wingdings" panose="05000000000000000000" pitchFamily="2" charset="2"/>
              <a:buChar char="Ø"/>
            </a:pPr>
            <a:r>
              <a:rPr lang="uk-UA" sz="2200" dirty="0" smtClean="0"/>
              <a:t>постійного користування;</a:t>
            </a:r>
            <a:endParaRPr lang="en-US" sz="2200" dirty="0"/>
          </a:p>
          <a:p>
            <a:pPr marL="958850" lvl="0" indent="-514350">
              <a:buClr>
                <a:srgbClr val="FF0000"/>
              </a:buClr>
              <a:buFont typeface="Wingdings" panose="05000000000000000000" pitchFamily="2" charset="2"/>
              <a:buChar char="Ø"/>
            </a:pPr>
            <a:r>
              <a:rPr lang="uk-UA" sz="2200" dirty="0" smtClean="0"/>
              <a:t>оренди </a:t>
            </a:r>
            <a:r>
              <a:rPr lang="uk-UA" sz="2200" dirty="0"/>
              <a:t>(у т.ч. при </a:t>
            </a:r>
            <a:r>
              <a:rPr lang="uk-UA" sz="2200" dirty="0" smtClean="0"/>
              <a:t>державно-приватному партнерстві, зокрема концесії), суборенди;</a:t>
            </a:r>
            <a:endParaRPr lang="en-US" sz="2200" dirty="0"/>
          </a:p>
          <a:p>
            <a:pPr>
              <a:buFont typeface="Wingdings" panose="05000000000000000000" pitchFamily="2" charset="2"/>
              <a:buChar char="Ø"/>
            </a:pPr>
            <a:endParaRPr lang="ru-RU" sz="2200"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35608" y="-90264"/>
            <a:ext cx="7498080" cy="1143000"/>
          </a:xfrm>
        </p:spPr>
        <p:txBody>
          <a:bodyPr>
            <a:normAutofit/>
          </a:bodyPr>
          <a:lstStyle/>
          <a:p>
            <a:pPr algn="ctr"/>
            <a:r>
              <a:rPr lang="uk-UA" sz="2800" b="1" dirty="0">
                <a:solidFill>
                  <a:srgbClr val="FF0000"/>
                </a:solidFill>
              </a:rPr>
              <a:t>Правові форми використання земель </a:t>
            </a:r>
            <a:endParaRPr lang="ru-RU" sz="2800" dirty="0">
              <a:solidFill>
                <a:srgbClr val="FF0000"/>
              </a:solidFill>
            </a:endParaRPr>
          </a:p>
        </p:txBody>
      </p:sp>
      <p:sp>
        <p:nvSpPr>
          <p:cNvPr id="3" name="Объект 2"/>
          <p:cNvSpPr>
            <a:spLocks noGrp="1"/>
          </p:cNvSpPr>
          <p:nvPr>
            <p:ph idx="1"/>
          </p:nvPr>
        </p:nvSpPr>
        <p:spPr>
          <a:xfrm>
            <a:off x="971600" y="908720"/>
            <a:ext cx="7962088" cy="5760640"/>
          </a:xfrm>
        </p:spPr>
        <p:txBody>
          <a:bodyPr>
            <a:normAutofit lnSpcReduction="10000"/>
          </a:bodyPr>
          <a:lstStyle/>
          <a:p>
            <a:pPr marL="596646" lvl="0" indent="-514350">
              <a:buClr>
                <a:srgbClr val="FF0000"/>
              </a:buClr>
              <a:buFont typeface="+mj-lt"/>
              <a:buAutoNum type="arabicPeriod" startAt="4"/>
            </a:pPr>
            <a:r>
              <a:rPr lang="uk-UA" sz="2200" b="1" dirty="0" smtClean="0"/>
              <a:t>На підставі права короткострокового користування ділянками для проведення розвідувальних робіт (ст. 97 </a:t>
            </a:r>
            <a:r>
              <a:rPr lang="uk-UA" sz="2200" b="1" dirty="0" err="1" smtClean="0"/>
              <a:t>ЗК</a:t>
            </a:r>
            <a:r>
              <a:rPr lang="uk-UA" sz="2200" b="1" dirty="0" smtClean="0"/>
              <a:t> України).</a:t>
            </a:r>
          </a:p>
          <a:p>
            <a:pPr marL="596646" lvl="0" indent="-514350">
              <a:buClr>
                <a:srgbClr val="FF0000"/>
              </a:buClr>
              <a:buFont typeface="+mj-lt"/>
              <a:buAutoNum type="arabicPeriod" startAt="4"/>
            </a:pPr>
            <a:r>
              <a:rPr lang="uk-UA" sz="2200" b="1" dirty="0" smtClean="0"/>
              <a:t>На підставі угоди про проведення розвідувальних та видобувних робіт користувачів </a:t>
            </a:r>
            <a:r>
              <a:rPr lang="uk-UA" sz="2200" b="1" dirty="0" err="1" smtClean="0"/>
              <a:t>бурштиноносними</a:t>
            </a:r>
            <a:r>
              <a:rPr lang="uk-UA" sz="2200" b="1" dirty="0" smtClean="0"/>
              <a:t> надрами (ст. 97-1 </a:t>
            </a:r>
            <a:r>
              <a:rPr lang="uk-UA" sz="2200" b="1" dirty="0" err="1" smtClean="0"/>
              <a:t>ЗК</a:t>
            </a:r>
            <a:r>
              <a:rPr lang="uk-UA" sz="2200" b="1" dirty="0" smtClean="0"/>
              <a:t> України).</a:t>
            </a:r>
          </a:p>
          <a:p>
            <a:pPr marL="596646" lvl="0" indent="-514350">
              <a:buClr>
                <a:srgbClr val="FF0000"/>
              </a:buClr>
              <a:buFont typeface="+mj-lt"/>
              <a:buAutoNum type="arabicPeriod" startAt="4"/>
            </a:pPr>
            <a:r>
              <a:rPr lang="uk-UA" sz="2200" b="1" dirty="0" smtClean="0"/>
              <a:t>На підставі права користування ділянкою наймача будівель чи споруд </a:t>
            </a:r>
            <a:r>
              <a:rPr lang="uk-UA" sz="2200" dirty="0" smtClean="0"/>
              <a:t>(ст. 796 </a:t>
            </a:r>
            <a:r>
              <a:rPr lang="uk-UA" sz="2200" dirty="0" err="1" smtClean="0"/>
              <a:t>ЦК</a:t>
            </a:r>
            <a:r>
              <a:rPr lang="uk-UA" sz="2200" dirty="0" smtClean="0"/>
              <a:t> України).</a:t>
            </a:r>
            <a:endParaRPr lang="uk-UA" sz="2200" b="1" dirty="0" smtClean="0"/>
          </a:p>
          <a:p>
            <a:pPr marL="596646" lvl="0" indent="-514350">
              <a:buClr>
                <a:srgbClr val="FF0000"/>
              </a:buClr>
              <a:buFont typeface="+mj-lt"/>
              <a:buAutoNum type="arabicPeriod" startAt="4"/>
            </a:pPr>
            <a:r>
              <a:rPr lang="uk-UA" sz="2200" b="1" dirty="0" smtClean="0"/>
              <a:t>На підставі права користування ділянками лісогосподарського призначення для тимчасових лісокористувачів </a:t>
            </a:r>
            <a:r>
              <a:rPr lang="uk-UA" sz="2200" dirty="0" smtClean="0"/>
              <a:t>(ст. 18 </a:t>
            </a:r>
            <a:r>
              <a:rPr lang="uk-UA" sz="2200" dirty="0" err="1" smtClean="0"/>
              <a:t>ЛК</a:t>
            </a:r>
            <a:r>
              <a:rPr lang="uk-UA" sz="2200" dirty="0" smtClean="0"/>
              <a:t> України).</a:t>
            </a:r>
            <a:endParaRPr lang="uk-UA" sz="2200" b="1" dirty="0" smtClean="0"/>
          </a:p>
          <a:p>
            <a:pPr marL="596646" lvl="0" indent="-514350">
              <a:buClr>
                <a:srgbClr val="FF0000"/>
              </a:buClr>
              <a:buFont typeface="+mj-lt"/>
              <a:buAutoNum type="arabicPeriod" startAt="4"/>
            </a:pPr>
            <a:r>
              <a:rPr lang="uk-UA" sz="2200" b="1" dirty="0" smtClean="0"/>
              <a:t>На підставі права користування ділянками мисливських угідь </a:t>
            </a:r>
            <a:r>
              <a:rPr lang="uk-UA" sz="2200" dirty="0" smtClean="0"/>
              <a:t>(</a:t>
            </a:r>
            <a:r>
              <a:rPr lang="uk-UA" sz="2200" dirty="0" err="1" smtClean="0"/>
              <a:t>ст.ст</a:t>
            </a:r>
            <a:r>
              <a:rPr lang="uk-UA" sz="2200" dirty="0" smtClean="0"/>
              <a:t>. 21-31 Закону України «Про мисливське господарство та полювання» від 22.02.2000 р.).     </a:t>
            </a:r>
          </a:p>
          <a:p>
            <a:pPr marL="596646" lvl="0" indent="-514350">
              <a:buClr>
                <a:srgbClr val="FF0000"/>
              </a:buClr>
              <a:buFont typeface="+mj-lt"/>
              <a:buAutoNum type="arabicPeriod" startAt="4"/>
            </a:pPr>
            <a:r>
              <a:rPr lang="uk-UA" sz="2200" b="1" dirty="0" smtClean="0"/>
              <a:t>На підставі права загального землекористування </a:t>
            </a:r>
            <a:r>
              <a:rPr lang="uk-UA" sz="2200" dirty="0" smtClean="0"/>
              <a:t>(ст. 38 Закону України «Про охорону навколишнього природного середовища», </a:t>
            </a:r>
            <a:r>
              <a:rPr lang="uk-UA" sz="2200" dirty="0" err="1" smtClean="0"/>
              <a:t>ст.ст</a:t>
            </a:r>
            <a:r>
              <a:rPr lang="uk-UA" sz="2200" dirty="0" smtClean="0"/>
              <a:t>. 83, 84 </a:t>
            </a:r>
            <a:r>
              <a:rPr lang="uk-UA" sz="2200" dirty="0" err="1" smtClean="0"/>
              <a:t>ЗК</a:t>
            </a:r>
            <a:r>
              <a:rPr lang="uk-UA" sz="2200" dirty="0" smtClean="0"/>
              <a:t>).</a:t>
            </a:r>
          </a:p>
          <a:p>
            <a:pPr marL="596646" lvl="0" indent="-514350">
              <a:buClr>
                <a:srgbClr val="FF0000"/>
              </a:buClr>
              <a:buFont typeface="+mj-lt"/>
              <a:buAutoNum type="arabicPeriod" startAt="4"/>
            </a:pPr>
            <a:endParaRPr lang="ru-RU" sz="2200" b="1" dirty="0"/>
          </a:p>
          <a:p>
            <a:endParaRPr lang="ru-RU" dirty="0"/>
          </a:p>
        </p:txBody>
      </p:sp>
    </p:spTree>
    <p:extLst>
      <p:ext uri="{BB962C8B-B14F-4D97-AF65-F5344CB8AC3E}">
        <p14:creationId xmlns:p14="http://schemas.microsoft.com/office/powerpoint/2010/main" val="338017666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Заголовок 4"/>
          <p:cNvSpPr>
            <a:spLocks noGrp="1"/>
          </p:cNvSpPr>
          <p:nvPr>
            <p:ph type="title"/>
          </p:nvPr>
        </p:nvSpPr>
        <p:spPr>
          <a:xfrm>
            <a:off x="1435608" y="-99392"/>
            <a:ext cx="7498080" cy="1143000"/>
          </a:xfrm>
        </p:spPr>
        <p:txBody>
          <a:bodyPr>
            <a:noAutofit/>
          </a:bodyPr>
          <a:lstStyle/>
          <a:p>
            <a:pPr algn="ctr"/>
            <a:r>
              <a:rPr lang="uk-UA" sz="2600" b="1" dirty="0" smtClean="0">
                <a:solidFill>
                  <a:srgbClr val="C00000"/>
                </a:solidFill>
              </a:rPr>
              <a:t>Юридичне поняття права землекористування </a:t>
            </a:r>
            <a:endParaRPr lang="ru-RU" sz="2600" b="1" dirty="0">
              <a:solidFill>
                <a:srgbClr val="C00000"/>
              </a:solidFill>
            </a:endParaRPr>
          </a:p>
        </p:txBody>
      </p:sp>
      <p:graphicFrame>
        <p:nvGraphicFramePr>
          <p:cNvPr id="9" name="Содержимое 8"/>
          <p:cNvGraphicFramePr>
            <a:graphicFrameLocks noGrp="1"/>
          </p:cNvGraphicFramePr>
          <p:nvPr>
            <p:ph idx="1"/>
            <p:extLst>
              <p:ext uri="{D42A27DB-BD31-4B8C-83A1-F6EECF244321}">
                <p14:modId xmlns:p14="http://schemas.microsoft.com/office/powerpoint/2010/main" val="443137529"/>
              </p:ext>
            </p:extLst>
          </p:nvPr>
        </p:nvGraphicFramePr>
        <p:xfrm>
          <a:off x="1475656" y="1052736"/>
          <a:ext cx="7498080" cy="547260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35608" y="-27384"/>
            <a:ext cx="7498080" cy="1143000"/>
          </a:xfrm>
        </p:spPr>
        <p:txBody>
          <a:bodyPr>
            <a:normAutofit/>
          </a:bodyPr>
          <a:lstStyle/>
          <a:p>
            <a:pPr algn="ctr"/>
            <a:r>
              <a:rPr lang="uk-UA" sz="3200" b="1" dirty="0" smtClean="0"/>
              <a:t>Принципи права землекористування</a:t>
            </a:r>
            <a:endParaRPr lang="ru-RU" sz="3200" b="1" dirty="0"/>
          </a:p>
        </p:txBody>
      </p:sp>
      <p:sp>
        <p:nvSpPr>
          <p:cNvPr id="3" name="Содержимое 2"/>
          <p:cNvSpPr>
            <a:spLocks noGrp="1"/>
          </p:cNvSpPr>
          <p:nvPr>
            <p:ph idx="1"/>
          </p:nvPr>
        </p:nvSpPr>
        <p:spPr>
          <a:xfrm>
            <a:off x="1115616" y="1124744"/>
            <a:ext cx="7818072" cy="4800600"/>
          </a:xfrm>
        </p:spPr>
        <p:txBody>
          <a:bodyPr>
            <a:noAutofit/>
          </a:bodyPr>
          <a:lstStyle/>
          <a:p>
            <a:pPr marL="539496" lvl="0" indent="-457200">
              <a:buClr>
                <a:srgbClr val="FF0000"/>
              </a:buClr>
              <a:buFont typeface="+mj-lt"/>
              <a:buAutoNum type="arabicPeriod"/>
            </a:pPr>
            <a:r>
              <a:rPr lang="uk-UA" sz="2400" dirty="0" smtClean="0"/>
              <a:t>похідності від права власності на землю;</a:t>
            </a:r>
            <a:endParaRPr lang="ru-RU" sz="2400" b="1" dirty="0" smtClean="0"/>
          </a:p>
          <a:p>
            <a:pPr marL="539496" lvl="0" indent="-457200">
              <a:buClr>
                <a:srgbClr val="FF0000"/>
              </a:buClr>
              <a:buFont typeface="+mj-lt"/>
              <a:buAutoNum type="arabicPeriod"/>
            </a:pPr>
            <a:r>
              <a:rPr lang="uk-UA" sz="2400" dirty="0" smtClean="0"/>
              <a:t>використання землі за основним цільовим призначенням (що допускає використання землі і в супутніх цілях);</a:t>
            </a:r>
            <a:endParaRPr lang="ru-RU" sz="2400" b="1" dirty="0" smtClean="0"/>
          </a:p>
          <a:p>
            <a:pPr marL="539496" lvl="0" indent="-457200">
              <a:buClr>
                <a:srgbClr val="FF0000"/>
              </a:buClr>
              <a:buFont typeface="+mj-lt"/>
              <a:buAutoNum type="arabicPeriod"/>
            </a:pPr>
            <a:r>
              <a:rPr lang="uk-UA" sz="2400" dirty="0" smtClean="0"/>
              <a:t>раціонального використання землі та ефективної охорони земель;</a:t>
            </a:r>
            <a:endParaRPr lang="ru-RU" sz="2400" b="1" dirty="0" smtClean="0"/>
          </a:p>
          <a:p>
            <a:pPr marL="539496" lvl="0" indent="-457200">
              <a:buClr>
                <a:srgbClr val="FF0000"/>
              </a:buClr>
              <a:buFont typeface="+mj-lt"/>
              <a:buAutoNum type="arabicPeriod"/>
            </a:pPr>
            <a:r>
              <a:rPr lang="uk-UA" sz="2400" dirty="0" smtClean="0"/>
              <a:t>поєднання особливостей використання землі як засобу виробництва, просторово-територіального базису та природного ресурсу;</a:t>
            </a:r>
            <a:endParaRPr lang="ru-RU" sz="2400" b="1" dirty="0" smtClean="0"/>
          </a:p>
          <a:p>
            <a:pPr marL="539496" lvl="0" indent="-457200">
              <a:buClr>
                <a:srgbClr val="FF0000"/>
              </a:buClr>
              <a:buFont typeface="+mj-lt"/>
              <a:buAutoNum type="arabicPeriod"/>
            </a:pPr>
            <a:r>
              <a:rPr lang="uk-UA" sz="2400" dirty="0" smtClean="0"/>
              <a:t>пріоритетності вимог екологічної безпеки при здійсненні права землекористування;</a:t>
            </a:r>
            <a:endParaRPr lang="ru-RU" sz="2400" b="1" dirty="0" smtClean="0"/>
          </a:p>
          <a:p>
            <a:pPr marL="539496" indent="-457200">
              <a:buClr>
                <a:srgbClr val="FF0000"/>
              </a:buClr>
              <a:buFont typeface="+mj-lt"/>
              <a:buAutoNum type="arabicPeriod"/>
            </a:pPr>
            <a:r>
              <a:rPr lang="uk-UA" sz="2400" dirty="0" smtClean="0"/>
              <a:t>гарантованості права землекористування.</a:t>
            </a:r>
            <a:endParaRPr lang="ru-RU" sz="2400"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Солнцестояние">
  <a:themeElements>
    <a:clrScheme name="Солнцестояние">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Солнцестояние">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Солнцестояние">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5358</TotalTime>
  <Words>3488</Words>
  <Application>Microsoft Office PowerPoint</Application>
  <PresentationFormat>Екран (4:3)</PresentationFormat>
  <Paragraphs>320</Paragraphs>
  <Slides>49</Slides>
  <Notes>0</Notes>
  <HiddenSlides>0</HiddenSlides>
  <MMClips>0</MMClips>
  <ScaleCrop>false</ScaleCrop>
  <HeadingPairs>
    <vt:vector size="6" baseType="variant">
      <vt:variant>
        <vt:lpstr>Використані шрифти</vt:lpstr>
      </vt:variant>
      <vt:variant>
        <vt:i4>8</vt:i4>
      </vt:variant>
      <vt:variant>
        <vt:lpstr>Тема</vt:lpstr>
      </vt:variant>
      <vt:variant>
        <vt:i4>1</vt:i4>
      </vt:variant>
      <vt:variant>
        <vt:lpstr>Заголовки слайдів</vt:lpstr>
      </vt:variant>
      <vt:variant>
        <vt:i4>49</vt:i4>
      </vt:variant>
    </vt:vector>
  </HeadingPairs>
  <TitlesOfParts>
    <vt:vector size="58" baseType="lpstr">
      <vt:lpstr>Calibri</vt:lpstr>
      <vt:lpstr>Corbel</vt:lpstr>
      <vt:lpstr>Gill Sans MT</vt:lpstr>
      <vt:lpstr>Tahoma</vt:lpstr>
      <vt:lpstr>Times New Roman</vt:lpstr>
      <vt:lpstr>Verdana</vt:lpstr>
      <vt:lpstr>Wingdings</vt:lpstr>
      <vt:lpstr>Wingdings 2</vt:lpstr>
      <vt:lpstr>Солнцестояние</vt:lpstr>
      <vt:lpstr>Право землекористування</vt:lpstr>
      <vt:lpstr>Основні питання теми</vt:lpstr>
      <vt:lpstr>Юридична категорія  «правова форма використання земельної ділянки»</vt:lpstr>
      <vt:lpstr>Закон України від 17 червня 2020 р. № 711-IX «Про внесення змін до деяких законодавчих актів України щодо планування використання земель»</vt:lpstr>
      <vt:lpstr>«Основне цільове призначення земельної ділянки»  vs    «Вид цільового призначення земельної ділянки»                </vt:lpstr>
      <vt:lpstr>Правові форми використання земель </vt:lpstr>
      <vt:lpstr>Правові форми використання земель </vt:lpstr>
      <vt:lpstr>Юридичне поняття права землекористування </vt:lpstr>
      <vt:lpstr>Принципи права землекористування</vt:lpstr>
      <vt:lpstr>Ознаки права землекористування</vt:lpstr>
      <vt:lpstr>Ст. 92 ЗК України </vt:lpstr>
      <vt:lpstr>Юридичні ознаки права постійного землекористування </vt:lpstr>
      <vt:lpstr>  Суб'єкти права постійного користування земельними ділянками (ч. 2 ст. 92 ЗК) </vt:lpstr>
      <vt:lpstr>Презентація PowerPoint</vt:lpstr>
      <vt:lpstr>Презентація PowerPoint</vt:lpstr>
      <vt:lpstr>  Об'єкти права постійного землекористування </vt:lpstr>
      <vt:lpstr>Підстави виникнення права постійного землекористування </vt:lpstr>
      <vt:lpstr>Загальна схема надання землі у користування </vt:lpstr>
      <vt:lpstr>Презентація PowerPoint</vt:lpstr>
      <vt:lpstr>Законодавчі засади виникнення права користування землею</vt:lpstr>
      <vt:lpstr>Презентація PowerPoint</vt:lpstr>
      <vt:lpstr>Презентація PowerPoint</vt:lpstr>
      <vt:lpstr>Презентація PowerPoint</vt:lpstr>
      <vt:lpstr>Класифікація обов’язків землекористувачів</vt:lpstr>
      <vt:lpstr> Припинення права постійного користування землею (ст. ст.  141 – 144, 149-151 ЗК) </vt:lpstr>
      <vt:lpstr>Презентація PowerPoint</vt:lpstr>
      <vt:lpstr>Юридичні ознаки права оренди землі</vt:lpstr>
      <vt:lpstr>Презентація PowerPoint</vt:lpstr>
      <vt:lpstr>Презентація PowerPoint</vt:lpstr>
      <vt:lpstr>Презентація PowerPoint</vt:lpstr>
      <vt:lpstr>Строки в земельно-орендних відносинах</vt:lpstr>
      <vt:lpstr>Строки в земельно-орендних відносинах</vt:lpstr>
      <vt:lpstr>Презентація PowerPoint</vt:lpstr>
      <vt:lpstr>Презентація PowerPoint</vt:lpstr>
      <vt:lpstr>Презентація PowerPoint</vt:lpstr>
      <vt:lpstr>Презентація PowerPoint</vt:lpstr>
      <vt:lpstr>Короткострокове користування ділянками для проведення розвідувальних робіт</vt:lpstr>
      <vt:lpstr>Короткострокове користування ділянками для проведення розвідувальних робіт</vt:lpstr>
      <vt:lpstr>Презентація PowerPoint</vt:lpstr>
      <vt:lpstr>Презентація PowerPoint</vt:lpstr>
      <vt:lpstr>Концесія  у земельних відносинах </vt:lpstr>
      <vt:lpstr>Концесія  у земельних відносинах </vt:lpstr>
      <vt:lpstr>Концесія  у земельних відносинах </vt:lpstr>
      <vt:lpstr>Поновлення договору оренди землі, договору про встановлення земельного сервітуту, договорів про надання права емфітевзису та суперфіцію</vt:lpstr>
      <vt:lpstr>Оренда землі в умовах воєнного стану</vt:lpstr>
      <vt:lpstr>Оренда землі в умовах воєнного стану</vt:lpstr>
      <vt:lpstr>Оренда землі в умовах воєнного стану</vt:lpstr>
      <vt:lpstr>Оренда землі в умовах воєнного стану</vt:lpstr>
      <vt:lpstr>Оренда землі в умовах воєнного стану</vt:lpstr>
    </vt:vector>
  </TitlesOfParts>
  <Company>Deftones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Поняття, предмет та система земельного права України</dc:title>
  <dc:creator>Customer</dc:creator>
  <cp:lastModifiedBy>vice-rector</cp:lastModifiedBy>
  <cp:revision>342</cp:revision>
  <cp:lastPrinted>2017-03-09T09:08:30Z</cp:lastPrinted>
  <dcterms:created xsi:type="dcterms:W3CDTF">2010-09-03T10:03:27Z</dcterms:created>
  <dcterms:modified xsi:type="dcterms:W3CDTF">2025-09-29T14:22:02Z</dcterms:modified>
</cp:coreProperties>
</file>