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3"/>
  </p:notesMasterIdLst>
  <p:sldIdLst>
    <p:sldId id="256" r:id="rId2"/>
    <p:sldId id="257" r:id="rId3"/>
    <p:sldId id="321" r:id="rId4"/>
    <p:sldId id="290" r:id="rId5"/>
    <p:sldId id="291" r:id="rId6"/>
    <p:sldId id="271" r:id="rId7"/>
    <p:sldId id="304" r:id="rId8"/>
    <p:sldId id="320" r:id="rId9"/>
    <p:sldId id="329" r:id="rId10"/>
    <p:sldId id="322" r:id="rId11"/>
    <p:sldId id="273" r:id="rId12"/>
    <p:sldId id="325" r:id="rId13"/>
    <p:sldId id="326" r:id="rId14"/>
    <p:sldId id="327" r:id="rId15"/>
    <p:sldId id="328" r:id="rId16"/>
    <p:sldId id="318" r:id="rId17"/>
    <p:sldId id="268" r:id="rId18"/>
    <p:sldId id="305" r:id="rId19"/>
    <p:sldId id="279" r:id="rId20"/>
    <p:sldId id="274" r:id="rId21"/>
    <p:sldId id="292" r:id="rId22"/>
    <p:sldId id="264" r:id="rId23"/>
    <p:sldId id="293" r:id="rId24"/>
    <p:sldId id="294" r:id="rId25"/>
    <p:sldId id="281" r:id="rId26"/>
    <p:sldId id="295" r:id="rId27"/>
    <p:sldId id="275" r:id="rId28"/>
    <p:sldId id="296" r:id="rId29"/>
    <p:sldId id="330" r:id="rId30"/>
    <p:sldId id="323" r:id="rId31"/>
    <p:sldId id="297" r:id="rId32"/>
    <p:sldId id="324" r:id="rId33"/>
    <p:sldId id="276" r:id="rId34"/>
    <p:sldId id="298" r:id="rId35"/>
    <p:sldId id="299" r:id="rId36"/>
    <p:sldId id="301" r:id="rId37"/>
    <p:sldId id="303" r:id="rId38"/>
    <p:sldId id="302" r:id="rId39"/>
    <p:sldId id="310" r:id="rId40"/>
    <p:sldId id="311" r:id="rId41"/>
    <p:sldId id="312" r:id="rId42"/>
    <p:sldId id="313" r:id="rId43"/>
    <p:sldId id="314" r:id="rId44"/>
    <p:sldId id="306" r:id="rId45"/>
    <p:sldId id="307" r:id="rId46"/>
    <p:sldId id="308" r:id="rId47"/>
    <p:sldId id="309" r:id="rId48"/>
    <p:sldId id="315" r:id="rId49"/>
    <p:sldId id="300" r:id="rId50"/>
    <p:sldId id="317" r:id="rId51"/>
    <p:sldId id="319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99C8F-E686-4071-962B-1BC50558B19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3348D6BB-A6AB-4F32-A78A-644E688FA6EF}">
      <dgm:prSet/>
      <dgm:spPr/>
      <dgm:t>
        <a:bodyPr/>
        <a:lstStyle/>
        <a:p>
          <a:pPr rtl="0"/>
          <a:r>
            <a:rPr lang="uk-UA" dirty="0" smtClean="0"/>
            <a:t>За </a:t>
          </a:r>
          <a:r>
            <a:rPr lang="uk-UA" b="1" dirty="0" smtClean="0"/>
            <a:t>основним цільовим призначенням </a:t>
          </a:r>
          <a:r>
            <a:rPr lang="uk-UA" dirty="0" smtClean="0"/>
            <a:t>виділяють </a:t>
          </a:r>
          <a:r>
            <a:rPr lang="uk-UA" b="1" dirty="0" smtClean="0">
              <a:solidFill>
                <a:srgbClr val="002060"/>
              </a:solidFill>
            </a:rPr>
            <a:t>9 категорій земель </a:t>
          </a:r>
          <a:r>
            <a:rPr lang="uk-UA" dirty="0" smtClean="0"/>
            <a:t>(ст. 18, 19 ЗК України).</a:t>
          </a:r>
          <a:endParaRPr lang="uk-UA" dirty="0"/>
        </a:p>
      </dgm:t>
    </dgm:pt>
    <dgm:pt modelId="{B315FDDE-F25B-4FA3-B087-68B30EBD71DF}" type="parTrans" cxnId="{071B1DCD-98B7-4A77-8B59-0285ADC99CAE}">
      <dgm:prSet/>
      <dgm:spPr/>
      <dgm:t>
        <a:bodyPr/>
        <a:lstStyle/>
        <a:p>
          <a:endParaRPr lang="uk-UA"/>
        </a:p>
      </dgm:t>
    </dgm:pt>
    <dgm:pt modelId="{9E6974F3-8CB4-4293-8F67-5CBFE26DC44E}" type="sibTrans" cxnId="{071B1DCD-98B7-4A77-8B59-0285ADC99CAE}">
      <dgm:prSet/>
      <dgm:spPr/>
      <dgm:t>
        <a:bodyPr/>
        <a:lstStyle/>
        <a:p>
          <a:endParaRPr lang="uk-UA"/>
        </a:p>
      </dgm:t>
    </dgm:pt>
    <dgm:pt modelId="{8155D1DA-3E04-459F-A34F-C7588785C8DE}">
      <dgm:prSet/>
      <dgm:spPr/>
      <dgm:t>
        <a:bodyPr/>
        <a:lstStyle/>
        <a:p>
          <a:pPr rtl="0"/>
          <a:r>
            <a:rPr lang="uk-UA" dirty="0" smtClean="0"/>
            <a:t>Класифікатор </a:t>
          </a:r>
          <a:r>
            <a:rPr lang="uk-UA" b="1" dirty="0" smtClean="0">
              <a:solidFill>
                <a:srgbClr val="002060"/>
              </a:solidFill>
            </a:rPr>
            <a:t>видів цільового призначення</a:t>
          </a:r>
          <a:r>
            <a:rPr lang="uk-UA" dirty="0" smtClean="0"/>
            <a:t> земельних ділянок (</a:t>
          </a:r>
          <a:r>
            <a:rPr lang="uk-UA" u="sng" dirty="0" smtClean="0"/>
            <a:t>в межах певної категорії</a:t>
          </a:r>
          <a:r>
            <a:rPr lang="uk-UA" dirty="0" smtClean="0"/>
            <a:t>) є Додатком 59 до Порядку ведення Державного земельного кадастру, затвердженого ПКМУ від </a:t>
          </a:r>
          <a:r>
            <a:rPr lang="ru-RU" dirty="0" smtClean="0"/>
            <a:t>17 </a:t>
          </a:r>
          <a:r>
            <a:rPr lang="uk-UA" dirty="0" smtClean="0"/>
            <a:t>жовтня</a:t>
          </a:r>
          <a:r>
            <a:rPr lang="ru-RU" dirty="0" smtClean="0"/>
            <a:t> 2012 р. № 1051.</a:t>
          </a:r>
          <a:endParaRPr lang="uk-UA" dirty="0"/>
        </a:p>
      </dgm:t>
    </dgm:pt>
    <dgm:pt modelId="{3F038394-5B1A-48FB-8446-ADF638CA4A0F}" type="parTrans" cxnId="{EC29D619-4EEA-43D8-8A44-24373F7515B1}">
      <dgm:prSet/>
      <dgm:spPr/>
      <dgm:t>
        <a:bodyPr/>
        <a:lstStyle/>
        <a:p>
          <a:endParaRPr lang="uk-UA"/>
        </a:p>
      </dgm:t>
    </dgm:pt>
    <dgm:pt modelId="{89E3A1F9-B103-4461-931D-01B388980E61}" type="sibTrans" cxnId="{EC29D619-4EEA-43D8-8A44-24373F7515B1}">
      <dgm:prSet/>
      <dgm:spPr/>
      <dgm:t>
        <a:bodyPr/>
        <a:lstStyle/>
        <a:p>
          <a:endParaRPr lang="uk-UA"/>
        </a:p>
      </dgm:t>
    </dgm:pt>
    <dgm:pt modelId="{08794A05-8522-4D6A-9EDF-26766D9A710E}" type="pres">
      <dgm:prSet presAssocID="{5C099C8F-E686-4071-962B-1BC50558B1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FA676C-C5FC-4133-8BE6-B94BD9B89F03}" type="pres">
      <dgm:prSet presAssocID="{3348D6BB-A6AB-4F32-A78A-644E688FA6EF}" presName="circle1" presStyleLbl="node1" presStyleIdx="0" presStyleCnt="2"/>
      <dgm:spPr/>
    </dgm:pt>
    <dgm:pt modelId="{12745765-4D12-4DFD-AE35-C310A18D554F}" type="pres">
      <dgm:prSet presAssocID="{3348D6BB-A6AB-4F32-A78A-644E688FA6EF}" presName="space" presStyleCnt="0"/>
      <dgm:spPr/>
    </dgm:pt>
    <dgm:pt modelId="{77C9CD5F-E731-4787-A010-F090E5B02E8C}" type="pres">
      <dgm:prSet presAssocID="{3348D6BB-A6AB-4F32-A78A-644E688FA6EF}" presName="rect1" presStyleLbl="alignAcc1" presStyleIdx="0" presStyleCnt="2"/>
      <dgm:spPr/>
      <dgm:t>
        <a:bodyPr/>
        <a:lstStyle/>
        <a:p>
          <a:endParaRPr lang="uk-UA"/>
        </a:p>
      </dgm:t>
    </dgm:pt>
    <dgm:pt modelId="{106485EF-24BE-4D4F-A338-38D1DD1CB689}" type="pres">
      <dgm:prSet presAssocID="{8155D1DA-3E04-459F-A34F-C7588785C8DE}" presName="vertSpace2" presStyleLbl="node1" presStyleIdx="0" presStyleCnt="2"/>
      <dgm:spPr/>
    </dgm:pt>
    <dgm:pt modelId="{1221F2F5-63D2-427C-B775-CAB79E8332BF}" type="pres">
      <dgm:prSet presAssocID="{8155D1DA-3E04-459F-A34F-C7588785C8DE}" presName="circle2" presStyleLbl="node1" presStyleIdx="1" presStyleCnt="2"/>
      <dgm:spPr/>
    </dgm:pt>
    <dgm:pt modelId="{27A8FC00-3346-4B92-B332-26FB4FE4825D}" type="pres">
      <dgm:prSet presAssocID="{8155D1DA-3E04-459F-A34F-C7588785C8DE}" presName="rect2" presStyleLbl="alignAcc1" presStyleIdx="1" presStyleCnt="2"/>
      <dgm:spPr/>
      <dgm:t>
        <a:bodyPr/>
        <a:lstStyle/>
        <a:p>
          <a:endParaRPr lang="uk-UA"/>
        </a:p>
      </dgm:t>
    </dgm:pt>
    <dgm:pt modelId="{214727ED-EFBD-4F40-8A35-061480CF8E08}" type="pres">
      <dgm:prSet presAssocID="{3348D6BB-A6AB-4F32-A78A-644E688FA6E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887BC5-1897-456B-A696-9B7C21B41030}" type="pres">
      <dgm:prSet presAssocID="{8155D1DA-3E04-459F-A34F-C7588785C8D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29D619-4EEA-43D8-8A44-24373F7515B1}" srcId="{5C099C8F-E686-4071-962B-1BC50558B194}" destId="{8155D1DA-3E04-459F-A34F-C7588785C8DE}" srcOrd="1" destOrd="0" parTransId="{3F038394-5B1A-48FB-8446-ADF638CA4A0F}" sibTransId="{89E3A1F9-B103-4461-931D-01B388980E61}"/>
    <dgm:cxn modelId="{B5CE02CC-9D22-47D1-BEAB-15A0136BF513}" type="presOf" srcId="{8155D1DA-3E04-459F-A34F-C7588785C8DE}" destId="{DB887BC5-1897-456B-A696-9B7C21B41030}" srcOrd="1" destOrd="0" presId="urn:microsoft.com/office/officeart/2005/8/layout/target3"/>
    <dgm:cxn modelId="{071B1DCD-98B7-4A77-8B59-0285ADC99CAE}" srcId="{5C099C8F-E686-4071-962B-1BC50558B194}" destId="{3348D6BB-A6AB-4F32-A78A-644E688FA6EF}" srcOrd="0" destOrd="0" parTransId="{B315FDDE-F25B-4FA3-B087-68B30EBD71DF}" sibTransId="{9E6974F3-8CB4-4293-8F67-5CBFE26DC44E}"/>
    <dgm:cxn modelId="{63FC3931-910D-4242-B0CF-A119618AD442}" type="presOf" srcId="{5C099C8F-E686-4071-962B-1BC50558B194}" destId="{08794A05-8522-4D6A-9EDF-26766D9A710E}" srcOrd="0" destOrd="0" presId="urn:microsoft.com/office/officeart/2005/8/layout/target3"/>
    <dgm:cxn modelId="{EB21F74C-2DDB-4B19-B0A1-995E0F296928}" type="presOf" srcId="{8155D1DA-3E04-459F-A34F-C7588785C8DE}" destId="{27A8FC00-3346-4B92-B332-26FB4FE4825D}" srcOrd="0" destOrd="0" presId="urn:microsoft.com/office/officeart/2005/8/layout/target3"/>
    <dgm:cxn modelId="{1D7D49F5-FEDF-43DD-909E-00290158D5F9}" type="presOf" srcId="{3348D6BB-A6AB-4F32-A78A-644E688FA6EF}" destId="{214727ED-EFBD-4F40-8A35-061480CF8E08}" srcOrd="1" destOrd="0" presId="urn:microsoft.com/office/officeart/2005/8/layout/target3"/>
    <dgm:cxn modelId="{FDDA7A7E-5AB5-45F7-97C4-39988A20B441}" type="presOf" srcId="{3348D6BB-A6AB-4F32-A78A-644E688FA6EF}" destId="{77C9CD5F-E731-4787-A010-F090E5B02E8C}" srcOrd="0" destOrd="0" presId="urn:microsoft.com/office/officeart/2005/8/layout/target3"/>
    <dgm:cxn modelId="{4958EFB8-1D25-4BDC-BAE9-55A55F7510DC}" type="presParOf" srcId="{08794A05-8522-4D6A-9EDF-26766D9A710E}" destId="{1CFA676C-C5FC-4133-8BE6-B94BD9B89F03}" srcOrd="0" destOrd="0" presId="urn:microsoft.com/office/officeart/2005/8/layout/target3"/>
    <dgm:cxn modelId="{614FA1DB-F937-4F86-A4C6-84C57EF91DD2}" type="presParOf" srcId="{08794A05-8522-4D6A-9EDF-26766D9A710E}" destId="{12745765-4D12-4DFD-AE35-C310A18D554F}" srcOrd="1" destOrd="0" presId="urn:microsoft.com/office/officeart/2005/8/layout/target3"/>
    <dgm:cxn modelId="{BED11E67-CFA9-4A51-9607-FEB63F5E0DE3}" type="presParOf" srcId="{08794A05-8522-4D6A-9EDF-26766D9A710E}" destId="{77C9CD5F-E731-4787-A010-F090E5B02E8C}" srcOrd="2" destOrd="0" presId="urn:microsoft.com/office/officeart/2005/8/layout/target3"/>
    <dgm:cxn modelId="{D80E0238-B0DD-4C45-862B-4DD716E0F134}" type="presParOf" srcId="{08794A05-8522-4D6A-9EDF-26766D9A710E}" destId="{106485EF-24BE-4D4F-A338-38D1DD1CB689}" srcOrd="3" destOrd="0" presId="urn:microsoft.com/office/officeart/2005/8/layout/target3"/>
    <dgm:cxn modelId="{D3648DEC-4508-4FA1-98CD-DF7A367762FA}" type="presParOf" srcId="{08794A05-8522-4D6A-9EDF-26766D9A710E}" destId="{1221F2F5-63D2-427C-B775-CAB79E8332BF}" srcOrd="4" destOrd="0" presId="urn:microsoft.com/office/officeart/2005/8/layout/target3"/>
    <dgm:cxn modelId="{E88345DE-8F75-4A7D-B2E7-B594AC05EC2E}" type="presParOf" srcId="{08794A05-8522-4D6A-9EDF-26766D9A710E}" destId="{27A8FC00-3346-4B92-B332-26FB4FE4825D}" srcOrd="5" destOrd="0" presId="urn:microsoft.com/office/officeart/2005/8/layout/target3"/>
    <dgm:cxn modelId="{422C3A40-511D-4410-9544-8A6D669D1B82}" type="presParOf" srcId="{08794A05-8522-4D6A-9EDF-26766D9A710E}" destId="{214727ED-EFBD-4F40-8A35-061480CF8E08}" srcOrd="6" destOrd="0" presId="urn:microsoft.com/office/officeart/2005/8/layout/target3"/>
    <dgm:cxn modelId="{50ACF405-CB09-41C1-B5A7-17E37B677FF7}" type="presParOf" srcId="{08794A05-8522-4D6A-9EDF-26766D9A710E}" destId="{DB887BC5-1897-456B-A696-9B7C21B4103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A676C-C5FC-4133-8BE6-B94BD9B89F03}">
      <dsp:nvSpPr>
        <dsp:cNvPr id="0" name=""/>
        <dsp:cNvSpPr/>
      </dsp:nvSpPr>
      <dsp:spPr>
        <a:xfrm>
          <a:off x="0" y="372784"/>
          <a:ext cx="3802022" cy="38020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9CD5F-E731-4787-A010-F090E5B02E8C}">
      <dsp:nvSpPr>
        <dsp:cNvPr id="0" name=""/>
        <dsp:cNvSpPr/>
      </dsp:nvSpPr>
      <dsp:spPr>
        <a:xfrm>
          <a:off x="1901011" y="372784"/>
          <a:ext cx="4435692" cy="38020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 </a:t>
          </a:r>
          <a:r>
            <a:rPr lang="uk-UA" sz="1900" b="1" kern="1200" dirty="0" smtClean="0"/>
            <a:t>основним цільовим призначенням </a:t>
          </a:r>
          <a:r>
            <a:rPr lang="uk-UA" sz="1900" kern="1200" dirty="0" smtClean="0"/>
            <a:t>виділяють </a:t>
          </a:r>
          <a:r>
            <a:rPr lang="uk-UA" sz="1900" b="1" kern="1200" dirty="0" smtClean="0">
              <a:solidFill>
                <a:srgbClr val="002060"/>
              </a:solidFill>
            </a:rPr>
            <a:t>9 категорій земель </a:t>
          </a:r>
          <a:r>
            <a:rPr lang="uk-UA" sz="1900" kern="1200" dirty="0" smtClean="0"/>
            <a:t>(ст. 18, 19 ЗК України).</a:t>
          </a:r>
          <a:endParaRPr lang="uk-UA" sz="1900" kern="1200" dirty="0"/>
        </a:p>
      </dsp:txBody>
      <dsp:txXfrm>
        <a:off x="1901011" y="372784"/>
        <a:ext cx="4435692" cy="1805960"/>
      </dsp:txXfrm>
    </dsp:sp>
    <dsp:sp modelId="{1221F2F5-63D2-427C-B775-CAB79E8332BF}">
      <dsp:nvSpPr>
        <dsp:cNvPr id="0" name=""/>
        <dsp:cNvSpPr/>
      </dsp:nvSpPr>
      <dsp:spPr>
        <a:xfrm>
          <a:off x="998030" y="2178745"/>
          <a:ext cx="1805960" cy="18059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FC00-3346-4B92-B332-26FB4FE4825D}">
      <dsp:nvSpPr>
        <dsp:cNvPr id="0" name=""/>
        <dsp:cNvSpPr/>
      </dsp:nvSpPr>
      <dsp:spPr>
        <a:xfrm>
          <a:off x="1901011" y="2178745"/>
          <a:ext cx="4435692" cy="1805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Класифікатор </a:t>
          </a:r>
          <a:r>
            <a:rPr lang="uk-UA" sz="1900" b="1" kern="1200" dirty="0" smtClean="0">
              <a:solidFill>
                <a:srgbClr val="002060"/>
              </a:solidFill>
            </a:rPr>
            <a:t>видів цільового призначення</a:t>
          </a:r>
          <a:r>
            <a:rPr lang="uk-UA" sz="1900" kern="1200" dirty="0" smtClean="0"/>
            <a:t> земельних ділянок (</a:t>
          </a:r>
          <a:r>
            <a:rPr lang="uk-UA" sz="1900" u="sng" kern="1200" dirty="0" smtClean="0"/>
            <a:t>в межах певної категорії</a:t>
          </a:r>
          <a:r>
            <a:rPr lang="uk-UA" sz="1900" kern="1200" dirty="0" smtClean="0"/>
            <a:t>) є Додатком 59 до Порядку ведення Державного земельного кадастру, затвердженого ПКМУ від </a:t>
          </a:r>
          <a:r>
            <a:rPr lang="ru-RU" sz="1900" kern="1200" dirty="0" smtClean="0"/>
            <a:t>17 </a:t>
          </a:r>
          <a:r>
            <a:rPr lang="uk-UA" sz="1900" kern="1200" dirty="0" smtClean="0"/>
            <a:t>жовтня</a:t>
          </a:r>
          <a:r>
            <a:rPr lang="ru-RU" sz="1900" kern="1200" dirty="0" smtClean="0"/>
            <a:t> 2012 р. № 1051.</a:t>
          </a:r>
          <a:endParaRPr lang="uk-UA" sz="1900" kern="1200" dirty="0"/>
        </a:p>
      </dsp:txBody>
      <dsp:txXfrm>
        <a:off x="1901011" y="2178745"/>
        <a:ext cx="4435692" cy="1805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A12C3-DE2B-4C14-BA18-351F67A29B84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ECD6-2365-4FF4-8D01-E124AF713F0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ECD6-2365-4FF4-8D01-E124AF713F0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Правові засади Публічного управління у сфері використання та охорони земель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Тема 6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67" y="188640"/>
            <a:ext cx="1700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6175541"/>
            <a:ext cx="3194581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188640"/>
            <a:ext cx="7920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ЗАКОН УКРАЇНИ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«Про внесення змін до деяких законодавчих актів України щодо планування використання земель»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від 17 червня 2020 р. № 711-IX</a:t>
            </a:r>
          </a:p>
          <a:p>
            <a:endParaRPr lang="uk-UA" sz="2200" dirty="0" smtClean="0"/>
          </a:p>
          <a:p>
            <a:r>
              <a:rPr lang="uk-UA" sz="2200" b="1" dirty="0" smtClean="0"/>
              <a:t>Стаття 20. Встановлення та зміна цільового призначення земельних ділянок </a:t>
            </a:r>
            <a:r>
              <a:rPr lang="uk-UA" sz="2200" b="1" dirty="0" smtClean="0">
                <a:solidFill>
                  <a:srgbClr val="C00000"/>
                </a:solidFill>
              </a:rPr>
              <a:t>(нова редакція)</a:t>
            </a:r>
          </a:p>
          <a:p>
            <a:endParaRPr lang="uk-UA" sz="2400" dirty="0" smtClean="0"/>
          </a:p>
          <a:p>
            <a:pPr indent="531813" algn="just"/>
            <a:r>
              <a:rPr lang="uk-UA" sz="2000" dirty="0" smtClean="0"/>
              <a:t>1. При встановленні цільового призначення земельних ділянок здійснюється віднесення їх до </a:t>
            </a:r>
            <a:r>
              <a:rPr lang="uk-UA" sz="2000" b="1" dirty="0" smtClean="0"/>
              <a:t>певної категорії земель </a:t>
            </a:r>
            <a:r>
              <a:rPr lang="uk-UA" sz="2000" dirty="0" smtClean="0"/>
              <a:t>та </a:t>
            </a:r>
            <a:r>
              <a:rPr lang="uk-UA" sz="2000" b="1" dirty="0" smtClean="0"/>
              <a:t>виду цільового призначення</a:t>
            </a:r>
            <a:r>
              <a:rPr lang="uk-UA" sz="2000" dirty="0" smtClean="0"/>
              <a:t>.</a:t>
            </a:r>
          </a:p>
          <a:p>
            <a:pPr indent="531813" algn="just"/>
            <a:r>
              <a:rPr lang="uk-UA" sz="2000" dirty="0" smtClean="0"/>
              <a:t>При зміні цільового призначення земельних ділянок здійснюється зміна категорії земель та/або виду цільового призначення.</a:t>
            </a:r>
          </a:p>
          <a:p>
            <a:pPr indent="531813" algn="just"/>
            <a:endParaRPr lang="uk-UA" sz="2000" dirty="0" smtClean="0"/>
          </a:p>
          <a:p>
            <a:pPr indent="531813" algn="just"/>
            <a:r>
              <a:rPr lang="uk-UA" sz="2000" dirty="0" smtClean="0"/>
              <a:t>3. Категорія земель та вид цільового призначення земельної ділянки визначаються в межах відповідного виду </a:t>
            </a:r>
            <a:r>
              <a:rPr lang="uk-UA" sz="2000" b="1" u="sng" dirty="0" smtClean="0"/>
              <a:t>функціонального призначення території</a:t>
            </a:r>
            <a:r>
              <a:rPr lang="uk-UA" sz="2000" dirty="0" smtClean="0"/>
              <a:t>, передбаченого затвердженим комплексним планом просторового розвитку території територіальної громади або генеральним планом населеного пункту.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1592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/>
              </a:rPr>
              <a:t>Нормативні засади встановлення </a:t>
            </a:r>
            <a:r>
              <a:rPr lang="uk-UA" sz="2600" b="1" dirty="0">
                <a:solidFill>
                  <a:srgbClr val="C00000"/>
                </a:solidFill>
                <a:effectLst/>
              </a:rPr>
              <a:t>та зміни цільового призначення земельних ділянок 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5195664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spcBef>
                <a:spcPts val="1200"/>
              </a:spcBef>
              <a:buFont typeface="+mj-lt"/>
              <a:buAutoNum type="arabicPeriod"/>
            </a:pPr>
            <a:r>
              <a:rPr lang="ru-RU" b="1" dirty="0" smtClean="0"/>
              <a:t>Ст. ст</a:t>
            </a:r>
            <a:r>
              <a:rPr lang="ru-RU" b="1" dirty="0"/>
              <a:t>. 20, 122</a:t>
            </a:r>
            <a:r>
              <a:rPr lang="ru-RU" b="1" dirty="0" smtClean="0"/>
              <a:t>, 150, 151, 186, </a:t>
            </a:r>
            <a:r>
              <a:rPr lang="ru-RU" b="1" dirty="0"/>
              <a:t>186</a:t>
            </a:r>
            <a:r>
              <a:rPr lang="ru-RU" b="1" baseline="30000" dirty="0"/>
              <a:t>1</a:t>
            </a:r>
            <a:r>
              <a:rPr lang="ru-RU" b="1" dirty="0"/>
              <a:t> </a:t>
            </a:r>
            <a:r>
              <a:rPr lang="ru-RU" b="1" dirty="0" smtClean="0"/>
              <a:t>ЗК</a:t>
            </a:r>
            <a:r>
              <a:rPr lang="ru-RU" dirty="0" smtClean="0"/>
              <a:t>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Закон України від </a:t>
            </a:r>
            <a:r>
              <a:rPr lang="en-US" dirty="0" smtClean="0">
                <a:latin typeface="Corbel" panose="020B0503020204020204" pitchFamily="34" charset="0"/>
              </a:rPr>
              <a:t>05</a:t>
            </a:r>
            <a:r>
              <a:rPr lang="uk-UA" dirty="0" smtClean="0">
                <a:latin typeface="Corbel" panose="020B0503020204020204" pitchFamily="34" charset="0"/>
              </a:rPr>
              <a:t> листопада </a:t>
            </a:r>
            <a:r>
              <a:rPr lang="en-US" dirty="0" smtClean="0">
                <a:latin typeface="Corbel" panose="020B0503020204020204" pitchFamily="34" charset="0"/>
              </a:rPr>
              <a:t>2009</a:t>
            </a:r>
            <a:r>
              <a:rPr lang="uk-UA" dirty="0" smtClean="0">
                <a:latin typeface="Corbel" panose="020B0503020204020204" pitchFamily="34" charset="0"/>
              </a:rPr>
              <a:t> р. </a:t>
            </a:r>
            <a:r>
              <a:rPr lang="en-US" dirty="0" smtClean="0">
                <a:latin typeface="Corbel" panose="020B0503020204020204" pitchFamily="34" charset="0"/>
              </a:rPr>
              <a:t>№ </a:t>
            </a:r>
            <a:r>
              <a:rPr lang="en-US" dirty="0">
                <a:latin typeface="Corbel" panose="020B0503020204020204" pitchFamily="34" charset="0"/>
              </a:rPr>
              <a:t>1702-VI</a:t>
            </a:r>
            <a:r>
              <a:rPr lang="ru-RU" dirty="0" smtClean="0">
                <a:latin typeface="Corbel" panose="020B0503020204020204" pitchFamily="34" charset="0"/>
              </a:rPr>
              <a:t> </a:t>
            </a:r>
            <a:r>
              <a:rPr lang="ru-RU" b="1" dirty="0" smtClean="0"/>
              <a:t>«</a:t>
            </a:r>
            <a:r>
              <a:rPr lang="uk-UA" b="1" dirty="0" smtClean="0"/>
              <a:t>Про внесення змін до деяких законодавчих актів України щодо спрощення порядку набуття прав на землю»</a:t>
            </a:r>
            <a:r>
              <a:rPr lang="uk-UA" dirty="0" smtClean="0"/>
              <a:t>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Закон </a:t>
            </a:r>
            <a:r>
              <a:rPr lang="uk-UA" dirty="0" smtClean="0"/>
              <a:t>України від 02 жовтня </a:t>
            </a:r>
            <a:r>
              <a:rPr lang="ru-RU" dirty="0" smtClean="0"/>
              <a:t>2012 </a:t>
            </a:r>
            <a:r>
              <a:rPr lang="ru-RU" dirty="0"/>
              <a:t>р</a:t>
            </a:r>
            <a:r>
              <a:rPr lang="ru-RU" dirty="0" smtClean="0"/>
              <a:t>. № 5395-</a:t>
            </a:r>
            <a:r>
              <a:rPr lang="en-US" dirty="0"/>
              <a:t>VI </a:t>
            </a:r>
            <a:r>
              <a:rPr lang="en-US" b="1" dirty="0" smtClean="0"/>
              <a:t>«</a:t>
            </a:r>
            <a:r>
              <a:rPr lang="uk-UA" b="1" dirty="0" smtClean="0"/>
              <a:t>Про внесення змін до деяких законодавчих актів України щодо вдосконалення процедури відведення земельних ділянок та зміни їх цільового призначення</a:t>
            </a:r>
            <a:r>
              <a:rPr lang="ru-RU" b="1" dirty="0" smtClean="0"/>
              <a:t>»</a:t>
            </a:r>
            <a:r>
              <a:rPr lang="uk-UA" dirty="0" smtClean="0"/>
              <a:t>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20 </a:t>
            </a:r>
            <a:r>
              <a:rPr lang="ru-RU" dirty="0" err="1"/>
              <a:t>червня</a:t>
            </a:r>
            <a:r>
              <a:rPr lang="ru-RU" dirty="0"/>
              <a:t> 2022 </a:t>
            </a:r>
            <a:r>
              <a:rPr lang="ru-RU" dirty="0" smtClean="0"/>
              <a:t>р. № 2321-IX </a:t>
            </a:r>
            <a:r>
              <a:rPr lang="ru-RU" b="1" dirty="0" smtClean="0"/>
              <a:t>«Про </a:t>
            </a:r>
            <a:r>
              <a:rPr lang="ru-RU" b="1" dirty="0" err="1"/>
              <a:t>внесення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 до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законодавчих</a:t>
            </a:r>
            <a:r>
              <a:rPr lang="ru-RU" b="1" dirty="0"/>
              <a:t> </a:t>
            </a:r>
            <a:r>
              <a:rPr lang="ru-RU" b="1" dirty="0" err="1"/>
              <a:t>актів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 smtClean="0"/>
              <a:t>лісів</a:t>
            </a:r>
            <a:r>
              <a:rPr lang="ru-RU" b="1" dirty="0" smtClean="0"/>
              <a:t>»;</a:t>
            </a:r>
            <a:endParaRPr lang="uk-UA" b="1" dirty="0"/>
          </a:p>
          <a:p>
            <a:pPr marL="596646" lvl="0" indent="-514350">
              <a:spcBef>
                <a:spcPts val="1200"/>
              </a:spcBef>
              <a:buFont typeface="+mj-lt"/>
              <a:buAutoNum type="arabicPeriod"/>
            </a:pPr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17 </a:t>
            </a:r>
            <a:r>
              <a:rPr lang="ru-RU" dirty="0" err="1"/>
              <a:t>червня</a:t>
            </a:r>
            <a:r>
              <a:rPr lang="ru-RU" dirty="0"/>
              <a:t> 2020 </a:t>
            </a:r>
            <a:r>
              <a:rPr lang="ru-RU" dirty="0" smtClean="0"/>
              <a:t>р. № </a:t>
            </a:r>
            <a:r>
              <a:rPr lang="ru-RU" dirty="0"/>
              <a:t>711-IX </a:t>
            </a:r>
            <a:r>
              <a:rPr lang="ru-RU" b="1" dirty="0" smtClean="0"/>
              <a:t>«</a:t>
            </a:r>
            <a:r>
              <a:rPr lang="ru-RU" b="1" dirty="0"/>
              <a:t>Про </a:t>
            </a:r>
            <a:r>
              <a:rPr lang="ru-RU" b="1" dirty="0" err="1"/>
              <a:t>внесення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 до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законодавчих</a:t>
            </a:r>
            <a:r>
              <a:rPr lang="ru-RU" b="1" dirty="0"/>
              <a:t> </a:t>
            </a:r>
            <a:r>
              <a:rPr lang="ru-RU" b="1" dirty="0" err="1"/>
              <a:t>актів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земель»;</a:t>
            </a:r>
          </a:p>
          <a:p>
            <a:pPr marL="596646" lvl="0" indent="-514350">
              <a:buFont typeface="+mj-lt"/>
              <a:buAutoNum type="arabicPeriod"/>
            </a:pPr>
            <a:endParaRPr lang="ru-RU" dirty="0"/>
          </a:p>
          <a:p>
            <a:pPr marL="82296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effectLst/>
              </a:rPr>
              <a:t>Нормативні засади встановлення </a:t>
            </a:r>
            <a:r>
              <a:rPr lang="uk-UA" sz="2600" b="1" dirty="0">
                <a:solidFill>
                  <a:srgbClr val="C00000"/>
                </a:solidFill>
                <a:effectLst/>
              </a:rPr>
              <a:t>та зміни цільового призначення земельних ділянок 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195664"/>
          </a:xfrm>
        </p:spPr>
        <p:txBody>
          <a:bodyPr>
            <a:normAutofit/>
          </a:bodyPr>
          <a:lstStyle/>
          <a:p>
            <a:pPr marL="596646" lvl="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uk-UA" sz="2200" dirty="0" smtClean="0"/>
              <a:t>Закон України від 22 травня 2003 </a:t>
            </a:r>
            <a:r>
              <a:rPr lang="ru-RU" sz="2200" dirty="0" smtClean="0"/>
              <a:t>р. N </a:t>
            </a:r>
            <a:r>
              <a:rPr lang="ru-RU" sz="2200" dirty="0"/>
              <a:t>858-IV </a:t>
            </a:r>
            <a:r>
              <a:rPr lang="ru-RU" sz="2200" b="1" dirty="0" smtClean="0"/>
              <a:t>«Про </a:t>
            </a:r>
            <a:r>
              <a:rPr lang="uk-UA" sz="2200" b="1" dirty="0" smtClean="0"/>
              <a:t>землеустрій»</a:t>
            </a:r>
            <a:r>
              <a:rPr lang="ru-RU" sz="2200" b="1" dirty="0" smtClean="0"/>
              <a:t> </a:t>
            </a:r>
            <a:r>
              <a:rPr lang="ru-RU" sz="2200" dirty="0" smtClean="0"/>
              <a:t>(ст. </a:t>
            </a:r>
            <a:r>
              <a:rPr lang="ru-RU" sz="2200" dirty="0"/>
              <a:t>ст. </a:t>
            </a:r>
            <a:r>
              <a:rPr lang="ru-RU" sz="2200" dirty="0" smtClean="0"/>
              <a:t>20</a:t>
            </a:r>
            <a:r>
              <a:rPr lang="ru-RU" sz="2200" dirty="0"/>
              <a:t>, 22, 25, 26-31, </a:t>
            </a:r>
            <a:r>
              <a:rPr lang="ru-RU" sz="2200" dirty="0" smtClean="0"/>
              <a:t>50);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ru-RU" sz="2200" dirty="0"/>
              <a:t>Закон </a:t>
            </a:r>
            <a:r>
              <a:rPr lang="uk-UA" sz="2200" dirty="0" smtClean="0"/>
              <a:t>України від 07 липня 2011 р. N 3613-VІ </a:t>
            </a:r>
            <a:r>
              <a:rPr lang="uk-UA" sz="2200" b="1" dirty="0" smtClean="0"/>
              <a:t>«Про Державний земельний кадастр</a:t>
            </a:r>
            <a:r>
              <a:rPr lang="ru-RU" sz="2200" b="1" dirty="0" smtClean="0"/>
              <a:t>» </a:t>
            </a:r>
            <a:r>
              <a:rPr lang="ru-RU" sz="2200" dirty="0"/>
              <a:t>(ст. </a:t>
            </a:r>
            <a:r>
              <a:rPr lang="ru-RU" sz="2200" dirty="0" smtClean="0"/>
              <a:t>26);</a:t>
            </a:r>
            <a:endParaRPr lang="ru-RU" sz="2200" dirty="0"/>
          </a:p>
          <a:p>
            <a:pPr marL="596646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uk-UA" sz="2200" strike="sngStrike" dirty="0" smtClean="0"/>
              <a:t>Наказ </a:t>
            </a:r>
            <a:r>
              <a:rPr lang="uk-UA" sz="2200" strike="sngStrike" dirty="0"/>
              <a:t>Державного комітету України із земельних ресурсів від 27 липня 2010 р. № 548 </a:t>
            </a:r>
            <a:r>
              <a:rPr lang="uk-UA" sz="2200" b="1" strike="sngStrike" dirty="0"/>
              <a:t>«Про затвердження Класифікації видів цільового призначення земель». </a:t>
            </a:r>
            <a:endParaRPr lang="uk-UA" sz="2200" b="1" strike="sngStrike" dirty="0" smtClean="0"/>
          </a:p>
          <a:p>
            <a:pPr marL="596646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uk-UA" sz="2200" dirty="0" smtClean="0"/>
              <a:t>Постанова Кабінету Міністрів України </a:t>
            </a:r>
            <a:r>
              <a:rPr lang="uk-UA" sz="2200" dirty="0"/>
              <a:t>від </a:t>
            </a:r>
            <a:r>
              <a:rPr lang="uk-UA" sz="2200" dirty="0" smtClean="0"/>
              <a:t>17 </a:t>
            </a:r>
            <a:r>
              <a:rPr lang="uk-UA" sz="2200" dirty="0"/>
              <a:t>жовтня 2012 р. № </a:t>
            </a:r>
            <a:r>
              <a:rPr lang="uk-UA" sz="2200" dirty="0" smtClean="0"/>
              <a:t>1051 </a:t>
            </a:r>
            <a:r>
              <a:rPr lang="uk-UA" sz="2200" b="1" dirty="0" smtClean="0"/>
              <a:t>«Про Порядок ведення Державного земельного кадастру».</a:t>
            </a:r>
            <a:endParaRPr lang="en-US" sz="2200" b="1" dirty="0" smtClean="0"/>
          </a:p>
          <a:p>
            <a:pPr marL="82296" lvl="0" indent="0">
              <a:buNone/>
            </a:pPr>
            <a:r>
              <a:rPr lang="ru-RU" dirty="0" smtClean="0"/>
              <a:t>		</a:t>
            </a:r>
            <a:r>
              <a:rPr lang="en-US" dirty="0" smtClean="0"/>
              <a:t>		</a:t>
            </a:r>
            <a:r>
              <a:rPr lang="ru-RU" sz="2200" b="1" dirty="0" err="1" smtClean="0">
                <a:solidFill>
                  <a:srgbClr val="00B050"/>
                </a:solidFill>
              </a:rPr>
              <a:t>Додатки</a:t>
            </a:r>
            <a:r>
              <a:rPr lang="ru-RU" sz="2200" b="1" dirty="0" smtClean="0">
                <a:solidFill>
                  <a:srgbClr val="00B050"/>
                </a:solidFill>
              </a:rPr>
              <a:t> 58, 59, 60.</a:t>
            </a:r>
            <a:endParaRPr lang="ru-RU" sz="2200" b="1" dirty="0">
              <a:solidFill>
                <a:srgbClr val="00B050"/>
              </a:solidFill>
            </a:endParaRPr>
          </a:p>
          <a:p>
            <a:pPr marL="82296" lvl="0" indent="0">
              <a:buNone/>
            </a:pPr>
            <a:endParaRPr lang="ru-RU" dirty="0"/>
          </a:p>
        </p:txBody>
      </p:sp>
      <p:sp>
        <p:nvSpPr>
          <p:cNvPr id="4" name="Стрілка вниз 3"/>
          <p:cNvSpPr/>
          <p:nvPr/>
        </p:nvSpPr>
        <p:spPr>
          <a:xfrm>
            <a:off x="5959576" y="465313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537642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Додаток</a:t>
            </a:r>
            <a:r>
              <a:rPr lang="ru-RU" sz="2800" b="1" dirty="0"/>
              <a:t> 58</a:t>
            </a:r>
          </a:p>
          <a:p>
            <a:r>
              <a:rPr lang="ru-RU" sz="2800" dirty="0"/>
              <a:t>до </a:t>
            </a:r>
            <a:r>
              <a:rPr lang="ru-RU" sz="2800" b="1" dirty="0" smtClean="0"/>
              <a:t>Порядку </a:t>
            </a:r>
            <a:r>
              <a:rPr lang="ru-RU" sz="2800" b="1" dirty="0" err="1" smtClean="0"/>
              <a:t>ведення</a:t>
            </a:r>
            <a:r>
              <a:rPr lang="ru-RU" sz="2800" b="1" dirty="0" smtClean="0"/>
              <a:t> Державного земельного кадастру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b="1" dirty="0" err="1">
                <a:solidFill>
                  <a:srgbClr val="C00000"/>
                </a:solidFill>
              </a:rPr>
              <a:t>Класифікатор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видів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цільового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земельних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ділянок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видів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функціонального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територій</a:t>
            </a:r>
            <a:r>
              <a:rPr lang="ru-RU" sz="2800" b="1" dirty="0">
                <a:solidFill>
                  <a:srgbClr val="C00000"/>
                </a:solidFill>
              </a:rPr>
              <a:t> та </a:t>
            </a:r>
            <a:r>
              <a:rPr lang="ru-RU" sz="2800" b="1" dirty="0" err="1">
                <a:solidFill>
                  <a:srgbClr val="C00000"/>
                </a:solidFill>
              </a:rPr>
              <a:t>співвідношення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між</a:t>
            </a:r>
            <a:r>
              <a:rPr lang="ru-RU" sz="2800" b="1" dirty="0">
                <a:solidFill>
                  <a:srgbClr val="C00000"/>
                </a:solidFill>
              </a:rPr>
              <a:t> ними, а </a:t>
            </a:r>
            <a:r>
              <a:rPr lang="ru-RU" sz="2800" b="1" dirty="0" err="1">
                <a:solidFill>
                  <a:srgbClr val="C00000"/>
                </a:solidFill>
              </a:rPr>
              <a:t>також</a:t>
            </a:r>
            <a:r>
              <a:rPr lang="ru-RU" sz="2800" b="1" dirty="0">
                <a:solidFill>
                  <a:srgbClr val="C00000"/>
                </a:solidFill>
              </a:rPr>
              <a:t> правила </a:t>
            </a:r>
            <a:r>
              <a:rPr lang="ru-RU" sz="2800" b="1" dirty="0" err="1">
                <a:solidFill>
                  <a:srgbClr val="C00000"/>
                </a:solidFill>
              </a:rPr>
              <a:t>їх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застосування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537642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Додаток</a:t>
            </a:r>
            <a:r>
              <a:rPr lang="ru-RU" sz="2800" b="1" dirty="0"/>
              <a:t> </a:t>
            </a:r>
            <a:r>
              <a:rPr lang="ru-RU" sz="2800" b="1" dirty="0" smtClean="0"/>
              <a:t>59</a:t>
            </a:r>
            <a:endParaRPr lang="ru-RU" sz="2800" b="1" dirty="0"/>
          </a:p>
          <a:p>
            <a:r>
              <a:rPr lang="ru-RU" sz="2800" dirty="0"/>
              <a:t>до </a:t>
            </a:r>
            <a:r>
              <a:rPr lang="ru-RU" sz="2800" b="1" dirty="0" smtClean="0"/>
              <a:t>Порядку </a:t>
            </a:r>
            <a:r>
              <a:rPr lang="ru-RU" sz="2800" b="1" dirty="0" err="1" smtClean="0"/>
              <a:t>ведення</a:t>
            </a:r>
            <a:r>
              <a:rPr lang="ru-RU" sz="2800" b="1" dirty="0" smtClean="0"/>
              <a:t> Державного земельного кадастру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Класифікатор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видів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цільового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земельних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ділянок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53764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Додаток</a:t>
            </a:r>
            <a:r>
              <a:rPr lang="ru-RU" sz="2800" b="1" dirty="0"/>
              <a:t> </a:t>
            </a:r>
            <a:r>
              <a:rPr lang="ru-RU" sz="2800" b="1" dirty="0" smtClean="0"/>
              <a:t>60</a:t>
            </a:r>
            <a:endParaRPr lang="ru-RU" sz="2800" b="1" dirty="0"/>
          </a:p>
          <a:p>
            <a:r>
              <a:rPr lang="ru-RU" sz="2800" dirty="0"/>
              <a:t>до </a:t>
            </a:r>
            <a:r>
              <a:rPr lang="ru-RU" sz="2800" b="1" dirty="0" smtClean="0"/>
              <a:t>Порядку </a:t>
            </a:r>
            <a:r>
              <a:rPr lang="ru-RU" sz="2800" b="1" dirty="0" err="1" smtClean="0"/>
              <a:t>ведення</a:t>
            </a:r>
            <a:r>
              <a:rPr lang="ru-RU" sz="2800" b="1" dirty="0" smtClean="0"/>
              <a:t> Державного земельного кадастру</a:t>
            </a:r>
          </a:p>
          <a:p>
            <a:endParaRPr lang="ru-RU" sz="2800" b="1" dirty="0"/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Класифікатор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видів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функціонального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територій</a:t>
            </a:r>
            <a:r>
              <a:rPr lang="ru-RU" sz="2800" b="1" dirty="0">
                <a:solidFill>
                  <a:srgbClr val="C00000"/>
                </a:solidFill>
              </a:rPr>
              <a:t> та </a:t>
            </a:r>
            <a:r>
              <a:rPr lang="ru-RU" sz="2800" b="1" dirty="0" err="1">
                <a:solidFill>
                  <a:srgbClr val="C00000"/>
                </a:solidFill>
              </a:rPr>
              <a:t>їх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співвідношення</a:t>
            </a:r>
            <a:r>
              <a:rPr lang="ru-RU" sz="2800" b="1" dirty="0">
                <a:solidFill>
                  <a:srgbClr val="C00000"/>
                </a:solidFill>
              </a:rPr>
              <a:t> з видами </a:t>
            </a:r>
            <a:r>
              <a:rPr lang="ru-RU" sz="2800" b="1" dirty="0" err="1">
                <a:solidFill>
                  <a:srgbClr val="C00000"/>
                </a:solidFill>
              </a:rPr>
              <a:t>цільового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призначення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земельних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ділянок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77686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200" dirty="0" smtClean="0"/>
              <a:t>ДЕРЖАВНИЙ КОМІТЕТ УКРАЇНИ ІЗ ЗЕМЕЛЬНИХ РЕСУРСІВ</a:t>
            </a:r>
          </a:p>
          <a:p>
            <a:r>
              <a:rPr lang="uk-UA" sz="2200" b="1" dirty="0" smtClean="0"/>
              <a:t>НАКАЗ</a:t>
            </a:r>
            <a:r>
              <a:rPr lang="en-US" sz="2200" b="1" dirty="0" smtClean="0"/>
              <a:t> </a:t>
            </a:r>
            <a:r>
              <a:rPr lang="uk-UA" sz="2200" b="1" dirty="0" smtClean="0"/>
              <a:t>від 23.07.2010  № 548</a:t>
            </a:r>
          </a:p>
          <a:p>
            <a:r>
              <a:rPr lang="uk-UA" sz="2200" b="1" dirty="0" smtClean="0">
                <a:solidFill>
                  <a:srgbClr val="00B050"/>
                </a:solidFill>
              </a:rPr>
              <a:t>(</a:t>
            </a:r>
            <a:r>
              <a:rPr lang="uk-UA" sz="2200" b="1" dirty="0" smtClean="0">
                <a:solidFill>
                  <a:srgbClr val="C00000"/>
                </a:solidFill>
              </a:rPr>
              <a:t>! - </a:t>
            </a:r>
            <a:r>
              <a:rPr lang="uk-UA" sz="2200" b="1" dirty="0" smtClean="0">
                <a:solidFill>
                  <a:srgbClr val="00B050"/>
                </a:solidFill>
              </a:rPr>
              <a:t>втратив чинність)</a:t>
            </a:r>
          </a:p>
          <a:p>
            <a:endParaRPr lang="uk-UA" sz="2200" dirty="0" smtClean="0"/>
          </a:p>
          <a:p>
            <a:r>
              <a:rPr lang="uk-UA" sz="2200" b="1" dirty="0" smtClean="0">
                <a:solidFill>
                  <a:srgbClr val="C00000"/>
                </a:solidFill>
              </a:rPr>
              <a:t>Про затвердження Класифікації видів цільового призначення земель (</a:t>
            </a:r>
            <a:r>
              <a:rPr lang="uk-UA" sz="2200" b="1" dirty="0" err="1" smtClean="0">
                <a:solidFill>
                  <a:srgbClr val="C00000"/>
                </a:solidFill>
              </a:rPr>
              <a:t>КВЦПЗ</a:t>
            </a:r>
            <a:r>
              <a:rPr lang="uk-UA" sz="22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2400" dirty="0" smtClean="0"/>
          </a:p>
          <a:p>
            <a:pPr algn="just"/>
            <a:r>
              <a:rPr lang="ru-RU" sz="2400" b="1" dirty="0" err="1" smtClean="0"/>
              <a:t>КВЦПЗ</a:t>
            </a:r>
            <a:r>
              <a:rPr lang="ru-RU" sz="2400" b="1" dirty="0" smtClean="0"/>
              <a:t> </a:t>
            </a:r>
            <a:r>
              <a:rPr lang="ru-RU" sz="2400" b="1" dirty="0" err="1"/>
              <a:t>визначає</a:t>
            </a:r>
            <a:r>
              <a:rPr lang="ru-RU" sz="2400" b="1" dirty="0"/>
              <a:t> </a:t>
            </a:r>
            <a:r>
              <a:rPr lang="ru-RU" sz="2400" b="1" dirty="0" err="1"/>
              <a:t>поділ</a:t>
            </a:r>
            <a:r>
              <a:rPr lang="ru-RU" sz="2400" b="1" dirty="0"/>
              <a:t> земель на </a:t>
            </a:r>
            <a:r>
              <a:rPr lang="ru-RU" sz="2400" b="1" dirty="0" err="1"/>
              <a:t>окремі</a:t>
            </a:r>
            <a:r>
              <a:rPr lang="ru-RU" sz="2400" b="1" dirty="0"/>
              <a:t> </a:t>
            </a:r>
            <a:r>
              <a:rPr lang="ru-RU" sz="2400" b="1" dirty="0" err="1"/>
              <a:t>види</a:t>
            </a:r>
            <a:r>
              <a:rPr lang="ru-RU" sz="2400" b="1" dirty="0"/>
              <a:t> </a:t>
            </a:r>
            <a:r>
              <a:rPr lang="ru-RU" sz="2400" b="1" dirty="0" err="1"/>
              <a:t>цільового</a:t>
            </a:r>
            <a:r>
              <a:rPr lang="ru-RU" sz="2400" b="1" dirty="0"/>
              <a:t> </a:t>
            </a:r>
            <a:r>
              <a:rPr lang="ru-RU" sz="2400" b="1" dirty="0" err="1"/>
              <a:t>призначення</a:t>
            </a:r>
            <a:r>
              <a:rPr lang="ru-RU" sz="2400" b="1" dirty="0"/>
              <a:t> земель,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характеризуються</a:t>
            </a:r>
            <a:r>
              <a:rPr lang="ru-RU" sz="2400" b="1" dirty="0"/>
              <a:t> </a:t>
            </a:r>
            <a:r>
              <a:rPr lang="ru-RU" sz="2400" b="1" dirty="0" err="1"/>
              <a:t>власним</a:t>
            </a:r>
            <a:r>
              <a:rPr lang="ru-RU" sz="2400" b="1" dirty="0"/>
              <a:t> </a:t>
            </a:r>
            <a:r>
              <a:rPr lang="ru-RU" sz="2400" b="1" dirty="0" err="1"/>
              <a:t>правовим</a:t>
            </a:r>
            <a:r>
              <a:rPr lang="ru-RU" sz="2400" b="1" dirty="0"/>
              <a:t> режимом, </a:t>
            </a:r>
            <a:r>
              <a:rPr lang="ru-RU" sz="2400" b="1" dirty="0" err="1"/>
              <a:t>екосистемними</a:t>
            </a:r>
            <a:r>
              <a:rPr lang="ru-RU" sz="2400" b="1" dirty="0"/>
              <a:t> </a:t>
            </a:r>
            <a:r>
              <a:rPr lang="ru-RU" sz="2400" b="1" dirty="0" err="1"/>
              <a:t>функціями</a:t>
            </a:r>
            <a:r>
              <a:rPr lang="ru-RU" sz="2400" b="1" dirty="0"/>
              <a:t>, типами </a:t>
            </a:r>
            <a:r>
              <a:rPr lang="ru-RU" sz="2400" b="1" dirty="0" err="1"/>
              <a:t>забудови</a:t>
            </a:r>
            <a:r>
              <a:rPr lang="ru-RU" sz="2400" b="1" dirty="0"/>
              <a:t>, типами особливо </a:t>
            </a:r>
            <a:r>
              <a:rPr lang="ru-RU" sz="2400" b="1" dirty="0" err="1"/>
              <a:t>цінних</a:t>
            </a:r>
            <a:r>
              <a:rPr lang="ru-RU" sz="2400" b="1" dirty="0"/>
              <a:t> </a:t>
            </a:r>
            <a:r>
              <a:rPr lang="ru-RU" sz="2400" b="1" dirty="0" err="1" smtClean="0"/>
              <a:t>об'єктів</a:t>
            </a:r>
            <a:endParaRPr lang="ru-RU" sz="2400" b="1" dirty="0" smtClean="0"/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58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7768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/>
              </a:rPr>
              <a:t>Порушення порядку встановлення та зміни цільового призначення земель є підставою </a:t>
            </a:r>
            <a:r>
              <a:rPr lang="uk-UA" sz="3200" b="1" dirty="0" smtClean="0">
                <a:solidFill>
                  <a:srgbClr val="C00000"/>
                </a:solidFill>
                <a:effectLst/>
              </a:rPr>
              <a:t>для: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800600"/>
          </a:xfrm>
        </p:spPr>
        <p:txBody>
          <a:bodyPr>
            <a:noAutofit/>
          </a:bodyPr>
          <a:lstStyle/>
          <a:p>
            <a:pPr marL="82296" indent="0" defTabSz="623888" fontAlgn="base">
              <a:buNone/>
            </a:pPr>
            <a:r>
              <a:rPr lang="ru-RU" sz="2400" dirty="0" smtClean="0"/>
              <a:t>	</a:t>
            </a:r>
            <a:r>
              <a:rPr lang="uk-UA" sz="2400" b="1" dirty="0" smtClean="0">
                <a:solidFill>
                  <a:srgbClr val="FF0000"/>
                </a:solidFill>
              </a:rPr>
              <a:t>а) </a:t>
            </a:r>
            <a:r>
              <a:rPr lang="uk-UA" sz="2400" b="1" dirty="0" smtClean="0"/>
              <a:t>визнання недійсними рішень органів державної влади та органів місцевого самоврядування про надання (передачу) земельних ділянок громадянам та юридичним особам;</a:t>
            </a:r>
          </a:p>
          <a:p>
            <a:pPr marL="82296" indent="0" defTabSz="623888" fontAlgn="base">
              <a:buNone/>
            </a:pPr>
            <a:r>
              <a:rPr lang="uk-UA" sz="2400" b="1" dirty="0" smtClean="0"/>
              <a:t>	</a:t>
            </a:r>
            <a:r>
              <a:rPr lang="uk-UA" sz="2400" b="1" dirty="0" smtClean="0">
                <a:solidFill>
                  <a:srgbClr val="FF0000"/>
                </a:solidFill>
              </a:rPr>
              <a:t>б) </a:t>
            </a:r>
            <a:r>
              <a:rPr lang="uk-UA" sz="2400" b="1" dirty="0" smtClean="0"/>
              <a:t>визнання недійсними угод щодо земельних ділянок;</a:t>
            </a:r>
          </a:p>
          <a:p>
            <a:pPr marL="82296" indent="0" defTabSz="623888" fontAlgn="base">
              <a:buNone/>
            </a:pPr>
            <a:r>
              <a:rPr lang="uk-UA" sz="2400" b="1" dirty="0" smtClean="0"/>
              <a:t>	</a:t>
            </a:r>
            <a:r>
              <a:rPr lang="uk-UA" sz="2400" b="1" dirty="0" smtClean="0">
                <a:solidFill>
                  <a:srgbClr val="FF0000"/>
                </a:solidFill>
              </a:rPr>
              <a:t>в) </a:t>
            </a:r>
            <a:r>
              <a:rPr lang="uk-UA" sz="2400" b="1" dirty="0" smtClean="0"/>
              <a:t>відмови в державній реєстрації земельних ділянок або визнання реєстрації недійсною;</a:t>
            </a:r>
          </a:p>
          <a:p>
            <a:pPr marL="82296" indent="0" defTabSz="623888" fontAlgn="base">
              <a:buNone/>
            </a:pPr>
            <a:r>
              <a:rPr lang="uk-UA" sz="2400" b="1" dirty="0" smtClean="0"/>
              <a:t>	</a:t>
            </a:r>
            <a:r>
              <a:rPr lang="uk-UA" sz="2400" b="1" dirty="0" smtClean="0">
                <a:solidFill>
                  <a:srgbClr val="FF0000"/>
                </a:solidFill>
              </a:rPr>
              <a:t>г) </a:t>
            </a:r>
            <a:r>
              <a:rPr lang="uk-UA" sz="2400" b="1" dirty="0" smtClean="0"/>
              <a:t>притягнення до відповідальності відповідно до закону громадян та юридичних осіб, винних у порушенні порядку встановлення та зміни цільового призначення земель</a:t>
            </a:r>
          </a:p>
          <a:p>
            <a:pPr marL="539496" lvl="0" indent="-45720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Поняття «правовий режим земель»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616624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dirty="0" smtClean="0"/>
              <a:t>Нормативне</a:t>
            </a:r>
            <a:r>
              <a:rPr lang="uk-UA" sz="2800" dirty="0" smtClean="0"/>
              <a:t>: відсутнє. </a:t>
            </a:r>
          </a:p>
          <a:p>
            <a:r>
              <a:rPr lang="uk-UA" sz="2800" b="1" dirty="0" smtClean="0"/>
              <a:t>Теоретичні:</a:t>
            </a:r>
          </a:p>
          <a:p>
            <a:pPr marL="539496" indent="-457200" algn="just">
              <a:buAutoNum type="arabicPeriod"/>
            </a:pPr>
            <a:r>
              <a:rPr lang="uk-UA" sz="2600" dirty="0" smtClean="0"/>
              <a:t>Встановлені правовими нормами порядок та умови використання за цільовим призначенням та охорони земель всіх категорій, забезпечення та охорони прав власників землі і землекористувачів, здійснення публічного управління земельними ресурсами, справляння плати за землю, застосування юридичної відповідальності за порушення земельного законодавства.</a:t>
            </a:r>
          </a:p>
          <a:p>
            <a:pPr marL="82296" indent="0" algn="just">
              <a:buNone/>
            </a:pPr>
            <a:endParaRPr lang="uk-UA" sz="2600" dirty="0" smtClean="0"/>
          </a:p>
          <a:p>
            <a:pPr marL="539496" indent="-457200" algn="just">
              <a:buAutoNum type="arabicPeriod"/>
            </a:pPr>
            <a:r>
              <a:rPr lang="uk-UA" sz="2600" dirty="0" smtClean="0"/>
              <a:t>Особливий порядок правового регулювання поведінки учасників суспільних відносин у галузі використання та охорони земель, а також управління земельними ресурсами, що  полягає в поєднанні юридичних засобів, спрямованих на забезпечення раціонального використання та охорони земель в інтересах всього суспільства і конкретних землевласників та землекористувачів.</a:t>
            </a:r>
          </a:p>
        </p:txBody>
      </p:sp>
    </p:spTree>
    <p:extLst>
      <p:ext uri="{BB962C8B-B14F-4D97-AF65-F5344CB8AC3E}">
        <p14:creationId xmlns:p14="http://schemas.microsoft.com/office/powerpoint/2010/main" val="7753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576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У зв’язку із поділом земель на окремі категорії виділяється: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36712"/>
            <a:ext cx="8034096" cy="48006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uk-UA" b="1" dirty="0" smtClean="0"/>
              <a:t>загальний правовий режим </a:t>
            </a:r>
            <a:r>
              <a:rPr lang="uk-UA" dirty="0" smtClean="0"/>
              <a:t>(для всіх земель незалежно від форми власності та цільового призначення);</a:t>
            </a:r>
          </a:p>
          <a:p>
            <a:pPr lvl="0">
              <a:buFont typeface="Wingdings" pitchFamily="2" charset="2"/>
              <a:buChar char="§"/>
            </a:pPr>
            <a:r>
              <a:rPr lang="uk-UA" b="1" dirty="0" smtClean="0"/>
              <a:t>особливий правовий режим </a:t>
            </a:r>
            <a:r>
              <a:rPr lang="uk-UA" dirty="0" smtClean="0"/>
              <a:t>(для земель окремих категорій);</a:t>
            </a:r>
          </a:p>
          <a:p>
            <a:pPr lvl="0">
              <a:buFont typeface="Wingdings" pitchFamily="2" charset="2"/>
              <a:buChar char="§"/>
            </a:pPr>
            <a:r>
              <a:rPr lang="uk-UA" b="1" dirty="0" smtClean="0"/>
              <a:t>спеціальний правовий режим </a:t>
            </a:r>
            <a:r>
              <a:rPr lang="uk-UA" dirty="0" smtClean="0"/>
              <a:t>(для видів (груп) земель в межах певної категорії);</a:t>
            </a:r>
          </a:p>
          <a:p>
            <a:pPr lvl="0">
              <a:buFont typeface="Wingdings" pitchFamily="2" charset="2"/>
              <a:buChar char="§"/>
            </a:pPr>
            <a:r>
              <a:rPr lang="uk-UA" b="1" dirty="0" smtClean="0"/>
              <a:t>конкретний правовий режим </a:t>
            </a:r>
            <a:r>
              <a:rPr lang="uk-UA" dirty="0" smtClean="0"/>
              <a:t>(для окремої земельної ділянки).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7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2392" y="116632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питання теми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5256584"/>
          </a:xfrm>
        </p:spPr>
        <p:txBody>
          <a:bodyPr anchor="b">
            <a:noAutofit/>
          </a:bodyPr>
          <a:lstStyle/>
          <a:p>
            <a:pPr marL="536575" lvl="0" indent="-455613" algn="just" defTabSz="536575"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uk-UA" sz="2200" b="1" dirty="0"/>
              <a:t>Поняття і склад земель України. Поділ земель на категорії.</a:t>
            </a:r>
            <a:endParaRPr lang="ru-RU" sz="2200" b="1" dirty="0"/>
          </a:p>
          <a:p>
            <a:pPr marL="536575" lvl="0" indent="-455613" algn="just"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uk-UA" sz="2200" b="1" dirty="0"/>
              <a:t>Поняття, види та функції </a:t>
            </a:r>
            <a:r>
              <a:rPr lang="uk-UA" sz="2200" b="1" dirty="0" smtClean="0"/>
              <a:t>публічного управління </a:t>
            </a:r>
            <a:r>
              <a:rPr lang="uk-UA" sz="2200" b="1" dirty="0"/>
              <a:t>у сфері земельних відносин, його співвідношення із громадським та внутрішньогосподарським управлінням у сфері використання та охорони земель. </a:t>
            </a:r>
            <a:endParaRPr lang="ru-RU" sz="2200" b="1" dirty="0"/>
          </a:p>
          <a:p>
            <a:pPr marL="536575" lvl="0" indent="-455613" algn="just">
              <a:spcAft>
                <a:spcPts val="600"/>
              </a:spcAft>
              <a:buFont typeface="+mj-lt"/>
              <a:buAutoNum type="arabicPeriod"/>
              <a:tabLst>
                <a:tab pos="536575" algn="l"/>
              </a:tabLst>
            </a:pPr>
            <a:r>
              <a:rPr lang="uk-UA" sz="2200" b="1" dirty="0" smtClean="0"/>
              <a:t>Система органів публічного управління </a:t>
            </a:r>
            <a:r>
              <a:rPr lang="uk-UA" sz="2200" b="1" dirty="0"/>
              <a:t>у сфері земельних відносин:</a:t>
            </a:r>
            <a:endParaRPr lang="ru-RU" sz="2200" b="1" dirty="0"/>
          </a:p>
          <a:p>
            <a:pPr marL="538163" indent="358775" algn="just">
              <a:spcAft>
                <a:spcPts val="600"/>
              </a:spcAft>
              <a:buFont typeface="+mj-lt"/>
              <a:buAutoNum type="alphaLcPeriod"/>
              <a:tabLst>
                <a:tab pos="896938" algn="l"/>
              </a:tabLst>
            </a:pPr>
            <a:r>
              <a:rPr lang="uk-UA" sz="2200" b="1" dirty="0" smtClean="0"/>
              <a:t>органи загальної</a:t>
            </a:r>
            <a:r>
              <a:rPr lang="en-US" sz="2200" b="1" dirty="0" smtClean="0"/>
              <a:t> </a:t>
            </a:r>
            <a:r>
              <a:rPr lang="uk-UA" sz="2200" b="1" dirty="0" smtClean="0"/>
              <a:t>компетенції;</a:t>
            </a:r>
            <a:endParaRPr lang="ru-RU" sz="2200" b="1" dirty="0" smtClean="0"/>
          </a:p>
          <a:p>
            <a:pPr marL="538163" indent="358775" algn="just">
              <a:spcAft>
                <a:spcPts val="600"/>
              </a:spcAft>
              <a:buFont typeface="+mj-lt"/>
              <a:buAutoNum type="alphaLcPeriod"/>
              <a:tabLst>
                <a:tab pos="896938" algn="l"/>
              </a:tabLst>
            </a:pPr>
            <a:r>
              <a:rPr lang="uk-UA" sz="2200" b="1" dirty="0" smtClean="0"/>
              <a:t>органи міжгалузевої та галузевої компетенції;</a:t>
            </a:r>
            <a:endParaRPr lang="ru-RU" sz="2200" b="1" dirty="0" smtClean="0"/>
          </a:p>
          <a:p>
            <a:pPr marL="538163" indent="358775" algn="just">
              <a:spcAft>
                <a:spcPts val="600"/>
              </a:spcAft>
              <a:buFont typeface="+mj-lt"/>
              <a:buAutoNum type="alphaLcPeriod"/>
              <a:tabLst>
                <a:tab pos="896938" algn="l"/>
              </a:tabLst>
            </a:pPr>
            <a:r>
              <a:rPr lang="uk-UA" sz="2200" b="1" dirty="0" smtClean="0"/>
              <a:t>органи</a:t>
            </a:r>
            <a:r>
              <a:rPr lang="en-US" sz="2200" b="1" dirty="0" smtClean="0"/>
              <a:t> </a:t>
            </a:r>
            <a:r>
              <a:rPr lang="uk-UA" sz="2200" b="1" dirty="0" smtClean="0"/>
              <a:t>спеціальної компетенції (органи земельних 	ресурсів).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100" b="1" dirty="0" smtClean="0">
                <a:effectLst/>
              </a:rPr>
              <a:t>Особливості землі як об'єкта земельних правовідносин  </a:t>
            </a: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5328592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земля є основним національним багатством, що перебуває під особливою охороною держави (ст. 14 Конституції України);</a:t>
            </a:r>
          </a:p>
          <a:p>
            <a:r>
              <a:rPr lang="uk-UA" sz="2400" dirty="0" smtClean="0"/>
              <a:t>земля має виключно важливе господарське значення як незамінний засіб виробництва в сільському та лісовому господарстві та просторовий базис в інших сферах суспільного виробництва;</a:t>
            </a:r>
          </a:p>
          <a:p>
            <a:r>
              <a:rPr lang="uk-UA" sz="2400" dirty="0" smtClean="0"/>
              <a:t>земля є провідним, базовим природним ресурсом, від стану якого залежить екологічна ситуація та безпека в цілому;</a:t>
            </a:r>
          </a:p>
          <a:p>
            <a:r>
              <a:rPr lang="uk-UA" sz="2400" dirty="0" smtClean="0"/>
              <a:t>земля є кількісно та просторово обмеженим ресурсом.</a:t>
            </a:r>
          </a:p>
          <a:p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7568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77863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000" b="1" dirty="0" smtClean="0">
                <a:solidFill>
                  <a:srgbClr val="FF0000"/>
                </a:solidFill>
              </a:rPr>
              <a:t>Публічне управління у сфері земельних відносин </a:t>
            </a:r>
            <a:r>
              <a:rPr lang="uk-UA" sz="3000" dirty="0" smtClean="0"/>
              <a:t>– </a:t>
            </a:r>
            <a:r>
              <a:rPr lang="uk-UA" sz="3000" b="1" dirty="0" smtClean="0"/>
              <a:t>це діяльність органів державної влади та органів місцевого самоврядування, спрямована на забез-печення раціонального використання, охорони та відтворення земель шляхом проведення організаційно-правових та адміністративно-управлінських заходів на основі їх поєднання із стимулюючими заходами економічного характеру.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25369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Види публічного управління у сфері земельних відносин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96646" indent="-514350">
              <a:buFont typeface="+mj-lt"/>
              <a:buAutoNum type="arabicPeriod"/>
            </a:pPr>
            <a:endParaRPr lang="uk-UA" b="1" dirty="0" smtClean="0"/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загальне</a:t>
            </a:r>
            <a:r>
              <a:rPr lang="uk-UA" dirty="0" smtClean="0"/>
              <a:t> (має територіальний характер і здійснюється органами загальної та спеціальної компетенції);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галузеве </a:t>
            </a:r>
            <a:r>
              <a:rPr lang="uk-UA" dirty="0" smtClean="0"/>
              <a:t>(має відомчий характер та здійснюється міністерствами та іншими органами виконавчої влади у підпорядкованих їм галузях).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Види управління у сфері земельних відносин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652736"/>
            <a:ext cx="7962088" cy="48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публічне управління </a:t>
            </a:r>
            <a:r>
              <a:rPr lang="uk-UA" dirty="0" smtClean="0"/>
              <a:t>(здійснюється органами державної влади та органами місцевого самоврядування)</a:t>
            </a: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громадське управління </a:t>
            </a:r>
            <a:r>
              <a:rPr lang="uk-UA" dirty="0" smtClean="0"/>
              <a:t>(здійснюється громадянами та їх об’єднаннями і органами територіального громадського самоврядування);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внутрішньогосподарське управління </a:t>
            </a:r>
            <a:r>
              <a:rPr lang="uk-UA" dirty="0" smtClean="0"/>
              <a:t> (здійснюється безпосередніми землевласниками та землекористувачами).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15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/>
              <a:t>Методи публічного управління у сфері земельних відносин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75656" y="2132856"/>
            <a:ext cx="7458032" cy="37444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uk-UA" sz="3600" b="1" dirty="0" smtClean="0"/>
          </a:p>
          <a:p>
            <a:pPr lvl="0"/>
            <a:r>
              <a:rPr lang="uk-UA" sz="3600" b="1" dirty="0" smtClean="0"/>
              <a:t>владно-адміністративні;</a:t>
            </a:r>
          </a:p>
          <a:p>
            <a:pPr marL="82296" lvl="0" indent="0">
              <a:buNone/>
            </a:pPr>
            <a:endParaRPr lang="ru-RU" sz="3600" b="1" dirty="0"/>
          </a:p>
          <a:p>
            <a:pPr lvl="0"/>
            <a:r>
              <a:rPr lang="uk-UA" sz="3600" b="1" dirty="0"/>
              <a:t>економічного </a:t>
            </a:r>
            <a:r>
              <a:rPr lang="uk-UA" sz="3600" b="1" dirty="0" smtClean="0"/>
              <a:t>стимулювання.</a:t>
            </a:r>
            <a:r>
              <a:rPr lang="uk-UA" sz="3600" b="1" dirty="0"/>
              <a:t>	</a:t>
            </a:r>
            <a:endParaRPr lang="ru-RU" sz="3600" b="1" dirty="0"/>
          </a:p>
          <a:p>
            <a:pPr marL="8229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08498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effectLst/>
              </a:rPr>
              <a:t>Засоби </a:t>
            </a:r>
            <a:r>
              <a:rPr lang="uk-UA" sz="2400" b="1" dirty="0">
                <a:effectLst/>
              </a:rPr>
              <a:t>економічного стимулювання раціонального використання та охорони земель</a:t>
            </a:r>
            <a:endParaRPr lang="ru-RU" sz="24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256584"/>
          </a:xfrm>
        </p:spPr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надання податкових і кредитних пільг </a:t>
            </a:r>
            <a:r>
              <a:rPr lang="uk-UA" dirty="0" smtClean="0"/>
              <a:t>громадянам та юридичним особам, які здійснюють за власні кошти заходи, передбачені загальнодержавними та регіональними програмами використання і охорони земель;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виділення коштів державного або місцевого бюджету</a:t>
            </a:r>
            <a:r>
              <a:rPr lang="uk-UA" dirty="0" smtClean="0"/>
              <a:t> громадянам та юридичним особам для відновлення попереднього стану земель, порушених не з їх вини;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звільнення від плати за земельні ділянки</a:t>
            </a:r>
            <a:r>
              <a:rPr lang="uk-UA" dirty="0" smtClean="0"/>
              <a:t>, що перебувають у стадії сільськогосподарського освоєння або поліпшення їх стану згідно з державними та регіональними програмами;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компенсацію з бюджетних коштів </a:t>
            </a:r>
            <a:r>
              <a:rPr lang="uk-UA" dirty="0" smtClean="0"/>
              <a:t>зниження доходу власників землі та землекористувачів внаслідок тимчасової консервації деградованих та малопродуктивних земель, що стали такими не з їх вини.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2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FF0000"/>
                </a:solidFill>
              </a:rPr>
              <a:t>Функції публічного управління у сфері земельних відносин </a:t>
            </a:r>
            <a:r>
              <a:rPr lang="uk-UA" sz="4000" dirty="0" smtClean="0"/>
              <a:t>– це </a:t>
            </a:r>
            <a:r>
              <a:rPr lang="uk-UA" sz="4000" b="1" dirty="0" smtClean="0">
                <a:solidFill>
                  <a:srgbClr val="00B050"/>
                </a:solidFill>
              </a:rPr>
              <a:t>окремі напрями діяльності </a:t>
            </a:r>
            <a:r>
              <a:rPr lang="uk-UA" sz="4000" dirty="0" smtClean="0"/>
              <a:t>відповідних органів публічної адміністрації та їх посадових осіб щодо забезпечення організації раціонального використання та охорони земель.</a:t>
            </a:r>
          </a:p>
          <a:p>
            <a:r>
              <a:rPr lang="uk-UA" sz="3600" dirty="0" smtClean="0"/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228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8640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effectLst/>
              </a:rPr>
              <a:t>Функції публічного управління у поземельній сфері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4800600"/>
          </a:xfrm>
        </p:spPr>
        <p:txBody>
          <a:bodyPr>
            <a:normAutofit fontScale="25000" lnSpcReduction="20000"/>
          </a:bodyPr>
          <a:lstStyle/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встановлення та зміна меж адміністративно-територіальних утворень;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встановлення цільового призначення земель та поділ їх на категорії;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планування використання та охорони земель;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розподіл (перерозподіл) земель  та примусовий викуп (вилучення) земель для суспільних потреб чи з мотивів суспільної необхідності;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здійснення землеустрою;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здійснення державного </a:t>
            </a:r>
            <a:r>
              <a:rPr lang="uk-UA" sz="7200" dirty="0" smtClean="0"/>
              <a:t>контролю </a:t>
            </a:r>
            <a:r>
              <a:rPr lang="uk-UA" sz="7200" dirty="0"/>
              <a:t>за використанням та охороною земель;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здійснення моніторингу земель;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ведення </a:t>
            </a:r>
            <a:r>
              <a:rPr lang="uk-UA" sz="7200" dirty="0" smtClean="0"/>
              <a:t>Державного </a:t>
            </a:r>
            <a:r>
              <a:rPr lang="uk-UA" sz="7200" dirty="0"/>
              <a:t>земельного </a:t>
            </a:r>
            <a:r>
              <a:rPr lang="uk-UA" sz="7200" dirty="0" smtClean="0"/>
              <a:t>кадастру, державна </a:t>
            </a:r>
            <a:r>
              <a:rPr lang="uk-UA" sz="7200" dirty="0"/>
              <a:t>реєстрація прав на землю та земельних правочинів і проведення оцінки </a:t>
            </a:r>
            <a:r>
              <a:rPr lang="uk-UA" sz="7200" dirty="0" smtClean="0"/>
              <a:t>земель;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справляння плати за землю;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відшкодування втрат сільськогосподарського та лісогосподарського виробництва;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організація та проведення меліорації та рекультивації земель за рахунок бюджетних коштів; 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економічне стимулювання раціонального використання та охорони земель; 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нормування </a:t>
            </a:r>
            <a:r>
              <a:rPr lang="uk-UA" sz="7200" dirty="0" smtClean="0"/>
              <a:t>у </a:t>
            </a:r>
            <a:r>
              <a:rPr lang="uk-UA" sz="7200" dirty="0"/>
              <a:t>сфері використання і охорони земель;</a:t>
            </a:r>
            <a:endParaRPr lang="ru-RU" sz="7200" dirty="0"/>
          </a:p>
          <a:p>
            <a:pPr marL="447675" lvl="0" indent="-366713">
              <a:buClr>
                <a:srgbClr val="C00000"/>
              </a:buClr>
              <a:buFont typeface="+mj-lt"/>
              <a:buAutoNum type="arabicPeriod"/>
            </a:pPr>
            <a:r>
              <a:rPr lang="uk-UA" sz="7200" dirty="0"/>
              <a:t>вирішення земельних спорів. </a:t>
            </a:r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2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effectLst/>
              </a:rPr>
              <a:t>Законодавчі засади системи органів публічного управління у поземельній сфері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4800600"/>
          </a:xfrm>
        </p:spPr>
        <p:txBody>
          <a:bodyPr>
            <a:normAutofit fontScale="6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sz="3400" dirty="0" smtClean="0"/>
              <a:t>Конституція України</a:t>
            </a:r>
            <a:r>
              <a:rPr lang="ru-RU" sz="3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3400" dirty="0" smtClean="0"/>
              <a:t>Земельний кодекс України (</a:t>
            </a:r>
            <a:r>
              <a:rPr lang="uk-UA" sz="3400" dirty="0" err="1" smtClean="0"/>
              <a:t>гл</a:t>
            </a:r>
            <a:r>
              <a:rPr lang="uk-UA" sz="3400" dirty="0" smtClean="0"/>
              <a:t>. </a:t>
            </a:r>
            <a:r>
              <a:rPr lang="uk-UA" sz="3400" dirty="0" err="1" smtClean="0"/>
              <a:t>гл</a:t>
            </a:r>
            <a:r>
              <a:rPr lang="uk-UA" sz="3400" dirty="0" smtClean="0"/>
              <a:t>. 2, 3).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Закон </a:t>
            </a:r>
            <a:r>
              <a:rPr lang="uk-UA" sz="3400" dirty="0" smtClean="0"/>
              <a:t>України від</a:t>
            </a:r>
            <a:r>
              <a:rPr lang="ru-RU" sz="3400" dirty="0" smtClean="0"/>
              <a:t> </a:t>
            </a:r>
            <a:r>
              <a:rPr lang="ru-RU" sz="3400" dirty="0"/>
              <a:t>27 лютого 2014 р. № 794-</a:t>
            </a:r>
            <a:r>
              <a:rPr lang="en-US" sz="3400" dirty="0"/>
              <a:t>VII </a:t>
            </a:r>
            <a:r>
              <a:rPr lang="en-US" sz="3400" dirty="0" smtClean="0"/>
              <a:t>«</a:t>
            </a:r>
            <a:r>
              <a:rPr lang="uk-UA" sz="3400" dirty="0" smtClean="0"/>
              <a:t>Про Кабінет Міністрів України».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Закон </a:t>
            </a:r>
            <a:r>
              <a:rPr lang="uk-UA" sz="3400" dirty="0" smtClean="0"/>
              <a:t>України від 17 березня </a:t>
            </a:r>
            <a:r>
              <a:rPr lang="ru-RU" sz="3400" dirty="0" smtClean="0"/>
              <a:t>2011 р. № 3166-</a:t>
            </a:r>
            <a:r>
              <a:rPr lang="en-US" sz="3400" dirty="0" smtClean="0"/>
              <a:t>VI «</a:t>
            </a:r>
            <a:r>
              <a:rPr lang="ru-RU" sz="3400" dirty="0" smtClean="0"/>
              <a:t>Про </a:t>
            </a:r>
            <a:r>
              <a:rPr lang="uk-UA" sz="3400" dirty="0" smtClean="0"/>
              <a:t>центральні органи виконавчої влади</a:t>
            </a:r>
            <a:r>
              <a:rPr lang="ru-RU" sz="3400" dirty="0" smtClean="0"/>
              <a:t>».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/>
              <a:t>Закон </a:t>
            </a:r>
            <a:r>
              <a:rPr lang="uk-UA" sz="3400" dirty="0"/>
              <a:t>України від 27 </a:t>
            </a:r>
            <a:r>
              <a:rPr lang="ru-RU" sz="3400" dirty="0"/>
              <a:t>лютого 2014 р. № 795-</a:t>
            </a:r>
            <a:r>
              <a:rPr lang="en-US" sz="3400" dirty="0"/>
              <a:t>VII «</a:t>
            </a:r>
            <a:r>
              <a:rPr lang="ru-RU" sz="3400" dirty="0"/>
              <a:t>Про </a:t>
            </a:r>
            <a:r>
              <a:rPr lang="uk-UA" sz="3400" dirty="0"/>
              <a:t>внесення змін до Закону України «Про центральні органи виконавчої влади» щодо приведення його у відповідність із Конституцією України».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3400" dirty="0"/>
              <a:t>Закон України від 09 квітня 1999 р. № № 586-XIV</a:t>
            </a:r>
            <a:r>
              <a:rPr lang="ru-RU" sz="3400" dirty="0"/>
              <a:t> «Про </a:t>
            </a:r>
            <a:r>
              <a:rPr lang="uk-UA" sz="3400" dirty="0" smtClean="0"/>
              <a:t>місцеві державні адміністрації</a:t>
            </a:r>
            <a:r>
              <a:rPr lang="ru-RU" sz="3400" dirty="0" smtClean="0"/>
              <a:t>».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400" dirty="0" smtClean="0"/>
              <a:t>Закон </a:t>
            </a:r>
            <a:r>
              <a:rPr lang="uk-UA" sz="3400" dirty="0" smtClean="0"/>
              <a:t>України від 21 травня 1997 р. № 280/97-ВР «Про місцеве самоврядування в Україні»</a:t>
            </a:r>
            <a:r>
              <a:rPr lang="ru-RU" sz="34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3400" dirty="0" smtClean="0"/>
              <a:t>Закон України від </a:t>
            </a:r>
            <a:r>
              <a:rPr lang="ru-RU" sz="3400" dirty="0" smtClean="0"/>
              <a:t>05 лютого 2015 р</a:t>
            </a:r>
            <a:r>
              <a:rPr lang="ru-RU" sz="3400" dirty="0"/>
              <a:t>. № </a:t>
            </a:r>
            <a:r>
              <a:rPr lang="ru-RU" sz="3400" dirty="0" smtClean="0"/>
              <a:t>157-</a:t>
            </a:r>
            <a:r>
              <a:rPr lang="en-US" sz="3400" dirty="0" smtClean="0"/>
              <a:t>VIII</a:t>
            </a:r>
            <a:r>
              <a:rPr lang="ru-RU" sz="3400" dirty="0" smtClean="0"/>
              <a:t> </a:t>
            </a:r>
            <a:r>
              <a:rPr lang="ru-RU" sz="3400" dirty="0"/>
              <a:t>«Про </a:t>
            </a:r>
            <a:r>
              <a:rPr lang="uk-UA" sz="3400" dirty="0" smtClean="0"/>
              <a:t>добровільне об'єднання територіальних </a:t>
            </a:r>
            <a:r>
              <a:rPr lang="ru-RU" sz="3400" dirty="0" smtClean="0"/>
              <a:t>громад».</a:t>
            </a:r>
            <a:endParaRPr lang="ru-RU" sz="3400" dirty="0"/>
          </a:p>
          <a:p>
            <a:pPr marL="596646" indent="-514350">
              <a:buFont typeface="+mj-lt"/>
              <a:buAutoNum type="arabicPeriod"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52128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 smtClean="0">
                <a:effectLst/>
              </a:rPr>
              <a:t>Законодавчі засади </a:t>
            </a:r>
            <a:r>
              <a:rPr lang="uk-UA" sz="2200" b="1" dirty="0" smtClean="0">
                <a:effectLst/>
              </a:rPr>
              <a:t>публічного </a:t>
            </a:r>
            <a:r>
              <a:rPr lang="uk-UA" sz="2200" b="1" dirty="0" smtClean="0">
                <a:effectLst/>
              </a:rPr>
              <a:t>управління у поземельній </a:t>
            </a:r>
            <a:r>
              <a:rPr lang="uk-UA" sz="2200" b="1" dirty="0" smtClean="0">
                <a:effectLst/>
              </a:rPr>
              <a:t>сфері – загальні адміністративно-правові  аспекти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256584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sz="2000" dirty="0" smtClean="0"/>
              <a:t>Закон України від 28 липня 2023 р. № 3285-IX </a:t>
            </a:r>
            <a:r>
              <a:rPr lang="uk-UA" sz="2000" b="1" dirty="0" smtClean="0"/>
              <a:t>«Про порядок вирішення окремих питань адміністративно-територіального устрою України»</a:t>
            </a:r>
            <a:r>
              <a:rPr lang="uk-UA" sz="2000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000" dirty="0" smtClean="0"/>
              <a:t>Закон України від 17 лютого 2022 р. № 2073-IX </a:t>
            </a:r>
            <a:r>
              <a:rPr lang="uk-UA" sz="2000" b="1" dirty="0" smtClean="0"/>
              <a:t>«Про адміністративну процедуру».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000" dirty="0" smtClean="0"/>
              <a:t>Закон України від 8 жовтня 2024 р. № 3993-IX </a:t>
            </a:r>
            <a:r>
              <a:rPr lang="uk-UA" sz="2000" b="1" dirty="0" smtClean="0"/>
              <a:t>«Про внесення змін до деяких законодавчих актів України щодо захисту інтересів власників земельних часток (паїв), а також застосування адміністративної процедури у сфері земельних відносин».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000" dirty="0" smtClean="0"/>
              <a:t>Закон України від 28 квітня 2021 р. № 1423-IX </a:t>
            </a:r>
            <a:r>
              <a:rPr lang="uk-UA" sz="2000" b="1" dirty="0" smtClean="0"/>
              <a:t>«Про внесення змін до деяких законодавчих актів України щодо вдосконалення системи управління та дерегуляції у сфері земельних відносин».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000" dirty="0" smtClean="0"/>
              <a:t>Закон України від 5 квітня 2007 р. № 877-V </a:t>
            </a:r>
            <a:r>
              <a:rPr lang="uk-UA" sz="2000" b="1" dirty="0" smtClean="0"/>
              <a:t>«Про основні засади державного нагляду (контролю) у сфері господарської діяльності».</a:t>
            </a:r>
          </a:p>
          <a:p>
            <a:pPr marL="596646" indent="-514350">
              <a:buFont typeface="+mj-lt"/>
              <a:buAutoNum type="arabicPeriod"/>
            </a:pPr>
            <a:endParaRPr lang="uk-UA" sz="2000" b="1" dirty="0" smtClean="0"/>
          </a:p>
          <a:p>
            <a:pPr marL="596646" indent="-514350">
              <a:buFont typeface="+mj-lt"/>
              <a:buAutoNum type="arabicPeriod"/>
            </a:pPr>
            <a:endParaRPr lang="uk-UA" sz="2000" b="1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87624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Бондар О. </a:t>
            </a:r>
            <a:r>
              <a:rPr lang="uk-UA" sz="2400" b="1" dirty="0" smtClean="0"/>
              <a:t>Публічне управління у сфері використання та охорони земель в Україні: актуальні проблеми правового та інституційного забезпечення. </a:t>
            </a:r>
            <a:r>
              <a:rPr lang="uk-UA" sz="2400" b="1" i="1" dirty="0" smtClean="0">
                <a:solidFill>
                  <a:srgbClr val="002060"/>
                </a:solidFill>
              </a:rPr>
              <a:t>Право України. </a:t>
            </a:r>
            <a:r>
              <a:rPr lang="uk-UA" sz="2400" b="1" dirty="0" smtClean="0">
                <a:solidFill>
                  <a:srgbClr val="002060"/>
                </a:solidFill>
              </a:rPr>
              <a:t>2020. № 5. С. 43-62.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204864"/>
            <a:ext cx="5321807" cy="40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https://decentralization.gov.ua/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608667"/>
            <a:ext cx="7499350" cy="48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effectLst/>
              </a:rPr>
              <a:t>Нормативні засади системи органів виконавчої влади у поземельній сфері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448672"/>
          </a:xfrm>
        </p:spPr>
        <p:txBody>
          <a:bodyPr>
            <a:normAutofit fontScale="92500"/>
          </a:bodyPr>
          <a:lstStyle/>
          <a:p>
            <a:pPr marL="450850" indent="-369888">
              <a:buFont typeface="+mj-lt"/>
              <a:buAutoNum type="arabicPeriod"/>
            </a:pPr>
            <a:r>
              <a:rPr lang="uk-UA" sz="2400" b="1" dirty="0" smtClean="0"/>
              <a:t>Постанова Кабінету Міністрів України від 10 вересня 2014 р. № 442 «Про оптимізацію системи центральних органів виконавчої влади».</a:t>
            </a:r>
          </a:p>
          <a:p>
            <a:pPr marL="450850" indent="-369888">
              <a:buFont typeface="+mj-lt"/>
              <a:buAutoNum type="arabicPeriod"/>
            </a:pPr>
            <a:r>
              <a:rPr lang="ru-RU" sz="2400" dirty="0" smtClean="0"/>
              <a:t>Постанова </a:t>
            </a:r>
            <a:r>
              <a:rPr lang="ru-RU" sz="2400" dirty="0" err="1" smtClean="0"/>
              <a:t>Кабінету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Міністрів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2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2019 р. № 829 «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оптимізації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центральних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».</a:t>
            </a:r>
          </a:p>
          <a:p>
            <a:pPr marL="450850" indent="-369888">
              <a:buFont typeface="+mj-lt"/>
              <a:buAutoNum type="arabicPeriod"/>
            </a:pPr>
            <a:r>
              <a:rPr lang="ru-RU" sz="2400" b="1" dirty="0"/>
              <a:t>Постанова </a:t>
            </a:r>
            <a:r>
              <a:rPr lang="ru-RU" sz="2400" b="1" dirty="0" err="1"/>
              <a:t>Кабінету</a:t>
            </a:r>
            <a:r>
              <a:rPr lang="ru-RU" sz="2400" b="1" dirty="0"/>
              <a:t> </a:t>
            </a:r>
            <a:r>
              <a:rPr lang="ru-RU" sz="2400" b="1" dirty="0" err="1"/>
              <a:t>Міністрів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smtClean="0"/>
              <a:t>20 </a:t>
            </a:r>
            <a:r>
              <a:rPr lang="ru-RU" sz="2400" b="1" dirty="0" err="1" smtClean="0"/>
              <a:t>жовтня</a:t>
            </a:r>
            <a:r>
              <a:rPr lang="ru-RU" sz="2400" b="1" dirty="0" smtClean="0"/>
              <a:t> </a:t>
            </a:r>
            <a:r>
              <a:rPr lang="ru-RU" sz="2400" b="1" dirty="0"/>
              <a:t>2019 р. № 879 «Про </a:t>
            </a:r>
            <a:r>
              <a:rPr lang="ru-RU" sz="2400" b="1" dirty="0" err="1"/>
              <a:t>внесення</a:t>
            </a:r>
            <a:r>
              <a:rPr lang="ru-RU" sz="2400" b="1" dirty="0"/>
              <a:t> </a:t>
            </a:r>
            <a:r>
              <a:rPr lang="ru-RU" sz="2400" b="1" dirty="0" err="1"/>
              <a:t>змін</a:t>
            </a:r>
            <a:r>
              <a:rPr lang="ru-RU" sz="2400" b="1" dirty="0"/>
              <a:t> до </a:t>
            </a:r>
            <a:r>
              <a:rPr lang="ru-RU" sz="2400" b="1" dirty="0" err="1"/>
              <a:t>схеми</a:t>
            </a:r>
            <a:r>
              <a:rPr lang="ru-RU" sz="2400" b="1" dirty="0"/>
              <a:t> </a:t>
            </a:r>
            <a:r>
              <a:rPr lang="ru-RU" sz="2400" b="1" dirty="0" err="1"/>
              <a:t>спрямування</a:t>
            </a:r>
            <a:r>
              <a:rPr lang="ru-RU" sz="2400" b="1" dirty="0"/>
              <a:t> і </a:t>
            </a:r>
            <a:r>
              <a:rPr lang="ru-RU" sz="2400" b="1" dirty="0" err="1"/>
              <a:t>координації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/>
              <a:t>центральних</a:t>
            </a:r>
            <a:r>
              <a:rPr lang="ru-RU" sz="2400" b="1" dirty="0"/>
              <a:t> </a:t>
            </a:r>
            <a:r>
              <a:rPr lang="ru-RU" sz="2400" b="1" dirty="0" err="1"/>
              <a:t>органів</a:t>
            </a:r>
            <a:r>
              <a:rPr lang="ru-RU" sz="2400" b="1" dirty="0"/>
              <a:t> </a:t>
            </a:r>
            <a:r>
              <a:rPr lang="ru-RU" sz="2400" b="1" dirty="0" err="1"/>
              <a:t>виконавчої</a:t>
            </a:r>
            <a:r>
              <a:rPr lang="ru-RU" sz="2400" b="1" dirty="0"/>
              <a:t> </a:t>
            </a:r>
            <a:r>
              <a:rPr lang="ru-RU" sz="2400" b="1" dirty="0" err="1"/>
              <a:t>влади</a:t>
            </a:r>
            <a:r>
              <a:rPr lang="ru-RU" sz="2400" b="1" dirty="0"/>
              <a:t> </a:t>
            </a:r>
            <a:r>
              <a:rPr lang="ru-RU" sz="2400" b="1" dirty="0" err="1"/>
              <a:t>Кабінетом</a:t>
            </a:r>
            <a:r>
              <a:rPr lang="ru-RU" sz="2400" b="1" dirty="0"/>
              <a:t> </a:t>
            </a:r>
            <a:r>
              <a:rPr lang="ru-RU" sz="2400" b="1" dirty="0" err="1"/>
              <a:t>Міністрів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через </a:t>
            </a:r>
            <a:r>
              <a:rPr lang="ru-RU" sz="2400" b="1" dirty="0" err="1"/>
              <a:t>відповідних</a:t>
            </a:r>
            <a:r>
              <a:rPr lang="ru-RU" sz="2400" b="1" dirty="0"/>
              <a:t> </a:t>
            </a:r>
            <a:r>
              <a:rPr lang="ru-RU" sz="2400" b="1" dirty="0" err="1"/>
              <a:t>членів</a:t>
            </a:r>
            <a:r>
              <a:rPr lang="ru-RU" sz="2400" b="1" dirty="0"/>
              <a:t> </a:t>
            </a:r>
            <a:r>
              <a:rPr lang="ru-RU" sz="2400" b="1" dirty="0" err="1"/>
              <a:t>Кабінету</a:t>
            </a:r>
            <a:r>
              <a:rPr lang="ru-RU" sz="2400" b="1" dirty="0"/>
              <a:t> </a:t>
            </a:r>
            <a:r>
              <a:rPr lang="ru-RU" sz="2400" b="1" dirty="0" err="1"/>
              <a:t>Міністрів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».</a:t>
            </a:r>
          </a:p>
          <a:p>
            <a:pPr marL="450850" indent="-369888">
              <a:buFont typeface="+mj-lt"/>
              <a:buAutoNum type="arabicPeriod"/>
            </a:pPr>
            <a:r>
              <a:rPr lang="uk-UA" sz="2400" dirty="0" smtClean="0"/>
              <a:t>Постанова Кабінету Міністрів України від 25 травня 2011 р. № 563 «Про затвердження Типового положення про територіальні органи міністерства та іншого центрального органу виконавчої влади».</a:t>
            </a:r>
          </a:p>
          <a:p>
            <a:pPr marL="450850" indent="-369888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5964931" cy="2602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852" y="2996952"/>
            <a:ext cx="77551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5780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effectLst/>
              </a:rPr>
              <a:t>Класифікація органів публічного управління у поземельній сфері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44824"/>
            <a:ext cx="7498080" cy="4800600"/>
          </a:xfrm>
        </p:spPr>
        <p:txBody>
          <a:bodyPr/>
          <a:lstStyle/>
          <a:p>
            <a:pPr lvl="0"/>
            <a:r>
              <a:rPr lang="uk-UA" sz="3600" dirty="0" smtClean="0"/>
              <a:t>Центральні та місцеві (територіальні);</a:t>
            </a:r>
          </a:p>
          <a:p>
            <a:pPr marL="82296" lvl="0" indent="0">
              <a:buNone/>
            </a:pPr>
            <a:endParaRPr lang="ru-RU" sz="3600" b="1" dirty="0"/>
          </a:p>
          <a:p>
            <a:pPr lvl="0"/>
            <a:r>
              <a:rPr lang="uk-UA" sz="3600" dirty="0" smtClean="0"/>
              <a:t>Загальної, галузевої та  спеціальної компетенції.</a:t>
            </a:r>
            <a:endParaRPr lang="ru-RU" sz="3600" b="1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/>
              </a:rPr>
              <a:t>Центральні органи публічного управління у поземельній сфері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24744"/>
            <a:ext cx="7498080" cy="4800600"/>
          </a:xfrm>
        </p:spPr>
        <p:txBody>
          <a:bodyPr/>
          <a:lstStyle/>
          <a:p>
            <a:pPr lvl="0"/>
            <a:r>
              <a:rPr lang="uk-UA" b="1" dirty="0" smtClean="0"/>
              <a:t>Загальної компетенції </a:t>
            </a:r>
            <a:r>
              <a:rPr lang="uk-UA" dirty="0" smtClean="0"/>
              <a:t>(Верховна Рада України, Кабінет Міністрів України)</a:t>
            </a:r>
          </a:p>
          <a:p>
            <a:pPr lvl="0"/>
            <a:r>
              <a:rPr lang="uk-UA" b="1" dirty="0" smtClean="0"/>
              <a:t>Галузевої компетенції </a:t>
            </a:r>
            <a:r>
              <a:rPr lang="uk-UA" dirty="0" smtClean="0"/>
              <a:t>(міністерства та інші ЦОВВ)</a:t>
            </a:r>
            <a:endParaRPr lang="uk-UA" b="1" dirty="0" smtClean="0"/>
          </a:p>
          <a:p>
            <a:pPr lvl="0"/>
            <a:r>
              <a:rPr lang="uk-UA" b="1" dirty="0" smtClean="0"/>
              <a:t>Спеціальної компетенції </a:t>
            </a:r>
            <a:r>
              <a:rPr lang="uk-UA" dirty="0" smtClean="0"/>
              <a:t>(Державна служба України з питань геодезії, картографії та кадастру)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/>
              </a:rPr>
              <a:t>Місцеві органи публічного управління у поземельній сфері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24744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/>
              <a:t>Загальної компетенції </a:t>
            </a:r>
            <a:r>
              <a:rPr lang="uk-UA" dirty="0" smtClean="0"/>
              <a:t>(місцеві державні адміністрації, місцеві ради)</a:t>
            </a:r>
          </a:p>
          <a:p>
            <a:pPr lvl="0"/>
            <a:r>
              <a:rPr lang="uk-UA" b="1" dirty="0" smtClean="0"/>
              <a:t>Галузевої компетенції </a:t>
            </a:r>
            <a:r>
              <a:rPr lang="uk-UA" dirty="0" smtClean="0"/>
              <a:t>(територіальні органи міністерств та інших ЦОВВ)</a:t>
            </a:r>
            <a:endParaRPr lang="uk-UA" b="1" dirty="0" smtClean="0"/>
          </a:p>
          <a:p>
            <a:pPr lvl="0"/>
            <a:r>
              <a:rPr lang="uk-UA" b="1" dirty="0" smtClean="0"/>
              <a:t>Спеціальної компетенції </a:t>
            </a:r>
            <a:r>
              <a:rPr lang="uk-UA" dirty="0" smtClean="0"/>
              <a:t>(територіальні управління та відділи Держгеокадастру України)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Повноваження Верховної Ради України в галузі земельних відносин (ст. 6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296" indent="0">
              <a:spcBef>
                <a:spcPts val="0"/>
              </a:spcBef>
              <a:buNone/>
            </a:pPr>
            <a:endParaRPr lang="ru-RU" sz="4200" dirty="0"/>
          </a:p>
          <a:p>
            <a:pPr marL="82296" indent="0">
              <a:spcBef>
                <a:spcPts val="0"/>
              </a:spcBef>
              <a:buNone/>
            </a:pPr>
            <a:r>
              <a:rPr lang="ru-RU" sz="4200" dirty="0"/>
              <a:t>а) </a:t>
            </a:r>
            <a:r>
              <a:rPr lang="uk-UA" sz="4200" dirty="0" smtClean="0"/>
              <a:t>прийняття законів у галузі регулювання земельних відносин;</a:t>
            </a:r>
          </a:p>
          <a:p>
            <a:pPr>
              <a:spcBef>
                <a:spcPts val="0"/>
              </a:spcBef>
            </a:pPr>
            <a:endParaRPr lang="uk-UA" sz="42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uk-UA" sz="4200" dirty="0" smtClean="0"/>
              <a:t>б) визначення засад державної політики в галузі використання та охорони земель;</a:t>
            </a:r>
          </a:p>
          <a:p>
            <a:pPr>
              <a:spcBef>
                <a:spcPts val="0"/>
              </a:spcBef>
            </a:pPr>
            <a:endParaRPr lang="uk-UA" sz="42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uk-UA" sz="4200" dirty="0" smtClean="0"/>
              <a:t>в) затвердження загальнодержавних програм щодо використання та охорони земель;</a:t>
            </a:r>
          </a:p>
          <a:p>
            <a:pPr>
              <a:spcBef>
                <a:spcPts val="0"/>
              </a:spcBef>
            </a:pPr>
            <a:endParaRPr lang="uk-UA" sz="42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uk-UA" sz="4200" dirty="0" smtClean="0"/>
              <a:t>г) встановлення і зміна меж районів і міст;</a:t>
            </a:r>
          </a:p>
          <a:p>
            <a:pPr>
              <a:spcBef>
                <a:spcPts val="0"/>
              </a:spcBef>
            </a:pPr>
            <a:endParaRPr lang="uk-UA" sz="42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uk-UA" sz="4200" dirty="0" smtClean="0"/>
              <a:t>ґ) погодження питань, пов'язаних із зміною цільового призначення особливо цінних земель державної та комунальної власності, припиненням права постійного користування ними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endParaRPr lang="uk-UA" sz="42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uk-UA" sz="4200" dirty="0" smtClean="0"/>
              <a:t>д) вирішення інших питань у галузі земельних відносин відповідно до Конституції України.</a:t>
            </a:r>
            <a:endParaRPr lang="uk-UA" sz="4200" dirty="0"/>
          </a:p>
        </p:txBody>
      </p:sp>
    </p:spTree>
    <p:extLst>
      <p:ext uri="{BB962C8B-B14F-4D97-AF65-F5344CB8AC3E}">
        <p14:creationId xmlns:p14="http://schemas.microsoft.com/office/powerpoint/2010/main" val="31810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Повноваження Верховної Ради АРК в галузі земельних відносин (ст. 7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r>
              <a:rPr lang="uk-UA" sz="6200" dirty="0" smtClean="0"/>
              <a:t>розпорядження землями, що знаходяться у спільній власності територіальних громад;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забезпечення реалізації державної політики в галузі використання та охорони земель;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погодження загальнодержавних програм використання та охорони земель, участь у їх реалізації в межах території Автономної Республіки Крим;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затвердження та участь у реалізації республіканських програм використання земель, підвищення родючості ґрунтів, охорони земель;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координація діяльності районних і міських (міст республіканського значення) рад у галузі земельних відносин;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координація діяльності місцевих органів земельних ресурсів;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координація здійснення контролю за використанням та охороною земель;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внесення до Верховної Ради України пропозицій щодо встановлення та зміни меж районів, міст;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встановлення та зміна меж сіл, селищ, що не входять до складу відповідного району;</a:t>
            </a:r>
          </a:p>
          <a:p>
            <a:pPr>
              <a:spcBef>
                <a:spcPts val="0"/>
              </a:spcBef>
            </a:pPr>
            <a:r>
              <a:rPr lang="uk-UA" sz="6200" dirty="0" smtClean="0"/>
              <a:t>вирішення інших питань у галузі земельних відносин відповідно до закону.</a:t>
            </a:r>
          </a:p>
          <a:p>
            <a:pPr>
              <a:spcBef>
                <a:spcPts val="0"/>
              </a:spcBef>
            </a:pPr>
            <a:endParaRPr lang="uk-UA" sz="4200" dirty="0"/>
          </a:p>
        </p:txBody>
      </p:sp>
    </p:spTree>
    <p:extLst>
      <p:ext uri="{BB962C8B-B14F-4D97-AF65-F5344CB8AC3E}">
        <p14:creationId xmlns:p14="http://schemas.microsoft.com/office/powerpoint/2010/main" val="791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Повноваження обласних рад в галузі земельних відносин (ст. 8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розпорядження землями, що знаходяться у спільній власності територіальних громад;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забезпечення </a:t>
            </a:r>
            <a:r>
              <a:rPr lang="uk-UA" sz="2000" dirty="0"/>
              <a:t>реалізації державної політики в галузі використання та охорони земель;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погодження </a:t>
            </a:r>
            <a:r>
              <a:rPr lang="uk-UA" sz="2000" dirty="0"/>
              <a:t>загальнодержавних програм використання та охорони земель, участь у їх реалізації на відповідній території;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затвердження </a:t>
            </a:r>
            <a:r>
              <a:rPr lang="uk-UA" sz="2000" dirty="0"/>
              <a:t>та участь у реалізації регіональних програм використання земель, підвищення родючості ґрунтів, охорони земель;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координація </a:t>
            </a:r>
            <a:r>
              <a:rPr lang="uk-UA" sz="2000" dirty="0"/>
              <a:t>діяльності місцевих органів земельних ресурсів;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організація </a:t>
            </a:r>
            <a:r>
              <a:rPr lang="uk-UA" sz="2000" dirty="0"/>
              <a:t>землеустрою;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внесення </a:t>
            </a:r>
            <a:r>
              <a:rPr lang="uk-UA" sz="2000" dirty="0"/>
              <a:t>до Верховної Ради України пропозицій щодо встановлення та зміни меж районів, міст;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встановлення </a:t>
            </a:r>
            <a:r>
              <a:rPr lang="uk-UA" sz="2000" dirty="0"/>
              <a:t>та зміна меж сіл, селищ, що не входять до складу відповідного району, або у разі, якщо районна рада не утворена;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вирішення </a:t>
            </a:r>
            <a:r>
              <a:rPr lang="uk-UA" sz="2000" dirty="0"/>
              <a:t>земельних спорів;</a:t>
            </a:r>
          </a:p>
          <a:p>
            <a:pPr>
              <a:spcBef>
                <a:spcPts val="0"/>
              </a:spcBef>
            </a:pPr>
            <a:r>
              <a:rPr lang="uk-UA" sz="2000" dirty="0" smtClean="0"/>
              <a:t>вирішення </a:t>
            </a:r>
            <a:r>
              <a:rPr lang="uk-UA" sz="2000" dirty="0"/>
              <a:t>інших питань у галузі земельних відносин відповідно до закону.</a:t>
            </a:r>
          </a:p>
        </p:txBody>
      </p:sp>
    </p:spTree>
    <p:extLst>
      <p:ext uri="{BB962C8B-B14F-4D97-AF65-F5344CB8AC3E}">
        <p14:creationId xmlns:p14="http://schemas.microsoft.com/office/powerpoint/2010/main" val="14055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Повноваження Київської і Севастопольської міських рад в галузі земельних відносин (ст. 9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а</a:t>
            </a:r>
            <a:r>
              <a:rPr lang="uk-UA" sz="2000" dirty="0"/>
              <a:t>) розпорядження землями територіальної громади міста;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б</a:t>
            </a:r>
            <a:r>
              <a:rPr lang="uk-UA" sz="2000" dirty="0"/>
              <a:t>) передача земельних ділянок комунальної власності у власність громадян та юридичних осіб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в</a:t>
            </a:r>
            <a:r>
              <a:rPr lang="uk-UA" sz="2000" dirty="0"/>
              <a:t>) надання земельних ділянок у користування із земель комунальної власності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г</a:t>
            </a:r>
            <a:r>
              <a:rPr lang="uk-UA" sz="2000" dirty="0"/>
              <a:t>) вилучення земельних ділянок із земель комунальної власності в порядку, передбаченому цим Кодексом;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ґ</a:t>
            </a:r>
            <a:r>
              <a:rPr lang="uk-UA" sz="2000" dirty="0"/>
              <a:t>) викуп земельних ділянок для суспільних потреб міста;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д</a:t>
            </a:r>
            <a:r>
              <a:rPr lang="uk-UA" sz="2000" dirty="0"/>
              <a:t>) припинення права користування земельними ділянками у випадках, передбачених цим Кодексом;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е</a:t>
            </a:r>
            <a:r>
              <a:rPr lang="uk-UA" sz="2000" dirty="0"/>
              <a:t>) прийняття рішення щодо звільнення самовільно зайнятих земельних ділянок;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є</a:t>
            </a:r>
            <a:r>
              <a:rPr lang="uk-UA" sz="2000" dirty="0"/>
              <a:t>) підготовка висновків щодо вилучення (викупу) та надання земельних ділянок із земель державної власності, що проводяться органами виконавчої влади;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ж</a:t>
            </a:r>
            <a:r>
              <a:rPr lang="uk-UA" sz="2000" dirty="0"/>
              <a:t>) встановлення та зміна меж сіл, селищ, районів у містах</a:t>
            </a:r>
            <a:r>
              <a:rPr lang="uk-UA" sz="2000" dirty="0" smtClean="0"/>
              <a:t>;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80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000" b="1" dirty="0" smtClean="0">
                <a:solidFill>
                  <a:srgbClr val="C00000"/>
                </a:solidFill>
              </a:rPr>
              <a:t>Стаття 18 ЗК. Склад земель</a:t>
            </a:r>
          </a:p>
          <a:p>
            <a:pPr algn="just" fontAlgn="base">
              <a:spcBef>
                <a:spcPts val="600"/>
              </a:spcBef>
              <a:spcAft>
                <a:spcPts val="1200"/>
              </a:spcAft>
            </a:pPr>
            <a:r>
              <a:rPr lang="uk-UA" sz="3000" dirty="0" smtClean="0"/>
              <a:t>	</a:t>
            </a:r>
            <a:r>
              <a:rPr lang="uk-UA" sz="2600" dirty="0" smtClean="0"/>
              <a:t>До </a:t>
            </a:r>
            <a:r>
              <a:rPr lang="uk-UA" sz="2600" b="1" dirty="0" smtClean="0"/>
              <a:t>земель України </a:t>
            </a:r>
            <a:r>
              <a:rPr lang="uk-UA" sz="2600" dirty="0" smtClean="0"/>
              <a:t>належать усі землі в межах її території, в тому числі острови та землі, зайняті водними об'єктами, які за основним цільовим призначенням поділяються на </a:t>
            </a:r>
            <a:r>
              <a:rPr lang="uk-UA" sz="2600" b="1" dirty="0" smtClean="0"/>
              <a:t>категорії</a:t>
            </a:r>
            <a:r>
              <a:rPr lang="uk-UA" sz="2600" dirty="0" smtClean="0"/>
              <a:t>, кожна з яких має особливий правовий режим.</a:t>
            </a:r>
          </a:p>
          <a:p>
            <a:pPr algn="just" fontAlgn="base">
              <a:spcBef>
                <a:spcPts val="600"/>
              </a:spcBef>
              <a:spcAft>
                <a:spcPts val="1200"/>
              </a:spcAft>
            </a:pPr>
            <a:r>
              <a:rPr lang="uk-UA" sz="2600" dirty="0" smtClean="0"/>
              <a:t>	Україна </a:t>
            </a:r>
            <a:r>
              <a:rPr lang="uk-UA" sz="2600" b="1" dirty="0" smtClean="0"/>
              <a:t>за межами її території</a:t>
            </a:r>
            <a:r>
              <a:rPr lang="uk-UA" sz="2600" dirty="0" smtClean="0"/>
              <a:t> може мати на праві державної власності земельні ділянки, правовий режим яких визначається законодавством відповідної країни.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2128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Повноваження Київської і Севастопольської міських рад в галузі земельних відносин (ст. 9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з) організація землеустрою;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и) координація діяльності місцевих органів земельних ресурсів;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і) здійснення контролю за використанням і охороною земель комунальної власності, додержанням земельного та екологічного законодавства;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ї) обмеження, тимчасова заборона (зупинення) чи припинення використання земельної ділянки громадянами та юридичними особами в разі порушення ними вимог земельного законодавства;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й) інформування населення щодо надання, вилучення (викупу) земельних ділянок;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к) внесення у встановленому порядку пропозицій до Верховної Ради України щодо встановлення та зміни меж міст;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л) вирішення земельних спорів;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м) вирішення інших питань у галузі земельних відносин відповідно до закону.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870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Повноваження районних рад в галузі земельних відносин (ст. 10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uk-UA" sz="2000" dirty="0"/>
              <a:t>а) розпорядження землями на праві спільної власності відповідних територіальних громад;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в</a:t>
            </a:r>
            <a:r>
              <a:rPr lang="uk-UA" sz="2000" dirty="0"/>
              <a:t>) координація діяльності місцевих органів земельних ресурсів;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г</a:t>
            </a:r>
            <a:r>
              <a:rPr lang="uk-UA" sz="2000" dirty="0"/>
              <a:t>) забезпечення реалізації державної політики в галузі охорони та використання земель;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ґ</a:t>
            </a:r>
            <a:r>
              <a:rPr lang="uk-UA" sz="2000" dirty="0"/>
              <a:t>) організація землеустрою та затвердження землевпорядних проектів;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д</a:t>
            </a:r>
            <a:r>
              <a:rPr lang="uk-UA" sz="2000" dirty="0"/>
              <a:t>) внесення до Верховної Ради Автономної Республіки Крим, обласних рад пропозицій щодо встановлення і зміни меж районів, міст;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е</a:t>
            </a:r>
            <a:r>
              <a:rPr lang="uk-UA" sz="2000" dirty="0"/>
              <a:t>) вирішення земельних спорів;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е-1</a:t>
            </a:r>
            <a:r>
              <a:rPr lang="uk-UA" sz="2000" dirty="0"/>
              <a:t>) встановлення та зміна меж сіл, селищ, які входять до складу відповідного району;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є</a:t>
            </a:r>
            <a:r>
              <a:rPr lang="uk-UA" sz="2000" dirty="0"/>
              <a:t>) вирішення інших питань у галузі земельних відносин відповідно до закону.</a:t>
            </a:r>
          </a:p>
        </p:txBody>
      </p:sp>
    </p:spTree>
    <p:extLst>
      <p:ext uri="{BB962C8B-B14F-4D97-AF65-F5344CB8AC3E}">
        <p14:creationId xmlns:p14="http://schemas.microsoft.com/office/powerpoint/2010/main" val="3591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Повноваження сільських, селищних, міських рад та їх виконавчих органів в галузі земельних відносин (ст. 10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uk-UA" sz="2000" dirty="0"/>
              <a:t>а) розпорядження землями територіальних громад;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б</a:t>
            </a:r>
            <a:r>
              <a:rPr lang="uk-UA" sz="2000" dirty="0"/>
              <a:t>) передача земельних ділянок комунальної власності у власність громадян та юридичних осіб відповідно до </a:t>
            </a:r>
            <a:r>
              <a:rPr lang="uk-UA" sz="2000" dirty="0" smtClean="0"/>
              <a:t>цього Кодексу</a:t>
            </a:r>
            <a:r>
              <a:rPr lang="uk-UA" sz="2000" dirty="0"/>
              <a:t>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в</a:t>
            </a:r>
            <a:r>
              <a:rPr lang="uk-UA" sz="2000" dirty="0"/>
              <a:t>) надання земельних ділянок у користування із земель комунальної власності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г</a:t>
            </a:r>
            <a:r>
              <a:rPr lang="uk-UA" sz="2000" dirty="0"/>
              <a:t>) вилучення земельних ділянок із земель комунальної власності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ґ</a:t>
            </a:r>
            <a:r>
              <a:rPr lang="uk-UA" sz="2000" dirty="0"/>
              <a:t>) викуп земельних ділянок для суспільних потреб відповідних територіальних громад сіл, селищ, міст;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д</a:t>
            </a:r>
            <a:r>
              <a:rPr lang="uk-UA" sz="2000" dirty="0"/>
              <a:t>) </a:t>
            </a:r>
            <a:r>
              <a:rPr lang="uk-UA" sz="2000" dirty="0" smtClean="0"/>
              <a:t>організація </a:t>
            </a:r>
            <a:r>
              <a:rPr lang="uk-UA" sz="2000" dirty="0"/>
              <a:t>землеустрою</a:t>
            </a:r>
            <a:r>
              <a:rPr lang="uk-UA" sz="2000" dirty="0" smtClean="0"/>
              <a:t>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/>
              <a:t>е) координація діяльності місцевих органів земельних ресурсів;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є</a:t>
            </a:r>
            <a:r>
              <a:rPr lang="uk-UA" sz="2000" dirty="0"/>
              <a:t>) здійснення контролю за використанням та охороною земель комунальної власності, додержанням земельного та екологічного законодавства;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ж</a:t>
            </a:r>
            <a:r>
              <a:rPr lang="uk-UA" sz="2000" dirty="0"/>
              <a:t>) обмеження, тимчасова заборона (зупинення) використання земель громадянами і юридичними особами у разі порушення ними вимог земельного законодавства;</a:t>
            </a:r>
          </a:p>
          <a:p>
            <a:pPr marL="82296" indent="0">
              <a:spcBef>
                <a:spcPts val="0"/>
              </a:spcBef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57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/>
              <a:t>Повноваження сільських, селищних, міських рад та їх виконавчих органів в галузі земельних відносин (ст. 10 ЗК)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4800600"/>
          </a:xfrm>
        </p:spPr>
        <p:txBody>
          <a:bodyPr>
            <a:no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uk-UA" sz="2000" dirty="0"/>
              <a:t>з) підготовка висновків щодо вилучення (викупу) та надання земельних ділянок відповідно до цього Кодексу;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и</a:t>
            </a:r>
            <a:r>
              <a:rPr lang="uk-UA" sz="2000" dirty="0"/>
              <a:t>) встановлення та зміна меж районів у містах з районним поділом;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і</a:t>
            </a:r>
            <a:r>
              <a:rPr lang="uk-UA" sz="2000" dirty="0"/>
              <a:t>) інформування населення щодо вилучення (викупу), надання земельних ділянок;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ї</a:t>
            </a:r>
            <a:r>
              <a:rPr lang="uk-UA" sz="2000" dirty="0"/>
              <a:t>) внесення пропозицій до районної ради щодо встановлення і зміни меж сіл, селищ, міст;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й</a:t>
            </a:r>
            <a:r>
              <a:rPr lang="uk-UA" sz="2000" dirty="0"/>
              <a:t>) вирішення земельних спорів;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к</a:t>
            </a:r>
            <a:r>
              <a:rPr lang="uk-UA" sz="2000" dirty="0"/>
              <a:t>) вирішення інших питань у галузі земельних відносин відповідно до закону.</a:t>
            </a:r>
          </a:p>
          <a:p>
            <a:pPr marL="82296" indent="0">
              <a:spcBef>
                <a:spcPts val="0"/>
              </a:spcBef>
              <a:buNone/>
            </a:pPr>
            <a:endParaRPr lang="uk-UA" sz="2000" dirty="0"/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/>
              <a:t>До повноважень </a:t>
            </a:r>
            <a:r>
              <a:rPr lang="uk-UA" sz="2000" b="1" dirty="0"/>
              <a:t>виконавчих органів </a:t>
            </a:r>
            <a:r>
              <a:rPr lang="uk-UA" sz="2000" dirty="0"/>
              <a:t>сільських, селищних, міських рад у галузі земельних відносин на території сіл, селищ, міст належать: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1</a:t>
            </a:r>
            <a:r>
              <a:rPr lang="uk-UA" sz="2000" dirty="0"/>
              <a:t>) надання відомостей з Державного земельного кадастру відповідно до закону;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uk-UA" sz="2000" dirty="0" smtClean="0"/>
              <a:t>2</a:t>
            </a:r>
            <a:r>
              <a:rPr lang="uk-UA" sz="2000" dirty="0"/>
              <a:t>) вирішення інших питань у галузі земельних відносин відповідно до закону.</a:t>
            </a:r>
          </a:p>
        </p:txBody>
      </p:sp>
    </p:spTree>
    <p:extLst>
      <p:ext uri="{BB962C8B-B14F-4D97-AF65-F5344CB8AC3E}">
        <p14:creationId xmlns:p14="http://schemas.microsoft.com/office/powerpoint/2010/main" val="26674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Повноваження Кабінету Міністрів України у сфері земельних відносин (ст. 13 ЗК)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розпорядження </a:t>
            </a:r>
            <a:r>
              <a:rPr lang="uk-UA" dirty="0"/>
              <a:t>землями державної власності в межах, визначених </a:t>
            </a:r>
            <a:r>
              <a:rPr lang="uk-UA" dirty="0" smtClean="0"/>
              <a:t>Земельним кодексом</a:t>
            </a:r>
            <a:r>
              <a:rPr lang="uk-UA" dirty="0"/>
              <a:t>;</a:t>
            </a:r>
            <a:endParaRPr lang="ru-RU" dirty="0"/>
          </a:p>
          <a:p>
            <a:r>
              <a:rPr lang="uk-UA" dirty="0" smtClean="0"/>
              <a:t>реалізація </a:t>
            </a:r>
            <a:r>
              <a:rPr lang="uk-UA" dirty="0"/>
              <a:t>державної політики у галузі використання та охорони земель;</a:t>
            </a:r>
            <a:endParaRPr lang="ru-RU" dirty="0"/>
          </a:p>
          <a:p>
            <a:r>
              <a:rPr lang="uk-UA" dirty="0" smtClean="0"/>
              <a:t>викуп </a:t>
            </a:r>
            <a:r>
              <a:rPr lang="uk-UA" dirty="0"/>
              <a:t>земельних ділянок для суспільних потреб у порядку, визначеному законом;</a:t>
            </a:r>
            <a:endParaRPr lang="ru-RU" dirty="0"/>
          </a:p>
          <a:p>
            <a:r>
              <a:rPr lang="uk-UA" dirty="0" smtClean="0"/>
              <a:t>координація </a:t>
            </a:r>
            <a:r>
              <a:rPr lang="uk-UA" dirty="0"/>
              <a:t>проведення земельної реформи;</a:t>
            </a:r>
            <a:endParaRPr lang="ru-RU" dirty="0"/>
          </a:p>
          <a:p>
            <a:r>
              <a:rPr lang="uk-UA" dirty="0" smtClean="0"/>
              <a:t>розроблення </a:t>
            </a:r>
            <a:r>
              <a:rPr lang="uk-UA" dirty="0"/>
              <a:t>і забезпечення виконання загальнодержавних програм використання та охорони земель;</a:t>
            </a:r>
            <a:endParaRPr lang="ru-RU" dirty="0"/>
          </a:p>
          <a:p>
            <a:r>
              <a:rPr lang="uk-UA" dirty="0" smtClean="0"/>
              <a:t>організація </a:t>
            </a:r>
            <a:r>
              <a:rPr lang="uk-UA" dirty="0"/>
              <a:t>ведення державного земельного кадастру, державного контролю за використанням і охороною земель та здійснення землеустрою;</a:t>
            </a:r>
            <a:endParaRPr lang="ru-RU" dirty="0"/>
          </a:p>
          <a:p>
            <a:r>
              <a:rPr lang="uk-UA" dirty="0" smtClean="0"/>
              <a:t>встановлення </a:t>
            </a:r>
            <a:r>
              <a:rPr lang="uk-UA" dirty="0"/>
              <a:t>порядку проведення моніторингу земель;</a:t>
            </a:r>
            <a:endParaRPr lang="ru-RU" dirty="0"/>
          </a:p>
          <a:p>
            <a:r>
              <a:rPr lang="uk-UA" dirty="0" smtClean="0"/>
              <a:t>вирішення </a:t>
            </a:r>
            <a:r>
              <a:rPr lang="uk-UA" dirty="0"/>
              <a:t>інших питань у галузі земельних відносин відповідно до закону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Компетенція Ради Міністрів АРК у сфері земельних відносин  (ст. 16 ЗК)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розпорядження</a:t>
            </a:r>
            <a:r>
              <a:rPr lang="ru-RU" dirty="0" smtClean="0"/>
              <a:t> </a:t>
            </a:r>
            <a:r>
              <a:rPr lang="ru-RU" dirty="0"/>
              <a:t>землями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в межах,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 smtClean="0"/>
              <a:t>Земельним</a:t>
            </a:r>
            <a:r>
              <a:rPr lang="ru-RU" dirty="0" smtClean="0"/>
              <a:t> кодексом;</a:t>
            </a:r>
            <a:endParaRPr lang="ru-RU" dirty="0"/>
          </a:p>
          <a:p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/>
              <a:t>розробленні</a:t>
            </a:r>
            <a:r>
              <a:rPr lang="ru-RU" dirty="0"/>
              <a:t> та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загальнодержавних</a:t>
            </a:r>
            <a:r>
              <a:rPr lang="ru-RU" dirty="0"/>
              <a:t> і </a:t>
            </a:r>
            <a:r>
              <a:rPr lang="ru-RU" dirty="0" err="1"/>
              <a:t>республіканських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земель;</a:t>
            </a:r>
          </a:p>
          <a:p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землеустрою</a:t>
            </a:r>
            <a:r>
              <a:rPr lang="ru-RU" dirty="0"/>
              <a:t> і державного контролю за </a:t>
            </a:r>
            <a:r>
              <a:rPr lang="ru-RU" dirty="0" err="1"/>
              <a:t>використанням</a:t>
            </a:r>
            <a:r>
              <a:rPr lang="ru-RU" dirty="0"/>
              <a:t> та </a:t>
            </a:r>
            <a:r>
              <a:rPr lang="ru-RU" dirty="0" err="1"/>
              <a:t>охороною</a:t>
            </a:r>
            <a:r>
              <a:rPr lang="ru-RU" dirty="0"/>
              <a:t> земель;</a:t>
            </a:r>
          </a:p>
          <a:p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вилучення</a:t>
            </a:r>
            <a:r>
              <a:rPr lang="ru-RU" dirty="0"/>
              <a:t> (</a:t>
            </a:r>
            <a:r>
              <a:rPr lang="ru-RU" dirty="0" err="1"/>
              <a:t>викупу</a:t>
            </a:r>
            <a:r>
              <a:rPr lang="ru-RU" dirty="0"/>
              <a:t>)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;</a:t>
            </a:r>
          </a:p>
          <a:p>
            <a:r>
              <a:rPr lang="ru-RU" dirty="0" err="1" smtClean="0"/>
              <a:t>викуп</a:t>
            </a:r>
            <a:r>
              <a:rPr lang="ru-RU" dirty="0" smtClean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для </a:t>
            </a:r>
            <a:r>
              <a:rPr lang="ru-RU" dirty="0" err="1"/>
              <a:t>суспільних</a:t>
            </a:r>
            <a:r>
              <a:rPr lang="ru-RU" dirty="0"/>
              <a:t> потреб у порядку, </a:t>
            </a:r>
            <a:r>
              <a:rPr lang="ru-RU" dirty="0" err="1"/>
              <a:t>визначеному</a:t>
            </a:r>
            <a:r>
              <a:rPr lang="ru-RU" dirty="0"/>
              <a:t> законом;</a:t>
            </a:r>
          </a:p>
          <a:p>
            <a:r>
              <a:rPr lang="uk-UA" dirty="0" smtClean="0"/>
              <a:t>здійснення </a:t>
            </a:r>
            <a:r>
              <a:rPr lang="uk-UA" dirty="0"/>
              <a:t>контролю за використанням коштів, що надходять у порядку відшкодування втрат сільськогосподарського і лісогосподарського виробництва, пов'язаних із вилученням (викупом) земельних ділянок;</a:t>
            </a:r>
            <a:endParaRPr lang="ru-RU" dirty="0"/>
          </a:p>
          <a:p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Компетенція місцевих державних адміністрацій у галузі земельних відносин (ст. 17 ЗК)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48006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розпорядження</a:t>
            </a:r>
            <a:r>
              <a:rPr lang="ru-RU" sz="1800" dirty="0" smtClean="0"/>
              <a:t> </a:t>
            </a:r>
            <a:r>
              <a:rPr lang="ru-RU" sz="1800" dirty="0"/>
              <a:t>землями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в межах, </a:t>
            </a:r>
            <a:r>
              <a:rPr lang="ru-RU" sz="1800" dirty="0" err="1"/>
              <a:t>визначених</a:t>
            </a:r>
            <a:r>
              <a:rPr lang="ru-RU" sz="1800" dirty="0"/>
              <a:t> </a:t>
            </a:r>
            <a:r>
              <a:rPr lang="ru-RU" sz="1800" dirty="0" err="1" smtClean="0"/>
              <a:t>Земельним</a:t>
            </a:r>
            <a:r>
              <a:rPr lang="ru-RU" sz="1800" dirty="0" smtClean="0"/>
              <a:t> кодексом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участь </a:t>
            </a:r>
            <a:r>
              <a:rPr lang="ru-RU" sz="1800" dirty="0"/>
              <a:t>у </a:t>
            </a:r>
            <a:r>
              <a:rPr lang="ru-RU" sz="1800" dirty="0" err="1"/>
              <a:t>розробленні</a:t>
            </a:r>
            <a:r>
              <a:rPr lang="ru-RU" sz="1800" dirty="0"/>
              <a:t> та </a:t>
            </a:r>
            <a:r>
              <a:rPr lang="ru-RU" sz="1800" dirty="0" err="1"/>
              <a:t>забезпеченні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загальнодержавних</a:t>
            </a:r>
            <a:r>
              <a:rPr lang="ru-RU" sz="1800" dirty="0"/>
              <a:t> і </a:t>
            </a:r>
            <a:r>
              <a:rPr lang="ru-RU" sz="1800" dirty="0" err="1"/>
              <a:t>регіональних</a:t>
            </a:r>
            <a:r>
              <a:rPr lang="ru-RU" sz="1800" dirty="0"/>
              <a:t> (</a:t>
            </a:r>
            <a:r>
              <a:rPr lang="ru-RU" sz="1800" dirty="0" err="1"/>
              <a:t>республіканських</a:t>
            </a:r>
            <a:r>
              <a:rPr lang="ru-RU" sz="1800" dirty="0"/>
              <a:t>) </a:t>
            </a:r>
            <a:r>
              <a:rPr lang="ru-RU" sz="1800" dirty="0" err="1"/>
              <a:t>програм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та </a:t>
            </a:r>
            <a:r>
              <a:rPr lang="ru-RU" sz="1800" dirty="0" err="1"/>
              <a:t>охорони</a:t>
            </a:r>
            <a:r>
              <a:rPr lang="ru-RU" sz="1800" dirty="0"/>
              <a:t> земель;</a:t>
            </a:r>
          </a:p>
          <a:p>
            <a:r>
              <a:rPr lang="ru-RU" sz="1800" dirty="0" err="1" smtClean="0"/>
              <a:t>координація</a:t>
            </a:r>
            <a:r>
              <a:rPr lang="ru-RU" sz="1800" dirty="0" smtClean="0"/>
              <a:t>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землеустрою</a:t>
            </a:r>
            <a:r>
              <a:rPr lang="ru-RU" sz="1800" dirty="0"/>
              <a:t> та державного контролю за </a:t>
            </a:r>
            <a:r>
              <a:rPr lang="ru-RU" sz="1800" dirty="0" err="1"/>
              <a:t>використанням</a:t>
            </a:r>
            <a:r>
              <a:rPr lang="ru-RU" sz="1800" dirty="0"/>
              <a:t> та </a:t>
            </a:r>
            <a:r>
              <a:rPr lang="ru-RU" sz="1800" dirty="0" err="1"/>
              <a:t>охороною</a:t>
            </a:r>
            <a:r>
              <a:rPr lang="ru-RU" sz="1800" dirty="0"/>
              <a:t> земель;</a:t>
            </a:r>
          </a:p>
          <a:p>
            <a:r>
              <a:rPr lang="ru-RU" sz="1800" dirty="0" err="1" smtClean="0"/>
              <a:t>підготовка</a:t>
            </a:r>
            <a:r>
              <a:rPr lang="ru-RU" sz="1800" dirty="0" smtClean="0"/>
              <a:t> </a:t>
            </a:r>
            <a:r>
              <a:rPr lang="ru-RU" sz="1800" dirty="0" err="1"/>
              <a:t>висновків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вилучення</a:t>
            </a:r>
            <a:r>
              <a:rPr lang="ru-RU" sz="1800" dirty="0"/>
              <a:t> (</a:t>
            </a:r>
            <a:r>
              <a:rPr lang="ru-RU" sz="1800" dirty="0" err="1"/>
              <a:t>викупу</a:t>
            </a:r>
            <a:r>
              <a:rPr lang="ru-RU" sz="1800" dirty="0"/>
              <a:t>)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/>
              <a:t>;</a:t>
            </a:r>
          </a:p>
          <a:p>
            <a:r>
              <a:rPr lang="ru-RU" sz="1800" dirty="0" err="1" smtClean="0"/>
              <a:t>викуп</a:t>
            </a:r>
            <a:r>
              <a:rPr lang="ru-RU" sz="1800" dirty="0" smtClean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/>
              <a:t> для </a:t>
            </a:r>
            <a:r>
              <a:rPr lang="ru-RU" sz="1800" dirty="0" err="1"/>
              <a:t>суспільних</a:t>
            </a:r>
            <a:r>
              <a:rPr lang="ru-RU" sz="1800" dirty="0"/>
              <a:t> потреб у межах, </a:t>
            </a:r>
            <a:r>
              <a:rPr lang="ru-RU" sz="1800" dirty="0" err="1"/>
              <a:t>визначених</a:t>
            </a:r>
            <a:r>
              <a:rPr lang="ru-RU" sz="1800" dirty="0"/>
              <a:t> законом;</a:t>
            </a:r>
          </a:p>
          <a:p>
            <a:r>
              <a:rPr lang="ru-RU" sz="1800" dirty="0" err="1" smtClean="0"/>
              <a:t>підготовка</a:t>
            </a:r>
            <a:r>
              <a:rPr lang="ru-RU" sz="1800" dirty="0" smtClean="0"/>
              <a:t> </a:t>
            </a:r>
            <a:r>
              <a:rPr lang="ru-RU" sz="1800" dirty="0" err="1"/>
              <a:t>висновків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встановлення</a:t>
            </a:r>
            <a:r>
              <a:rPr lang="ru-RU" sz="1800" dirty="0"/>
              <a:t> та </a:t>
            </a:r>
            <a:r>
              <a:rPr lang="ru-RU" sz="1800" dirty="0" err="1"/>
              <a:t>зміни</a:t>
            </a:r>
            <a:r>
              <a:rPr lang="ru-RU" sz="1800" dirty="0"/>
              <a:t> меж </a:t>
            </a:r>
            <a:r>
              <a:rPr lang="ru-RU" sz="1800" dirty="0" err="1"/>
              <a:t>сіл</a:t>
            </a:r>
            <a:r>
              <a:rPr lang="ru-RU" sz="1800" dirty="0"/>
              <a:t>, селищ, </a:t>
            </a:r>
            <a:r>
              <a:rPr lang="ru-RU" sz="1800" dirty="0" err="1"/>
              <a:t>районів</a:t>
            </a:r>
            <a:r>
              <a:rPr lang="ru-RU" sz="1800" dirty="0"/>
              <a:t>, </a:t>
            </a:r>
            <a:r>
              <a:rPr lang="ru-RU" sz="1800" dirty="0" err="1"/>
              <a:t>районів</a:t>
            </a:r>
            <a:r>
              <a:rPr lang="ru-RU" sz="1800" dirty="0"/>
              <a:t> у </a:t>
            </a:r>
            <a:r>
              <a:rPr lang="ru-RU" sz="1800" dirty="0" err="1"/>
              <a:t>містах</a:t>
            </a:r>
            <a:r>
              <a:rPr lang="ru-RU" sz="1800" dirty="0"/>
              <a:t> та </a:t>
            </a:r>
            <a:r>
              <a:rPr lang="ru-RU" sz="1800" dirty="0" err="1"/>
              <a:t>міст</a:t>
            </a:r>
            <a:r>
              <a:rPr lang="ru-RU" sz="1800" dirty="0"/>
              <a:t>;</a:t>
            </a:r>
          </a:p>
          <a:p>
            <a:r>
              <a:rPr lang="uk-UA" sz="1800" dirty="0" smtClean="0"/>
              <a:t>здійснення </a:t>
            </a:r>
            <a:r>
              <a:rPr lang="uk-UA" sz="1800" dirty="0"/>
              <a:t>контролю за використанням коштів, що надходять у порядку відшкодування втрат сільськогосподарського і лісогосподарського виробництва, пов'язаних із вилученням (викупом) земельних ділянок;</a:t>
            </a:r>
            <a:endParaRPr lang="ru-RU" sz="1800" dirty="0"/>
          </a:p>
          <a:p>
            <a:r>
              <a:rPr lang="uk-UA" sz="1800" dirty="0"/>
              <a:t> </a:t>
            </a:r>
            <a:r>
              <a:rPr lang="ru-RU" sz="1800" dirty="0" err="1" smtClean="0"/>
              <a:t>координація</a:t>
            </a:r>
            <a:r>
              <a:rPr lang="ru-RU" sz="1800" dirty="0" smtClean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;</a:t>
            </a:r>
          </a:p>
          <a:p>
            <a:r>
              <a:rPr lang="ru-RU" sz="1800" dirty="0" err="1" smtClean="0"/>
              <a:t>вирішення</a:t>
            </a:r>
            <a:r>
              <a:rPr lang="ru-RU" sz="1800" dirty="0" smtClean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питань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земельних</a:t>
            </a:r>
            <a:r>
              <a:rPr lang="ru-RU" sz="1800" dirty="0"/>
              <a:t> </a:t>
            </a:r>
            <a:r>
              <a:rPr lang="ru-RU" sz="1800" dirty="0" err="1"/>
              <a:t>відносин</a:t>
            </a:r>
            <a:r>
              <a:rPr lang="ru-RU" sz="1800" dirty="0"/>
              <a:t> </a:t>
            </a:r>
            <a:r>
              <a:rPr lang="ru-RU" sz="1800" dirty="0" err="1"/>
              <a:t>відповідно</a:t>
            </a:r>
            <a:r>
              <a:rPr lang="ru-RU" sz="1800" dirty="0"/>
              <a:t> до закону.</a:t>
            </a:r>
          </a:p>
        </p:txBody>
      </p:sp>
    </p:spTree>
    <p:extLst>
      <p:ext uri="{BB962C8B-B14F-4D97-AF65-F5344CB8AC3E}">
        <p14:creationId xmlns:p14="http://schemas.microsoft.com/office/powerpoint/2010/main" val="28656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Стаття </a:t>
            </a:r>
            <a:r>
              <a:rPr lang="uk-UA" sz="2400" b="1" dirty="0" smtClean="0"/>
              <a:t>17-1 ЗК. </a:t>
            </a:r>
            <a:r>
              <a:rPr lang="uk-UA" sz="2400" b="1" dirty="0"/>
              <a:t>Повноваження державних органів приватизації у галузі земельних відносин</a:t>
            </a:r>
          </a:p>
          <a:p>
            <a:endParaRPr lang="uk-UA" sz="2400" dirty="0" smtClean="0"/>
          </a:p>
          <a:p>
            <a:r>
              <a:rPr lang="uk-UA" sz="2400" dirty="0" smtClean="0"/>
              <a:t>Державні </a:t>
            </a:r>
            <a:r>
              <a:rPr lang="uk-UA" sz="2400" dirty="0"/>
              <a:t>органи приватизації здійснюють продаж земельних ділянок, на яких розташовані </a:t>
            </a:r>
            <a:r>
              <a:rPr lang="uk-UA" sz="2400" dirty="0" smtClean="0"/>
              <a:t>об'єкти</a:t>
            </a:r>
            <a:r>
              <a:rPr lang="uk-UA" sz="2400" dirty="0"/>
              <a:t>, які підлягають приватизації</a:t>
            </a:r>
            <a:r>
              <a:rPr lang="uk-UA" sz="2400" dirty="0" smtClean="0"/>
              <a:t>.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Закон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smtClean="0"/>
              <a:t>«Про </a:t>
            </a:r>
            <a:r>
              <a:rPr lang="ru-RU" sz="2000" dirty="0" err="1"/>
              <a:t>приватизацію</a:t>
            </a:r>
            <a:r>
              <a:rPr lang="ru-RU" sz="2000" dirty="0"/>
              <a:t> державного </a:t>
            </a:r>
            <a:r>
              <a:rPr lang="ru-RU" sz="2000" dirty="0" smtClean="0"/>
              <a:t>майна»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04.03.1992 (в </a:t>
            </a:r>
            <a:r>
              <a:rPr lang="ru-RU" sz="2000" dirty="0" err="1" smtClean="0"/>
              <a:t>редакції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19.02.1997),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Закон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/>
              <a:t>приватизацію</a:t>
            </a:r>
            <a:r>
              <a:rPr lang="ru-RU" sz="2000" dirty="0"/>
              <a:t> невеликих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(малу </a:t>
            </a:r>
            <a:r>
              <a:rPr lang="ru-RU" sz="2000" dirty="0" err="1"/>
              <a:t>приватизацію</a:t>
            </a:r>
            <a:r>
              <a:rPr lang="ru-RU" sz="2000" dirty="0" smtClean="0"/>
              <a:t>)»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06.03.1992 (в </a:t>
            </a:r>
            <a:r>
              <a:rPr lang="ru-RU" sz="2000" dirty="0" err="1" smtClean="0"/>
              <a:t>редакції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15.05.1996),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Закон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приватизації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незавершеного</a:t>
            </a:r>
            <a:r>
              <a:rPr lang="ru-RU" sz="2000" dirty="0"/>
              <a:t>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»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14.09.2000,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Закон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приватизації</a:t>
            </a:r>
            <a:r>
              <a:rPr lang="ru-RU" sz="2000" dirty="0"/>
              <a:t> майна в </a:t>
            </a:r>
            <a:r>
              <a:rPr lang="ru-RU" sz="2000" dirty="0" err="1"/>
              <a:t>агропромисловому</a:t>
            </a:r>
            <a:r>
              <a:rPr lang="ru-RU" sz="2000" dirty="0"/>
              <a:t> </a:t>
            </a:r>
            <a:r>
              <a:rPr lang="ru-RU" sz="2000" dirty="0" err="1" smtClean="0"/>
              <a:t>комплексі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10.07.1996,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Закон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«Про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приватизації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вугледобувних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12.04.2012.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875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746064" cy="85010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effectLst/>
              </a:rPr>
              <a:t>Органи </a:t>
            </a:r>
            <a:r>
              <a:rPr lang="uk-UA" sz="2400" b="1" dirty="0">
                <a:effectLst/>
              </a:rPr>
              <a:t>міжгалузевої </a:t>
            </a:r>
            <a:r>
              <a:rPr lang="uk-UA" sz="2400" b="1" dirty="0" smtClean="0">
                <a:effectLst/>
              </a:rPr>
              <a:t>та галузевої компетенції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890080" cy="59046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>
                <a:solidFill>
                  <a:srgbClr val="00B050"/>
                </a:solidFill>
              </a:rPr>
              <a:t>Міністерство захисту довкілля  та природних ресурсів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>
                <a:solidFill>
                  <a:srgbClr val="00B050"/>
                </a:solidFill>
              </a:rPr>
              <a:t>Міністерство аграрної політики та продовольства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Міністерство економіки України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Міністерство розвитку громад, територій та інфраструктури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Міністерство енергетики України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Міністерство культури та інформаційної  політики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Міністерство оборони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/>
              <a:t>Міністерство охорони здоров’я України</a:t>
            </a:r>
            <a:endParaRPr lang="uk-UA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/>
              <a:t>Фонд державного майна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>
                <a:solidFill>
                  <a:srgbClr val="0070C0"/>
                </a:solidFill>
              </a:rPr>
              <a:t>Державне агентство водних ресурсів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>
                <a:solidFill>
                  <a:srgbClr val="0070C0"/>
                </a:solidFill>
              </a:rPr>
              <a:t>Державне агентство лісових ресурсів України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>
                <a:solidFill>
                  <a:srgbClr val="0070C0"/>
                </a:solidFill>
              </a:rPr>
              <a:t>Державна</a:t>
            </a:r>
            <a:r>
              <a:rPr lang="ru-RU" sz="2600" dirty="0">
                <a:solidFill>
                  <a:srgbClr val="0070C0"/>
                </a:solidFill>
              </a:rPr>
              <a:t> служба </a:t>
            </a:r>
            <a:r>
              <a:rPr lang="ru-RU" sz="2600" dirty="0" err="1">
                <a:solidFill>
                  <a:srgbClr val="0070C0"/>
                </a:solidFill>
              </a:rPr>
              <a:t>геології</a:t>
            </a:r>
            <a:r>
              <a:rPr lang="ru-RU" sz="2600" dirty="0">
                <a:solidFill>
                  <a:srgbClr val="0070C0"/>
                </a:solidFill>
              </a:rPr>
              <a:t> та </a:t>
            </a:r>
            <a:r>
              <a:rPr lang="ru-RU" sz="2600" dirty="0" err="1">
                <a:solidFill>
                  <a:srgbClr val="0070C0"/>
                </a:solidFill>
              </a:rPr>
              <a:t>надр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України</a:t>
            </a:r>
            <a:endParaRPr lang="uk-UA" sz="26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>
                <a:solidFill>
                  <a:srgbClr val="0070C0"/>
                </a:solidFill>
              </a:rPr>
              <a:t>Державне</a:t>
            </a:r>
            <a:r>
              <a:rPr lang="ru-RU" sz="2600" dirty="0">
                <a:solidFill>
                  <a:srgbClr val="0070C0"/>
                </a:solidFill>
              </a:rPr>
              <a:t> агентство </a:t>
            </a:r>
            <a:r>
              <a:rPr lang="ru-RU" sz="2600" dirty="0" err="1">
                <a:solidFill>
                  <a:srgbClr val="0070C0"/>
                </a:solidFill>
              </a:rPr>
              <a:t>розвитку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меліорації</a:t>
            </a:r>
            <a:r>
              <a:rPr lang="ru-RU" sz="2600" dirty="0">
                <a:solidFill>
                  <a:srgbClr val="0070C0"/>
                </a:solidFill>
              </a:rPr>
              <a:t>, </a:t>
            </a:r>
            <a:r>
              <a:rPr lang="ru-RU" sz="2600" dirty="0" err="1">
                <a:solidFill>
                  <a:srgbClr val="0070C0"/>
                </a:solidFill>
              </a:rPr>
              <a:t>рибного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>
                <a:solidFill>
                  <a:srgbClr val="0070C0"/>
                </a:solidFill>
              </a:rPr>
              <a:t>господарства</a:t>
            </a:r>
            <a:r>
              <a:rPr lang="ru-RU" sz="2600" dirty="0">
                <a:solidFill>
                  <a:srgbClr val="0070C0"/>
                </a:solidFill>
              </a:rPr>
              <a:t> та </a:t>
            </a:r>
            <a:r>
              <a:rPr lang="ru-RU" sz="2600" dirty="0" err="1">
                <a:solidFill>
                  <a:srgbClr val="0070C0"/>
                </a:solidFill>
              </a:rPr>
              <a:t>продовольчих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 err="1" smtClean="0">
                <a:solidFill>
                  <a:srgbClr val="0070C0"/>
                </a:solidFill>
              </a:rPr>
              <a:t>програм</a:t>
            </a:r>
            <a:endParaRPr lang="ru-RU" sz="26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Державне</a:t>
            </a:r>
            <a:r>
              <a:rPr lang="ru-RU" sz="2600" dirty="0"/>
              <a:t> агентство </a:t>
            </a:r>
            <a:r>
              <a:rPr lang="ru-RU" sz="2600" dirty="0" err="1"/>
              <a:t>розвитку</a:t>
            </a:r>
            <a:r>
              <a:rPr lang="ru-RU" sz="2600" dirty="0"/>
              <a:t> туризму </a:t>
            </a:r>
            <a:r>
              <a:rPr lang="ru-RU" sz="2600" dirty="0" err="1"/>
              <a:t>України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600" dirty="0" smtClean="0">
                <a:solidFill>
                  <a:srgbClr val="0070C0"/>
                </a:solidFill>
              </a:rPr>
              <a:t>Державна </a:t>
            </a:r>
            <a:r>
              <a:rPr lang="uk-UA" sz="2600" dirty="0">
                <a:solidFill>
                  <a:srgbClr val="0070C0"/>
                </a:solidFill>
              </a:rPr>
              <a:t>екологічна інспекція </a:t>
            </a:r>
            <a:r>
              <a:rPr lang="uk-UA" sz="2600" dirty="0" smtClean="0">
                <a:solidFill>
                  <a:srgbClr val="0070C0"/>
                </a:solidFill>
              </a:rPr>
              <a:t>України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/>
              <a:t>Державна</a:t>
            </a:r>
            <a:r>
              <a:rPr lang="ru-RU" sz="2600" dirty="0"/>
              <a:t> </a:t>
            </a:r>
            <a:r>
              <a:rPr lang="ru-RU" sz="2600" dirty="0" err="1"/>
              <a:t>інспекція</a:t>
            </a:r>
            <a:r>
              <a:rPr lang="ru-RU" sz="2600" dirty="0"/>
              <a:t> </a:t>
            </a:r>
            <a:r>
              <a:rPr lang="ru-RU" sz="2600" dirty="0" err="1"/>
              <a:t>архітектури</a:t>
            </a:r>
            <a:r>
              <a:rPr lang="ru-RU" sz="2600" dirty="0"/>
              <a:t> та </a:t>
            </a:r>
            <a:r>
              <a:rPr lang="ru-RU" sz="2600" dirty="0" err="1"/>
              <a:t>містобудування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endParaRPr lang="uk-UA" sz="26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effectLst/>
              </a:rPr>
              <a:t>Правовий статус органів земельних ресурсів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962088" cy="5760640"/>
          </a:xfrm>
        </p:spPr>
        <p:txBody>
          <a:bodyPr>
            <a:normAutofit/>
          </a:bodyPr>
          <a:lstStyle/>
          <a:p>
            <a:pPr marL="450850" indent="-369888">
              <a:buFont typeface="+mj-lt"/>
              <a:buAutoNum type="arabicPeriod"/>
            </a:pPr>
            <a:r>
              <a:rPr lang="uk-UA" sz="2200" b="1" dirty="0" smtClean="0"/>
              <a:t>Постанова Кабінету Міністрів України від </a:t>
            </a:r>
            <a:r>
              <a:rPr lang="uk-UA" sz="2200" b="1" dirty="0"/>
              <a:t>14 січня 2015 р. № </a:t>
            </a:r>
            <a:r>
              <a:rPr lang="uk-UA" sz="2200" b="1" dirty="0" smtClean="0"/>
              <a:t>15 «Про </a:t>
            </a:r>
            <a:r>
              <a:rPr lang="uk-UA" sz="2200" b="1" dirty="0"/>
              <a:t>Державну службу України з питань геодезії, картографії та кадастру</a:t>
            </a:r>
            <a:r>
              <a:rPr lang="uk-UA" sz="2200" b="1" dirty="0" smtClean="0"/>
              <a:t>».</a:t>
            </a:r>
          </a:p>
          <a:p>
            <a:pPr marL="450850" indent="-369888">
              <a:buFont typeface="+mj-lt"/>
              <a:buAutoNum type="arabicPeriod"/>
            </a:pPr>
            <a:r>
              <a:rPr lang="ru-RU" sz="2200" b="1" dirty="0"/>
              <a:t>Наказ </a:t>
            </a:r>
            <a:r>
              <a:rPr lang="uk-UA" sz="2200" b="1" dirty="0" smtClean="0"/>
              <a:t>Державної служби України з питань геодезії, картографії та кадастру від 6 вересня 2019 р. № 221 «Про затвердження Положення про колегію Держгеокадастру</a:t>
            </a:r>
            <a:r>
              <a:rPr lang="ru-RU" sz="2200" b="1" dirty="0" smtClean="0"/>
              <a:t>».</a:t>
            </a:r>
            <a:endParaRPr lang="uk-UA" sz="2200" b="1" dirty="0" smtClean="0"/>
          </a:p>
          <a:p>
            <a:pPr marL="450850" indent="-369888">
              <a:buFont typeface="+mj-lt"/>
              <a:buAutoNum type="arabicPeriod"/>
            </a:pPr>
            <a:r>
              <a:rPr lang="uk-UA" sz="2200" b="1" dirty="0" smtClean="0"/>
              <a:t>Постанова </a:t>
            </a:r>
            <a:r>
              <a:rPr lang="uk-UA" sz="2200" b="1" dirty="0"/>
              <a:t>Кабінету Міністрів України від 14 січня 2015 р. № </a:t>
            </a:r>
            <a:r>
              <a:rPr lang="uk-UA" sz="2200" b="1" dirty="0" smtClean="0"/>
              <a:t>5 </a:t>
            </a:r>
            <a:r>
              <a:rPr lang="uk-UA" sz="2200" b="1" dirty="0"/>
              <a:t>«</a:t>
            </a:r>
            <a:r>
              <a:rPr lang="uk-UA" sz="2200" b="1" dirty="0" smtClean="0"/>
              <a:t>Про утворення територіальних органів  Державної служби з </a:t>
            </a:r>
            <a:r>
              <a:rPr lang="uk-UA" sz="2200" b="1" dirty="0"/>
              <a:t>питань геодезії, картографії та кадастру».</a:t>
            </a:r>
          </a:p>
          <a:p>
            <a:pPr marL="450850" indent="-369888">
              <a:buFont typeface="+mj-lt"/>
              <a:buAutoNum type="arabicPeriod"/>
            </a:pPr>
            <a:r>
              <a:rPr lang="uk-UA" sz="2200" b="1" dirty="0" smtClean="0"/>
              <a:t>Наказ Міністерства аграрної політики та продовольства України від 29 вересня 2016 р. № 333 «Про затвердження положень про територіальні органи Держгеокадастру</a:t>
            </a:r>
            <a:r>
              <a:rPr lang="ru-RU" sz="2200" b="1" dirty="0" smtClean="0"/>
              <a:t>».</a:t>
            </a:r>
          </a:p>
          <a:p>
            <a:pPr marL="450850" indent="-369888">
              <a:buFont typeface="+mj-lt"/>
              <a:buAutoNum type="arabicPeriod"/>
            </a:pPr>
            <a:r>
              <a:rPr lang="uk-UA" sz="2200" b="1" dirty="0" smtClean="0"/>
              <a:t>Наказ Держгеокадастру України від 17 листопада 2016 р. № 308 «Про затвердження положень про територіальні органи Держгеокадастру».</a:t>
            </a: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15368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200" dirty="0" smtClean="0"/>
              <a:t>	</a:t>
            </a:r>
            <a:r>
              <a:rPr lang="uk-UA" sz="2800" b="1" dirty="0" smtClean="0">
                <a:solidFill>
                  <a:srgbClr val="C00000"/>
                </a:solidFill>
              </a:rPr>
              <a:t>Національний </a:t>
            </a:r>
            <a:r>
              <a:rPr lang="uk-UA" sz="2800" b="1" dirty="0">
                <a:solidFill>
                  <a:srgbClr val="C00000"/>
                </a:solidFill>
              </a:rPr>
              <a:t>земельний фонд </a:t>
            </a:r>
            <a:r>
              <a:rPr lang="uk-UA" sz="2800" dirty="0"/>
              <a:t>України складає 60,35 млн. га (0,4 % від площі суші землі, 5,7 території Європи).</a:t>
            </a:r>
            <a:endParaRPr lang="ru-RU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	</a:t>
            </a:r>
            <a:r>
              <a:rPr lang="uk-UA" sz="2800" dirty="0" smtClean="0"/>
              <a:t>Основу </a:t>
            </a:r>
            <a:r>
              <a:rPr lang="uk-UA" sz="2800" dirty="0"/>
              <a:t>земель України становлять </a:t>
            </a:r>
            <a:r>
              <a:rPr lang="uk-UA" sz="2800" b="1" dirty="0"/>
              <a:t>землі сільськогосподарського призначення </a:t>
            </a:r>
            <a:r>
              <a:rPr lang="uk-UA" sz="2800" dirty="0"/>
              <a:t>(майже 42 млн. га – 69,3 % території України). Сільськогосподарські угіддя України становлять 18,9 % від європейських, а рілля – 26,9 %.</a:t>
            </a:r>
            <a:endParaRPr lang="ru-RU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smtClean="0"/>
              <a:t>	Землі </a:t>
            </a:r>
            <a:r>
              <a:rPr lang="uk-UA" sz="2800" b="1" dirty="0"/>
              <a:t>лісогосподарського призначення </a:t>
            </a:r>
            <a:r>
              <a:rPr lang="uk-UA" sz="2800" dirty="0"/>
              <a:t>становлять 17,2 % території України.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5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smtClean="0">
                <a:effectLst/>
              </a:rPr>
              <a:t>Повноваження Державної </a:t>
            </a:r>
            <a:r>
              <a:rPr lang="uk-UA" sz="2800" b="1" dirty="0" smtClean="0">
                <a:effectLst/>
              </a:rPr>
              <a:t>служби </a:t>
            </a:r>
            <a:r>
              <a:rPr lang="uk-UA" sz="2800" b="1" dirty="0">
                <a:effectLst/>
              </a:rPr>
              <a:t>України з питань геодезії, картографії та кадастру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sz="4300" dirty="0" smtClean="0"/>
              <a:t>здійснення </a:t>
            </a:r>
            <a:r>
              <a:rPr lang="uk-UA" sz="4300" dirty="0"/>
              <a:t>нормативно-правового забезпечення у сфері земельних відносин;</a:t>
            </a:r>
            <a:endParaRPr lang="ru-RU" sz="4300" dirty="0"/>
          </a:p>
          <a:p>
            <a:r>
              <a:rPr lang="uk-UA" sz="4300" dirty="0" smtClean="0"/>
              <a:t>забезпечення </a:t>
            </a:r>
            <a:r>
              <a:rPr lang="uk-UA" sz="4300" dirty="0"/>
              <a:t>проведення земельної реформи;</a:t>
            </a:r>
            <a:endParaRPr lang="ru-RU" sz="4300" dirty="0"/>
          </a:p>
          <a:p>
            <a:r>
              <a:rPr lang="uk-UA" sz="4300" dirty="0" smtClean="0"/>
              <a:t>розробка </a:t>
            </a:r>
            <a:r>
              <a:rPr lang="uk-UA" sz="4300" dirty="0"/>
              <a:t>та забезпечення реалізації загальнодержавних, регіональних програм використання та охорони земель;</a:t>
            </a:r>
            <a:endParaRPr lang="ru-RU" sz="4300" dirty="0"/>
          </a:p>
          <a:p>
            <a:r>
              <a:rPr lang="uk-UA" sz="4300" dirty="0" smtClean="0"/>
              <a:t>забезпечення </a:t>
            </a:r>
            <a:r>
              <a:rPr lang="uk-UA" sz="4300" dirty="0"/>
              <a:t>здійснення землеустрою, моніторингу земель і державного контролю за використанням та охороною земель;</a:t>
            </a:r>
            <a:endParaRPr lang="ru-RU" sz="4300" dirty="0"/>
          </a:p>
          <a:p>
            <a:r>
              <a:rPr lang="uk-UA" sz="4300" dirty="0" smtClean="0"/>
              <a:t>забезпечення </a:t>
            </a:r>
            <a:r>
              <a:rPr lang="uk-UA" sz="4300" dirty="0"/>
              <a:t>проведення державної експертизи документації із землеустрою у випадках та порядку, визначених законом, ведення та адміністрування Державного земельного кадастру, охорони земель, реформування земельних відносин;</a:t>
            </a:r>
            <a:endParaRPr lang="ru-RU" sz="4300" dirty="0"/>
          </a:p>
          <a:p>
            <a:r>
              <a:rPr lang="uk-UA" sz="4300" dirty="0" smtClean="0"/>
              <a:t>розроблення </a:t>
            </a:r>
            <a:r>
              <a:rPr lang="uk-UA" sz="4300" dirty="0"/>
              <a:t>економічного механізму регулювання земельних відносин;</a:t>
            </a:r>
            <a:endParaRPr lang="ru-RU" sz="4300" dirty="0"/>
          </a:p>
          <a:p>
            <a:r>
              <a:rPr lang="uk-UA" sz="4300" dirty="0" smtClean="0"/>
              <a:t>участь </a:t>
            </a:r>
            <a:r>
              <a:rPr lang="uk-UA" sz="4300" dirty="0"/>
              <a:t>у розробленні заходів щодо розвитку ринку земель;</a:t>
            </a:r>
            <a:endParaRPr lang="ru-RU" sz="4300" dirty="0"/>
          </a:p>
          <a:p>
            <a:r>
              <a:rPr lang="uk-UA" sz="4300" dirty="0" smtClean="0"/>
              <a:t>міжнародне </a:t>
            </a:r>
            <a:r>
              <a:rPr lang="uk-UA" sz="4300" dirty="0"/>
              <a:t>співробітництво в галузі земельних відносин;</a:t>
            </a:r>
            <a:endParaRPr lang="ru-RU" sz="4300" dirty="0"/>
          </a:p>
          <a:p>
            <a:r>
              <a:rPr lang="uk-UA" sz="4300" dirty="0" smtClean="0"/>
              <a:t>вирішення </a:t>
            </a:r>
            <a:r>
              <a:rPr lang="uk-UA" sz="4300" dirty="0"/>
              <a:t>інших питань, визначених законами України та покладених на нього актами Президента </a:t>
            </a:r>
            <a:r>
              <a:rPr lang="uk-UA" sz="4300" dirty="0" smtClean="0"/>
              <a:t>України, та закріплені </a:t>
            </a:r>
            <a:r>
              <a:rPr lang="uk-UA" sz="4300" dirty="0"/>
              <a:t>у Положенні «Про Державну службу України з питань геодезії, картографії та кадастру» затвердженого Постановою КМУ від 14 січня 2015 р. № 15.</a:t>
            </a:r>
            <a:endParaRPr lang="ru-RU" sz="4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643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0985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ПОСТАНОВА</a:t>
            </a:r>
          </a:p>
          <a:p>
            <a:r>
              <a:rPr lang="uk-UA" b="1" dirty="0" smtClean="0"/>
              <a:t>Іменем </a:t>
            </a:r>
            <a:r>
              <a:rPr lang="uk-UA" b="1" dirty="0"/>
              <a:t>України</a:t>
            </a:r>
          </a:p>
          <a:p>
            <a:endParaRPr lang="uk-UA" b="1" dirty="0"/>
          </a:p>
          <a:p>
            <a:r>
              <a:rPr lang="uk-UA" b="1" dirty="0"/>
              <a:t>20 лютого 2020 року</a:t>
            </a:r>
          </a:p>
          <a:p>
            <a:endParaRPr lang="uk-UA" b="1" dirty="0"/>
          </a:p>
          <a:p>
            <a:r>
              <a:rPr lang="uk-UA" b="1" dirty="0"/>
              <a:t>Київ</a:t>
            </a:r>
          </a:p>
          <a:p>
            <a:endParaRPr lang="uk-UA" b="1" dirty="0"/>
          </a:p>
          <a:p>
            <a:r>
              <a:rPr lang="uk-UA" b="1" dirty="0"/>
              <a:t>справа №1940/1655/18</a:t>
            </a:r>
          </a:p>
          <a:p>
            <a:endParaRPr lang="uk-UA" b="1" dirty="0"/>
          </a:p>
          <a:p>
            <a:r>
              <a:rPr lang="uk-UA" b="1" dirty="0"/>
              <a:t>адміністративне провадження №К/9901/6012/19</a:t>
            </a:r>
          </a:p>
          <a:p>
            <a:endParaRPr lang="uk-UA" dirty="0"/>
          </a:p>
          <a:p>
            <a:r>
              <a:rPr lang="uk-UA" b="1" dirty="0"/>
              <a:t>Верховний Суд у складі колегії суддів Касаційного адміністративного суду</a:t>
            </a:r>
            <a:r>
              <a:rPr lang="uk-UA" dirty="0"/>
              <a:t>: судді-доповідача </a:t>
            </a:r>
            <a:r>
              <a:rPr lang="uk-UA" dirty="0" err="1"/>
              <a:t>Берназюка</a:t>
            </a:r>
            <a:r>
              <a:rPr lang="uk-UA" dirty="0"/>
              <a:t> Я.О., судді Коваленко Н.В., судді </a:t>
            </a:r>
            <a:r>
              <a:rPr lang="uk-UA" dirty="0" err="1"/>
              <a:t>Саприкіної</a:t>
            </a:r>
            <a:r>
              <a:rPr lang="uk-UA" dirty="0"/>
              <a:t> І.В., розглянувши в письмовому провадженні у касаційному порядку адміністративну справу</a:t>
            </a:r>
          </a:p>
          <a:p>
            <a:endParaRPr lang="uk-UA" dirty="0"/>
          </a:p>
          <a:p>
            <a:r>
              <a:rPr lang="uk-UA" dirty="0"/>
              <a:t>за позовом Товариства з обмеженою відповідальністю "Руна-Інкам"</a:t>
            </a:r>
          </a:p>
          <a:p>
            <a:endParaRPr lang="uk-UA" dirty="0"/>
          </a:p>
          <a:p>
            <a:r>
              <a:rPr lang="uk-UA" dirty="0"/>
              <a:t>до Головного управління </a:t>
            </a:r>
            <a:r>
              <a:rPr lang="uk-UA" dirty="0" err="1"/>
              <a:t>Держгеокадастру</a:t>
            </a:r>
            <a:r>
              <a:rPr lang="uk-UA" dirty="0"/>
              <a:t> у Тернопільській </a:t>
            </a:r>
            <a:r>
              <a:rPr lang="uk-UA" dirty="0" smtClean="0"/>
              <a:t>області…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8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Категорії земель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90080" cy="5688632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сільськогосподарського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житлової та громадської забудови;</a:t>
            </a:r>
            <a:endParaRPr lang="ru-RU" sz="2200" b="1" dirty="0" smtClean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 </a:t>
            </a:r>
            <a:r>
              <a:rPr lang="uk-UA" sz="2200" b="1" dirty="0"/>
              <a:t>природно-заповідного  та  іншого  природоохоронного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оздоровчого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рекреаційного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історико-культурного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лісогосподарського призначення;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</a:t>
            </a:r>
            <a:r>
              <a:rPr lang="uk-UA" sz="2200" b="1" dirty="0"/>
              <a:t>водного фонду;</a:t>
            </a:r>
            <a:endParaRPr lang="ru-RU" sz="2200" b="1" dirty="0"/>
          </a:p>
          <a:p>
            <a:pPr marL="596646" indent="-514350">
              <a:buFont typeface="+mj-lt"/>
              <a:buAutoNum type="arabicPeriod"/>
            </a:pPr>
            <a:r>
              <a:rPr lang="uk-UA" sz="2200" b="1" dirty="0" smtClean="0"/>
              <a:t>землі   </a:t>
            </a:r>
            <a:r>
              <a:rPr lang="uk-UA" sz="2200" b="1" dirty="0"/>
              <a:t>промисловості,  транспорту,  </a:t>
            </a:r>
            <a:r>
              <a:rPr lang="uk-UA" sz="2200" b="1" dirty="0" smtClean="0"/>
              <a:t>електронних комунікацій,  </a:t>
            </a:r>
            <a:r>
              <a:rPr lang="uk-UA" sz="2200" b="1" dirty="0"/>
              <a:t>енергетики, оборони та іншого призначення</a:t>
            </a:r>
            <a:r>
              <a:rPr lang="uk-UA" sz="2200" b="1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endParaRPr lang="uk-UA" sz="2200" b="1" dirty="0"/>
          </a:p>
          <a:p>
            <a:pPr marL="596646" indent="-514350">
              <a:buFont typeface="+mj-lt"/>
              <a:buAutoNum type="arabicPeriod"/>
            </a:pPr>
            <a:endParaRPr lang="ru-RU" sz="2200" b="1" dirty="0"/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uk-UA" sz="2400" b="1" dirty="0" smtClean="0"/>
              <a:t>Земельні ділянки кожної категорії земель, які не надані у власність або користування громадян чи юридичних осіб, можуть перебувати у </a:t>
            </a:r>
            <a:r>
              <a:rPr lang="uk-UA" sz="2400" b="1" dirty="0" smtClean="0">
                <a:solidFill>
                  <a:srgbClr val="00B050"/>
                </a:solidFill>
              </a:rPr>
              <a:t>запасі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21060" y="4737918"/>
            <a:ext cx="386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Нормативне поняття «цільове призначення земельної ділянки»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використання земельної  ділянки  за  призначенням,   визначеним   на   підставі документації   із   землеустрою   у  встановленому  законодавством порядку (ст. 1 Закону України «Про землеустрій» від 22 травня 2003 р. № 858-IV). </a:t>
            </a:r>
          </a:p>
          <a:p>
            <a:pPr marL="82296" indent="0">
              <a:buNone/>
            </a:pPr>
            <a:endParaRPr lang="uk-UA" sz="2400" b="1" dirty="0" smtClean="0"/>
          </a:p>
          <a:p>
            <a:r>
              <a:rPr lang="ru-RU" sz="2400" dirty="0">
                <a:solidFill>
                  <a:srgbClr val="002060"/>
                </a:solidFill>
              </a:rPr>
              <a:t>"</a:t>
            </a:r>
            <a:r>
              <a:rPr lang="ru-RU" sz="2400" dirty="0" err="1">
                <a:solidFill>
                  <a:srgbClr val="002060"/>
                </a:solidFill>
              </a:rPr>
              <a:t>цільове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призначення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земельної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ділянки</a:t>
            </a:r>
            <a:r>
              <a:rPr lang="ru-RU" sz="2400" dirty="0">
                <a:solidFill>
                  <a:srgbClr val="002060"/>
                </a:solidFill>
              </a:rPr>
              <a:t> - </a:t>
            </a:r>
            <a:r>
              <a:rPr lang="ru-RU" sz="2400" dirty="0" err="1">
                <a:solidFill>
                  <a:srgbClr val="002060"/>
                </a:solidFill>
              </a:rPr>
              <a:t>допустимі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напрями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земельної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ділянки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</a:rPr>
              <a:t> до </a:t>
            </a:r>
            <a:r>
              <a:rPr lang="ru-RU" sz="2400" dirty="0" err="1">
                <a:solidFill>
                  <a:srgbClr val="002060"/>
                </a:solidFill>
              </a:rPr>
              <a:t>встановлених</a:t>
            </a:r>
            <a:r>
              <a:rPr lang="ru-RU" sz="2400" dirty="0">
                <a:solidFill>
                  <a:srgbClr val="002060"/>
                </a:solidFill>
              </a:rPr>
              <a:t> законом </a:t>
            </a:r>
            <a:r>
              <a:rPr lang="ru-RU" sz="2400" dirty="0" err="1">
                <a:solidFill>
                  <a:srgbClr val="002060"/>
                </a:solidFill>
              </a:rPr>
              <a:t>вимог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щодо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dirty="0">
                <a:solidFill>
                  <a:srgbClr val="002060"/>
                </a:solidFill>
              </a:rPr>
              <a:t> земель </a:t>
            </a:r>
            <a:r>
              <a:rPr lang="ru-RU" sz="2400" dirty="0" err="1">
                <a:solidFill>
                  <a:srgbClr val="002060"/>
                </a:solidFill>
              </a:rPr>
              <a:t>відповідної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категорії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визначеного</a:t>
            </a:r>
            <a:r>
              <a:rPr lang="ru-RU" sz="2400" dirty="0">
                <a:solidFill>
                  <a:srgbClr val="002060"/>
                </a:solidFill>
              </a:rPr>
              <a:t> виду </a:t>
            </a:r>
            <a:r>
              <a:rPr lang="ru-RU" sz="2400" dirty="0" err="1">
                <a:solidFill>
                  <a:srgbClr val="002060"/>
                </a:solidFill>
              </a:rPr>
              <a:t>цільового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призначення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</a:p>
          <a:p>
            <a:pPr marL="82296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</a:rPr>
              <a:t>(нова </a:t>
            </a:r>
            <a:r>
              <a:rPr lang="ru-RU" sz="2400" i="1" dirty="0" err="1" smtClean="0">
                <a:solidFill>
                  <a:srgbClr val="002060"/>
                </a:solidFill>
              </a:rPr>
              <a:t>редакція</a:t>
            </a:r>
            <a:r>
              <a:rPr lang="ru-RU" sz="2400" i="1" dirty="0" smtClean="0">
                <a:solidFill>
                  <a:srgbClr val="002060"/>
                </a:solidFill>
              </a:rPr>
              <a:t>  Закону </a:t>
            </a:r>
            <a:r>
              <a:rPr lang="ru-RU" sz="2400" i="1" dirty="0" err="1" smtClean="0">
                <a:solidFill>
                  <a:srgbClr val="002060"/>
                </a:solidFill>
              </a:rPr>
              <a:t>від</a:t>
            </a:r>
            <a:r>
              <a:rPr lang="ru-RU" sz="2400" i="1" dirty="0" smtClean="0">
                <a:solidFill>
                  <a:srgbClr val="002060"/>
                </a:solidFill>
              </a:rPr>
              <a:t> 17.06.2020 </a:t>
            </a:r>
            <a:r>
              <a:rPr lang="ru-RU" sz="2400" i="1" dirty="0">
                <a:solidFill>
                  <a:srgbClr val="002060"/>
                </a:solidFill>
              </a:rPr>
              <a:t>р. № </a:t>
            </a:r>
            <a:r>
              <a:rPr lang="ru-RU" sz="2400" i="1" dirty="0" smtClean="0">
                <a:solidFill>
                  <a:srgbClr val="002060"/>
                </a:solidFill>
              </a:rPr>
              <a:t>711-IX)</a:t>
            </a:r>
            <a:endParaRPr lang="uk-UA" sz="24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43608" y="428471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ЗАКОН УКРАЇНИ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«Про </a:t>
            </a:r>
            <a:r>
              <a:rPr lang="ru-RU" sz="2400" b="1" dirty="0" err="1">
                <a:solidFill>
                  <a:srgbClr val="002060"/>
                </a:solidFill>
              </a:rPr>
              <a:t>внесення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змін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деяких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законодавчих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актів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щодо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планування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земель»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17 </a:t>
            </a:r>
            <a:r>
              <a:rPr lang="ru-RU" sz="2400" b="1" dirty="0" err="1">
                <a:solidFill>
                  <a:srgbClr val="002060"/>
                </a:solidFill>
              </a:rPr>
              <a:t>червня</a:t>
            </a:r>
            <a:r>
              <a:rPr lang="ru-RU" sz="2400" b="1" dirty="0">
                <a:solidFill>
                  <a:srgbClr val="002060"/>
                </a:solidFill>
              </a:rPr>
              <a:t> 2020 </a:t>
            </a:r>
            <a:r>
              <a:rPr lang="ru-RU" sz="2400" b="1" dirty="0" smtClean="0">
                <a:solidFill>
                  <a:srgbClr val="002060"/>
                </a:solidFill>
              </a:rPr>
              <a:t>р. № 711-IX</a:t>
            </a:r>
          </a:p>
          <a:p>
            <a:endParaRPr lang="uk-UA" sz="2400" dirty="0"/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Набрав </a:t>
            </a:r>
            <a:r>
              <a:rPr lang="ru-RU" sz="2400" i="1" dirty="0" err="1" smtClean="0">
                <a:solidFill>
                  <a:srgbClr val="002060"/>
                </a:solidFill>
              </a:rPr>
              <a:t>чинності</a:t>
            </a:r>
            <a:r>
              <a:rPr lang="ru-RU" sz="2400" i="1" dirty="0" smtClean="0">
                <a:solidFill>
                  <a:srgbClr val="002060"/>
                </a:solidFill>
              </a:rPr>
              <a:t> 24.07.2021.</a:t>
            </a:r>
          </a:p>
          <a:p>
            <a:endParaRPr lang="uk-UA" dirty="0"/>
          </a:p>
          <a:p>
            <a:r>
              <a:rPr lang="ru-RU" sz="2400" b="1" dirty="0" err="1" smtClean="0"/>
              <a:t>Статтю</a:t>
            </a:r>
            <a:r>
              <a:rPr lang="ru-RU" sz="2400" b="1" dirty="0" smtClean="0"/>
              <a:t> 19 ЗК </a:t>
            </a:r>
            <a:r>
              <a:rPr lang="ru-RU" sz="2400" b="1" dirty="0" err="1"/>
              <a:t>доповнити</a:t>
            </a:r>
            <a:r>
              <a:rPr lang="ru-RU" sz="2400" b="1" dirty="0"/>
              <a:t> </a:t>
            </a:r>
            <a:r>
              <a:rPr lang="ru-RU" sz="2400" b="1" dirty="0" err="1"/>
              <a:t>частиною</a:t>
            </a:r>
            <a:r>
              <a:rPr lang="ru-RU" sz="2400" b="1" dirty="0"/>
              <a:t> </a:t>
            </a:r>
            <a:r>
              <a:rPr lang="ru-RU" sz="2400" b="1" dirty="0" err="1"/>
              <a:t>третьою</a:t>
            </a:r>
            <a:r>
              <a:rPr lang="ru-RU" sz="2400" b="1" dirty="0"/>
              <a:t> такого </a:t>
            </a:r>
            <a:r>
              <a:rPr lang="ru-RU" sz="2400" b="1" dirty="0" err="1"/>
              <a:t>змісту</a:t>
            </a:r>
            <a:r>
              <a:rPr lang="ru-RU" sz="2400" b="1" dirty="0"/>
              <a:t>:</a:t>
            </a:r>
          </a:p>
          <a:p>
            <a:endParaRPr lang="ru-RU" sz="2400" dirty="0"/>
          </a:p>
          <a:p>
            <a:pPr algn="just"/>
            <a:r>
              <a:rPr lang="ru-RU" sz="2400" dirty="0"/>
              <a:t>"3. </a:t>
            </a:r>
            <a:r>
              <a:rPr lang="ru-RU" sz="2400" dirty="0" err="1"/>
              <a:t>Земельна</a:t>
            </a:r>
            <a:r>
              <a:rPr lang="ru-RU" sz="2400" dirty="0"/>
              <a:t> </a:t>
            </a:r>
            <a:r>
              <a:rPr lang="ru-RU" sz="2400" dirty="0" err="1"/>
              <a:t>ділянка</a:t>
            </a:r>
            <a:r>
              <a:rPr lang="ru-RU" sz="2400" dirty="0"/>
              <a:t>, яка за </a:t>
            </a:r>
            <a:r>
              <a:rPr lang="ru-RU" sz="2400" b="1" dirty="0" err="1">
                <a:solidFill>
                  <a:srgbClr val="00B050"/>
                </a:solidFill>
              </a:rPr>
              <a:t>основним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цільовим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призначенням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до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земель, </a:t>
            </a:r>
            <a:r>
              <a:rPr lang="ru-RU" sz="2400" dirty="0" err="1"/>
              <a:t>відноситься</a:t>
            </a:r>
            <a:r>
              <a:rPr lang="ru-RU" sz="2400" dirty="0"/>
              <a:t> в порядку, </a:t>
            </a:r>
            <a:r>
              <a:rPr lang="ru-RU" sz="2400" dirty="0" err="1"/>
              <a:t>визначеному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Кодексом, до </a:t>
            </a:r>
            <a:r>
              <a:rPr lang="ru-RU" sz="2400" b="1" dirty="0" err="1">
                <a:solidFill>
                  <a:srgbClr val="00B050"/>
                </a:solidFill>
              </a:rPr>
              <a:t>певного</a:t>
            </a:r>
            <a:r>
              <a:rPr lang="ru-RU" sz="2400" b="1" dirty="0">
                <a:solidFill>
                  <a:srgbClr val="00B050"/>
                </a:solidFill>
              </a:rPr>
              <a:t> виду </a:t>
            </a:r>
            <a:r>
              <a:rPr lang="ru-RU" sz="2400" b="1" dirty="0" err="1">
                <a:solidFill>
                  <a:srgbClr val="00B050"/>
                </a:solidFill>
              </a:rPr>
              <a:t>цільового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призначення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характеризує</a:t>
            </a:r>
            <a:r>
              <a:rPr lang="ru-RU" sz="2400" dirty="0"/>
              <a:t> </a:t>
            </a:r>
            <a:r>
              <a:rPr lang="ru-RU" sz="2400" dirty="0" err="1"/>
              <a:t>конкретний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правовий</a:t>
            </a:r>
            <a:r>
              <a:rPr lang="ru-RU" sz="2400" dirty="0"/>
              <a:t> </a:t>
            </a:r>
            <a:r>
              <a:rPr lang="ru-RU" sz="2400" dirty="0" smtClean="0"/>
              <a:t>режим".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382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uk-UA" sz="2200" b="1" dirty="0" smtClean="0">
                <a:solidFill>
                  <a:srgbClr val="002060"/>
                </a:solidFill>
              </a:rPr>
              <a:t>Основне цільове призначення земельної ділянки</a:t>
            </a:r>
            <a:r>
              <a:rPr lang="ru-RU" sz="2200" b="1" dirty="0" smtClean="0">
                <a:solidFill>
                  <a:srgbClr val="002060"/>
                </a:solidFill>
              </a:rPr>
              <a:t>»  </a:t>
            </a:r>
            <a:r>
              <a:rPr lang="en-US" sz="2200" b="1" dirty="0" smtClean="0">
                <a:solidFill>
                  <a:srgbClr val="002060"/>
                </a:solidFill>
              </a:rPr>
              <a:t>vs  </a:t>
            </a:r>
            <a:br>
              <a:rPr lang="en-US" sz="2200" b="1" dirty="0" smtClean="0">
                <a:solidFill>
                  <a:srgbClr val="002060"/>
                </a:solidFill>
              </a:rPr>
            </a:br>
            <a:r>
              <a:rPr lang="uk-UA" sz="2200" b="1" dirty="0" smtClean="0">
                <a:solidFill>
                  <a:srgbClr val="002060"/>
                </a:solidFill>
              </a:rPr>
              <a:t>	«Вид цільового призначення земельної ділянки</a:t>
            </a:r>
            <a:r>
              <a:rPr lang="ru-RU" sz="2200" b="1" dirty="0" smtClean="0">
                <a:solidFill>
                  <a:srgbClr val="002060"/>
                </a:solidFill>
              </a:rPr>
              <a:t>»                </a:t>
            </a:r>
            <a:endParaRPr lang="uk-UA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/>
          </p:nvPr>
        </p:nvGraphicFramePr>
        <p:xfrm>
          <a:off x="1979712" y="1484784"/>
          <a:ext cx="6336704" cy="454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171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3292</TotalTime>
  <Words>3886</Words>
  <Application>Microsoft Office PowerPoint</Application>
  <PresentationFormat>Екран (4:3)</PresentationFormat>
  <Paragraphs>361</Paragraphs>
  <Slides>51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51</vt:i4>
      </vt:variant>
    </vt:vector>
  </HeadingPairs>
  <TitlesOfParts>
    <vt:vector size="59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Правові засади Публічного управління у сфері використання та охорони земель</vt:lpstr>
      <vt:lpstr>Основні питання теми</vt:lpstr>
      <vt:lpstr>Презентація PowerPoint</vt:lpstr>
      <vt:lpstr>Презентація PowerPoint</vt:lpstr>
      <vt:lpstr>Презентація PowerPoint</vt:lpstr>
      <vt:lpstr>Категорії земель </vt:lpstr>
      <vt:lpstr>Нормативне поняття «цільове призначення земельної ділянки» </vt:lpstr>
      <vt:lpstr>Презентація PowerPoint</vt:lpstr>
      <vt:lpstr>«Основне цільове призначення земельної ділянки»  vs    «Вид цільового призначення земельної ділянки»                </vt:lpstr>
      <vt:lpstr>Презентація PowerPoint</vt:lpstr>
      <vt:lpstr>Нормативні засади встановлення та зміни цільового призначення земельних ділянок  </vt:lpstr>
      <vt:lpstr>Нормативні засади встановлення та зміни цільового призначення земельних ділянок  </vt:lpstr>
      <vt:lpstr>Презентація PowerPoint</vt:lpstr>
      <vt:lpstr>Презентація PowerPoint</vt:lpstr>
      <vt:lpstr>Презентація PowerPoint</vt:lpstr>
      <vt:lpstr>Презентація PowerPoint</vt:lpstr>
      <vt:lpstr>Порушення порядку встановлення та зміни цільового призначення земель є підставою для: </vt:lpstr>
      <vt:lpstr>Поняття «правовий режим земель» </vt:lpstr>
      <vt:lpstr>У зв’язку із поділом земель на окремі категорії виділяється:</vt:lpstr>
      <vt:lpstr>Особливості землі як об'єкта земельних правовідносин  </vt:lpstr>
      <vt:lpstr>Презентація PowerPoint</vt:lpstr>
      <vt:lpstr>Види публічного управління у сфері земельних відносин</vt:lpstr>
      <vt:lpstr>Види управління у сфері земельних відносин</vt:lpstr>
      <vt:lpstr>Методи публічного управління у сфері земельних відносин</vt:lpstr>
      <vt:lpstr>Засоби економічного стимулювання раціонального використання та охорони земель</vt:lpstr>
      <vt:lpstr>Презентація PowerPoint</vt:lpstr>
      <vt:lpstr>Функції публічного управління у поземельній сфері</vt:lpstr>
      <vt:lpstr>Законодавчі засади системи органів публічного управління у поземельній сфері</vt:lpstr>
      <vt:lpstr>Законодавчі засади публічного управління у поземельній сфері – загальні адміністративно-правові  аспекти</vt:lpstr>
      <vt:lpstr>https://decentralization.gov.ua/</vt:lpstr>
      <vt:lpstr>Нормативні засади системи органів виконавчої влади у поземельній сфері</vt:lpstr>
      <vt:lpstr>Презентація PowerPoint</vt:lpstr>
      <vt:lpstr>Класифікація органів публічного управління у поземельній сфері</vt:lpstr>
      <vt:lpstr>Центральні органи публічного управління у поземельній сфері</vt:lpstr>
      <vt:lpstr>Місцеві органи публічного управління у поземельній сфері</vt:lpstr>
      <vt:lpstr>Повноваження Верховної Ради України в галузі земельних відносин (ст. 6 ЗК) </vt:lpstr>
      <vt:lpstr>Повноваження Верховної Ради АРК в галузі земельних відносин (ст. 7 ЗК) </vt:lpstr>
      <vt:lpstr>Повноваження обласних рад в галузі земельних відносин (ст. 8 ЗК) </vt:lpstr>
      <vt:lpstr>Повноваження Київської і Севастопольської міських рад в галузі земельних відносин (ст. 9 ЗК) </vt:lpstr>
      <vt:lpstr>Повноваження Київської і Севастопольської міських рад в галузі земельних відносин (ст. 9 ЗК) </vt:lpstr>
      <vt:lpstr>Повноваження районних рад в галузі земельних відносин (ст. 10 ЗК) </vt:lpstr>
      <vt:lpstr>Повноваження сільських, селищних, міських рад та їх виконавчих органів в галузі земельних відносин (ст. 10 ЗК) </vt:lpstr>
      <vt:lpstr>Повноваження сільських, селищних, міських рад та їх виконавчих органів в галузі земельних відносин (ст. 10 ЗК) </vt:lpstr>
      <vt:lpstr>Повноваження Кабінету Міністрів України у сфері земельних відносин (ст. 13 ЗК)</vt:lpstr>
      <vt:lpstr>Компетенція Ради Міністрів АРК у сфері земельних відносин  (ст. 16 ЗК)</vt:lpstr>
      <vt:lpstr>Компетенція місцевих державних адміністрацій у галузі земельних відносин (ст. 17 ЗК)</vt:lpstr>
      <vt:lpstr>Презентація PowerPoint</vt:lpstr>
      <vt:lpstr>Органи міжгалузевої та галузевої компетенції</vt:lpstr>
      <vt:lpstr>Правовий статус органів земельних ресурсів</vt:lpstr>
      <vt:lpstr>Повноваження Державної служби України з питань геодезії, картографії та кадастру</vt:lpstr>
      <vt:lpstr>Презентація PowerPoint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371</cp:revision>
  <dcterms:created xsi:type="dcterms:W3CDTF">2010-09-03T10:03:27Z</dcterms:created>
  <dcterms:modified xsi:type="dcterms:W3CDTF">2025-10-07T06:25:47Z</dcterms:modified>
</cp:coreProperties>
</file>