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58"/>
  </p:notesMasterIdLst>
  <p:sldIdLst>
    <p:sldId id="256" r:id="rId2"/>
    <p:sldId id="257" r:id="rId3"/>
    <p:sldId id="318" r:id="rId4"/>
    <p:sldId id="319" r:id="rId5"/>
    <p:sldId id="320" r:id="rId6"/>
    <p:sldId id="344" r:id="rId7"/>
    <p:sldId id="345" r:id="rId8"/>
    <p:sldId id="367" r:id="rId9"/>
    <p:sldId id="368" r:id="rId10"/>
    <p:sldId id="322" r:id="rId11"/>
    <p:sldId id="346" r:id="rId12"/>
    <p:sldId id="324" r:id="rId13"/>
    <p:sldId id="325" r:id="rId14"/>
    <p:sldId id="326" r:id="rId15"/>
    <p:sldId id="327" r:id="rId16"/>
    <p:sldId id="328" r:id="rId17"/>
    <p:sldId id="357" r:id="rId18"/>
    <p:sldId id="358" r:id="rId19"/>
    <p:sldId id="359" r:id="rId20"/>
    <p:sldId id="348" r:id="rId21"/>
    <p:sldId id="360" r:id="rId22"/>
    <p:sldId id="351" r:id="rId23"/>
    <p:sldId id="352" r:id="rId24"/>
    <p:sldId id="361" r:id="rId25"/>
    <p:sldId id="362" r:id="rId26"/>
    <p:sldId id="363" r:id="rId27"/>
    <p:sldId id="364" r:id="rId28"/>
    <p:sldId id="355" r:id="rId29"/>
    <p:sldId id="356" r:id="rId30"/>
    <p:sldId id="329" r:id="rId31"/>
    <p:sldId id="365" r:id="rId32"/>
    <p:sldId id="330" r:id="rId33"/>
    <p:sldId id="353" r:id="rId34"/>
    <p:sldId id="354" r:id="rId35"/>
    <p:sldId id="331" r:id="rId36"/>
    <p:sldId id="271" r:id="rId37"/>
    <p:sldId id="332" r:id="rId38"/>
    <p:sldId id="304" r:id="rId39"/>
    <p:sldId id="273" r:id="rId40"/>
    <p:sldId id="268" r:id="rId41"/>
    <p:sldId id="305" r:id="rId42"/>
    <p:sldId id="279" r:id="rId43"/>
    <p:sldId id="274" r:id="rId44"/>
    <p:sldId id="333" r:id="rId45"/>
    <p:sldId id="334" r:id="rId46"/>
    <p:sldId id="335" r:id="rId47"/>
    <p:sldId id="336" r:id="rId48"/>
    <p:sldId id="337" r:id="rId49"/>
    <p:sldId id="338" r:id="rId50"/>
    <p:sldId id="339" r:id="rId51"/>
    <p:sldId id="340" r:id="rId52"/>
    <p:sldId id="342" r:id="rId53"/>
    <p:sldId id="343" r:id="rId54"/>
    <p:sldId id="366" r:id="rId55"/>
    <p:sldId id="341" r:id="rId56"/>
    <p:sldId id="347" r:id="rId5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8FB837D-C827-4EFA-A057-4D05807E0F7C}" styleName="Стиль из темы 1 - акцент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Стиль из темы 1 - акцент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Стиль из темы 1 - акцент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38B1855-1B75-4FBE-930C-398BA8C253C6}" styleName="Стиль из темы 2 - акцент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09" autoAdjust="0"/>
  </p:normalViewPr>
  <p:slideViewPr>
    <p:cSldViewPr>
      <p:cViewPr varScale="1">
        <p:scale>
          <a:sx n="106" d="100"/>
          <a:sy n="106" d="100"/>
        </p:scale>
        <p:origin x="1686" y="84"/>
      </p:cViewPr>
      <p:guideLst>
        <p:guide orient="horz" pos="2160"/>
        <p:guide pos="2880"/>
      </p:guideLst>
    </p:cSldViewPr>
  </p:slideViewPr>
  <p:outlineViewPr>
    <p:cViewPr>
      <p:scale>
        <a:sx n="33" d="100"/>
        <a:sy n="33" d="100"/>
      </p:scale>
      <p:origin x="12" y="33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5A12C3-DE2B-4C14-BA18-351F67A29B84}" type="datetimeFigureOut">
              <a:rPr lang="ru-RU" smtClean="0"/>
              <a:t>16.10.2023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2FECD6-2365-4FF4-8D01-E124AF713F0E}" type="slidenum">
              <a:rPr lang="ru-RU" smtClean="0"/>
              <a:t>‹№›</a:t>
            </a:fld>
            <a:endParaRPr lang="ru-RU"/>
          </a:p>
        </p:txBody>
      </p:sp>
    </p:spTree>
    <p:extLst>
      <p:ext uri="{BB962C8B-B14F-4D97-AF65-F5344CB8AC3E}">
        <p14:creationId xmlns:p14="http://schemas.microsoft.com/office/powerpoint/2010/main" val="205395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p>
            <a:fld id="{900726EA-1033-43AD-B9C8-975B9C51E371}" type="datetimeFigureOut">
              <a:rPr lang="ru-RU" smtClean="0"/>
              <a:pPr/>
              <a:t>16.10.2023</a:t>
            </a:fld>
            <a:endParaRPr lang="ru-RU"/>
          </a:p>
        </p:txBody>
      </p:sp>
      <p:sp>
        <p:nvSpPr>
          <p:cNvPr id="20" name="Нижний колонтитул 19"/>
          <p:cNvSpPr>
            <a:spLocks noGrp="1"/>
          </p:cNvSpPr>
          <p:nvPr>
            <p:ph type="ftr" sz="quarter" idx="11"/>
          </p:nvPr>
        </p:nvSpPr>
        <p:spPr/>
        <p:txBody>
          <a:bodyPr/>
          <a:lstStyle/>
          <a:p>
            <a:endParaRPr lang="ru-RU"/>
          </a:p>
        </p:txBody>
      </p:sp>
      <p:sp>
        <p:nvSpPr>
          <p:cNvPr id="10" name="Номер слайда 9"/>
          <p:cNvSpPr>
            <a:spLocks noGrp="1"/>
          </p:cNvSpPr>
          <p:nvPr>
            <p:ph type="sldNum" sz="quarter" idx="12"/>
          </p:nvPr>
        </p:nvSpPr>
        <p:spPr/>
        <p:txBody>
          <a:bodyPr/>
          <a:lstStyle/>
          <a:p>
            <a:fld id="{E6E552DB-3BFB-4DB8-BCA7-BD5160928C6A}"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00726EA-1033-43AD-B9C8-975B9C51E371}" type="datetimeFigureOut">
              <a:rPr lang="ru-RU" smtClean="0"/>
              <a:pPr/>
              <a:t>16.10.2023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40"/>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1"/>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00726EA-1033-43AD-B9C8-975B9C51E371}" type="datetimeFigureOut">
              <a:rPr lang="ru-RU" smtClean="0"/>
              <a:pPr/>
              <a:t>16.10.2023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00726EA-1033-43AD-B9C8-975B9C51E371}" type="datetimeFigureOut">
              <a:rPr lang="ru-RU" smtClean="0"/>
              <a:pPr/>
              <a:t>16.10.2023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1"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900726EA-1033-43AD-B9C8-975B9C51E371}" type="datetimeFigureOut">
              <a:rPr lang="ru-RU" smtClean="0"/>
              <a:pPr/>
              <a:t>16.10.2023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900726EA-1033-43AD-B9C8-975B9C51E371}" type="datetimeFigureOut">
              <a:rPr lang="ru-RU" smtClean="0"/>
              <a:pPr/>
              <a:t>16.10.2023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900726EA-1033-43AD-B9C8-975B9C51E371}" type="datetimeFigureOut">
              <a:rPr lang="ru-RU" smtClean="0"/>
              <a:pPr/>
              <a:t>16.10.2023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900726EA-1033-43AD-B9C8-975B9C51E371}" type="datetimeFigureOut">
              <a:rPr lang="ru-RU" smtClean="0"/>
              <a:pPr/>
              <a:t>16.10.2023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Дата 1"/>
          <p:cNvSpPr>
            <a:spLocks noGrp="1"/>
          </p:cNvSpPr>
          <p:nvPr>
            <p:ph type="dt" sz="half" idx="10"/>
          </p:nvPr>
        </p:nvSpPr>
        <p:spPr/>
        <p:txBody>
          <a:bodyPr/>
          <a:lstStyle/>
          <a:p>
            <a:fld id="{900726EA-1033-43AD-B9C8-975B9C51E371}" type="datetimeFigureOut">
              <a:rPr lang="ru-RU" smtClean="0"/>
              <a:pPr/>
              <a:t>16.10.2023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6E552DB-3BFB-4DB8-BCA7-BD5160928C6A}"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1"/>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900726EA-1033-43AD-B9C8-975B9C51E371}" type="datetimeFigureOut">
              <a:rPr lang="ru-RU" smtClean="0"/>
              <a:pPr/>
              <a:t>16.10.2023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900726EA-1033-43AD-B9C8-975B9C51E371}" type="datetimeFigureOut">
              <a:rPr lang="ru-RU" smtClean="0"/>
              <a:pPr/>
              <a:t>16.10.2023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6E552DB-3BFB-4DB8-BCA7-BD5160928C6A}"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4"/>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2"/>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6"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168818" y="21103"/>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Кольцо 10"/>
          <p:cNvSpPr/>
          <p:nvPr/>
        </p:nvSpPr>
        <p:spPr>
          <a:xfrm rot="2315675">
            <a:off x="182882" y="1055078"/>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1012874"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00726EA-1033-43AD-B9C8-975B9C51E371}" type="datetimeFigureOut">
              <a:rPr lang="ru-RU" smtClean="0"/>
              <a:pPr/>
              <a:t>16.10.2023</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6E552DB-3BFB-4DB8-BCA7-BD5160928C6A}"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78392" y="1863080"/>
            <a:ext cx="6400800" cy="2286000"/>
          </a:xfrm>
        </p:spPr>
        <p:txBody>
          <a:bodyPr>
            <a:noAutofit/>
          </a:bodyPr>
          <a:lstStyle/>
          <a:p>
            <a:r>
              <a:rPr lang="uk-UA" sz="3200" dirty="0" smtClean="0"/>
              <a:t>Правові засади здійснення окремих функцій Публічного управління у сфері використання та охорони земель</a:t>
            </a:r>
            <a:endParaRPr lang="ru-RU" sz="3200" dirty="0"/>
          </a:p>
        </p:txBody>
      </p:sp>
      <p:sp>
        <p:nvSpPr>
          <p:cNvPr id="3" name="Подзаголовок 2"/>
          <p:cNvSpPr>
            <a:spLocks noGrp="1"/>
          </p:cNvSpPr>
          <p:nvPr>
            <p:ph type="body" idx="1"/>
          </p:nvPr>
        </p:nvSpPr>
        <p:spPr>
          <a:xfrm>
            <a:off x="2578392" y="188640"/>
            <a:ext cx="6400800" cy="1509712"/>
          </a:xfrm>
        </p:spPr>
        <p:txBody>
          <a:bodyPr>
            <a:normAutofit/>
          </a:bodyPr>
          <a:lstStyle/>
          <a:p>
            <a:r>
              <a:rPr lang="uk-UA" sz="3200" dirty="0" smtClean="0"/>
              <a:t>Тема 8 </a:t>
            </a:r>
            <a:endParaRPr lang="ru-RU" sz="32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20259" y="188640"/>
            <a:ext cx="1700213" cy="160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Рисунок 4"/>
          <p:cNvPicPr>
            <a:picLocks noChangeAspect="1"/>
          </p:cNvPicPr>
          <p:nvPr/>
        </p:nvPicPr>
        <p:blipFill>
          <a:blip r:embed="rId3"/>
          <a:stretch>
            <a:fillRect/>
          </a:stretch>
        </p:blipFill>
        <p:spPr>
          <a:xfrm>
            <a:off x="2555776" y="6097437"/>
            <a:ext cx="3194581" cy="499915"/>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200" b="1" dirty="0" err="1" smtClean="0">
                <a:effectLst/>
              </a:rPr>
              <a:t>Планування</a:t>
            </a:r>
            <a:r>
              <a:rPr lang="ru-RU" sz="3200" b="1" dirty="0" smtClean="0">
                <a:effectLst/>
              </a:rPr>
              <a:t> </a:t>
            </a:r>
            <a:r>
              <a:rPr lang="ru-RU" sz="3200" b="1" dirty="0" err="1" smtClean="0">
                <a:effectLst/>
              </a:rPr>
              <a:t>використання</a:t>
            </a:r>
            <a:r>
              <a:rPr lang="ru-RU" sz="3200" b="1" dirty="0" smtClean="0">
                <a:effectLst/>
              </a:rPr>
              <a:t> земель.</a:t>
            </a:r>
            <a:endParaRPr lang="uk-UA" sz="3200" b="1" dirty="0">
              <a:effectLst/>
            </a:endParaRPr>
          </a:p>
        </p:txBody>
      </p:sp>
      <p:sp>
        <p:nvSpPr>
          <p:cNvPr id="3" name="Объект 2"/>
          <p:cNvSpPr>
            <a:spLocks noGrp="1"/>
          </p:cNvSpPr>
          <p:nvPr>
            <p:ph idx="1"/>
          </p:nvPr>
        </p:nvSpPr>
        <p:spPr/>
        <p:txBody>
          <a:bodyPr>
            <a:normAutofit fontScale="92500"/>
          </a:bodyPr>
          <a:lstStyle/>
          <a:p>
            <a:pPr marL="82296" indent="0">
              <a:buNone/>
            </a:pPr>
            <a:r>
              <a:rPr lang="uk-UA" dirty="0" smtClean="0"/>
              <a:t>це </a:t>
            </a:r>
            <a:r>
              <a:rPr lang="uk-UA" dirty="0"/>
              <a:t>діяльність уповноважених органів державної влади та органів місцевого самоврядування, яка полягає у </a:t>
            </a:r>
            <a:r>
              <a:rPr lang="uk-UA" b="1" dirty="0"/>
              <a:t>розробці та впровадженні перспективних програм </a:t>
            </a:r>
            <a:r>
              <a:rPr lang="uk-UA" dirty="0"/>
              <a:t>використання та охорони земель з урахуванням екологічних, географічних, економічних, історичних, демографічних та інших характеристик певних територій, а також </a:t>
            </a:r>
            <a:r>
              <a:rPr lang="uk-UA" b="1" dirty="0"/>
              <a:t>у прийнятті та реалізації на їх основі відповідних управлінських рішень</a:t>
            </a:r>
            <a:r>
              <a:rPr lang="uk-UA" dirty="0"/>
              <a:t>.</a:t>
            </a:r>
          </a:p>
          <a:p>
            <a:pPr marL="82296" indent="0">
              <a:buNone/>
            </a:pPr>
            <a:endParaRPr lang="uk-UA" b="1" dirty="0" smtClean="0"/>
          </a:p>
        </p:txBody>
      </p:sp>
    </p:spTree>
    <p:extLst>
      <p:ext uri="{BB962C8B-B14F-4D97-AF65-F5344CB8AC3E}">
        <p14:creationId xmlns:p14="http://schemas.microsoft.com/office/powerpoint/2010/main" val="29044196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600" b="1" dirty="0" smtClean="0"/>
              <a:t>Закон України від 17 лютого 2011 р.</a:t>
            </a:r>
            <a:br>
              <a:rPr lang="uk-UA" sz="2600" b="1" dirty="0" smtClean="0"/>
            </a:br>
            <a:r>
              <a:rPr lang="uk-UA" sz="2600" b="1" dirty="0" smtClean="0"/>
              <a:t>«Про регулювання містобудівної діяльності» </a:t>
            </a:r>
            <a:endParaRPr lang="uk-UA" sz="2600" b="1" dirty="0"/>
          </a:p>
        </p:txBody>
      </p:sp>
      <p:sp>
        <p:nvSpPr>
          <p:cNvPr id="3" name="Объект 2"/>
          <p:cNvSpPr>
            <a:spLocks noGrp="1"/>
          </p:cNvSpPr>
          <p:nvPr>
            <p:ph idx="1"/>
          </p:nvPr>
        </p:nvSpPr>
        <p:spPr>
          <a:xfrm>
            <a:off x="1187624" y="1447800"/>
            <a:ext cx="7746064" cy="4800600"/>
          </a:xfrm>
        </p:spPr>
        <p:txBody>
          <a:bodyPr>
            <a:normAutofit lnSpcReduction="10000"/>
          </a:bodyPr>
          <a:lstStyle/>
          <a:p>
            <a:pPr marL="82296" indent="0">
              <a:buNone/>
            </a:pPr>
            <a:r>
              <a:rPr lang="uk-UA" sz="2400" b="1" dirty="0" smtClean="0">
                <a:solidFill>
                  <a:srgbClr val="FF0000"/>
                </a:solidFill>
              </a:rPr>
              <a:t>Стаття 2. Планування і забудова територій</a:t>
            </a:r>
          </a:p>
          <a:p>
            <a:pPr marL="800100" indent="-342900" algn="just">
              <a:spcAft>
                <a:spcPts val="0"/>
              </a:spcAft>
              <a:buFont typeface="Wingdings" pitchFamily="2" charset="2"/>
              <a:buChar char="Ø"/>
              <a:tabLst>
                <a:tab pos="810260" algn="l"/>
              </a:tabLst>
            </a:pPr>
            <a:r>
              <a:rPr lang="uk-UA" sz="2400" dirty="0">
                <a:latin typeface="Times New Roman"/>
                <a:ea typeface="Times New Roman"/>
              </a:rPr>
              <a:t>прогнозування розвитку </a:t>
            </a:r>
            <a:r>
              <a:rPr lang="uk-UA" sz="2400" dirty="0" smtClean="0">
                <a:latin typeface="Times New Roman"/>
                <a:ea typeface="Times New Roman"/>
              </a:rPr>
              <a:t>територій.</a:t>
            </a:r>
            <a:endParaRPr lang="uk-UA" sz="1400" dirty="0">
              <a:latin typeface="Times New Roman"/>
              <a:ea typeface="Times New Roman"/>
            </a:endParaRPr>
          </a:p>
          <a:p>
            <a:pPr marL="800100" indent="-342900" algn="just">
              <a:spcAft>
                <a:spcPts val="0"/>
              </a:spcAft>
              <a:buFont typeface="Wingdings" pitchFamily="2" charset="2"/>
              <a:buChar char="Ø"/>
              <a:tabLst>
                <a:tab pos="810260" algn="l"/>
              </a:tabLst>
            </a:pPr>
            <a:r>
              <a:rPr lang="uk-UA" sz="2400" dirty="0" smtClean="0">
                <a:latin typeface="Times New Roman"/>
                <a:ea typeface="Times New Roman"/>
              </a:rPr>
              <a:t>забезпечення </a:t>
            </a:r>
            <a:r>
              <a:rPr lang="uk-UA" sz="2400" dirty="0">
                <a:latin typeface="Times New Roman"/>
                <a:ea typeface="Times New Roman"/>
              </a:rPr>
              <a:t>раціонального розселення і визначення напрямів сталого розвитку </a:t>
            </a:r>
            <a:r>
              <a:rPr lang="uk-UA" sz="2400" dirty="0" smtClean="0">
                <a:latin typeface="Times New Roman"/>
                <a:ea typeface="Times New Roman"/>
              </a:rPr>
              <a:t>територій.</a:t>
            </a:r>
            <a:endParaRPr lang="uk-UA" sz="1400" dirty="0">
              <a:latin typeface="Times New Roman"/>
              <a:ea typeface="Times New Roman"/>
            </a:endParaRPr>
          </a:p>
          <a:p>
            <a:pPr marL="800100" indent="-342900" algn="just">
              <a:spcAft>
                <a:spcPts val="0"/>
              </a:spcAft>
              <a:buFont typeface="Wingdings" pitchFamily="2" charset="2"/>
              <a:buChar char="Ø"/>
              <a:tabLst>
                <a:tab pos="810260" algn="l"/>
              </a:tabLst>
            </a:pPr>
            <a:r>
              <a:rPr lang="uk-UA" sz="2400" dirty="0" smtClean="0">
                <a:latin typeface="Times New Roman"/>
                <a:ea typeface="Times New Roman"/>
              </a:rPr>
              <a:t>обґрунтування </a:t>
            </a:r>
            <a:r>
              <a:rPr lang="uk-UA" sz="2400" dirty="0">
                <a:latin typeface="Times New Roman"/>
                <a:ea typeface="Times New Roman"/>
              </a:rPr>
              <a:t>розподілу земель за цільовим </a:t>
            </a:r>
            <a:r>
              <a:rPr lang="uk-UA" sz="2400" dirty="0" smtClean="0">
                <a:latin typeface="Times New Roman"/>
                <a:ea typeface="Times New Roman"/>
              </a:rPr>
              <a:t>призначенням.</a:t>
            </a:r>
            <a:endParaRPr lang="uk-UA" sz="1400" dirty="0">
              <a:latin typeface="Times New Roman"/>
              <a:ea typeface="Times New Roman"/>
            </a:endParaRPr>
          </a:p>
          <a:p>
            <a:pPr marL="800100" indent="-342900" algn="just">
              <a:spcAft>
                <a:spcPts val="0"/>
              </a:spcAft>
              <a:buFont typeface="Wingdings" pitchFamily="2" charset="2"/>
              <a:buChar char="Ø"/>
              <a:tabLst>
                <a:tab pos="810260" algn="l"/>
              </a:tabLst>
            </a:pPr>
            <a:r>
              <a:rPr lang="uk-UA" sz="2400" dirty="0" smtClean="0">
                <a:latin typeface="Times New Roman"/>
                <a:ea typeface="Times New Roman"/>
              </a:rPr>
              <a:t>взаємоузгодження </a:t>
            </a:r>
            <a:r>
              <a:rPr lang="uk-UA" sz="2400" dirty="0">
                <a:latin typeface="Times New Roman"/>
                <a:ea typeface="Times New Roman"/>
              </a:rPr>
              <a:t>державних, громадських та приватних інтересів під час планування і забудови </a:t>
            </a:r>
            <a:r>
              <a:rPr lang="uk-UA" sz="2400" dirty="0" smtClean="0">
                <a:latin typeface="Times New Roman"/>
                <a:ea typeface="Times New Roman"/>
              </a:rPr>
              <a:t>територій.</a:t>
            </a:r>
            <a:endParaRPr lang="uk-UA" sz="1400" dirty="0">
              <a:latin typeface="Times New Roman"/>
              <a:ea typeface="Times New Roman"/>
            </a:endParaRPr>
          </a:p>
          <a:p>
            <a:pPr marL="800100" indent="-342900" algn="just">
              <a:spcAft>
                <a:spcPts val="0"/>
              </a:spcAft>
              <a:buFont typeface="Wingdings" pitchFamily="2" charset="2"/>
              <a:buChar char="Ø"/>
              <a:tabLst>
                <a:tab pos="810260" algn="l"/>
              </a:tabLst>
            </a:pPr>
            <a:r>
              <a:rPr lang="uk-UA" sz="2400" smtClean="0">
                <a:latin typeface="Times New Roman"/>
                <a:ea typeface="Times New Roman"/>
              </a:rPr>
              <a:t>визначення і раціональне взаємне розташування зон житлової та громадської забудови, виробничих, рекреаційних, природоохоронних, оздоровчих, історико-культурних та інших зон і об’єктів.</a:t>
            </a:r>
            <a:endParaRPr lang="uk-UA" sz="1400" dirty="0">
              <a:latin typeface="Times New Roman"/>
              <a:ea typeface="Times New Roman"/>
            </a:endParaRPr>
          </a:p>
          <a:p>
            <a:pPr>
              <a:buFont typeface="Wingdings" pitchFamily="2" charset="2"/>
              <a:buChar char="Ø"/>
            </a:pPr>
            <a:endParaRPr lang="uk-UA" sz="2400" dirty="0" smtClean="0">
              <a:solidFill>
                <a:srgbClr val="FF0000"/>
              </a:solidFill>
            </a:endParaRPr>
          </a:p>
          <a:p>
            <a:pPr>
              <a:buFont typeface="Wingdings" pitchFamily="2" charset="2"/>
              <a:buChar char="Ø"/>
            </a:pPr>
            <a:endParaRPr lang="uk-UA" sz="2400" dirty="0">
              <a:solidFill>
                <a:srgbClr val="FF0000"/>
              </a:solidFill>
            </a:endParaRPr>
          </a:p>
        </p:txBody>
      </p:sp>
    </p:spTree>
    <p:extLst>
      <p:ext uri="{BB962C8B-B14F-4D97-AF65-F5344CB8AC3E}">
        <p14:creationId xmlns:p14="http://schemas.microsoft.com/office/powerpoint/2010/main" val="572500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1" dirty="0"/>
              <a:t>Об’єкти </a:t>
            </a:r>
            <a:r>
              <a:rPr lang="uk-UA" b="1" dirty="0" smtClean="0"/>
              <a:t>планування у галузі використання земель</a:t>
            </a:r>
            <a:endParaRPr lang="uk-UA" b="1" dirty="0"/>
          </a:p>
        </p:txBody>
      </p:sp>
      <p:sp>
        <p:nvSpPr>
          <p:cNvPr id="3" name="Объект 2"/>
          <p:cNvSpPr>
            <a:spLocks noGrp="1"/>
          </p:cNvSpPr>
          <p:nvPr>
            <p:ph idx="1"/>
          </p:nvPr>
        </p:nvSpPr>
        <p:spPr>
          <a:xfrm>
            <a:off x="1435608" y="1196752"/>
            <a:ext cx="7498080" cy="4800600"/>
          </a:xfrm>
        </p:spPr>
        <p:txBody>
          <a:bodyPr/>
          <a:lstStyle/>
          <a:p>
            <a:pPr marL="82296" indent="0">
              <a:buNone/>
            </a:pPr>
            <a:endParaRPr lang="uk-UA" dirty="0"/>
          </a:p>
          <a:p>
            <a:pPr marL="596646" indent="-514350">
              <a:buFont typeface="+mj-lt"/>
              <a:buAutoNum type="arabicPeriod"/>
            </a:pPr>
            <a:r>
              <a:rPr lang="uk-UA" b="1" dirty="0" smtClean="0"/>
              <a:t>землі </a:t>
            </a:r>
            <a:r>
              <a:rPr lang="uk-UA" b="1" dirty="0"/>
              <a:t>України (територія України, території АТ-утворень, їх частини та окремі земельні ділянки</a:t>
            </a:r>
            <a:r>
              <a:rPr lang="uk-UA" b="1" dirty="0" smtClean="0"/>
              <a:t>);</a:t>
            </a:r>
          </a:p>
          <a:p>
            <a:pPr marL="596646" indent="-514350">
              <a:buFont typeface="+mj-lt"/>
              <a:buAutoNum type="arabicPeriod"/>
            </a:pPr>
            <a:endParaRPr lang="uk-UA" b="1" dirty="0" smtClean="0"/>
          </a:p>
          <a:p>
            <a:pPr marL="596646" indent="-514350">
              <a:buFont typeface="+mj-lt"/>
              <a:buAutoNum type="arabicPeriod"/>
            </a:pPr>
            <a:r>
              <a:rPr lang="uk-UA" b="1" dirty="0" smtClean="0"/>
              <a:t>діяльність </a:t>
            </a:r>
            <a:r>
              <a:rPr lang="uk-UA" b="1" dirty="0"/>
              <a:t>різних </a:t>
            </a:r>
            <a:r>
              <a:rPr lang="uk-UA" b="1" dirty="0" smtClean="0"/>
              <a:t>органів публічної адміністрації та посадових осіб </a:t>
            </a:r>
            <a:r>
              <a:rPr lang="uk-UA" b="1" dirty="0"/>
              <a:t>у сфері використання та охорони земель. </a:t>
            </a:r>
          </a:p>
        </p:txBody>
      </p:sp>
    </p:spTree>
    <p:extLst>
      <p:ext uri="{BB962C8B-B14F-4D97-AF65-F5344CB8AC3E}">
        <p14:creationId xmlns:p14="http://schemas.microsoft.com/office/powerpoint/2010/main" val="14237980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b="1" dirty="0" smtClean="0"/>
              <a:t>Метою планування у галузі використання земель є забезпечення:</a:t>
            </a:r>
            <a:endParaRPr lang="uk-UA" sz="2800" b="1" dirty="0"/>
          </a:p>
        </p:txBody>
      </p:sp>
      <p:sp>
        <p:nvSpPr>
          <p:cNvPr id="3" name="Объект 2"/>
          <p:cNvSpPr>
            <a:spLocks noGrp="1"/>
          </p:cNvSpPr>
          <p:nvPr>
            <p:ph idx="1"/>
          </p:nvPr>
        </p:nvSpPr>
        <p:spPr>
          <a:xfrm>
            <a:off x="827584" y="1447800"/>
            <a:ext cx="8106104" cy="5221560"/>
          </a:xfrm>
        </p:spPr>
        <p:txBody>
          <a:bodyPr>
            <a:normAutofit fontScale="55000" lnSpcReduction="20000"/>
          </a:bodyPr>
          <a:lstStyle/>
          <a:p>
            <a:pPr marL="825246" indent="-540000">
              <a:spcBef>
                <a:spcPts val="0"/>
              </a:spcBef>
              <a:buFont typeface="+mj-lt"/>
              <a:buAutoNum type="arabicPeriod"/>
            </a:pPr>
            <a:r>
              <a:rPr lang="uk-UA" sz="3600" dirty="0" smtClean="0"/>
              <a:t>раціонального </a:t>
            </a:r>
            <a:r>
              <a:rPr lang="uk-UA" sz="3600" dirty="0"/>
              <a:t>використання території України та визначення державних пріоритетів розвитку виробничої, енергетичної, інженерно-транспортної та соціальної інфраструктури;</a:t>
            </a:r>
          </a:p>
          <a:p>
            <a:pPr marL="825246" indent="-540000">
              <a:spcBef>
                <a:spcPts val="0"/>
              </a:spcBef>
              <a:buFont typeface="+mj-lt"/>
              <a:buAutoNum type="arabicPeriod"/>
            </a:pPr>
            <a:r>
              <a:rPr lang="uk-UA" sz="3600" dirty="0" smtClean="0"/>
              <a:t>оптимального </a:t>
            </a:r>
            <a:r>
              <a:rPr lang="uk-UA" sz="3600" dirty="0"/>
              <a:t>розподілу використання земель для потреб різних галузей економіки та містобудування;</a:t>
            </a:r>
          </a:p>
          <a:p>
            <a:pPr marL="825246" indent="-540000">
              <a:spcBef>
                <a:spcPts val="0"/>
              </a:spcBef>
              <a:buFont typeface="+mj-lt"/>
              <a:buAutoNum type="arabicPeriod"/>
            </a:pPr>
            <a:r>
              <a:rPr lang="uk-UA" sz="3600" dirty="0" smtClean="0"/>
              <a:t>оптимізації </a:t>
            </a:r>
            <a:r>
              <a:rPr lang="uk-UA" sz="3600" dirty="0"/>
              <a:t>виробництва та інфраструктури відповідних галузей економіки;</a:t>
            </a:r>
          </a:p>
          <a:p>
            <a:pPr marL="825246" indent="-540000">
              <a:spcBef>
                <a:spcPts val="0"/>
              </a:spcBef>
              <a:buFont typeface="+mj-lt"/>
              <a:buAutoNum type="arabicPeriod"/>
            </a:pPr>
            <a:r>
              <a:rPr lang="uk-UA" sz="3600" dirty="0" smtClean="0"/>
              <a:t>чіткого </a:t>
            </a:r>
            <a:r>
              <a:rPr lang="uk-UA" sz="3600" dirty="0"/>
              <a:t>планування та проектування розвитку окремих галузей економіки та поселенської мережі України;</a:t>
            </a:r>
          </a:p>
          <a:p>
            <a:pPr marL="825246" indent="-540000">
              <a:spcBef>
                <a:spcPts val="0"/>
              </a:spcBef>
              <a:buFont typeface="+mj-lt"/>
              <a:buAutoNum type="arabicPeriod"/>
            </a:pPr>
            <a:r>
              <a:rPr lang="uk-UA" sz="3600" dirty="0" smtClean="0"/>
              <a:t>принципу </a:t>
            </a:r>
            <a:r>
              <a:rPr lang="uk-UA" sz="3600" dirty="0"/>
              <a:t>природної рівноваги (екологічної компенсації) при розвитку економіки;</a:t>
            </a:r>
          </a:p>
          <a:p>
            <a:pPr marL="825246" indent="-540000">
              <a:spcBef>
                <a:spcPts val="0"/>
              </a:spcBef>
              <a:buFont typeface="+mj-lt"/>
              <a:buAutoNum type="arabicPeriod"/>
            </a:pPr>
            <a:r>
              <a:rPr lang="uk-UA" sz="3600" dirty="0" smtClean="0"/>
              <a:t>нормальних </a:t>
            </a:r>
            <a:r>
              <a:rPr lang="uk-UA" sz="3600" dirty="0"/>
              <a:t>умов проживання населення та покращення стану навколишнього природного середовища;</a:t>
            </a:r>
          </a:p>
          <a:p>
            <a:pPr marL="825246" indent="-540000">
              <a:spcBef>
                <a:spcPts val="0"/>
              </a:spcBef>
              <a:buFont typeface="+mj-lt"/>
              <a:buAutoNum type="arabicPeriod"/>
            </a:pPr>
            <a:r>
              <a:rPr lang="uk-UA" sz="3600" dirty="0" smtClean="0"/>
              <a:t>формування </a:t>
            </a:r>
            <a:r>
              <a:rPr lang="uk-UA" sz="3600" dirty="0"/>
              <a:t>мережі об’єктів природно-заповідного фонду та інших територій, що знаходяться під підвищеною правовою охороною;</a:t>
            </a:r>
          </a:p>
          <a:p>
            <a:pPr marL="825246" indent="-540000">
              <a:spcBef>
                <a:spcPts val="0"/>
              </a:spcBef>
              <a:buFont typeface="+mj-lt"/>
              <a:buAutoNum type="arabicPeriod"/>
            </a:pPr>
            <a:r>
              <a:rPr lang="uk-UA" sz="3600" dirty="0" smtClean="0"/>
              <a:t>захисту </a:t>
            </a:r>
            <a:r>
              <a:rPr lang="uk-UA" sz="3600" dirty="0"/>
              <a:t>прав суб’єктів земельних та містобудівних правовідносин шляхом відкритості та доступності земельно-планувальної документації.</a:t>
            </a:r>
          </a:p>
          <a:p>
            <a:pPr marL="82296" indent="0">
              <a:buNone/>
            </a:pPr>
            <a:endParaRPr lang="uk-UA" dirty="0"/>
          </a:p>
        </p:txBody>
      </p:sp>
    </p:spTree>
    <p:extLst>
      <p:ext uri="{BB962C8B-B14F-4D97-AF65-F5344CB8AC3E}">
        <p14:creationId xmlns:p14="http://schemas.microsoft.com/office/powerpoint/2010/main" val="1292837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uk-UA" sz="4000" b="1" dirty="0" smtClean="0"/>
              <a:t>Рівні планування у галузі </a:t>
            </a:r>
            <a:br>
              <a:rPr lang="uk-UA" sz="4000" b="1" dirty="0" smtClean="0"/>
            </a:br>
            <a:r>
              <a:rPr lang="uk-UA" sz="4000" b="1" dirty="0" smtClean="0"/>
              <a:t>використання земель</a:t>
            </a:r>
            <a:endParaRPr lang="uk-UA" sz="4000" b="1" dirty="0"/>
          </a:p>
        </p:txBody>
      </p:sp>
      <p:sp>
        <p:nvSpPr>
          <p:cNvPr id="3" name="Объект 2"/>
          <p:cNvSpPr>
            <a:spLocks noGrp="1"/>
          </p:cNvSpPr>
          <p:nvPr>
            <p:ph idx="1"/>
          </p:nvPr>
        </p:nvSpPr>
        <p:spPr>
          <a:xfrm>
            <a:off x="827584" y="1447800"/>
            <a:ext cx="8106104" cy="5221560"/>
          </a:xfrm>
        </p:spPr>
        <p:txBody>
          <a:bodyPr>
            <a:normAutofit/>
          </a:bodyPr>
          <a:lstStyle/>
          <a:p>
            <a:pPr marL="82296" indent="0" algn="ctr">
              <a:buNone/>
            </a:pPr>
            <a:endParaRPr lang="ru-RU" dirty="0" smtClean="0"/>
          </a:p>
          <a:p>
            <a:pPr marL="82296" indent="0" algn="ctr">
              <a:lnSpc>
                <a:spcPct val="150000"/>
              </a:lnSpc>
              <a:buNone/>
            </a:pPr>
            <a:r>
              <a:rPr lang="uk-UA" sz="4000" b="1" dirty="0" smtClean="0"/>
              <a:t>1)	загальнодержавний</a:t>
            </a:r>
          </a:p>
          <a:p>
            <a:pPr marL="82296" indent="0" algn="ctr">
              <a:lnSpc>
                <a:spcPct val="150000"/>
              </a:lnSpc>
              <a:buNone/>
            </a:pPr>
            <a:r>
              <a:rPr lang="uk-UA" sz="4000" b="1" dirty="0" smtClean="0"/>
              <a:t>2)	регіональний</a:t>
            </a:r>
          </a:p>
          <a:p>
            <a:pPr marL="82296" indent="0" algn="ctr">
              <a:lnSpc>
                <a:spcPct val="150000"/>
              </a:lnSpc>
              <a:buNone/>
            </a:pPr>
            <a:r>
              <a:rPr lang="uk-UA" sz="4000" b="1" dirty="0" smtClean="0"/>
              <a:t>3)	місцевий</a:t>
            </a:r>
          </a:p>
          <a:p>
            <a:pPr marL="82296" indent="0">
              <a:buNone/>
            </a:pPr>
            <a:endParaRPr lang="uk-UA" dirty="0"/>
          </a:p>
        </p:txBody>
      </p:sp>
    </p:spTree>
    <p:extLst>
      <p:ext uri="{BB962C8B-B14F-4D97-AF65-F5344CB8AC3E}">
        <p14:creationId xmlns:p14="http://schemas.microsoft.com/office/powerpoint/2010/main" val="41072879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uk-UA" sz="3600" b="1" dirty="0" smtClean="0"/>
              <a:t>Правові форми планування у галузі </a:t>
            </a:r>
            <a:br>
              <a:rPr lang="uk-UA" sz="3600" b="1" dirty="0" smtClean="0"/>
            </a:br>
            <a:r>
              <a:rPr lang="uk-UA" sz="3600" b="1" dirty="0" smtClean="0"/>
              <a:t>використання земель</a:t>
            </a:r>
            <a:endParaRPr lang="uk-UA" sz="3600" b="1" dirty="0"/>
          </a:p>
        </p:txBody>
      </p:sp>
      <p:sp>
        <p:nvSpPr>
          <p:cNvPr id="3" name="Объект 2"/>
          <p:cNvSpPr>
            <a:spLocks noGrp="1"/>
          </p:cNvSpPr>
          <p:nvPr>
            <p:ph idx="1"/>
          </p:nvPr>
        </p:nvSpPr>
        <p:spPr>
          <a:xfrm>
            <a:off x="1043608" y="1087760"/>
            <a:ext cx="7890080" cy="5221560"/>
          </a:xfrm>
        </p:spPr>
        <p:txBody>
          <a:bodyPr>
            <a:normAutofit/>
          </a:bodyPr>
          <a:lstStyle/>
          <a:p>
            <a:pPr marL="825246" indent="-742950">
              <a:buAutoNum type="arabicParenR"/>
            </a:pPr>
            <a:endParaRPr lang="uk-UA" sz="3600" dirty="0" smtClean="0"/>
          </a:p>
          <a:p>
            <a:pPr marL="825246" indent="-742950">
              <a:spcAft>
                <a:spcPts val="1200"/>
              </a:spcAft>
              <a:buClr>
                <a:srgbClr val="FF0000"/>
              </a:buClr>
              <a:buFont typeface="+mj-lt"/>
              <a:buAutoNum type="arabicPeriod"/>
            </a:pPr>
            <a:r>
              <a:rPr lang="uk-UA" sz="3600" dirty="0" smtClean="0"/>
              <a:t>розробка </a:t>
            </a:r>
            <a:r>
              <a:rPr lang="uk-UA" sz="3600" dirty="0"/>
              <a:t>та реалізація програм раціонального використання та </a:t>
            </a:r>
            <a:r>
              <a:rPr lang="uk-UA" sz="3600" dirty="0" smtClean="0"/>
              <a:t>охорони;</a:t>
            </a:r>
          </a:p>
          <a:p>
            <a:pPr marL="825246" indent="-742950">
              <a:spcAft>
                <a:spcPts val="1200"/>
              </a:spcAft>
              <a:buClr>
                <a:srgbClr val="FF0000"/>
              </a:buClr>
              <a:buFont typeface="+mj-lt"/>
              <a:buAutoNum type="arabicPeriod"/>
            </a:pPr>
            <a:r>
              <a:rPr lang="uk-UA" sz="3600" dirty="0" smtClean="0"/>
              <a:t>природно-сільськогосподарське </a:t>
            </a:r>
            <a:r>
              <a:rPr lang="uk-UA" sz="3600" dirty="0"/>
              <a:t>районування </a:t>
            </a:r>
            <a:r>
              <a:rPr lang="uk-UA" sz="3600" dirty="0" smtClean="0"/>
              <a:t>земель;</a:t>
            </a:r>
          </a:p>
          <a:p>
            <a:pPr marL="825246" indent="-742950">
              <a:spcAft>
                <a:spcPts val="1200"/>
              </a:spcAft>
              <a:buClr>
                <a:srgbClr val="FF0000"/>
              </a:buClr>
              <a:buFont typeface="+mj-lt"/>
              <a:buAutoNum type="arabicPeriod"/>
            </a:pPr>
            <a:r>
              <a:rPr lang="uk-UA" sz="3600" dirty="0" smtClean="0"/>
              <a:t>функціональне </a:t>
            </a:r>
            <a:r>
              <a:rPr lang="uk-UA" sz="3600" dirty="0"/>
              <a:t>зонування </a:t>
            </a:r>
            <a:r>
              <a:rPr lang="uk-UA" sz="3600" dirty="0" smtClean="0"/>
              <a:t>земель. </a:t>
            </a:r>
            <a:endParaRPr lang="uk-UA" sz="3600" dirty="0"/>
          </a:p>
        </p:txBody>
      </p:sp>
    </p:spTree>
    <p:extLst>
      <p:ext uri="{BB962C8B-B14F-4D97-AF65-F5344CB8AC3E}">
        <p14:creationId xmlns:p14="http://schemas.microsoft.com/office/powerpoint/2010/main" val="15316920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384"/>
            <a:ext cx="7498080" cy="1143000"/>
          </a:xfrm>
        </p:spPr>
        <p:txBody>
          <a:bodyPr>
            <a:normAutofit/>
          </a:bodyPr>
          <a:lstStyle/>
          <a:p>
            <a:pPr algn="ctr"/>
            <a:r>
              <a:rPr lang="uk-UA" sz="2800" b="1" dirty="0" smtClean="0"/>
              <a:t>Нормативні засади планування використання земель</a:t>
            </a:r>
            <a:r>
              <a:rPr lang="uk-UA" sz="2800" dirty="0" smtClean="0"/>
              <a:t>.</a:t>
            </a:r>
            <a:endParaRPr lang="uk-UA" sz="2800" dirty="0"/>
          </a:p>
        </p:txBody>
      </p:sp>
      <p:sp>
        <p:nvSpPr>
          <p:cNvPr id="3" name="Объект 2"/>
          <p:cNvSpPr>
            <a:spLocks noGrp="1"/>
          </p:cNvSpPr>
          <p:nvPr>
            <p:ph idx="1"/>
          </p:nvPr>
        </p:nvSpPr>
        <p:spPr>
          <a:xfrm>
            <a:off x="1187624" y="980728"/>
            <a:ext cx="7746064" cy="5688632"/>
          </a:xfrm>
        </p:spPr>
        <p:txBody>
          <a:bodyPr>
            <a:normAutofit lnSpcReduction="10000"/>
          </a:bodyPr>
          <a:lstStyle/>
          <a:p>
            <a:pPr marL="596646" indent="-514350">
              <a:buFont typeface="+mj-lt"/>
              <a:buAutoNum type="arabicPeriod"/>
            </a:pPr>
            <a:r>
              <a:rPr lang="uk-UA" sz="2000" dirty="0" smtClean="0"/>
              <a:t>Закон України від 25 червня 1991 р. «Про охорону навколишнього природного середовища».</a:t>
            </a:r>
          </a:p>
          <a:p>
            <a:pPr marL="596646" indent="-514350">
              <a:buFont typeface="+mj-lt"/>
              <a:buAutoNum type="arabicPeriod"/>
            </a:pPr>
            <a:r>
              <a:rPr lang="uk-UA" sz="2000" dirty="0" smtClean="0"/>
              <a:t>Земельний </a:t>
            </a:r>
            <a:r>
              <a:rPr lang="uk-UA" sz="2000" dirty="0"/>
              <a:t>кодекс України ЗК України (</a:t>
            </a:r>
            <a:r>
              <a:rPr lang="uk-UA" sz="2000" dirty="0" err="1"/>
              <a:t>гл</a:t>
            </a:r>
            <a:r>
              <a:rPr lang="uk-UA" sz="2000" dirty="0"/>
              <a:t>. </a:t>
            </a:r>
            <a:r>
              <a:rPr lang="uk-UA" sz="2000" dirty="0" smtClean="0"/>
              <a:t>30).</a:t>
            </a:r>
            <a:endParaRPr lang="uk-UA" sz="2000" dirty="0"/>
          </a:p>
          <a:p>
            <a:pPr marL="596646" indent="-514350">
              <a:buFont typeface="+mj-lt"/>
              <a:buAutoNum type="arabicPeriod"/>
            </a:pPr>
            <a:r>
              <a:rPr lang="uk-UA" sz="2000" dirty="0" smtClean="0"/>
              <a:t>Закон </a:t>
            </a:r>
            <a:r>
              <a:rPr lang="uk-UA" sz="2000" dirty="0"/>
              <a:t>України від 17 лютого 2011 р. «Про регулювання містобудівної діяльності</a:t>
            </a:r>
            <a:r>
              <a:rPr lang="uk-UA" sz="2000" dirty="0" smtClean="0"/>
              <a:t>».</a:t>
            </a:r>
          </a:p>
          <a:p>
            <a:pPr marL="596646" indent="-514350">
              <a:buFont typeface="+mj-lt"/>
              <a:buAutoNum type="arabicPeriod"/>
            </a:pPr>
            <a:r>
              <a:rPr lang="uk-UA" sz="2000" dirty="0"/>
              <a:t>Закон України від 16 листопада 1992 р. «Про основи містобудування».</a:t>
            </a:r>
          </a:p>
          <a:p>
            <a:pPr marL="596646" indent="-514350">
              <a:buFont typeface="+mj-lt"/>
              <a:buAutoNum type="arabicPeriod"/>
            </a:pPr>
            <a:r>
              <a:rPr lang="uk-UA" sz="2000" dirty="0" smtClean="0"/>
              <a:t>Закон </a:t>
            </a:r>
            <a:r>
              <a:rPr lang="uk-UA" sz="2000" dirty="0"/>
              <a:t>України від 22 травня 2003 р. «Про землеустрій</a:t>
            </a:r>
            <a:r>
              <a:rPr lang="uk-UA" sz="2000" dirty="0" smtClean="0"/>
              <a:t>».</a:t>
            </a:r>
          </a:p>
          <a:p>
            <a:pPr marL="596646" indent="-514350">
              <a:buFont typeface="+mj-lt"/>
              <a:buAutoNum type="arabicPeriod"/>
            </a:pPr>
            <a:r>
              <a:rPr lang="ru-RU" sz="2000" dirty="0" smtClean="0"/>
              <a:t>Закон </a:t>
            </a:r>
            <a:r>
              <a:rPr lang="uk-UA" sz="2000" dirty="0" smtClean="0"/>
              <a:t>України від 07 лютого 2002 р. «Про Генеральну схему планування території України</a:t>
            </a:r>
            <a:r>
              <a:rPr lang="ru-RU" sz="2000" dirty="0" smtClean="0"/>
              <a:t>».</a:t>
            </a:r>
            <a:endParaRPr lang="en-US" sz="2000" dirty="0" smtClean="0"/>
          </a:p>
          <a:p>
            <a:pPr marL="596646" indent="-514350">
              <a:buFont typeface="+mj-lt"/>
              <a:buAutoNum type="arabicPeriod"/>
            </a:pPr>
            <a:r>
              <a:rPr lang="uk-UA" sz="2000" dirty="0" smtClean="0"/>
              <a:t>Закон </a:t>
            </a:r>
            <a:r>
              <a:rPr lang="uk-UA" sz="2000" dirty="0"/>
              <a:t>України від 23 березня 2000 р. «Про державне прогнозування та розроблення програм економічного і соціального розвитку України</a:t>
            </a:r>
            <a:r>
              <a:rPr lang="uk-UA" sz="2000" dirty="0" smtClean="0"/>
              <a:t>».</a:t>
            </a:r>
            <a:endParaRPr lang="uk-UA" sz="2000" dirty="0"/>
          </a:p>
          <a:p>
            <a:pPr marL="596646" indent="-514350">
              <a:buFont typeface="+mj-lt"/>
              <a:buAutoNum type="arabicPeriod"/>
            </a:pPr>
            <a:r>
              <a:rPr lang="uk-UA" sz="2000" dirty="0" smtClean="0"/>
              <a:t>Закон </a:t>
            </a:r>
            <a:r>
              <a:rPr lang="uk-UA" sz="2000" dirty="0"/>
              <a:t>України від 18 березня 2004 р. «Про державні цільові програми</a:t>
            </a:r>
            <a:r>
              <a:rPr lang="uk-UA" sz="2000" dirty="0" smtClean="0"/>
              <a:t>».</a:t>
            </a:r>
          </a:p>
          <a:p>
            <a:pPr marL="596646" indent="-514350">
              <a:buFont typeface="+mj-lt"/>
              <a:buAutoNum type="arabicPeriod"/>
            </a:pPr>
            <a:r>
              <a:rPr lang="ru-RU" sz="2000" dirty="0" smtClean="0"/>
              <a:t>Закон </a:t>
            </a:r>
            <a:r>
              <a:rPr lang="uk-UA" sz="2000" dirty="0" smtClean="0"/>
              <a:t>України від 21 вересня 2000 р. «Про Загальнодержавну програму формування національної екологічної мережі України на 2000 – 2015 роки</a:t>
            </a:r>
            <a:r>
              <a:rPr lang="ru-RU" sz="2000" dirty="0" smtClean="0"/>
              <a:t>».</a:t>
            </a:r>
            <a:endParaRPr lang="uk-UA" sz="2000" dirty="0"/>
          </a:p>
          <a:p>
            <a:pPr marL="596646" indent="-514350">
              <a:buFont typeface="+mj-lt"/>
              <a:buAutoNum type="arabicPeriod"/>
            </a:pPr>
            <a:endParaRPr lang="uk-UA" sz="2000" dirty="0"/>
          </a:p>
        </p:txBody>
      </p:sp>
    </p:spTree>
    <p:extLst>
      <p:ext uri="{BB962C8B-B14F-4D97-AF65-F5344CB8AC3E}">
        <p14:creationId xmlns:p14="http://schemas.microsoft.com/office/powerpoint/2010/main" val="13183800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16632"/>
            <a:ext cx="7498080" cy="936104"/>
          </a:xfrm>
        </p:spPr>
        <p:txBody>
          <a:bodyPr>
            <a:normAutofit/>
          </a:bodyPr>
          <a:lstStyle/>
          <a:p>
            <a:r>
              <a:rPr lang="ru-RU" sz="2400" b="1" dirty="0" smtClean="0">
                <a:solidFill>
                  <a:srgbClr val="FF0000"/>
                </a:solidFill>
              </a:rPr>
              <a:t>Закон </a:t>
            </a:r>
            <a:r>
              <a:rPr lang="ru-RU" sz="2400" b="1" dirty="0" err="1" smtClean="0">
                <a:solidFill>
                  <a:srgbClr val="FF0000"/>
                </a:solidFill>
              </a:rPr>
              <a:t>України</a:t>
            </a:r>
            <a:r>
              <a:rPr lang="ru-RU" sz="2400" b="1" dirty="0" smtClean="0">
                <a:solidFill>
                  <a:srgbClr val="FF0000"/>
                </a:solidFill>
              </a:rPr>
              <a:t> «Про </a:t>
            </a:r>
            <a:r>
              <a:rPr lang="ru-RU" sz="2400" b="1" dirty="0" err="1" smtClean="0">
                <a:solidFill>
                  <a:srgbClr val="FF0000"/>
                </a:solidFill>
              </a:rPr>
              <a:t>оцінку</a:t>
            </a:r>
            <a:r>
              <a:rPr lang="ru-RU" sz="2400" b="1" dirty="0" smtClean="0">
                <a:solidFill>
                  <a:srgbClr val="FF0000"/>
                </a:solidFill>
              </a:rPr>
              <a:t> </a:t>
            </a:r>
            <a:r>
              <a:rPr lang="ru-RU" sz="2400" b="1" dirty="0" err="1" smtClean="0">
                <a:solidFill>
                  <a:srgbClr val="FF0000"/>
                </a:solidFill>
              </a:rPr>
              <a:t>впливу</a:t>
            </a:r>
            <a:r>
              <a:rPr lang="ru-RU" sz="2400" b="1" dirty="0" smtClean="0">
                <a:solidFill>
                  <a:srgbClr val="FF0000"/>
                </a:solidFill>
              </a:rPr>
              <a:t> на </a:t>
            </a:r>
            <a:r>
              <a:rPr lang="ru-RU" sz="2400" b="1" dirty="0" err="1" smtClean="0">
                <a:solidFill>
                  <a:srgbClr val="FF0000"/>
                </a:solidFill>
              </a:rPr>
              <a:t>довкілля</a:t>
            </a:r>
            <a:r>
              <a:rPr lang="ru-RU" sz="2400" b="1" dirty="0">
                <a:solidFill>
                  <a:srgbClr val="FF0000"/>
                </a:solidFill>
              </a:rPr>
              <a:t>»</a:t>
            </a:r>
            <a:br>
              <a:rPr lang="ru-RU" sz="2400" b="1" dirty="0">
                <a:solidFill>
                  <a:srgbClr val="FF0000"/>
                </a:solidFill>
              </a:rPr>
            </a:br>
            <a:r>
              <a:rPr lang="ru-RU" sz="2400" b="1" dirty="0" err="1" smtClean="0">
                <a:solidFill>
                  <a:srgbClr val="002060"/>
                </a:solidFill>
              </a:rPr>
              <a:t>від</a:t>
            </a:r>
            <a:r>
              <a:rPr lang="ru-RU" sz="2400" b="1" dirty="0" smtClean="0">
                <a:solidFill>
                  <a:srgbClr val="002060"/>
                </a:solidFill>
              </a:rPr>
              <a:t> 23 </a:t>
            </a:r>
            <a:r>
              <a:rPr lang="ru-RU" sz="2400" b="1" dirty="0" err="1">
                <a:solidFill>
                  <a:srgbClr val="002060"/>
                </a:solidFill>
              </a:rPr>
              <a:t>травня</a:t>
            </a:r>
            <a:r>
              <a:rPr lang="ru-RU" sz="2400" b="1" dirty="0">
                <a:solidFill>
                  <a:srgbClr val="002060"/>
                </a:solidFill>
              </a:rPr>
              <a:t> 2017 </a:t>
            </a:r>
            <a:r>
              <a:rPr lang="ru-RU" sz="2400" b="1" dirty="0" smtClean="0">
                <a:solidFill>
                  <a:srgbClr val="002060"/>
                </a:solidFill>
              </a:rPr>
              <a:t>р. № </a:t>
            </a:r>
            <a:r>
              <a:rPr lang="ru-RU" sz="2400" b="1" dirty="0">
                <a:solidFill>
                  <a:srgbClr val="002060"/>
                </a:solidFill>
              </a:rPr>
              <a:t>2059-VIII</a:t>
            </a:r>
          </a:p>
        </p:txBody>
      </p:sp>
      <p:sp>
        <p:nvSpPr>
          <p:cNvPr id="3" name="Содержимое 2"/>
          <p:cNvSpPr>
            <a:spLocks noGrp="1"/>
          </p:cNvSpPr>
          <p:nvPr>
            <p:ph idx="1"/>
          </p:nvPr>
        </p:nvSpPr>
        <p:spPr>
          <a:xfrm>
            <a:off x="1187624" y="1340768"/>
            <a:ext cx="7848872" cy="5184576"/>
          </a:xfrm>
        </p:spPr>
        <p:txBody>
          <a:bodyPr>
            <a:normAutofit fontScale="70000" lnSpcReduction="20000"/>
          </a:bodyPr>
          <a:lstStyle/>
          <a:p>
            <a:pPr marL="0" indent="0" algn="just">
              <a:buNone/>
            </a:pPr>
            <a:r>
              <a:rPr lang="uk-UA" dirty="0" smtClean="0"/>
              <a:t>Закон </a:t>
            </a:r>
            <a:r>
              <a:rPr lang="uk-UA" dirty="0"/>
              <a:t>встановлює правові та організаційні засади </a:t>
            </a:r>
            <a:r>
              <a:rPr lang="uk-UA" b="1" dirty="0"/>
              <a:t>оцінки впливу на довкілля</a:t>
            </a:r>
            <a:r>
              <a:rPr lang="uk-UA" dirty="0"/>
              <a:t>, спрямованої на запобігання шкоді довкіллю, забезпечення екологічної безпеки, охорони довкілля, раціонального використання і відтворення природних ресурсів, </a:t>
            </a:r>
            <a:r>
              <a:rPr lang="uk-UA" b="1" dirty="0"/>
              <a:t>у процесі прийняття рішень </a:t>
            </a:r>
            <a:r>
              <a:rPr lang="uk-UA" dirty="0"/>
              <a:t>про провадження господарської діяльності, яка може мати значний вплив на довкілля, з урахуванням державних, громадських та приватних </a:t>
            </a:r>
            <a:r>
              <a:rPr lang="uk-UA" dirty="0" smtClean="0"/>
              <a:t>інтересів.</a:t>
            </a:r>
          </a:p>
          <a:p>
            <a:pPr marL="0" indent="0" algn="just">
              <a:buNone/>
            </a:pPr>
            <a:endParaRPr lang="uk-UA" dirty="0"/>
          </a:p>
          <a:p>
            <a:pPr marL="0" indent="0" algn="just">
              <a:buNone/>
            </a:pPr>
            <a:r>
              <a:rPr lang="uk-UA" b="1" dirty="0" smtClean="0"/>
              <a:t>Вплив </a:t>
            </a:r>
            <a:r>
              <a:rPr lang="uk-UA" b="1" dirty="0"/>
              <a:t>на довкілля </a:t>
            </a:r>
            <a:r>
              <a:rPr lang="uk-UA" dirty="0" smtClean="0"/>
              <a:t>- </a:t>
            </a:r>
            <a:r>
              <a:rPr lang="uk-UA" dirty="0"/>
              <a:t>будь-які наслідки планованої діяльності для довкілля, в тому числі наслідки для безпечності життєдіяльності людей та їхнього здоров’я, флори, фауни, </a:t>
            </a:r>
            <a:r>
              <a:rPr lang="uk-UA" dirty="0" err="1"/>
              <a:t>біорізноманіття</a:t>
            </a:r>
            <a:r>
              <a:rPr lang="uk-UA" dirty="0"/>
              <a:t>, ґрунту, повітря, води, клімату, ландшафту, природних територій та об’єктів, історичних пам’яток та інших матеріальних об’єктів чи для сукупності цих факторів, а також наслідки для об’єктів культурної спадщини чи соціально-економічних умов, які є результатом зміни цих </a:t>
            </a:r>
            <a:r>
              <a:rPr lang="uk-UA" dirty="0" smtClean="0"/>
              <a:t>факторів.</a:t>
            </a:r>
            <a:endParaRPr lang="ru-RU" dirty="0"/>
          </a:p>
        </p:txBody>
      </p:sp>
    </p:spTree>
    <p:extLst>
      <p:ext uri="{BB962C8B-B14F-4D97-AF65-F5344CB8AC3E}">
        <p14:creationId xmlns:p14="http://schemas.microsoft.com/office/powerpoint/2010/main" val="18152851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16632"/>
            <a:ext cx="7498080" cy="936104"/>
          </a:xfrm>
        </p:spPr>
        <p:txBody>
          <a:bodyPr>
            <a:normAutofit/>
          </a:bodyPr>
          <a:lstStyle/>
          <a:p>
            <a:r>
              <a:rPr lang="ru-RU" sz="2400" b="1" dirty="0" smtClean="0">
                <a:solidFill>
                  <a:srgbClr val="FF0000"/>
                </a:solidFill>
              </a:rPr>
              <a:t>Закон </a:t>
            </a:r>
            <a:r>
              <a:rPr lang="ru-RU" sz="2400" b="1" dirty="0" err="1" smtClean="0">
                <a:solidFill>
                  <a:srgbClr val="FF0000"/>
                </a:solidFill>
              </a:rPr>
              <a:t>України</a:t>
            </a:r>
            <a:r>
              <a:rPr lang="ru-RU" sz="2400" b="1" dirty="0" smtClean="0">
                <a:solidFill>
                  <a:srgbClr val="FF0000"/>
                </a:solidFill>
              </a:rPr>
              <a:t> «Про </a:t>
            </a:r>
            <a:r>
              <a:rPr lang="ru-RU" sz="2400" b="1" dirty="0" err="1" smtClean="0">
                <a:solidFill>
                  <a:srgbClr val="FF0000"/>
                </a:solidFill>
              </a:rPr>
              <a:t>стратегічну</a:t>
            </a:r>
            <a:r>
              <a:rPr lang="ru-RU" sz="2400" b="1" dirty="0" smtClean="0">
                <a:solidFill>
                  <a:srgbClr val="FF0000"/>
                </a:solidFill>
              </a:rPr>
              <a:t> </a:t>
            </a:r>
            <a:r>
              <a:rPr lang="ru-RU" sz="2400" b="1" dirty="0" err="1" smtClean="0">
                <a:solidFill>
                  <a:srgbClr val="FF0000"/>
                </a:solidFill>
              </a:rPr>
              <a:t>екологічну</a:t>
            </a:r>
            <a:r>
              <a:rPr lang="ru-RU" sz="2400" b="1" dirty="0" smtClean="0">
                <a:solidFill>
                  <a:srgbClr val="FF0000"/>
                </a:solidFill>
              </a:rPr>
              <a:t> </a:t>
            </a:r>
            <a:r>
              <a:rPr lang="ru-RU" sz="2400" b="1" dirty="0" err="1" smtClean="0">
                <a:solidFill>
                  <a:srgbClr val="FF0000"/>
                </a:solidFill>
              </a:rPr>
              <a:t>оцінку</a:t>
            </a:r>
            <a:r>
              <a:rPr lang="ru-RU" sz="2400" b="1" dirty="0" smtClean="0">
                <a:solidFill>
                  <a:srgbClr val="FF0000"/>
                </a:solidFill>
              </a:rPr>
              <a:t>»</a:t>
            </a:r>
            <a:r>
              <a:rPr lang="ru-RU" sz="2400" b="1" dirty="0">
                <a:solidFill>
                  <a:srgbClr val="FF0000"/>
                </a:solidFill>
              </a:rPr>
              <a:t/>
            </a:r>
            <a:br>
              <a:rPr lang="ru-RU" sz="2400" b="1" dirty="0">
                <a:solidFill>
                  <a:srgbClr val="FF0000"/>
                </a:solidFill>
              </a:rPr>
            </a:br>
            <a:r>
              <a:rPr lang="ru-RU" sz="2400" b="1" dirty="0" err="1" smtClean="0">
                <a:solidFill>
                  <a:srgbClr val="002060"/>
                </a:solidFill>
              </a:rPr>
              <a:t>від</a:t>
            </a:r>
            <a:r>
              <a:rPr lang="ru-RU" sz="2400" b="1" dirty="0" smtClean="0">
                <a:solidFill>
                  <a:srgbClr val="002060"/>
                </a:solidFill>
              </a:rPr>
              <a:t> 20 </a:t>
            </a:r>
            <a:r>
              <a:rPr lang="ru-RU" sz="2400" b="1" dirty="0" err="1" smtClean="0">
                <a:solidFill>
                  <a:srgbClr val="002060"/>
                </a:solidFill>
              </a:rPr>
              <a:t>березня</a:t>
            </a:r>
            <a:r>
              <a:rPr lang="ru-RU" sz="2400" b="1" dirty="0" smtClean="0">
                <a:solidFill>
                  <a:srgbClr val="002060"/>
                </a:solidFill>
              </a:rPr>
              <a:t> </a:t>
            </a:r>
            <a:r>
              <a:rPr lang="ru-RU" sz="2400" b="1" dirty="0">
                <a:solidFill>
                  <a:srgbClr val="002060"/>
                </a:solidFill>
              </a:rPr>
              <a:t>2018 </a:t>
            </a:r>
            <a:r>
              <a:rPr lang="ru-RU" sz="2400" b="1" dirty="0" smtClean="0">
                <a:solidFill>
                  <a:srgbClr val="002060"/>
                </a:solidFill>
              </a:rPr>
              <a:t>р. № </a:t>
            </a:r>
            <a:r>
              <a:rPr lang="ru-RU" sz="2400" b="1" dirty="0">
                <a:solidFill>
                  <a:srgbClr val="002060"/>
                </a:solidFill>
              </a:rPr>
              <a:t>2354-VIII</a:t>
            </a:r>
          </a:p>
        </p:txBody>
      </p:sp>
      <p:sp>
        <p:nvSpPr>
          <p:cNvPr id="3" name="Содержимое 2"/>
          <p:cNvSpPr>
            <a:spLocks noGrp="1"/>
          </p:cNvSpPr>
          <p:nvPr>
            <p:ph idx="1"/>
          </p:nvPr>
        </p:nvSpPr>
        <p:spPr>
          <a:xfrm>
            <a:off x="1187624" y="1124744"/>
            <a:ext cx="7848872" cy="5400600"/>
          </a:xfrm>
        </p:spPr>
        <p:txBody>
          <a:bodyPr>
            <a:normAutofit fontScale="70000" lnSpcReduction="20000"/>
          </a:bodyPr>
          <a:lstStyle/>
          <a:p>
            <a:pPr marL="0" indent="0" algn="just">
              <a:buNone/>
            </a:pPr>
            <a:r>
              <a:rPr lang="uk-UA" dirty="0" smtClean="0"/>
              <a:t>Закон регулює </a:t>
            </a:r>
            <a:r>
              <a:rPr lang="uk-UA" dirty="0"/>
              <a:t>відносини у сфері оцінки наслідків для довкілля, у тому числі для здоров’я населення, виконання документів державного планування та поширюється на документи державного планування, які стосуються сільського господарства, лісового господарства, рибного господарства, енергетики, промисловості, транспорту, поводження з відходами, використання водних ресурсів, охорони довкілля, телекомунікацій, туризму, містобудування або землеустрою (схеми) та виконання яких передбачатиме реалізацію видів діяльності (або які містять види діяльності та об’єкти), щодо яких законодавством передбачено здійснення процедури оцінки впливу на довкілля, або які вимагають оцінки, зважаючи на ймовірні наслідки для територій та об’єктів природно-заповідного фонду та екологічної мережі (далі - території з природоохоронним статусом), крім тих, що стосуються створення або розширення територій та об’єктів природно-заповідного фонду.</a:t>
            </a:r>
            <a:endParaRPr lang="uk-UA" dirty="0" smtClean="0"/>
          </a:p>
          <a:p>
            <a:pPr marL="0" indent="0" algn="just">
              <a:buNone/>
            </a:pPr>
            <a:endParaRPr lang="uk-UA" dirty="0"/>
          </a:p>
        </p:txBody>
      </p:sp>
    </p:spTree>
    <p:extLst>
      <p:ext uri="{BB962C8B-B14F-4D97-AF65-F5344CB8AC3E}">
        <p14:creationId xmlns:p14="http://schemas.microsoft.com/office/powerpoint/2010/main" val="26840292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16632"/>
            <a:ext cx="7498080" cy="936104"/>
          </a:xfrm>
        </p:spPr>
        <p:txBody>
          <a:bodyPr>
            <a:normAutofit/>
          </a:bodyPr>
          <a:lstStyle/>
          <a:p>
            <a:r>
              <a:rPr lang="ru-RU" sz="2400" b="1" dirty="0" smtClean="0">
                <a:solidFill>
                  <a:srgbClr val="FF0000"/>
                </a:solidFill>
              </a:rPr>
              <a:t>Закон </a:t>
            </a:r>
            <a:r>
              <a:rPr lang="ru-RU" sz="2400" b="1" dirty="0" err="1" smtClean="0">
                <a:solidFill>
                  <a:srgbClr val="FF0000"/>
                </a:solidFill>
              </a:rPr>
              <a:t>України</a:t>
            </a:r>
            <a:r>
              <a:rPr lang="ru-RU" sz="2400" b="1" dirty="0" smtClean="0">
                <a:solidFill>
                  <a:srgbClr val="FF0000"/>
                </a:solidFill>
              </a:rPr>
              <a:t> «Про </a:t>
            </a:r>
            <a:r>
              <a:rPr lang="ru-RU" sz="2400" b="1" dirty="0" err="1" smtClean="0">
                <a:solidFill>
                  <a:srgbClr val="FF0000"/>
                </a:solidFill>
              </a:rPr>
              <a:t>стратегічну</a:t>
            </a:r>
            <a:r>
              <a:rPr lang="ru-RU" sz="2400" b="1" dirty="0" smtClean="0">
                <a:solidFill>
                  <a:srgbClr val="FF0000"/>
                </a:solidFill>
              </a:rPr>
              <a:t> </a:t>
            </a:r>
            <a:r>
              <a:rPr lang="ru-RU" sz="2400" b="1" dirty="0" err="1" smtClean="0">
                <a:solidFill>
                  <a:srgbClr val="FF0000"/>
                </a:solidFill>
              </a:rPr>
              <a:t>екологічну</a:t>
            </a:r>
            <a:r>
              <a:rPr lang="ru-RU" sz="2400" b="1" dirty="0" smtClean="0">
                <a:solidFill>
                  <a:srgbClr val="FF0000"/>
                </a:solidFill>
              </a:rPr>
              <a:t> </a:t>
            </a:r>
            <a:r>
              <a:rPr lang="ru-RU" sz="2400" b="1" dirty="0" err="1" smtClean="0">
                <a:solidFill>
                  <a:srgbClr val="FF0000"/>
                </a:solidFill>
              </a:rPr>
              <a:t>оцінку</a:t>
            </a:r>
            <a:r>
              <a:rPr lang="ru-RU" sz="2400" b="1" dirty="0" smtClean="0">
                <a:solidFill>
                  <a:srgbClr val="FF0000"/>
                </a:solidFill>
              </a:rPr>
              <a:t>»</a:t>
            </a:r>
            <a:r>
              <a:rPr lang="ru-RU" sz="2400" b="1" dirty="0">
                <a:solidFill>
                  <a:srgbClr val="FF0000"/>
                </a:solidFill>
              </a:rPr>
              <a:t/>
            </a:r>
            <a:br>
              <a:rPr lang="ru-RU" sz="2400" b="1" dirty="0">
                <a:solidFill>
                  <a:srgbClr val="FF0000"/>
                </a:solidFill>
              </a:rPr>
            </a:br>
            <a:r>
              <a:rPr lang="ru-RU" sz="2400" b="1" dirty="0" err="1" smtClean="0">
                <a:solidFill>
                  <a:srgbClr val="002060"/>
                </a:solidFill>
              </a:rPr>
              <a:t>від</a:t>
            </a:r>
            <a:r>
              <a:rPr lang="ru-RU" sz="2400" b="1" dirty="0" smtClean="0">
                <a:solidFill>
                  <a:srgbClr val="002060"/>
                </a:solidFill>
              </a:rPr>
              <a:t> 20 </a:t>
            </a:r>
            <a:r>
              <a:rPr lang="ru-RU" sz="2400" b="1" dirty="0" err="1" smtClean="0">
                <a:solidFill>
                  <a:srgbClr val="002060"/>
                </a:solidFill>
              </a:rPr>
              <a:t>березня</a:t>
            </a:r>
            <a:r>
              <a:rPr lang="ru-RU" sz="2400" b="1" dirty="0" smtClean="0">
                <a:solidFill>
                  <a:srgbClr val="002060"/>
                </a:solidFill>
              </a:rPr>
              <a:t> </a:t>
            </a:r>
            <a:r>
              <a:rPr lang="ru-RU" sz="2400" b="1" dirty="0">
                <a:solidFill>
                  <a:srgbClr val="002060"/>
                </a:solidFill>
              </a:rPr>
              <a:t>2018 </a:t>
            </a:r>
            <a:r>
              <a:rPr lang="ru-RU" sz="2400" b="1" dirty="0" smtClean="0">
                <a:solidFill>
                  <a:srgbClr val="002060"/>
                </a:solidFill>
              </a:rPr>
              <a:t>р. № </a:t>
            </a:r>
            <a:r>
              <a:rPr lang="ru-RU" sz="2400" b="1" dirty="0">
                <a:solidFill>
                  <a:srgbClr val="002060"/>
                </a:solidFill>
              </a:rPr>
              <a:t>2354-VIII</a:t>
            </a:r>
          </a:p>
        </p:txBody>
      </p:sp>
      <p:sp>
        <p:nvSpPr>
          <p:cNvPr id="3" name="Содержимое 2"/>
          <p:cNvSpPr>
            <a:spLocks noGrp="1"/>
          </p:cNvSpPr>
          <p:nvPr>
            <p:ph idx="1"/>
          </p:nvPr>
        </p:nvSpPr>
        <p:spPr>
          <a:xfrm>
            <a:off x="1187624" y="1124744"/>
            <a:ext cx="7848872" cy="5400600"/>
          </a:xfrm>
        </p:spPr>
        <p:txBody>
          <a:bodyPr>
            <a:normAutofit fontScale="77500" lnSpcReduction="20000"/>
          </a:bodyPr>
          <a:lstStyle/>
          <a:p>
            <a:pPr marL="0" indent="0" algn="just">
              <a:buNone/>
            </a:pPr>
            <a:r>
              <a:rPr lang="ru-RU" b="1" dirty="0" err="1" smtClean="0">
                <a:solidFill>
                  <a:srgbClr val="00B050"/>
                </a:solidFill>
              </a:rPr>
              <a:t>Стратегічна</a:t>
            </a:r>
            <a:r>
              <a:rPr lang="ru-RU" b="1" dirty="0" smtClean="0">
                <a:solidFill>
                  <a:srgbClr val="00B050"/>
                </a:solidFill>
              </a:rPr>
              <a:t> </a:t>
            </a:r>
            <a:r>
              <a:rPr lang="ru-RU" b="1" dirty="0" err="1">
                <a:solidFill>
                  <a:srgbClr val="00B050"/>
                </a:solidFill>
              </a:rPr>
              <a:t>екологічна</a:t>
            </a:r>
            <a:r>
              <a:rPr lang="ru-RU" b="1" dirty="0">
                <a:solidFill>
                  <a:srgbClr val="00B050"/>
                </a:solidFill>
              </a:rPr>
              <a:t> </a:t>
            </a:r>
            <a:r>
              <a:rPr lang="ru-RU" b="1" dirty="0" err="1">
                <a:solidFill>
                  <a:srgbClr val="00B050"/>
                </a:solidFill>
              </a:rPr>
              <a:t>оцінка</a:t>
            </a:r>
            <a:r>
              <a:rPr lang="ru-RU" b="1" dirty="0">
                <a:solidFill>
                  <a:srgbClr val="00B050"/>
                </a:solidFill>
              </a:rPr>
              <a:t> </a:t>
            </a:r>
            <a:r>
              <a:rPr lang="ru-RU" dirty="0"/>
              <a:t>- процедура </a:t>
            </a:r>
            <a:r>
              <a:rPr lang="ru-RU" dirty="0" err="1"/>
              <a:t>визначення</a:t>
            </a:r>
            <a:r>
              <a:rPr lang="ru-RU" dirty="0"/>
              <a:t>, </a:t>
            </a:r>
            <a:r>
              <a:rPr lang="ru-RU" dirty="0" err="1"/>
              <a:t>опису</a:t>
            </a:r>
            <a:r>
              <a:rPr lang="ru-RU" dirty="0"/>
              <a:t> та </a:t>
            </a:r>
            <a:r>
              <a:rPr lang="ru-RU" dirty="0" err="1"/>
              <a:t>оцінювання</a:t>
            </a:r>
            <a:r>
              <a:rPr lang="ru-RU" dirty="0"/>
              <a:t> </a:t>
            </a:r>
            <a:r>
              <a:rPr lang="ru-RU" dirty="0" err="1"/>
              <a:t>наслідків</a:t>
            </a:r>
            <a:r>
              <a:rPr lang="ru-RU" dirty="0"/>
              <a:t> </a:t>
            </a:r>
            <a:r>
              <a:rPr lang="ru-RU" dirty="0" err="1"/>
              <a:t>виконання</a:t>
            </a:r>
            <a:r>
              <a:rPr lang="ru-RU" dirty="0"/>
              <a:t> </a:t>
            </a:r>
            <a:r>
              <a:rPr lang="ru-RU" b="1" dirty="0" err="1"/>
              <a:t>документів</a:t>
            </a:r>
            <a:r>
              <a:rPr lang="ru-RU" b="1" dirty="0"/>
              <a:t> державного </a:t>
            </a:r>
            <a:r>
              <a:rPr lang="ru-RU" b="1" dirty="0" err="1"/>
              <a:t>планування</a:t>
            </a:r>
            <a:r>
              <a:rPr lang="ru-RU" b="1" dirty="0"/>
              <a:t> </a:t>
            </a:r>
            <a:r>
              <a:rPr lang="ru-RU" dirty="0"/>
              <a:t>для </a:t>
            </a:r>
            <a:r>
              <a:rPr lang="ru-RU" dirty="0" err="1"/>
              <a:t>довкілля</a:t>
            </a:r>
            <a:r>
              <a:rPr lang="ru-RU" dirty="0"/>
              <a:t>, у тому </a:t>
            </a:r>
            <a:r>
              <a:rPr lang="ru-RU" dirty="0" err="1"/>
              <a:t>числі</a:t>
            </a:r>
            <a:r>
              <a:rPr lang="ru-RU" dirty="0"/>
              <a:t> для </a:t>
            </a:r>
            <a:r>
              <a:rPr lang="ru-RU" dirty="0" err="1"/>
              <a:t>здоров’я</a:t>
            </a:r>
            <a:r>
              <a:rPr lang="ru-RU" dirty="0"/>
              <a:t> </a:t>
            </a:r>
            <a:r>
              <a:rPr lang="ru-RU" dirty="0" err="1"/>
              <a:t>населення</a:t>
            </a:r>
            <a:r>
              <a:rPr lang="ru-RU" dirty="0"/>
              <a:t>, </a:t>
            </a:r>
            <a:r>
              <a:rPr lang="ru-RU" dirty="0" err="1"/>
              <a:t>виправданих</a:t>
            </a:r>
            <a:r>
              <a:rPr lang="ru-RU" dirty="0"/>
              <a:t> альтернатив, </a:t>
            </a:r>
            <a:r>
              <a:rPr lang="ru-RU" dirty="0" err="1"/>
              <a:t>розроблення</a:t>
            </a:r>
            <a:r>
              <a:rPr lang="ru-RU" dirty="0"/>
              <a:t> </a:t>
            </a:r>
            <a:r>
              <a:rPr lang="ru-RU" dirty="0" err="1"/>
              <a:t>заходів</a:t>
            </a:r>
            <a:r>
              <a:rPr lang="ru-RU" dirty="0"/>
              <a:t> </a:t>
            </a:r>
            <a:r>
              <a:rPr lang="ru-RU" dirty="0" err="1"/>
              <a:t>із</a:t>
            </a:r>
            <a:r>
              <a:rPr lang="ru-RU" dirty="0"/>
              <a:t> </a:t>
            </a:r>
            <a:r>
              <a:rPr lang="ru-RU" dirty="0" err="1"/>
              <a:t>запобігання</a:t>
            </a:r>
            <a:r>
              <a:rPr lang="ru-RU" dirty="0"/>
              <a:t>, </a:t>
            </a:r>
            <a:r>
              <a:rPr lang="ru-RU" dirty="0" err="1"/>
              <a:t>зменшення</a:t>
            </a:r>
            <a:r>
              <a:rPr lang="ru-RU" dirty="0"/>
              <a:t> та </a:t>
            </a:r>
            <a:r>
              <a:rPr lang="ru-RU" dirty="0" err="1"/>
              <a:t>пом’якшення</a:t>
            </a:r>
            <a:r>
              <a:rPr lang="ru-RU" dirty="0"/>
              <a:t> </a:t>
            </a:r>
            <a:r>
              <a:rPr lang="ru-RU" dirty="0" err="1"/>
              <a:t>можливих</a:t>
            </a:r>
            <a:r>
              <a:rPr lang="ru-RU" dirty="0"/>
              <a:t> </a:t>
            </a:r>
            <a:r>
              <a:rPr lang="ru-RU" dirty="0" err="1"/>
              <a:t>негативних</a:t>
            </a:r>
            <a:r>
              <a:rPr lang="ru-RU" dirty="0"/>
              <a:t> </a:t>
            </a:r>
            <a:r>
              <a:rPr lang="ru-RU" dirty="0" err="1"/>
              <a:t>наслідків</a:t>
            </a:r>
            <a:r>
              <a:rPr lang="ru-RU" dirty="0"/>
              <a:t>, яка </a:t>
            </a:r>
            <a:r>
              <a:rPr lang="ru-RU" dirty="0" err="1"/>
              <a:t>включає</a:t>
            </a:r>
            <a:r>
              <a:rPr lang="ru-RU" dirty="0"/>
              <a:t> </a:t>
            </a:r>
            <a:r>
              <a:rPr lang="ru-RU" dirty="0" err="1"/>
              <a:t>визначення</a:t>
            </a:r>
            <a:r>
              <a:rPr lang="ru-RU" dirty="0"/>
              <a:t> </a:t>
            </a:r>
            <a:r>
              <a:rPr lang="ru-RU" dirty="0" err="1"/>
              <a:t>обсягу</a:t>
            </a:r>
            <a:r>
              <a:rPr lang="ru-RU" dirty="0"/>
              <a:t> </a:t>
            </a:r>
            <a:r>
              <a:rPr lang="ru-RU" dirty="0" err="1"/>
              <a:t>стратегічної</a:t>
            </a:r>
            <a:r>
              <a:rPr lang="ru-RU" dirty="0"/>
              <a:t> </a:t>
            </a:r>
            <a:r>
              <a:rPr lang="ru-RU" dirty="0" err="1"/>
              <a:t>екологічної</a:t>
            </a:r>
            <a:r>
              <a:rPr lang="ru-RU" dirty="0"/>
              <a:t> </a:t>
            </a:r>
            <a:r>
              <a:rPr lang="ru-RU" dirty="0" err="1"/>
              <a:t>оцінки</a:t>
            </a:r>
            <a:r>
              <a:rPr lang="ru-RU" dirty="0"/>
              <a:t>, </a:t>
            </a:r>
            <a:r>
              <a:rPr lang="ru-RU" dirty="0" err="1"/>
              <a:t>складання</a:t>
            </a:r>
            <a:r>
              <a:rPr lang="ru-RU" dirty="0"/>
              <a:t> </a:t>
            </a:r>
            <a:r>
              <a:rPr lang="ru-RU" dirty="0" err="1"/>
              <a:t>звіту</a:t>
            </a:r>
            <a:r>
              <a:rPr lang="ru-RU" dirty="0"/>
              <a:t> про </a:t>
            </a:r>
            <a:r>
              <a:rPr lang="ru-RU" dirty="0" err="1"/>
              <a:t>стратегічну</a:t>
            </a:r>
            <a:r>
              <a:rPr lang="ru-RU" dirty="0"/>
              <a:t> </a:t>
            </a:r>
            <a:r>
              <a:rPr lang="ru-RU" dirty="0" err="1"/>
              <a:t>екологічну</a:t>
            </a:r>
            <a:r>
              <a:rPr lang="ru-RU" dirty="0"/>
              <a:t> </a:t>
            </a:r>
            <a:r>
              <a:rPr lang="ru-RU" dirty="0" err="1"/>
              <a:t>оцінку</a:t>
            </a:r>
            <a:r>
              <a:rPr lang="ru-RU" dirty="0"/>
              <a:t>, </a:t>
            </a:r>
            <a:r>
              <a:rPr lang="ru-RU" dirty="0" err="1"/>
              <a:t>проведення</a:t>
            </a:r>
            <a:r>
              <a:rPr lang="ru-RU" dirty="0"/>
              <a:t> </a:t>
            </a:r>
            <a:r>
              <a:rPr lang="ru-RU" dirty="0" err="1"/>
              <a:t>громадського</a:t>
            </a:r>
            <a:r>
              <a:rPr lang="ru-RU" dirty="0"/>
              <a:t> </a:t>
            </a:r>
            <a:r>
              <a:rPr lang="ru-RU" dirty="0" err="1"/>
              <a:t>обговорення</a:t>
            </a:r>
            <a:r>
              <a:rPr lang="ru-RU" dirty="0"/>
              <a:t> та </a:t>
            </a:r>
            <a:r>
              <a:rPr lang="ru-RU" dirty="0" err="1"/>
              <a:t>консультацій</a:t>
            </a:r>
            <a:r>
              <a:rPr lang="ru-RU" dirty="0"/>
              <a:t> (за потреби - </a:t>
            </a:r>
            <a:r>
              <a:rPr lang="ru-RU" dirty="0" err="1"/>
              <a:t>транскордонних</a:t>
            </a:r>
            <a:r>
              <a:rPr lang="ru-RU" dirty="0"/>
              <a:t> </a:t>
            </a:r>
            <a:r>
              <a:rPr lang="ru-RU" dirty="0" err="1"/>
              <a:t>консультацій</a:t>
            </a:r>
            <a:r>
              <a:rPr lang="ru-RU" dirty="0"/>
              <a:t>), </a:t>
            </a:r>
            <a:r>
              <a:rPr lang="ru-RU" dirty="0" err="1"/>
              <a:t>врахування</a:t>
            </a:r>
            <a:r>
              <a:rPr lang="ru-RU" dirty="0"/>
              <a:t> у </a:t>
            </a:r>
            <a:r>
              <a:rPr lang="ru-RU" dirty="0" err="1"/>
              <a:t>документі</a:t>
            </a:r>
            <a:r>
              <a:rPr lang="ru-RU" dirty="0"/>
              <a:t> державного </a:t>
            </a:r>
            <a:r>
              <a:rPr lang="ru-RU" dirty="0" err="1"/>
              <a:t>планування</a:t>
            </a:r>
            <a:r>
              <a:rPr lang="ru-RU" dirty="0"/>
              <a:t> </a:t>
            </a:r>
            <a:r>
              <a:rPr lang="ru-RU" dirty="0" err="1"/>
              <a:t>звіту</a:t>
            </a:r>
            <a:r>
              <a:rPr lang="ru-RU" dirty="0"/>
              <a:t> про </a:t>
            </a:r>
            <a:r>
              <a:rPr lang="ru-RU" dirty="0" err="1"/>
              <a:t>стратегічну</a:t>
            </a:r>
            <a:r>
              <a:rPr lang="ru-RU" dirty="0"/>
              <a:t> </a:t>
            </a:r>
            <a:r>
              <a:rPr lang="ru-RU" dirty="0" err="1"/>
              <a:t>екологічну</a:t>
            </a:r>
            <a:r>
              <a:rPr lang="ru-RU" dirty="0"/>
              <a:t> </a:t>
            </a:r>
            <a:r>
              <a:rPr lang="ru-RU" dirty="0" err="1"/>
              <a:t>оцінку</a:t>
            </a:r>
            <a:r>
              <a:rPr lang="ru-RU" dirty="0"/>
              <a:t>, </a:t>
            </a:r>
            <a:r>
              <a:rPr lang="ru-RU" dirty="0" err="1"/>
              <a:t>результатів</a:t>
            </a:r>
            <a:r>
              <a:rPr lang="ru-RU" dirty="0"/>
              <a:t> </a:t>
            </a:r>
            <a:r>
              <a:rPr lang="ru-RU" dirty="0" err="1"/>
              <a:t>громадського</a:t>
            </a:r>
            <a:r>
              <a:rPr lang="ru-RU" dirty="0"/>
              <a:t> </a:t>
            </a:r>
            <a:r>
              <a:rPr lang="ru-RU" dirty="0" err="1"/>
              <a:t>обговорення</a:t>
            </a:r>
            <a:r>
              <a:rPr lang="ru-RU" dirty="0"/>
              <a:t> та </a:t>
            </a:r>
            <a:r>
              <a:rPr lang="ru-RU" dirty="0" err="1"/>
              <a:t>консультацій</a:t>
            </a:r>
            <a:r>
              <a:rPr lang="ru-RU" dirty="0"/>
              <a:t>, </a:t>
            </a:r>
            <a:r>
              <a:rPr lang="ru-RU" dirty="0" err="1"/>
              <a:t>інформування</a:t>
            </a:r>
            <a:r>
              <a:rPr lang="ru-RU" dirty="0"/>
              <a:t> про </a:t>
            </a:r>
            <a:r>
              <a:rPr lang="ru-RU" dirty="0" err="1"/>
              <a:t>затвердження</a:t>
            </a:r>
            <a:r>
              <a:rPr lang="ru-RU" dirty="0"/>
              <a:t> документа державного </a:t>
            </a:r>
            <a:r>
              <a:rPr lang="ru-RU" dirty="0" err="1"/>
              <a:t>планування</a:t>
            </a:r>
            <a:r>
              <a:rPr lang="ru-RU" dirty="0"/>
              <a:t> та </a:t>
            </a:r>
            <a:r>
              <a:rPr lang="ru-RU" dirty="0" err="1"/>
              <a:t>здійснюється</a:t>
            </a:r>
            <a:r>
              <a:rPr lang="ru-RU" dirty="0"/>
              <a:t> у порядку, </a:t>
            </a:r>
            <a:r>
              <a:rPr lang="ru-RU" dirty="0" err="1"/>
              <a:t>визначеному</a:t>
            </a:r>
            <a:r>
              <a:rPr lang="ru-RU" dirty="0"/>
              <a:t> </a:t>
            </a:r>
            <a:r>
              <a:rPr lang="ru-RU" dirty="0" err="1"/>
              <a:t>цим</a:t>
            </a:r>
            <a:r>
              <a:rPr lang="ru-RU" dirty="0"/>
              <a:t> Законом.</a:t>
            </a:r>
            <a:endParaRPr lang="uk-UA" dirty="0"/>
          </a:p>
        </p:txBody>
      </p:sp>
    </p:spTree>
    <p:extLst>
      <p:ext uri="{BB962C8B-B14F-4D97-AF65-F5344CB8AC3E}">
        <p14:creationId xmlns:p14="http://schemas.microsoft.com/office/powerpoint/2010/main" val="8129617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435608" y="44624"/>
            <a:ext cx="7498080" cy="994122"/>
          </a:xfrm>
        </p:spPr>
        <p:txBody>
          <a:bodyPr>
            <a:normAutofit/>
          </a:bodyPr>
          <a:lstStyle/>
          <a:p>
            <a:pPr algn="ctr"/>
            <a:r>
              <a:rPr lang="uk-UA" sz="3600" b="1" dirty="0" smtClean="0">
                <a:effectLst>
                  <a:outerShdw blurRad="38100" dist="38100" dir="2700000" algn="tl">
                    <a:srgbClr val="000000">
                      <a:alpha val="43137"/>
                    </a:srgbClr>
                  </a:outerShdw>
                </a:effectLst>
              </a:rPr>
              <a:t>Основні питання теми</a:t>
            </a:r>
            <a:endParaRPr lang="ru-RU" sz="3600" b="1" dirty="0">
              <a:effectLst>
                <a:outerShdw blurRad="38100" dist="38100" dir="2700000" algn="tl">
                  <a:srgbClr val="000000">
                    <a:alpha val="43137"/>
                  </a:srgbClr>
                </a:outerShdw>
              </a:effectLst>
            </a:endParaRPr>
          </a:p>
        </p:txBody>
      </p:sp>
      <p:sp>
        <p:nvSpPr>
          <p:cNvPr id="5" name="Содержимое 4"/>
          <p:cNvSpPr>
            <a:spLocks noGrp="1"/>
          </p:cNvSpPr>
          <p:nvPr>
            <p:ph idx="1"/>
          </p:nvPr>
        </p:nvSpPr>
        <p:spPr>
          <a:xfrm>
            <a:off x="1043608" y="908720"/>
            <a:ext cx="7811762" cy="5616624"/>
          </a:xfrm>
        </p:spPr>
        <p:txBody>
          <a:bodyPr anchor="b">
            <a:normAutofit fontScale="70000" lnSpcReduction="20000"/>
          </a:bodyPr>
          <a:lstStyle/>
          <a:p>
            <a:pPr marL="825246" lvl="0" indent="-742950" algn="just">
              <a:buClr>
                <a:srgbClr val="C00000"/>
              </a:buClr>
              <a:buFont typeface="+mj-lt"/>
              <a:buAutoNum type="arabicPeriod"/>
              <a:tabLst>
                <a:tab pos="630238" algn="l"/>
              </a:tabLst>
            </a:pPr>
            <a:r>
              <a:rPr lang="uk-UA" sz="4000" b="1" dirty="0" smtClean="0"/>
              <a:t>Встановлення та зміна меж адміністративно-територіальних одиниць.</a:t>
            </a:r>
          </a:p>
          <a:p>
            <a:pPr marL="825246" lvl="0" indent="-742950" algn="just">
              <a:buClr>
                <a:srgbClr val="C00000"/>
              </a:buClr>
              <a:buFont typeface="+mj-lt"/>
              <a:buAutoNum type="arabicPeriod"/>
              <a:tabLst>
                <a:tab pos="630238" algn="l"/>
              </a:tabLst>
            </a:pPr>
            <a:r>
              <a:rPr lang="uk-UA" sz="4000" b="1" dirty="0" smtClean="0"/>
              <a:t>Планування використання та охорони земель. </a:t>
            </a:r>
            <a:endParaRPr lang="en-US" sz="4000" b="1" dirty="0" smtClean="0"/>
          </a:p>
          <a:p>
            <a:pPr marL="825246" lvl="0" indent="-742950" algn="just">
              <a:buClr>
                <a:srgbClr val="C00000"/>
              </a:buClr>
              <a:buFont typeface="+mj-lt"/>
              <a:buAutoNum type="arabicPeriod"/>
              <a:tabLst>
                <a:tab pos="630238" algn="l"/>
              </a:tabLst>
            </a:pPr>
            <a:r>
              <a:rPr lang="uk-UA" sz="4000" b="1" dirty="0" smtClean="0"/>
              <a:t>Правові засади землеустрою.</a:t>
            </a:r>
          </a:p>
          <a:p>
            <a:pPr marL="825246" lvl="0" indent="-742950" algn="just">
              <a:buClr>
                <a:srgbClr val="C00000"/>
              </a:buClr>
              <a:buFont typeface="+mj-lt"/>
              <a:buAutoNum type="arabicPeriod"/>
              <a:tabLst>
                <a:tab pos="630238" algn="l"/>
              </a:tabLst>
            </a:pPr>
            <a:r>
              <a:rPr lang="uk-UA" sz="4000" b="1" dirty="0" smtClean="0"/>
              <a:t>Контроль за використанням і охороною земель. Моніторинг земель.</a:t>
            </a:r>
          </a:p>
          <a:p>
            <a:pPr marL="825246" lvl="0" indent="-742950" algn="just">
              <a:buClr>
                <a:srgbClr val="C00000"/>
              </a:buClr>
              <a:buFont typeface="+mj-lt"/>
              <a:buAutoNum type="arabicPeriod"/>
              <a:tabLst>
                <a:tab pos="630238" algn="l"/>
              </a:tabLst>
            </a:pPr>
            <a:r>
              <a:rPr lang="uk-UA" sz="4000" b="1" dirty="0" smtClean="0"/>
              <a:t>Правові засади ведення Державного земельного кадастру.</a:t>
            </a:r>
          </a:p>
          <a:p>
            <a:pPr marL="825246" lvl="0" indent="-742950" algn="just">
              <a:buClr>
                <a:srgbClr val="C00000"/>
              </a:buClr>
              <a:buFont typeface="+mj-lt"/>
              <a:buAutoNum type="arabicPeriod"/>
              <a:tabLst>
                <a:tab pos="630238" algn="l"/>
              </a:tabLst>
            </a:pPr>
            <a:r>
              <a:rPr lang="uk-UA" sz="4000" b="1" dirty="0" smtClean="0"/>
              <a:t>Оцінка земель.</a:t>
            </a:r>
            <a:r>
              <a:rPr lang="en-US" sz="4000" b="1" dirty="0" smtClean="0"/>
              <a:t> </a:t>
            </a:r>
            <a:r>
              <a:rPr lang="uk-UA" sz="4000" b="1" dirty="0" smtClean="0"/>
              <a:t>Державна реєстрація прав на землю.</a:t>
            </a:r>
          </a:p>
          <a:p>
            <a:pPr marL="825246" lvl="0" indent="-742950" algn="just">
              <a:buClr>
                <a:srgbClr val="C00000"/>
              </a:buClr>
              <a:buFont typeface="+mj-lt"/>
              <a:buAutoNum type="arabicPeriod"/>
              <a:tabLst>
                <a:tab pos="630238" algn="l"/>
              </a:tabLst>
            </a:pPr>
            <a:r>
              <a:rPr lang="uk-UA" sz="4000" b="1" dirty="0" smtClean="0"/>
              <a:t>Справляння плати за землю.</a:t>
            </a:r>
          </a:p>
          <a:p>
            <a:pPr marL="825246" lvl="0" indent="-742950" algn="just">
              <a:buClr>
                <a:srgbClr val="C00000"/>
              </a:buClr>
              <a:buFont typeface="+mj-lt"/>
              <a:buAutoNum type="arabicPeriod"/>
              <a:tabLst>
                <a:tab pos="630238" algn="l"/>
              </a:tabLst>
            </a:pPr>
            <a:r>
              <a:rPr lang="uk-UA" sz="4000" b="1" dirty="0" smtClean="0"/>
              <a:t>Вирішення земельних спорів.</a:t>
            </a:r>
          </a:p>
          <a:p>
            <a:pPr marL="82296" lvl="0" indent="0" algn="just">
              <a:buNone/>
            </a:pPr>
            <a:endParaRPr lang="ru-RU" sz="3100"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43608" y="539388"/>
            <a:ext cx="7848872" cy="6432530"/>
          </a:xfrm>
          <a:prstGeom prst="rect">
            <a:avLst/>
          </a:prstGeom>
        </p:spPr>
        <p:txBody>
          <a:bodyPr wrap="square">
            <a:spAutoFit/>
          </a:bodyPr>
          <a:lstStyle/>
          <a:p>
            <a:pPr algn="ctr"/>
            <a:r>
              <a:rPr lang="uk-UA" sz="2200" b="1" dirty="0" smtClean="0">
                <a:solidFill>
                  <a:srgbClr val="002060"/>
                </a:solidFill>
              </a:rPr>
              <a:t>Закон України від 20 березня 2018 р. </a:t>
            </a:r>
          </a:p>
          <a:p>
            <a:pPr algn="ctr"/>
            <a:r>
              <a:rPr lang="uk-UA" sz="2200" b="1" dirty="0" smtClean="0">
                <a:solidFill>
                  <a:srgbClr val="C00000"/>
                </a:solidFill>
              </a:rPr>
              <a:t>«Про стратегічну екологічну оцінку»</a:t>
            </a:r>
          </a:p>
          <a:p>
            <a:r>
              <a:rPr lang="ru-RU" dirty="0">
                <a:solidFill>
                  <a:srgbClr val="000000"/>
                </a:solidFill>
                <a:latin typeface="+mj-lt"/>
              </a:rPr>
              <a:t> </a:t>
            </a:r>
            <a:endParaRPr lang="en-US" dirty="0" smtClean="0">
              <a:solidFill>
                <a:srgbClr val="000000"/>
              </a:solidFill>
              <a:latin typeface="+mj-lt"/>
            </a:endParaRPr>
          </a:p>
          <a:p>
            <a:pPr marL="285750" indent="-285750">
              <a:buFont typeface="Wingdings" panose="05000000000000000000" pitchFamily="2" charset="2"/>
              <a:buChar char="Ø"/>
            </a:pPr>
            <a:r>
              <a:rPr lang="uk-UA" b="1" dirty="0" smtClean="0">
                <a:solidFill>
                  <a:srgbClr val="000000"/>
                </a:solidFill>
                <a:latin typeface="+mj-lt"/>
              </a:rPr>
              <a:t>Д</a:t>
            </a:r>
            <a:r>
              <a:rPr lang="ru-RU" b="1" dirty="0" err="1" smtClean="0">
                <a:solidFill>
                  <a:srgbClr val="000000"/>
                </a:solidFill>
                <a:latin typeface="+mj-lt"/>
              </a:rPr>
              <a:t>окументи</a:t>
            </a:r>
            <a:r>
              <a:rPr lang="ru-RU" b="1" dirty="0" smtClean="0">
                <a:solidFill>
                  <a:srgbClr val="000000"/>
                </a:solidFill>
                <a:latin typeface="+mj-lt"/>
              </a:rPr>
              <a:t> </a:t>
            </a:r>
            <a:r>
              <a:rPr lang="ru-RU" b="1" dirty="0">
                <a:solidFill>
                  <a:srgbClr val="000000"/>
                </a:solidFill>
                <a:latin typeface="+mj-lt"/>
              </a:rPr>
              <a:t>державного </a:t>
            </a:r>
            <a:r>
              <a:rPr lang="ru-RU" b="1" dirty="0" err="1">
                <a:solidFill>
                  <a:srgbClr val="000000"/>
                </a:solidFill>
                <a:latin typeface="+mj-lt"/>
              </a:rPr>
              <a:t>планування</a:t>
            </a:r>
            <a:r>
              <a:rPr lang="ru-RU" b="1" dirty="0">
                <a:solidFill>
                  <a:srgbClr val="000000"/>
                </a:solidFill>
                <a:latin typeface="+mj-lt"/>
              </a:rPr>
              <a:t> </a:t>
            </a:r>
            <a:r>
              <a:rPr lang="ru-RU" dirty="0">
                <a:solidFill>
                  <a:srgbClr val="000000"/>
                </a:solidFill>
                <a:latin typeface="+mj-lt"/>
              </a:rPr>
              <a:t>- </a:t>
            </a:r>
            <a:r>
              <a:rPr lang="ru-RU" dirty="0" err="1">
                <a:solidFill>
                  <a:srgbClr val="000000"/>
                </a:solidFill>
                <a:latin typeface="+mj-lt"/>
              </a:rPr>
              <a:t>стратегії</a:t>
            </a:r>
            <a:r>
              <a:rPr lang="ru-RU" dirty="0">
                <a:solidFill>
                  <a:srgbClr val="000000"/>
                </a:solidFill>
                <a:latin typeface="+mj-lt"/>
              </a:rPr>
              <a:t>, </a:t>
            </a:r>
            <a:r>
              <a:rPr lang="ru-RU" dirty="0" err="1">
                <a:solidFill>
                  <a:srgbClr val="000000"/>
                </a:solidFill>
                <a:latin typeface="+mj-lt"/>
              </a:rPr>
              <a:t>плани</a:t>
            </a:r>
            <a:r>
              <a:rPr lang="ru-RU" dirty="0">
                <a:solidFill>
                  <a:srgbClr val="000000"/>
                </a:solidFill>
                <a:latin typeface="+mj-lt"/>
              </a:rPr>
              <a:t>, </a:t>
            </a:r>
            <a:r>
              <a:rPr lang="ru-RU" dirty="0" err="1">
                <a:solidFill>
                  <a:srgbClr val="000000"/>
                </a:solidFill>
                <a:latin typeface="+mj-lt"/>
              </a:rPr>
              <a:t>схеми</a:t>
            </a:r>
            <a:r>
              <a:rPr lang="ru-RU" dirty="0">
                <a:solidFill>
                  <a:srgbClr val="000000"/>
                </a:solidFill>
                <a:latin typeface="+mj-lt"/>
              </a:rPr>
              <a:t>, </a:t>
            </a:r>
            <a:r>
              <a:rPr lang="ru-RU" dirty="0" err="1">
                <a:solidFill>
                  <a:srgbClr val="000000"/>
                </a:solidFill>
                <a:latin typeface="+mj-lt"/>
              </a:rPr>
              <a:t>містобудівна</a:t>
            </a:r>
            <a:r>
              <a:rPr lang="ru-RU" dirty="0">
                <a:solidFill>
                  <a:srgbClr val="000000"/>
                </a:solidFill>
                <a:latin typeface="+mj-lt"/>
              </a:rPr>
              <a:t> </a:t>
            </a:r>
            <a:r>
              <a:rPr lang="ru-RU" dirty="0" err="1">
                <a:solidFill>
                  <a:srgbClr val="000000"/>
                </a:solidFill>
                <a:latin typeface="+mj-lt"/>
              </a:rPr>
              <a:t>документація</a:t>
            </a:r>
            <a:r>
              <a:rPr lang="ru-RU" dirty="0">
                <a:solidFill>
                  <a:srgbClr val="000000"/>
                </a:solidFill>
                <a:latin typeface="+mj-lt"/>
              </a:rPr>
              <a:t>, </a:t>
            </a:r>
            <a:r>
              <a:rPr lang="ru-RU" dirty="0" err="1">
                <a:solidFill>
                  <a:srgbClr val="000000"/>
                </a:solidFill>
                <a:latin typeface="+mj-lt"/>
              </a:rPr>
              <a:t>загальнодержавні</a:t>
            </a:r>
            <a:r>
              <a:rPr lang="ru-RU" dirty="0">
                <a:solidFill>
                  <a:srgbClr val="000000"/>
                </a:solidFill>
                <a:latin typeface="+mj-lt"/>
              </a:rPr>
              <a:t> </a:t>
            </a:r>
            <a:r>
              <a:rPr lang="ru-RU" dirty="0" err="1">
                <a:solidFill>
                  <a:srgbClr val="000000"/>
                </a:solidFill>
                <a:latin typeface="+mj-lt"/>
              </a:rPr>
              <a:t>програми</a:t>
            </a:r>
            <a:r>
              <a:rPr lang="ru-RU" dirty="0">
                <a:solidFill>
                  <a:srgbClr val="000000"/>
                </a:solidFill>
                <a:latin typeface="+mj-lt"/>
              </a:rPr>
              <a:t>, </a:t>
            </a:r>
            <a:r>
              <a:rPr lang="ru-RU" dirty="0" err="1">
                <a:solidFill>
                  <a:srgbClr val="000000"/>
                </a:solidFill>
                <a:latin typeface="+mj-lt"/>
              </a:rPr>
              <a:t>державні</a:t>
            </a:r>
            <a:r>
              <a:rPr lang="ru-RU" dirty="0">
                <a:solidFill>
                  <a:srgbClr val="000000"/>
                </a:solidFill>
                <a:latin typeface="+mj-lt"/>
              </a:rPr>
              <a:t> </a:t>
            </a:r>
            <a:r>
              <a:rPr lang="ru-RU" dirty="0" err="1">
                <a:solidFill>
                  <a:srgbClr val="000000"/>
                </a:solidFill>
                <a:latin typeface="+mj-lt"/>
              </a:rPr>
              <a:t>цільові</a:t>
            </a:r>
            <a:r>
              <a:rPr lang="ru-RU" dirty="0">
                <a:solidFill>
                  <a:srgbClr val="000000"/>
                </a:solidFill>
                <a:latin typeface="+mj-lt"/>
              </a:rPr>
              <a:t> </a:t>
            </a:r>
            <a:r>
              <a:rPr lang="ru-RU" dirty="0" err="1">
                <a:solidFill>
                  <a:srgbClr val="000000"/>
                </a:solidFill>
                <a:latin typeface="+mj-lt"/>
              </a:rPr>
              <a:t>програми</a:t>
            </a:r>
            <a:r>
              <a:rPr lang="ru-RU" dirty="0">
                <a:solidFill>
                  <a:srgbClr val="000000"/>
                </a:solidFill>
                <a:latin typeface="+mj-lt"/>
              </a:rPr>
              <a:t> та </a:t>
            </a:r>
            <a:r>
              <a:rPr lang="ru-RU" dirty="0" err="1">
                <a:solidFill>
                  <a:srgbClr val="000000"/>
                </a:solidFill>
                <a:latin typeface="+mj-lt"/>
              </a:rPr>
              <a:t>інші</a:t>
            </a:r>
            <a:r>
              <a:rPr lang="ru-RU" dirty="0">
                <a:solidFill>
                  <a:srgbClr val="000000"/>
                </a:solidFill>
                <a:latin typeface="+mj-lt"/>
              </a:rPr>
              <a:t> </a:t>
            </a:r>
            <a:r>
              <a:rPr lang="ru-RU" dirty="0" err="1">
                <a:solidFill>
                  <a:srgbClr val="000000"/>
                </a:solidFill>
                <a:latin typeface="+mj-lt"/>
              </a:rPr>
              <a:t>програми</a:t>
            </a:r>
            <a:r>
              <a:rPr lang="ru-RU" dirty="0">
                <a:solidFill>
                  <a:srgbClr val="000000"/>
                </a:solidFill>
                <a:latin typeface="+mj-lt"/>
              </a:rPr>
              <a:t> і </a:t>
            </a:r>
            <a:r>
              <a:rPr lang="ru-RU" dirty="0" err="1">
                <a:solidFill>
                  <a:srgbClr val="000000"/>
                </a:solidFill>
                <a:latin typeface="+mj-lt"/>
              </a:rPr>
              <a:t>програмні</a:t>
            </a:r>
            <a:r>
              <a:rPr lang="ru-RU" dirty="0">
                <a:solidFill>
                  <a:srgbClr val="000000"/>
                </a:solidFill>
                <a:latin typeface="+mj-lt"/>
              </a:rPr>
              <a:t> </a:t>
            </a:r>
            <a:r>
              <a:rPr lang="ru-RU" dirty="0" err="1">
                <a:solidFill>
                  <a:srgbClr val="000000"/>
                </a:solidFill>
                <a:latin typeface="+mj-lt"/>
              </a:rPr>
              <a:t>документи</a:t>
            </a:r>
            <a:r>
              <a:rPr lang="ru-RU" dirty="0">
                <a:solidFill>
                  <a:srgbClr val="000000"/>
                </a:solidFill>
                <a:latin typeface="+mj-lt"/>
              </a:rPr>
              <a:t>, </a:t>
            </a:r>
            <a:r>
              <a:rPr lang="ru-RU" dirty="0" err="1">
                <a:solidFill>
                  <a:srgbClr val="000000"/>
                </a:solidFill>
                <a:latin typeface="+mj-lt"/>
              </a:rPr>
              <a:t>включаючи</a:t>
            </a:r>
            <a:r>
              <a:rPr lang="ru-RU" dirty="0">
                <a:solidFill>
                  <a:srgbClr val="000000"/>
                </a:solidFill>
                <a:latin typeface="+mj-lt"/>
              </a:rPr>
              <a:t> </a:t>
            </a:r>
            <a:r>
              <a:rPr lang="ru-RU" dirty="0" err="1">
                <a:solidFill>
                  <a:srgbClr val="000000"/>
                </a:solidFill>
                <a:latin typeface="+mj-lt"/>
              </a:rPr>
              <a:t>зміни</a:t>
            </a:r>
            <a:r>
              <a:rPr lang="ru-RU" dirty="0">
                <a:solidFill>
                  <a:srgbClr val="000000"/>
                </a:solidFill>
                <a:latin typeface="+mj-lt"/>
              </a:rPr>
              <a:t> до них, </a:t>
            </a:r>
            <a:r>
              <a:rPr lang="ru-RU" dirty="0" err="1">
                <a:solidFill>
                  <a:srgbClr val="000000"/>
                </a:solidFill>
                <a:latin typeface="+mj-lt"/>
              </a:rPr>
              <a:t>які</a:t>
            </a:r>
            <a:r>
              <a:rPr lang="ru-RU" dirty="0">
                <a:solidFill>
                  <a:srgbClr val="000000"/>
                </a:solidFill>
                <a:latin typeface="+mj-lt"/>
              </a:rPr>
              <a:t> </a:t>
            </a:r>
            <a:r>
              <a:rPr lang="ru-RU" dirty="0" err="1">
                <a:solidFill>
                  <a:srgbClr val="000000"/>
                </a:solidFill>
                <a:latin typeface="+mj-lt"/>
              </a:rPr>
              <a:t>розробляються</a:t>
            </a:r>
            <a:r>
              <a:rPr lang="ru-RU" dirty="0">
                <a:solidFill>
                  <a:srgbClr val="000000"/>
                </a:solidFill>
                <a:latin typeface="+mj-lt"/>
              </a:rPr>
              <a:t> та/</a:t>
            </a:r>
            <a:r>
              <a:rPr lang="ru-RU" dirty="0" err="1">
                <a:solidFill>
                  <a:srgbClr val="000000"/>
                </a:solidFill>
                <a:latin typeface="+mj-lt"/>
              </a:rPr>
              <a:t>або</a:t>
            </a:r>
            <a:r>
              <a:rPr lang="ru-RU" dirty="0">
                <a:solidFill>
                  <a:srgbClr val="000000"/>
                </a:solidFill>
                <a:latin typeface="+mj-lt"/>
              </a:rPr>
              <a:t> </a:t>
            </a:r>
            <a:r>
              <a:rPr lang="ru-RU" dirty="0" err="1">
                <a:solidFill>
                  <a:srgbClr val="000000"/>
                </a:solidFill>
                <a:latin typeface="+mj-lt"/>
              </a:rPr>
              <a:t>підлягають</a:t>
            </a:r>
            <a:r>
              <a:rPr lang="ru-RU" dirty="0">
                <a:solidFill>
                  <a:srgbClr val="000000"/>
                </a:solidFill>
                <a:latin typeface="+mj-lt"/>
              </a:rPr>
              <a:t> </a:t>
            </a:r>
            <a:r>
              <a:rPr lang="ru-RU" dirty="0" err="1">
                <a:solidFill>
                  <a:srgbClr val="000000"/>
                </a:solidFill>
                <a:latin typeface="+mj-lt"/>
              </a:rPr>
              <a:t>затвердженню</a:t>
            </a:r>
            <a:r>
              <a:rPr lang="ru-RU" dirty="0">
                <a:solidFill>
                  <a:srgbClr val="000000"/>
                </a:solidFill>
                <a:latin typeface="+mj-lt"/>
              </a:rPr>
              <a:t> органом </a:t>
            </a:r>
            <a:r>
              <a:rPr lang="ru-RU" dirty="0" err="1">
                <a:solidFill>
                  <a:srgbClr val="000000"/>
                </a:solidFill>
                <a:latin typeface="+mj-lt"/>
              </a:rPr>
              <a:t>державної</a:t>
            </a:r>
            <a:r>
              <a:rPr lang="ru-RU" dirty="0">
                <a:solidFill>
                  <a:srgbClr val="000000"/>
                </a:solidFill>
                <a:latin typeface="+mj-lt"/>
              </a:rPr>
              <a:t> </a:t>
            </a:r>
            <a:r>
              <a:rPr lang="ru-RU" dirty="0" err="1">
                <a:solidFill>
                  <a:srgbClr val="000000"/>
                </a:solidFill>
                <a:latin typeface="+mj-lt"/>
              </a:rPr>
              <a:t>влади</a:t>
            </a:r>
            <a:r>
              <a:rPr lang="ru-RU" dirty="0">
                <a:solidFill>
                  <a:srgbClr val="000000"/>
                </a:solidFill>
                <a:latin typeface="+mj-lt"/>
              </a:rPr>
              <a:t>, органом </a:t>
            </a:r>
            <a:r>
              <a:rPr lang="ru-RU" dirty="0" err="1">
                <a:solidFill>
                  <a:srgbClr val="000000"/>
                </a:solidFill>
                <a:latin typeface="+mj-lt"/>
              </a:rPr>
              <a:t>місцевого</a:t>
            </a:r>
            <a:r>
              <a:rPr lang="ru-RU" dirty="0">
                <a:solidFill>
                  <a:srgbClr val="000000"/>
                </a:solidFill>
                <a:latin typeface="+mj-lt"/>
              </a:rPr>
              <a:t> </a:t>
            </a:r>
            <a:r>
              <a:rPr lang="ru-RU" dirty="0" err="1" smtClean="0">
                <a:solidFill>
                  <a:srgbClr val="000000"/>
                </a:solidFill>
                <a:latin typeface="+mj-lt"/>
              </a:rPr>
              <a:t>самоврядування</a:t>
            </a:r>
            <a:r>
              <a:rPr lang="ru-RU" dirty="0" smtClean="0">
                <a:solidFill>
                  <a:srgbClr val="000000"/>
                </a:solidFill>
                <a:latin typeface="+mj-lt"/>
              </a:rPr>
              <a:t>.</a:t>
            </a:r>
          </a:p>
          <a:p>
            <a:endParaRPr lang="ru-RU" dirty="0" smtClean="0">
              <a:solidFill>
                <a:srgbClr val="000000"/>
              </a:solidFill>
              <a:latin typeface="+mj-lt"/>
            </a:endParaRPr>
          </a:p>
          <a:p>
            <a:pPr marL="285750" indent="-285750">
              <a:buFont typeface="Wingdings" panose="05000000000000000000" pitchFamily="2" charset="2"/>
              <a:buChar char="Ø"/>
            </a:pPr>
            <a:r>
              <a:rPr lang="ru-RU" b="1" dirty="0" err="1" smtClean="0"/>
              <a:t>Стратегічна</a:t>
            </a:r>
            <a:r>
              <a:rPr lang="ru-RU" b="1" dirty="0" smtClean="0"/>
              <a:t> </a:t>
            </a:r>
            <a:r>
              <a:rPr lang="ru-RU" b="1" dirty="0" err="1"/>
              <a:t>екологічна</a:t>
            </a:r>
            <a:r>
              <a:rPr lang="ru-RU" b="1" dirty="0"/>
              <a:t> </a:t>
            </a:r>
            <a:r>
              <a:rPr lang="ru-RU" b="1" dirty="0" err="1"/>
              <a:t>оцінка</a:t>
            </a:r>
            <a:r>
              <a:rPr lang="ru-RU" b="1" dirty="0"/>
              <a:t> </a:t>
            </a:r>
            <a:r>
              <a:rPr lang="ru-RU" dirty="0"/>
              <a:t>- процедура </a:t>
            </a:r>
            <a:r>
              <a:rPr lang="ru-RU" dirty="0" err="1"/>
              <a:t>визначення</a:t>
            </a:r>
            <a:r>
              <a:rPr lang="ru-RU" dirty="0"/>
              <a:t>, </a:t>
            </a:r>
            <a:r>
              <a:rPr lang="ru-RU" dirty="0" err="1"/>
              <a:t>опису</a:t>
            </a:r>
            <a:r>
              <a:rPr lang="ru-RU" dirty="0"/>
              <a:t> та </a:t>
            </a:r>
            <a:r>
              <a:rPr lang="ru-RU" dirty="0" err="1"/>
              <a:t>оцінювання</a:t>
            </a:r>
            <a:r>
              <a:rPr lang="ru-RU" dirty="0"/>
              <a:t> </a:t>
            </a:r>
            <a:r>
              <a:rPr lang="ru-RU" dirty="0" err="1"/>
              <a:t>наслідків</a:t>
            </a:r>
            <a:r>
              <a:rPr lang="ru-RU" dirty="0"/>
              <a:t> </a:t>
            </a:r>
            <a:r>
              <a:rPr lang="ru-RU" dirty="0" err="1"/>
              <a:t>виконання</a:t>
            </a:r>
            <a:r>
              <a:rPr lang="ru-RU" dirty="0"/>
              <a:t> </a:t>
            </a:r>
            <a:r>
              <a:rPr lang="ru-RU" dirty="0" err="1"/>
              <a:t>документів</a:t>
            </a:r>
            <a:r>
              <a:rPr lang="ru-RU" dirty="0"/>
              <a:t> державного </a:t>
            </a:r>
            <a:r>
              <a:rPr lang="ru-RU" dirty="0" err="1"/>
              <a:t>планування</a:t>
            </a:r>
            <a:r>
              <a:rPr lang="ru-RU" dirty="0"/>
              <a:t> для </a:t>
            </a:r>
            <a:r>
              <a:rPr lang="ru-RU" dirty="0" err="1"/>
              <a:t>довкілля</a:t>
            </a:r>
            <a:r>
              <a:rPr lang="ru-RU" dirty="0"/>
              <a:t>, у тому </a:t>
            </a:r>
            <a:r>
              <a:rPr lang="ru-RU" dirty="0" err="1"/>
              <a:t>числі</a:t>
            </a:r>
            <a:r>
              <a:rPr lang="ru-RU" dirty="0"/>
              <a:t> для </a:t>
            </a:r>
            <a:r>
              <a:rPr lang="ru-RU" dirty="0" err="1"/>
              <a:t>здоров’я</a:t>
            </a:r>
            <a:r>
              <a:rPr lang="ru-RU" dirty="0"/>
              <a:t> </a:t>
            </a:r>
            <a:r>
              <a:rPr lang="ru-RU" dirty="0" err="1"/>
              <a:t>населення</a:t>
            </a:r>
            <a:r>
              <a:rPr lang="ru-RU" dirty="0"/>
              <a:t>, </a:t>
            </a:r>
            <a:r>
              <a:rPr lang="ru-RU" dirty="0" err="1"/>
              <a:t>виправданих</a:t>
            </a:r>
            <a:r>
              <a:rPr lang="ru-RU" dirty="0"/>
              <a:t> альтернатив, </a:t>
            </a:r>
            <a:r>
              <a:rPr lang="ru-RU" dirty="0" err="1"/>
              <a:t>розроблення</a:t>
            </a:r>
            <a:r>
              <a:rPr lang="ru-RU" dirty="0"/>
              <a:t> </a:t>
            </a:r>
            <a:r>
              <a:rPr lang="ru-RU" dirty="0" err="1"/>
              <a:t>заходів</a:t>
            </a:r>
            <a:r>
              <a:rPr lang="ru-RU" dirty="0"/>
              <a:t> </a:t>
            </a:r>
            <a:r>
              <a:rPr lang="ru-RU" dirty="0" err="1"/>
              <a:t>із</a:t>
            </a:r>
            <a:r>
              <a:rPr lang="ru-RU" dirty="0"/>
              <a:t> </a:t>
            </a:r>
            <a:r>
              <a:rPr lang="ru-RU" dirty="0" err="1"/>
              <a:t>запобігання</a:t>
            </a:r>
            <a:r>
              <a:rPr lang="ru-RU" dirty="0"/>
              <a:t>, </a:t>
            </a:r>
            <a:r>
              <a:rPr lang="ru-RU" dirty="0" err="1"/>
              <a:t>зменшення</a:t>
            </a:r>
            <a:r>
              <a:rPr lang="ru-RU" dirty="0"/>
              <a:t> та </a:t>
            </a:r>
            <a:r>
              <a:rPr lang="ru-RU" dirty="0" err="1"/>
              <a:t>пом’якшення</a:t>
            </a:r>
            <a:r>
              <a:rPr lang="ru-RU" dirty="0"/>
              <a:t> </a:t>
            </a:r>
            <a:r>
              <a:rPr lang="ru-RU" dirty="0" err="1"/>
              <a:t>можливих</a:t>
            </a:r>
            <a:r>
              <a:rPr lang="ru-RU" dirty="0"/>
              <a:t> </a:t>
            </a:r>
            <a:r>
              <a:rPr lang="ru-RU" dirty="0" err="1"/>
              <a:t>негативних</a:t>
            </a:r>
            <a:r>
              <a:rPr lang="ru-RU" dirty="0"/>
              <a:t> </a:t>
            </a:r>
            <a:r>
              <a:rPr lang="ru-RU" dirty="0" err="1"/>
              <a:t>наслідків</a:t>
            </a:r>
            <a:r>
              <a:rPr lang="ru-RU" dirty="0"/>
              <a:t>, яка </a:t>
            </a:r>
            <a:r>
              <a:rPr lang="ru-RU" dirty="0" err="1"/>
              <a:t>включає</a:t>
            </a:r>
            <a:r>
              <a:rPr lang="ru-RU" dirty="0"/>
              <a:t> </a:t>
            </a:r>
            <a:r>
              <a:rPr lang="ru-RU" dirty="0" err="1"/>
              <a:t>визначення</a:t>
            </a:r>
            <a:r>
              <a:rPr lang="ru-RU" dirty="0"/>
              <a:t> </a:t>
            </a:r>
            <a:r>
              <a:rPr lang="ru-RU" dirty="0" err="1"/>
              <a:t>обсягу</a:t>
            </a:r>
            <a:r>
              <a:rPr lang="ru-RU" dirty="0"/>
              <a:t> </a:t>
            </a:r>
            <a:r>
              <a:rPr lang="ru-RU" dirty="0" err="1"/>
              <a:t>стратегічної</a:t>
            </a:r>
            <a:r>
              <a:rPr lang="ru-RU" dirty="0"/>
              <a:t> </a:t>
            </a:r>
            <a:r>
              <a:rPr lang="ru-RU" dirty="0" err="1"/>
              <a:t>екологічної</a:t>
            </a:r>
            <a:r>
              <a:rPr lang="ru-RU" dirty="0"/>
              <a:t> </a:t>
            </a:r>
            <a:r>
              <a:rPr lang="ru-RU" dirty="0" err="1"/>
              <a:t>оцінки</a:t>
            </a:r>
            <a:r>
              <a:rPr lang="ru-RU" dirty="0"/>
              <a:t>, </a:t>
            </a:r>
            <a:r>
              <a:rPr lang="ru-RU" dirty="0" err="1"/>
              <a:t>складання</a:t>
            </a:r>
            <a:r>
              <a:rPr lang="ru-RU" dirty="0"/>
              <a:t> </a:t>
            </a:r>
            <a:r>
              <a:rPr lang="ru-RU" dirty="0" err="1"/>
              <a:t>звіту</a:t>
            </a:r>
            <a:r>
              <a:rPr lang="ru-RU" dirty="0"/>
              <a:t> про </a:t>
            </a:r>
            <a:r>
              <a:rPr lang="ru-RU" dirty="0" err="1"/>
              <a:t>стратегічну</a:t>
            </a:r>
            <a:r>
              <a:rPr lang="ru-RU" dirty="0"/>
              <a:t> </a:t>
            </a:r>
            <a:r>
              <a:rPr lang="ru-RU" dirty="0" err="1"/>
              <a:t>екологічну</a:t>
            </a:r>
            <a:r>
              <a:rPr lang="ru-RU" dirty="0"/>
              <a:t> </a:t>
            </a:r>
            <a:r>
              <a:rPr lang="ru-RU" dirty="0" err="1"/>
              <a:t>оцінку</a:t>
            </a:r>
            <a:r>
              <a:rPr lang="ru-RU" dirty="0"/>
              <a:t>, </a:t>
            </a:r>
            <a:r>
              <a:rPr lang="ru-RU" dirty="0" err="1"/>
              <a:t>проведення</a:t>
            </a:r>
            <a:r>
              <a:rPr lang="ru-RU" dirty="0"/>
              <a:t> </a:t>
            </a:r>
            <a:r>
              <a:rPr lang="ru-RU" dirty="0" err="1"/>
              <a:t>громадського</a:t>
            </a:r>
            <a:r>
              <a:rPr lang="ru-RU" dirty="0"/>
              <a:t> </a:t>
            </a:r>
            <a:r>
              <a:rPr lang="ru-RU" dirty="0" err="1"/>
              <a:t>обговорення</a:t>
            </a:r>
            <a:r>
              <a:rPr lang="ru-RU" dirty="0"/>
              <a:t> та </a:t>
            </a:r>
            <a:r>
              <a:rPr lang="ru-RU" dirty="0" err="1"/>
              <a:t>консультацій</a:t>
            </a:r>
            <a:r>
              <a:rPr lang="ru-RU" dirty="0"/>
              <a:t> (за потреби - </a:t>
            </a:r>
            <a:r>
              <a:rPr lang="ru-RU" dirty="0" err="1"/>
              <a:t>транскордонних</a:t>
            </a:r>
            <a:r>
              <a:rPr lang="ru-RU" dirty="0"/>
              <a:t> </a:t>
            </a:r>
            <a:r>
              <a:rPr lang="ru-RU" dirty="0" err="1"/>
              <a:t>консультацій</a:t>
            </a:r>
            <a:r>
              <a:rPr lang="ru-RU" dirty="0"/>
              <a:t>), </a:t>
            </a:r>
            <a:r>
              <a:rPr lang="ru-RU" dirty="0" err="1"/>
              <a:t>врахування</a:t>
            </a:r>
            <a:r>
              <a:rPr lang="ru-RU" dirty="0"/>
              <a:t> у </a:t>
            </a:r>
            <a:r>
              <a:rPr lang="ru-RU" dirty="0" err="1"/>
              <a:t>документі</a:t>
            </a:r>
            <a:r>
              <a:rPr lang="ru-RU" dirty="0"/>
              <a:t> державного </a:t>
            </a:r>
            <a:r>
              <a:rPr lang="ru-RU" dirty="0" err="1"/>
              <a:t>планування</a:t>
            </a:r>
            <a:r>
              <a:rPr lang="ru-RU" dirty="0"/>
              <a:t> </a:t>
            </a:r>
            <a:r>
              <a:rPr lang="ru-RU" dirty="0" err="1"/>
              <a:t>звіту</a:t>
            </a:r>
            <a:r>
              <a:rPr lang="ru-RU" dirty="0"/>
              <a:t> про </a:t>
            </a:r>
            <a:r>
              <a:rPr lang="ru-RU" dirty="0" err="1"/>
              <a:t>стратегічну</a:t>
            </a:r>
            <a:r>
              <a:rPr lang="ru-RU" dirty="0"/>
              <a:t> </a:t>
            </a:r>
            <a:r>
              <a:rPr lang="ru-RU" dirty="0" err="1"/>
              <a:t>екологічну</a:t>
            </a:r>
            <a:r>
              <a:rPr lang="ru-RU" dirty="0"/>
              <a:t> </a:t>
            </a:r>
            <a:r>
              <a:rPr lang="ru-RU" dirty="0" err="1"/>
              <a:t>оцінку</a:t>
            </a:r>
            <a:r>
              <a:rPr lang="ru-RU" dirty="0"/>
              <a:t>, </a:t>
            </a:r>
            <a:r>
              <a:rPr lang="ru-RU" dirty="0" err="1"/>
              <a:t>результатів</a:t>
            </a:r>
            <a:r>
              <a:rPr lang="ru-RU" dirty="0"/>
              <a:t> </a:t>
            </a:r>
            <a:r>
              <a:rPr lang="ru-RU" dirty="0" err="1"/>
              <a:t>громадського</a:t>
            </a:r>
            <a:r>
              <a:rPr lang="ru-RU" dirty="0"/>
              <a:t> </a:t>
            </a:r>
            <a:r>
              <a:rPr lang="ru-RU" dirty="0" err="1"/>
              <a:t>обговорення</a:t>
            </a:r>
            <a:r>
              <a:rPr lang="ru-RU" dirty="0"/>
              <a:t> та </a:t>
            </a:r>
            <a:r>
              <a:rPr lang="ru-RU" dirty="0" err="1"/>
              <a:t>консультацій</a:t>
            </a:r>
            <a:r>
              <a:rPr lang="ru-RU" dirty="0"/>
              <a:t>, </a:t>
            </a:r>
            <a:r>
              <a:rPr lang="ru-RU" dirty="0" err="1"/>
              <a:t>інформування</a:t>
            </a:r>
            <a:r>
              <a:rPr lang="ru-RU" dirty="0"/>
              <a:t> про </a:t>
            </a:r>
            <a:r>
              <a:rPr lang="ru-RU" dirty="0" err="1"/>
              <a:t>затвердження</a:t>
            </a:r>
            <a:r>
              <a:rPr lang="ru-RU" dirty="0"/>
              <a:t> документа державного </a:t>
            </a:r>
            <a:r>
              <a:rPr lang="ru-RU" dirty="0" err="1"/>
              <a:t>планування</a:t>
            </a:r>
            <a:r>
              <a:rPr lang="ru-RU" dirty="0"/>
              <a:t> та </a:t>
            </a:r>
            <a:r>
              <a:rPr lang="ru-RU" dirty="0" err="1"/>
              <a:t>здійснюється</a:t>
            </a:r>
            <a:r>
              <a:rPr lang="ru-RU" dirty="0"/>
              <a:t> у порядку, </a:t>
            </a:r>
            <a:r>
              <a:rPr lang="ru-RU" dirty="0" err="1"/>
              <a:t>визначеному</a:t>
            </a:r>
            <a:r>
              <a:rPr lang="ru-RU" dirty="0"/>
              <a:t> </a:t>
            </a:r>
            <a:r>
              <a:rPr lang="ru-RU" dirty="0" err="1"/>
              <a:t>цим</a:t>
            </a:r>
            <a:r>
              <a:rPr lang="ru-RU" dirty="0"/>
              <a:t> </a:t>
            </a:r>
            <a:r>
              <a:rPr lang="ru-RU" dirty="0" smtClean="0"/>
              <a:t>Законом.</a:t>
            </a:r>
            <a:endParaRPr lang="uk-UA" b="1" dirty="0">
              <a:latin typeface="+mj-lt"/>
            </a:endParaRPr>
          </a:p>
          <a:p>
            <a:endParaRPr lang="uk-UA" sz="2600" dirty="0"/>
          </a:p>
        </p:txBody>
      </p:sp>
    </p:spTree>
    <p:extLst>
      <p:ext uri="{BB962C8B-B14F-4D97-AF65-F5344CB8AC3E}">
        <p14:creationId xmlns:p14="http://schemas.microsoft.com/office/powerpoint/2010/main" val="17240107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16632"/>
            <a:ext cx="7498080" cy="1152128"/>
          </a:xfrm>
        </p:spPr>
        <p:txBody>
          <a:bodyPr>
            <a:normAutofit/>
          </a:bodyPr>
          <a:lstStyle/>
          <a:p>
            <a:r>
              <a:rPr lang="ru-RU" sz="2000" b="1" dirty="0" smtClean="0">
                <a:solidFill>
                  <a:srgbClr val="FF0000"/>
                </a:solidFill>
              </a:rPr>
              <a:t>Закон </a:t>
            </a:r>
            <a:r>
              <a:rPr lang="ru-RU" sz="2000" b="1" dirty="0" err="1" smtClean="0">
                <a:solidFill>
                  <a:srgbClr val="FF0000"/>
                </a:solidFill>
              </a:rPr>
              <a:t>України</a:t>
            </a:r>
            <a:r>
              <a:rPr lang="ru-RU" sz="2000" b="1" dirty="0" smtClean="0">
                <a:solidFill>
                  <a:srgbClr val="FF0000"/>
                </a:solidFill>
              </a:rPr>
              <a:t> «Про </a:t>
            </a:r>
            <a:r>
              <a:rPr lang="ru-RU" sz="2000" b="1" dirty="0" err="1" smtClean="0">
                <a:solidFill>
                  <a:srgbClr val="FF0000"/>
                </a:solidFill>
              </a:rPr>
              <a:t>Основні</a:t>
            </a:r>
            <a:r>
              <a:rPr lang="ru-RU" sz="2000" b="1" dirty="0" smtClean="0">
                <a:solidFill>
                  <a:srgbClr val="FF0000"/>
                </a:solidFill>
              </a:rPr>
              <a:t> </a:t>
            </a:r>
            <a:r>
              <a:rPr lang="ru-RU" sz="2000" b="1" dirty="0">
                <a:solidFill>
                  <a:srgbClr val="FF0000"/>
                </a:solidFill>
              </a:rPr>
              <a:t>засади (</a:t>
            </a:r>
            <a:r>
              <a:rPr lang="ru-RU" sz="2000" b="1" dirty="0" err="1">
                <a:solidFill>
                  <a:srgbClr val="FF0000"/>
                </a:solidFill>
              </a:rPr>
              <a:t>стратегію</a:t>
            </a:r>
            <a:r>
              <a:rPr lang="ru-RU" sz="2000" b="1" dirty="0">
                <a:solidFill>
                  <a:srgbClr val="FF0000"/>
                </a:solidFill>
              </a:rPr>
              <a:t>) </a:t>
            </a:r>
            <a:r>
              <a:rPr lang="ru-RU" sz="2000" b="1" dirty="0" err="1">
                <a:solidFill>
                  <a:srgbClr val="FF0000"/>
                </a:solidFill>
              </a:rPr>
              <a:t>державної</a:t>
            </a:r>
            <a:r>
              <a:rPr lang="ru-RU" sz="2000" b="1" dirty="0">
                <a:solidFill>
                  <a:srgbClr val="FF0000"/>
                </a:solidFill>
              </a:rPr>
              <a:t> </a:t>
            </a:r>
            <a:r>
              <a:rPr lang="ru-RU" sz="2000" b="1" dirty="0" err="1">
                <a:solidFill>
                  <a:srgbClr val="FF0000"/>
                </a:solidFill>
              </a:rPr>
              <a:t>екологічної</a:t>
            </a:r>
            <a:r>
              <a:rPr lang="ru-RU" sz="2000" b="1" dirty="0">
                <a:solidFill>
                  <a:srgbClr val="FF0000"/>
                </a:solidFill>
              </a:rPr>
              <a:t> </a:t>
            </a:r>
            <a:r>
              <a:rPr lang="ru-RU" sz="2000" b="1" dirty="0" err="1">
                <a:solidFill>
                  <a:srgbClr val="FF0000"/>
                </a:solidFill>
              </a:rPr>
              <a:t>політики</a:t>
            </a:r>
            <a:r>
              <a:rPr lang="ru-RU" sz="2000" b="1" dirty="0">
                <a:solidFill>
                  <a:srgbClr val="FF0000"/>
                </a:solidFill>
              </a:rPr>
              <a:t> </a:t>
            </a:r>
            <a:r>
              <a:rPr lang="ru-RU" sz="2000" b="1" dirty="0" err="1">
                <a:solidFill>
                  <a:srgbClr val="FF0000"/>
                </a:solidFill>
              </a:rPr>
              <a:t>України</a:t>
            </a:r>
            <a:r>
              <a:rPr lang="ru-RU" sz="2000" b="1" dirty="0">
                <a:solidFill>
                  <a:srgbClr val="FF0000"/>
                </a:solidFill>
              </a:rPr>
              <a:t> на </a:t>
            </a:r>
            <a:r>
              <a:rPr lang="ru-RU" sz="2000" b="1" dirty="0" err="1">
                <a:solidFill>
                  <a:srgbClr val="FF0000"/>
                </a:solidFill>
              </a:rPr>
              <a:t>період</a:t>
            </a:r>
            <a:r>
              <a:rPr lang="ru-RU" sz="2000" b="1" dirty="0">
                <a:solidFill>
                  <a:srgbClr val="FF0000"/>
                </a:solidFill>
              </a:rPr>
              <a:t> до 2030 </a:t>
            </a:r>
            <a:r>
              <a:rPr lang="ru-RU" sz="2000" b="1" dirty="0" smtClean="0">
                <a:solidFill>
                  <a:srgbClr val="FF0000"/>
                </a:solidFill>
              </a:rPr>
              <a:t>року»</a:t>
            </a:r>
            <a:r>
              <a:rPr lang="ru-RU" sz="2000" b="1" dirty="0">
                <a:solidFill>
                  <a:srgbClr val="FF0000"/>
                </a:solidFill>
              </a:rPr>
              <a:t/>
            </a:r>
            <a:br>
              <a:rPr lang="ru-RU" sz="2000" b="1" dirty="0">
                <a:solidFill>
                  <a:srgbClr val="FF0000"/>
                </a:solidFill>
              </a:rPr>
            </a:br>
            <a:r>
              <a:rPr lang="ru-RU" sz="2000" b="1" dirty="0" err="1" smtClean="0">
                <a:solidFill>
                  <a:srgbClr val="002060"/>
                </a:solidFill>
              </a:rPr>
              <a:t>від</a:t>
            </a:r>
            <a:r>
              <a:rPr lang="ru-RU" sz="2000" b="1" dirty="0" smtClean="0">
                <a:solidFill>
                  <a:srgbClr val="002060"/>
                </a:solidFill>
              </a:rPr>
              <a:t> 28 лютого 2019 р. № 2697-</a:t>
            </a:r>
            <a:r>
              <a:rPr lang="en-US" sz="2000" b="1" dirty="0" smtClean="0">
                <a:solidFill>
                  <a:srgbClr val="002060"/>
                </a:solidFill>
              </a:rPr>
              <a:t>VIII</a:t>
            </a:r>
            <a:endParaRPr lang="ru-RU" sz="2000" b="1" dirty="0">
              <a:solidFill>
                <a:srgbClr val="002060"/>
              </a:solidFill>
            </a:endParaRPr>
          </a:p>
        </p:txBody>
      </p:sp>
      <p:sp>
        <p:nvSpPr>
          <p:cNvPr id="3" name="Содержимое 2"/>
          <p:cNvSpPr>
            <a:spLocks noGrp="1"/>
          </p:cNvSpPr>
          <p:nvPr>
            <p:ph idx="1"/>
          </p:nvPr>
        </p:nvSpPr>
        <p:spPr>
          <a:xfrm>
            <a:off x="1187624" y="1268760"/>
            <a:ext cx="7848872" cy="5256584"/>
          </a:xfrm>
        </p:spPr>
        <p:txBody>
          <a:bodyPr>
            <a:normAutofit lnSpcReduction="10000"/>
          </a:bodyPr>
          <a:lstStyle/>
          <a:p>
            <a:pPr marL="342900" indent="-342900" algn="just">
              <a:buFont typeface="Wingdings" panose="05000000000000000000" pitchFamily="2" charset="2"/>
              <a:buChar char="Ø"/>
            </a:pPr>
            <a:r>
              <a:rPr lang="uk-UA" sz="2000" dirty="0">
                <a:solidFill>
                  <a:srgbClr val="00B050"/>
                </a:solidFill>
              </a:rPr>
              <a:t>Процеси глобалізації та суспільних трансформацій </a:t>
            </a:r>
            <a:r>
              <a:rPr lang="uk-UA" sz="2000" dirty="0"/>
              <a:t>підвищили </a:t>
            </a:r>
            <a:r>
              <a:rPr lang="uk-UA" sz="2000" dirty="0">
                <a:solidFill>
                  <a:srgbClr val="FF0000"/>
                </a:solidFill>
              </a:rPr>
              <a:t>пріоритетність збереження довкілля</a:t>
            </a:r>
            <a:r>
              <a:rPr lang="uk-UA" sz="2000" dirty="0"/>
              <a:t>, а отже, потребують від України вжиття термінових заходів. </a:t>
            </a:r>
            <a:endParaRPr lang="en-US" sz="2000" dirty="0" smtClean="0"/>
          </a:p>
          <a:p>
            <a:pPr marL="342900" indent="-342900" algn="just">
              <a:buFont typeface="Wingdings" panose="05000000000000000000" pitchFamily="2" charset="2"/>
              <a:buChar char="Ø"/>
            </a:pPr>
            <a:r>
              <a:rPr lang="uk-UA" sz="2000" dirty="0" smtClean="0"/>
              <a:t>Протягом </a:t>
            </a:r>
            <a:r>
              <a:rPr lang="uk-UA" sz="2000" dirty="0"/>
              <a:t>тривалого часу економічний розвиток держави супроводжувався незбалансованою експлуатацією природних ресурсів, низькою пріоритетністю питань захисту довкілля, що </a:t>
            </a:r>
            <a:r>
              <a:rPr lang="uk-UA" sz="2000" dirty="0">
                <a:solidFill>
                  <a:srgbClr val="FF0000"/>
                </a:solidFill>
              </a:rPr>
              <a:t>унеможливлювало досягнення збалансованого (сталого) розвитку</a:t>
            </a:r>
            <a:r>
              <a:rPr lang="uk-UA" sz="2000" dirty="0" smtClean="0"/>
              <a:t>.</a:t>
            </a:r>
            <a:endParaRPr lang="en-US" sz="2000" dirty="0" smtClean="0"/>
          </a:p>
          <a:p>
            <a:pPr marL="342900" indent="-342900" algn="just">
              <a:buFont typeface="Wingdings" panose="05000000000000000000" pitchFamily="2" charset="2"/>
              <a:buChar char="Ø"/>
            </a:pPr>
            <a:r>
              <a:rPr lang="uk-UA" sz="2000" dirty="0" smtClean="0">
                <a:solidFill>
                  <a:srgbClr val="00B050"/>
                </a:solidFill>
              </a:rPr>
              <a:t>Упровадження </a:t>
            </a:r>
            <a:r>
              <a:rPr lang="uk-UA" sz="2000" dirty="0" err="1">
                <a:solidFill>
                  <a:srgbClr val="00B050"/>
                </a:solidFill>
              </a:rPr>
              <a:t>екосистемного</a:t>
            </a:r>
            <a:r>
              <a:rPr lang="uk-UA" sz="2000" dirty="0">
                <a:solidFill>
                  <a:srgbClr val="00B050"/>
                </a:solidFill>
              </a:rPr>
              <a:t> підходу в галузеву політику </a:t>
            </a:r>
            <a:r>
              <a:rPr lang="uk-UA" sz="2000" dirty="0"/>
              <a:t>та удосконалення системи інтегрованого екологічного управління, інтеграція екологічної політики до інших політик, </a:t>
            </a:r>
            <a:r>
              <a:rPr lang="uk-UA" sz="2000" dirty="0">
                <a:solidFill>
                  <a:srgbClr val="00B050"/>
                </a:solidFill>
              </a:rPr>
              <a:t>обов’язкове врахування екологічної складової </a:t>
            </a:r>
            <a:r>
              <a:rPr lang="uk-UA" sz="2000" dirty="0"/>
              <a:t>під час розроблення та затвердження документів державного планування та у процесі прийняття рішень про провадження господарської діяльності, яка може мати значний вплив на </a:t>
            </a:r>
            <a:r>
              <a:rPr lang="uk-UA" sz="2000" dirty="0" smtClean="0"/>
              <a:t>довкілля, є </a:t>
            </a:r>
            <a:r>
              <a:rPr lang="uk-UA" sz="2000" dirty="0"/>
              <a:t>шляхом до сучасної системної екологічної політики, що реалізується у країнах - членах Європейського Союзу.</a:t>
            </a:r>
          </a:p>
        </p:txBody>
      </p:sp>
    </p:spTree>
    <p:extLst>
      <p:ext uri="{BB962C8B-B14F-4D97-AF65-F5344CB8AC3E}">
        <p14:creationId xmlns:p14="http://schemas.microsoft.com/office/powerpoint/2010/main" val="28787311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43608" y="539388"/>
            <a:ext cx="7848872" cy="5386090"/>
          </a:xfrm>
          <a:prstGeom prst="rect">
            <a:avLst/>
          </a:prstGeom>
        </p:spPr>
        <p:txBody>
          <a:bodyPr wrap="square">
            <a:spAutoFit/>
          </a:bodyPr>
          <a:lstStyle/>
          <a:p>
            <a:pPr lvl="0"/>
            <a:r>
              <a:rPr lang="uk-UA" sz="2800" b="1" dirty="0">
                <a:solidFill>
                  <a:srgbClr val="002060"/>
                </a:solidFill>
                <a:latin typeface="+mj-lt"/>
              </a:rPr>
              <a:t>Закон України від 07 лютого 2002 р. </a:t>
            </a:r>
            <a:endParaRPr lang="uk-UA" sz="2800" b="1" dirty="0" smtClean="0">
              <a:solidFill>
                <a:srgbClr val="002060"/>
              </a:solidFill>
              <a:latin typeface="+mj-lt"/>
            </a:endParaRPr>
          </a:p>
          <a:p>
            <a:pPr lvl="0"/>
            <a:r>
              <a:rPr lang="ru-RU" sz="2800" b="1" dirty="0" smtClean="0">
                <a:solidFill>
                  <a:srgbClr val="FF0000"/>
                </a:solidFill>
                <a:latin typeface="+mj-lt"/>
              </a:rPr>
              <a:t>«П</a:t>
            </a:r>
            <a:r>
              <a:rPr lang="uk-UA" sz="2800" b="1" dirty="0" err="1" smtClean="0">
                <a:solidFill>
                  <a:srgbClr val="FF0000"/>
                </a:solidFill>
                <a:latin typeface="+mj-lt"/>
              </a:rPr>
              <a:t>ро</a:t>
            </a:r>
            <a:r>
              <a:rPr lang="uk-UA" sz="2800" b="1" dirty="0" smtClean="0">
                <a:solidFill>
                  <a:srgbClr val="FF0000"/>
                </a:solidFill>
                <a:latin typeface="+mj-lt"/>
              </a:rPr>
              <a:t> </a:t>
            </a:r>
            <a:r>
              <a:rPr lang="uk-UA" sz="2800" b="1" dirty="0">
                <a:solidFill>
                  <a:srgbClr val="FF0000"/>
                </a:solidFill>
                <a:latin typeface="+mj-lt"/>
              </a:rPr>
              <a:t>Генеральну схему планування території </a:t>
            </a:r>
            <a:r>
              <a:rPr lang="uk-UA" sz="2800" b="1" dirty="0" smtClean="0">
                <a:solidFill>
                  <a:srgbClr val="FF0000"/>
                </a:solidFill>
                <a:latin typeface="+mj-lt"/>
              </a:rPr>
              <a:t>України»</a:t>
            </a:r>
            <a:endParaRPr lang="uk-UA" sz="2800" b="1" dirty="0">
              <a:solidFill>
                <a:srgbClr val="FF0000"/>
              </a:solidFill>
              <a:latin typeface="+mj-lt"/>
            </a:endParaRPr>
          </a:p>
          <a:p>
            <a:pPr fontAlgn="base"/>
            <a:r>
              <a:rPr lang="uk-UA" dirty="0">
                <a:latin typeface="+mj-lt"/>
              </a:rPr>
              <a:t/>
            </a:r>
            <a:br>
              <a:rPr lang="uk-UA" dirty="0">
                <a:latin typeface="+mj-lt"/>
              </a:rPr>
            </a:br>
            <a:r>
              <a:rPr lang="uk-UA" sz="2400" b="1" dirty="0" smtClean="0">
                <a:latin typeface="+mj-lt"/>
              </a:rPr>
              <a:t>Генеральна </a:t>
            </a:r>
            <a:r>
              <a:rPr lang="uk-UA" sz="2400" b="1" dirty="0">
                <a:latin typeface="+mj-lt"/>
              </a:rPr>
              <a:t>схема   планування   території   України  </a:t>
            </a:r>
            <a:r>
              <a:rPr lang="uk-UA" sz="2400" dirty="0" smtClean="0">
                <a:latin typeface="+mj-lt"/>
              </a:rPr>
              <a:t>визначає </a:t>
            </a:r>
            <a:r>
              <a:rPr lang="uk-UA" sz="2400" dirty="0">
                <a:latin typeface="+mj-lt"/>
              </a:rPr>
              <a:t>пріоритети та  концептуальні  вирішення </a:t>
            </a:r>
            <a:r>
              <a:rPr lang="uk-UA" sz="2400" dirty="0" smtClean="0">
                <a:latin typeface="+mj-lt"/>
              </a:rPr>
              <a:t>планування  </a:t>
            </a:r>
            <a:r>
              <a:rPr lang="uk-UA" sz="2400" dirty="0">
                <a:latin typeface="+mj-lt"/>
              </a:rPr>
              <a:t>і використання території країни,  вдосконалення систем </a:t>
            </a:r>
            <a:r>
              <a:rPr lang="uk-UA" sz="2400" dirty="0" smtClean="0">
                <a:latin typeface="+mj-lt"/>
              </a:rPr>
              <a:t>розселення </a:t>
            </a:r>
            <a:r>
              <a:rPr lang="uk-UA" sz="2400" dirty="0">
                <a:latin typeface="+mj-lt"/>
              </a:rPr>
              <a:t>та забезпечення  сталого  розвитку  населених  пунктів, </a:t>
            </a:r>
            <a:r>
              <a:rPr lang="uk-UA" sz="2400" dirty="0" smtClean="0">
                <a:latin typeface="+mj-lt"/>
              </a:rPr>
              <a:t>розвитку    </a:t>
            </a:r>
            <a:r>
              <a:rPr lang="uk-UA" sz="2400" dirty="0">
                <a:latin typeface="+mj-lt"/>
              </a:rPr>
              <a:t>виробничої,   соціальної   та   інженерно-транспортної </a:t>
            </a:r>
            <a:r>
              <a:rPr lang="uk-UA" sz="2400" dirty="0" smtClean="0">
                <a:latin typeface="+mj-lt"/>
              </a:rPr>
              <a:t>інфраструктури</a:t>
            </a:r>
            <a:r>
              <a:rPr lang="uk-UA" sz="2400" dirty="0">
                <a:latin typeface="+mj-lt"/>
              </a:rPr>
              <a:t>, формування національної екологічної мережі</a:t>
            </a:r>
          </a:p>
          <a:p>
            <a:endParaRPr lang="ru-RU" sz="2400" dirty="0" smtClean="0">
              <a:solidFill>
                <a:srgbClr val="000000"/>
              </a:solidFill>
              <a:latin typeface="+mj-lt"/>
            </a:endParaRPr>
          </a:p>
          <a:p>
            <a:endParaRPr lang="uk-UA" sz="2600" dirty="0"/>
          </a:p>
        </p:txBody>
      </p:sp>
    </p:spTree>
    <p:extLst>
      <p:ext uri="{BB962C8B-B14F-4D97-AF65-F5344CB8AC3E}">
        <p14:creationId xmlns:p14="http://schemas.microsoft.com/office/powerpoint/2010/main" val="36147213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43608" y="539388"/>
            <a:ext cx="7848872" cy="5416868"/>
          </a:xfrm>
          <a:prstGeom prst="rect">
            <a:avLst/>
          </a:prstGeom>
        </p:spPr>
        <p:txBody>
          <a:bodyPr wrap="square">
            <a:spAutoFit/>
          </a:bodyPr>
          <a:lstStyle/>
          <a:p>
            <a:pPr lvl="0"/>
            <a:r>
              <a:rPr lang="uk-UA" sz="2800" b="1" dirty="0">
                <a:solidFill>
                  <a:srgbClr val="002060"/>
                </a:solidFill>
                <a:latin typeface="+mj-lt"/>
              </a:rPr>
              <a:t>Закон України від </a:t>
            </a:r>
            <a:r>
              <a:rPr lang="uk-UA" sz="2800" b="1" dirty="0" smtClean="0">
                <a:solidFill>
                  <a:srgbClr val="002060"/>
                </a:solidFill>
                <a:latin typeface="+mj-lt"/>
              </a:rPr>
              <a:t>21 вересня 2000 </a:t>
            </a:r>
            <a:r>
              <a:rPr lang="uk-UA" sz="2800" b="1" dirty="0">
                <a:solidFill>
                  <a:srgbClr val="002060"/>
                </a:solidFill>
                <a:latin typeface="+mj-lt"/>
              </a:rPr>
              <a:t>р. </a:t>
            </a:r>
            <a:endParaRPr lang="uk-UA" sz="2800" b="1" dirty="0" smtClean="0">
              <a:solidFill>
                <a:srgbClr val="002060"/>
              </a:solidFill>
              <a:latin typeface="+mj-lt"/>
            </a:endParaRPr>
          </a:p>
          <a:p>
            <a:pPr lvl="0"/>
            <a:r>
              <a:rPr lang="ru-RU" sz="2800" b="1" dirty="0" smtClean="0">
                <a:solidFill>
                  <a:srgbClr val="FF0000"/>
                </a:solidFill>
                <a:latin typeface="+mj-lt"/>
              </a:rPr>
              <a:t>«П</a:t>
            </a:r>
            <a:r>
              <a:rPr lang="uk-UA" sz="2800" b="1" dirty="0" err="1" smtClean="0">
                <a:solidFill>
                  <a:srgbClr val="FF0000"/>
                </a:solidFill>
                <a:latin typeface="+mj-lt"/>
              </a:rPr>
              <a:t>ро</a:t>
            </a:r>
            <a:r>
              <a:rPr lang="uk-UA" sz="2800" b="1" dirty="0" smtClean="0">
                <a:solidFill>
                  <a:srgbClr val="FF0000"/>
                </a:solidFill>
                <a:latin typeface="+mj-lt"/>
              </a:rPr>
              <a:t> Загальнодержавну програму формування національної екологічної мережі України на 2000-2015 роки»</a:t>
            </a:r>
            <a:endParaRPr lang="uk-UA" sz="2800" b="1" dirty="0">
              <a:solidFill>
                <a:srgbClr val="FF0000"/>
              </a:solidFill>
              <a:latin typeface="+mj-lt"/>
            </a:endParaRPr>
          </a:p>
          <a:p>
            <a:pPr fontAlgn="base"/>
            <a:endParaRPr lang="uk-UA" dirty="0" smtClean="0">
              <a:latin typeface="+mj-lt"/>
            </a:endParaRPr>
          </a:p>
          <a:p>
            <a:pPr fontAlgn="base"/>
            <a:r>
              <a:rPr lang="uk-UA" sz="2400" b="1" dirty="0" smtClean="0"/>
              <a:t>Екологічна </a:t>
            </a:r>
            <a:r>
              <a:rPr lang="uk-UA" sz="2400" b="1" dirty="0"/>
              <a:t>мережа </a:t>
            </a:r>
            <a:r>
              <a:rPr lang="uk-UA" sz="2400" dirty="0"/>
              <a:t>- єдина територіальна система,  яка включає </a:t>
            </a:r>
            <a:r>
              <a:rPr lang="uk-UA" sz="2400" dirty="0" smtClean="0"/>
              <a:t>ділянки </a:t>
            </a:r>
            <a:r>
              <a:rPr lang="uk-UA" sz="2400" dirty="0"/>
              <a:t>природних ландшафтів,  що підлягають особливій охороні,  і </a:t>
            </a:r>
            <a:r>
              <a:rPr lang="uk-UA" sz="2400" dirty="0" smtClean="0"/>
              <a:t>території   </a:t>
            </a:r>
            <a:r>
              <a:rPr lang="uk-UA" sz="2400" dirty="0"/>
              <a:t>та  об'єкти  природно-заповідного  фонду,  курортні  і </a:t>
            </a:r>
            <a:r>
              <a:rPr lang="uk-UA" sz="2400" dirty="0" smtClean="0"/>
              <a:t>лікувально-оздоровчі</a:t>
            </a:r>
            <a:r>
              <a:rPr lang="uk-UA" sz="2400" dirty="0"/>
              <a:t>,   рекреаційні,   водозахисні,    полезахисні </a:t>
            </a:r>
            <a:r>
              <a:rPr lang="uk-UA" sz="2400" dirty="0" smtClean="0"/>
              <a:t>території  </a:t>
            </a:r>
            <a:r>
              <a:rPr lang="uk-UA" sz="2400" dirty="0"/>
              <a:t>та об'єкти інших типів,  що визначаються законодавством </a:t>
            </a:r>
            <a:r>
              <a:rPr lang="uk-UA" sz="2400" dirty="0" smtClean="0"/>
              <a:t>України</a:t>
            </a:r>
            <a:r>
              <a:rPr lang="uk-UA" sz="2400" dirty="0"/>
              <a:t>, і є частиною структурних територіальних елементів </a:t>
            </a:r>
            <a:r>
              <a:rPr lang="uk-UA" sz="2400" dirty="0" smtClean="0"/>
              <a:t>екологічної  </a:t>
            </a:r>
            <a:r>
              <a:rPr lang="uk-UA" sz="2400" dirty="0"/>
              <a:t>мережі  -  природних  регіонів,  природних </a:t>
            </a:r>
            <a:r>
              <a:rPr lang="uk-UA" sz="2400" dirty="0" smtClean="0"/>
              <a:t>коридорів тощо.</a:t>
            </a:r>
            <a:endParaRPr lang="uk-UA" sz="2400" dirty="0"/>
          </a:p>
        </p:txBody>
      </p:sp>
    </p:spTree>
    <p:extLst>
      <p:ext uri="{BB962C8B-B14F-4D97-AF65-F5344CB8AC3E}">
        <p14:creationId xmlns:p14="http://schemas.microsoft.com/office/powerpoint/2010/main" val="39800651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15616" y="539388"/>
            <a:ext cx="7776864" cy="5447645"/>
          </a:xfrm>
          <a:prstGeom prst="rect">
            <a:avLst/>
          </a:prstGeom>
        </p:spPr>
        <p:txBody>
          <a:bodyPr wrap="square">
            <a:spAutoFit/>
          </a:bodyPr>
          <a:lstStyle/>
          <a:p>
            <a:pPr lvl="0"/>
            <a:r>
              <a:rPr lang="uk-UA" sz="2400" b="1" dirty="0">
                <a:solidFill>
                  <a:srgbClr val="002060"/>
                </a:solidFill>
                <a:latin typeface="+mj-lt"/>
              </a:rPr>
              <a:t>Закон України від </a:t>
            </a:r>
            <a:r>
              <a:rPr lang="ru-RU" sz="2400" b="1" dirty="0">
                <a:solidFill>
                  <a:srgbClr val="002060"/>
                </a:solidFill>
                <a:latin typeface="+mj-lt"/>
              </a:rPr>
              <a:t>17 </a:t>
            </a:r>
            <a:r>
              <a:rPr lang="ru-RU" sz="2400" b="1" dirty="0" err="1">
                <a:solidFill>
                  <a:srgbClr val="002060"/>
                </a:solidFill>
                <a:latin typeface="+mj-lt"/>
              </a:rPr>
              <a:t>червня</a:t>
            </a:r>
            <a:r>
              <a:rPr lang="ru-RU" sz="2400" b="1" dirty="0">
                <a:solidFill>
                  <a:srgbClr val="002060"/>
                </a:solidFill>
                <a:latin typeface="+mj-lt"/>
              </a:rPr>
              <a:t> 2020 </a:t>
            </a:r>
            <a:r>
              <a:rPr lang="ru-RU" sz="2400" b="1" dirty="0" smtClean="0">
                <a:solidFill>
                  <a:srgbClr val="002060"/>
                </a:solidFill>
                <a:latin typeface="+mj-lt"/>
              </a:rPr>
              <a:t>р. № </a:t>
            </a:r>
            <a:r>
              <a:rPr lang="ru-RU" sz="2400" b="1" dirty="0">
                <a:solidFill>
                  <a:srgbClr val="002060"/>
                </a:solidFill>
                <a:latin typeface="+mj-lt"/>
              </a:rPr>
              <a:t>711-IX </a:t>
            </a:r>
            <a:r>
              <a:rPr lang="ru-RU" sz="2400" b="1" dirty="0" smtClean="0">
                <a:solidFill>
                  <a:srgbClr val="FF0000"/>
                </a:solidFill>
                <a:latin typeface="+mj-lt"/>
              </a:rPr>
              <a:t>«Про </a:t>
            </a:r>
            <a:r>
              <a:rPr lang="ru-RU" sz="2400" b="1" dirty="0" err="1">
                <a:solidFill>
                  <a:srgbClr val="FF0000"/>
                </a:solidFill>
                <a:latin typeface="+mj-lt"/>
              </a:rPr>
              <a:t>внесення</a:t>
            </a:r>
            <a:r>
              <a:rPr lang="ru-RU" sz="2400" b="1" dirty="0">
                <a:solidFill>
                  <a:srgbClr val="FF0000"/>
                </a:solidFill>
                <a:latin typeface="+mj-lt"/>
              </a:rPr>
              <a:t> </a:t>
            </a:r>
            <a:r>
              <a:rPr lang="ru-RU" sz="2400" b="1" dirty="0" err="1">
                <a:solidFill>
                  <a:srgbClr val="FF0000"/>
                </a:solidFill>
                <a:latin typeface="+mj-lt"/>
              </a:rPr>
              <a:t>змін</a:t>
            </a:r>
            <a:r>
              <a:rPr lang="ru-RU" sz="2400" b="1" dirty="0">
                <a:solidFill>
                  <a:srgbClr val="FF0000"/>
                </a:solidFill>
                <a:latin typeface="+mj-lt"/>
              </a:rPr>
              <a:t> до </a:t>
            </a:r>
            <a:r>
              <a:rPr lang="ru-RU" sz="2400" b="1" dirty="0" err="1">
                <a:solidFill>
                  <a:srgbClr val="FF0000"/>
                </a:solidFill>
                <a:latin typeface="+mj-lt"/>
              </a:rPr>
              <a:t>деяких</a:t>
            </a:r>
            <a:r>
              <a:rPr lang="ru-RU" sz="2400" b="1" dirty="0">
                <a:solidFill>
                  <a:srgbClr val="FF0000"/>
                </a:solidFill>
                <a:latin typeface="+mj-lt"/>
              </a:rPr>
              <a:t> </a:t>
            </a:r>
            <a:r>
              <a:rPr lang="ru-RU" sz="2400" b="1" dirty="0" err="1">
                <a:solidFill>
                  <a:srgbClr val="FF0000"/>
                </a:solidFill>
                <a:latin typeface="+mj-lt"/>
              </a:rPr>
              <a:t>законодавчих</a:t>
            </a:r>
            <a:r>
              <a:rPr lang="ru-RU" sz="2400" b="1" dirty="0">
                <a:solidFill>
                  <a:srgbClr val="FF0000"/>
                </a:solidFill>
                <a:latin typeface="+mj-lt"/>
              </a:rPr>
              <a:t> </a:t>
            </a:r>
            <a:r>
              <a:rPr lang="ru-RU" sz="2400" b="1" dirty="0" err="1">
                <a:solidFill>
                  <a:srgbClr val="FF0000"/>
                </a:solidFill>
                <a:latin typeface="+mj-lt"/>
              </a:rPr>
              <a:t>актів</a:t>
            </a:r>
            <a:r>
              <a:rPr lang="ru-RU" sz="2400" b="1" dirty="0">
                <a:solidFill>
                  <a:srgbClr val="FF0000"/>
                </a:solidFill>
                <a:latin typeface="+mj-lt"/>
              </a:rPr>
              <a:t> </a:t>
            </a:r>
            <a:r>
              <a:rPr lang="ru-RU" sz="2400" b="1" dirty="0" err="1">
                <a:solidFill>
                  <a:srgbClr val="FF0000"/>
                </a:solidFill>
                <a:latin typeface="+mj-lt"/>
              </a:rPr>
              <a:t>України</a:t>
            </a:r>
            <a:r>
              <a:rPr lang="ru-RU" sz="2400" b="1" dirty="0">
                <a:solidFill>
                  <a:srgbClr val="FF0000"/>
                </a:solidFill>
                <a:latin typeface="+mj-lt"/>
              </a:rPr>
              <a:t> </a:t>
            </a:r>
            <a:r>
              <a:rPr lang="ru-RU" sz="2400" b="1" dirty="0" err="1">
                <a:solidFill>
                  <a:srgbClr val="FF0000"/>
                </a:solidFill>
                <a:latin typeface="+mj-lt"/>
              </a:rPr>
              <a:t>щодо</a:t>
            </a:r>
            <a:r>
              <a:rPr lang="ru-RU" sz="2400" b="1" dirty="0">
                <a:solidFill>
                  <a:srgbClr val="FF0000"/>
                </a:solidFill>
                <a:latin typeface="+mj-lt"/>
              </a:rPr>
              <a:t> </a:t>
            </a:r>
            <a:r>
              <a:rPr lang="ru-RU" sz="2400" b="1" dirty="0" err="1">
                <a:solidFill>
                  <a:srgbClr val="FF0000"/>
                </a:solidFill>
                <a:latin typeface="+mj-lt"/>
              </a:rPr>
              <a:t>планування</a:t>
            </a:r>
            <a:r>
              <a:rPr lang="ru-RU" sz="2400" b="1" dirty="0">
                <a:solidFill>
                  <a:srgbClr val="FF0000"/>
                </a:solidFill>
                <a:latin typeface="+mj-lt"/>
              </a:rPr>
              <a:t> </a:t>
            </a:r>
            <a:r>
              <a:rPr lang="ru-RU" sz="2400" b="1" dirty="0" err="1">
                <a:solidFill>
                  <a:srgbClr val="FF0000"/>
                </a:solidFill>
                <a:latin typeface="+mj-lt"/>
              </a:rPr>
              <a:t>використання</a:t>
            </a:r>
            <a:r>
              <a:rPr lang="ru-RU" sz="2400" b="1" dirty="0">
                <a:solidFill>
                  <a:srgbClr val="FF0000"/>
                </a:solidFill>
                <a:latin typeface="+mj-lt"/>
              </a:rPr>
              <a:t> земель</a:t>
            </a:r>
            <a:r>
              <a:rPr lang="uk-UA" sz="2400" b="1" dirty="0" smtClean="0">
                <a:solidFill>
                  <a:srgbClr val="FF0000"/>
                </a:solidFill>
                <a:latin typeface="+mj-lt"/>
              </a:rPr>
              <a:t>»</a:t>
            </a:r>
            <a:endParaRPr lang="uk-UA" sz="2400" b="1" dirty="0">
              <a:solidFill>
                <a:srgbClr val="FF0000"/>
              </a:solidFill>
              <a:latin typeface="+mj-lt"/>
            </a:endParaRPr>
          </a:p>
          <a:p>
            <a:pPr fontAlgn="base"/>
            <a:endParaRPr lang="ru-RU" dirty="0" smtClean="0">
              <a:latin typeface="+mj-lt"/>
            </a:endParaRPr>
          </a:p>
          <a:p>
            <a:pPr algn="just" fontAlgn="base"/>
            <a:endParaRPr lang="uk-UA" sz="2400" dirty="0" smtClean="0">
              <a:latin typeface="+mj-lt"/>
            </a:endParaRPr>
          </a:p>
          <a:p>
            <a:pPr algn="just" fontAlgn="base"/>
            <a:r>
              <a:rPr lang="uk-UA" sz="2400" dirty="0" smtClean="0">
                <a:latin typeface="+mj-lt"/>
              </a:rPr>
              <a:t>Особливим видом планувальної документації є </a:t>
            </a:r>
            <a:r>
              <a:rPr lang="uk-UA" sz="2400" b="1" dirty="0" smtClean="0">
                <a:solidFill>
                  <a:srgbClr val="00B050"/>
                </a:solidFill>
                <a:latin typeface="+mj-lt"/>
              </a:rPr>
              <a:t>документація із землеустрою</a:t>
            </a:r>
            <a:r>
              <a:rPr lang="uk-UA" sz="2400" dirty="0" smtClean="0">
                <a:latin typeface="+mj-lt"/>
              </a:rPr>
              <a:t>, яка одночасно є </a:t>
            </a:r>
            <a:r>
              <a:rPr lang="uk-UA" sz="2400" b="1" dirty="0" smtClean="0">
                <a:solidFill>
                  <a:srgbClr val="00B050"/>
                </a:solidFill>
                <a:latin typeface="+mj-lt"/>
              </a:rPr>
              <a:t>містобудівною документацією</a:t>
            </a:r>
            <a:r>
              <a:rPr lang="uk-UA" sz="2400" dirty="0" smtClean="0">
                <a:latin typeface="+mj-lt"/>
              </a:rPr>
              <a:t>, - </a:t>
            </a:r>
          </a:p>
          <a:p>
            <a:pPr marL="342900" indent="-342900" algn="just" fontAlgn="base">
              <a:lnSpc>
                <a:spcPct val="150000"/>
              </a:lnSpc>
              <a:buFont typeface="Wingdings" panose="05000000000000000000" pitchFamily="2" charset="2"/>
              <a:buChar char="Ø"/>
            </a:pPr>
            <a:r>
              <a:rPr lang="uk-UA" sz="2400" b="1" dirty="0" smtClean="0">
                <a:latin typeface="+mj-lt"/>
              </a:rPr>
              <a:t>комплексні плани просторового розвитку територій територіальних громад</a:t>
            </a:r>
            <a:r>
              <a:rPr lang="uk-UA" sz="2400" dirty="0" smtClean="0">
                <a:latin typeface="+mj-lt"/>
              </a:rPr>
              <a:t>, </a:t>
            </a:r>
          </a:p>
          <a:p>
            <a:pPr marL="342900" indent="-342900" algn="just" fontAlgn="base">
              <a:lnSpc>
                <a:spcPct val="150000"/>
              </a:lnSpc>
              <a:buFont typeface="Wingdings" panose="05000000000000000000" pitchFamily="2" charset="2"/>
              <a:buChar char="Ø"/>
            </a:pPr>
            <a:r>
              <a:rPr lang="uk-UA" sz="2400" b="1" dirty="0" smtClean="0">
                <a:latin typeface="+mj-lt"/>
              </a:rPr>
              <a:t>генеральні плани населених пунктів</a:t>
            </a:r>
            <a:r>
              <a:rPr lang="uk-UA" sz="2400" dirty="0" smtClean="0">
                <a:latin typeface="+mj-lt"/>
              </a:rPr>
              <a:t>, </a:t>
            </a:r>
          </a:p>
          <a:p>
            <a:pPr marL="342900" indent="-342900" algn="just" fontAlgn="base">
              <a:lnSpc>
                <a:spcPct val="150000"/>
              </a:lnSpc>
              <a:buFont typeface="Wingdings" panose="05000000000000000000" pitchFamily="2" charset="2"/>
              <a:buChar char="Ø"/>
            </a:pPr>
            <a:r>
              <a:rPr lang="uk-UA" sz="2400" b="1" dirty="0" smtClean="0">
                <a:latin typeface="+mj-lt"/>
              </a:rPr>
              <a:t>детальні плани територій</a:t>
            </a:r>
            <a:r>
              <a:rPr lang="uk-UA" sz="2400" dirty="0" smtClean="0">
                <a:latin typeface="+mj-lt"/>
              </a:rPr>
              <a:t>.</a:t>
            </a:r>
          </a:p>
          <a:p>
            <a:pPr fontAlgn="base"/>
            <a:endParaRPr lang="uk-UA" dirty="0" smtClean="0">
              <a:latin typeface="+mj-lt"/>
            </a:endParaRPr>
          </a:p>
        </p:txBody>
      </p:sp>
    </p:spTree>
    <p:extLst>
      <p:ext uri="{BB962C8B-B14F-4D97-AF65-F5344CB8AC3E}">
        <p14:creationId xmlns:p14="http://schemas.microsoft.com/office/powerpoint/2010/main" val="14837784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15616" y="307097"/>
            <a:ext cx="7776864" cy="5786199"/>
          </a:xfrm>
          <a:prstGeom prst="rect">
            <a:avLst/>
          </a:prstGeom>
        </p:spPr>
        <p:txBody>
          <a:bodyPr wrap="square">
            <a:spAutoFit/>
          </a:bodyPr>
          <a:lstStyle/>
          <a:p>
            <a:pPr lvl="0"/>
            <a:r>
              <a:rPr lang="uk-UA" sz="2400" b="1" dirty="0">
                <a:solidFill>
                  <a:srgbClr val="002060"/>
                </a:solidFill>
                <a:latin typeface="+mj-lt"/>
              </a:rPr>
              <a:t>Закон України від </a:t>
            </a:r>
            <a:r>
              <a:rPr lang="ru-RU" sz="2400" b="1" dirty="0">
                <a:solidFill>
                  <a:srgbClr val="002060"/>
                </a:solidFill>
                <a:latin typeface="+mj-lt"/>
              </a:rPr>
              <a:t>17 </a:t>
            </a:r>
            <a:r>
              <a:rPr lang="ru-RU" sz="2400" b="1" dirty="0" err="1">
                <a:solidFill>
                  <a:srgbClr val="002060"/>
                </a:solidFill>
                <a:latin typeface="+mj-lt"/>
              </a:rPr>
              <a:t>червня</a:t>
            </a:r>
            <a:r>
              <a:rPr lang="ru-RU" sz="2400" b="1" dirty="0">
                <a:solidFill>
                  <a:srgbClr val="002060"/>
                </a:solidFill>
                <a:latin typeface="+mj-lt"/>
              </a:rPr>
              <a:t> 2020 </a:t>
            </a:r>
            <a:r>
              <a:rPr lang="ru-RU" sz="2400" b="1" dirty="0" smtClean="0">
                <a:solidFill>
                  <a:srgbClr val="002060"/>
                </a:solidFill>
                <a:latin typeface="+mj-lt"/>
              </a:rPr>
              <a:t>р. № </a:t>
            </a:r>
            <a:r>
              <a:rPr lang="ru-RU" sz="2400" b="1" dirty="0">
                <a:solidFill>
                  <a:srgbClr val="002060"/>
                </a:solidFill>
                <a:latin typeface="+mj-lt"/>
              </a:rPr>
              <a:t>711-IX </a:t>
            </a:r>
            <a:r>
              <a:rPr lang="ru-RU" sz="2400" b="1" dirty="0" smtClean="0">
                <a:solidFill>
                  <a:srgbClr val="FF0000"/>
                </a:solidFill>
                <a:latin typeface="+mj-lt"/>
              </a:rPr>
              <a:t>«Про </a:t>
            </a:r>
            <a:r>
              <a:rPr lang="ru-RU" sz="2400" b="1" dirty="0" err="1">
                <a:solidFill>
                  <a:srgbClr val="FF0000"/>
                </a:solidFill>
                <a:latin typeface="+mj-lt"/>
              </a:rPr>
              <a:t>внесення</a:t>
            </a:r>
            <a:r>
              <a:rPr lang="ru-RU" sz="2400" b="1" dirty="0">
                <a:solidFill>
                  <a:srgbClr val="FF0000"/>
                </a:solidFill>
                <a:latin typeface="+mj-lt"/>
              </a:rPr>
              <a:t> </a:t>
            </a:r>
            <a:r>
              <a:rPr lang="ru-RU" sz="2400" b="1" dirty="0" err="1">
                <a:solidFill>
                  <a:srgbClr val="FF0000"/>
                </a:solidFill>
                <a:latin typeface="+mj-lt"/>
              </a:rPr>
              <a:t>змін</a:t>
            </a:r>
            <a:r>
              <a:rPr lang="ru-RU" sz="2400" b="1" dirty="0">
                <a:solidFill>
                  <a:srgbClr val="FF0000"/>
                </a:solidFill>
                <a:latin typeface="+mj-lt"/>
              </a:rPr>
              <a:t> до </a:t>
            </a:r>
            <a:r>
              <a:rPr lang="ru-RU" sz="2400" b="1" dirty="0" err="1">
                <a:solidFill>
                  <a:srgbClr val="FF0000"/>
                </a:solidFill>
                <a:latin typeface="+mj-lt"/>
              </a:rPr>
              <a:t>деяких</a:t>
            </a:r>
            <a:r>
              <a:rPr lang="ru-RU" sz="2400" b="1" dirty="0">
                <a:solidFill>
                  <a:srgbClr val="FF0000"/>
                </a:solidFill>
                <a:latin typeface="+mj-lt"/>
              </a:rPr>
              <a:t> </a:t>
            </a:r>
            <a:r>
              <a:rPr lang="ru-RU" sz="2400" b="1" dirty="0" err="1">
                <a:solidFill>
                  <a:srgbClr val="FF0000"/>
                </a:solidFill>
                <a:latin typeface="+mj-lt"/>
              </a:rPr>
              <a:t>законодавчих</a:t>
            </a:r>
            <a:r>
              <a:rPr lang="ru-RU" sz="2400" b="1" dirty="0">
                <a:solidFill>
                  <a:srgbClr val="FF0000"/>
                </a:solidFill>
                <a:latin typeface="+mj-lt"/>
              </a:rPr>
              <a:t> </a:t>
            </a:r>
            <a:r>
              <a:rPr lang="ru-RU" sz="2400" b="1" dirty="0" err="1">
                <a:solidFill>
                  <a:srgbClr val="FF0000"/>
                </a:solidFill>
                <a:latin typeface="+mj-lt"/>
              </a:rPr>
              <a:t>актів</a:t>
            </a:r>
            <a:r>
              <a:rPr lang="ru-RU" sz="2400" b="1" dirty="0">
                <a:solidFill>
                  <a:srgbClr val="FF0000"/>
                </a:solidFill>
                <a:latin typeface="+mj-lt"/>
              </a:rPr>
              <a:t> </a:t>
            </a:r>
            <a:r>
              <a:rPr lang="ru-RU" sz="2400" b="1" dirty="0" err="1">
                <a:solidFill>
                  <a:srgbClr val="FF0000"/>
                </a:solidFill>
                <a:latin typeface="+mj-lt"/>
              </a:rPr>
              <a:t>України</a:t>
            </a:r>
            <a:r>
              <a:rPr lang="ru-RU" sz="2400" b="1" dirty="0">
                <a:solidFill>
                  <a:srgbClr val="FF0000"/>
                </a:solidFill>
                <a:latin typeface="+mj-lt"/>
              </a:rPr>
              <a:t> </a:t>
            </a:r>
            <a:r>
              <a:rPr lang="ru-RU" sz="2400" b="1" dirty="0" err="1">
                <a:solidFill>
                  <a:srgbClr val="FF0000"/>
                </a:solidFill>
                <a:latin typeface="+mj-lt"/>
              </a:rPr>
              <a:t>щодо</a:t>
            </a:r>
            <a:r>
              <a:rPr lang="ru-RU" sz="2400" b="1" dirty="0">
                <a:solidFill>
                  <a:srgbClr val="FF0000"/>
                </a:solidFill>
                <a:latin typeface="+mj-lt"/>
              </a:rPr>
              <a:t> </a:t>
            </a:r>
            <a:r>
              <a:rPr lang="ru-RU" sz="2400" b="1" dirty="0" err="1">
                <a:solidFill>
                  <a:srgbClr val="FF0000"/>
                </a:solidFill>
                <a:latin typeface="+mj-lt"/>
              </a:rPr>
              <a:t>планування</a:t>
            </a:r>
            <a:r>
              <a:rPr lang="ru-RU" sz="2400" b="1" dirty="0">
                <a:solidFill>
                  <a:srgbClr val="FF0000"/>
                </a:solidFill>
                <a:latin typeface="+mj-lt"/>
              </a:rPr>
              <a:t> </a:t>
            </a:r>
            <a:r>
              <a:rPr lang="ru-RU" sz="2400" b="1" dirty="0" err="1">
                <a:solidFill>
                  <a:srgbClr val="FF0000"/>
                </a:solidFill>
                <a:latin typeface="+mj-lt"/>
              </a:rPr>
              <a:t>використання</a:t>
            </a:r>
            <a:r>
              <a:rPr lang="ru-RU" sz="2400" b="1" dirty="0">
                <a:solidFill>
                  <a:srgbClr val="FF0000"/>
                </a:solidFill>
                <a:latin typeface="+mj-lt"/>
              </a:rPr>
              <a:t> земель</a:t>
            </a:r>
            <a:r>
              <a:rPr lang="uk-UA" sz="2400" b="1" dirty="0" smtClean="0">
                <a:solidFill>
                  <a:srgbClr val="FF0000"/>
                </a:solidFill>
                <a:latin typeface="+mj-lt"/>
              </a:rPr>
              <a:t>»</a:t>
            </a:r>
            <a:endParaRPr lang="uk-UA" sz="2400" b="1" dirty="0">
              <a:solidFill>
                <a:srgbClr val="FF0000"/>
              </a:solidFill>
              <a:latin typeface="+mj-lt"/>
            </a:endParaRPr>
          </a:p>
          <a:p>
            <a:pPr fontAlgn="base"/>
            <a:endParaRPr lang="ru-RU" dirty="0" smtClean="0">
              <a:latin typeface="+mj-lt"/>
            </a:endParaRPr>
          </a:p>
          <a:p>
            <a:pPr algn="just" fontAlgn="base"/>
            <a:r>
              <a:rPr lang="uk-UA" sz="2000" b="1" dirty="0" smtClean="0">
                <a:solidFill>
                  <a:srgbClr val="00B050"/>
                </a:solidFill>
                <a:latin typeface="+mj-lt"/>
              </a:rPr>
              <a:t>Комплексний </a:t>
            </a:r>
            <a:r>
              <a:rPr lang="uk-UA" sz="2000" b="1" dirty="0">
                <a:solidFill>
                  <a:srgbClr val="00B050"/>
                </a:solidFill>
                <a:latin typeface="+mj-lt"/>
              </a:rPr>
              <a:t>план просторового розвитку території територіальної громади </a:t>
            </a:r>
            <a:r>
              <a:rPr lang="uk-UA" sz="2000" dirty="0">
                <a:latin typeface="+mj-lt"/>
              </a:rPr>
              <a:t>- одночасно містобудівна документація на місцевому рівні та документація із землеустрою, що визначає планувальну організацію, функціональне призначення території, основні принципи і напрями формування єдиної системи громадського обслуговування населення, дорожньої мережі, інженерно-транспортної інфраструктури, інженерної підготовки і благоустрою, цивільного захисту території та населення від небезпечних природних і техногенних процесів, охорони земель та інших компонентів навколишнього природного середовища, формування </a:t>
            </a:r>
            <a:r>
              <a:rPr lang="uk-UA" sz="2000" dirty="0" err="1">
                <a:latin typeface="+mj-lt"/>
              </a:rPr>
              <a:t>екомережі</a:t>
            </a:r>
            <a:r>
              <a:rPr lang="uk-UA" sz="2000" dirty="0">
                <a:latin typeface="+mj-lt"/>
              </a:rPr>
              <a:t>, охорони і збереження культурної спадщини та традиційного характеру середовища населених пунктів, а також послідовність реалізації рішень, у тому числі етапність освоєння </a:t>
            </a:r>
            <a:r>
              <a:rPr lang="uk-UA" sz="2000" dirty="0" smtClean="0">
                <a:latin typeface="+mj-lt"/>
              </a:rPr>
              <a:t>території.</a:t>
            </a:r>
          </a:p>
        </p:txBody>
      </p:sp>
    </p:spTree>
    <p:extLst>
      <p:ext uri="{BB962C8B-B14F-4D97-AF65-F5344CB8AC3E}">
        <p14:creationId xmlns:p14="http://schemas.microsoft.com/office/powerpoint/2010/main" val="40833053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15616" y="307097"/>
            <a:ext cx="7776864" cy="6401753"/>
          </a:xfrm>
          <a:prstGeom prst="rect">
            <a:avLst/>
          </a:prstGeom>
        </p:spPr>
        <p:txBody>
          <a:bodyPr wrap="square">
            <a:spAutoFit/>
          </a:bodyPr>
          <a:lstStyle/>
          <a:p>
            <a:pPr lvl="0"/>
            <a:r>
              <a:rPr lang="uk-UA" sz="2400" b="1" dirty="0">
                <a:solidFill>
                  <a:srgbClr val="002060"/>
                </a:solidFill>
                <a:latin typeface="+mj-lt"/>
              </a:rPr>
              <a:t>Закон України від </a:t>
            </a:r>
            <a:r>
              <a:rPr lang="ru-RU" sz="2400" b="1" dirty="0">
                <a:solidFill>
                  <a:srgbClr val="002060"/>
                </a:solidFill>
                <a:latin typeface="+mj-lt"/>
              </a:rPr>
              <a:t>17 </a:t>
            </a:r>
            <a:r>
              <a:rPr lang="ru-RU" sz="2400" b="1" dirty="0" err="1">
                <a:solidFill>
                  <a:srgbClr val="002060"/>
                </a:solidFill>
                <a:latin typeface="+mj-lt"/>
              </a:rPr>
              <a:t>червня</a:t>
            </a:r>
            <a:r>
              <a:rPr lang="ru-RU" sz="2400" b="1" dirty="0">
                <a:solidFill>
                  <a:srgbClr val="002060"/>
                </a:solidFill>
                <a:latin typeface="+mj-lt"/>
              </a:rPr>
              <a:t> 2020 </a:t>
            </a:r>
            <a:r>
              <a:rPr lang="ru-RU" sz="2400" b="1" dirty="0" smtClean="0">
                <a:solidFill>
                  <a:srgbClr val="002060"/>
                </a:solidFill>
                <a:latin typeface="+mj-lt"/>
              </a:rPr>
              <a:t>р. № </a:t>
            </a:r>
            <a:r>
              <a:rPr lang="ru-RU" sz="2400" b="1" dirty="0">
                <a:solidFill>
                  <a:srgbClr val="002060"/>
                </a:solidFill>
                <a:latin typeface="+mj-lt"/>
              </a:rPr>
              <a:t>711-IX </a:t>
            </a:r>
            <a:r>
              <a:rPr lang="ru-RU" sz="2400" b="1" dirty="0" smtClean="0">
                <a:solidFill>
                  <a:srgbClr val="FF0000"/>
                </a:solidFill>
                <a:latin typeface="+mj-lt"/>
              </a:rPr>
              <a:t>«Про </a:t>
            </a:r>
            <a:r>
              <a:rPr lang="ru-RU" sz="2400" b="1" dirty="0" err="1">
                <a:solidFill>
                  <a:srgbClr val="FF0000"/>
                </a:solidFill>
                <a:latin typeface="+mj-lt"/>
              </a:rPr>
              <a:t>внесення</a:t>
            </a:r>
            <a:r>
              <a:rPr lang="ru-RU" sz="2400" b="1" dirty="0">
                <a:solidFill>
                  <a:srgbClr val="FF0000"/>
                </a:solidFill>
                <a:latin typeface="+mj-lt"/>
              </a:rPr>
              <a:t> </a:t>
            </a:r>
            <a:r>
              <a:rPr lang="ru-RU" sz="2400" b="1" dirty="0" err="1">
                <a:solidFill>
                  <a:srgbClr val="FF0000"/>
                </a:solidFill>
                <a:latin typeface="+mj-lt"/>
              </a:rPr>
              <a:t>змін</a:t>
            </a:r>
            <a:r>
              <a:rPr lang="ru-RU" sz="2400" b="1" dirty="0">
                <a:solidFill>
                  <a:srgbClr val="FF0000"/>
                </a:solidFill>
                <a:latin typeface="+mj-lt"/>
              </a:rPr>
              <a:t> до </a:t>
            </a:r>
            <a:r>
              <a:rPr lang="ru-RU" sz="2400" b="1" dirty="0" err="1">
                <a:solidFill>
                  <a:srgbClr val="FF0000"/>
                </a:solidFill>
                <a:latin typeface="+mj-lt"/>
              </a:rPr>
              <a:t>деяких</a:t>
            </a:r>
            <a:r>
              <a:rPr lang="ru-RU" sz="2400" b="1" dirty="0">
                <a:solidFill>
                  <a:srgbClr val="FF0000"/>
                </a:solidFill>
                <a:latin typeface="+mj-lt"/>
              </a:rPr>
              <a:t> </a:t>
            </a:r>
            <a:r>
              <a:rPr lang="ru-RU" sz="2400" b="1" dirty="0" err="1">
                <a:solidFill>
                  <a:srgbClr val="FF0000"/>
                </a:solidFill>
                <a:latin typeface="+mj-lt"/>
              </a:rPr>
              <a:t>законодавчих</a:t>
            </a:r>
            <a:r>
              <a:rPr lang="ru-RU" sz="2400" b="1" dirty="0">
                <a:solidFill>
                  <a:srgbClr val="FF0000"/>
                </a:solidFill>
                <a:latin typeface="+mj-lt"/>
              </a:rPr>
              <a:t> </a:t>
            </a:r>
            <a:r>
              <a:rPr lang="ru-RU" sz="2400" b="1" dirty="0" err="1">
                <a:solidFill>
                  <a:srgbClr val="FF0000"/>
                </a:solidFill>
                <a:latin typeface="+mj-lt"/>
              </a:rPr>
              <a:t>актів</a:t>
            </a:r>
            <a:r>
              <a:rPr lang="ru-RU" sz="2400" b="1" dirty="0">
                <a:solidFill>
                  <a:srgbClr val="FF0000"/>
                </a:solidFill>
                <a:latin typeface="+mj-lt"/>
              </a:rPr>
              <a:t> </a:t>
            </a:r>
            <a:r>
              <a:rPr lang="ru-RU" sz="2400" b="1" dirty="0" err="1">
                <a:solidFill>
                  <a:srgbClr val="FF0000"/>
                </a:solidFill>
                <a:latin typeface="+mj-lt"/>
              </a:rPr>
              <a:t>України</a:t>
            </a:r>
            <a:r>
              <a:rPr lang="ru-RU" sz="2400" b="1" dirty="0">
                <a:solidFill>
                  <a:srgbClr val="FF0000"/>
                </a:solidFill>
                <a:latin typeface="+mj-lt"/>
              </a:rPr>
              <a:t> </a:t>
            </a:r>
            <a:r>
              <a:rPr lang="ru-RU" sz="2400" b="1" dirty="0" err="1">
                <a:solidFill>
                  <a:srgbClr val="FF0000"/>
                </a:solidFill>
                <a:latin typeface="+mj-lt"/>
              </a:rPr>
              <a:t>щодо</a:t>
            </a:r>
            <a:r>
              <a:rPr lang="ru-RU" sz="2400" b="1" dirty="0">
                <a:solidFill>
                  <a:srgbClr val="FF0000"/>
                </a:solidFill>
                <a:latin typeface="+mj-lt"/>
              </a:rPr>
              <a:t> </a:t>
            </a:r>
            <a:r>
              <a:rPr lang="ru-RU" sz="2400" b="1" dirty="0" err="1">
                <a:solidFill>
                  <a:srgbClr val="FF0000"/>
                </a:solidFill>
                <a:latin typeface="+mj-lt"/>
              </a:rPr>
              <a:t>планування</a:t>
            </a:r>
            <a:r>
              <a:rPr lang="ru-RU" sz="2400" b="1" dirty="0">
                <a:solidFill>
                  <a:srgbClr val="FF0000"/>
                </a:solidFill>
                <a:latin typeface="+mj-lt"/>
              </a:rPr>
              <a:t> </a:t>
            </a:r>
            <a:r>
              <a:rPr lang="ru-RU" sz="2400" b="1" dirty="0" err="1">
                <a:solidFill>
                  <a:srgbClr val="FF0000"/>
                </a:solidFill>
                <a:latin typeface="+mj-lt"/>
              </a:rPr>
              <a:t>використання</a:t>
            </a:r>
            <a:r>
              <a:rPr lang="ru-RU" sz="2400" b="1" dirty="0">
                <a:solidFill>
                  <a:srgbClr val="FF0000"/>
                </a:solidFill>
                <a:latin typeface="+mj-lt"/>
              </a:rPr>
              <a:t> земель</a:t>
            </a:r>
            <a:r>
              <a:rPr lang="uk-UA" sz="2400" b="1" dirty="0" smtClean="0">
                <a:solidFill>
                  <a:srgbClr val="FF0000"/>
                </a:solidFill>
                <a:latin typeface="+mj-lt"/>
              </a:rPr>
              <a:t>»</a:t>
            </a:r>
            <a:endParaRPr lang="uk-UA" sz="2400" b="1" dirty="0">
              <a:solidFill>
                <a:srgbClr val="FF0000"/>
              </a:solidFill>
              <a:latin typeface="+mj-lt"/>
            </a:endParaRPr>
          </a:p>
          <a:p>
            <a:pPr fontAlgn="base"/>
            <a:endParaRPr lang="ru-RU" dirty="0" smtClean="0">
              <a:latin typeface="+mj-lt"/>
            </a:endParaRPr>
          </a:p>
          <a:p>
            <a:pPr algn="just" fontAlgn="base"/>
            <a:r>
              <a:rPr lang="uk-UA" sz="2000" b="1" dirty="0" smtClean="0">
                <a:solidFill>
                  <a:srgbClr val="00B050"/>
                </a:solidFill>
                <a:latin typeface="+mj-lt"/>
              </a:rPr>
              <a:t>Концепція </a:t>
            </a:r>
            <a:r>
              <a:rPr lang="uk-UA" sz="2000" b="1" dirty="0">
                <a:solidFill>
                  <a:srgbClr val="00B050"/>
                </a:solidFill>
                <a:latin typeface="+mj-lt"/>
              </a:rPr>
              <a:t>інтегрованого розвитку території територіальної громади </a:t>
            </a:r>
            <a:r>
              <a:rPr lang="uk-UA" sz="2000" dirty="0">
                <a:latin typeface="+mj-lt"/>
              </a:rPr>
              <a:t>- документ стратегічного планування, який може розроблятися на замовлення органу місцевого самоврядування із залученням місцевих мешканців, суб’єктів господарювання, що зареєстровані та/або здійснюють господарську діяльність на території відповідної територіальної громади або мають намір здійснювати таку діяльність у межах відповідної території, і визначає довгострокові, міждисциплінарні, просторові та соціально-економічні пріоритети розвитку території, є вихідними даними для розроблення містобудівної документації на місцевому рівні на принципах сталого розвитку з метою підвищення якості життя, доступності та рівності можливостей, сприяння розвитку соціальних суспільних відносин та ділової активності, оптимізації адміністративної діяльності, відповідає державним і регіональним програмам розвитку та затверджується відповідним органом місцевого </a:t>
            </a:r>
            <a:r>
              <a:rPr lang="uk-UA" sz="2000" dirty="0" smtClean="0">
                <a:latin typeface="+mj-lt"/>
              </a:rPr>
              <a:t>самоврядування.</a:t>
            </a:r>
          </a:p>
        </p:txBody>
      </p:sp>
    </p:spTree>
    <p:extLst>
      <p:ext uri="{BB962C8B-B14F-4D97-AF65-F5344CB8AC3E}">
        <p14:creationId xmlns:p14="http://schemas.microsoft.com/office/powerpoint/2010/main" val="20630375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15616" y="307097"/>
            <a:ext cx="7776864" cy="6063198"/>
          </a:xfrm>
          <a:prstGeom prst="rect">
            <a:avLst/>
          </a:prstGeom>
        </p:spPr>
        <p:txBody>
          <a:bodyPr wrap="square">
            <a:spAutoFit/>
          </a:bodyPr>
          <a:lstStyle/>
          <a:p>
            <a:pPr lvl="0"/>
            <a:r>
              <a:rPr lang="uk-UA" sz="2400" b="1" dirty="0">
                <a:solidFill>
                  <a:srgbClr val="002060"/>
                </a:solidFill>
                <a:latin typeface="+mj-lt"/>
              </a:rPr>
              <a:t>Закон України від </a:t>
            </a:r>
            <a:r>
              <a:rPr lang="ru-RU" sz="2400" b="1" dirty="0">
                <a:solidFill>
                  <a:srgbClr val="002060"/>
                </a:solidFill>
                <a:latin typeface="+mj-lt"/>
              </a:rPr>
              <a:t>17 </a:t>
            </a:r>
            <a:r>
              <a:rPr lang="ru-RU" sz="2400" b="1" dirty="0" err="1">
                <a:solidFill>
                  <a:srgbClr val="002060"/>
                </a:solidFill>
                <a:latin typeface="+mj-lt"/>
              </a:rPr>
              <a:t>червня</a:t>
            </a:r>
            <a:r>
              <a:rPr lang="ru-RU" sz="2400" b="1" dirty="0">
                <a:solidFill>
                  <a:srgbClr val="002060"/>
                </a:solidFill>
                <a:latin typeface="+mj-lt"/>
              </a:rPr>
              <a:t> 2020 </a:t>
            </a:r>
            <a:r>
              <a:rPr lang="ru-RU" sz="2400" b="1" dirty="0" smtClean="0">
                <a:solidFill>
                  <a:srgbClr val="002060"/>
                </a:solidFill>
                <a:latin typeface="+mj-lt"/>
              </a:rPr>
              <a:t>р. № </a:t>
            </a:r>
            <a:r>
              <a:rPr lang="ru-RU" sz="2400" b="1" dirty="0">
                <a:solidFill>
                  <a:srgbClr val="002060"/>
                </a:solidFill>
                <a:latin typeface="+mj-lt"/>
              </a:rPr>
              <a:t>711-IX </a:t>
            </a:r>
            <a:r>
              <a:rPr lang="ru-RU" sz="2400" b="1" dirty="0" smtClean="0">
                <a:solidFill>
                  <a:srgbClr val="FF0000"/>
                </a:solidFill>
                <a:latin typeface="+mj-lt"/>
              </a:rPr>
              <a:t>«Про </a:t>
            </a:r>
            <a:r>
              <a:rPr lang="ru-RU" sz="2400" b="1" dirty="0" err="1">
                <a:solidFill>
                  <a:srgbClr val="FF0000"/>
                </a:solidFill>
                <a:latin typeface="+mj-lt"/>
              </a:rPr>
              <a:t>внесення</a:t>
            </a:r>
            <a:r>
              <a:rPr lang="ru-RU" sz="2400" b="1" dirty="0">
                <a:solidFill>
                  <a:srgbClr val="FF0000"/>
                </a:solidFill>
                <a:latin typeface="+mj-lt"/>
              </a:rPr>
              <a:t> </a:t>
            </a:r>
            <a:r>
              <a:rPr lang="ru-RU" sz="2400" b="1" dirty="0" err="1">
                <a:solidFill>
                  <a:srgbClr val="FF0000"/>
                </a:solidFill>
                <a:latin typeface="+mj-lt"/>
              </a:rPr>
              <a:t>змін</a:t>
            </a:r>
            <a:r>
              <a:rPr lang="ru-RU" sz="2400" b="1" dirty="0">
                <a:solidFill>
                  <a:srgbClr val="FF0000"/>
                </a:solidFill>
                <a:latin typeface="+mj-lt"/>
              </a:rPr>
              <a:t> до </a:t>
            </a:r>
            <a:r>
              <a:rPr lang="ru-RU" sz="2400" b="1" dirty="0" err="1">
                <a:solidFill>
                  <a:srgbClr val="FF0000"/>
                </a:solidFill>
                <a:latin typeface="+mj-lt"/>
              </a:rPr>
              <a:t>деяких</a:t>
            </a:r>
            <a:r>
              <a:rPr lang="ru-RU" sz="2400" b="1" dirty="0">
                <a:solidFill>
                  <a:srgbClr val="FF0000"/>
                </a:solidFill>
                <a:latin typeface="+mj-lt"/>
              </a:rPr>
              <a:t> </a:t>
            </a:r>
            <a:r>
              <a:rPr lang="ru-RU" sz="2400" b="1" dirty="0" err="1">
                <a:solidFill>
                  <a:srgbClr val="FF0000"/>
                </a:solidFill>
                <a:latin typeface="+mj-lt"/>
              </a:rPr>
              <a:t>законодавчих</a:t>
            </a:r>
            <a:r>
              <a:rPr lang="ru-RU" sz="2400" b="1" dirty="0">
                <a:solidFill>
                  <a:srgbClr val="FF0000"/>
                </a:solidFill>
                <a:latin typeface="+mj-lt"/>
              </a:rPr>
              <a:t> </a:t>
            </a:r>
            <a:r>
              <a:rPr lang="ru-RU" sz="2400" b="1" dirty="0" err="1">
                <a:solidFill>
                  <a:srgbClr val="FF0000"/>
                </a:solidFill>
                <a:latin typeface="+mj-lt"/>
              </a:rPr>
              <a:t>актів</a:t>
            </a:r>
            <a:r>
              <a:rPr lang="ru-RU" sz="2400" b="1" dirty="0">
                <a:solidFill>
                  <a:srgbClr val="FF0000"/>
                </a:solidFill>
                <a:latin typeface="+mj-lt"/>
              </a:rPr>
              <a:t> </a:t>
            </a:r>
            <a:r>
              <a:rPr lang="ru-RU" sz="2400" b="1" dirty="0" err="1">
                <a:solidFill>
                  <a:srgbClr val="FF0000"/>
                </a:solidFill>
                <a:latin typeface="+mj-lt"/>
              </a:rPr>
              <a:t>України</a:t>
            </a:r>
            <a:r>
              <a:rPr lang="ru-RU" sz="2400" b="1" dirty="0">
                <a:solidFill>
                  <a:srgbClr val="FF0000"/>
                </a:solidFill>
                <a:latin typeface="+mj-lt"/>
              </a:rPr>
              <a:t> </a:t>
            </a:r>
            <a:r>
              <a:rPr lang="ru-RU" sz="2400" b="1" dirty="0" err="1">
                <a:solidFill>
                  <a:srgbClr val="FF0000"/>
                </a:solidFill>
                <a:latin typeface="+mj-lt"/>
              </a:rPr>
              <a:t>щодо</a:t>
            </a:r>
            <a:r>
              <a:rPr lang="ru-RU" sz="2400" b="1" dirty="0">
                <a:solidFill>
                  <a:srgbClr val="FF0000"/>
                </a:solidFill>
                <a:latin typeface="+mj-lt"/>
              </a:rPr>
              <a:t> </a:t>
            </a:r>
            <a:r>
              <a:rPr lang="ru-RU" sz="2400" b="1" dirty="0" err="1">
                <a:solidFill>
                  <a:srgbClr val="FF0000"/>
                </a:solidFill>
                <a:latin typeface="+mj-lt"/>
              </a:rPr>
              <a:t>планування</a:t>
            </a:r>
            <a:r>
              <a:rPr lang="ru-RU" sz="2400" b="1" dirty="0">
                <a:solidFill>
                  <a:srgbClr val="FF0000"/>
                </a:solidFill>
                <a:latin typeface="+mj-lt"/>
              </a:rPr>
              <a:t> </a:t>
            </a:r>
            <a:r>
              <a:rPr lang="ru-RU" sz="2400" b="1" dirty="0" err="1">
                <a:solidFill>
                  <a:srgbClr val="FF0000"/>
                </a:solidFill>
                <a:latin typeface="+mj-lt"/>
              </a:rPr>
              <a:t>використання</a:t>
            </a:r>
            <a:r>
              <a:rPr lang="ru-RU" sz="2400" b="1" dirty="0">
                <a:solidFill>
                  <a:srgbClr val="FF0000"/>
                </a:solidFill>
                <a:latin typeface="+mj-lt"/>
              </a:rPr>
              <a:t> земель</a:t>
            </a:r>
            <a:r>
              <a:rPr lang="uk-UA" sz="2400" b="1" dirty="0" smtClean="0">
                <a:solidFill>
                  <a:srgbClr val="FF0000"/>
                </a:solidFill>
                <a:latin typeface="+mj-lt"/>
              </a:rPr>
              <a:t>»</a:t>
            </a:r>
            <a:endParaRPr lang="uk-UA" sz="2400" b="1" dirty="0">
              <a:solidFill>
                <a:srgbClr val="FF0000"/>
              </a:solidFill>
              <a:latin typeface="+mj-lt"/>
            </a:endParaRPr>
          </a:p>
          <a:p>
            <a:pPr fontAlgn="base"/>
            <a:endParaRPr lang="ru-RU" dirty="0" smtClean="0">
              <a:latin typeface="+mj-lt"/>
            </a:endParaRPr>
          </a:p>
          <a:p>
            <a:pPr algn="just" fontAlgn="base"/>
            <a:r>
              <a:rPr lang="uk-UA" sz="2000" b="1" dirty="0" smtClean="0">
                <a:solidFill>
                  <a:srgbClr val="00B050"/>
                </a:solidFill>
                <a:latin typeface="+mj-lt"/>
              </a:rPr>
              <a:t>План зонування території (</a:t>
            </a:r>
            <a:r>
              <a:rPr lang="uk-UA" sz="2000" b="1" dirty="0" err="1" smtClean="0">
                <a:solidFill>
                  <a:srgbClr val="00B050"/>
                </a:solidFill>
                <a:latin typeface="+mj-lt"/>
              </a:rPr>
              <a:t>зонінг</a:t>
            </a:r>
            <a:r>
              <a:rPr lang="uk-UA" sz="2000" b="1" dirty="0" smtClean="0">
                <a:solidFill>
                  <a:srgbClr val="00B050"/>
                </a:solidFill>
                <a:latin typeface="+mj-lt"/>
              </a:rPr>
              <a:t>) </a:t>
            </a:r>
            <a:r>
              <a:rPr lang="uk-UA" sz="2000" dirty="0" smtClean="0">
                <a:latin typeface="+mj-lt"/>
              </a:rPr>
              <a:t>- документація, що є складовою комплексного плану просторового розвитку території територіальної громади або генерального плану населеного пункту і визначає умови та обмеження використання території у межах визначених функціональних зон</a:t>
            </a:r>
          </a:p>
          <a:p>
            <a:pPr algn="just" fontAlgn="base"/>
            <a:endParaRPr lang="uk-UA" sz="2000" b="1" dirty="0" smtClean="0">
              <a:solidFill>
                <a:srgbClr val="00B050"/>
              </a:solidFill>
              <a:latin typeface="+mj-lt"/>
            </a:endParaRPr>
          </a:p>
          <a:p>
            <a:pPr algn="just" fontAlgn="base"/>
            <a:r>
              <a:rPr lang="uk-UA" sz="2000" b="1" dirty="0" smtClean="0">
                <a:solidFill>
                  <a:srgbClr val="00B050"/>
                </a:solidFill>
                <a:latin typeface="+mj-lt"/>
              </a:rPr>
              <a:t>Функціональна зона території </a:t>
            </a:r>
            <a:r>
              <a:rPr lang="uk-UA" sz="2000" dirty="0" smtClean="0">
                <a:latin typeface="+mj-lt"/>
              </a:rPr>
              <a:t>- визначена комплексним планом просторового розвитку території територіальної громади, генеральним планом населеного пункту, планом зонування території частина території територіальної громади, щодо якої визначений певний набір дозволених (переважних (основних) та супутніх) видів цільового призначення земельних ділянок та відповідно до законодавства встановлені обмеження у використанні земель у сфері забудови</a:t>
            </a:r>
          </a:p>
          <a:p>
            <a:pPr fontAlgn="base"/>
            <a:endParaRPr lang="ru-RU" dirty="0" smtClean="0">
              <a:latin typeface="+mj-lt"/>
            </a:endParaRPr>
          </a:p>
        </p:txBody>
      </p:sp>
    </p:spTree>
    <p:extLst>
      <p:ext uri="{BB962C8B-B14F-4D97-AF65-F5344CB8AC3E}">
        <p14:creationId xmlns:p14="http://schemas.microsoft.com/office/powerpoint/2010/main" val="16224933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88640"/>
            <a:ext cx="7498080" cy="1224136"/>
          </a:xfrm>
        </p:spPr>
        <p:txBody>
          <a:bodyPr>
            <a:noAutofit/>
          </a:bodyPr>
          <a:lstStyle/>
          <a:p>
            <a:r>
              <a:rPr lang="ru-RU" sz="2000" b="1" dirty="0" err="1" smtClean="0">
                <a:solidFill>
                  <a:schemeClr val="tx1"/>
                </a:solidFill>
              </a:rPr>
              <a:t>Розпорядження</a:t>
            </a:r>
            <a:r>
              <a:rPr lang="ru-RU" sz="2000" b="1" dirty="0" smtClean="0">
                <a:solidFill>
                  <a:schemeClr val="tx1"/>
                </a:solidFill>
              </a:rPr>
              <a:t> </a:t>
            </a:r>
            <a:r>
              <a:rPr lang="ru-RU" sz="2000" b="1" dirty="0" err="1" smtClean="0">
                <a:solidFill>
                  <a:schemeClr val="tx1"/>
                </a:solidFill>
              </a:rPr>
              <a:t>Кабінету</a:t>
            </a:r>
            <a:r>
              <a:rPr lang="ru-RU" sz="2000" b="1" dirty="0" smtClean="0">
                <a:solidFill>
                  <a:schemeClr val="tx1"/>
                </a:solidFill>
              </a:rPr>
              <a:t> </a:t>
            </a:r>
            <a:r>
              <a:rPr lang="ru-RU" sz="2000" b="1" dirty="0" err="1" smtClean="0">
                <a:solidFill>
                  <a:schemeClr val="tx1"/>
                </a:solidFill>
              </a:rPr>
              <a:t>Міністрів</a:t>
            </a:r>
            <a:r>
              <a:rPr lang="ru-RU" sz="2000" b="1" dirty="0" smtClean="0">
                <a:solidFill>
                  <a:schemeClr val="tx1"/>
                </a:solidFill>
              </a:rPr>
              <a:t> </a:t>
            </a:r>
            <a:r>
              <a:rPr lang="ru-RU" sz="2000" b="1" dirty="0" err="1" smtClean="0">
                <a:solidFill>
                  <a:schemeClr val="tx1"/>
                </a:solidFill>
              </a:rPr>
              <a:t>України</a:t>
            </a:r>
            <a:r>
              <a:rPr lang="ru-RU" sz="2000" b="1" dirty="0" smtClean="0">
                <a:solidFill>
                  <a:schemeClr val="tx1"/>
                </a:solidFill>
              </a:rPr>
              <a:t> </a:t>
            </a:r>
            <a:r>
              <a:rPr lang="ru-RU" sz="2000" b="1" dirty="0">
                <a:solidFill>
                  <a:schemeClr val="tx1"/>
                </a:solidFill>
              </a:rPr>
              <a:t/>
            </a:r>
            <a:br>
              <a:rPr lang="ru-RU" sz="2000" b="1" dirty="0">
                <a:solidFill>
                  <a:schemeClr val="tx1"/>
                </a:solidFill>
              </a:rPr>
            </a:br>
            <a:r>
              <a:rPr lang="ru-RU" sz="2000" b="1" dirty="0">
                <a:solidFill>
                  <a:srgbClr val="FF0000"/>
                </a:solidFill>
              </a:rPr>
              <a:t>«Про </a:t>
            </a:r>
            <a:r>
              <a:rPr lang="ru-RU" sz="2000" b="1" dirty="0" err="1">
                <a:solidFill>
                  <a:srgbClr val="FF0000"/>
                </a:solidFill>
              </a:rPr>
              <a:t>схвалення</a:t>
            </a:r>
            <a:r>
              <a:rPr lang="ru-RU" sz="2000" b="1" dirty="0">
                <a:solidFill>
                  <a:srgbClr val="FF0000"/>
                </a:solidFill>
              </a:rPr>
              <a:t> </a:t>
            </a:r>
            <a:r>
              <a:rPr lang="ru-RU" sz="2000" b="1" dirty="0" err="1">
                <a:solidFill>
                  <a:srgbClr val="FF0000"/>
                </a:solidFill>
              </a:rPr>
              <a:t>Концепції</a:t>
            </a:r>
            <a:r>
              <a:rPr lang="ru-RU" sz="2000" b="1" dirty="0">
                <a:solidFill>
                  <a:srgbClr val="FF0000"/>
                </a:solidFill>
              </a:rPr>
              <a:t> </a:t>
            </a:r>
            <a:r>
              <a:rPr lang="ru-RU" sz="2000" b="1" dirty="0" err="1">
                <a:solidFill>
                  <a:srgbClr val="FF0000"/>
                </a:solidFill>
              </a:rPr>
              <a:t>Загальнодержавної</a:t>
            </a:r>
            <a:r>
              <a:rPr lang="ru-RU" sz="2000" b="1" dirty="0">
                <a:solidFill>
                  <a:srgbClr val="FF0000"/>
                </a:solidFill>
              </a:rPr>
              <a:t> </a:t>
            </a:r>
            <a:r>
              <a:rPr lang="ru-RU" sz="2000" b="1" dirty="0" err="1">
                <a:solidFill>
                  <a:srgbClr val="FF0000"/>
                </a:solidFill>
              </a:rPr>
              <a:t>цільової</a:t>
            </a:r>
            <a:r>
              <a:rPr lang="ru-RU" sz="2000" b="1" dirty="0">
                <a:solidFill>
                  <a:srgbClr val="FF0000"/>
                </a:solidFill>
              </a:rPr>
              <a:t> </a:t>
            </a:r>
            <a:r>
              <a:rPr lang="ru-RU" sz="2000" b="1" dirty="0" err="1">
                <a:solidFill>
                  <a:srgbClr val="FF0000"/>
                </a:solidFill>
              </a:rPr>
              <a:t>програми</a:t>
            </a:r>
            <a:r>
              <a:rPr lang="ru-RU" sz="2000" b="1" dirty="0">
                <a:solidFill>
                  <a:srgbClr val="FF0000"/>
                </a:solidFill>
              </a:rPr>
              <a:t> </a:t>
            </a:r>
            <a:r>
              <a:rPr lang="ru-RU" sz="2000" b="1" dirty="0" err="1">
                <a:solidFill>
                  <a:srgbClr val="FF0000"/>
                </a:solidFill>
              </a:rPr>
              <a:t>використання</a:t>
            </a:r>
            <a:r>
              <a:rPr lang="ru-RU" sz="2000" b="1" dirty="0">
                <a:solidFill>
                  <a:srgbClr val="FF0000"/>
                </a:solidFill>
              </a:rPr>
              <a:t> та </a:t>
            </a:r>
            <a:r>
              <a:rPr lang="ru-RU" sz="2000" b="1" dirty="0" err="1">
                <a:solidFill>
                  <a:srgbClr val="FF0000"/>
                </a:solidFill>
              </a:rPr>
              <a:t>охорони</a:t>
            </a:r>
            <a:r>
              <a:rPr lang="ru-RU" sz="2000" b="1" dirty="0">
                <a:solidFill>
                  <a:srgbClr val="FF0000"/>
                </a:solidFill>
              </a:rPr>
              <a:t> </a:t>
            </a:r>
            <a:r>
              <a:rPr lang="ru-RU" sz="2000" b="1" dirty="0" smtClean="0">
                <a:solidFill>
                  <a:srgbClr val="FF0000"/>
                </a:solidFill>
              </a:rPr>
              <a:t>земель»</a:t>
            </a:r>
            <a:r>
              <a:rPr lang="ru-RU" sz="2000" b="1" dirty="0">
                <a:solidFill>
                  <a:srgbClr val="FF0000"/>
                </a:solidFill>
              </a:rPr>
              <a:t> </a:t>
            </a:r>
            <a:r>
              <a:rPr lang="ru-RU" sz="2000" b="1" dirty="0" smtClean="0">
                <a:solidFill>
                  <a:srgbClr val="FF0000"/>
                </a:solidFill>
              </a:rPr>
              <a:t> </a:t>
            </a:r>
            <a:br>
              <a:rPr lang="ru-RU" sz="2000" b="1" dirty="0" smtClean="0">
                <a:solidFill>
                  <a:srgbClr val="FF0000"/>
                </a:solidFill>
              </a:rPr>
            </a:br>
            <a:r>
              <a:rPr lang="ru-RU" sz="2000" b="1" dirty="0" err="1" smtClean="0">
                <a:solidFill>
                  <a:schemeClr val="tx1"/>
                </a:solidFill>
              </a:rPr>
              <a:t>від</a:t>
            </a:r>
            <a:r>
              <a:rPr lang="ru-RU" sz="2000" b="1" dirty="0" smtClean="0">
                <a:solidFill>
                  <a:schemeClr val="tx1"/>
                </a:solidFill>
              </a:rPr>
              <a:t> </a:t>
            </a:r>
            <a:r>
              <a:rPr lang="ru-RU" sz="2000" b="1" dirty="0">
                <a:solidFill>
                  <a:schemeClr val="tx1"/>
                </a:solidFill>
              </a:rPr>
              <a:t>19 </a:t>
            </a:r>
            <a:r>
              <a:rPr lang="ru-RU" sz="2000" b="1" dirty="0" err="1">
                <a:solidFill>
                  <a:schemeClr val="tx1"/>
                </a:solidFill>
              </a:rPr>
              <a:t>січня</a:t>
            </a:r>
            <a:r>
              <a:rPr lang="ru-RU" sz="2000" b="1" dirty="0">
                <a:solidFill>
                  <a:schemeClr val="tx1"/>
                </a:solidFill>
              </a:rPr>
              <a:t> 2022 р. № 70-р</a:t>
            </a:r>
          </a:p>
        </p:txBody>
      </p:sp>
      <p:sp>
        <p:nvSpPr>
          <p:cNvPr id="3" name="Содержимое 2"/>
          <p:cNvSpPr>
            <a:spLocks noGrp="1"/>
          </p:cNvSpPr>
          <p:nvPr>
            <p:ph idx="1"/>
          </p:nvPr>
        </p:nvSpPr>
        <p:spPr>
          <a:xfrm>
            <a:off x="1187624" y="1628800"/>
            <a:ext cx="7848872" cy="4896544"/>
          </a:xfrm>
        </p:spPr>
        <p:txBody>
          <a:bodyPr>
            <a:normAutofit lnSpcReduction="10000"/>
          </a:bodyPr>
          <a:lstStyle/>
          <a:p>
            <a:pPr marL="342900" indent="-342900" algn="just">
              <a:buFont typeface="Wingdings" panose="05000000000000000000" pitchFamily="2" charset="2"/>
              <a:buChar char="Ø"/>
            </a:pPr>
            <a:r>
              <a:rPr lang="uk-UA" sz="2000" dirty="0"/>
              <a:t>Земельний фонд України становить 60,4 млн. гектарів і характеризується надзвичайно високим рівнем освоєння. Близько 70 відсотків земельного фонду України становлять сільськогосподарські землі, близько 4 відсотків - забудовані землі.</a:t>
            </a:r>
          </a:p>
          <a:p>
            <a:pPr marL="342900" indent="-342900" algn="just">
              <a:buFont typeface="Wingdings" panose="05000000000000000000" pitchFamily="2" charset="2"/>
              <a:buChar char="Ø"/>
            </a:pPr>
            <a:endParaRPr lang="uk-UA" sz="2000" dirty="0"/>
          </a:p>
          <a:p>
            <a:pPr marL="342900" indent="-342900" algn="just">
              <a:buFont typeface="Wingdings" panose="05000000000000000000" pitchFamily="2" charset="2"/>
              <a:buChar char="Ø"/>
            </a:pPr>
            <a:r>
              <a:rPr lang="uk-UA" sz="2000" dirty="0"/>
              <a:t>Високий рівень господарського освоєння території України визначає інтенсивний вплив </a:t>
            </a:r>
            <a:r>
              <a:rPr lang="uk-UA" sz="2000" dirty="0" err="1"/>
              <a:t>антропо</a:t>
            </a:r>
            <a:r>
              <a:rPr lang="uk-UA" sz="2000" dirty="0"/>
              <a:t>- та техногенезу на навколишнє природне середовище, в тому числі на земельні ресурси, склад і характер процесів, які відбуваються у сфері використання земель.</a:t>
            </a:r>
          </a:p>
          <a:p>
            <a:pPr marL="342900" indent="-342900" algn="just">
              <a:buFont typeface="Wingdings" panose="05000000000000000000" pitchFamily="2" charset="2"/>
              <a:buChar char="Ø"/>
            </a:pPr>
            <a:endParaRPr lang="uk-UA" sz="2000" dirty="0"/>
          </a:p>
          <a:p>
            <a:pPr marL="342900" indent="-342900" algn="just">
              <a:buFont typeface="Wingdings" panose="05000000000000000000" pitchFamily="2" charset="2"/>
              <a:buChar char="Ø"/>
            </a:pPr>
            <a:r>
              <a:rPr lang="uk-UA" sz="2000" dirty="0"/>
              <a:t>Найбільшу питому вагу мають сільськогосподарські землі (близько 70 відсотків). Рівень розорювання земель в державі досягає в середньому 54 відсотки, а у деяких областях - 70 відсотків і більше.</a:t>
            </a:r>
          </a:p>
          <a:p>
            <a:pPr marL="342900" indent="-342900" algn="just">
              <a:buFont typeface="Wingdings" panose="05000000000000000000" pitchFamily="2" charset="2"/>
              <a:buChar char="Ø"/>
            </a:pPr>
            <a:endParaRPr lang="uk-UA" sz="2000" dirty="0"/>
          </a:p>
        </p:txBody>
      </p:sp>
    </p:spTree>
    <p:extLst>
      <p:ext uri="{BB962C8B-B14F-4D97-AF65-F5344CB8AC3E}">
        <p14:creationId xmlns:p14="http://schemas.microsoft.com/office/powerpoint/2010/main" val="347135493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88640"/>
            <a:ext cx="7498080" cy="1224136"/>
          </a:xfrm>
        </p:spPr>
        <p:txBody>
          <a:bodyPr>
            <a:noAutofit/>
          </a:bodyPr>
          <a:lstStyle/>
          <a:p>
            <a:r>
              <a:rPr lang="ru-RU" sz="2000" b="1" dirty="0" err="1" smtClean="0">
                <a:solidFill>
                  <a:schemeClr val="tx1"/>
                </a:solidFill>
              </a:rPr>
              <a:t>Розпорядження</a:t>
            </a:r>
            <a:r>
              <a:rPr lang="ru-RU" sz="2000" b="1" dirty="0" smtClean="0">
                <a:solidFill>
                  <a:schemeClr val="tx1"/>
                </a:solidFill>
              </a:rPr>
              <a:t> </a:t>
            </a:r>
            <a:r>
              <a:rPr lang="ru-RU" sz="2000" b="1" dirty="0" err="1" smtClean="0">
                <a:solidFill>
                  <a:schemeClr val="tx1"/>
                </a:solidFill>
              </a:rPr>
              <a:t>Кабінету</a:t>
            </a:r>
            <a:r>
              <a:rPr lang="ru-RU" sz="2000" b="1" dirty="0" smtClean="0">
                <a:solidFill>
                  <a:schemeClr val="tx1"/>
                </a:solidFill>
              </a:rPr>
              <a:t> </a:t>
            </a:r>
            <a:r>
              <a:rPr lang="ru-RU" sz="2000" b="1" dirty="0" err="1" smtClean="0">
                <a:solidFill>
                  <a:schemeClr val="tx1"/>
                </a:solidFill>
              </a:rPr>
              <a:t>Міністрів</a:t>
            </a:r>
            <a:r>
              <a:rPr lang="ru-RU" sz="2000" b="1" dirty="0" smtClean="0">
                <a:solidFill>
                  <a:schemeClr val="tx1"/>
                </a:solidFill>
              </a:rPr>
              <a:t> </a:t>
            </a:r>
            <a:r>
              <a:rPr lang="ru-RU" sz="2000" b="1" dirty="0" err="1" smtClean="0">
                <a:solidFill>
                  <a:schemeClr val="tx1"/>
                </a:solidFill>
              </a:rPr>
              <a:t>України</a:t>
            </a:r>
            <a:r>
              <a:rPr lang="ru-RU" sz="2000" b="1" dirty="0" smtClean="0">
                <a:solidFill>
                  <a:schemeClr val="tx1"/>
                </a:solidFill>
              </a:rPr>
              <a:t> </a:t>
            </a:r>
            <a:r>
              <a:rPr lang="ru-RU" sz="2000" b="1" dirty="0">
                <a:solidFill>
                  <a:schemeClr val="tx1"/>
                </a:solidFill>
              </a:rPr>
              <a:t/>
            </a:r>
            <a:br>
              <a:rPr lang="ru-RU" sz="2000" b="1" dirty="0">
                <a:solidFill>
                  <a:schemeClr val="tx1"/>
                </a:solidFill>
              </a:rPr>
            </a:br>
            <a:r>
              <a:rPr lang="ru-RU" sz="2000" b="1" dirty="0">
                <a:solidFill>
                  <a:srgbClr val="FF0000"/>
                </a:solidFill>
              </a:rPr>
              <a:t>«Про </a:t>
            </a:r>
            <a:r>
              <a:rPr lang="ru-RU" sz="2000" b="1" dirty="0" err="1">
                <a:solidFill>
                  <a:srgbClr val="FF0000"/>
                </a:solidFill>
              </a:rPr>
              <a:t>схвалення</a:t>
            </a:r>
            <a:r>
              <a:rPr lang="ru-RU" sz="2000" b="1" dirty="0">
                <a:solidFill>
                  <a:srgbClr val="FF0000"/>
                </a:solidFill>
              </a:rPr>
              <a:t> </a:t>
            </a:r>
            <a:r>
              <a:rPr lang="ru-RU" sz="2000" b="1" dirty="0" err="1">
                <a:solidFill>
                  <a:srgbClr val="FF0000"/>
                </a:solidFill>
              </a:rPr>
              <a:t>Концепції</a:t>
            </a:r>
            <a:r>
              <a:rPr lang="ru-RU" sz="2000" b="1" dirty="0">
                <a:solidFill>
                  <a:srgbClr val="FF0000"/>
                </a:solidFill>
              </a:rPr>
              <a:t> </a:t>
            </a:r>
            <a:r>
              <a:rPr lang="ru-RU" sz="2000" b="1" dirty="0" err="1">
                <a:solidFill>
                  <a:srgbClr val="FF0000"/>
                </a:solidFill>
              </a:rPr>
              <a:t>Загальнодержавної</a:t>
            </a:r>
            <a:r>
              <a:rPr lang="ru-RU" sz="2000" b="1" dirty="0">
                <a:solidFill>
                  <a:srgbClr val="FF0000"/>
                </a:solidFill>
              </a:rPr>
              <a:t> </a:t>
            </a:r>
            <a:r>
              <a:rPr lang="ru-RU" sz="2000" b="1" dirty="0" err="1">
                <a:solidFill>
                  <a:srgbClr val="FF0000"/>
                </a:solidFill>
              </a:rPr>
              <a:t>цільової</a:t>
            </a:r>
            <a:r>
              <a:rPr lang="ru-RU" sz="2000" b="1" dirty="0">
                <a:solidFill>
                  <a:srgbClr val="FF0000"/>
                </a:solidFill>
              </a:rPr>
              <a:t> </a:t>
            </a:r>
            <a:r>
              <a:rPr lang="ru-RU" sz="2000" b="1" dirty="0" err="1">
                <a:solidFill>
                  <a:srgbClr val="FF0000"/>
                </a:solidFill>
              </a:rPr>
              <a:t>програми</a:t>
            </a:r>
            <a:r>
              <a:rPr lang="ru-RU" sz="2000" b="1" dirty="0">
                <a:solidFill>
                  <a:srgbClr val="FF0000"/>
                </a:solidFill>
              </a:rPr>
              <a:t> </a:t>
            </a:r>
            <a:r>
              <a:rPr lang="ru-RU" sz="2000" b="1" dirty="0" err="1">
                <a:solidFill>
                  <a:srgbClr val="FF0000"/>
                </a:solidFill>
              </a:rPr>
              <a:t>використання</a:t>
            </a:r>
            <a:r>
              <a:rPr lang="ru-RU" sz="2000" b="1" dirty="0">
                <a:solidFill>
                  <a:srgbClr val="FF0000"/>
                </a:solidFill>
              </a:rPr>
              <a:t> та </a:t>
            </a:r>
            <a:r>
              <a:rPr lang="ru-RU" sz="2000" b="1" dirty="0" err="1">
                <a:solidFill>
                  <a:srgbClr val="FF0000"/>
                </a:solidFill>
              </a:rPr>
              <a:t>охорони</a:t>
            </a:r>
            <a:r>
              <a:rPr lang="ru-RU" sz="2000" b="1" dirty="0">
                <a:solidFill>
                  <a:srgbClr val="FF0000"/>
                </a:solidFill>
              </a:rPr>
              <a:t> </a:t>
            </a:r>
            <a:r>
              <a:rPr lang="ru-RU" sz="2000" b="1" dirty="0" smtClean="0">
                <a:solidFill>
                  <a:srgbClr val="FF0000"/>
                </a:solidFill>
              </a:rPr>
              <a:t>земель»</a:t>
            </a:r>
            <a:r>
              <a:rPr lang="ru-RU" sz="2000" b="1" dirty="0">
                <a:solidFill>
                  <a:srgbClr val="FF0000"/>
                </a:solidFill>
              </a:rPr>
              <a:t> </a:t>
            </a:r>
            <a:r>
              <a:rPr lang="ru-RU" sz="2000" b="1" dirty="0" smtClean="0">
                <a:solidFill>
                  <a:srgbClr val="FF0000"/>
                </a:solidFill>
              </a:rPr>
              <a:t> </a:t>
            </a:r>
            <a:br>
              <a:rPr lang="ru-RU" sz="2000" b="1" dirty="0" smtClean="0">
                <a:solidFill>
                  <a:srgbClr val="FF0000"/>
                </a:solidFill>
              </a:rPr>
            </a:br>
            <a:r>
              <a:rPr lang="ru-RU" sz="2000" b="1" dirty="0" err="1" smtClean="0">
                <a:solidFill>
                  <a:schemeClr val="tx1"/>
                </a:solidFill>
              </a:rPr>
              <a:t>від</a:t>
            </a:r>
            <a:r>
              <a:rPr lang="ru-RU" sz="2000" b="1" dirty="0" smtClean="0">
                <a:solidFill>
                  <a:schemeClr val="tx1"/>
                </a:solidFill>
              </a:rPr>
              <a:t> </a:t>
            </a:r>
            <a:r>
              <a:rPr lang="ru-RU" sz="2000" b="1" dirty="0">
                <a:solidFill>
                  <a:schemeClr val="tx1"/>
                </a:solidFill>
              </a:rPr>
              <a:t>19 </a:t>
            </a:r>
            <a:r>
              <a:rPr lang="ru-RU" sz="2000" b="1" dirty="0" err="1">
                <a:solidFill>
                  <a:schemeClr val="tx1"/>
                </a:solidFill>
              </a:rPr>
              <a:t>січня</a:t>
            </a:r>
            <a:r>
              <a:rPr lang="ru-RU" sz="2000" b="1" dirty="0">
                <a:solidFill>
                  <a:schemeClr val="tx1"/>
                </a:solidFill>
              </a:rPr>
              <a:t> 2022 р. № 70-р</a:t>
            </a:r>
          </a:p>
        </p:txBody>
      </p:sp>
      <p:sp>
        <p:nvSpPr>
          <p:cNvPr id="3" name="Содержимое 2"/>
          <p:cNvSpPr>
            <a:spLocks noGrp="1"/>
          </p:cNvSpPr>
          <p:nvPr>
            <p:ph idx="1"/>
          </p:nvPr>
        </p:nvSpPr>
        <p:spPr>
          <a:xfrm>
            <a:off x="1187624" y="1628800"/>
            <a:ext cx="7848872" cy="4896544"/>
          </a:xfrm>
        </p:spPr>
        <p:txBody>
          <a:bodyPr>
            <a:normAutofit fontScale="85000" lnSpcReduction="10000"/>
          </a:bodyPr>
          <a:lstStyle/>
          <a:p>
            <a:pPr marL="342900" indent="-342900" algn="just">
              <a:buFont typeface="Wingdings" panose="05000000000000000000" pitchFamily="2" charset="2"/>
              <a:buChar char="Ø"/>
            </a:pPr>
            <a:r>
              <a:rPr lang="uk-UA" sz="2000" dirty="0" smtClean="0"/>
              <a:t>Надмірне </a:t>
            </a:r>
            <a:r>
              <a:rPr lang="uk-UA" sz="2000" dirty="0"/>
              <a:t>розширення площі ріллі за рахунок </a:t>
            </a:r>
            <a:r>
              <a:rPr lang="uk-UA" sz="2000" dirty="0" err="1"/>
              <a:t>схилових</a:t>
            </a:r>
            <a:r>
              <a:rPr lang="uk-UA" sz="2000" dirty="0"/>
              <a:t> земель призвело до порушення екологічно збалансованого співвідношення земельних угідь: ріллі, природних кормових угідь, лісів та водойм, що негативно позначилося на стійкості </a:t>
            </a:r>
            <a:r>
              <a:rPr lang="uk-UA" sz="2000" dirty="0" err="1"/>
              <a:t>агроландшафтів</a:t>
            </a:r>
            <a:r>
              <a:rPr lang="uk-UA" sz="2000" dirty="0"/>
              <a:t> і спричинило значну техногенну ураженість екосфери. </a:t>
            </a:r>
            <a:r>
              <a:rPr lang="uk-UA" sz="2000" dirty="0" smtClean="0"/>
              <a:t>Щорічні </a:t>
            </a:r>
            <a:r>
              <a:rPr lang="uk-UA" sz="2000" dirty="0"/>
              <a:t>збитки від основних видів ґрунтової деградації становлять близько 40-50 млрд. гривень, у тому числі за рахунок незбалансованих втрат гумусу і поживних речовин - 23-28 млрд. гривень; від недобору продукції та втрат ґрунту через ерозію - 17-22 млрд. гривень. За рівнем кислотності, засоленості, солонцюватості, переущільнення, забруднення частина земельних ресурсів перебуває у передкризовому, а подекуди у кризовому стані з тенденцією до погіршення.</a:t>
            </a:r>
          </a:p>
          <a:p>
            <a:pPr marL="342900" indent="-342900" algn="just">
              <a:buFont typeface="Wingdings" panose="05000000000000000000" pitchFamily="2" charset="2"/>
              <a:buChar char="Ø"/>
            </a:pPr>
            <a:endParaRPr lang="uk-UA" sz="2000" dirty="0"/>
          </a:p>
          <a:p>
            <a:pPr marL="342900" indent="-342900" algn="just">
              <a:buFont typeface="Wingdings" panose="05000000000000000000" pitchFamily="2" charset="2"/>
              <a:buChar char="Ø"/>
            </a:pPr>
            <a:r>
              <a:rPr lang="uk-UA" sz="2000" dirty="0"/>
              <a:t>Ключовим прогнозним показником розв’язання зазначеної проблеми є зниження рівня розораності території країни до 44 відсотків шляхом вилучення </a:t>
            </a:r>
            <a:r>
              <a:rPr lang="uk-UA" sz="2000" dirty="0" err="1"/>
              <a:t>орнонепридатних</a:t>
            </a:r>
            <a:r>
              <a:rPr lang="uk-UA" sz="2000" dirty="0"/>
              <a:t> (деградованих, малопродуктивних та техногенно забруднених) земель, площа яких, за експертними оцінками, перевищує 6,5 млн. гектарів, з інтенсивного обробітку. Для порівняння - у Франції розорано 36 відсотків угідь, Англії - 18,5, у США - 20 відсотків.</a:t>
            </a:r>
          </a:p>
        </p:txBody>
      </p:sp>
    </p:spTree>
    <p:extLst>
      <p:ext uri="{BB962C8B-B14F-4D97-AF65-F5344CB8AC3E}">
        <p14:creationId xmlns:p14="http://schemas.microsoft.com/office/powerpoint/2010/main" val="8555223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sz="3100" b="1" dirty="0" smtClean="0"/>
              <a:t>Встановлення та зміна меж адміністративно-територіальних одиниць</a:t>
            </a:r>
            <a:r>
              <a:rPr lang="uk-UA" dirty="0" smtClean="0"/>
              <a:t>.</a:t>
            </a:r>
            <a:endParaRPr lang="uk-UA" dirty="0"/>
          </a:p>
        </p:txBody>
      </p:sp>
      <p:sp>
        <p:nvSpPr>
          <p:cNvPr id="3" name="Объект 2"/>
          <p:cNvSpPr>
            <a:spLocks noGrp="1"/>
          </p:cNvSpPr>
          <p:nvPr>
            <p:ph idx="1"/>
          </p:nvPr>
        </p:nvSpPr>
        <p:spPr/>
        <p:txBody>
          <a:bodyPr>
            <a:normAutofit fontScale="77500" lnSpcReduction="20000"/>
          </a:bodyPr>
          <a:lstStyle/>
          <a:p>
            <a:pPr marL="82296" indent="0">
              <a:buNone/>
            </a:pPr>
            <a:endParaRPr lang="uk-UA" b="1" dirty="0" smtClean="0"/>
          </a:p>
          <a:p>
            <a:pPr marL="82296" indent="0">
              <a:buNone/>
            </a:pPr>
            <a:r>
              <a:rPr lang="uk-UA" b="1" dirty="0" smtClean="0"/>
              <a:t>Межа </a:t>
            </a:r>
            <a:r>
              <a:rPr lang="uk-UA" b="1" dirty="0"/>
              <a:t>району, села, селища, міста, району у місті </a:t>
            </a:r>
            <a:r>
              <a:rPr lang="uk-UA" dirty="0"/>
              <a:t>– це умовна </a:t>
            </a:r>
            <a:r>
              <a:rPr lang="uk-UA" strike="sngStrike" dirty="0"/>
              <a:t>замкнена</a:t>
            </a:r>
            <a:r>
              <a:rPr lang="uk-UA" dirty="0"/>
              <a:t> лінія на поверхні землі,  що відокремлює територію району, села, селища, міста, району у місті від інших територій </a:t>
            </a:r>
            <a:r>
              <a:rPr lang="uk-UA" b="1" dirty="0"/>
              <a:t>(ст. 173 ЗК</a:t>
            </a:r>
            <a:r>
              <a:rPr lang="uk-UA" b="1" dirty="0" smtClean="0"/>
              <a:t>)</a:t>
            </a:r>
            <a:r>
              <a:rPr lang="uk-UA" dirty="0" smtClean="0"/>
              <a:t>.</a:t>
            </a:r>
            <a:endParaRPr lang="uk-UA" b="1" dirty="0"/>
          </a:p>
          <a:p>
            <a:pPr marL="82296" indent="0">
              <a:buNone/>
            </a:pPr>
            <a:endParaRPr lang="uk-UA" dirty="0" smtClean="0"/>
          </a:p>
          <a:p>
            <a:pPr marL="82296" indent="0">
              <a:buNone/>
            </a:pPr>
            <a:r>
              <a:rPr lang="uk-UA" b="1" dirty="0" smtClean="0"/>
              <a:t>Територія</a:t>
            </a:r>
            <a:r>
              <a:rPr lang="uk-UA" dirty="0" smtClean="0"/>
              <a:t>  </a:t>
            </a:r>
            <a:r>
              <a:rPr lang="uk-UA" dirty="0"/>
              <a:t>‒  частина  земної   поверхні   з   повітряним  простором  та  розташованими  під  нею  надрами у визначених межах (кордонах),  що  має  певне  географічне  положення,  природні  та створені в результаті діяльності людей умови і ресурси </a:t>
            </a:r>
            <a:r>
              <a:rPr lang="uk-UA" b="1" dirty="0"/>
              <a:t>(ст. 1 Закону України від 17 лютого 2011 р. </a:t>
            </a:r>
            <a:r>
              <a:rPr lang="uk-UA" b="1" dirty="0" smtClean="0"/>
              <a:t>«Про регулювання містобудівної діяльності»)</a:t>
            </a:r>
            <a:r>
              <a:rPr lang="uk-UA" dirty="0" smtClean="0"/>
              <a:t>. </a:t>
            </a:r>
            <a:endParaRPr lang="uk-UA" dirty="0"/>
          </a:p>
        </p:txBody>
      </p:sp>
    </p:spTree>
    <p:extLst>
      <p:ext uri="{BB962C8B-B14F-4D97-AF65-F5344CB8AC3E}">
        <p14:creationId xmlns:p14="http://schemas.microsoft.com/office/powerpoint/2010/main" val="367622135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384"/>
            <a:ext cx="7498080" cy="1143000"/>
          </a:xfrm>
        </p:spPr>
        <p:txBody>
          <a:bodyPr>
            <a:normAutofit/>
          </a:bodyPr>
          <a:lstStyle/>
          <a:p>
            <a:pPr algn="ctr"/>
            <a:r>
              <a:rPr lang="uk-UA" sz="2800" b="1" dirty="0" smtClean="0"/>
              <a:t>Природно-сільськогосподарське районування земель</a:t>
            </a:r>
            <a:r>
              <a:rPr lang="uk-UA" sz="2800" dirty="0" smtClean="0"/>
              <a:t>.</a:t>
            </a:r>
            <a:endParaRPr lang="uk-UA" sz="2800" dirty="0"/>
          </a:p>
        </p:txBody>
      </p:sp>
      <p:sp>
        <p:nvSpPr>
          <p:cNvPr id="3" name="Объект 2"/>
          <p:cNvSpPr>
            <a:spLocks noGrp="1"/>
          </p:cNvSpPr>
          <p:nvPr>
            <p:ph idx="1"/>
          </p:nvPr>
        </p:nvSpPr>
        <p:spPr>
          <a:xfrm>
            <a:off x="1115616" y="1124744"/>
            <a:ext cx="7818072" cy="5688632"/>
          </a:xfrm>
        </p:spPr>
        <p:txBody>
          <a:bodyPr>
            <a:normAutofit/>
          </a:bodyPr>
          <a:lstStyle/>
          <a:p>
            <a:pPr marL="82296" indent="0">
              <a:buNone/>
            </a:pPr>
            <a:r>
              <a:rPr lang="ru-RU" sz="2000" b="1" dirty="0"/>
              <a:t>Природно-</a:t>
            </a:r>
            <a:r>
              <a:rPr lang="ru-RU" sz="2000" b="1" dirty="0" err="1"/>
              <a:t>сільськогосподарське</a:t>
            </a:r>
            <a:r>
              <a:rPr lang="ru-RU" sz="2000" b="1" dirty="0"/>
              <a:t> </a:t>
            </a:r>
            <a:r>
              <a:rPr lang="ru-RU" sz="2000" b="1" dirty="0" err="1"/>
              <a:t>районування</a:t>
            </a:r>
            <a:r>
              <a:rPr lang="ru-RU" sz="2000" b="1" dirty="0"/>
              <a:t> земель </a:t>
            </a:r>
            <a:r>
              <a:rPr lang="ru-RU" sz="2000" dirty="0"/>
              <a:t>– </a:t>
            </a:r>
            <a:r>
              <a:rPr lang="ru-RU" sz="2000" dirty="0" err="1"/>
              <a:t>це</a:t>
            </a:r>
            <a:r>
              <a:rPr lang="ru-RU" sz="2000" dirty="0"/>
              <a:t> </a:t>
            </a:r>
            <a:r>
              <a:rPr lang="ru-RU" sz="2000" dirty="0" err="1"/>
              <a:t>поділ</a:t>
            </a:r>
            <a:r>
              <a:rPr lang="ru-RU" sz="2000" dirty="0"/>
              <a:t> </a:t>
            </a:r>
            <a:r>
              <a:rPr lang="ru-RU" sz="2000" dirty="0" err="1"/>
              <a:t>території</a:t>
            </a:r>
            <a:r>
              <a:rPr lang="ru-RU" sz="2000" dirty="0"/>
              <a:t> з </a:t>
            </a:r>
            <a:r>
              <a:rPr lang="ru-RU" sz="2000" dirty="0" err="1"/>
              <a:t>урахуванням</a:t>
            </a:r>
            <a:r>
              <a:rPr lang="ru-RU" sz="2000" dirty="0"/>
              <a:t> </a:t>
            </a:r>
            <a:r>
              <a:rPr lang="ru-RU" sz="2000" dirty="0" err="1"/>
              <a:t>природних</a:t>
            </a:r>
            <a:r>
              <a:rPr lang="ru-RU" sz="2000" dirty="0"/>
              <a:t> умов та </a:t>
            </a:r>
            <a:r>
              <a:rPr lang="ru-RU" sz="2000" dirty="0" err="1"/>
              <a:t>агробіологічних</a:t>
            </a:r>
            <a:r>
              <a:rPr lang="ru-RU" sz="2000" dirty="0"/>
              <a:t> </a:t>
            </a:r>
            <a:r>
              <a:rPr lang="ru-RU" sz="2000" dirty="0" err="1"/>
              <a:t>вимог</a:t>
            </a:r>
            <a:r>
              <a:rPr lang="ru-RU" sz="2000" dirty="0"/>
              <a:t> </a:t>
            </a:r>
            <a:r>
              <a:rPr lang="ru-RU" sz="2000" dirty="0" err="1"/>
              <a:t>сільськогосподарських</a:t>
            </a:r>
            <a:r>
              <a:rPr lang="ru-RU" sz="2000" dirty="0"/>
              <a:t> </a:t>
            </a:r>
            <a:r>
              <a:rPr lang="ru-RU" sz="2000" dirty="0" smtClean="0"/>
              <a:t>культур.</a:t>
            </a:r>
          </a:p>
          <a:p>
            <a:pPr marL="82296" indent="0">
              <a:buNone/>
            </a:pPr>
            <a:endParaRPr lang="ru-RU" sz="2000" dirty="0"/>
          </a:p>
          <a:p>
            <a:r>
              <a:rPr lang="uk-UA" sz="2000" dirty="0"/>
              <a:t>Постанова Кабінету Міністрів України від 26 травня 2004 р. № 681 </a:t>
            </a:r>
            <a:r>
              <a:rPr lang="uk-UA" sz="2000" b="1" dirty="0" smtClean="0"/>
              <a:t>«Про </a:t>
            </a:r>
            <a:r>
              <a:rPr lang="uk-UA" sz="2000" b="1" dirty="0"/>
              <a:t>затвердження Порядку здійснення природно-сільськогосподарського, </a:t>
            </a:r>
            <a:r>
              <a:rPr lang="uk-UA" sz="2000" b="1" dirty="0" err="1"/>
              <a:t>еколого-економічного</a:t>
            </a:r>
            <a:r>
              <a:rPr lang="uk-UA" sz="2000" b="1" dirty="0"/>
              <a:t>, протиерозійного та інших видів </a:t>
            </a:r>
            <a:r>
              <a:rPr lang="uk-UA" sz="2000" b="1" dirty="0" smtClean="0"/>
              <a:t>районування земель».</a:t>
            </a:r>
          </a:p>
          <a:p>
            <a:pPr marL="82296" indent="0">
              <a:buNone/>
            </a:pPr>
            <a:endParaRPr lang="uk-UA" sz="2000" b="1" dirty="0"/>
          </a:p>
          <a:p>
            <a:r>
              <a:rPr lang="ru-RU" sz="2000" dirty="0" smtClean="0"/>
              <a:t>Постанова </a:t>
            </a:r>
            <a:r>
              <a:rPr lang="ru-RU" sz="2000" dirty="0" err="1"/>
              <a:t>Кабінету</a:t>
            </a:r>
            <a:r>
              <a:rPr lang="ru-RU" sz="2000" dirty="0"/>
              <a:t> </a:t>
            </a:r>
            <a:r>
              <a:rPr lang="ru-RU" sz="2000" dirty="0" err="1"/>
              <a:t>Міністрів</a:t>
            </a:r>
            <a:r>
              <a:rPr lang="ru-RU" sz="2000" dirty="0"/>
              <a:t> </a:t>
            </a:r>
            <a:r>
              <a:rPr lang="ru-RU" sz="2000" dirty="0" err="1"/>
              <a:t>України</a:t>
            </a:r>
            <a:r>
              <a:rPr lang="ru-RU" sz="2000" dirty="0"/>
              <a:t> </a:t>
            </a:r>
            <a:r>
              <a:rPr lang="ru-RU" sz="2000" dirty="0" err="1"/>
              <a:t>від</a:t>
            </a:r>
            <a:r>
              <a:rPr lang="ru-RU" sz="2000" dirty="0"/>
              <a:t> 11 лютого 2010 р. № 164 </a:t>
            </a:r>
            <a:r>
              <a:rPr lang="ru-RU" sz="2000" b="1" dirty="0"/>
              <a:t>«Про </a:t>
            </a:r>
            <a:r>
              <a:rPr lang="ru-RU" sz="2000" b="1" dirty="0" err="1"/>
              <a:t>затвердження</a:t>
            </a:r>
            <a:r>
              <a:rPr lang="ru-RU" sz="2000" b="1" dirty="0"/>
              <a:t> </a:t>
            </a:r>
            <a:r>
              <a:rPr lang="ru-RU" sz="2000" b="1" dirty="0" err="1"/>
              <a:t>нормативів</a:t>
            </a:r>
            <a:r>
              <a:rPr lang="ru-RU" sz="2000" b="1" dirty="0"/>
              <a:t> оптимального </a:t>
            </a:r>
            <a:r>
              <a:rPr lang="ru-RU" sz="2000" b="1" dirty="0" err="1"/>
              <a:t>співвідношення</a:t>
            </a:r>
            <a:r>
              <a:rPr lang="ru-RU" sz="2000" b="1" dirty="0"/>
              <a:t> культур у </a:t>
            </a:r>
            <a:r>
              <a:rPr lang="ru-RU" sz="2000" b="1" dirty="0" err="1"/>
              <a:t>сівозмінах</a:t>
            </a:r>
            <a:r>
              <a:rPr lang="ru-RU" sz="2000" b="1" dirty="0"/>
              <a:t> в </a:t>
            </a:r>
            <a:r>
              <a:rPr lang="ru-RU" sz="2000" b="1" dirty="0" err="1"/>
              <a:t>різних</a:t>
            </a:r>
            <a:r>
              <a:rPr lang="ru-RU" sz="2000" b="1" dirty="0"/>
              <a:t> природно-</a:t>
            </a:r>
            <a:r>
              <a:rPr lang="ru-RU" sz="2000" b="1" dirty="0" err="1"/>
              <a:t>сільськогосподарських</a:t>
            </a:r>
            <a:r>
              <a:rPr lang="ru-RU" sz="2000" b="1" dirty="0"/>
              <a:t> </a:t>
            </a:r>
            <a:r>
              <a:rPr lang="ru-RU" sz="2000" b="1" dirty="0" err="1"/>
              <a:t>регіонах</a:t>
            </a:r>
            <a:r>
              <a:rPr lang="ru-RU" sz="2000" b="1" dirty="0"/>
              <a:t>».</a:t>
            </a:r>
            <a:endParaRPr lang="uk-UA" sz="2000" b="1" dirty="0"/>
          </a:p>
        </p:txBody>
      </p:sp>
    </p:spTree>
    <p:extLst>
      <p:ext uri="{BB962C8B-B14F-4D97-AF65-F5344CB8AC3E}">
        <p14:creationId xmlns:p14="http://schemas.microsoft.com/office/powerpoint/2010/main" val="211561664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259632" y="188640"/>
            <a:ext cx="7776864" cy="3416320"/>
          </a:xfrm>
          <a:prstGeom prst="rect">
            <a:avLst/>
          </a:prstGeom>
        </p:spPr>
        <p:txBody>
          <a:bodyPr wrap="square">
            <a:spAutoFit/>
          </a:bodyPr>
          <a:lstStyle/>
          <a:p>
            <a:r>
              <a:rPr lang="uk-UA" sz="2400" b="1" dirty="0" smtClean="0"/>
              <a:t>ПОСТАНОВА КАБІНЕТУ </a:t>
            </a:r>
            <a:r>
              <a:rPr lang="uk-UA" sz="2400" b="1" dirty="0"/>
              <a:t>МІНІСТРІВ УКРАЇНИ</a:t>
            </a:r>
          </a:p>
          <a:p>
            <a:r>
              <a:rPr lang="uk-UA" sz="2400" b="1" dirty="0" smtClean="0"/>
              <a:t>від </a:t>
            </a:r>
            <a:r>
              <a:rPr lang="uk-UA" sz="2400" b="1" dirty="0"/>
              <a:t>10 травня 2022 р. № 563</a:t>
            </a:r>
          </a:p>
          <a:p>
            <a:r>
              <a:rPr lang="uk-UA" sz="2400" b="1" dirty="0" smtClean="0">
                <a:solidFill>
                  <a:srgbClr val="C00000"/>
                </a:solidFill>
              </a:rPr>
              <a:t>«Деякі </a:t>
            </a:r>
            <a:r>
              <a:rPr lang="uk-UA" sz="2400" b="1" dirty="0">
                <a:solidFill>
                  <a:srgbClr val="C00000"/>
                </a:solidFill>
              </a:rPr>
              <a:t>питання регулювання земельних </a:t>
            </a:r>
            <a:r>
              <a:rPr lang="uk-UA" sz="2400" b="1" dirty="0" smtClean="0">
                <a:solidFill>
                  <a:srgbClr val="C00000"/>
                </a:solidFill>
              </a:rPr>
              <a:t>відносин»</a:t>
            </a:r>
          </a:p>
          <a:p>
            <a:endParaRPr lang="uk-UA" sz="2400" b="1" dirty="0">
              <a:solidFill>
                <a:srgbClr val="C00000"/>
              </a:solidFill>
            </a:endParaRPr>
          </a:p>
          <a:p>
            <a:endParaRPr lang="uk-UA" sz="2400" b="1" dirty="0" smtClean="0">
              <a:solidFill>
                <a:srgbClr val="C00000"/>
              </a:solidFill>
            </a:endParaRPr>
          </a:p>
          <a:p>
            <a:r>
              <a:rPr lang="uk-UA" sz="2400" b="1" dirty="0" smtClean="0">
                <a:solidFill>
                  <a:srgbClr val="00B050"/>
                </a:solidFill>
              </a:rPr>
              <a:t>ПЕРЕЛІК</a:t>
            </a:r>
          </a:p>
          <a:p>
            <a:r>
              <a:rPr lang="uk-UA" sz="2400" b="1" dirty="0" smtClean="0">
                <a:solidFill>
                  <a:srgbClr val="00B050"/>
                </a:solidFill>
              </a:rPr>
              <a:t>матеріалів, які надходять, обліковуються та зберігаються у Державному фонді документації із землеустрою та оцінки земель</a:t>
            </a:r>
            <a:endParaRPr lang="uk-UA" sz="2400" b="1" dirty="0">
              <a:solidFill>
                <a:srgbClr val="00B050"/>
              </a:solidFill>
            </a:endParaRPr>
          </a:p>
        </p:txBody>
      </p:sp>
    </p:spTree>
    <p:extLst>
      <p:ext uri="{BB962C8B-B14F-4D97-AF65-F5344CB8AC3E}">
        <p14:creationId xmlns:p14="http://schemas.microsoft.com/office/powerpoint/2010/main" val="1449034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27384"/>
            <a:ext cx="7674056" cy="1143000"/>
          </a:xfrm>
        </p:spPr>
        <p:txBody>
          <a:bodyPr>
            <a:normAutofit/>
          </a:bodyPr>
          <a:lstStyle/>
          <a:p>
            <a:pPr algn="ctr"/>
            <a:r>
              <a:rPr lang="uk-UA" sz="2800" b="1" dirty="0" smtClean="0"/>
              <a:t>Зонування земель</a:t>
            </a:r>
            <a:endParaRPr lang="uk-UA" sz="2800" dirty="0"/>
          </a:p>
        </p:txBody>
      </p:sp>
      <p:sp>
        <p:nvSpPr>
          <p:cNvPr id="3" name="Объект 2"/>
          <p:cNvSpPr>
            <a:spLocks noGrp="1"/>
          </p:cNvSpPr>
          <p:nvPr>
            <p:ph idx="1"/>
          </p:nvPr>
        </p:nvSpPr>
        <p:spPr>
          <a:xfrm>
            <a:off x="1043608" y="980728"/>
            <a:ext cx="7992888" cy="5688632"/>
          </a:xfrm>
        </p:spPr>
        <p:txBody>
          <a:bodyPr>
            <a:normAutofit lnSpcReduction="10000"/>
          </a:bodyPr>
          <a:lstStyle/>
          <a:p>
            <a:pPr marL="82296" indent="0">
              <a:buNone/>
            </a:pPr>
            <a:r>
              <a:rPr lang="ru-RU" sz="2400" b="1" dirty="0" err="1" smtClean="0"/>
              <a:t>Зонування</a:t>
            </a:r>
            <a:r>
              <a:rPr lang="ru-RU" sz="2400" b="1" dirty="0" smtClean="0"/>
              <a:t> земель </a:t>
            </a:r>
            <a:r>
              <a:rPr lang="ru-RU" sz="2400" b="1" dirty="0" err="1" smtClean="0"/>
              <a:t>населеного</a:t>
            </a:r>
            <a:r>
              <a:rPr lang="ru-RU" sz="2400" b="1" dirty="0" smtClean="0"/>
              <a:t> пункту –  </a:t>
            </a:r>
            <a:r>
              <a:rPr lang="ru-RU" sz="2400" dirty="0" err="1" smtClean="0"/>
              <a:t>це</a:t>
            </a:r>
            <a:r>
              <a:rPr lang="ru-RU" sz="2400" dirty="0" smtClean="0"/>
              <a:t> </a:t>
            </a:r>
            <a:r>
              <a:rPr lang="ru-RU" sz="2400" dirty="0" err="1" smtClean="0"/>
              <a:t>поділ</a:t>
            </a:r>
            <a:r>
              <a:rPr lang="ru-RU" sz="2400" dirty="0" smtClean="0"/>
              <a:t> </a:t>
            </a:r>
            <a:r>
              <a:rPr lang="ru-RU" sz="2400" dirty="0" err="1"/>
              <a:t>території</a:t>
            </a:r>
            <a:r>
              <a:rPr lang="ru-RU" sz="2400" dirty="0"/>
              <a:t> </a:t>
            </a:r>
            <a:r>
              <a:rPr lang="ru-RU" sz="2400" dirty="0" err="1"/>
              <a:t>населеного</a:t>
            </a:r>
            <a:r>
              <a:rPr lang="ru-RU" sz="2400" dirty="0"/>
              <a:t> пункту на </a:t>
            </a:r>
            <a:r>
              <a:rPr lang="ru-RU" sz="2400" dirty="0" err="1"/>
              <a:t>зони</a:t>
            </a:r>
            <a:r>
              <a:rPr lang="ru-RU" sz="2400" dirty="0"/>
              <a:t>, </a:t>
            </a:r>
            <a:r>
              <a:rPr lang="ru-RU" sz="2400" dirty="0" err="1"/>
              <a:t>пояси</a:t>
            </a:r>
            <a:r>
              <a:rPr lang="ru-RU" sz="2400" dirty="0"/>
              <a:t>, </a:t>
            </a:r>
            <a:r>
              <a:rPr lang="ru-RU" sz="2400" dirty="0" err="1"/>
              <a:t>райони</a:t>
            </a:r>
            <a:r>
              <a:rPr lang="ru-RU" sz="2400" dirty="0"/>
              <a:t> з метою </a:t>
            </a:r>
            <a:r>
              <a:rPr lang="ru-RU" sz="2400" dirty="0" err="1"/>
              <a:t>встановлення</a:t>
            </a:r>
            <a:r>
              <a:rPr lang="ru-RU" sz="2400" dirty="0"/>
              <a:t> в них </a:t>
            </a:r>
            <a:r>
              <a:rPr lang="ru-RU" sz="2400" dirty="0" err="1"/>
              <a:t>певних</a:t>
            </a:r>
            <a:r>
              <a:rPr lang="ru-RU" sz="2400" dirty="0"/>
              <a:t> </a:t>
            </a:r>
            <a:r>
              <a:rPr lang="ru-RU" sz="2400" dirty="0" err="1"/>
              <a:t>обмежень</a:t>
            </a:r>
            <a:r>
              <a:rPr lang="ru-RU" sz="2400" dirty="0"/>
              <a:t> у </a:t>
            </a:r>
            <a:r>
              <a:rPr lang="ru-RU" sz="2400" dirty="0" err="1"/>
              <a:t>використанні</a:t>
            </a:r>
            <a:r>
              <a:rPr lang="ru-RU" sz="2400" dirty="0"/>
              <a:t> земель, </a:t>
            </a:r>
            <a:r>
              <a:rPr lang="ru-RU" sz="2400" dirty="0" err="1"/>
              <a:t>визначення</a:t>
            </a:r>
            <a:r>
              <a:rPr lang="ru-RU" sz="2400" dirty="0"/>
              <a:t> </a:t>
            </a:r>
            <a:r>
              <a:rPr lang="ru-RU" sz="2400" dirty="0" err="1"/>
              <a:t>мінімальних</a:t>
            </a:r>
            <a:r>
              <a:rPr lang="ru-RU" sz="2400" dirty="0"/>
              <a:t> </a:t>
            </a:r>
            <a:r>
              <a:rPr lang="ru-RU" sz="2400" dirty="0" err="1"/>
              <a:t>розмірів</a:t>
            </a:r>
            <a:r>
              <a:rPr lang="ru-RU" sz="2400" dirty="0"/>
              <a:t> </a:t>
            </a:r>
            <a:r>
              <a:rPr lang="ru-RU" sz="2400" dirty="0" err="1"/>
              <a:t>земельних</a:t>
            </a:r>
            <a:r>
              <a:rPr lang="ru-RU" sz="2400" dirty="0"/>
              <a:t> </a:t>
            </a:r>
            <a:r>
              <a:rPr lang="ru-RU" sz="2400" dirty="0" err="1"/>
              <a:t>ділянок</a:t>
            </a:r>
            <a:r>
              <a:rPr lang="ru-RU" sz="2400" dirty="0"/>
              <a:t>, </a:t>
            </a:r>
            <a:r>
              <a:rPr lang="ru-RU" sz="2400" dirty="0" err="1"/>
              <a:t>регламентації</a:t>
            </a:r>
            <a:r>
              <a:rPr lang="ru-RU" sz="2400" dirty="0"/>
              <a:t> </a:t>
            </a:r>
            <a:r>
              <a:rPr lang="ru-RU" sz="2400" dirty="0" err="1"/>
              <a:t>містобудівної</a:t>
            </a:r>
            <a:r>
              <a:rPr lang="ru-RU" sz="2400" dirty="0"/>
              <a:t> </a:t>
            </a:r>
            <a:r>
              <a:rPr lang="ru-RU" sz="2400" dirty="0" err="1"/>
              <a:t>діяльності</a:t>
            </a:r>
            <a:r>
              <a:rPr lang="ru-RU" sz="2400" dirty="0"/>
              <a:t> </a:t>
            </a:r>
            <a:r>
              <a:rPr lang="ru-RU" sz="2400" dirty="0" err="1"/>
              <a:t>згідно</a:t>
            </a:r>
            <a:r>
              <a:rPr lang="ru-RU" sz="2400" dirty="0"/>
              <a:t> з </a:t>
            </a:r>
            <a:r>
              <a:rPr lang="ru-RU" sz="2400" dirty="0" err="1"/>
              <a:t>регіональними</a:t>
            </a:r>
            <a:r>
              <a:rPr lang="ru-RU" sz="2400" dirty="0"/>
              <a:t> та </a:t>
            </a:r>
            <a:r>
              <a:rPr lang="ru-RU" sz="2400" dirty="0" err="1"/>
              <a:t>місцевими</a:t>
            </a:r>
            <a:r>
              <a:rPr lang="ru-RU" sz="2400" dirty="0"/>
              <a:t> правилами </a:t>
            </a:r>
            <a:r>
              <a:rPr lang="ru-RU" sz="2400" dirty="0" err="1" smtClean="0"/>
              <a:t>забудови</a:t>
            </a:r>
            <a:endParaRPr lang="ru-RU" sz="2400" dirty="0" smtClean="0"/>
          </a:p>
          <a:p>
            <a:pPr marL="82296" indent="0">
              <a:buNone/>
            </a:pPr>
            <a:endParaRPr lang="ru-RU" sz="2400" dirty="0"/>
          </a:p>
          <a:p>
            <a:pPr marL="82296" indent="0">
              <a:buNone/>
            </a:pPr>
            <a:r>
              <a:rPr lang="ru-RU" sz="2400" dirty="0"/>
              <a:t>Закон </a:t>
            </a:r>
            <a:r>
              <a:rPr lang="ru-RU" sz="2400" dirty="0" err="1"/>
              <a:t>України</a:t>
            </a:r>
            <a:r>
              <a:rPr lang="ru-RU" sz="2400" dirty="0"/>
              <a:t> </a:t>
            </a:r>
            <a:r>
              <a:rPr lang="ru-RU" sz="2400" b="1" dirty="0"/>
              <a:t>«Про </a:t>
            </a:r>
            <a:r>
              <a:rPr lang="ru-RU" sz="2400" b="1" dirty="0" err="1"/>
              <a:t>регулювання</a:t>
            </a:r>
            <a:r>
              <a:rPr lang="ru-RU" sz="2400" b="1" dirty="0"/>
              <a:t> </a:t>
            </a:r>
            <a:r>
              <a:rPr lang="ru-RU" sz="2400" b="1" dirty="0" err="1"/>
              <a:t>містобудівної</a:t>
            </a:r>
            <a:r>
              <a:rPr lang="ru-RU" sz="2400" b="1" dirty="0"/>
              <a:t> </a:t>
            </a:r>
            <a:r>
              <a:rPr lang="ru-RU" sz="2400" b="1" dirty="0" err="1"/>
              <a:t>діяльності</a:t>
            </a:r>
            <a:r>
              <a:rPr lang="ru-RU" sz="2400" b="1" dirty="0" smtClean="0"/>
              <a:t>» </a:t>
            </a:r>
          </a:p>
          <a:p>
            <a:pPr marL="82296" indent="0">
              <a:buNone/>
            </a:pPr>
            <a:r>
              <a:rPr lang="ru-RU" sz="2400" dirty="0" smtClean="0"/>
              <a:t>(</a:t>
            </a:r>
            <a:r>
              <a:rPr lang="ru-RU" sz="2400" dirty="0"/>
              <a:t>п. 9 ст. 1):</a:t>
            </a:r>
          </a:p>
          <a:p>
            <a:pPr marL="82296" indent="0">
              <a:buNone/>
            </a:pPr>
            <a:r>
              <a:rPr lang="ru-RU" sz="2400" b="1" dirty="0"/>
              <a:t>план </a:t>
            </a:r>
            <a:r>
              <a:rPr lang="ru-RU" sz="2400" b="1" dirty="0" err="1"/>
              <a:t>зонування</a:t>
            </a:r>
            <a:r>
              <a:rPr lang="ru-RU" sz="2400" b="1" dirty="0"/>
              <a:t> </a:t>
            </a:r>
            <a:r>
              <a:rPr lang="ru-RU" sz="2400" b="1" dirty="0" err="1"/>
              <a:t>території</a:t>
            </a:r>
            <a:r>
              <a:rPr lang="ru-RU" sz="2400" b="1" dirty="0"/>
              <a:t> (</a:t>
            </a:r>
            <a:r>
              <a:rPr lang="ru-RU" sz="2400" b="1" dirty="0" err="1"/>
              <a:t>зонінг</a:t>
            </a:r>
            <a:r>
              <a:rPr lang="ru-RU" sz="2400" b="1" dirty="0"/>
              <a:t>) </a:t>
            </a:r>
            <a:r>
              <a:rPr lang="ru-RU" sz="2400" dirty="0"/>
              <a:t>‒ </a:t>
            </a:r>
            <a:r>
              <a:rPr lang="ru-RU" sz="2400" dirty="0" err="1"/>
              <a:t>містобудівна</a:t>
            </a:r>
            <a:r>
              <a:rPr lang="ru-RU" sz="2400" dirty="0"/>
              <a:t> </a:t>
            </a:r>
            <a:r>
              <a:rPr lang="ru-RU" sz="2400" dirty="0" err="1"/>
              <a:t>документація</a:t>
            </a:r>
            <a:r>
              <a:rPr lang="ru-RU" sz="2400" dirty="0"/>
              <a:t>, </a:t>
            </a:r>
            <a:r>
              <a:rPr lang="ru-RU" sz="2400" dirty="0" err="1"/>
              <a:t>що</a:t>
            </a:r>
            <a:r>
              <a:rPr lang="ru-RU" sz="2400" dirty="0"/>
              <a:t> </a:t>
            </a:r>
            <a:r>
              <a:rPr lang="ru-RU" sz="2400" dirty="0" err="1"/>
              <a:t>визначає</a:t>
            </a:r>
            <a:r>
              <a:rPr lang="ru-RU" sz="2400" dirty="0"/>
              <a:t> </a:t>
            </a:r>
            <a:r>
              <a:rPr lang="ru-RU" sz="2400" dirty="0" err="1"/>
              <a:t>умови</a:t>
            </a:r>
            <a:r>
              <a:rPr lang="ru-RU" sz="2400" dirty="0"/>
              <a:t> та </a:t>
            </a:r>
            <a:r>
              <a:rPr lang="ru-RU" sz="2400" dirty="0" err="1"/>
              <a:t>обмеження</a:t>
            </a:r>
            <a:r>
              <a:rPr lang="ru-RU" sz="2400" dirty="0"/>
              <a:t> </a:t>
            </a:r>
            <a:r>
              <a:rPr lang="ru-RU" sz="2400" dirty="0" err="1"/>
              <a:t>використання</a:t>
            </a:r>
            <a:r>
              <a:rPr lang="ru-RU" sz="2400" dirty="0"/>
              <a:t> </a:t>
            </a:r>
            <a:r>
              <a:rPr lang="ru-RU" sz="2400" dirty="0" err="1"/>
              <a:t>території</a:t>
            </a:r>
            <a:r>
              <a:rPr lang="ru-RU" sz="2400" dirty="0"/>
              <a:t> для </a:t>
            </a:r>
            <a:r>
              <a:rPr lang="ru-RU" sz="2400" dirty="0" err="1"/>
              <a:t>містобудівних</a:t>
            </a:r>
            <a:r>
              <a:rPr lang="ru-RU" sz="2400" dirty="0"/>
              <a:t> потреб у межах </a:t>
            </a:r>
            <a:r>
              <a:rPr lang="ru-RU" sz="2400" dirty="0" err="1"/>
              <a:t>визначених</a:t>
            </a:r>
            <a:r>
              <a:rPr lang="ru-RU" sz="2400" dirty="0"/>
              <a:t> зон.</a:t>
            </a:r>
          </a:p>
          <a:p>
            <a:pPr marL="82296" indent="0">
              <a:buNone/>
            </a:pPr>
            <a:endParaRPr lang="ru-RU" sz="2000" dirty="0"/>
          </a:p>
        </p:txBody>
      </p:sp>
    </p:spTree>
    <p:extLst>
      <p:ext uri="{BB962C8B-B14F-4D97-AF65-F5344CB8AC3E}">
        <p14:creationId xmlns:p14="http://schemas.microsoft.com/office/powerpoint/2010/main" val="204995034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259632" y="657270"/>
            <a:ext cx="7344816" cy="2123658"/>
          </a:xfrm>
          <a:prstGeom prst="rect">
            <a:avLst/>
          </a:prstGeom>
        </p:spPr>
        <p:txBody>
          <a:bodyPr wrap="square">
            <a:spAutoFit/>
          </a:bodyPr>
          <a:lstStyle/>
          <a:p>
            <a:r>
              <a:rPr lang="uk-UA" sz="2200" b="1" dirty="0">
                <a:solidFill>
                  <a:srgbClr val="C00000"/>
                </a:solidFill>
              </a:rPr>
              <a:t>ПЛАН ЗОНУВАННЯ ТЕРИТОРІЇ м. ЗАПОРІЖЖЯ </a:t>
            </a:r>
            <a:endParaRPr lang="uk-UA" sz="2200" b="1" dirty="0" smtClean="0">
              <a:solidFill>
                <a:srgbClr val="C00000"/>
              </a:solidFill>
            </a:endParaRPr>
          </a:p>
          <a:p>
            <a:endParaRPr lang="uk-UA" sz="2200" dirty="0"/>
          </a:p>
          <a:p>
            <a:r>
              <a:rPr lang="uk-UA" sz="2200" b="1" dirty="0" smtClean="0"/>
              <a:t>Замовник</a:t>
            </a:r>
            <a:r>
              <a:rPr lang="uk-UA" sz="2200" b="1" dirty="0"/>
              <a:t>: </a:t>
            </a:r>
            <a:r>
              <a:rPr lang="uk-UA" sz="2200" dirty="0"/>
              <a:t>Департамент архітектури та містобудування Запорізької міської ради </a:t>
            </a:r>
            <a:endParaRPr lang="uk-UA" sz="2200" dirty="0" smtClean="0"/>
          </a:p>
          <a:p>
            <a:r>
              <a:rPr lang="uk-UA" sz="2200" dirty="0" smtClean="0"/>
              <a:t>Договір </a:t>
            </a:r>
            <a:r>
              <a:rPr lang="uk-UA" sz="2200" dirty="0"/>
              <a:t>№ 591-11-2017 від 03 липня 2017р</a:t>
            </a:r>
            <a:r>
              <a:rPr lang="uk-UA" sz="2200" dirty="0" smtClean="0"/>
              <a:t>.</a:t>
            </a:r>
          </a:p>
          <a:p>
            <a:endParaRPr lang="uk-UA" sz="2200" dirty="0"/>
          </a:p>
        </p:txBody>
      </p:sp>
    </p:spTree>
    <p:extLst>
      <p:ext uri="{BB962C8B-B14F-4D97-AF65-F5344CB8AC3E}">
        <p14:creationId xmlns:p14="http://schemas.microsoft.com/office/powerpoint/2010/main" val="36494255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259632" y="260648"/>
            <a:ext cx="7344816" cy="6247864"/>
          </a:xfrm>
          <a:prstGeom prst="rect">
            <a:avLst/>
          </a:prstGeom>
        </p:spPr>
        <p:txBody>
          <a:bodyPr wrap="square">
            <a:spAutoFit/>
          </a:bodyPr>
          <a:lstStyle/>
          <a:p>
            <a:r>
              <a:rPr lang="uk-UA" sz="2200" b="1" dirty="0">
                <a:solidFill>
                  <a:srgbClr val="C00000"/>
                </a:solidFill>
              </a:rPr>
              <a:t>ПЛАН ЗОНУВАННЯ ТЕРИТОРІЇ м. ЗАПОРІЖЖЯ </a:t>
            </a:r>
            <a:endParaRPr lang="uk-UA" sz="2200" b="1" dirty="0" smtClean="0">
              <a:solidFill>
                <a:srgbClr val="C00000"/>
              </a:solidFill>
            </a:endParaRPr>
          </a:p>
          <a:p>
            <a:r>
              <a:rPr lang="ru-RU" b="1" dirty="0" err="1" smtClean="0">
                <a:solidFill>
                  <a:srgbClr val="000000"/>
                </a:solidFill>
                <a:latin typeface="Times New Roman"/>
              </a:rPr>
              <a:t>РОЗДІЛ</a:t>
            </a:r>
            <a:r>
              <a:rPr lang="ru-RU" b="1" dirty="0" smtClean="0">
                <a:solidFill>
                  <a:srgbClr val="000000"/>
                </a:solidFill>
                <a:latin typeface="Times New Roman"/>
              </a:rPr>
              <a:t> </a:t>
            </a:r>
            <a:r>
              <a:rPr lang="ru-RU" b="1" dirty="0">
                <a:solidFill>
                  <a:srgbClr val="000000"/>
                </a:solidFill>
                <a:latin typeface="Times New Roman"/>
              </a:rPr>
              <a:t>2. РЕЖИМ </a:t>
            </a:r>
            <a:r>
              <a:rPr lang="ru-RU" b="1" dirty="0" err="1">
                <a:solidFill>
                  <a:srgbClr val="000000"/>
                </a:solidFill>
                <a:latin typeface="Times New Roman"/>
              </a:rPr>
              <a:t>ЗАБУДОВИ</a:t>
            </a:r>
            <a:r>
              <a:rPr lang="ru-RU" b="1" dirty="0">
                <a:solidFill>
                  <a:srgbClr val="000000"/>
                </a:solidFill>
                <a:latin typeface="Times New Roman"/>
              </a:rPr>
              <a:t> ТА </a:t>
            </a:r>
            <a:r>
              <a:rPr lang="ru-RU" b="1" dirty="0" err="1">
                <a:solidFill>
                  <a:srgbClr val="000000"/>
                </a:solidFill>
                <a:latin typeface="Times New Roman"/>
              </a:rPr>
              <a:t>ВИКОРИСТАННЯ</a:t>
            </a:r>
            <a:r>
              <a:rPr lang="ru-RU" b="1" dirty="0">
                <a:solidFill>
                  <a:srgbClr val="000000"/>
                </a:solidFill>
                <a:latin typeface="Times New Roman"/>
              </a:rPr>
              <a:t> </a:t>
            </a:r>
            <a:r>
              <a:rPr lang="ru-RU" b="1" dirty="0" err="1">
                <a:solidFill>
                  <a:srgbClr val="000000"/>
                </a:solidFill>
                <a:latin typeface="Times New Roman"/>
              </a:rPr>
              <a:t>ТЕРИТОРІЇ</a:t>
            </a:r>
            <a:r>
              <a:rPr lang="ru-RU" b="1" dirty="0">
                <a:solidFill>
                  <a:srgbClr val="000000"/>
                </a:solidFill>
                <a:latin typeface="Times New Roman"/>
              </a:rPr>
              <a:t> </a:t>
            </a:r>
            <a:r>
              <a:rPr lang="ru-RU" b="1" dirty="0" err="1">
                <a:solidFill>
                  <a:srgbClr val="000000"/>
                </a:solidFill>
                <a:latin typeface="Times New Roman"/>
              </a:rPr>
              <a:t>МІСТА</a:t>
            </a:r>
            <a:r>
              <a:rPr lang="ru-RU" b="1" dirty="0">
                <a:solidFill>
                  <a:srgbClr val="000000"/>
                </a:solidFill>
                <a:latin typeface="Times New Roman"/>
              </a:rPr>
              <a:t> </a:t>
            </a:r>
            <a:endParaRPr lang="ru-RU" dirty="0">
              <a:solidFill>
                <a:srgbClr val="000000"/>
              </a:solidFill>
              <a:latin typeface="Times New Roman"/>
            </a:endParaRPr>
          </a:p>
          <a:p>
            <a:r>
              <a:rPr lang="ru-RU" dirty="0">
                <a:solidFill>
                  <a:srgbClr val="000000"/>
                </a:solidFill>
                <a:latin typeface="Times New Roman"/>
              </a:rPr>
              <a:t>2.1. </a:t>
            </a:r>
            <a:r>
              <a:rPr lang="ru-RU" dirty="0" err="1">
                <a:solidFill>
                  <a:srgbClr val="000000"/>
                </a:solidFill>
                <a:latin typeface="Times New Roman"/>
              </a:rPr>
              <a:t>ЗАГАЛЬНІ</a:t>
            </a:r>
            <a:r>
              <a:rPr lang="ru-RU" dirty="0">
                <a:solidFill>
                  <a:srgbClr val="000000"/>
                </a:solidFill>
                <a:latin typeface="Times New Roman"/>
              </a:rPr>
              <a:t> </a:t>
            </a:r>
            <a:r>
              <a:rPr lang="ru-RU" dirty="0" err="1">
                <a:solidFill>
                  <a:srgbClr val="000000"/>
                </a:solidFill>
                <a:latin typeface="Times New Roman"/>
              </a:rPr>
              <a:t>ВИМОГИ</a:t>
            </a:r>
            <a:r>
              <a:rPr lang="ru-RU" dirty="0">
                <a:solidFill>
                  <a:srgbClr val="000000"/>
                </a:solidFill>
                <a:latin typeface="Times New Roman"/>
              </a:rPr>
              <a:t> ДО </a:t>
            </a:r>
            <a:r>
              <a:rPr lang="ru-RU" dirty="0" err="1">
                <a:solidFill>
                  <a:srgbClr val="000000"/>
                </a:solidFill>
                <a:latin typeface="Times New Roman"/>
              </a:rPr>
              <a:t>ЗАБУДОВИ</a:t>
            </a:r>
            <a:r>
              <a:rPr lang="ru-RU" dirty="0">
                <a:solidFill>
                  <a:srgbClr val="000000"/>
                </a:solidFill>
                <a:latin typeface="Times New Roman"/>
              </a:rPr>
              <a:t> ТА БЛАГОУСТРОЮ </a:t>
            </a:r>
            <a:r>
              <a:rPr lang="ru-RU" dirty="0" err="1">
                <a:solidFill>
                  <a:srgbClr val="000000"/>
                </a:solidFill>
                <a:latin typeface="Times New Roman"/>
              </a:rPr>
              <a:t>МІСТА</a:t>
            </a:r>
            <a:r>
              <a:rPr lang="ru-RU" dirty="0">
                <a:solidFill>
                  <a:srgbClr val="000000"/>
                </a:solidFill>
                <a:latin typeface="Times New Roman"/>
              </a:rPr>
              <a:t>. </a:t>
            </a:r>
          </a:p>
          <a:p>
            <a:r>
              <a:rPr lang="ru-RU" dirty="0">
                <a:solidFill>
                  <a:srgbClr val="000000"/>
                </a:solidFill>
                <a:latin typeface="Times New Roman"/>
              </a:rPr>
              <a:t>2.2. </a:t>
            </a:r>
            <a:r>
              <a:rPr lang="ru-RU" dirty="0" err="1">
                <a:solidFill>
                  <a:srgbClr val="000000"/>
                </a:solidFill>
                <a:latin typeface="Times New Roman"/>
              </a:rPr>
              <a:t>ВИДИ</a:t>
            </a:r>
            <a:r>
              <a:rPr lang="ru-RU" dirty="0">
                <a:solidFill>
                  <a:srgbClr val="000000"/>
                </a:solidFill>
                <a:latin typeface="Times New Roman"/>
              </a:rPr>
              <a:t> </a:t>
            </a:r>
            <a:r>
              <a:rPr lang="ru-RU" dirty="0" err="1">
                <a:solidFill>
                  <a:srgbClr val="000000"/>
                </a:solidFill>
                <a:latin typeface="Times New Roman"/>
              </a:rPr>
              <a:t>ЗАБУДОВИ</a:t>
            </a:r>
            <a:r>
              <a:rPr lang="ru-RU" dirty="0">
                <a:solidFill>
                  <a:srgbClr val="000000"/>
                </a:solidFill>
                <a:latin typeface="Times New Roman"/>
              </a:rPr>
              <a:t> ТА </a:t>
            </a:r>
            <a:r>
              <a:rPr lang="ru-RU" dirty="0" err="1">
                <a:solidFill>
                  <a:srgbClr val="000000"/>
                </a:solidFill>
                <a:latin typeface="Times New Roman"/>
              </a:rPr>
              <a:t>ВИКОРИСТАННЯ</a:t>
            </a:r>
            <a:r>
              <a:rPr lang="ru-RU" dirty="0">
                <a:solidFill>
                  <a:srgbClr val="000000"/>
                </a:solidFill>
                <a:latin typeface="Times New Roman"/>
              </a:rPr>
              <a:t> </a:t>
            </a:r>
            <a:r>
              <a:rPr lang="ru-RU" dirty="0" err="1">
                <a:solidFill>
                  <a:srgbClr val="000000"/>
                </a:solidFill>
                <a:latin typeface="Times New Roman"/>
              </a:rPr>
              <a:t>ЗЕМЕЛЬНИХ</a:t>
            </a:r>
            <a:r>
              <a:rPr lang="ru-RU" dirty="0">
                <a:solidFill>
                  <a:srgbClr val="000000"/>
                </a:solidFill>
                <a:latin typeface="Times New Roman"/>
              </a:rPr>
              <a:t> </a:t>
            </a:r>
            <a:r>
              <a:rPr lang="ru-RU" dirty="0" err="1">
                <a:solidFill>
                  <a:srgbClr val="000000"/>
                </a:solidFill>
                <a:latin typeface="Times New Roman"/>
              </a:rPr>
              <a:t>ДІЛЯНОК</a:t>
            </a:r>
            <a:r>
              <a:rPr lang="ru-RU" dirty="0">
                <a:solidFill>
                  <a:srgbClr val="000000"/>
                </a:solidFill>
                <a:latin typeface="Times New Roman"/>
              </a:rPr>
              <a:t> В МЕЖАХ </a:t>
            </a:r>
            <a:r>
              <a:rPr lang="ru-RU" dirty="0" err="1">
                <a:solidFill>
                  <a:srgbClr val="000000"/>
                </a:solidFill>
                <a:latin typeface="Times New Roman"/>
              </a:rPr>
              <a:t>ТЕРИТОРІАЛЬНИХ</a:t>
            </a:r>
            <a:r>
              <a:rPr lang="ru-RU" dirty="0">
                <a:solidFill>
                  <a:srgbClr val="000000"/>
                </a:solidFill>
                <a:latin typeface="Times New Roman"/>
              </a:rPr>
              <a:t> </a:t>
            </a:r>
            <a:r>
              <a:rPr lang="ru-RU" dirty="0" smtClean="0">
                <a:solidFill>
                  <a:srgbClr val="000000"/>
                </a:solidFill>
                <a:latin typeface="Times New Roman"/>
              </a:rPr>
              <a:t>ЗОН</a:t>
            </a:r>
            <a:endParaRPr lang="ru-RU" dirty="0">
              <a:solidFill>
                <a:srgbClr val="000000"/>
              </a:solidFill>
              <a:latin typeface="Times New Roman"/>
            </a:endParaRPr>
          </a:p>
          <a:p>
            <a:r>
              <a:rPr lang="ru-RU" dirty="0">
                <a:solidFill>
                  <a:srgbClr val="000000"/>
                </a:solidFill>
                <a:latin typeface="Times New Roman"/>
              </a:rPr>
              <a:t>2.3. </a:t>
            </a:r>
            <a:r>
              <a:rPr lang="ru-RU" dirty="0" err="1">
                <a:solidFill>
                  <a:srgbClr val="000000"/>
                </a:solidFill>
                <a:latin typeface="Times New Roman"/>
              </a:rPr>
              <a:t>ЄДИНІ</a:t>
            </a:r>
            <a:r>
              <a:rPr lang="ru-RU" dirty="0">
                <a:solidFill>
                  <a:srgbClr val="000000"/>
                </a:solidFill>
                <a:latin typeface="Times New Roman"/>
              </a:rPr>
              <a:t> </a:t>
            </a:r>
            <a:r>
              <a:rPr lang="ru-RU" dirty="0" err="1">
                <a:solidFill>
                  <a:srgbClr val="000000"/>
                </a:solidFill>
                <a:latin typeface="Times New Roman"/>
              </a:rPr>
              <a:t>УМОВИ</a:t>
            </a:r>
            <a:r>
              <a:rPr lang="ru-RU" dirty="0">
                <a:solidFill>
                  <a:srgbClr val="000000"/>
                </a:solidFill>
                <a:latin typeface="Times New Roman"/>
              </a:rPr>
              <a:t> ТА </a:t>
            </a:r>
            <a:r>
              <a:rPr lang="ru-RU" dirty="0" err="1">
                <a:solidFill>
                  <a:srgbClr val="000000"/>
                </a:solidFill>
                <a:latin typeface="Times New Roman"/>
              </a:rPr>
              <a:t>ОБМЕЖЕННЯ</a:t>
            </a:r>
            <a:r>
              <a:rPr lang="ru-RU" dirty="0">
                <a:solidFill>
                  <a:srgbClr val="000000"/>
                </a:solidFill>
                <a:latin typeface="Times New Roman"/>
              </a:rPr>
              <a:t> </a:t>
            </a:r>
            <a:r>
              <a:rPr lang="ru-RU" dirty="0" err="1">
                <a:solidFill>
                  <a:srgbClr val="000000"/>
                </a:solidFill>
                <a:latin typeface="Times New Roman"/>
              </a:rPr>
              <a:t>ЗАБУДОВИ</a:t>
            </a:r>
            <a:r>
              <a:rPr lang="ru-RU" dirty="0">
                <a:solidFill>
                  <a:srgbClr val="000000"/>
                </a:solidFill>
                <a:latin typeface="Times New Roman"/>
              </a:rPr>
              <a:t> ТА </a:t>
            </a:r>
            <a:r>
              <a:rPr lang="ru-RU" dirty="0" err="1">
                <a:solidFill>
                  <a:srgbClr val="000000"/>
                </a:solidFill>
                <a:latin typeface="Times New Roman"/>
              </a:rPr>
              <a:t>ІНШОГО</a:t>
            </a:r>
            <a:r>
              <a:rPr lang="ru-RU" dirty="0">
                <a:solidFill>
                  <a:srgbClr val="000000"/>
                </a:solidFill>
                <a:latin typeface="Times New Roman"/>
              </a:rPr>
              <a:t> </a:t>
            </a:r>
            <a:r>
              <a:rPr lang="ru-RU" dirty="0" err="1">
                <a:solidFill>
                  <a:srgbClr val="000000"/>
                </a:solidFill>
                <a:latin typeface="Times New Roman"/>
              </a:rPr>
              <a:t>ВИКОРИСТАННЯ</a:t>
            </a:r>
            <a:r>
              <a:rPr lang="ru-RU" dirty="0">
                <a:solidFill>
                  <a:srgbClr val="000000"/>
                </a:solidFill>
                <a:latin typeface="Times New Roman"/>
              </a:rPr>
              <a:t> </a:t>
            </a:r>
            <a:r>
              <a:rPr lang="ru-RU" dirty="0" err="1">
                <a:solidFill>
                  <a:srgbClr val="000000"/>
                </a:solidFill>
                <a:latin typeface="Times New Roman"/>
              </a:rPr>
              <a:t>ЗЕМЕЛЬНИХ</a:t>
            </a:r>
            <a:r>
              <a:rPr lang="ru-RU" dirty="0">
                <a:solidFill>
                  <a:srgbClr val="000000"/>
                </a:solidFill>
                <a:latin typeface="Times New Roman"/>
              </a:rPr>
              <a:t> </a:t>
            </a:r>
            <a:r>
              <a:rPr lang="ru-RU" dirty="0" err="1">
                <a:solidFill>
                  <a:srgbClr val="000000"/>
                </a:solidFill>
                <a:latin typeface="Times New Roman"/>
              </a:rPr>
              <a:t>ДІЛЯНОК</a:t>
            </a:r>
            <a:r>
              <a:rPr lang="ru-RU" dirty="0">
                <a:solidFill>
                  <a:srgbClr val="000000"/>
                </a:solidFill>
                <a:latin typeface="Times New Roman"/>
              </a:rPr>
              <a:t> </a:t>
            </a:r>
            <a:endParaRPr lang="ru-RU" dirty="0" smtClean="0">
              <a:solidFill>
                <a:srgbClr val="000000"/>
              </a:solidFill>
              <a:latin typeface="Times New Roman"/>
            </a:endParaRPr>
          </a:p>
          <a:p>
            <a:r>
              <a:rPr lang="ru-RU" dirty="0" smtClean="0">
                <a:solidFill>
                  <a:srgbClr val="000000"/>
                </a:solidFill>
                <a:latin typeface="Times New Roman"/>
              </a:rPr>
              <a:t>2.4</a:t>
            </a:r>
            <a:r>
              <a:rPr lang="ru-RU" dirty="0">
                <a:solidFill>
                  <a:srgbClr val="000000"/>
                </a:solidFill>
                <a:latin typeface="Times New Roman"/>
              </a:rPr>
              <a:t>. </a:t>
            </a:r>
            <a:r>
              <a:rPr lang="ru-RU" dirty="0" err="1">
                <a:solidFill>
                  <a:srgbClr val="000000"/>
                </a:solidFill>
                <a:latin typeface="Times New Roman"/>
              </a:rPr>
              <a:t>ПЕРЕЛІК</a:t>
            </a:r>
            <a:r>
              <a:rPr lang="ru-RU" dirty="0">
                <a:solidFill>
                  <a:srgbClr val="000000"/>
                </a:solidFill>
                <a:latin typeface="Times New Roman"/>
              </a:rPr>
              <a:t> </a:t>
            </a:r>
            <a:r>
              <a:rPr lang="ru-RU" dirty="0" err="1">
                <a:solidFill>
                  <a:srgbClr val="000000"/>
                </a:solidFill>
                <a:latin typeface="Times New Roman"/>
              </a:rPr>
              <a:t>ТЕРИТОРІАЛЬНИХ</a:t>
            </a:r>
            <a:r>
              <a:rPr lang="ru-RU" dirty="0">
                <a:solidFill>
                  <a:srgbClr val="000000"/>
                </a:solidFill>
                <a:latin typeface="Times New Roman"/>
              </a:rPr>
              <a:t> ЗОН </a:t>
            </a:r>
            <a:endParaRPr lang="ru-RU" dirty="0" smtClean="0">
              <a:solidFill>
                <a:srgbClr val="000000"/>
              </a:solidFill>
              <a:latin typeface="Times New Roman"/>
            </a:endParaRPr>
          </a:p>
          <a:p>
            <a:r>
              <a:rPr lang="ru-RU" dirty="0" smtClean="0">
                <a:solidFill>
                  <a:srgbClr val="000000"/>
                </a:solidFill>
                <a:latin typeface="Times New Roman"/>
              </a:rPr>
              <a:t>2.5</a:t>
            </a:r>
            <a:r>
              <a:rPr lang="ru-RU" dirty="0">
                <a:solidFill>
                  <a:srgbClr val="000000"/>
                </a:solidFill>
                <a:latin typeface="Times New Roman"/>
              </a:rPr>
              <a:t>. </a:t>
            </a:r>
            <a:r>
              <a:rPr lang="ru-RU" dirty="0" err="1">
                <a:solidFill>
                  <a:srgbClr val="000000"/>
                </a:solidFill>
                <a:latin typeface="Times New Roman"/>
              </a:rPr>
              <a:t>ПЕРЕЛІК</a:t>
            </a:r>
            <a:r>
              <a:rPr lang="ru-RU" dirty="0">
                <a:solidFill>
                  <a:srgbClr val="000000"/>
                </a:solidFill>
                <a:latin typeface="Times New Roman"/>
              </a:rPr>
              <a:t> </a:t>
            </a:r>
            <a:r>
              <a:rPr lang="ru-RU" dirty="0" err="1">
                <a:solidFill>
                  <a:srgbClr val="000000"/>
                </a:solidFill>
                <a:latin typeface="Times New Roman"/>
              </a:rPr>
              <a:t>ДОЗВОЛЕНИХ</a:t>
            </a:r>
            <a:r>
              <a:rPr lang="ru-RU" dirty="0">
                <a:solidFill>
                  <a:srgbClr val="000000"/>
                </a:solidFill>
                <a:latin typeface="Times New Roman"/>
              </a:rPr>
              <a:t> </a:t>
            </a:r>
            <a:r>
              <a:rPr lang="ru-RU" dirty="0" err="1">
                <a:solidFill>
                  <a:srgbClr val="000000"/>
                </a:solidFill>
                <a:latin typeface="Times New Roman"/>
              </a:rPr>
              <a:t>ВИДІВ</a:t>
            </a:r>
            <a:r>
              <a:rPr lang="ru-RU" dirty="0">
                <a:solidFill>
                  <a:srgbClr val="000000"/>
                </a:solidFill>
                <a:latin typeface="Times New Roman"/>
              </a:rPr>
              <a:t> </a:t>
            </a:r>
            <a:r>
              <a:rPr lang="ru-RU" dirty="0" err="1">
                <a:solidFill>
                  <a:srgbClr val="000000"/>
                </a:solidFill>
                <a:latin typeface="Times New Roman"/>
              </a:rPr>
              <a:t>ЗАБУДОВИ</a:t>
            </a:r>
            <a:r>
              <a:rPr lang="ru-RU" dirty="0">
                <a:solidFill>
                  <a:srgbClr val="000000"/>
                </a:solidFill>
                <a:latin typeface="Times New Roman"/>
              </a:rPr>
              <a:t> ТА </a:t>
            </a:r>
            <a:r>
              <a:rPr lang="ru-RU" dirty="0" err="1">
                <a:solidFill>
                  <a:srgbClr val="000000"/>
                </a:solidFill>
                <a:latin typeface="Times New Roman"/>
              </a:rPr>
              <a:t>ВИКОРИСТАННЯ</a:t>
            </a:r>
            <a:r>
              <a:rPr lang="ru-RU" dirty="0">
                <a:solidFill>
                  <a:srgbClr val="000000"/>
                </a:solidFill>
                <a:latin typeface="Times New Roman"/>
              </a:rPr>
              <a:t> </a:t>
            </a:r>
            <a:r>
              <a:rPr lang="ru-RU" dirty="0" err="1">
                <a:solidFill>
                  <a:srgbClr val="000000"/>
                </a:solidFill>
                <a:latin typeface="Times New Roman"/>
              </a:rPr>
              <a:t>ЗЕМЕЛЬНИХ</a:t>
            </a:r>
            <a:r>
              <a:rPr lang="ru-RU" dirty="0">
                <a:solidFill>
                  <a:srgbClr val="000000"/>
                </a:solidFill>
                <a:latin typeface="Times New Roman"/>
              </a:rPr>
              <a:t> </a:t>
            </a:r>
            <a:r>
              <a:rPr lang="ru-RU" dirty="0" err="1">
                <a:solidFill>
                  <a:srgbClr val="000000"/>
                </a:solidFill>
                <a:latin typeface="Times New Roman"/>
              </a:rPr>
              <a:t>ДІЛЯНОК</a:t>
            </a:r>
            <a:r>
              <a:rPr lang="ru-RU" dirty="0">
                <a:solidFill>
                  <a:srgbClr val="000000"/>
                </a:solidFill>
                <a:latin typeface="Times New Roman"/>
              </a:rPr>
              <a:t> В </a:t>
            </a:r>
            <a:r>
              <a:rPr lang="ru-RU" dirty="0" err="1">
                <a:solidFill>
                  <a:srgbClr val="000000"/>
                </a:solidFill>
                <a:latin typeface="Times New Roman"/>
              </a:rPr>
              <a:t>РІЗНИХ</a:t>
            </a:r>
            <a:r>
              <a:rPr lang="ru-RU" dirty="0">
                <a:solidFill>
                  <a:srgbClr val="000000"/>
                </a:solidFill>
                <a:latin typeface="Times New Roman"/>
              </a:rPr>
              <a:t> </a:t>
            </a:r>
            <a:r>
              <a:rPr lang="ru-RU" dirty="0" err="1">
                <a:solidFill>
                  <a:srgbClr val="000000"/>
                </a:solidFill>
                <a:latin typeface="Times New Roman"/>
              </a:rPr>
              <a:t>ТЕРИТОРІАЛЬНИХ</a:t>
            </a:r>
            <a:r>
              <a:rPr lang="ru-RU" dirty="0">
                <a:solidFill>
                  <a:srgbClr val="000000"/>
                </a:solidFill>
                <a:latin typeface="Times New Roman"/>
              </a:rPr>
              <a:t> ЗОНАХ </a:t>
            </a:r>
            <a:endParaRPr lang="ru-RU" dirty="0" smtClean="0">
              <a:solidFill>
                <a:srgbClr val="000000"/>
              </a:solidFill>
              <a:latin typeface="Times New Roman"/>
            </a:endParaRPr>
          </a:p>
          <a:p>
            <a:pPr marL="285750" indent="-285750">
              <a:buFont typeface="Arial" panose="020B0604020202020204" pitchFamily="34" charset="0"/>
              <a:buChar char="•"/>
            </a:pPr>
            <a:r>
              <a:rPr lang="ru-RU" dirty="0" err="1" smtClean="0">
                <a:solidFill>
                  <a:srgbClr val="000000"/>
                </a:solidFill>
                <a:latin typeface="Times New Roman"/>
              </a:rPr>
              <a:t>ЗОНИ</a:t>
            </a:r>
            <a:r>
              <a:rPr lang="ru-RU" dirty="0" smtClean="0">
                <a:solidFill>
                  <a:srgbClr val="000000"/>
                </a:solidFill>
                <a:latin typeface="Times New Roman"/>
              </a:rPr>
              <a:t> </a:t>
            </a:r>
            <a:r>
              <a:rPr lang="ru-RU" dirty="0" err="1">
                <a:solidFill>
                  <a:srgbClr val="000000"/>
                </a:solidFill>
                <a:latin typeface="Times New Roman"/>
              </a:rPr>
              <a:t>ГРОМАДСЬКО-ДІЛОВІ</a:t>
            </a:r>
            <a:r>
              <a:rPr lang="ru-RU" dirty="0">
                <a:solidFill>
                  <a:srgbClr val="000000"/>
                </a:solidFill>
                <a:latin typeface="Times New Roman"/>
              </a:rPr>
              <a:t> ТА </a:t>
            </a:r>
            <a:r>
              <a:rPr lang="ru-RU" dirty="0" err="1">
                <a:solidFill>
                  <a:srgbClr val="000000"/>
                </a:solidFill>
                <a:latin typeface="Times New Roman"/>
              </a:rPr>
              <a:t>КОМЕРЦІЙНОЇ</a:t>
            </a:r>
            <a:r>
              <a:rPr lang="ru-RU" dirty="0">
                <a:solidFill>
                  <a:srgbClr val="000000"/>
                </a:solidFill>
                <a:latin typeface="Times New Roman"/>
              </a:rPr>
              <a:t> </a:t>
            </a:r>
            <a:r>
              <a:rPr lang="ru-RU" dirty="0" err="1" smtClean="0">
                <a:solidFill>
                  <a:srgbClr val="000000"/>
                </a:solidFill>
                <a:latin typeface="Times New Roman"/>
              </a:rPr>
              <a:t>ДІЯЛЬНОСТІ</a:t>
            </a:r>
            <a:r>
              <a:rPr lang="ru-RU" dirty="0" smtClean="0">
                <a:solidFill>
                  <a:srgbClr val="000000"/>
                </a:solidFill>
                <a:latin typeface="Times New Roman"/>
              </a:rPr>
              <a:t>: </a:t>
            </a:r>
            <a:r>
              <a:rPr lang="uk-UA" dirty="0" smtClean="0">
                <a:solidFill>
                  <a:srgbClr val="000000"/>
                </a:solidFill>
                <a:latin typeface="Times New Roman"/>
              </a:rPr>
              <a:t>ЖИТЛОВІ ЗОНИ</a:t>
            </a:r>
          </a:p>
          <a:p>
            <a:pPr marL="285750" indent="-285750">
              <a:buFont typeface="Arial" panose="020B0604020202020204" pitchFamily="34" charset="0"/>
              <a:buChar char="•"/>
            </a:pPr>
            <a:r>
              <a:rPr lang="uk-UA" dirty="0" smtClean="0">
                <a:solidFill>
                  <a:srgbClr val="000000"/>
                </a:solidFill>
                <a:latin typeface="Times New Roman"/>
              </a:rPr>
              <a:t>РЕКРЕАЦІЙНІ </a:t>
            </a:r>
            <a:r>
              <a:rPr lang="uk-UA" dirty="0">
                <a:solidFill>
                  <a:srgbClr val="000000"/>
                </a:solidFill>
                <a:latin typeface="Times New Roman"/>
              </a:rPr>
              <a:t>ЗОНИ </a:t>
            </a:r>
            <a:endParaRPr lang="uk-UA" dirty="0" smtClean="0">
              <a:solidFill>
                <a:srgbClr val="000000"/>
              </a:solidFill>
              <a:latin typeface="Times New Roman"/>
            </a:endParaRPr>
          </a:p>
          <a:p>
            <a:pPr marL="285750" indent="-285750">
              <a:buFont typeface="Arial" panose="020B0604020202020204" pitchFamily="34" charset="0"/>
              <a:buChar char="•"/>
            </a:pPr>
            <a:r>
              <a:rPr lang="uk-UA" dirty="0" smtClean="0">
                <a:solidFill>
                  <a:srgbClr val="000000"/>
                </a:solidFill>
                <a:latin typeface="Times New Roman"/>
              </a:rPr>
              <a:t>КУРОРТНІ </a:t>
            </a:r>
            <a:r>
              <a:rPr lang="uk-UA" dirty="0">
                <a:solidFill>
                  <a:srgbClr val="000000"/>
                </a:solidFill>
                <a:latin typeface="Times New Roman"/>
              </a:rPr>
              <a:t>ЗОНИ </a:t>
            </a:r>
            <a:endParaRPr lang="uk-UA" dirty="0" smtClean="0">
              <a:solidFill>
                <a:srgbClr val="000000"/>
              </a:solidFill>
              <a:latin typeface="Times New Roman"/>
            </a:endParaRPr>
          </a:p>
          <a:p>
            <a:pPr marL="285750" indent="-285750">
              <a:buFont typeface="Arial" panose="020B0604020202020204" pitchFamily="34" charset="0"/>
              <a:buChar char="•"/>
            </a:pPr>
            <a:r>
              <a:rPr lang="uk-UA" dirty="0" smtClean="0">
                <a:solidFill>
                  <a:srgbClr val="000000"/>
                </a:solidFill>
                <a:latin typeface="Times New Roman"/>
              </a:rPr>
              <a:t>ЗОНИ </a:t>
            </a:r>
            <a:r>
              <a:rPr lang="uk-UA" dirty="0">
                <a:solidFill>
                  <a:srgbClr val="000000"/>
                </a:solidFill>
                <a:latin typeface="Times New Roman"/>
              </a:rPr>
              <a:t>ТРАНСПОРТНОЇ ІНФРАСТРУКТУРИ </a:t>
            </a:r>
            <a:endParaRPr lang="uk-UA" dirty="0" smtClean="0">
              <a:solidFill>
                <a:srgbClr val="000000"/>
              </a:solidFill>
              <a:latin typeface="Times New Roman"/>
            </a:endParaRPr>
          </a:p>
          <a:p>
            <a:pPr marL="285750" indent="-285750">
              <a:buFont typeface="Arial" panose="020B0604020202020204" pitchFamily="34" charset="0"/>
              <a:buChar char="•"/>
            </a:pPr>
            <a:r>
              <a:rPr lang="uk-UA" dirty="0" smtClean="0">
                <a:solidFill>
                  <a:srgbClr val="000000"/>
                </a:solidFill>
                <a:latin typeface="Times New Roman"/>
              </a:rPr>
              <a:t>ЗОНИ </a:t>
            </a:r>
            <a:r>
              <a:rPr lang="uk-UA" dirty="0">
                <a:solidFill>
                  <a:srgbClr val="000000"/>
                </a:solidFill>
                <a:latin typeface="Times New Roman"/>
              </a:rPr>
              <a:t>ІНЖЕНЕРНОЇ </a:t>
            </a:r>
            <a:r>
              <a:rPr lang="uk-UA" dirty="0" smtClean="0">
                <a:solidFill>
                  <a:srgbClr val="000000"/>
                </a:solidFill>
                <a:latin typeface="Times New Roman"/>
              </a:rPr>
              <a:t>ІНФРАСТРУКТУРИ</a:t>
            </a:r>
          </a:p>
          <a:p>
            <a:pPr marL="285750" indent="-285750">
              <a:buFont typeface="Arial" panose="020B0604020202020204" pitchFamily="34" charset="0"/>
              <a:buChar char="•"/>
            </a:pPr>
            <a:r>
              <a:rPr lang="uk-UA" dirty="0" smtClean="0">
                <a:solidFill>
                  <a:srgbClr val="000000"/>
                </a:solidFill>
                <a:latin typeface="Times New Roman"/>
              </a:rPr>
              <a:t>КОМУНАЛЬНО-СКЛАДСЬКІ </a:t>
            </a:r>
            <a:r>
              <a:rPr lang="uk-UA" dirty="0">
                <a:solidFill>
                  <a:srgbClr val="000000"/>
                </a:solidFill>
                <a:latin typeface="Times New Roman"/>
              </a:rPr>
              <a:t>ЗОНИ </a:t>
            </a:r>
            <a:endParaRPr lang="uk-UA" dirty="0" smtClean="0">
              <a:solidFill>
                <a:srgbClr val="000000"/>
              </a:solidFill>
              <a:latin typeface="Times New Roman"/>
            </a:endParaRPr>
          </a:p>
          <a:p>
            <a:pPr marL="285750" indent="-285750">
              <a:buFont typeface="Arial" panose="020B0604020202020204" pitchFamily="34" charset="0"/>
              <a:buChar char="•"/>
            </a:pPr>
            <a:r>
              <a:rPr lang="uk-UA" dirty="0">
                <a:solidFill>
                  <a:srgbClr val="000000"/>
                </a:solidFill>
                <a:latin typeface="Times New Roman"/>
              </a:rPr>
              <a:t>В</a:t>
            </a:r>
            <a:r>
              <a:rPr lang="uk-UA" dirty="0" smtClean="0">
                <a:solidFill>
                  <a:srgbClr val="000000"/>
                </a:solidFill>
                <a:latin typeface="Times New Roman"/>
              </a:rPr>
              <a:t>ИРОБНИЧІ </a:t>
            </a:r>
            <a:r>
              <a:rPr lang="uk-UA" dirty="0">
                <a:solidFill>
                  <a:srgbClr val="000000"/>
                </a:solidFill>
                <a:latin typeface="Times New Roman"/>
              </a:rPr>
              <a:t>ЗОНИ </a:t>
            </a:r>
            <a:r>
              <a:rPr lang="uk-UA" dirty="0" smtClean="0">
                <a:solidFill>
                  <a:srgbClr val="000000"/>
                </a:solidFill>
                <a:latin typeface="Times New Roman"/>
              </a:rPr>
              <a:t>.</a:t>
            </a:r>
          </a:p>
          <a:p>
            <a:pPr marL="285750" indent="-285750">
              <a:buFont typeface="Arial" panose="020B0604020202020204" pitchFamily="34" charset="0"/>
              <a:buChar char="•"/>
            </a:pPr>
            <a:r>
              <a:rPr lang="uk-UA" dirty="0" smtClean="0">
                <a:solidFill>
                  <a:srgbClr val="000000"/>
                </a:solidFill>
                <a:latin typeface="Times New Roman"/>
              </a:rPr>
              <a:t>СПЕЦІАЛЬНІ </a:t>
            </a:r>
            <a:r>
              <a:rPr lang="uk-UA" dirty="0">
                <a:solidFill>
                  <a:srgbClr val="000000"/>
                </a:solidFill>
                <a:latin typeface="Times New Roman"/>
              </a:rPr>
              <a:t>ЗОНИ </a:t>
            </a:r>
            <a:endParaRPr lang="uk-UA" dirty="0" smtClean="0">
              <a:solidFill>
                <a:srgbClr val="000000"/>
              </a:solidFill>
              <a:latin typeface="Times New Roman"/>
            </a:endParaRPr>
          </a:p>
          <a:p>
            <a:pPr marL="285750" indent="-285750">
              <a:buFont typeface="Arial" panose="020B0604020202020204" pitchFamily="34" charset="0"/>
              <a:buChar char="•"/>
            </a:pPr>
            <a:r>
              <a:rPr lang="uk-UA" dirty="0" smtClean="0">
                <a:solidFill>
                  <a:srgbClr val="000000"/>
                </a:solidFill>
                <a:latin typeface="Times New Roman"/>
              </a:rPr>
              <a:t>ЗОНИ </a:t>
            </a:r>
            <a:r>
              <a:rPr lang="uk-UA" dirty="0">
                <a:solidFill>
                  <a:srgbClr val="000000"/>
                </a:solidFill>
                <a:latin typeface="Times New Roman"/>
              </a:rPr>
              <a:t>ЗЕМЕЛЬ СІЛЬСЬКОГОСПОДАРСЬКОГО </a:t>
            </a:r>
            <a:r>
              <a:rPr lang="uk-UA" dirty="0" smtClean="0">
                <a:solidFill>
                  <a:srgbClr val="000000"/>
                </a:solidFill>
                <a:latin typeface="Times New Roman"/>
              </a:rPr>
              <a:t>ПРИЗНАЧЕННЯ</a:t>
            </a:r>
            <a:endParaRPr lang="uk-UA" sz="2200" dirty="0"/>
          </a:p>
        </p:txBody>
      </p:sp>
    </p:spTree>
    <p:extLst>
      <p:ext uri="{BB962C8B-B14F-4D97-AF65-F5344CB8AC3E}">
        <p14:creationId xmlns:p14="http://schemas.microsoft.com/office/powerpoint/2010/main" val="33322320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27384"/>
            <a:ext cx="7674056" cy="1143000"/>
          </a:xfrm>
        </p:spPr>
        <p:txBody>
          <a:bodyPr>
            <a:normAutofit/>
          </a:bodyPr>
          <a:lstStyle/>
          <a:p>
            <a:pPr algn="ctr"/>
            <a:r>
              <a:rPr lang="uk-UA" sz="2800" b="1" dirty="0" smtClean="0"/>
              <a:t>Землеустрій</a:t>
            </a:r>
            <a:endParaRPr lang="uk-UA" sz="2800" dirty="0"/>
          </a:p>
        </p:txBody>
      </p:sp>
      <p:sp>
        <p:nvSpPr>
          <p:cNvPr id="3" name="Объект 2"/>
          <p:cNvSpPr>
            <a:spLocks noGrp="1"/>
          </p:cNvSpPr>
          <p:nvPr>
            <p:ph idx="1"/>
          </p:nvPr>
        </p:nvSpPr>
        <p:spPr>
          <a:xfrm>
            <a:off x="1043608" y="980728"/>
            <a:ext cx="7992888" cy="5688632"/>
          </a:xfrm>
        </p:spPr>
        <p:txBody>
          <a:bodyPr>
            <a:normAutofit/>
          </a:bodyPr>
          <a:lstStyle/>
          <a:p>
            <a:pPr marL="82296" indent="0">
              <a:buNone/>
            </a:pPr>
            <a:r>
              <a:rPr lang="ru-RU" sz="2000" b="1" dirty="0" smtClean="0"/>
              <a:t>	</a:t>
            </a:r>
            <a:r>
              <a:rPr lang="ru-RU" sz="2000" b="1" dirty="0" err="1" smtClean="0"/>
              <a:t>Землеустрій</a:t>
            </a:r>
            <a:r>
              <a:rPr lang="ru-RU" sz="2000" b="1" dirty="0" smtClean="0"/>
              <a:t> </a:t>
            </a:r>
            <a:r>
              <a:rPr lang="ru-RU" sz="2000" dirty="0"/>
              <a:t>- </a:t>
            </a:r>
            <a:r>
              <a:rPr lang="ru-RU" sz="2000" dirty="0" err="1"/>
              <a:t>це</a:t>
            </a:r>
            <a:r>
              <a:rPr lang="ru-RU" sz="2000" dirty="0"/>
              <a:t> </a:t>
            </a:r>
            <a:r>
              <a:rPr lang="ru-RU" sz="2000" dirty="0" err="1"/>
              <a:t>сукупність</a:t>
            </a:r>
            <a:r>
              <a:rPr lang="ru-RU" sz="2000" dirty="0"/>
              <a:t> </a:t>
            </a:r>
            <a:r>
              <a:rPr lang="ru-RU" sz="2000" dirty="0" err="1"/>
              <a:t>соціально-економічних</a:t>
            </a:r>
            <a:r>
              <a:rPr lang="ru-RU" sz="2000" dirty="0"/>
              <a:t> та </a:t>
            </a:r>
            <a:r>
              <a:rPr lang="ru-RU" sz="2000" dirty="0" err="1"/>
              <a:t>екологічних</a:t>
            </a:r>
            <a:r>
              <a:rPr lang="ru-RU" sz="2000" dirty="0"/>
              <a:t> </a:t>
            </a:r>
            <a:r>
              <a:rPr lang="ru-RU" sz="2000" dirty="0" err="1"/>
              <a:t>заходів</a:t>
            </a:r>
            <a:r>
              <a:rPr lang="ru-RU" sz="2000" dirty="0"/>
              <a:t>, </a:t>
            </a:r>
            <a:r>
              <a:rPr lang="ru-RU" sz="2000" dirty="0" err="1"/>
              <a:t>спрямованих</a:t>
            </a:r>
            <a:r>
              <a:rPr lang="ru-RU" sz="2000" dirty="0"/>
              <a:t> на </a:t>
            </a:r>
            <a:r>
              <a:rPr lang="ru-RU" sz="2000" dirty="0" err="1"/>
              <a:t>регулювання</a:t>
            </a:r>
            <a:r>
              <a:rPr lang="ru-RU" sz="2000" dirty="0"/>
              <a:t> </a:t>
            </a:r>
            <a:r>
              <a:rPr lang="ru-RU" sz="2000" dirty="0" err="1"/>
              <a:t>земельних</a:t>
            </a:r>
            <a:r>
              <a:rPr lang="ru-RU" sz="2000" dirty="0"/>
              <a:t> </a:t>
            </a:r>
            <a:r>
              <a:rPr lang="ru-RU" sz="2000" dirty="0" err="1"/>
              <a:t>відносин</a:t>
            </a:r>
            <a:r>
              <a:rPr lang="ru-RU" sz="2000" dirty="0"/>
              <a:t> та </a:t>
            </a:r>
            <a:r>
              <a:rPr lang="ru-RU" sz="2000" dirty="0" err="1"/>
              <a:t>раціональної</a:t>
            </a:r>
            <a:r>
              <a:rPr lang="ru-RU" sz="2000" dirty="0"/>
              <a:t> </a:t>
            </a:r>
            <a:r>
              <a:rPr lang="ru-RU" sz="2000" dirty="0" err="1"/>
              <a:t>організації</a:t>
            </a:r>
            <a:r>
              <a:rPr lang="ru-RU" sz="2000" dirty="0"/>
              <a:t> </a:t>
            </a:r>
            <a:r>
              <a:rPr lang="ru-RU" sz="2000" dirty="0" err="1"/>
              <a:t>території</a:t>
            </a:r>
            <a:r>
              <a:rPr lang="ru-RU" sz="2000" dirty="0"/>
              <a:t> </a:t>
            </a:r>
            <a:r>
              <a:rPr lang="ru-RU" sz="2000" dirty="0" err="1"/>
              <a:t>адміністративно-територіальних</a:t>
            </a:r>
            <a:r>
              <a:rPr lang="ru-RU" sz="2000" dirty="0"/>
              <a:t> </a:t>
            </a:r>
            <a:r>
              <a:rPr lang="ru-RU" sz="2000" dirty="0" err="1"/>
              <a:t>одиниць</a:t>
            </a:r>
            <a:r>
              <a:rPr lang="ru-RU" sz="2000" dirty="0"/>
              <a:t>, </a:t>
            </a:r>
            <a:r>
              <a:rPr lang="ru-RU" sz="2000" dirty="0" err="1"/>
              <a:t>суб'єктів</a:t>
            </a:r>
            <a:r>
              <a:rPr lang="ru-RU" sz="2000" dirty="0"/>
              <a:t> </a:t>
            </a:r>
            <a:r>
              <a:rPr lang="ru-RU" sz="2000" dirty="0" err="1"/>
              <a:t>господарювання</a:t>
            </a:r>
            <a:r>
              <a:rPr lang="ru-RU" sz="2000" dirty="0"/>
              <a:t>, </a:t>
            </a:r>
            <a:r>
              <a:rPr lang="ru-RU" sz="2000" dirty="0" err="1"/>
              <a:t>що</a:t>
            </a:r>
            <a:r>
              <a:rPr lang="ru-RU" sz="2000" dirty="0"/>
              <a:t> </a:t>
            </a:r>
            <a:r>
              <a:rPr lang="ru-RU" sz="2000" dirty="0" err="1"/>
              <a:t>здійснюються</a:t>
            </a:r>
            <a:r>
              <a:rPr lang="ru-RU" sz="2000" dirty="0"/>
              <a:t> </a:t>
            </a:r>
            <a:r>
              <a:rPr lang="ru-RU" sz="2000" dirty="0" err="1"/>
              <a:t>під</a:t>
            </a:r>
            <a:r>
              <a:rPr lang="ru-RU" sz="2000" dirty="0"/>
              <a:t> </a:t>
            </a:r>
            <a:r>
              <a:rPr lang="ru-RU" sz="2000" dirty="0" err="1"/>
              <a:t>впливом</a:t>
            </a:r>
            <a:r>
              <a:rPr lang="ru-RU" sz="2000" dirty="0"/>
              <a:t> </a:t>
            </a:r>
            <a:r>
              <a:rPr lang="ru-RU" sz="2000" dirty="0" err="1"/>
              <a:t>суспільно-виробничих</a:t>
            </a:r>
            <a:r>
              <a:rPr lang="ru-RU" sz="2000" dirty="0"/>
              <a:t> </a:t>
            </a:r>
            <a:r>
              <a:rPr lang="ru-RU" sz="2000" dirty="0" err="1"/>
              <a:t>відносин</a:t>
            </a:r>
            <a:r>
              <a:rPr lang="ru-RU" sz="2000" dirty="0"/>
              <a:t> і </a:t>
            </a:r>
            <a:r>
              <a:rPr lang="ru-RU" sz="2000" dirty="0" err="1"/>
              <a:t>розвитку</a:t>
            </a:r>
            <a:r>
              <a:rPr lang="ru-RU" sz="2000" dirty="0"/>
              <a:t> </a:t>
            </a:r>
            <a:r>
              <a:rPr lang="ru-RU" sz="2000" dirty="0" err="1"/>
              <a:t>продуктивних</a:t>
            </a:r>
            <a:r>
              <a:rPr lang="ru-RU" sz="2000" dirty="0"/>
              <a:t> </a:t>
            </a:r>
            <a:r>
              <a:rPr lang="ru-RU" sz="2000" dirty="0" smtClean="0"/>
              <a:t>сил </a:t>
            </a:r>
          </a:p>
          <a:p>
            <a:pPr marL="82296" indent="0">
              <a:buNone/>
            </a:pPr>
            <a:r>
              <a:rPr lang="ru-RU" sz="2000" dirty="0" smtClean="0"/>
              <a:t>	(ст. 181 ЗК </a:t>
            </a:r>
            <a:r>
              <a:rPr lang="ru-RU" sz="2000" dirty="0" err="1" smtClean="0"/>
              <a:t>України</a:t>
            </a:r>
            <a:r>
              <a:rPr lang="ru-RU" sz="2000" dirty="0" smtClean="0"/>
              <a:t>, ст. 1 Закону </a:t>
            </a:r>
            <a:r>
              <a:rPr lang="ru-RU" sz="2000" dirty="0" err="1" smtClean="0"/>
              <a:t>України</a:t>
            </a:r>
            <a:r>
              <a:rPr lang="ru-RU" sz="2000" dirty="0" smtClean="0"/>
              <a:t> «Про </a:t>
            </a:r>
            <a:r>
              <a:rPr lang="ru-RU" sz="2000" dirty="0" err="1" smtClean="0"/>
              <a:t>землеустрій</a:t>
            </a:r>
            <a:r>
              <a:rPr lang="ru-RU" sz="2000" dirty="0" smtClean="0"/>
              <a:t>»)</a:t>
            </a:r>
          </a:p>
          <a:p>
            <a:pPr marL="82296" indent="0">
              <a:buNone/>
            </a:pPr>
            <a:r>
              <a:rPr lang="ru-RU" sz="2000" dirty="0" smtClean="0"/>
              <a:t>	</a:t>
            </a:r>
          </a:p>
          <a:p>
            <a:pPr marL="82296" indent="0">
              <a:buNone/>
            </a:pPr>
            <a:r>
              <a:rPr lang="ru-RU" sz="2000" dirty="0"/>
              <a:t>	</a:t>
            </a:r>
            <a:r>
              <a:rPr lang="ru-RU" sz="2000" b="1" dirty="0" smtClean="0"/>
              <a:t>Мета </a:t>
            </a:r>
            <a:r>
              <a:rPr lang="ru-RU" sz="2000" b="1" dirty="0" err="1"/>
              <a:t>землеустрою</a:t>
            </a:r>
            <a:r>
              <a:rPr lang="ru-RU" sz="2000" dirty="0"/>
              <a:t>:</a:t>
            </a:r>
          </a:p>
          <a:p>
            <a:pPr marL="539496" indent="-457200">
              <a:buFont typeface="+mj-lt"/>
              <a:buAutoNum type="arabicPeriod"/>
            </a:pPr>
            <a:r>
              <a:rPr lang="ru-RU" sz="2000" dirty="0" err="1" smtClean="0"/>
              <a:t>організація</a:t>
            </a:r>
            <a:r>
              <a:rPr lang="ru-RU" sz="2000" dirty="0" smtClean="0"/>
              <a:t> </a:t>
            </a:r>
            <a:r>
              <a:rPr lang="ru-RU" sz="2000" dirty="0" err="1"/>
              <a:t>раціонального</a:t>
            </a:r>
            <a:r>
              <a:rPr lang="ru-RU" sz="2000" dirty="0"/>
              <a:t> </a:t>
            </a:r>
            <a:r>
              <a:rPr lang="ru-RU" sz="2000" dirty="0" err="1"/>
              <a:t>використання</a:t>
            </a:r>
            <a:r>
              <a:rPr lang="ru-RU" sz="2000" dirty="0"/>
              <a:t> та </a:t>
            </a:r>
            <a:r>
              <a:rPr lang="ru-RU" sz="2000" dirty="0" err="1"/>
              <a:t>охорони</a:t>
            </a:r>
            <a:r>
              <a:rPr lang="ru-RU" sz="2000" dirty="0"/>
              <a:t> земель;</a:t>
            </a:r>
          </a:p>
          <a:p>
            <a:pPr marL="539496" indent="-457200">
              <a:buFont typeface="+mj-lt"/>
              <a:buAutoNum type="arabicPeriod"/>
            </a:pPr>
            <a:r>
              <a:rPr lang="ru-RU" sz="2000" dirty="0" err="1" smtClean="0"/>
              <a:t>раціональний</a:t>
            </a:r>
            <a:r>
              <a:rPr lang="ru-RU" sz="2000" dirty="0" smtClean="0"/>
              <a:t> </a:t>
            </a:r>
            <a:r>
              <a:rPr lang="ru-RU" sz="2000" dirty="0" err="1"/>
              <a:t>розподіл</a:t>
            </a:r>
            <a:r>
              <a:rPr lang="ru-RU" sz="2000" dirty="0"/>
              <a:t> земель </a:t>
            </a:r>
            <a:r>
              <a:rPr lang="ru-RU" sz="2000" dirty="0" err="1"/>
              <a:t>між</a:t>
            </a:r>
            <a:r>
              <a:rPr lang="ru-RU" sz="2000" dirty="0"/>
              <a:t> </a:t>
            </a:r>
            <a:r>
              <a:rPr lang="ru-RU" sz="2000" dirty="0" err="1"/>
              <a:t>окремими</a:t>
            </a:r>
            <a:r>
              <a:rPr lang="ru-RU" sz="2000" dirty="0"/>
              <a:t> </a:t>
            </a:r>
            <a:r>
              <a:rPr lang="ru-RU" sz="2000" dirty="0" err="1"/>
              <a:t>галузями</a:t>
            </a:r>
            <a:r>
              <a:rPr lang="ru-RU" sz="2000" dirty="0"/>
              <a:t> </a:t>
            </a:r>
            <a:r>
              <a:rPr lang="ru-RU" sz="2000" dirty="0" err="1" smtClean="0"/>
              <a:t>економіки</a:t>
            </a:r>
            <a:r>
              <a:rPr lang="ru-RU" sz="2000" dirty="0" smtClean="0"/>
              <a:t>;</a:t>
            </a:r>
            <a:endParaRPr lang="ru-RU" sz="2000" dirty="0"/>
          </a:p>
          <a:p>
            <a:pPr marL="539496" indent="-457200">
              <a:buFont typeface="+mj-lt"/>
              <a:buAutoNum type="arabicPeriod"/>
            </a:pPr>
            <a:r>
              <a:rPr lang="ru-RU" sz="2000" dirty="0" err="1" smtClean="0"/>
              <a:t>вдосконалення</a:t>
            </a:r>
            <a:r>
              <a:rPr lang="ru-RU" sz="2000" dirty="0" smtClean="0"/>
              <a:t> </a:t>
            </a:r>
            <a:r>
              <a:rPr lang="ru-RU" sz="2000" dirty="0"/>
              <a:t>систем </a:t>
            </a:r>
            <a:r>
              <a:rPr lang="ru-RU" sz="2000" dirty="0" err="1"/>
              <a:t>земельної</a:t>
            </a:r>
            <a:r>
              <a:rPr lang="ru-RU" sz="2000" dirty="0"/>
              <a:t> </a:t>
            </a:r>
            <a:r>
              <a:rPr lang="ru-RU" sz="2000" dirty="0" err="1"/>
              <a:t>власності</a:t>
            </a:r>
            <a:r>
              <a:rPr lang="ru-RU" sz="2000" dirty="0"/>
              <a:t> та </a:t>
            </a:r>
            <a:r>
              <a:rPr lang="ru-RU" sz="2000" dirty="0" err="1"/>
              <a:t>землекористування</a:t>
            </a:r>
            <a:r>
              <a:rPr lang="ru-RU" sz="2000" dirty="0"/>
              <a:t>;</a:t>
            </a:r>
          </a:p>
          <a:p>
            <a:pPr marL="539496" indent="-457200">
              <a:buFont typeface="+mj-lt"/>
              <a:buAutoNum type="arabicPeriod"/>
            </a:pPr>
            <a:r>
              <a:rPr lang="ru-RU" sz="2000" dirty="0" err="1" smtClean="0"/>
              <a:t>створення</a:t>
            </a:r>
            <a:r>
              <a:rPr lang="ru-RU" sz="2000" dirty="0" smtClean="0"/>
              <a:t> </a:t>
            </a:r>
            <a:r>
              <a:rPr lang="ru-RU" sz="2000" dirty="0" err="1"/>
              <a:t>сприятливого</a:t>
            </a:r>
            <a:r>
              <a:rPr lang="ru-RU" sz="2000" dirty="0"/>
              <a:t> </a:t>
            </a:r>
            <a:r>
              <a:rPr lang="ru-RU" sz="2000" dirty="0" err="1"/>
              <a:t>екологічного</a:t>
            </a:r>
            <a:r>
              <a:rPr lang="ru-RU" sz="2000" dirty="0"/>
              <a:t> </a:t>
            </a:r>
            <a:r>
              <a:rPr lang="ru-RU" sz="2000" dirty="0" err="1"/>
              <a:t>середовища</a:t>
            </a:r>
            <a:r>
              <a:rPr lang="ru-RU" sz="2000" dirty="0"/>
              <a:t> та </a:t>
            </a:r>
            <a:r>
              <a:rPr lang="ru-RU" sz="2000" dirty="0" err="1"/>
              <a:t>поліпшення</a:t>
            </a:r>
            <a:r>
              <a:rPr lang="ru-RU" sz="2000" dirty="0"/>
              <a:t> </a:t>
            </a:r>
            <a:r>
              <a:rPr lang="ru-RU" sz="2000" dirty="0" err="1"/>
              <a:t>природних</a:t>
            </a:r>
            <a:r>
              <a:rPr lang="ru-RU" sz="2000" dirty="0"/>
              <a:t> </a:t>
            </a:r>
            <a:r>
              <a:rPr lang="ru-RU" sz="2000" dirty="0" err="1" smtClean="0"/>
              <a:t>ландшафтів</a:t>
            </a:r>
            <a:r>
              <a:rPr lang="ru-RU" sz="2000" dirty="0" smtClean="0"/>
              <a:t>.</a:t>
            </a:r>
            <a:endParaRPr lang="ru-RU" sz="2000" dirty="0"/>
          </a:p>
          <a:p>
            <a:pPr marL="82296" indent="0">
              <a:buNone/>
            </a:pPr>
            <a:endParaRPr lang="ru-RU" sz="2000" dirty="0"/>
          </a:p>
        </p:txBody>
      </p:sp>
    </p:spTree>
    <p:extLst>
      <p:ext uri="{BB962C8B-B14F-4D97-AF65-F5344CB8AC3E}">
        <p14:creationId xmlns:p14="http://schemas.microsoft.com/office/powerpoint/2010/main" val="129616820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44624"/>
            <a:ext cx="7674056" cy="864096"/>
          </a:xfrm>
        </p:spPr>
        <p:txBody>
          <a:bodyPr>
            <a:normAutofit/>
          </a:bodyPr>
          <a:lstStyle/>
          <a:p>
            <a:pPr algn="ctr"/>
            <a:r>
              <a:rPr lang="uk-UA" sz="2800" b="1" dirty="0" smtClean="0"/>
              <a:t>Основні завдання землеустрою</a:t>
            </a:r>
            <a:r>
              <a:rPr lang="uk-UA" sz="3200" b="1" dirty="0" smtClean="0"/>
              <a:t> </a:t>
            </a:r>
            <a:endParaRPr lang="ru-RU" sz="3200" b="1" dirty="0"/>
          </a:p>
        </p:txBody>
      </p:sp>
      <p:sp>
        <p:nvSpPr>
          <p:cNvPr id="3" name="Объект 2"/>
          <p:cNvSpPr>
            <a:spLocks noGrp="1"/>
          </p:cNvSpPr>
          <p:nvPr>
            <p:ph idx="1"/>
          </p:nvPr>
        </p:nvSpPr>
        <p:spPr>
          <a:xfrm>
            <a:off x="1043608" y="908720"/>
            <a:ext cx="7890080" cy="5904656"/>
          </a:xfrm>
        </p:spPr>
        <p:txBody>
          <a:bodyPr>
            <a:normAutofit fontScale="55000" lnSpcReduction="20000"/>
          </a:bodyPr>
          <a:lstStyle/>
          <a:p>
            <a:pPr marL="82296" indent="0">
              <a:buNone/>
            </a:pPr>
            <a:r>
              <a:rPr lang="ru-RU" dirty="0"/>
              <a:t>а) </a:t>
            </a:r>
            <a:r>
              <a:rPr lang="ru-RU" dirty="0" err="1"/>
              <a:t>реалізація</a:t>
            </a:r>
            <a:r>
              <a:rPr lang="ru-RU" dirty="0"/>
              <a:t> </a:t>
            </a:r>
            <a:r>
              <a:rPr lang="ru-RU" dirty="0" err="1" smtClean="0"/>
              <a:t>державної</a:t>
            </a:r>
            <a:r>
              <a:rPr lang="ru-RU" dirty="0" smtClean="0"/>
              <a:t> </a:t>
            </a:r>
            <a:r>
              <a:rPr lang="ru-RU" dirty="0" err="1" smtClean="0"/>
              <a:t>земельної</a:t>
            </a:r>
            <a:r>
              <a:rPr lang="ru-RU" dirty="0" smtClean="0"/>
              <a:t> </a:t>
            </a:r>
            <a:r>
              <a:rPr lang="ru-RU" dirty="0" err="1" smtClean="0"/>
              <a:t>політики</a:t>
            </a:r>
            <a:r>
              <a:rPr lang="ru-RU" dirty="0" smtClean="0"/>
              <a:t> </a:t>
            </a:r>
            <a:r>
              <a:rPr lang="ru-RU" dirty="0" err="1" smtClean="0"/>
              <a:t>щодо</a:t>
            </a:r>
            <a:r>
              <a:rPr lang="ru-RU" dirty="0" smtClean="0"/>
              <a:t> </a:t>
            </a:r>
            <a:r>
              <a:rPr lang="ru-RU" dirty="0" err="1"/>
              <a:t>науково</a:t>
            </a:r>
            <a:r>
              <a:rPr lang="ru-RU" dirty="0"/>
              <a:t> </a:t>
            </a:r>
            <a:r>
              <a:rPr lang="ru-RU" dirty="0" err="1"/>
              <a:t>обґрунтованого</a:t>
            </a:r>
            <a:r>
              <a:rPr lang="ru-RU" dirty="0"/>
              <a:t> </a:t>
            </a:r>
            <a:r>
              <a:rPr lang="ru-RU" dirty="0" err="1"/>
              <a:t>перерозподілу</a:t>
            </a:r>
            <a:r>
              <a:rPr lang="ru-RU" dirty="0"/>
              <a:t> земель, </a:t>
            </a:r>
            <a:r>
              <a:rPr lang="ru-RU" dirty="0" err="1"/>
              <a:t>формування</a:t>
            </a:r>
            <a:r>
              <a:rPr lang="ru-RU" dirty="0"/>
              <a:t> </a:t>
            </a:r>
            <a:r>
              <a:rPr lang="ru-RU" dirty="0" err="1"/>
              <a:t>раціональної</a:t>
            </a:r>
            <a:r>
              <a:rPr lang="ru-RU" dirty="0"/>
              <a:t> </a:t>
            </a:r>
            <a:r>
              <a:rPr lang="ru-RU" dirty="0" err="1"/>
              <a:t>системи</a:t>
            </a:r>
            <a:r>
              <a:rPr lang="ru-RU" dirty="0"/>
              <a:t> </a:t>
            </a:r>
            <a:r>
              <a:rPr lang="ru-RU" dirty="0" err="1"/>
              <a:t>землеволодінь</a:t>
            </a:r>
            <a:r>
              <a:rPr lang="ru-RU" dirty="0"/>
              <a:t> і </a:t>
            </a:r>
            <a:r>
              <a:rPr lang="ru-RU" dirty="0" err="1" smtClean="0"/>
              <a:t>землекористувань</a:t>
            </a:r>
            <a:r>
              <a:rPr lang="ru-RU" dirty="0" smtClean="0"/>
              <a:t>, </a:t>
            </a:r>
            <a:r>
              <a:rPr lang="ru-RU" dirty="0" err="1"/>
              <a:t>створення</a:t>
            </a:r>
            <a:r>
              <a:rPr lang="ru-RU" dirty="0"/>
              <a:t> </a:t>
            </a:r>
            <a:r>
              <a:rPr lang="ru-RU" dirty="0" err="1"/>
              <a:t>екологічно</a:t>
            </a:r>
            <a:r>
              <a:rPr lang="ru-RU" dirty="0"/>
              <a:t> </a:t>
            </a:r>
            <a:r>
              <a:rPr lang="ru-RU" dirty="0" err="1"/>
              <a:t>сталих</a:t>
            </a:r>
            <a:r>
              <a:rPr lang="ru-RU" dirty="0"/>
              <a:t> </a:t>
            </a:r>
            <a:r>
              <a:rPr lang="ru-RU" dirty="0" err="1"/>
              <a:t>ландшафтів</a:t>
            </a:r>
            <a:r>
              <a:rPr lang="ru-RU" dirty="0"/>
              <a:t> і </a:t>
            </a:r>
            <a:r>
              <a:rPr lang="ru-RU" dirty="0" err="1"/>
              <a:t>агросистем</a:t>
            </a:r>
            <a:r>
              <a:rPr lang="ru-RU" dirty="0"/>
              <a:t>;</a:t>
            </a:r>
          </a:p>
          <a:p>
            <a:pPr marL="82296" indent="0">
              <a:buNone/>
            </a:pPr>
            <a:endParaRPr lang="ru-RU" dirty="0"/>
          </a:p>
          <a:p>
            <a:pPr marL="82296" indent="0">
              <a:buNone/>
            </a:pPr>
            <a:r>
              <a:rPr lang="ru-RU" dirty="0"/>
              <a:t>б) </a:t>
            </a:r>
            <a:r>
              <a:rPr lang="ru-RU" dirty="0" err="1"/>
              <a:t>інформаційне</a:t>
            </a:r>
            <a:r>
              <a:rPr lang="ru-RU" dirty="0"/>
              <a:t> </a:t>
            </a:r>
            <a:r>
              <a:rPr lang="ru-RU" dirty="0" err="1"/>
              <a:t>забезпечення</a:t>
            </a:r>
            <a:r>
              <a:rPr lang="ru-RU" dirty="0"/>
              <a:t> </a:t>
            </a:r>
            <a:r>
              <a:rPr lang="ru-RU" dirty="0" err="1" smtClean="0"/>
              <a:t>механізму</a:t>
            </a:r>
            <a:r>
              <a:rPr lang="ru-RU" dirty="0" smtClean="0"/>
              <a:t> </a:t>
            </a:r>
            <a:r>
              <a:rPr lang="ru-RU" dirty="0" err="1"/>
              <a:t>регулювання</a:t>
            </a:r>
            <a:r>
              <a:rPr lang="ru-RU" dirty="0"/>
              <a:t> </a:t>
            </a:r>
            <a:r>
              <a:rPr lang="ru-RU" dirty="0" err="1"/>
              <a:t>земельних</a:t>
            </a:r>
            <a:r>
              <a:rPr lang="ru-RU" dirty="0"/>
              <a:t> </a:t>
            </a:r>
            <a:r>
              <a:rPr lang="ru-RU" dirty="0" err="1" smtClean="0"/>
              <a:t>відносин</a:t>
            </a:r>
            <a:r>
              <a:rPr lang="ru-RU" dirty="0" smtClean="0"/>
              <a:t>;</a:t>
            </a:r>
            <a:endParaRPr lang="ru-RU" dirty="0"/>
          </a:p>
          <a:p>
            <a:pPr marL="82296" indent="0">
              <a:buNone/>
            </a:pPr>
            <a:endParaRPr lang="ru-RU" dirty="0"/>
          </a:p>
          <a:p>
            <a:pPr marL="82296" indent="0">
              <a:buNone/>
            </a:pPr>
            <a:r>
              <a:rPr lang="ru-RU" dirty="0"/>
              <a:t>в) </a:t>
            </a:r>
            <a:r>
              <a:rPr lang="ru-RU" dirty="0" err="1"/>
              <a:t>встановлення</a:t>
            </a:r>
            <a:r>
              <a:rPr lang="ru-RU" dirty="0"/>
              <a:t> на </a:t>
            </a:r>
            <a:r>
              <a:rPr lang="ru-RU" dirty="0" err="1"/>
              <a:t>місцевості</a:t>
            </a:r>
            <a:r>
              <a:rPr lang="ru-RU" dirty="0"/>
              <a:t> меж </a:t>
            </a:r>
            <a:r>
              <a:rPr lang="ru-RU" dirty="0" err="1"/>
              <a:t>адміністративно-територіальних</a:t>
            </a:r>
            <a:r>
              <a:rPr lang="ru-RU" dirty="0"/>
              <a:t> </a:t>
            </a:r>
            <a:r>
              <a:rPr lang="ru-RU" dirty="0" err="1"/>
              <a:t>одиниць</a:t>
            </a:r>
            <a:r>
              <a:rPr lang="ru-RU" dirty="0"/>
              <a:t>, </a:t>
            </a:r>
            <a:r>
              <a:rPr lang="ru-RU" dirty="0" err="1"/>
              <a:t>територій</a:t>
            </a:r>
            <a:r>
              <a:rPr lang="ru-RU" dirty="0"/>
              <a:t> з </a:t>
            </a:r>
            <a:r>
              <a:rPr lang="ru-RU" dirty="0" err="1"/>
              <a:t>особливим</a:t>
            </a:r>
            <a:r>
              <a:rPr lang="ru-RU" dirty="0"/>
              <a:t> </a:t>
            </a:r>
            <a:r>
              <a:rPr lang="ru-RU" dirty="0" err="1"/>
              <a:t>природоохоронним</a:t>
            </a:r>
            <a:r>
              <a:rPr lang="ru-RU" dirty="0"/>
              <a:t>, </a:t>
            </a:r>
            <a:r>
              <a:rPr lang="ru-RU" dirty="0" err="1"/>
              <a:t>рекреаційним</a:t>
            </a:r>
            <a:r>
              <a:rPr lang="ru-RU" dirty="0"/>
              <a:t> і </a:t>
            </a:r>
            <a:r>
              <a:rPr lang="ru-RU" dirty="0" err="1"/>
              <a:t>заповідним</a:t>
            </a:r>
            <a:r>
              <a:rPr lang="ru-RU" dirty="0"/>
              <a:t> режимами, меж </a:t>
            </a:r>
            <a:r>
              <a:rPr lang="ru-RU" dirty="0" err="1"/>
              <a:t>земельних</a:t>
            </a:r>
            <a:r>
              <a:rPr lang="ru-RU" dirty="0"/>
              <a:t> </a:t>
            </a:r>
            <a:r>
              <a:rPr lang="ru-RU" dirty="0" err="1"/>
              <a:t>ділянок</a:t>
            </a:r>
            <a:r>
              <a:rPr lang="ru-RU" dirty="0"/>
              <a:t> </a:t>
            </a:r>
            <a:r>
              <a:rPr lang="ru-RU" dirty="0" err="1"/>
              <a:t>власників</a:t>
            </a:r>
            <a:r>
              <a:rPr lang="ru-RU" dirty="0"/>
              <a:t> і </a:t>
            </a:r>
            <a:r>
              <a:rPr lang="ru-RU" dirty="0" err="1"/>
              <a:t>землекористувачів</a:t>
            </a:r>
            <a:r>
              <a:rPr lang="ru-RU" dirty="0"/>
              <a:t>;</a:t>
            </a:r>
          </a:p>
          <a:p>
            <a:pPr marL="82296" indent="0">
              <a:buNone/>
            </a:pPr>
            <a:endParaRPr lang="ru-RU" dirty="0"/>
          </a:p>
          <a:p>
            <a:pPr marL="82296" indent="0">
              <a:buNone/>
            </a:pPr>
            <a:r>
              <a:rPr lang="ru-RU" dirty="0"/>
              <a:t>г) </a:t>
            </a:r>
            <a:r>
              <a:rPr lang="ru-RU" dirty="0" err="1"/>
              <a:t>здійснення</a:t>
            </a:r>
            <a:r>
              <a:rPr lang="ru-RU" dirty="0"/>
              <a:t> </a:t>
            </a:r>
            <a:r>
              <a:rPr lang="ru-RU" dirty="0" err="1"/>
              <a:t>заходів</a:t>
            </a:r>
            <a:r>
              <a:rPr lang="ru-RU" dirty="0"/>
              <a:t> </a:t>
            </a:r>
            <a:r>
              <a:rPr lang="ru-RU" dirty="0" err="1"/>
              <a:t>щодо</a:t>
            </a:r>
            <a:r>
              <a:rPr lang="ru-RU" dirty="0"/>
              <a:t> </a:t>
            </a:r>
            <a:r>
              <a:rPr lang="ru-RU" dirty="0" err="1"/>
              <a:t>прогнозування</a:t>
            </a:r>
            <a:r>
              <a:rPr lang="ru-RU" dirty="0"/>
              <a:t>, </a:t>
            </a:r>
            <a:r>
              <a:rPr lang="ru-RU" dirty="0" err="1"/>
              <a:t>планування</a:t>
            </a:r>
            <a:r>
              <a:rPr lang="ru-RU" dirty="0"/>
              <a:t>, </a:t>
            </a:r>
            <a:r>
              <a:rPr lang="ru-RU" dirty="0" err="1"/>
              <a:t>організації</a:t>
            </a:r>
            <a:r>
              <a:rPr lang="ru-RU" dirty="0"/>
              <a:t> </a:t>
            </a:r>
            <a:r>
              <a:rPr lang="ru-RU" dirty="0" err="1"/>
              <a:t>раціонального</a:t>
            </a:r>
            <a:r>
              <a:rPr lang="ru-RU" dirty="0"/>
              <a:t> </a:t>
            </a:r>
            <a:r>
              <a:rPr lang="ru-RU" dirty="0" err="1"/>
              <a:t>використання</a:t>
            </a:r>
            <a:r>
              <a:rPr lang="ru-RU" dirty="0"/>
              <a:t> та </a:t>
            </a:r>
            <a:r>
              <a:rPr lang="ru-RU" dirty="0" err="1"/>
              <a:t>охорони</a:t>
            </a:r>
            <a:r>
              <a:rPr lang="ru-RU" dirty="0"/>
              <a:t> </a:t>
            </a:r>
            <a:r>
              <a:rPr lang="ru-RU" dirty="0" smtClean="0"/>
              <a:t>земель;</a:t>
            </a:r>
            <a:endParaRPr lang="ru-RU" dirty="0"/>
          </a:p>
          <a:p>
            <a:pPr marL="82296" indent="0">
              <a:buNone/>
            </a:pPr>
            <a:endParaRPr lang="ru-RU" dirty="0"/>
          </a:p>
          <a:p>
            <a:pPr marL="82296" indent="0">
              <a:buNone/>
            </a:pPr>
            <a:r>
              <a:rPr lang="ru-RU" dirty="0"/>
              <a:t>ґ) </a:t>
            </a:r>
            <a:r>
              <a:rPr lang="ru-RU" dirty="0" err="1"/>
              <a:t>організація</a:t>
            </a:r>
            <a:r>
              <a:rPr lang="ru-RU" dirty="0"/>
              <a:t> </a:t>
            </a:r>
            <a:r>
              <a:rPr lang="ru-RU" dirty="0" err="1"/>
              <a:t>територій</a:t>
            </a:r>
            <a:r>
              <a:rPr lang="ru-RU" dirty="0"/>
              <a:t> </a:t>
            </a:r>
            <a:r>
              <a:rPr lang="ru-RU" dirty="0" err="1"/>
              <a:t>сільськогосподарських</a:t>
            </a:r>
            <a:r>
              <a:rPr lang="ru-RU" dirty="0"/>
              <a:t> </a:t>
            </a:r>
            <a:r>
              <a:rPr lang="ru-RU" dirty="0" err="1" smtClean="0"/>
              <a:t>підприємств</a:t>
            </a:r>
            <a:r>
              <a:rPr lang="ru-RU" dirty="0" smtClean="0"/>
              <a:t>;</a:t>
            </a:r>
            <a:endParaRPr lang="ru-RU" dirty="0"/>
          </a:p>
          <a:p>
            <a:pPr marL="82296" indent="0">
              <a:buNone/>
            </a:pPr>
            <a:endParaRPr lang="ru-RU" dirty="0"/>
          </a:p>
          <a:p>
            <a:pPr marL="82296" indent="0">
              <a:buNone/>
            </a:pPr>
            <a:r>
              <a:rPr lang="ru-RU" dirty="0"/>
              <a:t>д) </a:t>
            </a:r>
            <a:r>
              <a:rPr lang="ru-RU" dirty="0" err="1"/>
              <a:t>розробка</a:t>
            </a:r>
            <a:r>
              <a:rPr lang="ru-RU" dirty="0"/>
              <a:t> </a:t>
            </a:r>
            <a:r>
              <a:rPr lang="ru-RU" dirty="0" err="1"/>
              <a:t>системи</a:t>
            </a:r>
            <a:r>
              <a:rPr lang="ru-RU" dirty="0"/>
              <a:t> </a:t>
            </a:r>
            <a:r>
              <a:rPr lang="ru-RU" dirty="0" err="1"/>
              <a:t>заходів</a:t>
            </a:r>
            <a:r>
              <a:rPr lang="ru-RU" dirty="0"/>
              <a:t> </a:t>
            </a:r>
            <a:r>
              <a:rPr lang="ru-RU" dirty="0" err="1" smtClean="0"/>
              <a:t>щодо</a:t>
            </a:r>
            <a:r>
              <a:rPr lang="ru-RU" dirty="0" smtClean="0"/>
              <a:t> </a:t>
            </a:r>
            <a:r>
              <a:rPr lang="ru-RU" dirty="0" err="1" smtClean="0"/>
              <a:t>збереження</a:t>
            </a:r>
            <a:r>
              <a:rPr lang="ru-RU" dirty="0" smtClean="0"/>
              <a:t> </a:t>
            </a:r>
            <a:r>
              <a:rPr lang="ru-RU" dirty="0"/>
              <a:t>і </a:t>
            </a:r>
            <a:r>
              <a:rPr lang="ru-RU" dirty="0" err="1" smtClean="0"/>
              <a:t>поліпшення</a:t>
            </a:r>
            <a:r>
              <a:rPr lang="ru-RU" dirty="0" smtClean="0"/>
              <a:t> </a:t>
            </a:r>
            <a:r>
              <a:rPr lang="ru-RU" dirty="0" err="1"/>
              <a:t>природних</a:t>
            </a:r>
            <a:r>
              <a:rPr lang="ru-RU" dirty="0"/>
              <a:t> </a:t>
            </a:r>
            <a:r>
              <a:rPr lang="ru-RU" dirty="0" err="1" smtClean="0"/>
              <a:t>ландшафтів</a:t>
            </a:r>
            <a:r>
              <a:rPr lang="ru-RU" dirty="0" smtClean="0"/>
              <a:t> та </a:t>
            </a:r>
            <a:r>
              <a:rPr lang="ru-RU" dirty="0" err="1" smtClean="0"/>
              <a:t>охорони</a:t>
            </a:r>
            <a:r>
              <a:rPr lang="ru-RU" dirty="0" smtClean="0"/>
              <a:t> земель і </a:t>
            </a:r>
            <a:r>
              <a:rPr lang="ru-RU" dirty="0" err="1" smtClean="0"/>
              <a:t>ґрунтів</a:t>
            </a:r>
            <a:r>
              <a:rPr lang="ru-RU" dirty="0" smtClean="0"/>
              <a:t>;</a:t>
            </a:r>
            <a:endParaRPr lang="ru-RU" dirty="0"/>
          </a:p>
          <a:p>
            <a:pPr marL="82296" indent="0">
              <a:buNone/>
            </a:pPr>
            <a:endParaRPr lang="ru-RU" dirty="0"/>
          </a:p>
          <a:p>
            <a:pPr marL="82296" indent="0">
              <a:buNone/>
            </a:pPr>
            <a:r>
              <a:rPr lang="ru-RU" dirty="0"/>
              <a:t>е) </a:t>
            </a:r>
            <a:r>
              <a:rPr lang="ru-RU" dirty="0" err="1"/>
              <a:t>організація</a:t>
            </a:r>
            <a:r>
              <a:rPr lang="ru-RU" dirty="0"/>
              <a:t> </a:t>
            </a:r>
            <a:r>
              <a:rPr lang="ru-RU" dirty="0" err="1"/>
              <a:t>територій</a:t>
            </a:r>
            <a:r>
              <a:rPr lang="ru-RU" dirty="0"/>
              <a:t> </a:t>
            </a:r>
            <a:r>
              <a:rPr lang="ru-RU" dirty="0" err="1"/>
              <a:t>несільськогосподарських</a:t>
            </a:r>
            <a:r>
              <a:rPr lang="ru-RU" dirty="0"/>
              <a:t> </a:t>
            </a:r>
            <a:r>
              <a:rPr lang="ru-RU" dirty="0" err="1"/>
              <a:t>підприємств</a:t>
            </a:r>
            <a:r>
              <a:rPr lang="ru-RU" dirty="0"/>
              <a:t>, </a:t>
            </a:r>
            <a:r>
              <a:rPr lang="ru-RU" dirty="0" err="1"/>
              <a:t>організацій</a:t>
            </a:r>
            <a:r>
              <a:rPr lang="ru-RU" dirty="0"/>
              <a:t> і </a:t>
            </a:r>
            <a:r>
              <a:rPr lang="ru-RU" dirty="0" err="1" smtClean="0"/>
              <a:t>установ</a:t>
            </a:r>
            <a:r>
              <a:rPr lang="ru-RU" dirty="0" smtClean="0"/>
              <a:t>.</a:t>
            </a:r>
            <a:endParaRPr lang="ru-RU"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44624"/>
            <a:ext cx="7674056" cy="864096"/>
          </a:xfrm>
        </p:spPr>
        <p:txBody>
          <a:bodyPr>
            <a:normAutofit/>
          </a:bodyPr>
          <a:lstStyle/>
          <a:p>
            <a:pPr algn="ctr"/>
            <a:r>
              <a:rPr lang="uk-UA" sz="2800" b="1" dirty="0" smtClean="0"/>
              <a:t>Зміст землеустрою</a:t>
            </a:r>
            <a:r>
              <a:rPr lang="uk-UA" sz="3200" b="1" dirty="0" smtClean="0"/>
              <a:t> </a:t>
            </a:r>
            <a:endParaRPr lang="ru-RU" sz="3200" b="1" dirty="0"/>
          </a:p>
        </p:txBody>
      </p:sp>
      <p:sp>
        <p:nvSpPr>
          <p:cNvPr id="3" name="Объект 2"/>
          <p:cNvSpPr>
            <a:spLocks noGrp="1"/>
          </p:cNvSpPr>
          <p:nvPr>
            <p:ph idx="1"/>
          </p:nvPr>
        </p:nvSpPr>
        <p:spPr>
          <a:xfrm>
            <a:off x="755576" y="908720"/>
            <a:ext cx="8178112" cy="5904656"/>
          </a:xfrm>
        </p:spPr>
        <p:txBody>
          <a:bodyPr>
            <a:noAutofit/>
          </a:bodyPr>
          <a:lstStyle/>
          <a:p>
            <a:pPr marL="596646" indent="-360000">
              <a:buClrTx/>
              <a:buFont typeface="+mj-lt"/>
              <a:buAutoNum type="arabicPeriod"/>
            </a:pPr>
            <a:r>
              <a:rPr lang="uk-UA" sz="2400" dirty="0" smtClean="0"/>
              <a:t>обґрунтування та встановлення (відновлення) на місцевості земельних меж;</a:t>
            </a:r>
          </a:p>
          <a:p>
            <a:pPr marL="596646" indent="-360000">
              <a:buClrTx/>
              <a:buFont typeface="+mj-lt"/>
              <a:buAutoNum type="arabicPeriod"/>
            </a:pPr>
            <a:r>
              <a:rPr lang="uk-UA" sz="2400" dirty="0" smtClean="0"/>
              <a:t>розробка програм використання та охорони земель;</a:t>
            </a:r>
          </a:p>
          <a:p>
            <a:pPr marL="596646" indent="-360000">
              <a:buClrTx/>
              <a:buFont typeface="+mj-lt"/>
              <a:buAutoNum type="arabicPeriod"/>
            </a:pPr>
            <a:r>
              <a:rPr lang="uk-UA" sz="2400" dirty="0" smtClean="0"/>
              <a:t>складання схем землеустрою, розроблення техніко-економічних обґрунтувань використання та охорони земель, проектів відведення земельних ділянок та інших проектів землеустрою;</a:t>
            </a:r>
          </a:p>
          <a:p>
            <a:pPr marL="596646" indent="-360000">
              <a:buClrTx/>
              <a:buFont typeface="+mj-lt"/>
              <a:buAutoNum type="arabicPeriod"/>
            </a:pPr>
            <a:r>
              <a:rPr lang="uk-UA" sz="2400" dirty="0" smtClean="0"/>
              <a:t>розроблення іншої землевпорядної документації, пов'язаної з використанням та охороною земель;</a:t>
            </a:r>
          </a:p>
          <a:p>
            <a:pPr marL="596646" indent="-360000">
              <a:buClrTx/>
              <a:buFont typeface="+mj-lt"/>
              <a:buAutoNum type="arabicPeriod"/>
            </a:pPr>
            <a:r>
              <a:rPr lang="uk-UA" sz="2400" dirty="0" smtClean="0"/>
              <a:t>здійснення авторського нагляду за реалізацією заходів, передбачених документацією із землеустрою;</a:t>
            </a:r>
          </a:p>
          <a:p>
            <a:pPr marL="596646" indent="-360000">
              <a:buClrTx/>
              <a:buFont typeface="+mj-lt"/>
              <a:buAutoNum type="arabicPeriod"/>
            </a:pPr>
            <a:r>
              <a:rPr lang="uk-UA" sz="2400" dirty="0" smtClean="0"/>
              <a:t>проведення топографо-геодезичних, картографічних, ґрунтових, геоботанічних та інших обстежень і розвідувань земель.</a:t>
            </a:r>
            <a:endParaRPr lang="uk-UA" sz="2400" dirty="0"/>
          </a:p>
        </p:txBody>
      </p:sp>
    </p:spTree>
    <p:extLst>
      <p:ext uri="{BB962C8B-B14F-4D97-AF65-F5344CB8AC3E}">
        <p14:creationId xmlns:p14="http://schemas.microsoft.com/office/powerpoint/2010/main" val="1178538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850106"/>
          </a:xfrm>
        </p:spPr>
        <p:txBody>
          <a:bodyPr>
            <a:normAutofit/>
          </a:bodyPr>
          <a:lstStyle/>
          <a:p>
            <a:pPr algn="ctr"/>
            <a:r>
              <a:rPr lang="uk-UA" sz="2800" b="1" dirty="0" smtClean="0"/>
              <a:t>Види землеустрою </a:t>
            </a:r>
            <a:endParaRPr lang="ru-RU" sz="2800" b="1" dirty="0"/>
          </a:p>
        </p:txBody>
      </p:sp>
      <p:sp>
        <p:nvSpPr>
          <p:cNvPr id="3" name="Объект 2"/>
          <p:cNvSpPr>
            <a:spLocks noGrp="1"/>
          </p:cNvSpPr>
          <p:nvPr>
            <p:ph idx="1"/>
          </p:nvPr>
        </p:nvSpPr>
        <p:spPr>
          <a:xfrm>
            <a:off x="1435608" y="1196752"/>
            <a:ext cx="7498080" cy="5051648"/>
          </a:xfrm>
        </p:spPr>
        <p:txBody>
          <a:bodyPr>
            <a:normAutofit fontScale="92500" lnSpcReduction="20000"/>
          </a:bodyPr>
          <a:lstStyle/>
          <a:p>
            <a:pPr marL="82296" indent="0">
              <a:buNone/>
            </a:pPr>
            <a:r>
              <a:rPr lang="uk-UA" sz="2400" dirty="0" smtClean="0"/>
              <a:t>1</a:t>
            </a:r>
            <a:r>
              <a:rPr lang="uk-UA" sz="2400" dirty="0"/>
              <a:t>) </a:t>
            </a:r>
            <a:r>
              <a:rPr lang="uk-UA" sz="2400" b="1" dirty="0"/>
              <a:t>міжгосподарський</a:t>
            </a:r>
            <a:r>
              <a:rPr lang="uk-UA" sz="2400" dirty="0"/>
              <a:t> – система заходів з комплексної організації території декількох землевласників чи землекористувачів з метою найбільш раціонального її використання, які полягають в:</a:t>
            </a:r>
            <a:endParaRPr lang="ru-RU" sz="2400" dirty="0"/>
          </a:p>
          <a:p>
            <a:pPr lvl="0"/>
            <a:r>
              <a:rPr lang="uk-UA" sz="2400" dirty="0"/>
              <a:t>утворенні нових землеволодінь шляхом надання земель різним суб’єктам;</a:t>
            </a:r>
            <a:endParaRPr lang="ru-RU" sz="2400" dirty="0"/>
          </a:p>
          <a:p>
            <a:pPr lvl="0"/>
            <a:r>
              <a:rPr lang="uk-UA" sz="2400" dirty="0"/>
              <a:t>впорядкуванні території існуючих землеволодінь (ліквідація черезсмужжя, </a:t>
            </a:r>
            <a:r>
              <a:rPr lang="uk-UA" sz="2400" dirty="0" err="1"/>
              <a:t>вклинювань</a:t>
            </a:r>
            <a:r>
              <a:rPr lang="uk-UA" sz="2400" dirty="0"/>
              <a:t> тощо).</a:t>
            </a:r>
            <a:endParaRPr lang="ru-RU" sz="2400" dirty="0"/>
          </a:p>
          <a:p>
            <a:pPr marL="82296" indent="0">
              <a:buNone/>
            </a:pPr>
            <a:r>
              <a:rPr lang="uk-UA" sz="2400" dirty="0"/>
              <a:t>2) </a:t>
            </a:r>
            <a:r>
              <a:rPr lang="uk-UA" sz="2400" b="1" dirty="0"/>
              <a:t>внутрішньогосподарський</a:t>
            </a:r>
            <a:r>
              <a:rPr lang="uk-UA" sz="2400" dirty="0"/>
              <a:t> – це система заходів з організації території окремого господарюючого суб’єкта, які полягають в наступному:</a:t>
            </a:r>
            <a:endParaRPr lang="ru-RU" sz="2400" dirty="0"/>
          </a:p>
          <a:p>
            <a:pPr lvl="0"/>
            <a:r>
              <a:rPr lang="uk-UA" sz="2400" dirty="0"/>
              <a:t>економічне обґрунтування та графічне встановлення меж окремих видів угідь;</a:t>
            </a:r>
            <a:endParaRPr lang="ru-RU" sz="2400" dirty="0"/>
          </a:p>
          <a:p>
            <a:pPr lvl="0"/>
            <a:r>
              <a:rPr lang="uk-UA" sz="2400" dirty="0"/>
              <a:t>розмежування угідь за їх цільовим призначенням;</a:t>
            </a:r>
            <a:endParaRPr lang="ru-RU" sz="2400" dirty="0"/>
          </a:p>
          <a:p>
            <a:pPr lvl="0"/>
            <a:r>
              <a:rPr lang="uk-UA" sz="2400" dirty="0"/>
              <a:t>визначення системи внутрішньогосподарських транспортних та інших комунікацій тощо.       </a:t>
            </a:r>
            <a:endParaRPr lang="ru-RU" sz="2400" dirty="0"/>
          </a:p>
        </p:txBody>
      </p:sp>
    </p:spTree>
    <p:extLst>
      <p:ext uri="{BB962C8B-B14F-4D97-AF65-F5344CB8AC3E}">
        <p14:creationId xmlns:p14="http://schemas.microsoft.com/office/powerpoint/2010/main" val="320719500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71400"/>
            <a:ext cx="7498080" cy="1143000"/>
          </a:xfrm>
        </p:spPr>
        <p:txBody>
          <a:bodyPr>
            <a:normAutofit/>
          </a:bodyPr>
          <a:lstStyle/>
          <a:p>
            <a:pPr algn="ctr"/>
            <a:r>
              <a:rPr lang="uk-UA" sz="3200" b="1" dirty="0" smtClean="0">
                <a:effectLst/>
              </a:rPr>
              <a:t>Нормативні засади землеустрою</a:t>
            </a:r>
            <a:endParaRPr lang="ru-RU" b="1" dirty="0"/>
          </a:p>
        </p:txBody>
      </p:sp>
      <p:sp>
        <p:nvSpPr>
          <p:cNvPr id="3" name="Объект 2"/>
          <p:cNvSpPr>
            <a:spLocks noGrp="1"/>
          </p:cNvSpPr>
          <p:nvPr>
            <p:ph idx="1"/>
          </p:nvPr>
        </p:nvSpPr>
        <p:spPr>
          <a:xfrm>
            <a:off x="1043608" y="764704"/>
            <a:ext cx="7890080" cy="5976664"/>
          </a:xfrm>
        </p:spPr>
        <p:txBody>
          <a:bodyPr>
            <a:normAutofit fontScale="77500" lnSpcReduction="20000"/>
          </a:bodyPr>
          <a:lstStyle/>
          <a:p>
            <a:pPr marL="596646" lvl="0" indent="-514350">
              <a:spcAft>
                <a:spcPts val="1200"/>
              </a:spcAft>
              <a:buClr>
                <a:srgbClr val="C00000"/>
              </a:buClr>
              <a:buFont typeface="+mj-lt"/>
              <a:buAutoNum type="arabicPeriod"/>
            </a:pPr>
            <a:r>
              <a:rPr lang="uk-UA" b="1" dirty="0"/>
              <a:t>ЗК України </a:t>
            </a:r>
            <a:r>
              <a:rPr lang="uk-UA" dirty="0"/>
              <a:t>( </a:t>
            </a:r>
            <a:r>
              <a:rPr lang="uk-UA" dirty="0" err="1"/>
              <a:t>гл</a:t>
            </a:r>
            <a:r>
              <a:rPr lang="uk-UA" dirty="0"/>
              <a:t>. 31).</a:t>
            </a:r>
            <a:endParaRPr lang="ru-RU" dirty="0"/>
          </a:p>
          <a:p>
            <a:pPr marL="596646" lvl="0" indent="-514350">
              <a:spcAft>
                <a:spcPts val="1200"/>
              </a:spcAft>
              <a:buClr>
                <a:srgbClr val="C00000"/>
              </a:buClr>
              <a:buFont typeface="+mj-lt"/>
              <a:buAutoNum type="arabicPeriod"/>
            </a:pPr>
            <a:r>
              <a:rPr lang="uk-UA" dirty="0" smtClean="0"/>
              <a:t>Закон </a:t>
            </a:r>
            <a:r>
              <a:rPr lang="uk-UA" dirty="0"/>
              <a:t>України від 22 травня 2003 р. </a:t>
            </a:r>
            <a:r>
              <a:rPr lang="uk-UA" b="1" dirty="0"/>
              <a:t>«Про землеустрій».</a:t>
            </a:r>
            <a:endParaRPr lang="ru-RU" b="1" dirty="0"/>
          </a:p>
          <a:p>
            <a:pPr marL="596646" lvl="0" indent="-514350">
              <a:spcAft>
                <a:spcPts val="1200"/>
              </a:spcAft>
              <a:buClr>
                <a:srgbClr val="C00000"/>
              </a:buClr>
              <a:buFont typeface="+mj-lt"/>
              <a:buAutoNum type="arabicPeriod"/>
            </a:pPr>
            <a:r>
              <a:rPr lang="uk-UA" dirty="0" smtClean="0"/>
              <a:t>Закон України від 28 квітня 2021 р. </a:t>
            </a:r>
            <a:r>
              <a:rPr lang="uk-UA" b="1" dirty="0" smtClean="0"/>
              <a:t>«Про внесення змін до деяких законодавчих актів України щодо вдосконалення системи управління та дерегуляції у сфері земельних відносин».</a:t>
            </a:r>
          </a:p>
          <a:p>
            <a:pPr marL="596646" lvl="0" indent="-514350">
              <a:spcAft>
                <a:spcPts val="1200"/>
              </a:spcAft>
              <a:buClr>
                <a:srgbClr val="C00000"/>
              </a:buClr>
              <a:buFont typeface="+mj-lt"/>
              <a:buAutoNum type="arabicPeriod"/>
            </a:pPr>
            <a:r>
              <a:rPr lang="uk-UA" dirty="0" smtClean="0"/>
              <a:t>Закон </a:t>
            </a:r>
            <a:r>
              <a:rPr lang="uk-UA" dirty="0"/>
              <a:t>України від 07 липня 2011 р. </a:t>
            </a:r>
            <a:r>
              <a:rPr lang="uk-UA" b="1" dirty="0"/>
              <a:t>«Про Державний земельний кадастр».</a:t>
            </a:r>
            <a:endParaRPr lang="ru-RU" b="1" dirty="0"/>
          </a:p>
          <a:p>
            <a:pPr marL="596646" lvl="0" indent="-514350">
              <a:spcAft>
                <a:spcPts val="1200"/>
              </a:spcAft>
              <a:buClr>
                <a:srgbClr val="C00000"/>
              </a:buClr>
              <a:buFont typeface="+mj-lt"/>
              <a:buAutoNum type="arabicPeriod"/>
            </a:pPr>
            <a:r>
              <a:rPr lang="uk-UA" dirty="0" smtClean="0"/>
              <a:t>Закон </a:t>
            </a:r>
            <a:r>
              <a:rPr lang="uk-UA" dirty="0"/>
              <a:t>України від 23 грудня 1998 р. </a:t>
            </a:r>
            <a:r>
              <a:rPr lang="uk-UA" b="1" dirty="0"/>
              <a:t>«Про топографо-геодезичну </a:t>
            </a:r>
            <a:r>
              <a:rPr lang="uk-UA" b="1" dirty="0" smtClean="0"/>
              <a:t>і </a:t>
            </a:r>
            <a:r>
              <a:rPr lang="uk-UA" b="1" dirty="0"/>
              <a:t>картографічну діяльність</a:t>
            </a:r>
            <a:r>
              <a:rPr lang="uk-UA" b="1" dirty="0" smtClean="0"/>
              <a:t>».</a:t>
            </a:r>
          </a:p>
          <a:p>
            <a:pPr marL="596646" lvl="0" indent="-514350">
              <a:spcAft>
                <a:spcPts val="1200"/>
              </a:spcAft>
              <a:buClr>
                <a:srgbClr val="C00000"/>
              </a:buClr>
              <a:buFont typeface="+mj-lt"/>
              <a:buAutoNum type="arabicPeriod"/>
            </a:pPr>
            <a:r>
              <a:rPr lang="uk-UA" dirty="0" smtClean="0"/>
              <a:t>Закон України від </a:t>
            </a:r>
            <a:r>
              <a:rPr lang="ru-RU" dirty="0"/>
              <a:t>13 </a:t>
            </a:r>
            <a:r>
              <a:rPr lang="ru-RU" dirty="0" err="1"/>
              <a:t>квітня</a:t>
            </a:r>
            <a:r>
              <a:rPr lang="ru-RU" dirty="0"/>
              <a:t> 2020 </a:t>
            </a:r>
            <a:r>
              <a:rPr lang="ru-RU" dirty="0" smtClean="0"/>
              <a:t>р. </a:t>
            </a:r>
            <a:r>
              <a:rPr lang="uk-UA" b="1" dirty="0" smtClean="0"/>
              <a:t>«</a:t>
            </a:r>
            <a:r>
              <a:rPr lang="ru-RU" b="1" dirty="0"/>
              <a:t>Про </a:t>
            </a:r>
            <a:r>
              <a:rPr lang="ru-RU" b="1" dirty="0" err="1"/>
              <a:t>національну</a:t>
            </a:r>
            <a:r>
              <a:rPr lang="ru-RU" b="1" dirty="0"/>
              <a:t> </a:t>
            </a:r>
            <a:r>
              <a:rPr lang="ru-RU" b="1" dirty="0" err="1"/>
              <a:t>інфраструктуру</a:t>
            </a:r>
            <a:r>
              <a:rPr lang="ru-RU" b="1" dirty="0"/>
              <a:t> </a:t>
            </a:r>
            <a:r>
              <a:rPr lang="ru-RU" b="1" dirty="0" err="1"/>
              <a:t>геопросторових</a:t>
            </a:r>
            <a:r>
              <a:rPr lang="ru-RU" b="1" dirty="0"/>
              <a:t> </a:t>
            </a:r>
            <a:r>
              <a:rPr lang="ru-RU" b="1" dirty="0" err="1"/>
              <a:t>даних</a:t>
            </a:r>
            <a:r>
              <a:rPr lang="uk-UA" b="1" dirty="0" smtClean="0"/>
              <a:t>».</a:t>
            </a:r>
            <a:endParaRPr lang="ru-RU" b="1" dirty="0"/>
          </a:p>
          <a:p>
            <a:pPr marL="596646" lvl="0" indent="-514350">
              <a:buFont typeface="+mj-lt"/>
              <a:buAutoNum type="arabicPeriod"/>
            </a:pPr>
            <a:endParaRPr lang="ru-RU" dirty="0"/>
          </a:p>
          <a:p>
            <a:pPr marL="82296" lvl="0" indent="0">
              <a:buNone/>
            </a:pPr>
            <a:endParaRPr lang="ru-RU" dirty="0"/>
          </a:p>
        </p:txBody>
      </p:sp>
    </p:spTree>
    <p:extLst>
      <p:ext uri="{BB962C8B-B14F-4D97-AF65-F5344CB8AC3E}">
        <p14:creationId xmlns:p14="http://schemas.microsoft.com/office/powerpoint/2010/main" val="33801766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sz="2800" b="1" dirty="0" smtClean="0"/>
              <a:t>Нормативні засади встановлення та зміни меж адміністративно-територіальних одиниць</a:t>
            </a:r>
            <a:r>
              <a:rPr lang="uk-UA" sz="2800" dirty="0" smtClean="0"/>
              <a:t>.</a:t>
            </a:r>
            <a:endParaRPr lang="uk-UA" sz="2800" dirty="0"/>
          </a:p>
        </p:txBody>
      </p:sp>
      <p:sp>
        <p:nvSpPr>
          <p:cNvPr id="3" name="Объект 2"/>
          <p:cNvSpPr>
            <a:spLocks noGrp="1"/>
          </p:cNvSpPr>
          <p:nvPr>
            <p:ph idx="1"/>
          </p:nvPr>
        </p:nvSpPr>
        <p:spPr>
          <a:xfrm>
            <a:off x="1115616" y="1484784"/>
            <a:ext cx="7848872" cy="5149552"/>
          </a:xfrm>
        </p:spPr>
        <p:txBody>
          <a:bodyPr>
            <a:normAutofit/>
          </a:bodyPr>
          <a:lstStyle/>
          <a:p>
            <a:pPr marL="425196" indent="-342900">
              <a:buFont typeface="+mj-lt"/>
              <a:buAutoNum type="arabicPeriod"/>
            </a:pPr>
            <a:r>
              <a:rPr lang="uk-UA" sz="2200" b="1" dirty="0" smtClean="0"/>
              <a:t>Конституція </a:t>
            </a:r>
            <a:r>
              <a:rPr lang="uk-UA" sz="2200" b="1" dirty="0"/>
              <a:t>України (п. 29 ч.1 ст. </a:t>
            </a:r>
            <a:r>
              <a:rPr lang="uk-UA" sz="2200" b="1" dirty="0" smtClean="0"/>
              <a:t>85, ст. ст</a:t>
            </a:r>
            <a:r>
              <a:rPr lang="uk-UA" sz="2200" b="1" dirty="0"/>
              <a:t>. </a:t>
            </a:r>
            <a:r>
              <a:rPr lang="uk-UA" sz="2200" b="1" dirty="0" smtClean="0"/>
              <a:t>132, 133).</a:t>
            </a:r>
            <a:endParaRPr lang="uk-UA" sz="2200" b="1" dirty="0"/>
          </a:p>
          <a:p>
            <a:pPr marL="425196" indent="-342900">
              <a:buFont typeface="+mj-lt"/>
              <a:buAutoNum type="arabicPeriod"/>
            </a:pPr>
            <a:r>
              <a:rPr lang="uk-UA" sz="2200" b="1" dirty="0" smtClean="0"/>
              <a:t>Закон </a:t>
            </a:r>
            <a:r>
              <a:rPr lang="uk-UA" sz="2200" b="1" dirty="0"/>
              <a:t>України від 21 травня 1997 р. «Про місцеве самоврядування в Україні» (ст.ст. 26, 37, 43</a:t>
            </a:r>
            <a:r>
              <a:rPr lang="uk-UA" sz="2200" b="1" dirty="0" smtClean="0"/>
              <a:t>).</a:t>
            </a:r>
          </a:p>
          <a:p>
            <a:pPr marL="425196" indent="-342900">
              <a:buFont typeface="+mj-lt"/>
              <a:buAutoNum type="arabicPeriod"/>
            </a:pPr>
            <a:r>
              <a:rPr lang="uk-UA" sz="2200" b="1" dirty="0" smtClean="0"/>
              <a:t>Закон України від 10 лютого 1998 р. «Про Верховну Раду Автономної Республіки Крим» (ст. 9). </a:t>
            </a:r>
          </a:p>
          <a:p>
            <a:pPr marL="425196" indent="-342900">
              <a:buFont typeface="+mj-lt"/>
              <a:buAutoNum type="arabicPeriod"/>
            </a:pPr>
            <a:r>
              <a:rPr lang="uk-UA" sz="2200" b="1" dirty="0" smtClean="0"/>
              <a:t>Закон України від 05 лютого 2015 р. «Про добровільне об'єднання територіальних громад».</a:t>
            </a:r>
          </a:p>
          <a:p>
            <a:pPr marL="425196" indent="-342900">
              <a:buFont typeface="+mj-lt"/>
              <a:buAutoNum type="arabicPeriod"/>
            </a:pPr>
            <a:r>
              <a:rPr lang="uk-UA" sz="2200" b="1" dirty="0" smtClean="0"/>
              <a:t>Закон України від 15 січня 1999 р. «Про столицю України – місто-герой Київ» (ст. ст. 2, 11, 25).</a:t>
            </a:r>
          </a:p>
          <a:p>
            <a:pPr marL="425196" indent="-342900">
              <a:buFont typeface="+mj-lt"/>
              <a:buAutoNum type="arabicPeriod"/>
            </a:pPr>
            <a:r>
              <a:rPr lang="uk-UA" sz="2200" b="1" dirty="0" smtClean="0"/>
              <a:t>Закон </a:t>
            </a:r>
            <a:r>
              <a:rPr lang="uk-UA" sz="2200" b="1" dirty="0"/>
              <a:t>України від 9 квітня 1999 р. «Про місцеві державні адміністрації” (п. 16 ст. </a:t>
            </a:r>
            <a:r>
              <a:rPr lang="uk-UA" sz="2200" b="1" dirty="0" smtClean="0"/>
              <a:t>25). </a:t>
            </a:r>
          </a:p>
          <a:p>
            <a:pPr marL="82296" indent="0">
              <a:buNone/>
            </a:pPr>
            <a:endParaRPr lang="uk-UA" dirty="0"/>
          </a:p>
          <a:p>
            <a:pPr marL="82296" indent="0">
              <a:buNone/>
            </a:pPr>
            <a:endParaRPr lang="uk-UA" dirty="0"/>
          </a:p>
        </p:txBody>
      </p:sp>
    </p:spTree>
    <p:extLst>
      <p:ext uri="{BB962C8B-B14F-4D97-AF65-F5344CB8AC3E}">
        <p14:creationId xmlns:p14="http://schemas.microsoft.com/office/powerpoint/2010/main" val="102901046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197768"/>
            <a:ext cx="8064896" cy="710952"/>
          </a:xfrm>
        </p:spPr>
        <p:txBody>
          <a:bodyPr>
            <a:normAutofit/>
          </a:bodyPr>
          <a:lstStyle/>
          <a:p>
            <a:pPr algn="ctr"/>
            <a:r>
              <a:rPr lang="uk-UA" sz="3200" b="1" dirty="0">
                <a:effectLst/>
              </a:rPr>
              <a:t>Землевпорядний </a:t>
            </a:r>
            <a:r>
              <a:rPr lang="uk-UA" sz="3200" b="1" dirty="0" smtClean="0">
                <a:effectLst/>
              </a:rPr>
              <a:t>процес </a:t>
            </a:r>
            <a:endParaRPr lang="ru-RU" sz="3200" b="1" dirty="0"/>
          </a:p>
        </p:txBody>
      </p:sp>
      <p:sp>
        <p:nvSpPr>
          <p:cNvPr id="3" name="Содержимое 2"/>
          <p:cNvSpPr>
            <a:spLocks noGrp="1"/>
          </p:cNvSpPr>
          <p:nvPr>
            <p:ph idx="1"/>
          </p:nvPr>
        </p:nvSpPr>
        <p:spPr>
          <a:xfrm>
            <a:off x="1115616" y="1052736"/>
            <a:ext cx="7818072" cy="5472608"/>
          </a:xfrm>
        </p:spPr>
        <p:txBody>
          <a:bodyPr>
            <a:noAutofit/>
          </a:bodyPr>
          <a:lstStyle/>
          <a:p>
            <a:pPr marL="82296" lvl="0" indent="0">
              <a:buNone/>
            </a:pPr>
            <a:r>
              <a:rPr lang="ru-RU" sz="2400" b="1" dirty="0" err="1" smtClean="0"/>
              <a:t>Поняття</a:t>
            </a:r>
            <a:r>
              <a:rPr lang="ru-RU" sz="2400" dirty="0" smtClean="0"/>
              <a:t>: нормативно </a:t>
            </a:r>
            <a:r>
              <a:rPr lang="ru-RU" sz="2400" dirty="0" err="1" smtClean="0"/>
              <a:t>встановлений</a:t>
            </a:r>
            <a:r>
              <a:rPr lang="ru-RU" sz="2400" dirty="0" smtClean="0"/>
              <a:t> </a:t>
            </a:r>
            <a:r>
              <a:rPr lang="ru-RU" sz="2400" dirty="0"/>
              <a:t>порядок та </a:t>
            </a:r>
            <a:r>
              <a:rPr lang="ru-RU" sz="2400" dirty="0" err="1"/>
              <a:t>послідовність</a:t>
            </a:r>
            <a:r>
              <a:rPr lang="ru-RU" sz="2400" dirty="0"/>
              <a:t> </a:t>
            </a:r>
            <a:r>
              <a:rPr lang="ru-RU" sz="2400" dirty="0" err="1"/>
              <a:t>здійснення</a:t>
            </a:r>
            <a:r>
              <a:rPr lang="ru-RU" sz="2400" dirty="0"/>
              <a:t> </a:t>
            </a:r>
            <a:r>
              <a:rPr lang="ru-RU" sz="2400" dirty="0" err="1"/>
              <a:t>окремих</a:t>
            </a:r>
            <a:r>
              <a:rPr lang="ru-RU" sz="2400" dirty="0"/>
              <a:t> </a:t>
            </a:r>
            <a:r>
              <a:rPr lang="ru-RU" sz="2400" dirty="0" err="1"/>
              <a:t>землевпорядних</a:t>
            </a:r>
            <a:r>
              <a:rPr lang="ru-RU" sz="2400" dirty="0"/>
              <a:t> </a:t>
            </a:r>
            <a:r>
              <a:rPr lang="ru-RU" sz="2400" dirty="0" err="1"/>
              <a:t>дій</a:t>
            </a:r>
            <a:r>
              <a:rPr lang="ru-RU" sz="2400" dirty="0" smtClean="0"/>
              <a:t>.</a:t>
            </a:r>
            <a:endParaRPr lang="ru-RU" sz="2400" dirty="0"/>
          </a:p>
          <a:p>
            <a:pPr marL="82296" lvl="0" indent="0">
              <a:buNone/>
            </a:pPr>
            <a:endParaRPr lang="uk-UA" sz="2400" b="1" dirty="0" smtClean="0"/>
          </a:p>
          <a:p>
            <a:pPr marL="82296" lvl="0" indent="0">
              <a:buNone/>
            </a:pPr>
            <a:r>
              <a:rPr lang="uk-UA" sz="2400" b="1" dirty="0" smtClean="0"/>
              <a:t>Стадії:</a:t>
            </a:r>
          </a:p>
          <a:p>
            <a:pPr marL="539496" lvl="0" indent="-457200">
              <a:buClrTx/>
              <a:buFont typeface="+mj-lt"/>
              <a:buAutoNum type="arabicPeriod"/>
            </a:pPr>
            <a:r>
              <a:rPr lang="ru-RU" sz="2400" dirty="0" err="1" smtClean="0"/>
              <a:t>порушення</a:t>
            </a:r>
            <a:r>
              <a:rPr lang="ru-RU" sz="2400" dirty="0" smtClean="0"/>
              <a:t> </a:t>
            </a:r>
            <a:r>
              <a:rPr lang="ru-RU" sz="2400" dirty="0" err="1"/>
              <a:t>землевпорядної</a:t>
            </a:r>
            <a:r>
              <a:rPr lang="ru-RU" sz="2400" dirty="0"/>
              <a:t> </a:t>
            </a:r>
            <a:r>
              <a:rPr lang="ru-RU" sz="2400" dirty="0" err="1" smtClean="0"/>
              <a:t>справи</a:t>
            </a:r>
            <a:r>
              <a:rPr lang="ru-RU" sz="2400" dirty="0" smtClean="0"/>
              <a:t>;</a:t>
            </a:r>
          </a:p>
          <a:p>
            <a:pPr marL="539496" lvl="0" indent="-457200">
              <a:buClrTx/>
              <a:buFont typeface="+mj-lt"/>
              <a:buAutoNum type="arabicPeriod"/>
            </a:pPr>
            <a:r>
              <a:rPr lang="ru-RU" sz="2400" dirty="0" err="1" smtClean="0"/>
              <a:t>підготовчі</a:t>
            </a:r>
            <a:r>
              <a:rPr lang="ru-RU" sz="2400" dirty="0" smtClean="0"/>
              <a:t> </a:t>
            </a:r>
            <a:r>
              <a:rPr lang="ru-RU" sz="2400" dirty="0" err="1" smtClean="0"/>
              <a:t>роботи</a:t>
            </a:r>
            <a:r>
              <a:rPr lang="ru-RU" sz="2400" dirty="0" smtClean="0"/>
              <a:t>;</a:t>
            </a:r>
          </a:p>
          <a:p>
            <a:pPr marL="539496" lvl="0" indent="-457200">
              <a:buClrTx/>
              <a:buFont typeface="+mj-lt"/>
              <a:buAutoNum type="arabicPeriod"/>
            </a:pPr>
            <a:r>
              <a:rPr lang="ru-RU" sz="2400" dirty="0" err="1" smtClean="0"/>
              <a:t>розробка</a:t>
            </a:r>
            <a:r>
              <a:rPr lang="ru-RU" sz="2400" dirty="0" smtClean="0"/>
              <a:t> проекту </a:t>
            </a:r>
            <a:r>
              <a:rPr lang="ru-RU" sz="2400" dirty="0" err="1" smtClean="0"/>
              <a:t>землеустрою</a:t>
            </a:r>
            <a:r>
              <a:rPr lang="ru-RU" sz="2400" dirty="0" smtClean="0"/>
              <a:t>;</a:t>
            </a:r>
          </a:p>
          <a:p>
            <a:pPr marL="539496" lvl="0" indent="-457200">
              <a:buClrTx/>
              <a:buFont typeface="+mj-lt"/>
              <a:buAutoNum type="arabicPeriod"/>
            </a:pPr>
            <a:r>
              <a:rPr lang="ru-RU" sz="2400" dirty="0" err="1" smtClean="0"/>
              <a:t>розгляд</a:t>
            </a:r>
            <a:r>
              <a:rPr lang="ru-RU" sz="2400" dirty="0" smtClean="0"/>
              <a:t> та </a:t>
            </a:r>
            <a:r>
              <a:rPr lang="ru-RU" sz="2400" dirty="0" err="1" smtClean="0"/>
              <a:t>затвердження</a:t>
            </a:r>
            <a:r>
              <a:rPr lang="ru-RU" sz="2400" dirty="0" smtClean="0"/>
              <a:t> </a:t>
            </a:r>
            <a:r>
              <a:rPr lang="ru-RU" sz="2400" dirty="0" err="1" smtClean="0"/>
              <a:t>проектної</a:t>
            </a:r>
            <a:r>
              <a:rPr lang="ru-RU" sz="2400" dirty="0" smtClean="0"/>
              <a:t> </a:t>
            </a:r>
            <a:r>
              <a:rPr lang="ru-RU" sz="2400" dirty="0" err="1" smtClean="0"/>
              <a:t>документації</a:t>
            </a:r>
            <a:r>
              <a:rPr lang="ru-RU" sz="2400" dirty="0" smtClean="0"/>
              <a:t>;</a:t>
            </a:r>
          </a:p>
          <a:p>
            <a:pPr marL="539496" lvl="0" indent="-457200">
              <a:buClrTx/>
              <a:buFont typeface="+mj-lt"/>
              <a:buAutoNum type="arabicPeriod"/>
            </a:pPr>
            <a:r>
              <a:rPr lang="ru-RU" sz="2400" dirty="0" err="1" smtClean="0"/>
              <a:t>перенесення</a:t>
            </a:r>
            <a:r>
              <a:rPr lang="ru-RU" sz="2400" dirty="0" smtClean="0"/>
              <a:t> </a:t>
            </a:r>
            <a:r>
              <a:rPr lang="ru-RU" sz="2400" dirty="0"/>
              <a:t>проекту </a:t>
            </a:r>
            <a:r>
              <a:rPr lang="ru-RU" sz="2400" dirty="0" err="1"/>
              <a:t>землеустрою</a:t>
            </a:r>
            <a:r>
              <a:rPr lang="ru-RU" sz="2400" dirty="0"/>
              <a:t> в натуру на </a:t>
            </a:r>
            <a:r>
              <a:rPr lang="ru-RU" sz="2400" dirty="0" err="1"/>
              <a:t>місцевість</a:t>
            </a:r>
            <a:r>
              <a:rPr lang="ru-RU" sz="2400" dirty="0"/>
              <a:t>;</a:t>
            </a:r>
          </a:p>
          <a:p>
            <a:pPr marL="539496" lvl="0" indent="-457200">
              <a:buClrTx/>
              <a:buFont typeface="+mj-lt"/>
              <a:buAutoNum type="arabicPeriod"/>
            </a:pPr>
            <a:r>
              <a:rPr lang="ru-RU" sz="2400" dirty="0" err="1" smtClean="0"/>
              <a:t>оформлення</a:t>
            </a:r>
            <a:r>
              <a:rPr lang="ru-RU" sz="2400" dirty="0" smtClean="0"/>
              <a:t> </a:t>
            </a:r>
            <a:r>
              <a:rPr lang="ru-RU" sz="2400" dirty="0"/>
              <a:t>та </a:t>
            </a:r>
            <a:r>
              <a:rPr lang="ru-RU" sz="2400" dirty="0" err="1"/>
              <a:t>видача</a:t>
            </a:r>
            <a:r>
              <a:rPr lang="ru-RU" sz="2400" dirty="0"/>
              <a:t> </a:t>
            </a:r>
            <a:r>
              <a:rPr lang="ru-RU" sz="2400" dirty="0" err="1"/>
              <a:t>землевпорядних</a:t>
            </a:r>
            <a:r>
              <a:rPr lang="ru-RU" sz="2400" dirty="0"/>
              <a:t> </a:t>
            </a:r>
            <a:r>
              <a:rPr lang="ru-RU" sz="2400" dirty="0" err="1"/>
              <a:t>документів</a:t>
            </a:r>
            <a:r>
              <a:rPr lang="ru-RU" sz="2400" dirty="0"/>
              <a:t>;</a:t>
            </a:r>
          </a:p>
          <a:p>
            <a:pPr marL="539496" lvl="0" indent="-457200">
              <a:buClrTx/>
              <a:buFont typeface="+mj-lt"/>
              <a:buAutoNum type="arabicPeriod"/>
            </a:pPr>
            <a:r>
              <a:rPr lang="ru-RU" sz="2400" dirty="0" err="1" smtClean="0"/>
              <a:t>здійснення</a:t>
            </a:r>
            <a:r>
              <a:rPr lang="ru-RU" sz="2400" dirty="0" smtClean="0"/>
              <a:t> </a:t>
            </a:r>
            <a:r>
              <a:rPr lang="ru-RU" sz="2400" dirty="0" err="1"/>
              <a:t>авторського</a:t>
            </a:r>
            <a:r>
              <a:rPr lang="ru-RU" sz="2400" dirty="0"/>
              <a:t> </a:t>
            </a:r>
            <a:r>
              <a:rPr lang="ru-RU" sz="2400" dirty="0" err="1"/>
              <a:t>нагляду</a:t>
            </a:r>
            <a:r>
              <a:rPr lang="ru-RU" sz="2400" dirty="0"/>
              <a:t> за </a:t>
            </a:r>
            <a:r>
              <a:rPr lang="ru-RU" sz="2400" dirty="0" err="1"/>
              <a:t>дотриманням</a:t>
            </a:r>
            <a:r>
              <a:rPr lang="ru-RU" sz="2400" dirty="0"/>
              <a:t> </a:t>
            </a:r>
            <a:r>
              <a:rPr lang="ru-RU" sz="2400" dirty="0" err="1"/>
              <a:t>вимог</a:t>
            </a:r>
            <a:r>
              <a:rPr lang="ru-RU" sz="2400" dirty="0"/>
              <a:t> </a:t>
            </a:r>
            <a:r>
              <a:rPr lang="ru-RU" sz="2400" dirty="0" err="1"/>
              <a:t>землевпорядного</a:t>
            </a:r>
            <a:r>
              <a:rPr lang="ru-RU" sz="2400" dirty="0"/>
              <a:t> проекту. </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384"/>
            <a:ext cx="7498080" cy="1143000"/>
          </a:xfrm>
        </p:spPr>
        <p:txBody>
          <a:bodyPr>
            <a:normAutofit/>
          </a:bodyPr>
          <a:lstStyle/>
          <a:p>
            <a:pPr algn="ctr"/>
            <a:r>
              <a:rPr lang="uk-UA" sz="2800" b="1" dirty="0" smtClean="0"/>
              <a:t>Поняття «контроль за використанням та охороною земель» </a:t>
            </a:r>
            <a:endParaRPr lang="ru-RU" sz="2800" b="1" dirty="0"/>
          </a:p>
        </p:txBody>
      </p:sp>
      <p:sp>
        <p:nvSpPr>
          <p:cNvPr id="3" name="Объект 2"/>
          <p:cNvSpPr>
            <a:spLocks noGrp="1"/>
          </p:cNvSpPr>
          <p:nvPr>
            <p:ph idx="1"/>
          </p:nvPr>
        </p:nvSpPr>
        <p:spPr>
          <a:xfrm>
            <a:off x="971600" y="1052736"/>
            <a:ext cx="7962088" cy="5616624"/>
          </a:xfrm>
        </p:spPr>
        <p:txBody>
          <a:bodyPr>
            <a:normAutofit lnSpcReduction="10000"/>
          </a:bodyPr>
          <a:lstStyle/>
          <a:p>
            <a:r>
              <a:rPr lang="uk-UA" sz="2800" b="1" dirty="0" smtClean="0"/>
              <a:t>Нормативне</a:t>
            </a:r>
            <a:r>
              <a:rPr lang="uk-UA" sz="2800" dirty="0" smtClean="0"/>
              <a:t>: відсутнє. </a:t>
            </a:r>
          </a:p>
          <a:p>
            <a:pPr algn="just"/>
            <a:r>
              <a:rPr lang="uk-UA" sz="2800" b="1" dirty="0" smtClean="0"/>
              <a:t>Теоретичне: </a:t>
            </a:r>
            <a:r>
              <a:rPr lang="uk-UA" sz="2800" dirty="0" smtClean="0"/>
              <a:t>функція </a:t>
            </a:r>
            <a:r>
              <a:rPr lang="uk-UA" sz="2800" dirty="0"/>
              <a:t>публічного управління у сфері земельних відносин, яка становить собою діяльність уповноважених органів публічної адміністрації та їх посадових осіб, а також суб’єктів громадського контролю щодо встановлення фактичної відповідності </a:t>
            </a:r>
            <a:r>
              <a:rPr lang="uk-UA" sz="2800" dirty="0" smtClean="0"/>
              <a:t>результатів </a:t>
            </a:r>
            <a:r>
              <a:rPr lang="uk-UA" sz="2800" dirty="0"/>
              <a:t>діяльності підконтрольних суб’єктів очікуваним цілям, перевірки шляхів і засобів досягнення цього результату на відповідність вимогам норм права та прийняття за </a:t>
            </a:r>
            <a:r>
              <a:rPr lang="uk-UA" sz="2800" dirty="0" smtClean="0"/>
              <a:t>результатами </a:t>
            </a:r>
            <a:r>
              <a:rPr lang="uk-UA" sz="2800" dirty="0"/>
              <a:t>перевірки відповідних заходів </a:t>
            </a:r>
            <a:r>
              <a:rPr lang="uk-UA" sz="2800" dirty="0" smtClean="0"/>
              <a:t>регулятивно-охоронного впливу.</a:t>
            </a:r>
          </a:p>
        </p:txBody>
      </p:sp>
    </p:spTree>
    <p:extLst>
      <p:ext uri="{BB962C8B-B14F-4D97-AF65-F5344CB8AC3E}">
        <p14:creationId xmlns:p14="http://schemas.microsoft.com/office/powerpoint/2010/main" val="77533744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413792"/>
            <a:ext cx="7498080" cy="1143000"/>
          </a:xfrm>
        </p:spPr>
        <p:txBody>
          <a:bodyPr>
            <a:normAutofit fontScale="90000"/>
          </a:bodyPr>
          <a:lstStyle/>
          <a:p>
            <a:pPr algn="ctr"/>
            <a:r>
              <a:rPr lang="uk-UA" sz="3600" b="1" u="sng" dirty="0" smtClean="0"/>
              <a:t>Об’єктом </a:t>
            </a:r>
            <a:r>
              <a:rPr lang="uk-UA" sz="3600" b="1" dirty="0"/>
              <a:t>публічного земельного контролю є дві групи правовідносин:</a:t>
            </a:r>
            <a:r>
              <a:rPr lang="ru-RU" sz="3200" dirty="0"/>
              <a:t/>
            </a:r>
            <a:br>
              <a:rPr lang="ru-RU" sz="3200" dirty="0"/>
            </a:br>
            <a:endParaRPr lang="uk-UA" sz="3200" b="1" dirty="0"/>
          </a:p>
        </p:txBody>
      </p:sp>
      <p:sp>
        <p:nvSpPr>
          <p:cNvPr id="3" name="Содержимое 2"/>
          <p:cNvSpPr>
            <a:spLocks noGrp="1"/>
          </p:cNvSpPr>
          <p:nvPr>
            <p:ph idx="1"/>
          </p:nvPr>
        </p:nvSpPr>
        <p:spPr>
          <a:xfrm>
            <a:off x="899592" y="1724744"/>
            <a:ext cx="8034096" cy="4800600"/>
          </a:xfrm>
        </p:spPr>
        <p:txBody>
          <a:bodyPr>
            <a:noAutofit/>
          </a:bodyPr>
          <a:lstStyle/>
          <a:p>
            <a:pPr lvl="0"/>
            <a:r>
              <a:rPr lang="uk-UA" dirty="0" smtClean="0"/>
              <a:t>щодо </a:t>
            </a:r>
            <a:r>
              <a:rPr lang="uk-UA" dirty="0"/>
              <a:t>господарської експлуатації та охорони земель суб’єктами тих чи інших речових або зобов’язальних прав на землю;</a:t>
            </a:r>
            <a:endParaRPr lang="ru-RU" dirty="0"/>
          </a:p>
          <a:p>
            <a:pPr lvl="0"/>
            <a:r>
              <a:rPr lang="uk-UA" dirty="0"/>
              <a:t>управлінські правовідносини за участю органів публічної адміністрації.</a:t>
            </a:r>
            <a:endParaRPr lang="ru-RU" dirty="0"/>
          </a:p>
        </p:txBody>
      </p:sp>
    </p:spTree>
    <p:extLst>
      <p:ext uri="{BB962C8B-B14F-4D97-AF65-F5344CB8AC3E}">
        <p14:creationId xmlns:p14="http://schemas.microsoft.com/office/powerpoint/2010/main" val="132734487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16632"/>
            <a:ext cx="7498080" cy="1143000"/>
          </a:xfrm>
        </p:spPr>
        <p:txBody>
          <a:bodyPr>
            <a:normAutofit/>
          </a:bodyPr>
          <a:lstStyle/>
          <a:p>
            <a:pPr algn="ctr"/>
            <a:r>
              <a:rPr lang="uk-UA" sz="2800" b="1" dirty="0" smtClean="0">
                <a:effectLst/>
              </a:rPr>
              <a:t>Нормативні засади контролю у сфері земельних відносин  </a:t>
            </a:r>
            <a:endParaRPr lang="uk-UA" sz="2800" dirty="0"/>
          </a:p>
        </p:txBody>
      </p:sp>
      <p:sp>
        <p:nvSpPr>
          <p:cNvPr id="3" name="Объект 2"/>
          <p:cNvSpPr>
            <a:spLocks noGrp="1"/>
          </p:cNvSpPr>
          <p:nvPr>
            <p:ph idx="1"/>
          </p:nvPr>
        </p:nvSpPr>
        <p:spPr>
          <a:xfrm>
            <a:off x="1115616" y="1412776"/>
            <a:ext cx="7818072" cy="5328592"/>
          </a:xfrm>
        </p:spPr>
        <p:txBody>
          <a:bodyPr>
            <a:noAutofit/>
          </a:bodyPr>
          <a:lstStyle/>
          <a:p>
            <a:pPr marL="539496" lvl="0" indent="-457200">
              <a:spcAft>
                <a:spcPts val="1200"/>
              </a:spcAft>
              <a:buClrTx/>
              <a:buFont typeface="+mj-lt"/>
              <a:buAutoNum type="arabicPeriod"/>
            </a:pPr>
            <a:r>
              <a:rPr lang="uk-UA" sz="2800" b="1" dirty="0" smtClean="0"/>
              <a:t>ЗК </a:t>
            </a:r>
            <a:r>
              <a:rPr lang="uk-UA" sz="2800" b="1" dirty="0"/>
              <a:t>України </a:t>
            </a:r>
            <a:r>
              <a:rPr lang="uk-UA" sz="2800" dirty="0"/>
              <a:t>(</a:t>
            </a:r>
            <a:r>
              <a:rPr lang="uk-UA" sz="2800" dirty="0" err="1"/>
              <a:t>гл</a:t>
            </a:r>
            <a:r>
              <a:rPr lang="uk-UA" sz="2800" dirty="0"/>
              <a:t>. 32).</a:t>
            </a:r>
            <a:endParaRPr lang="ru-RU" sz="2800" dirty="0"/>
          </a:p>
          <a:p>
            <a:pPr marL="539496" lvl="0" indent="-457200">
              <a:spcAft>
                <a:spcPts val="1200"/>
              </a:spcAft>
              <a:buClrTx/>
              <a:buFont typeface="+mj-lt"/>
              <a:buAutoNum type="arabicPeriod"/>
            </a:pPr>
            <a:r>
              <a:rPr lang="uk-UA" sz="2800" dirty="0"/>
              <a:t>Закон України від 05 квітня 2007 р. </a:t>
            </a:r>
            <a:r>
              <a:rPr lang="uk-UA" sz="2800" b="1" dirty="0"/>
              <a:t>«Про основні засади державного нагляду (контролю) у сфері господарської діяльності».</a:t>
            </a:r>
            <a:endParaRPr lang="ru-RU" sz="2800" b="1" dirty="0"/>
          </a:p>
          <a:p>
            <a:pPr marL="539496" lvl="0" indent="-457200">
              <a:spcAft>
                <a:spcPts val="1200"/>
              </a:spcAft>
              <a:buClrTx/>
              <a:buFont typeface="+mj-lt"/>
              <a:buAutoNum type="arabicPeriod"/>
            </a:pPr>
            <a:r>
              <a:rPr lang="uk-UA" sz="2800" dirty="0"/>
              <a:t>Закон України від 19 червня 2003 р. </a:t>
            </a:r>
            <a:r>
              <a:rPr lang="uk-UA" sz="2800" b="1" dirty="0"/>
              <a:t>«Про державний контроль за використанням та охороною земель».</a:t>
            </a:r>
            <a:endParaRPr lang="ru-RU" sz="2800" b="1" dirty="0"/>
          </a:p>
          <a:p>
            <a:pPr marL="539496" lvl="0" indent="-457200">
              <a:spcAft>
                <a:spcPts val="1200"/>
              </a:spcAft>
              <a:buClrTx/>
              <a:buFont typeface="+mj-lt"/>
              <a:buAutoNum type="arabicPeriod"/>
            </a:pPr>
            <a:r>
              <a:rPr lang="uk-UA" sz="2800" dirty="0"/>
              <a:t>Закон України від 19 червня 2003 р. </a:t>
            </a:r>
            <a:r>
              <a:rPr lang="uk-UA" sz="2800" b="1" dirty="0"/>
              <a:t>«Про охорону земель».</a:t>
            </a:r>
            <a:endParaRPr lang="ru-RU" sz="2800" b="1" dirty="0"/>
          </a:p>
          <a:p>
            <a:pPr marL="82296" indent="0">
              <a:buNone/>
            </a:pPr>
            <a:endParaRPr lang="uk-UA" sz="2200" dirty="0"/>
          </a:p>
        </p:txBody>
      </p:sp>
    </p:spTree>
    <p:extLst>
      <p:ext uri="{BB962C8B-B14F-4D97-AF65-F5344CB8AC3E}">
        <p14:creationId xmlns:p14="http://schemas.microsoft.com/office/powerpoint/2010/main" val="175689064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778098"/>
          </a:xfrm>
        </p:spPr>
        <p:txBody>
          <a:bodyPr>
            <a:normAutofit/>
          </a:bodyPr>
          <a:lstStyle/>
          <a:p>
            <a:pPr algn="ctr"/>
            <a:r>
              <a:rPr lang="uk-UA" sz="3600" b="1" dirty="0" smtClean="0">
                <a:effectLst/>
              </a:rPr>
              <a:t>Моніторинг земель  </a:t>
            </a:r>
            <a:endParaRPr lang="uk-UA" sz="3600" dirty="0"/>
          </a:p>
        </p:txBody>
      </p:sp>
      <p:sp>
        <p:nvSpPr>
          <p:cNvPr id="3" name="Объект 2"/>
          <p:cNvSpPr>
            <a:spLocks noGrp="1"/>
          </p:cNvSpPr>
          <p:nvPr>
            <p:ph idx="1"/>
          </p:nvPr>
        </p:nvSpPr>
        <p:spPr>
          <a:xfrm>
            <a:off x="1115616" y="1340768"/>
            <a:ext cx="7818072" cy="5328592"/>
          </a:xfrm>
        </p:spPr>
        <p:txBody>
          <a:bodyPr>
            <a:noAutofit/>
          </a:bodyPr>
          <a:lstStyle/>
          <a:p>
            <a:pPr marL="82296" indent="0">
              <a:buNone/>
            </a:pPr>
            <a:r>
              <a:rPr lang="ru-RU" b="1" dirty="0" smtClean="0"/>
              <a:t>Система </a:t>
            </a:r>
            <a:r>
              <a:rPr lang="ru-RU" b="1" dirty="0" err="1" smtClean="0"/>
              <a:t>спостережень</a:t>
            </a:r>
            <a:r>
              <a:rPr lang="ru-RU" b="1" dirty="0" smtClean="0"/>
              <a:t> </a:t>
            </a:r>
            <a:r>
              <a:rPr lang="ru-RU" dirty="0"/>
              <a:t>за станом земель з метою </a:t>
            </a:r>
            <a:r>
              <a:rPr lang="ru-RU" dirty="0" err="1"/>
              <a:t>своєчасного</a:t>
            </a:r>
            <a:r>
              <a:rPr lang="ru-RU" dirty="0"/>
              <a:t> </a:t>
            </a:r>
            <a:r>
              <a:rPr lang="ru-RU" dirty="0" err="1"/>
              <a:t>виявлення</a:t>
            </a:r>
            <a:r>
              <a:rPr lang="ru-RU" dirty="0"/>
              <a:t> </a:t>
            </a:r>
            <a:r>
              <a:rPr lang="ru-RU" dirty="0" err="1"/>
              <a:t>змін</a:t>
            </a:r>
            <a:r>
              <a:rPr lang="ru-RU" dirty="0"/>
              <a:t>, </a:t>
            </a:r>
            <a:r>
              <a:rPr lang="ru-RU" dirty="0" err="1"/>
              <a:t>їх</a:t>
            </a:r>
            <a:r>
              <a:rPr lang="ru-RU" dirty="0"/>
              <a:t> </a:t>
            </a:r>
            <a:r>
              <a:rPr lang="ru-RU" dirty="0" err="1"/>
              <a:t>оцінки</a:t>
            </a:r>
            <a:r>
              <a:rPr lang="ru-RU" dirty="0"/>
              <a:t>, </a:t>
            </a:r>
            <a:r>
              <a:rPr lang="ru-RU" dirty="0" err="1"/>
              <a:t>відвернення</a:t>
            </a:r>
            <a:r>
              <a:rPr lang="ru-RU" dirty="0"/>
              <a:t> та </a:t>
            </a:r>
            <a:r>
              <a:rPr lang="ru-RU" dirty="0" err="1"/>
              <a:t>ліквідації</a:t>
            </a:r>
            <a:r>
              <a:rPr lang="ru-RU" dirty="0"/>
              <a:t> </a:t>
            </a:r>
            <a:r>
              <a:rPr lang="ru-RU" dirty="0" err="1"/>
              <a:t>наслідків</a:t>
            </a:r>
            <a:r>
              <a:rPr lang="ru-RU" dirty="0"/>
              <a:t> </a:t>
            </a:r>
            <a:r>
              <a:rPr lang="ru-RU" dirty="0" err="1"/>
              <a:t>негативних</a:t>
            </a:r>
            <a:r>
              <a:rPr lang="ru-RU" dirty="0"/>
              <a:t> </a:t>
            </a:r>
            <a:r>
              <a:rPr lang="ru-RU" dirty="0" err="1" smtClean="0"/>
              <a:t>процесів</a:t>
            </a:r>
            <a:r>
              <a:rPr lang="ru-RU" dirty="0" smtClean="0"/>
              <a:t>.</a:t>
            </a:r>
          </a:p>
          <a:p>
            <a:pPr marL="82296" indent="0">
              <a:buNone/>
            </a:pPr>
            <a:endParaRPr lang="uk-UA" dirty="0"/>
          </a:p>
          <a:p>
            <a:pPr marL="82296" indent="0">
              <a:buNone/>
            </a:pPr>
            <a:r>
              <a:rPr lang="ru-RU" dirty="0"/>
              <a:t>В </a:t>
            </a:r>
            <a:r>
              <a:rPr lang="ru-RU" dirty="0" err="1"/>
              <a:t>залежності</a:t>
            </a:r>
            <a:r>
              <a:rPr lang="ru-RU" dirty="0"/>
              <a:t> </a:t>
            </a:r>
            <a:r>
              <a:rPr lang="ru-RU" dirty="0" err="1"/>
              <a:t>від</a:t>
            </a:r>
            <a:r>
              <a:rPr lang="ru-RU" dirty="0"/>
              <a:t> </a:t>
            </a:r>
            <a:r>
              <a:rPr lang="ru-RU" dirty="0" err="1"/>
              <a:t>цілей</a:t>
            </a:r>
            <a:r>
              <a:rPr lang="ru-RU" dirty="0"/>
              <a:t>, </a:t>
            </a:r>
            <a:r>
              <a:rPr lang="ru-RU" dirty="0" err="1"/>
              <a:t>спостережень</a:t>
            </a:r>
            <a:r>
              <a:rPr lang="ru-RU" dirty="0"/>
              <a:t> і </a:t>
            </a:r>
            <a:r>
              <a:rPr lang="ru-RU" dirty="0" err="1"/>
              <a:t>охоплення</a:t>
            </a:r>
            <a:r>
              <a:rPr lang="ru-RU" dirty="0"/>
              <a:t> </a:t>
            </a:r>
            <a:r>
              <a:rPr lang="ru-RU" dirty="0" err="1"/>
              <a:t>територій</a:t>
            </a:r>
            <a:r>
              <a:rPr lang="ru-RU" dirty="0"/>
              <a:t> </a:t>
            </a:r>
            <a:r>
              <a:rPr lang="ru-RU" dirty="0" err="1"/>
              <a:t>моніторинг</a:t>
            </a:r>
            <a:r>
              <a:rPr lang="ru-RU" dirty="0"/>
              <a:t> земель </a:t>
            </a:r>
            <a:r>
              <a:rPr lang="ru-RU" dirty="0" err="1"/>
              <a:t>може</a:t>
            </a:r>
            <a:r>
              <a:rPr lang="ru-RU" dirty="0"/>
              <a:t> бути </a:t>
            </a:r>
            <a:r>
              <a:rPr lang="ru-RU" b="1" dirty="0" err="1"/>
              <a:t>національним</a:t>
            </a:r>
            <a:r>
              <a:rPr lang="ru-RU" b="1" dirty="0"/>
              <a:t>, </a:t>
            </a:r>
            <a:r>
              <a:rPr lang="ru-RU" b="1" dirty="0" err="1"/>
              <a:t>регіональним</a:t>
            </a:r>
            <a:r>
              <a:rPr lang="ru-RU" b="1" dirty="0"/>
              <a:t> і </a:t>
            </a:r>
            <a:r>
              <a:rPr lang="ru-RU" b="1" dirty="0" err="1" smtClean="0"/>
              <a:t>локальним</a:t>
            </a:r>
            <a:r>
              <a:rPr lang="ru-RU" b="1" dirty="0" smtClean="0"/>
              <a:t>.</a:t>
            </a:r>
            <a:endParaRPr lang="uk-UA" b="1" dirty="0"/>
          </a:p>
        </p:txBody>
      </p:sp>
    </p:spTree>
    <p:extLst>
      <p:ext uri="{BB962C8B-B14F-4D97-AF65-F5344CB8AC3E}">
        <p14:creationId xmlns:p14="http://schemas.microsoft.com/office/powerpoint/2010/main" val="394324523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44624"/>
            <a:ext cx="7498080" cy="1143000"/>
          </a:xfrm>
        </p:spPr>
        <p:txBody>
          <a:bodyPr>
            <a:normAutofit/>
          </a:bodyPr>
          <a:lstStyle/>
          <a:p>
            <a:pPr algn="ctr"/>
            <a:r>
              <a:rPr lang="uk-UA" sz="3100" b="1" dirty="0" smtClean="0">
                <a:effectLst/>
              </a:rPr>
              <a:t>Нормативні засади моніторингу земель</a:t>
            </a:r>
            <a:endParaRPr lang="uk-UA" sz="3100" dirty="0"/>
          </a:p>
        </p:txBody>
      </p:sp>
      <p:sp>
        <p:nvSpPr>
          <p:cNvPr id="3" name="Объект 2"/>
          <p:cNvSpPr>
            <a:spLocks noGrp="1"/>
          </p:cNvSpPr>
          <p:nvPr>
            <p:ph idx="1"/>
          </p:nvPr>
        </p:nvSpPr>
        <p:spPr>
          <a:xfrm>
            <a:off x="899592" y="1340768"/>
            <a:ext cx="8034096" cy="5328592"/>
          </a:xfrm>
        </p:spPr>
        <p:txBody>
          <a:bodyPr>
            <a:noAutofit/>
          </a:bodyPr>
          <a:lstStyle/>
          <a:p>
            <a:pPr marL="596646" lvl="0" indent="-514350">
              <a:buClrTx/>
              <a:buFont typeface="+mj-lt"/>
              <a:buAutoNum type="arabicPeriod"/>
            </a:pPr>
            <a:r>
              <a:rPr lang="uk-UA" sz="2400" dirty="0"/>
              <a:t>ЗК України (</a:t>
            </a:r>
            <a:r>
              <a:rPr lang="uk-UA" sz="2400" dirty="0" err="1"/>
              <a:t>гл</a:t>
            </a:r>
            <a:r>
              <a:rPr lang="uk-UA" sz="2400" dirty="0"/>
              <a:t>. 33).</a:t>
            </a:r>
            <a:endParaRPr lang="ru-RU" sz="2400" dirty="0"/>
          </a:p>
          <a:p>
            <a:pPr marL="596646" lvl="0" indent="-514350">
              <a:buClrTx/>
              <a:buFont typeface="+mj-lt"/>
              <a:buAutoNum type="arabicPeriod"/>
            </a:pPr>
            <a:r>
              <a:rPr lang="uk-UA" sz="2400" dirty="0"/>
              <a:t>Закон України від 25 червня 1991 р. </a:t>
            </a:r>
            <a:r>
              <a:rPr lang="uk-UA" sz="2400" b="1" dirty="0"/>
              <a:t>«Про охорону навколишнього природного середовища» </a:t>
            </a:r>
            <a:r>
              <a:rPr lang="uk-UA" sz="2400" dirty="0"/>
              <a:t>(ст. 22).</a:t>
            </a:r>
            <a:endParaRPr lang="ru-RU" sz="2400" dirty="0"/>
          </a:p>
          <a:p>
            <a:pPr marL="596646" lvl="0" indent="-514350">
              <a:buClrTx/>
              <a:buFont typeface="+mj-lt"/>
              <a:buAutoNum type="arabicPeriod"/>
            </a:pPr>
            <a:r>
              <a:rPr lang="uk-UA" sz="2400" dirty="0"/>
              <a:t>Постанова Кабінету Міністрів України від 20 серпня 1993 р. № 661 </a:t>
            </a:r>
            <a:r>
              <a:rPr lang="uk-UA" sz="2400" b="1" dirty="0"/>
              <a:t>«Про затвердження Положення про моніторинг земель».</a:t>
            </a:r>
            <a:endParaRPr lang="ru-RU" sz="2400" b="1" dirty="0"/>
          </a:p>
          <a:p>
            <a:pPr marL="596646" lvl="0" indent="-514350">
              <a:buClrTx/>
              <a:buFont typeface="+mj-lt"/>
              <a:buAutoNum type="arabicPeriod"/>
            </a:pPr>
            <a:r>
              <a:rPr lang="uk-UA" sz="2400" dirty="0"/>
              <a:t>Постанова Кабінету Міністрів України від 30 березня 1998 р. № 391 </a:t>
            </a:r>
            <a:r>
              <a:rPr lang="uk-UA" sz="2400" b="1" dirty="0"/>
              <a:t>«Про затвердження Положення про державну систему моніторингу довкілля».</a:t>
            </a:r>
            <a:endParaRPr lang="ru-RU" sz="2400" b="1" dirty="0"/>
          </a:p>
          <a:p>
            <a:pPr marL="596646" lvl="0" indent="-514350">
              <a:buClrTx/>
              <a:buFont typeface="+mj-lt"/>
              <a:buAutoNum type="arabicPeriod"/>
            </a:pPr>
            <a:r>
              <a:rPr lang="uk-UA" sz="2400" dirty="0"/>
              <a:t>Наказ Міністерства аграрної політики України від 26 лютого 2004 р. № 51 </a:t>
            </a:r>
            <a:r>
              <a:rPr lang="uk-UA" sz="2400" b="1" dirty="0" smtClean="0"/>
              <a:t>«Про </a:t>
            </a:r>
            <a:r>
              <a:rPr lang="uk-UA" sz="2400" b="1" dirty="0"/>
              <a:t>затвердження Положення про моніторинг ґрунтів на землях сільськогосподарського </a:t>
            </a:r>
            <a:r>
              <a:rPr lang="uk-UA" sz="2400" b="1" dirty="0" smtClean="0"/>
              <a:t>призначення».  </a:t>
            </a:r>
            <a:endParaRPr lang="ru-RU" sz="2400" b="1" dirty="0"/>
          </a:p>
          <a:p>
            <a:pPr marL="82296" indent="0">
              <a:buNone/>
            </a:pPr>
            <a:endParaRPr lang="uk-UA" sz="2400" dirty="0"/>
          </a:p>
        </p:txBody>
      </p:sp>
    </p:spTree>
    <p:extLst>
      <p:ext uri="{BB962C8B-B14F-4D97-AF65-F5344CB8AC3E}">
        <p14:creationId xmlns:p14="http://schemas.microsoft.com/office/powerpoint/2010/main" val="205229156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99392"/>
            <a:ext cx="7498080" cy="1143000"/>
          </a:xfrm>
        </p:spPr>
        <p:txBody>
          <a:bodyPr>
            <a:normAutofit/>
          </a:bodyPr>
          <a:lstStyle/>
          <a:p>
            <a:pPr algn="ctr"/>
            <a:r>
              <a:rPr lang="uk-UA" sz="3100" b="1" dirty="0" smtClean="0">
                <a:effectLst/>
              </a:rPr>
              <a:t>Державний земельний кадастр</a:t>
            </a:r>
            <a:endParaRPr lang="uk-UA" sz="3100" dirty="0"/>
          </a:p>
        </p:txBody>
      </p:sp>
      <p:sp>
        <p:nvSpPr>
          <p:cNvPr id="3" name="Объект 2"/>
          <p:cNvSpPr>
            <a:spLocks noGrp="1"/>
          </p:cNvSpPr>
          <p:nvPr>
            <p:ph idx="1"/>
          </p:nvPr>
        </p:nvSpPr>
        <p:spPr>
          <a:xfrm>
            <a:off x="899592" y="836712"/>
            <a:ext cx="8034096" cy="5760640"/>
          </a:xfrm>
        </p:spPr>
        <p:txBody>
          <a:bodyPr>
            <a:noAutofit/>
          </a:bodyPr>
          <a:lstStyle/>
          <a:p>
            <a:pPr marL="82296" indent="0">
              <a:buNone/>
            </a:pPr>
            <a:r>
              <a:rPr lang="uk-UA" sz="2400" b="1" dirty="0"/>
              <a:t>єдина державна </a:t>
            </a:r>
            <a:r>
              <a:rPr lang="uk-UA" sz="2400" b="1" dirty="0" err="1"/>
              <a:t>геоінформаційна</a:t>
            </a:r>
            <a:r>
              <a:rPr lang="uk-UA" sz="2400" b="1" dirty="0"/>
              <a:t> система відомостей </a:t>
            </a:r>
            <a:r>
              <a:rPr lang="uk-UA" sz="2400" dirty="0"/>
              <a:t>про землі, розташовані в межах кордонів України, їх цільове призначення, обмеження у їх використанні, а також дані про кількісну і якісну характеристику земель, їх оцінку, про розподіл земель між власниками і </a:t>
            </a:r>
            <a:r>
              <a:rPr lang="uk-UA" sz="2400" dirty="0" smtClean="0"/>
              <a:t>користувачами.</a:t>
            </a:r>
          </a:p>
          <a:p>
            <a:pPr marL="82296" indent="0">
              <a:buNone/>
            </a:pPr>
            <a:endParaRPr lang="uk-UA" sz="2400" b="1" dirty="0" smtClean="0"/>
          </a:p>
          <a:p>
            <a:pPr marL="82296" indent="0">
              <a:buNone/>
            </a:pPr>
            <a:r>
              <a:rPr lang="uk-UA" sz="2400" b="1" dirty="0" smtClean="0"/>
              <a:t>Призначення</a:t>
            </a:r>
            <a:r>
              <a:rPr lang="uk-UA" sz="2400" dirty="0" smtClean="0"/>
              <a:t> Державного </a:t>
            </a:r>
            <a:r>
              <a:rPr lang="uk-UA" sz="2400" dirty="0"/>
              <a:t>земельного кадастру – інформаційне забезпечення всіх управлінських, землевпорядних та інших заходів у сфері використання і охорони земель.</a:t>
            </a:r>
          </a:p>
          <a:p>
            <a:pPr marL="82296" indent="0">
              <a:buNone/>
            </a:pPr>
            <a:endParaRPr lang="uk-UA" sz="2400" dirty="0" smtClean="0"/>
          </a:p>
          <a:p>
            <a:pPr marL="82296" indent="0">
              <a:buNone/>
            </a:pPr>
            <a:r>
              <a:rPr lang="uk-UA" sz="2400" dirty="0" smtClean="0"/>
              <a:t>Ведення </a:t>
            </a:r>
            <a:r>
              <a:rPr lang="uk-UA" sz="2400" dirty="0"/>
              <a:t>ДЗК </a:t>
            </a:r>
            <a:r>
              <a:rPr lang="uk-UA" sz="2400" b="1" dirty="0"/>
              <a:t>повинно забезпечити </a:t>
            </a:r>
            <a:r>
              <a:rPr lang="uk-UA" sz="2400" dirty="0"/>
              <a:t>повноту та достовірність даних про всі земельні ділянки в межах України, а також єдину систему ідентифікації цих ділянок.</a:t>
            </a:r>
          </a:p>
          <a:p>
            <a:pPr marL="82296" indent="0">
              <a:buNone/>
            </a:pPr>
            <a:endParaRPr lang="en-US" sz="2400" dirty="0" smtClean="0"/>
          </a:p>
          <a:p>
            <a:pPr marL="82296" indent="0">
              <a:buNone/>
            </a:pPr>
            <a:endParaRPr lang="en-US" sz="2400" dirty="0"/>
          </a:p>
          <a:p>
            <a:pPr marL="82296" indent="0">
              <a:buNone/>
            </a:pPr>
            <a:endParaRPr lang="uk-UA" sz="2400" dirty="0"/>
          </a:p>
        </p:txBody>
      </p:sp>
    </p:spTree>
    <p:extLst>
      <p:ext uri="{BB962C8B-B14F-4D97-AF65-F5344CB8AC3E}">
        <p14:creationId xmlns:p14="http://schemas.microsoft.com/office/powerpoint/2010/main" val="169480858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44624"/>
            <a:ext cx="7498080" cy="1143000"/>
          </a:xfrm>
        </p:spPr>
        <p:txBody>
          <a:bodyPr>
            <a:normAutofit/>
          </a:bodyPr>
          <a:lstStyle/>
          <a:p>
            <a:pPr algn="ctr"/>
            <a:r>
              <a:rPr lang="uk-UA" sz="2800" b="1" dirty="0" smtClean="0">
                <a:effectLst/>
              </a:rPr>
              <a:t>Нормативні засади державного земельного кадастру</a:t>
            </a:r>
            <a:endParaRPr lang="uk-UA" sz="2800" dirty="0"/>
          </a:p>
        </p:txBody>
      </p:sp>
      <p:sp>
        <p:nvSpPr>
          <p:cNvPr id="3" name="Объект 2"/>
          <p:cNvSpPr>
            <a:spLocks noGrp="1"/>
          </p:cNvSpPr>
          <p:nvPr>
            <p:ph idx="1"/>
          </p:nvPr>
        </p:nvSpPr>
        <p:spPr>
          <a:xfrm>
            <a:off x="899592" y="1340768"/>
            <a:ext cx="8034096" cy="5328592"/>
          </a:xfrm>
        </p:spPr>
        <p:txBody>
          <a:bodyPr>
            <a:noAutofit/>
          </a:bodyPr>
          <a:lstStyle/>
          <a:p>
            <a:pPr marL="539496" lvl="0" indent="-457200">
              <a:buClrTx/>
              <a:buFont typeface="+mj-lt"/>
              <a:buAutoNum type="arabicPeriod"/>
            </a:pPr>
            <a:r>
              <a:rPr lang="uk-UA" sz="2800" b="1" dirty="0"/>
              <a:t>ЗК України </a:t>
            </a:r>
            <a:r>
              <a:rPr lang="uk-UA" sz="2800" dirty="0"/>
              <a:t>(</a:t>
            </a:r>
            <a:r>
              <a:rPr lang="uk-UA" sz="2800" dirty="0" err="1"/>
              <a:t>гл</a:t>
            </a:r>
            <a:r>
              <a:rPr lang="uk-UA" sz="2800" dirty="0"/>
              <a:t>. 34).</a:t>
            </a:r>
            <a:endParaRPr lang="ru-RU" sz="2800" dirty="0"/>
          </a:p>
          <a:p>
            <a:pPr marL="539496" lvl="0" indent="-457200">
              <a:buClrTx/>
              <a:buFont typeface="+mj-lt"/>
              <a:buAutoNum type="arabicPeriod"/>
            </a:pPr>
            <a:r>
              <a:rPr lang="uk-UA" sz="2800" dirty="0"/>
              <a:t>Закон України від 07 липня 2011 р. </a:t>
            </a:r>
            <a:r>
              <a:rPr lang="uk-UA" sz="2800" b="1" dirty="0"/>
              <a:t>«Про Державний земельний кадастр».</a:t>
            </a:r>
            <a:endParaRPr lang="ru-RU" sz="2800" b="1" dirty="0"/>
          </a:p>
          <a:p>
            <a:pPr marL="539496" lvl="0" indent="-457200">
              <a:buClrTx/>
              <a:buFont typeface="+mj-lt"/>
              <a:buAutoNum type="arabicPeriod"/>
            </a:pPr>
            <a:r>
              <a:rPr lang="uk-UA" sz="2800" dirty="0"/>
              <a:t>Закон України від 23 грудня 1998 р. </a:t>
            </a:r>
            <a:r>
              <a:rPr lang="uk-UA" sz="2800" b="1" dirty="0"/>
              <a:t>«Про топографо-геодезичну і картографічну діяльність</a:t>
            </a:r>
            <a:r>
              <a:rPr lang="uk-UA" sz="2800" b="1" dirty="0" smtClean="0"/>
              <a:t>».</a:t>
            </a:r>
            <a:endParaRPr lang="ru-RU" sz="2800" b="1" dirty="0"/>
          </a:p>
          <a:p>
            <a:pPr marL="539496" lvl="0" indent="-457200">
              <a:buClrTx/>
              <a:buFont typeface="+mj-lt"/>
              <a:buAutoNum type="arabicPeriod"/>
            </a:pPr>
            <a:r>
              <a:rPr lang="uk-UA" sz="2800" dirty="0"/>
              <a:t>Постанова Кабінету Міністрів України від 17 жовтня 2012 р. № 1051 </a:t>
            </a:r>
            <a:r>
              <a:rPr lang="uk-UA" sz="2800" b="1" dirty="0"/>
              <a:t>«Про затвердження Порядку ведення Державного земельного кадастру».</a:t>
            </a:r>
            <a:endParaRPr lang="ru-RU" sz="2800" b="1" dirty="0"/>
          </a:p>
          <a:p>
            <a:pPr marL="82296" lvl="0" indent="0">
              <a:buClrTx/>
              <a:buNone/>
            </a:pPr>
            <a:endParaRPr lang="ru-RU" sz="2400" dirty="0"/>
          </a:p>
          <a:p>
            <a:pPr marL="82296" indent="0">
              <a:buNone/>
            </a:pPr>
            <a:endParaRPr lang="uk-UA" sz="2400" dirty="0"/>
          </a:p>
        </p:txBody>
      </p:sp>
    </p:spTree>
    <p:extLst>
      <p:ext uri="{BB962C8B-B14F-4D97-AF65-F5344CB8AC3E}">
        <p14:creationId xmlns:p14="http://schemas.microsoft.com/office/powerpoint/2010/main" val="262252513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44624"/>
            <a:ext cx="7498080" cy="1143000"/>
          </a:xfrm>
        </p:spPr>
        <p:txBody>
          <a:bodyPr>
            <a:normAutofit/>
          </a:bodyPr>
          <a:lstStyle/>
          <a:p>
            <a:pPr algn="ctr"/>
            <a:r>
              <a:rPr lang="uk-UA" sz="3100" b="1" dirty="0" smtClean="0">
                <a:effectLst/>
              </a:rPr>
              <a:t>Нормативні засади державної реєстрації прав на землю</a:t>
            </a:r>
            <a:endParaRPr lang="uk-UA" sz="3100" dirty="0"/>
          </a:p>
        </p:txBody>
      </p:sp>
      <p:sp>
        <p:nvSpPr>
          <p:cNvPr id="3" name="Объект 2"/>
          <p:cNvSpPr>
            <a:spLocks noGrp="1"/>
          </p:cNvSpPr>
          <p:nvPr>
            <p:ph idx="1"/>
          </p:nvPr>
        </p:nvSpPr>
        <p:spPr>
          <a:xfrm>
            <a:off x="1043608" y="1268760"/>
            <a:ext cx="7890080" cy="5328592"/>
          </a:xfrm>
        </p:spPr>
        <p:txBody>
          <a:bodyPr>
            <a:noAutofit/>
          </a:bodyPr>
          <a:lstStyle/>
          <a:p>
            <a:pPr marL="539496" lvl="0" indent="-457200">
              <a:buClrTx/>
              <a:buFont typeface="+mj-lt"/>
              <a:buAutoNum type="arabicPeriod"/>
            </a:pPr>
            <a:r>
              <a:rPr lang="uk-UA" sz="2000" b="1" dirty="0"/>
              <a:t>ЗК України </a:t>
            </a:r>
            <a:r>
              <a:rPr lang="uk-UA" sz="2000" b="1" dirty="0" smtClean="0"/>
              <a:t>(ст. ст. 125-126).</a:t>
            </a:r>
            <a:endParaRPr lang="ru-RU" sz="2000" b="1" dirty="0"/>
          </a:p>
          <a:p>
            <a:pPr marL="539496" lvl="0" indent="-457200">
              <a:buClrTx/>
              <a:buFont typeface="+mj-lt"/>
              <a:buAutoNum type="arabicPeriod"/>
            </a:pPr>
            <a:r>
              <a:rPr lang="uk-UA" sz="2000" b="1" dirty="0"/>
              <a:t>Закон України від 07 липня 2011 р. «Про Державний земельний кадастр».</a:t>
            </a:r>
            <a:endParaRPr lang="ru-RU" sz="2000" b="1" dirty="0"/>
          </a:p>
          <a:p>
            <a:pPr marL="539496" lvl="0" indent="-457200">
              <a:buClrTx/>
              <a:buFont typeface="+mj-lt"/>
              <a:buAutoNum type="arabicPeriod"/>
            </a:pPr>
            <a:r>
              <a:rPr lang="uk-UA" sz="2000" b="1" dirty="0" smtClean="0"/>
              <a:t>Закон України від 01 липня 2004 р. (в ред. від 26 листопада 2015 р.) «Про державну реєстрацію речових прав на нерухоме майно та їх обтяжень».</a:t>
            </a:r>
            <a:endParaRPr lang="uk-UA" sz="2000" b="1" dirty="0"/>
          </a:p>
          <a:p>
            <a:pPr marL="539496" lvl="0" indent="-457200">
              <a:buClrTx/>
              <a:buFont typeface="+mj-lt"/>
              <a:buAutoNum type="arabicPeriod"/>
            </a:pPr>
            <a:r>
              <a:rPr lang="uk-UA" sz="2000" b="1" dirty="0" smtClean="0"/>
              <a:t>Постанова </a:t>
            </a:r>
            <a:r>
              <a:rPr lang="uk-UA" sz="2000" b="1" dirty="0"/>
              <a:t>Кабінету Міністрів України від </a:t>
            </a:r>
            <a:r>
              <a:rPr lang="uk-UA" sz="2000" b="1" dirty="0" smtClean="0"/>
              <a:t>25 грудня 2015 </a:t>
            </a:r>
            <a:r>
              <a:rPr lang="uk-UA" sz="2000" b="1" dirty="0"/>
              <a:t>р. </a:t>
            </a:r>
            <a:r>
              <a:rPr lang="uk-UA" sz="2000" b="1" dirty="0" smtClean="0"/>
              <a:t>         № 1127 «Про державну реєстрацію речових прав на нерухоме майно та їх обтяжень».</a:t>
            </a:r>
          </a:p>
          <a:p>
            <a:pPr marL="539496" indent="-457200">
              <a:buClrTx/>
              <a:buFont typeface="+mj-lt"/>
              <a:buAutoNum type="arabicPeriod"/>
            </a:pPr>
            <a:r>
              <a:rPr lang="ru-RU" sz="2000" b="1" dirty="0"/>
              <a:t>Постанова </a:t>
            </a:r>
            <a:r>
              <a:rPr lang="ru-RU" sz="2000" b="1" dirty="0" err="1"/>
              <a:t>Кабінету</a:t>
            </a:r>
            <a:r>
              <a:rPr lang="ru-RU" sz="2000" b="1" dirty="0"/>
              <a:t> </a:t>
            </a:r>
            <a:r>
              <a:rPr lang="ru-RU" sz="2000" b="1" dirty="0" err="1"/>
              <a:t>Міністрів</a:t>
            </a:r>
            <a:r>
              <a:rPr lang="ru-RU" sz="2000" b="1" dirty="0"/>
              <a:t> </a:t>
            </a:r>
            <a:r>
              <a:rPr lang="ru-RU" sz="2000" b="1" dirty="0" err="1"/>
              <a:t>України</a:t>
            </a:r>
            <a:r>
              <a:rPr lang="ru-RU" sz="2000" b="1" dirty="0"/>
              <a:t> </a:t>
            </a:r>
            <a:r>
              <a:rPr lang="ru-RU" sz="2000" b="1" dirty="0" err="1"/>
              <a:t>від</a:t>
            </a:r>
            <a:r>
              <a:rPr lang="ru-RU" sz="2000" b="1" dirty="0"/>
              <a:t> 26 </a:t>
            </a:r>
            <a:r>
              <a:rPr lang="ru-RU" sz="2000" b="1" dirty="0" err="1"/>
              <a:t>жовтня</a:t>
            </a:r>
            <a:r>
              <a:rPr lang="ru-RU" sz="2000" b="1" dirty="0"/>
              <a:t> 2011 р. </a:t>
            </a:r>
            <a:r>
              <a:rPr lang="ru-RU" sz="2000" b="1" dirty="0" smtClean="0"/>
              <a:t>     № </a:t>
            </a:r>
            <a:r>
              <a:rPr lang="ru-RU" sz="2000" b="1" dirty="0"/>
              <a:t>1141 «Про </a:t>
            </a:r>
            <a:r>
              <a:rPr lang="ru-RU" sz="2000" b="1" dirty="0" err="1"/>
              <a:t>затвердження</a:t>
            </a:r>
            <a:r>
              <a:rPr lang="ru-RU" sz="2000" b="1" dirty="0"/>
              <a:t> Порядку </a:t>
            </a:r>
            <a:r>
              <a:rPr lang="ru-RU" sz="2000" b="1" dirty="0" err="1"/>
              <a:t>ведення</a:t>
            </a:r>
            <a:r>
              <a:rPr lang="ru-RU" sz="2000" b="1" dirty="0"/>
              <a:t> Державного </a:t>
            </a:r>
            <a:r>
              <a:rPr lang="ru-RU" sz="2000" b="1" dirty="0" err="1"/>
              <a:t>реєстру</a:t>
            </a:r>
            <a:r>
              <a:rPr lang="ru-RU" sz="2000" b="1" dirty="0"/>
              <a:t> </a:t>
            </a:r>
            <a:r>
              <a:rPr lang="ru-RU" sz="2000" b="1" dirty="0" err="1"/>
              <a:t>речових</a:t>
            </a:r>
            <a:r>
              <a:rPr lang="ru-RU" sz="2000" b="1" dirty="0"/>
              <a:t> прав на </a:t>
            </a:r>
            <a:r>
              <a:rPr lang="ru-RU" sz="2000" b="1" dirty="0" err="1"/>
              <a:t>нерухоме</a:t>
            </a:r>
            <a:r>
              <a:rPr lang="ru-RU" sz="2000" b="1" dirty="0"/>
              <a:t> </a:t>
            </a:r>
            <a:r>
              <a:rPr lang="ru-RU" sz="2000" b="1" dirty="0" err="1"/>
              <a:t>майно</a:t>
            </a:r>
            <a:r>
              <a:rPr lang="ru-RU" sz="2000" b="1" dirty="0"/>
              <a:t>».</a:t>
            </a:r>
            <a:endParaRPr lang="uk-UA" sz="2000" b="1" dirty="0"/>
          </a:p>
          <a:p>
            <a:pPr marL="539496" lvl="0" indent="-457200">
              <a:buClrTx/>
              <a:buFont typeface="+mj-lt"/>
              <a:buAutoNum type="arabicPeriod"/>
            </a:pPr>
            <a:r>
              <a:rPr lang="ru-RU" sz="2000" b="1" dirty="0" smtClean="0"/>
              <a:t>Постанова </a:t>
            </a:r>
            <a:r>
              <a:rPr lang="ru-RU" sz="2000" b="1" dirty="0" err="1"/>
              <a:t>Кабінету</a:t>
            </a:r>
            <a:r>
              <a:rPr lang="ru-RU" sz="2000" b="1" dirty="0"/>
              <a:t> </a:t>
            </a:r>
            <a:r>
              <a:rPr lang="ru-RU" sz="2000" b="1" dirty="0" err="1"/>
              <a:t>Міністрів</a:t>
            </a:r>
            <a:r>
              <a:rPr lang="ru-RU" sz="2000" b="1" dirty="0"/>
              <a:t> </a:t>
            </a:r>
            <a:r>
              <a:rPr lang="ru-RU" sz="2000" b="1" dirty="0" err="1"/>
              <a:t>України</a:t>
            </a:r>
            <a:r>
              <a:rPr lang="ru-RU" sz="2000" b="1" dirty="0"/>
              <a:t> </a:t>
            </a:r>
            <a:r>
              <a:rPr lang="ru-RU" sz="2000" b="1" dirty="0" err="1"/>
              <a:t>від</a:t>
            </a:r>
            <a:r>
              <a:rPr lang="ru-RU" sz="2000" b="1" dirty="0"/>
              <a:t> </a:t>
            </a:r>
            <a:r>
              <a:rPr lang="ru-RU" sz="2000" b="1" dirty="0" smtClean="0"/>
              <a:t>22 лютого 2012 </a:t>
            </a:r>
            <a:r>
              <a:rPr lang="ru-RU" sz="2000" b="1" dirty="0"/>
              <a:t>р. </a:t>
            </a:r>
            <a:r>
              <a:rPr lang="ru-RU" sz="2000" b="1" dirty="0" smtClean="0"/>
              <a:t>     № 118 «</a:t>
            </a:r>
            <a:r>
              <a:rPr lang="ru-RU" sz="2000" b="1" dirty="0"/>
              <a:t>Про </a:t>
            </a:r>
            <a:r>
              <a:rPr lang="ru-RU" sz="2000" b="1" dirty="0" err="1"/>
              <a:t>інформаційну</a:t>
            </a:r>
            <a:r>
              <a:rPr lang="ru-RU" sz="2000" b="1" dirty="0"/>
              <a:t> </a:t>
            </a:r>
            <a:r>
              <a:rPr lang="ru-RU" sz="2000" b="1" dirty="0" err="1"/>
              <a:t>взаємодію</a:t>
            </a:r>
            <a:r>
              <a:rPr lang="ru-RU" sz="2000" b="1" dirty="0"/>
              <a:t> органу, </a:t>
            </a:r>
            <a:r>
              <a:rPr lang="ru-RU" sz="2000" b="1" dirty="0" err="1"/>
              <a:t>що</a:t>
            </a:r>
            <a:r>
              <a:rPr lang="ru-RU" sz="2000" b="1" dirty="0"/>
              <a:t> </a:t>
            </a:r>
            <a:r>
              <a:rPr lang="ru-RU" sz="2000" b="1" dirty="0" err="1"/>
              <a:t>здійснює</a:t>
            </a:r>
            <a:r>
              <a:rPr lang="ru-RU" sz="2000" b="1" dirty="0"/>
              <a:t> </a:t>
            </a:r>
            <a:r>
              <a:rPr lang="ru-RU" sz="2000" b="1" dirty="0" err="1"/>
              <a:t>ведення</a:t>
            </a:r>
            <a:r>
              <a:rPr lang="ru-RU" sz="2000" b="1" dirty="0"/>
              <a:t> Державного земельного кадастру, та органу </a:t>
            </a:r>
            <a:r>
              <a:rPr lang="ru-RU" sz="2000" b="1" dirty="0" err="1"/>
              <a:t>державної</a:t>
            </a:r>
            <a:r>
              <a:rPr lang="ru-RU" sz="2000" b="1" dirty="0"/>
              <a:t> </a:t>
            </a:r>
            <a:r>
              <a:rPr lang="ru-RU" sz="2000" b="1" dirty="0" err="1"/>
              <a:t>реєстрації</a:t>
            </a:r>
            <a:r>
              <a:rPr lang="ru-RU" sz="2000" b="1" dirty="0"/>
              <a:t> </a:t>
            </a:r>
            <a:r>
              <a:rPr lang="ru-RU" sz="2000" b="1" dirty="0" smtClean="0"/>
              <a:t>прав».</a:t>
            </a:r>
          </a:p>
        </p:txBody>
      </p:sp>
    </p:spTree>
    <p:extLst>
      <p:ext uri="{BB962C8B-B14F-4D97-AF65-F5344CB8AC3E}">
        <p14:creationId xmlns:p14="http://schemas.microsoft.com/office/powerpoint/2010/main" val="122352651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5656" y="188640"/>
            <a:ext cx="7498080" cy="648072"/>
          </a:xfrm>
        </p:spPr>
        <p:txBody>
          <a:bodyPr>
            <a:normAutofit/>
          </a:bodyPr>
          <a:lstStyle/>
          <a:p>
            <a:pPr algn="ctr"/>
            <a:r>
              <a:rPr lang="uk-UA" sz="2800" b="1" dirty="0" smtClean="0">
                <a:effectLst/>
              </a:rPr>
              <a:t>Нормативні засади оцінки земель</a:t>
            </a:r>
            <a:endParaRPr lang="uk-UA" sz="2800" dirty="0"/>
          </a:p>
        </p:txBody>
      </p:sp>
      <p:sp>
        <p:nvSpPr>
          <p:cNvPr id="3" name="Объект 2"/>
          <p:cNvSpPr>
            <a:spLocks noGrp="1"/>
          </p:cNvSpPr>
          <p:nvPr>
            <p:ph idx="1"/>
          </p:nvPr>
        </p:nvSpPr>
        <p:spPr>
          <a:xfrm>
            <a:off x="930392" y="1196752"/>
            <a:ext cx="8213608" cy="5328592"/>
          </a:xfrm>
        </p:spPr>
        <p:txBody>
          <a:bodyPr>
            <a:noAutofit/>
          </a:bodyPr>
          <a:lstStyle/>
          <a:p>
            <a:pPr marL="539496" lvl="0" indent="-457200">
              <a:spcAft>
                <a:spcPts val="600"/>
              </a:spcAft>
              <a:buClrTx/>
              <a:buFont typeface="+mj-lt"/>
              <a:buAutoNum type="arabicPeriod"/>
            </a:pPr>
            <a:r>
              <a:rPr lang="uk-UA" sz="2400" b="1" dirty="0" err="1" smtClean="0"/>
              <a:t>ЗК</a:t>
            </a:r>
            <a:r>
              <a:rPr lang="uk-UA" sz="2400" b="1" dirty="0" smtClean="0"/>
              <a:t> України (ст. ст. 199-201).</a:t>
            </a:r>
          </a:p>
          <a:p>
            <a:pPr marL="539496" lvl="0" indent="-457200">
              <a:spcAft>
                <a:spcPts val="600"/>
              </a:spcAft>
              <a:buClrTx/>
              <a:buFont typeface="+mj-lt"/>
              <a:buAutoNum type="arabicPeriod"/>
            </a:pPr>
            <a:r>
              <a:rPr lang="uk-UA" sz="2400" b="1" dirty="0" smtClean="0"/>
              <a:t>Закон України від 11 грудня 2003 р. </a:t>
            </a:r>
            <a:r>
              <a:rPr lang="uk-UA" sz="2400" b="1" dirty="0" smtClean="0">
                <a:solidFill>
                  <a:srgbClr val="00B050"/>
                </a:solidFill>
              </a:rPr>
              <a:t>«Про оцінку земель»</a:t>
            </a:r>
            <a:r>
              <a:rPr lang="uk-UA" sz="2400" b="1" dirty="0" smtClean="0"/>
              <a:t>.</a:t>
            </a:r>
          </a:p>
          <a:p>
            <a:pPr marL="539496" lvl="0" indent="-457200">
              <a:spcAft>
                <a:spcPts val="600"/>
              </a:spcAft>
              <a:buClrTx/>
              <a:buFont typeface="+mj-lt"/>
              <a:buAutoNum type="arabicPeriod"/>
            </a:pPr>
            <a:r>
              <a:rPr lang="uk-UA" sz="2400" b="1" dirty="0" smtClean="0"/>
              <a:t>Закон України від 12 липня 2001 р. </a:t>
            </a:r>
            <a:r>
              <a:rPr lang="uk-UA" sz="2400" b="1" dirty="0" smtClean="0">
                <a:solidFill>
                  <a:srgbClr val="00B050"/>
                </a:solidFill>
              </a:rPr>
              <a:t>«Про оцінку майна, майнових прав та професійну оціночну діяльність в Україні»</a:t>
            </a:r>
            <a:r>
              <a:rPr lang="uk-UA" sz="2400" b="1" dirty="0" smtClean="0"/>
              <a:t>.</a:t>
            </a:r>
          </a:p>
          <a:p>
            <a:pPr marL="539496" indent="-457200">
              <a:spcAft>
                <a:spcPts val="600"/>
              </a:spcAft>
              <a:buClrTx/>
              <a:buFont typeface="+mj-lt"/>
              <a:buAutoNum type="arabicPeriod"/>
            </a:pPr>
            <a:r>
              <a:rPr lang="uk-UA" sz="2400" b="1" dirty="0" smtClean="0"/>
              <a:t>Постанова Кабінету Міністрів України  від 3 листопада 2021 р. № 1147 </a:t>
            </a:r>
            <a:r>
              <a:rPr lang="uk-UA" sz="2400" b="1" dirty="0" smtClean="0">
                <a:solidFill>
                  <a:srgbClr val="00B050"/>
                </a:solidFill>
              </a:rPr>
              <a:t>«Про затвердження Методики нормативної грошової оцінки земельних ділянок»</a:t>
            </a:r>
            <a:r>
              <a:rPr lang="uk-UA" sz="2400" b="1" dirty="0" smtClean="0"/>
              <a:t>.</a:t>
            </a:r>
          </a:p>
          <a:p>
            <a:pPr marL="539496" indent="-457200">
              <a:spcAft>
                <a:spcPts val="600"/>
              </a:spcAft>
              <a:buClrTx/>
              <a:buFont typeface="+mj-lt"/>
              <a:buAutoNum type="arabicPeriod"/>
            </a:pPr>
            <a:r>
              <a:rPr lang="uk-UA" sz="2400" b="1" dirty="0" smtClean="0"/>
              <a:t>Постанова Кабінету Міністрів України від 11 жовтня 2002 р. № 1531 </a:t>
            </a:r>
            <a:r>
              <a:rPr lang="uk-UA" sz="2400" b="1" dirty="0" smtClean="0">
                <a:solidFill>
                  <a:srgbClr val="00B050"/>
                </a:solidFill>
              </a:rPr>
              <a:t>«Про експертну грошову оцінку земельних ділянок»</a:t>
            </a:r>
            <a:r>
              <a:rPr lang="uk-UA" sz="2400" b="1" dirty="0" smtClean="0"/>
              <a:t>.</a:t>
            </a:r>
          </a:p>
          <a:p>
            <a:pPr marL="82296" lvl="0" indent="0">
              <a:buClrTx/>
              <a:buNone/>
            </a:pPr>
            <a:endParaRPr lang="ru-RU" sz="2000" b="1" dirty="0" smtClean="0"/>
          </a:p>
        </p:txBody>
      </p:sp>
    </p:spTree>
    <p:extLst>
      <p:ext uri="{BB962C8B-B14F-4D97-AF65-F5344CB8AC3E}">
        <p14:creationId xmlns:p14="http://schemas.microsoft.com/office/powerpoint/2010/main" val="1040452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384"/>
            <a:ext cx="7498080" cy="1143000"/>
          </a:xfrm>
        </p:spPr>
        <p:txBody>
          <a:bodyPr>
            <a:normAutofit fontScale="90000"/>
          </a:bodyPr>
          <a:lstStyle/>
          <a:p>
            <a:pPr algn="ctr"/>
            <a:r>
              <a:rPr lang="uk-UA" sz="2800" b="1" dirty="0" smtClean="0"/>
              <a:t>Нормативні засади встановлення та зміни меж адміністративно-територіальних одиниць</a:t>
            </a:r>
            <a:r>
              <a:rPr lang="uk-UA" sz="2800" dirty="0" smtClean="0"/>
              <a:t>.</a:t>
            </a:r>
            <a:endParaRPr lang="uk-UA" sz="2800" dirty="0"/>
          </a:p>
        </p:txBody>
      </p:sp>
      <p:sp>
        <p:nvSpPr>
          <p:cNvPr id="3" name="Объект 2"/>
          <p:cNvSpPr>
            <a:spLocks noGrp="1"/>
          </p:cNvSpPr>
          <p:nvPr>
            <p:ph idx="1"/>
          </p:nvPr>
        </p:nvSpPr>
        <p:spPr>
          <a:xfrm>
            <a:off x="1259632" y="980728"/>
            <a:ext cx="7674056" cy="5688632"/>
          </a:xfrm>
        </p:spPr>
        <p:txBody>
          <a:bodyPr>
            <a:normAutofit lnSpcReduction="10000"/>
          </a:bodyPr>
          <a:lstStyle/>
          <a:p>
            <a:pPr marL="596646" indent="-514350">
              <a:buFont typeface="+mj-lt"/>
              <a:buAutoNum type="arabicPeriod" startAt="7"/>
            </a:pPr>
            <a:r>
              <a:rPr lang="uk-UA" sz="2000" b="1" dirty="0"/>
              <a:t>Земельний кодекс України ЗК України (</a:t>
            </a:r>
            <a:r>
              <a:rPr lang="uk-UA" sz="2000" b="1" dirty="0" err="1"/>
              <a:t>гл</a:t>
            </a:r>
            <a:r>
              <a:rPr lang="uk-UA" sz="2000" b="1" dirty="0"/>
              <a:t>. </a:t>
            </a:r>
            <a:r>
              <a:rPr lang="uk-UA" sz="2000" b="1" dirty="0" err="1"/>
              <a:t>гл</a:t>
            </a:r>
            <a:r>
              <a:rPr lang="uk-UA" sz="2000" b="1" dirty="0"/>
              <a:t>. 2, 29).</a:t>
            </a:r>
          </a:p>
          <a:p>
            <a:pPr marL="596646" indent="-514350">
              <a:buFont typeface="+mj-lt"/>
              <a:buAutoNum type="arabicPeriod" startAt="7"/>
            </a:pPr>
            <a:r>
              <a:rPr lang="uk-UA" sz="2000" b="1" dirty="0"/>
              <a:t>Закон України від 21 червня 2012 р. «Про внесення змін до Земельного кодексу України та інших законів України щодо проведення робіт із землеустрою, пов’язаних із встановленням і зміною меж сіл, селищ, міст, районів».</a:t>
            </a:r>
          </a:p>
          <a:p>
            <a:pPr marL="596646" indent="-514350">
              <a:buFont typeface="+mj-lt"/>
              <a:buAutoNum type="arabicPeriod" startAt="7"/>
            </a:pPr>
            <a:r>
              <a:rPr lang="uk-UA" sz="2000" b="1" dirty="0"/>
              <a:t>Закон України від 06 вересня 2012 р. «Про внесення змін до деяких законодавчих актів України щодо розмежування земель державної та комунальної власності».</a:t>
            </a:r>
          </a:p>
          <a:p>
            <a:pPr marL="596646" indent="-514350">
              <a:buFont typeface="+mj-lt"/>
              <a:buAutoNum type="arabicPeriod" startAt="7"/>
            </a:pPr>
            <a:r>
              <a:rPr lang="uk-UA" sz="2000" b="1" dirty="0" smtClean="0"/>
              <a:t>Закон </a:t>
            </a:r>
            <a:r>
              <a:rPr lang="uk-UA" sz="2000" b="1" dirty="0"/>
              <a:t>України від 17 лютого 2011 р. «Про регулювання містобудівної діяльності</a:t>
            </a:r>
            <a:r>
              <a:rPr lang="uk-UA" sz="2000" b="1" dirty="0" smtClean="0"/>
              <a:t>».</a:t>
            </a:r>
          </a:p>
          <a:p>
            <a:pPr marL="596646" indent="-514350">
              <a:buFont typeface="+mj-lt"/>
              <a:buAutoNum type="arabicPeriod" startAt="7"/>
            </a:pPr>
            <a:r>
              <a:rPr lang="uk-UA" sz="2000" b="1" dirty="0" smtClean="0"/>
              <a:t>Закон </a:t>
            </a:r>
            <a:r>
              <a:rPr lang="uk-UA" sz="2000" b="1" dirty="0"/>
              <a:t>України від 22 травня 2003 р. «Про землеустрій» </a:t>
            </a:r>
            <a:r>
              <a:rPr lang="uk-UA" sz="2000" b="1" dirty="0" smtClean="0"/>
              <a:t>         (ст. ст. 21, 46 </a:t>
            </a:r>
            <a:r>
              <a:rPr lang="uk-UA" sz="2000" b="1" dirty="0"/>
              <a:t>та інші).</a:t>
            </a:r>
          </a:p>
          <a:p>
            <a:pPr marL="596646" indent="-514350">
              <a:buFont typeface="+mj-lt"/>
              <a:buAutoNum type="arabicPeriod" startAt="7"/>
            </a:pPr>
            <a:r>
              <a:rPr lang="uk-UA" sz="2000" b="1" dirty="0" smtClean="0"/>
              <a:t>Закон </a:t>
            </a:r>
            <a:r>
              <a:rPr lang="uk-UA" sz="2000" b="1" dirty="0"/>
              <a:t>України від 22 травня 2003 р. «Про Державний земельний кадастр</a:t>
            </a:r>
            <a:r>
              <a:rPr lang="uk-UA" sz="2000" b="1" dirty="0" smtClean="0"/>
              <a:t>» (ст. 13).</a:t>
            </a:r>
          </a:p>
          <a:p>
            <a:pPr marL="596646" indent="-514350">
              <a:buFont typeface="+mj-lt"/>
              <a:buAutoNum type="arabicPeriod" startAt="7"/>
            </a:pPr>
            <a:r>
              <a:rPr lang="ru-RU" sz="2000" b="1" dirty="0" smtClean="0"/>
              <a:t>Закон </a:t>
            </a:r>
            <a:r>
              <a:rPr lang="uk-UA" sz="2000" b="1" dirty="0" smtClean="0"/>
              <a:t>України від 02 червня 2015 р. «Про внесення змін до деяких законодавчих актів України щодо визначення складу, змісту та порядку погодження документації із землеустрою</a:t>
            </a:r>
            <a:r>
              <a:rPr lang="ru-RU" sz="2000" b="1" dirty="0" smtClean="0"/>
              <a:t>».</a:t>
            </a:r>
            <a:endParaRPr lang="uk-UA" sz="2000" b="1" dirty="0"/>
          </a:p>
          <a:p>
            <a:pPr marL="82296" indent="0">
              <a:buNone/>
            </a:pPr>
            <a:endParaRPr lang="uk-UA" dirty="0"/>
          </a:p>
        </p:txBody>
      </p:sp>
    </p:spTree>
    <p:extLst>
      <p:ext uri="{BB962C8B-B14F-4D97-AF65-F5344CB8AC3E}">
        <p14:creationId xmlns:p14="http://schemas.microsoft.com/office/powerpoint/2010/main" val="20647280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53752"/>
            <a:ext cx="7498080" cy="1143000"/>
          </a:xfrm>
        </p:spPr>
        <p:txBody>
          <a:bodyPr>
            <a:normAutofit/>
          </a:bodyPr>
          <a:lstStyle/>
          <a:p>
            <a:pPr algn="ctr"/>
            <a:r>
              <a:rPr lang="uk-UA" sz="3600" b="1" dirty="0" smtClean="0">
                <a:effectLst/>
              </a:rPr>
              <a:t>Нормативні засади плати за землю</a:t>
            </a:r>
            <a:endParaRPr lang="uk-UA" sz="3600" dirty="0"/>
          </a:p>
        </p:txBody>
      </p:sp>
      <p:sp>
        <p:nvSpPr>
          <p:cNvPr id="3" name="Объект 2"/>
          <p:cNvSpPr>
            <a:spLocks noGrp="1"/>
          </p:cNvSpPr>
          <p:nvPr>
            <p:ph idx="1"/>
          </p:nvPr>
        </p:nvSpPr>
        <p:spPr>
          <a:xfrm>
            <a:off x="899592" y="1484784"/>
            <a:ext cx="8034096" cy="5328592"/>
          </a:xfrm>
        </p:spPr>
        <p:txBody>
          <a:bodyPr>
            <a:noAutofit/>
          </a:bodyPr>
          <a:lstStyle/>
          <a:p>
            <a:pPr marL="539496" lvl="0" indent="-457200">
              <a:buClrTx/>
              <a:buFont typeface="+mj-lt"/>
              <a:buAutoNum type="arabicPeriod"/>
            </a:pPr>
            <a:r>
              <a:rPr lang="uk-UA" dirty="0"/>
              <a:t>ЗК України </a:t>
            </a:r>
            <a:r>
              <a:rPr lang="uk-UA" dirty="0" smtClean="0"/>
              <a:t>(ст. ст. 206).</a:t>
            </a:r>
          </a:p>
          <a:p>
            <a:pPr marL="539496" lvl="0" indent="-457200">
              <a:buClrTx/>
              <a:buFont typeface="+mj-lt"/>
              <a:buAutoNum type="arabicPeriod"/>
            </a:pPr>
            <a:endParaRPr lang="ru-RU" dirty="0" smtClean="0"/>
          </a:p>
          <a:p>
            <a:pPr marL="539496" lvl="0" indent="-457200">
              <a:buClrTx/>
              <a:buFont typeface="+mj-lt"/>
              <a:buAutoNum type="arabicPeriod"/>
            </a:pPr>
            <a:r>
              <a:rPr lang="ru-RU" dirty="0" err="1" smtClean="0"/>
              <a:t>Податковий</a:t>
            </a:r>
            <a:r>
              <a:rPr lang="ru-RU" dirty="0" smtClean="0"/>
              <a:t> кодекс </a:t>
            </a:r>
            <a:r>
              <a:rPr lang="ru-RU" dirty="0" err="1" smtClean="0"/>
              <a:t>України</a:t>
            </a:r>
            <a:r>
              <a:rPr lang="ru-RU" dirty="0" smtClean="0"/>
              <a:t>                         (ст. ст. 269-289.3)</a:t>
            </a:r>
          </a:p>
          <a:p>
            <a:pPr marL="539496" lvl="0" indent="-457200">
              <a:buClrTx/>
              <a:buFont typeface="+mj-lt"/>
              <a:buAutoNum type="arabicPeriod"/>
            </a:pPr>
            <a:endParaRPr lang="ru-RU" dirty="0" smtClean="0"/>
          </a:p>
          <a:p>
            <a:pPr marL="539496" lvl="0" indent="-457200">
              <a:buClrTx/>
              <a:buFont typeface="+mj-lt"/>
              <a:buAutoNum type="arabicPeriod"/>
            </a:pPr>
            <a:r>
              <a:rPr lang="ru-RU" dirty="0" smtClean="0"/>
              <a:t>Закон </a:t>
            </a:r>
            <a:r>
              <a:rPr lang="ru-RU" dirty="0" err="1"/>
              <a:t>України</a:t>
            </a:r>
            <a:r>
              <a:rPr lang="ru-RU" dirty="0"/>
              <a:t> </a:t>
            </a:r>
            <a:r>
              <a:rPr lang="ru-RU" dirty="0" err="1"/>
              <a:t>від</a:t>
            </a:r>
            <a:r>
              <a:rPr lang="ru-RU" dirty="0"/>
              <a:t> </a:t>
            </a:r>
            <a:r>
              <a:rPr lang="ru-RU" dirty="0" smtClean="0"/>
              <a:t>06 </a:t>
            </a:r>
            <a:r>
              <a:rPr lang="ru-RU" dirty="0" err="1" smtClean="0"/>
              <a:t>жовтня</a:t>
            </a:r>
            <a:r>
              <a:rPr lang="ru-RU" dirty="0" smtClean="0"/>
              <a:t> 1998 </a:t>
            </a:r>
            <a:r>
              <a:rPr lang="ru-RU" dirty="0"/>
              <a:t>р. </a:t>
            </a:r>
            <a:r>
              <a:rPr lang="ru-RU" dirty="0" smtClean="0"/>
              <a:t>         (в ред. </a:t>
            </a:r>
            <a:r>
              <a:rPr lang="ru-RU" dirty="0" err="1" smtClean="0"/>
              <a:t>від</a:t>
            </a:r>
            <a:r>
              <a:rPr lang="ru-RU" dirty="0" smtClean="0"/>
              <a:t> 02 </a:t>
            </a:r>
            <a:r>
              <a:rPr lang="ru-RU" dirty="0" err="1" smtClean="0"/>
              <a:t>жовтня</a:t>
            </a:r>
            <a:r>
              <a:rPr lang="ru-RU" dirty="0" smtClean="0"/>
              <a:t> 2003 р.)                  «Про </a:t>
            </a:r>
            <a:r>
              <a:rPr lang="ru-RU" dirty="0" err="1" smtClean="0"/>
              <a:t>оренду</a:t>
            </a:r>
            <a:r>
              <a:rPr lang="ru-RU" dirty="0" smtClean="0"/>
              <a:t> </a:t>
            </a:r>
            <a:r>
              <a:rPr lang="ru-RU" dirty="0" err="1" smtClean="0"/>
              <a:t>землі</a:t>
            </a:r>
            <a:r>
              <a:rPr lang="ru-RU" dirty="0" smtClean="0"/>
              <a:t>» (ст. ст. 21-23).</a:t>
            </a:r>
          </a:p>
        </p:txBody>
      </p:sp>
    </p:spTree>
    <p:extLst>
      <p:ext uri="{BB962C8B-B14F-4D97-AF65-F5344CB8AC3E}">
        <p14:creationId xmlns:p14="http://schemas.microsoft.com/office/powerpoint/2010/main" val="85922771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43608" y="404664"/>
            <a:ext cx="7848872" cy="5632311"/>
          </a:xfrm>
          <a:prstGeom prst="rect">
            <a:avLst/>
          </a:prstGeom>
        </p:spPr>
        <p:txBody>
          <a:bodyPr wrap="square">
            <a:spAutoFit/>
          </a:bodyPr>
          <a:lstStyle/>
          <a:p>
            <a:r>
              <a:rPr lang="uk-UA" sz="2400" b="1" dirty="0"/>
              <a:t>Земельні спори </a:t>
            </a:r>
            <a:r>
              <a:rPr lang="uk-UA" sz="2400" dirty="0"/>
              <a:t>– </a:t>
            </a:r>
            <a:r>
              <a:rPr lang="uk-UA" sz="2400" dirty="0" smtClean="0"/>
              <a:t>вид правовідносин, пов'язаних із юридичними розбіжностями </a:t>
            </a:r>
            <a:r>
              <a:rPr lang="uk-UA" sz="2400" dirty="0"/>
              <a:t>і </a:t>
            </a:r>
            <a:r>
              <a:rPr lang="uk-UA" sz="2400" dirty="0" smtClean="0"/>
              <a:t>суперечками, </a:t>
            </a:r>
            <a:r>
              <a:rPr lang="uk-UA" sz="2400" dirty="0"/>
              <a:t>що виникають між суб’єктами земельних правовідносин з приводу застосування та тлумачення норм земельного законодавства. </a:t>
            </a:r>
          </a:p>
          <a:p>
            <a:endParaRPr lang="uk-UA" sz="2400" dirty="0"/>
          </a:p>
          <a:p>
            <a:r>
              <a:rPr lang="uk-UA" sz="2400" b="1" dirty="0"/>
              <a:t>Види земельних спорів:</a:t>
            </a:r>
          </a:p>
          <a:p>
            <a:r>
              <a:rPr lang="uk-UA" sz="2400" dirty="0"/>
              <a:t>1)	суто земельні, які виникають з приводу володіння, користування і розпорядження земельними ділянками;</a:t>
            </a:r>
          </a:p>
          <a:p>
            <a:r>
              <a:rPr lang="uk-UA" sz="2400" dirty="0"/>
              <a:t>2)	спори, що виникають з правил добросусідства, земельних сервітутів та інших обмежень щодо використання земель;</a:t>
            </a:r>
          </a:p>
          <a:p>
            <a:r>
              <a:rPr lang="uk-UA" sz="2400" dirty="0"/>
              <a:t>3)	адміністративно-земельні </a:t>
            </a:r>
            <a:r>
              <a:rPr lang="uk-UA" sz="2400" dirty="0" smtClean="0"/>
              <a:t>спори;</a:t>
            </a:r>
            <a:endParaRPr lang="uk-UA" sz="2400" dirty="0"/>
          </a:p>
          <a:p>
            <a:r>
              <a:rPr lang="uk-UA" sz="2400" dirty="0"/>
              <a:t>4)	майнові спори, пов’язані із земельними відносинами. </a:t>
            </a:r>
          </a:p>
        </p:txBody>
      </p:sp>
    </p:spTree>
    <p:extLst>
      <p:ext uri="{BB962C8B-B14F-4D97-AF65-F5344CB8AC3E}">
        <p14:creationId xmlns:p14="http://schemas.microsoft.com/office/powerpoint/2010/main" val="27326918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43608" y="404664"/>
            <a:ext cx="7848872" cy="5724644"/>
          </a:xfrm>
          <a:prstGeom prst="rect">
            <a:avLst/>
          </a:prstGeom>
        </p:spPr>
        <p:txBody>
          <a:bodyPr wrap="square">
            <a:spAutoFit/>
          </a:bodyPr>
          <a:lstStyle/>
          <a:p>
            <a:pPr fontAlgn="base"/>
            <a:r>
              <a:rPr lang="uk-UA" sz="3600" dirty="0"/>
              <a:t>Відповідно до </a:t>
            </a:r>
            <a:r>
              <a:rPr lang="uk-UA" sz="3600" b="1" dirty="0" smtClean="0"/>
              <a:t>ст. </a:t>
            </a:r>
            <a:r>
              <a:rPr lang="uk-UA" sz="3600" b="1" dirty="0"/>
              <a:t>158 </a:t>
            </a:r>
            <a:r>
              <a:rPr lang="uk-UA" sz="3600" dirty="0" smtClean="0"/>
              <a:t>ЗК України </a:t>
            </a:r>
            <a:r>
              <a:rPr lang="uk-UA" sz="3600" dirty="0"/>
              <a:t>земельні спори </a:t>
            </a:r>
            <a:r>
              <a:rPr lang="uk-UA" sz="3600" dirty="0" smtClean="0"/>
              <a:t>вирішуються</a:t>
            </a:r>
          </a:p>
          <a:p>
            <a:pPr fontAlgn="base"/>
            <a:endParaRPr lang="uk-UA" sz="3600" dirty="0" smtClean="0"/>
          </a:p>
          <a:p>
            <a:pPr marL="742950" indent="-742950" fontAlgn="base">
              <a:spcAft>
                <a:spcPts val="1200"/>
              </a:spcAft>
              <a:buClr>
                <a:srgbClr val="C00000"/>
              </a:buClr>
              <a:buFont typeface="+mj-lt"/>
              <a:buAutoNum type="arabicPeriod"/>
            </a:pPr>
            <a:r>
              <a:rPr lang="uk-UA" sz="3200" dirty="0" smtClean="0"/>
              <a:t>судами; </a:t>
            </a:r>
          </a:p>
          <a:p>
            <a:pPr marL="742950" indent="-742950" fontAlgn="base">
              <a:spcAft>
                <a:spcPts val="1200"/>
              </a:spcAft>
              <a:buClr>
                <a:srgbClr val="C00000"/>
              </a:buClr>
              <a:buFont typeface="+mj-lt"/>
              <a:buAutoNum type="arabicPeriod"/>
            </a:pPr>
            <a:r>
              <a:rPr lang="uk-UA" sz="3200" dirty="0" smtClean="0"/>
              <a:t>органами </a:t>
            </a:r>
            <a:r>
              <a:rPr lang="uk-UA" sz="3200" dirty="0"/>
              <a:t>місцевого </a:t>
            </a:r>
            <a:r>
              <a:rPr lang="uk-UA" sz="3200" dirty="0" smtClean="0"/>
              <a:t>самоврядування;</a:t>
            </a:r>
          </a:p>
          <a:p>
            <a:pPr marL="742950" indent="-742950" fontAlgn="base">
              <a:spcAft>
                <a:spcPts val="1200"/>
              </a:spcAft>
              <a:buClr>
                <a:srgbClr val="C00000"/>
              </a:buClr>
              <a:buFont typeface="+mj-lt"/>
              <a:buAutoNum type="arabicPeriod"/>
            </a:pPr>
            <a:r>
              <a:rPr lang="uk-UA" sz="3200" strike="sngStrike" dirty="0" smtClean="0"/>
              <a:t>центральним </a:t>
            </a:r>
            <a:r>
              <a:rPr lang="uk-UA" sz="3200" strike="sngStrike" dirty="0"/>
              <a:t>органом виконавчої влади, що реалізує державну політику у сфері земельних </a:t>
            </a:r>
            <a:r>
              <a:rPr lang="uk-UA" sz="3200" strike="sngStrike" dirty="0" smtClean="0"/>
              <a:t>відносин (</a:t>
            </a:r>
            <a:r>
              <a:rPr lang="uk-UA" sz="3200" strike="sngStrike" dirty="0" err="1" smtClean="0"/>
              <a:t>Держгеокадастром</a:t>
            </a:r>
            <a:r>
              <a:rPr lang="uk-UA" sz="3200" strike="sngStrike" dirty="0" smtClean="0"/>
              <a:t> України).</a:t>
            </a:r>
            <a:endParaRPr lang="uk-UA" sz="3200" strike="sngStrike" dirty="0"/>
          </a:p>
          <a:p>
            <a:pPr fontAlgn="base"/>
            <a:endParaRPr lang="uk-UA" sz="3600" dirty="0" smtClean="0"/>
          </a:p>
        </p:txBody>
      </p:sp>
    </p:spTree>
    <p:extLst>
      <p:ext uri="{BB962C8B-B14F-4D97-AF65-F5344CB8AC3E}">
        <p14:creationId xmlns:p14="http://schemas.microsoft.com/office/powerpoint/2010/main" val="82704890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43608" y="404664"/>
            <a:ext cx="7848872" cy="646331"/>
          </a:xfrm>
          <a:prstGeom prst="rect">
            <a:avLst/>
          </a:prstGeom>
        </p:spPr>
        <p:txBody>
          <a:bodyPr wrap="square">
            <a:spAutoFit/>
          </a:bodyPr>
          <a:lstStyle/>
          <a:p>
            <a:pPr fontAlgn="base"/>
            <a:endParaRPr lang="uk-UA" sz="3600" dirty="0" smtClean="0"/>
          </a:p>
        </p:txBody>
      </p:sp>
      <p:sp>
        <p:nvSpPr>
          <p:cNvPr id="2" name="Прямоугольник 1"/>
          <p:cNvSpPr/>
          <p:nvPr/>
        </p:nvSpPr>
        <p:spPr>
          <a:xfrm>
            <a:off x="1043608" y="283870"/>
            <a:ext cx="7776864" cy="6524863"/>
          </a:xfrm>
          <a:prstGeom prst="rect">
            <a:avLst/>
          </a:prstGeom>
        </p:spPr>
        <p:txBody>
          <a:bodyPr wrap="square">
            <a:spAutoFit/>
          </a:bodyPr>
          <a:lstStyle/>
          <a:p>
            <a:pPr algn="just"/>
            <a:r>
              <a:rPr lang="uk-UA" sz="2200" b="1" dirty="0" smtClean="0"/>
              <a:t>	</a:t>
            </a:r>
            <a:r>
              <a:rPr lang="uk-UA" sz="2200" b="1" dirty="0" smtClean="0">
                <a:solidFill>
                  <a:srgbClr val="C00000"/>
                </a:solidFill>
              </a:rPr>
              <a:t>Виключно </a:t>
            </a:r>
            <a:r>
              <a:rPr lang="uk-UA" sz="2200" b="1" dirty="0">
                <a:solidFill>
                  <a:srgbClr val="C00000"/>
                </a:solidFill>
              </a:rPr>
              <a:t>судом </a:t>
            </a:r>
            <a:r>
              <a:rPr lang="uk-UA" sz="2200" b="1" dirty="0"/>
              <a:t>вирішуються земельні спори з приводу володіння, користування і розпорядження земельними ділянками, що перебувають у власності громадян і юридичних осіб, а також спори щодо розмежування територій сіл, селищ, міст, районів та областей.</a:t>
            </a:r>
          </a:p>
          <a:p>
            <a:pPr algn="just"/>
            <a:endParaRPr lang="uk-UA" sz="2200" b="1" dirty="0"/>
          </a:p>
          <a:p>
            <a:pPr algn="just"/>
            <a:r>
              <a:rPr lang="uk-UA" sz="2200" b="1" dirty="0" smtClean="0"/>
              <a:t>	</a:t>
            </a:r>
            <a:r>
              <a:rPr lang="uk-UA" sz="2200" b="1" dirty="0" smtClean="0">
                <a:solidFill>
                  <a:srgbClr val="C00000"/>
                </a:solidFill>
              </a:rPr>
              <a:t>Органи </a:t>
            </a:r>
            <a:r>
              <a:rPr lang="uk-UA" sz="2200" b="1" dirty="0">
                <a:solidFill>
                  <a:srgbClr val="C00000"/>
                </a:solidFill>
              </a:rPr>
              <a:t>місцевого самоврядування </a:t>
            </a:r>
            <a:r>
              <a:rPr lang="uk-UA" sz="2200" b="1" dirty="0"/>
              <a:t>вирішують земельні спори у межах території територіальних громад щодо меж земельних ділянок, що перебувають у власності і користуванні громадян, обмежень у використанні земель та земельних сервітутів, додержання громадянами правил добросусідства, а також спори щодо розмежування меж районів у містах</a:t>
            </a:r>
            <a:r>
              <a:rPr lang="uk-UA" sz="2200" b="1" dirty="0" smtClean="0"/>
              <a:t>.</a:t>
            </a:r>
          </a:p>
          <a:p>
            <a:pPr algn="just"/>
            <a:endParaRPr lang="uk-UA" sz="2200" b="1" dirty="0" smtClean="0"/>
          </a:p>
          <a:p>
            <a:pPr algn="just"/>
            <a:r>
              <a:rPr lang="uk-UA" sz="2200" b="1" dirty="0" smtClean="0"/>
              <a:t>	</a:t>
            </a:r>
            <a:r>
              <a:rPr lang="uk-UA" sz="2200" b="1" dirty="0" smtClean="0">
                <a:solidFill>
                  <a:srgbClr val="00B050"/>
                </a:solidFill>
              </a:rPr>
              <a:t>У разі незгоди </a:t>
            </a:r>
            <a:r>
              <a:rPr lang="uk-UA" sz="2200" b="1" dirty="0" smtClean="0"/>
              <a:t>власників землі або землекористувачів з рішенням органу місцевого самоврядування спір вирішується у судовому порядку.</a:t>
            </a:r>
          </a:p>
          <a:p>
            <a:pPr algn="just"/>
            <a:endParaRPr lang="uk-UA" sz="2200" dirty="0"/>
          </a:p>
        </p:txBody>
      </p:sp>
    </p:spTree>
    <p:extLst>
      <p:ext uri="{BB962C8B-B14F-4D97-AF65-F5344CB8AC3E}">
        <p14:creationId xmlns:p14="http://schemas.microsoft.com/office/powerpoint/2010/main" val="254156695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331640" y="335846"/>
            <a:ext cx="7704856" cy="5847755"/>
          </a:xfrm>
          <a:prstGeom prst="rect">
            <a:avLst/>
          </a:prstGeom>
        </p:spPr>
        <p:txBody>
          <a:bodyPr wrap="square">
            <a:spAutoFit/>
          </a:bodyPr>
          <a:lstStyle/>
          <a:p>
            <a:r>
              <a:rPr lang="uk-UA" sz="2200" b="1" dirty="0" smtClean="0">
                <a:solidFill>
                  <a:srgbClr val="C00000"/>
                </a:solidFill>
              </a:rPr>
              <a:t>Стаття 158-1. Врегулювання земельних спорів шляхом медіації</a:t>
            </a:r>
          </a:p>
          <a:p>
            <a:endParaRPr lang="uk-UA" sz="2200" dirty="0" smtClean="0"/>
          </a:p>
          <a:p>
            <a:r>
              <a:rPr lang="uk-UA" sz="2200" dirty="0" smtClean="0"/>
              <a:t>1. Земельний спір може бути врегульовано шляхом медіації відповідно до Закону України "Про медіацію" з урахуванням особливостей, передбачених цим Кодексом.</a:t>
            </a:r>
          </a:p>
          <a:p>
            <a:endParaRPr lang="uk-UA" sz="2200" dirty="0" smtClean="0"/>
          </a:p>
          <a:p>
            <a:r>
              <a:rPr lang="uk-UA" sz="2200" dirty="0" smtClean="0"/>
              <a:t>2. Органи, передбачені статтею 158 цього Кодексу, сприяють примиренню сторін земельного спору.</a:t>
            </a:r>
          </a:p>
          <a:p>
            <a:endParaRPr lang="uk-UA" sz="2200" dirty="0" smtClean="0"/>
          </a:p>
          <a:p>
            <a:r>
              <a:rPr lang="uk-UA" sz="2200" dirty="0" smtClean="0"/>
              <a:t>3. Договір про проведення медіації та угода за результатами медіації у земельних спорах укладаються в письмовій формі.</a:t>
            </a:r>
          </a:p>
          <a:p>
            <a:endParaRPr lang="uk-UA" sz="2200" dirty="0" smtClean="0"/>
          </a:p>
          <a:p>
            <a:r>
              <a:rPr lang="uk-UA" sz="2200" dirty="0" smtClean="0"/>
              <a:t>4. У разі невиконання чи неналежного виконання угоди за результатами медіації сторони медіації мають право звернутися для розгляду земельного спору до органів, що вирішують земельні спори.</a:t>
            </a:r>
            <a:endParaRPr lang="uk-UA" sz="2200" dirty="0"/>
          </a:p>
        </p:txBody>
      </p:sp>
    </p:spTree>
    <p:extLst>
      <p:ext uri="{BB962C8B-B14F-4D97-AF65-F5344CB8AC3E}">
        <p14:creationId xmlns:p14="http://schemas.microsoft.com/office/powerpoint/2010/main" val="295033026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97768"/>
            <a:ext cx="7498080" cy="854968"/>
          </a:xfrm>
        </p:spPr>
        <p:txBody>
          <a:bodyPr>
            <a:normAutofit/>
          </a:bodyPr>
          <a:lstStyle/>
          <a:p>
            <a:pPr algn="ctr"/>
            <a:r>
              <a:rPr lang="uk-UA" sz="2800" b="1" dirty="0" smtClean="0">
                <a:effectLst/>
              </a:rPr>
              <a:t>Вирішення земельних спорів</a:t>
            </a:r>
            <a:endParaRPr lang="uk-UA" sz="2800" dirty="0"/>
          </a:p>
        </p:txBody>
      </p:sp>
      <p:sp>
        <p:nvSpPr>
          <p:cNvPr id="3" name="Объект 2"/>
          <p:cNvSpPr>
            <a:spLocks noGrp="1"/>
          </p:cNvSpPr>
          <p:nvPr>
            <p:ph idx="1"/>
          </p:nvPr>
        </p:nvSpPr>
        <p:spPr>
          <a:xfrm>
            <a:off x="899592" y="1196752"/>
            <a:ext cx="8034096" cy="5328592"/>
          </a:xfrm>
        </p:spPr>
        <p:txBody>
          <a:bodyPr>
            <a:noAutofit/>
          </a:bodyPr>
          <a:lstStyle/>
          <a:p>
            <a:pPr marL="539496" lvl="0" indent="-457200">
              <a:buClrTx/>
              <a:buFont typeface="+mj-lt"/>
              <a:buAutoNum type="arabicPeriod"/>
            </a:pPr>
            <a:r>
              <a:rPr lang="uk-UA" sz="2200" b="1" dirty="0"/>
              <a:t>ЗК України </a:t>
            </a:r>
            <a:r>
              <a:rPr lang="uk-UA" sz="2200" b="1" dirty="0" smtClean="0"/>
              <a:t>(</a:t>
            </a:r>
            <a:r>
              <a:rPr lang="uk-UA" sz="2200" b="1" dirty="0" err="1" smtClean="0"/>
              <a:t>гл</a:t>
            </a:r>
            <a:r>
              <a:rPr lang="uk-UA" sz="2200" b="1" dirty="0" smtClean="0"/>
              <a:t>. 25 - ст. ст. 158-161).</a:t>
            </a:r>
          </a:p>
          <a:p>
            <a:pPr marL="539496" lvl="0" indent="-457200">
              <a:buClrTx/>
              <a:buFont typeface="+mj-lt"/>
              <a:buAutoNum type="arabicPeriod"/>
            </a:pPr>
            <a:r>
              <a:rPr lang="ru-RU" sz="2200" b="1" dirty="0" err="1" smtClean="0"/>
              <a:t>Цивільний</a:t>
            </a:r>
            <a:r>
              <a:rPr lang="ru-RU" sz="2200" b="1" dirty="0" smtClean="0"/>
              <a:t> </a:t>
            </a:r>
            <a:r>
              <a:rPr lang="ru-RU" sz="2200" b="1" dirty="0" err="1" smtClean="0"/>
              <a:t>процесуальний</a:t>
            </a:r>
            <a:r>
              <a:rPr lang="ru-RU" sz="2200" b="1" dirty="0" smtClean="0"/>
              <a:t> кодекс </a:t>
            </a:r>
            <a:r>
              <a:rPr lang="ru-RU" sz="2200" b="1" dirty="0" err="1" smtClean="0"/>
              <a:t>України</a:t>
            </a:r>
            <a:r>
              <a:rPr lang="uk-UA" sz="2200" b="1" dirty="0" smtClean="0"/>
              <a:t>.</a:t>
            </a:r>
          </a:p>
          <a:p>
            <a:pPr marL="539496" lvl="0" indent="-457200">
              <a:buClrTx/>
              <a:buFont typeface="+mj-lt"/>
              <a:buAutoNum type="arabicPeriod"/>
            </a:pPr>
            <a:r>
              <a:rPr lang="ru-RU" sz="2200" b="1" dirty="0" err="1" smtClean="0"/>
              <a:t>Господарський</a:t>
            </a:r>
            <a:r>
              <a:rPr lang="ru-RU" sz="2200" b="1" dirty="0" smtClean="0"/>
              <a:t> </a:t>
            </a:r>
            <a:r>
              <a:rPr lang="ru-RU" sz="2200" b="1" dirty="0" err="1" smtClean="0"/>
              <a:t>процесуальний</a:t>
            </a:r>
            <a:r>
              <a:rPr lang="ru-RU" sz="2200" b="1" dirty="0" smtClean="0"/>
              <a:t> кодекс </a:t>
            </a:r>
            <a:r>
              <a:rPr lang="ru-RU" sz="2200" b="1" dirty="0" err="1" smtClean="0"/>
              <a:t>України</a:t>
            </a:r>
            <a:r>
              <a:rPr lang="ru-RU" sz="2200" b="1" dirty="0" smtClean="0"/>
              <a:t>.</a:t>
            </a:r>
          </a:p>
          <a:p>
            <a:pPr marL="539496" lvl="0" indent="-457200">
              <a:buClrTx/>
              <a:buFont typeface="+mj-lt"/>
              <a:buAutoNum type="arabicPeriod"/>
            </a:pPr>
            <a:r>
              <a:rPr lang="ru-RU" sz="2200" b="1" dirty="0" smtClean="0"/>
              <a:t>Кодекс </a:t>
            </a:r>
            <a:r>
              <a:rPr lang="ru-RU" sz="2200" b="1" dirty="0" err="1"/>
              <a:t>адміністративного</a:t>
            </a:r>
            <a:r>
              <a:rPr lang="ru-RU" sz="2200" b="1" dirty="0"/>
              <a:t> </a:t>
            </a:r>
            <a:r>
              <a:rPr lang="ru-RU" sz="2200" b="1" dirty="0" err="1"/>
              <a:t>судочинства</a:t>
            </a:r>
            <a:r>
              <a:rPr lang="ru-RU" sz="2200" b="1" dirty="0"/>
              <a:t> </a:t>
            </a:r>
            <a:r>
              <a:rPr lang="ru-RU" sz="2200" b="1" dirty="0" err="1" smtClean="0"/>
              <a:t>України</a:t>
            </a:r>
            <a:r>
              <a:rPr lang="ru-RU" sz="2200" b="1" dirty="0" smtClean="0"/>
              <a:t>.</a:t>
            </a:r>
          </a:p>
          <a:p>
            <a:pPr marL="539496" lvl="0" indent="-457200">
              <a:buClrTx/>
              <a:buFont typeface="+mj-lt"/>
              <a:buAutoNum type="arabicPeriod"/>
            </a:pPr>
            <a:endParaRPr lang="ru-RU" sz="2200" dirty="0" smtClean="0"/>
          </a:p>
          <a:p>
            <a:pPr marL="82296" lvl="0" indent="0">
              <a:buClrTx/>
              <a:buNone/>
            </a:pPr>
            <a:endParaRPr lang="ru-RU" sz="2200" dirty="0"/>
          </a:p>
          <a:p>
            <a:pPr marL="82296" indent="0">
              <a:buNone/>
            </a:pPr>
            <a:r>
              <a:rPr lang="uk-UA" sz="2000" b="1" dirty="0">
                <a:solidFill>
                  <a:srgbClr val="C00000"/>
                </a:solidFill>
              </a:rPr>
              <a:t>ЗАКОН УКРАЇНИ</a:t>
            </a:r>
          </a:p>
          <a:p>
            <a:pPr marL="82296" indent="0">
              <a:buNone/>
            </a:pPr>
            <a:r>
              <a:rPr lang="uk-UA" sz="2000" b="1" dirty="0">
                <a:solidFill>
                  <a:srgbClr val="C00000"/>
                </a:solidFill>
              </a:rPr>
              <a:t>від 3 жовтня 2017 р. № 2147-VIII</a:t>
            </a:r>
          </a:p>
          <a:p>
            <a:pPr marL="82296" indent="0">
              <a:buNone/>
            </a:pPr>
            <a:r>
              <a:rPr lang="uk-UA" sz="2000" b="1" dirty="0" smtClean="0"/>
              <a:t>Про </a:t>
            </a:r>
            <a:r>
              <a:rPr lang="uk-UA" sz="2000" b="1" dirty="0"/>
              <a:t>внесення змін до Господарського процесуального кодексу України, Цивільного процесуального кодексу України, Кодексу адміністративного судочинства України та інших законодавчих </a:t>
            </a:r>
            <a:r>
              <a:rPr lang="uk-UA" sz="2000" b="1" dirty="0" smtClean="0"/>
              <a:t>актів.</a:t>
            </a:r>
            <a:endParaRPr lang="uk-UA" sz="2000" b="1" dirty="0"/>
          </a:p>
          <a:p>
            <a:endParaRPr lang="uk-UA" sz="2400" dirty="0"/>
          </a:p>
          <a:p>
            <a:pPr marL="539496" lvl="0" indent="-457200">
              <a:buClrTx/>
              <a:buFont typeface="+mj-lt"/>
              <a:buAutoNum type="arabicPeriod"/>
            </a:pPr>
            <a:endParaRPr lang="ru-RU" sz="2200" dirty="0" smtClean="0"/>
          </a:p>
        </p:txBody>
      </p:sp>
    </p:spTree>
    <p:extLst>
      <p:ext uri="{BB962C8B-B14F-4D97-AF65-F5344CB8AC3E}">
        <p14:creationId xmlns:p14="http://schemas.microsoft.com/office/powerpoint/2010/main" val="9590873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16632"/>
            <a:ext cx="7498080" cy="1143000"/>
          </a:xfrm>
        </p:spPr>
        <p:txBody>
          <a:bodyPr>
            <a:normAutofit/>
          </a:bodyPr>
          <a:lstStyle/>
          <a:p>
            <a:pPr algn="ctr"/>
            <a:r>
              <a:rPr lang="uk-UA" sz="2800" b="1" dirty="0" smtClean="0"/>
              <a:t>Найбільш важливі акти судової влади у сфері земельних відносин</a:t>
            </a:r>
            <a:endParaRPr lang="ru-RU" sz="2800" b="1" dirty="0"/>
          </a:p>
        </p:txBody>
      </p:sp>
      <p:sp>
        <p:nvSpPr>
          <p:cNvPr id="3" name="Содержимое 2"/>
          <p:cNvSpPr>
            <a:spLocks noGrp="1"/>
          </p:cNvSpPr>
          <p:nvPr>
            <p:ph idx="1"/>
          </p:nvPr>
        </p:nvSpPr>
        <p:spPr>
          <a:xfrm>
            <a:off x="1187624" y="1340768"/>
            <a:ext cx="7746064" cy="4857784"/>
          </a:xfrm>
        </p:spPr>
        <p:txBody>
          <a:bodyPr>
            <a:normAutofit fontScale="85000" lnSpcReduction="10000"/>
          </a:bodyPr>
          <a:lstStyle/>
          <a:p>
            <a:r>
              <a:rPr lang="uk-UA" sz="2400" dirty="0" smtClean="0"/>
              <a:t>Постанова Пленуму Верховного Суду України від 1</a:t>
            </a:r>
            <a:r>
              <a:rPr lang="ru-RU" sz="2400" dirty="0" smtClean="0"/>
              <a:t>6.04.2004  N 7 </a:t>
            </a:r>
            <a:r>
              <a:rPr lang="ru-RU" sz="2400" b="1" dirty="0" smtClean="0"/>
              <a:t>«Про </a:t>
            </a:r>
            <a:r>
              <a:rPr lang="uk-UA" sz="2400" b="1" dirty="0" smtClean="0"/>
              <a:t>практику застосування судами земельного законодавства при розгляді цивільних </a:t>
            </a:r>
            <a:r>
              <a:rPr lang="ru-RU" sz="2400" b="1" dirty="0" smtClean="0"/>
              <a:t>справ». </a:t>
            </a:r>
          </a:p>
          <a:p>
            <a:r>
              <a:rPr lang="uk-UA" sz="2400" dirty="0" smtClean="0"/>
              <a:t>Постанова Пленуму Вищого господарського суду України від 17</a:t>
            </a:r>
            <a:r>
              <a:rPr lang="ru-RU" sz="2400" dirty="0" smtClean="0"/>
              <a:t>.05.2011  N 6  </a:t>
            </a:r>
            <a:r>
              <a:rPr lang="ru-RU" sz="2400" b="1" dirty="0" smtClean="0"/>
              <a:t>«Про </a:t>
            </a:r>
            <a:r>
              <a:rPr lang="uk-UA" sz="2400" b="1" dirty="0" smtClean="0"/>
              <a:t>деякі питання</a:t>
            </a:r>
            <a:r>
              <a:rPr lang="ru-RU" sz="2400" b="1" dirty="0" smtClean="0"/>
              <a:t> практики </a:t>
            </a:r>
            <a:r>
              <a:rPr lang="uk-UA" sz="2400" b="1" dirty="0" smtClean="0"/>
              <a:t>розгляду справ </a:t>
            </a:r>
            <a:r>
              <a:rPr lang="ru-RU" sz="2400" b="1" dirty="0" smtClean="0"/>
              <a:t>у спорах, </a:t>
            </a:r>
            <a:r>
              <a:rPr lang="uk-UA" sz="2400" b="1" dirty="0" smtClean="0"/>
              <a:t>що виникають із земельних</a:t>
            </a:r>
            <a:r>
              <a:rPr lang="ru-RU" sz="2400" b="1" dirty="0" smtClean="0"/>
              <a:t> </a:t>
            </a:r>
            <a:r>
              <a:rPr lang="uk-UA" sz="2400" b="1" dirty="0" smtClean="0"/>
              <a:t>відносин</a:t>
            </a:r>
            <a:r>
              <a:rPr lang="ru-RU" sz="2400" b="1" dirty="0" smtClean="0"/>
              <a:t>».</a:t>
            </a:r>
          </a:p>
          <a:p>
            <a:r>
              <a:rPr lang="uk-UA" sz="2400" dirty="0" smtClean="0"/>
              <a:t>Рішення Конституційного Суду України від 01.04.2010 N 10-рп/2010 у справі </a:t>
            </a:r>
            <a:r>
              <a:rPr lang="uk-UA" sz="2400" b="1" dirty="0" smtClean="0"/>
              <a:t>про підсудність земельних спорів адміністративним судам.</a:t>
            </a:r>
          </a:p>
          <a:p>
            <a:r>
              <a:rPr lang="uk-UA" sz="2400" dirty="0" smtClean="0"/>
              <a:t>Постанова Пленуму Вищого спеціалізованого суду України з розгляду цивільних і кримінальних справ від 01.03.2013  </a:t>
            </a:r>
            <a:r>
              <a:rPr lang="uk-UA" sz="2400" dirty="0"/>
              <a:t>№ </a:t>
            </a:r>
            <a:r>
              <a:rPr lang="uk-UA" sz="2400" dirty="0" smtClean="0"/>
              <a:t>3 </a:t>
            </a:r>
            <a:r>
              <a:rPr lang="uk-UA" sz="2400" b="1" dirty="0" smtClean="0"/>
              <a:t>«Про </a:t>
            </a:r>
            <a:r>
              <a:rPr lang="uk-UA" sz="2400" b="1" dirty="0"/>
              <a:t>деякі питання юрисдикції загальних судів та визначення підсудності цивільних </a:t>
            </a:r>
            <a:r>
              <a:rPr lang="uk-UA" sz="2400" b="1" dirty="0" smtClean="0"/>
              <a:t>справ».</a:t>
            </a:r>
          </a:p>
          <a:p>
            <a:r>
              <a:rPr lang="uk-UA" sz="2400" dirty="0"/>
              <a:t>Постанова Пленуму Вищого </a:t>
            </a:r>
            <a:r>
              <a:rPr lang="uk-UA" sz="2400" dirty="0" smtClean="0"/>
              <a:t>адміністративного суду України від 20.05.2013  </a:t>
            </a:r>
            <a:r>
              <a:rPr lang="uk-UA" sz="2400" dirty="0"/>
              <a:t>№ </a:t>
            </a:r>
            <a:r>
              <a:rPr lang="uk-UA" sz="2400" dirty="0" smtClean="0"/>
              <a:t>8 </a:t>
            </a:r>
            <a:r>
              <a:rPr lang="uk-UA" sz="2400" b="1" dirty="0"/>
              <a:t>«Про </a:t>
            </a:r>
            <a:r>
              <a:rPr lang="uk-UA" sz="2400" b="1" dirty="0" smtClean="0"/>
              <a:t>окремі </a:t>
            </a:r>
            <a:r>
              <a:rPr lang="uk-UA" sz="2400" b="1" dirty="0"/>
              <a:t>питання юрисдикції </a:t>
            </a:r>
            <a:r>
              <a:rPr lang="uk-UA" sz="2400" b="1" dirty="0" smtClean="0"/>
              <a:t>адміністративних судів».</a:t>
            </a:r>
            <a:endParaRPr lang="uk-UA" sz="2400" b="1" dirty="0"/>
          </a:p>
          <a:p>
            <a:endParaRPr lang="uk-UA" sz="2400" b="1" dirty="0" smtClean="0"/>
          </a:p>
        </p:txBody>
      </p:sp>
    </p:spTree>
    <p:extLst>
      <p:ext uri="{BB962C8B-B14F-4D97-AF65-F5344CB8AC3E}">
        <p14:creationId xmlns:p14="http://schemas.microsoft.com/office/powerpoint/2010/main" val="486627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187624" y="516736"/>
            <a:ext cx="7776864" cy="5909310"/>
          </a:xfrm>
          <a:prstGeom prst="rect">
            <a:avLst/>
          </a:prstGeom>
        </p:spPr>
        <p:txBody>
          <a:bodyPr wrap="square">
            <a:spAutoFit/>
          </a:bodyPr>
          <a:lstStyle/>
          <a:p>
            <a:pPr marL="82296"/>
            <a:r>
              <a:rPr lang="uk-UA" sz="2400" b="1" dirty="0" smtClean="0"/>
              <a:t>Закон України від 05 лютого 2015 р. </a:t>
            </a:r>
          </a:p>
          <a:p>
            <a:pPr marL="82296"/>
            <a:r>
              <a:rPr lang="uk-UA" sz="2400" b="1" dirty="0" smtClean="0">
                <a:solidFill>
                  <a:srgbClr val="FF0000"/>
                </a:solidFill>
              </a:rPr>
              <a:t>«Про добровільне об'єднання територіальних громад».</a:t>
            </a:r>
          </a:p>
          <a:p>
            <a:pPr>
              <a:lnSpc>
                <a:spcPct val="150000"/>
              </a:lnSpc>
            </a:pPr>
            <a:endParaRPr lang="uk-UA" sz="2400" b="1" dirty="0" smtClean="0">
              <a:solidFill>
                <a:srgbClr val="333333"/>
              </a:solidFill>
              <a:latin typeface="Open Sans"/>
            </a:endParaRPr>
          </a:p>
          <a:p>
            <a:pPr marL="342900" indent="-342900">
              <a:lnSpc>
                <a:spcPct val="150000"/>
              </a:lnSpc>
              <a:buFont typeface="Wingdings" pitchFamily="2" charset="2"/>
              <a:buChar char="Ø"/>
            </a:pPr>
            <a:r>
              <a:rPr lang="uk-UA" sz="2400" dirty="0" smtClean="0">
                <a:solidFill>
                  <a:srgbClr val="333333"/>
                </a:solidFill>
                <a:latin typeface="+mj-lt"/>
              </a:rPr>
              <a:t>Станом на 10 лютого 2019 р. </a:t>
            </a:r>
            <a:r>
              <a:rPr lang="uk-UA" sz="2400" b="1" dirty="0" smtClean="0">
                <a:solidFill>
                  <a:srgbClr val="333333"/>
                </a:solidFill>
                <a:latin typeface="+mj-lt"/>
              </a:rPr>
              <a:t>створено вже </a:t>
            </a:r>
            <a:r>
              <a:rPr lang="uk-UA" sz="2400" b="1" dirty="0" smtClean="0">
                <a:solidFill>
                  <a:srgbClr val="FF0000"/>
                </a:solidFill>
                <a:latin typeface="+mj-lt"/>
              </a:rPr>
              <a:t>878 </a:t>
            </a:r>
            <a:r>
              <a:rPr lang="uk-UA" sz="2400" b="1" dirty="0" smtClean="0">
                <a:solidFill>
                  <a:srgbClr val="333333"/>
                </a:solidFill>
                <a:latin typeface="+mj-lt"/>
              </a:rPr>
              <a:t>об’єднаних територіальних громад (ОТГ)</a:t>
            </a:r>
            <a:r>
              <a:rPr lang="uk-UA" sz="2400" dirty="0" smtClean="0">
                <a:solidFill>
                  <a:srgbClr val="333333"/>
                </a:solidFill>
                <a:latin typeface="+mj-lt"/>
              </a:rPr>
              <a:t>. </a:t>
            </a:r>
          </a:p>
          <a:p>
            <a:pPr marL="342900" indent="-342900">
              <a:lnSpc>
                <a:spcPct val="150000"/>
              </a:lnSpc>
              <a:buFont typeface="Wingdings" pitchFamily="2" charset="2"/>
              <a:buChar char="Ø"/>
            </a:pPr>
            <a:r>
              <a:rPr lang="uk-UA" sz="2400" b="1" dirty="0" smtClean="0">
                <a:solidFill>
                  <a:srgbClr val="333333"/>
                </a:solidFill>
                <a:latin typeface="+mj-lt"/>
              </a:rPr>
              <a:t>Загальна площа </a:t>
            </a:r>
            <a:r>
              <a:rPr lang="uk-UA" sz="2400" dirty="0" err="1" smtClean="0">
                <a:solidFill>
                  <a:srgbClr val="333333"/>
                </a:solidFill>
                <a:latin typeface="+mj-lt"/>
              </a:rPr>
              <a:t>ОТГ</a:t>
            </a:r>
            <a:r>
              <a:rPr lang="uk-UA" sz="2400" dirty="0" smtClean="0">
                <a:solidFill>
                  <a:srgbClr val="333333"/>
                </a:solidFill>
                <a:latin typeface="+mj-lt"/>
              </a:rPr>
              <a:t> – </a:t>
            </a:r>
            <a:r>
              <a:rPr lang="uk-UA" sz="2400" b="1" dirty="0" smtClean="0">
                <a:solidFill>
                  <a:srgbClr val="FF0000"/>
                </a:solidFill>
                <a:latin typeface="+mj-lt"/>
              </a:rPr>
              <a:t>210,5 тис. км</a:t>
            </a:r>
            <a:r>
              <a:rPr lang="uk-UA" sz="2400" b="1" baseline="30000" dirty="0" smtClean="0">
                <a:solidFill>
                  <a:srgbClr val="FF0000"/>
                </a:solidFill>
                <a:latin typeface="+mj-lt"/>
              </a:rPr>
              <a:t>2 </a:t>
            </a:r>
            <a:r>
              <a:rPr lang="uk-UA" sz="2400" dirty="0" smtClean="0">
                <a:solidFill>
                  <a:srgbClr val="333333"/>
                </a:solidFill>
                <a:latin typeface="+mj-lt"/>
              </a:rPr>
              <a:t>(37,7 % від загальної території держави). </a:t>
            </a:r>
          </a:p>
          <a:p>
            <a:pPr marL="342900" indent="-342900">
              <a:lnSpc>
                <a:spcPct val="150000"/>
              </a:lnSpc>
              <a:buFont typeface="Wingdings" pitchFamily="2" charset="2"/>
              <a:buChar char="Ø"/>
            </a:pPr>
            <a:r>
              <a:rPr lang="uk-UA" sz="2400" dirty="0" smtClean="0">
                <a:solidFill>
                  <a:srgbClr val="333333"/>
                </a:solidFill>
                <a:latin typeface="+mj-lt"/>
              </a:rPr>
              <a:t>Зараз </a:t>
            </a:r>
            <a:r>
              <a:rPr lang="uk-UA" sz="2400" b="1" dirty="0" smtClean="0">
                <a:solidFill>
                  <a:srgbClr val="FF0000"/>
                </a:solidFill>
                <a:latin typeface="+mj-lt"/>
              </a:rPr>
              <a:t>9</a:t>
            </a:r>
            <a:r>
              <a:rPr lang="uk-UA" sz="2400" dirty="0" smtClean="0">
                <a:solidFill>
                  <a:srgbClr val="FF0000"/>
                </a:solidFill>
                <a:latin typeface="+mj-lt"/>
              </a:rPr>
              <a:t> </a:t>
            </a:r>
            <a:r>
              <a:rPr lang="uk-UA" sz="2400" b="1" dirty="0" smtClean="0">
                <a:solidFill>
                  <a:srgbClr val="FF0000"/>
                </a:solidFill>
                <a:latin typeface="+mj-lt"/>
              </a:rPr>
              <a:t>млн. осіб </a:t>
            </a:r>
            <a:r>
              <a:rPr lang="uk-UA" sz="2400" dirty="0" smtClean="0">
                <a:solidFill>
                  <a:srgbClr val="333333"/>
                </a:solidFill>
                <a:latin typeface="+mj-lt"/>
              </a:rPr>
              <a:t>проживають в </a:t>
            </a:r>
            <a:r>
              <a:rPr lang="uk-UA" sz="2400" dirty="0" err="1" smtClean="0">
                <a:solidFill>
                  <a:srgbClr val="333333"/>
                </a:solidFill>
                <a:latin typeface="+mj-lt"/>
              </a:rPr>
              <a:t>ОТГ</a:t>
            </a:r>
            <a:r>
              <a:rPr lang="uk-UA" sz="2400" dirty="0" smtClean="0">
                <a:solidFill>
                  <a:srgbClr val="333333"/>
                </a:solidFill>
                <a:latin typeface="+mj-lt"/>
              </a:rPr>
              <a:t> (25, 5 % від загальної кількості населення України).</a:t>
            </a:r>
          </a:p>
          <a:p>
            <a:pPr>
              <a:lnSpc>
                <a:spcPct val="150000"/>
              </a:lnSpc>
            </a:pPr>
            <a:endParaRPr lang="en-US" dirty="0">
              <a:solidFill>
                <a:srgbClr val="333333"/>
              </a:solidFill>
              <a:latin typeface="Open Sans"/>
            </a:endParaRPr>
          </a:p>
          <a:p>
            <a:pPr>
              <a:lnSpc>
                <a:spcPct val="150000"/>
              </a:lnSpc>
            </a:pPr>
            <a:endParaRPr lang="uk-UA" dirty="0"/>
          </a:p>
        </p:txBody>
      </p:sp>
    </p:spTree>
    <p:extLst>
      <p:ext uri="{BB962C8B-B14F-4D97-AF65-F5344CB8AC3E}">
        <p14:creationId xmlns:p14="http://schemas.microsoft.com/office/powerpoint/2010/main" val="1371125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259632" y="462726"/>
            <a:ext cx="7776864" cy="5770811"/>
          </a:xfrm>
          <a:prstGeom prst="rect">
            <a:avLst/>
          </a:prstGeom>
        </p:spPr>
        <p:txBody>
          <a:bodyPr wrap="square">
            <a:spAutoFit/>
          </a:bodyPr>
          <a:lstStyle/>
          <a:p>
            <a:pPr algn="ctr">
              <a:lnSpc>
                <a:spcPct val="150000"/>
              </a:lnSpc>
            </a:pPr>
            <a:r>
              <a:rPr lang="uk-UA" sz="2600" b="1" dirty="0" smtClean="0">
                <a:solidFill>
                  <a:srgbClr val="FF0000"/>
                </a:solidFill>
                <a:latin typeface="+mj-lt"/>
              </a:rPr>
              <a:t>Очікувані «земельні» закони щодо децентралізації:</a:t>
            </a:r>
          </a:p>
          <a:p>
            <a:pPr>
              <a:lnSpc>
                <a:spcPct val="150000"/>
              </a:lnSpc>
            </a:pPr>
            <a:endParaRPr lang="uk-UA" sz="2400" b="1" dirty="0" smtClean="0">
              <a:solidFill>
                <a:srgbClr val="333333"/>
              </a:solidFill>
              <a:latin typeface="+mj-lt"/>
            </a:endParaRPr>
          </a:p>
          <a:p>
            <a:pPr marL="342900" indent="-342900">
              <a:lnSpc>
                <a:spcPct val="150000"/>
              </a:lnSpc>
              <a:spcBef>
                <a:spcPts val="600"/>
              </a:spcBef>
              <a:spcAft>
                <a:spcPts val="1800"/>
              </a:spcAft>
              <a:buFont typeface="Wingdings" pitchFamily="2" charset="2"/>
              <a:buChar char="Ø"/>
            </a:pPr>
            <a:r>
              <a:rPr lang="uk-UA" sz="2400" b="1" dirty="0" smtClean="0">
                <a:solidFill>
                  <a:srgbClr val="333333"/>
                </a:solidFill>
                <a:latin typeface="+mj-lt"/>
              </a:rPr>
              <a:t>«Про засади адміністративно-територіального устрою України»</a:t>
            </a:r>
            <a:r>
              <a:rPr lang="uk-UA" sz="2400" dirty="0" smtClean="0">
                <a:solidFill>
                  <a:srgbClr val="333333"/>
                </a:solidFill>
                <a:latin typeface="+mj-lt"/>
              </a:rPr>
              <a:t>. </a:t>
            </a:r>
          </a:p>
          <a:p>
            <a:pPr marL="342900" indent="-342900">
              <a:lnSpc>
                <a:spcPct val="150000"/>
              </a:lnSpc>
              <a:spcBef>
                <a:spcPts val="600"/>
              </a:spcBef>
              <a:spcAft>
                <a:spcPts val="1800"/>
              </a:spcAft>
              <a:buFont typeface="Wingdings" pitchFamily="2" charset="2"/>
              <a:buChar char="Ø"/>
            </a:pPr>
            <a:r>
              <a:rPr lang="uk-UA" sz="2400" b="1" dirty="0" smtClean="0">
                <a:solidFill>
                  <a:srgbClr val="333333"/>
                </a:solidFill>
                <a:latin typeface="+mj-lt"/>
              </a:rPr>
              <a:t>«Щодо управління земельними ресурсами в межах території об’єднаних територіальних громад».</a:t>
            </a:r>
          </a:p>
          <a:p>
            <a:pPr marL="342900" indent="-342900">
              <a:lnSpc>
                <a:spcPct val="150000"/>
              </a:lnSpc>
              <a:spcBef>
                <a:spcPts val="600"/>
              </a:spcBef>
              <a:spcAft>
                <a:spcPts val="1800"/>
              </a:spcAft>
              <a:buFont typeface="Wingdings" pitchFamily="2" charset="2"/>
              <a:buChar char="Ø"/>
            </a:pPr>
            <a:r>
              <a:rPr lang="uk-UA" sz="2400" b="1" dirty="0" smtClean="0">
                <a:solidFill>
                  <a:srgbClr val="333333"/>
                </a:solidFill>
                <a:latin typeface="+mj-lt"/>
              </a:rPr>
              <a:t>«Про міські агломерації». </a:t>
            </a:r>
          </a:p>
          <a:p>
            <a:pPr>
              <a:lnSpc>
                <a:spcPct val="150000"/>
              </a:lnSpc>
            </a:pPr>
            <a:endParaRPr lang="en-US" dirty="0">
              <a:solidFill>
                <a:srgbClr val="333333"/>
              </a:solidFill>
              <a:latin typeface="Open Sans"/>
            </a:endParaRPr>
          </a:p>
          <a:p>
            <a:pPr>
              <a:lnSpc>
                <a:spcPct val="150000"/>
              </a:lnSpc>
            </a:pPr>
            <a:endParaRPr lang="uk-UA" dirty="0"/>
          </a:p>
        </p:txBody>
      </p:sp>
    </p:spTree>
    <p:extLst>
      <p:ext uri="{BB962C8B-B14F-4D97-AF65-F5344CB8AC3E}">
        <p14:creationId xmlns:p14="http://schemas.microsoft.com/office/powerpoint/2010/main" val="3790121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043608" y="116632"/>
            <a:ext cx="5572125" cy="1638300"/>
          </a:xfrm>
          <a:prstGeom prst="rect">
            <a:avLst/>
          </a:prstGeom>
        </p:spPr>
      </p:pic>
      <p:pic>
        <p:nvPicPr>
          <p:cNvPr id="3" name="Рисунок 2"/>
          <p:cNvPicPr>
            <a:picLocks noChangeAspect="1"/>
          </p:cNvPicPr>
          <p:nvPr/>
        </p:nvPicPr>
        <p:blipFill>
          <a:blip r:embed="rId3"/>
          <a:stretch>
            <a:fillRect/>
          </a:stretch>
        </p:blipFill>
        <p:spPr>
          <a:xfrm>
            <a:off x="7100639" y="836712"/>
            <a:ext cx="1647825" cy="504825"/>
          </a:xfrm>
          <a:prstGeom prst="rect">
            <a:avLst/>
          </a:prstGeom>
        </p:spPr>
      </p:pic>
      <p:pic>
        <p:nvPicPr>
          <p:cNvPr id="4" name="Рисунок 3"/>
          <p:cNvPicPr>
            <a:picLocks noChangeAspect="1"/>
          </p:cNvPicPr>
          <p:nvPr/>
        </p:nvPicPr>
        <p:blipFill>
          <a:blip r:embed="rId4"/>
          <a:stretch>
            <a:fillRect/>
          </a:stretch>
        </p:blipFill>
        <p:spPr>
          <a:xfrm>
            <a:off x="1452314" y="1819622"/>
            <a:ext cx="7296150" cy="4057650"/>
          </a:xfrm>
          <a:prstGeom prst="rect">
            <a:avLst/>
          </a:prstGeom>
        </p:spPr>
      </p:pic>
    </p:spTree>
    <p:extLst>
      <p:ext uri="{BB962C8B-B14F-4D97-AF65-F5344CB8AC3E}">
        <p14:creationId xmlns:p14="http://schemas.microsoft.com/office/powerpoint/2010/main" val="952967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p:cNvPicPr>
            <a:picLocks noChangeAspect="1"/>
          </p:cNvPicPr>
          <p:nvPr/>
        </p:nvPicPr>
        <p:blipFill>
          <a:blip r:embed="rId2"/>
          <a:stretch>
            <a:fillRect/>
          </a:stretch>
        </p:blipFill>
        <p:spPr>
          <a:xfrm>
            <a:off x="1115617" y="404664"/>
            <a:ext cx="5616624" cy="1574676"/>
          </a:xfrm>
          <a:prstGeom prst="rect">
            <a:avLst/>
          </a:prstGeom>
        </p:spPr>
      </p:pic>
      <p:pic>
        <p:nvPicPr>
          <p:cNvPr id="7" name="Рисунок 6"/>
          <p:cNvPicPr>
            <a:picLocks noChangeAspect="1"/>
          </p:cNvPicPr>
          <p:nvPr/>
        </p:nvPicPr>
        <p:blipFill>
          <a:blip r:embed="rId3"/>
          <a:stretch>
            <a:fillRect/>
          </a:stretch>
        </p:blipFill>
        <p:spPr>
          <a:xfrm>
            <a:off x="7182172" y="692696"/>
            <a:ext cx="1638300" cy="504825"/>
          </a:xfrm>
          <a:prstGeom prst="rect">
            <a:avLst/>
          </a:prstGeom>
        </p:spPr>
      </p:pic>
      <p:pic>
        <p:nvPicPr>
          <p:cNvPr id="8" name="Рисунок 7"/>
          <p:cNvPicPr>
            <a:picLocks noChangeAspect="1"/>
          </p:cNvPicPr>
          <p:nvPr/>
        </p:nvPicPr>
        <p:blipFill>
          <a:blip r:embed="rId4"/>
          <a:stretch>
            <a:fillRect/>
          </a:stretch>
        </p:blipFill>
        <p:spPr>
          <a:xfrm>
            <a:off x="1043608" y="1948896"/>
            <a:ext cx="6192688" cy="3499913"/>
          </a:xfrm>
          <a:prstGeom prst="rect">
            <a:avLst/>
          </a:prstGeom>
        </p:spPr>
      </p:pic>
      <p:sp>
        <p:nvSpPr>
          <p:cNvPr id="9" name="TextBox 8"/>
          <p:cNvSpPr txBox="1"/>
          <p:nvPr/>
        </p:nvSpPr>
        <p:spPr>
          <a:xfrm>
            <a:off x="3356216" y="5517232"/>
            <a:ext cx="5248232" cy="400110"/>
          </a:xfrm>
          <a:prstGeom prst="rect">
            <a:avLst/>
          </a:prstGeom>
          <a:noFill/>
        </p:spPr>
        <p:txBody>
          <a:bodyPr wrap="none" rtlCol="0">
            <a:spAutoFit/>
          </a:bodyPr>
          <a:lstStyle/>
          <a:p>
            <a:r>
              <a:rPr lang="uk-UA" sz="2000" b="1" dirty="0" smtClean="0">
                <a:solidFill>
                  <a:srgbClr val="002060"/>
                </a:solidFill>
              </a:rPr>
              <a:t>Землевпорядний вісник. 2021. № 5. С. 16-18.</a:t>
            </a:r>
            <a:endParaRPr lang="uk-UA" sz="2000" b="1" dirty="0">
              <a:solidFill>
                <a:srgbClr val="002060"/>
              </a:solidFill>
            </a:endParaRPr>
          </a:p>
        </p:txBody>
      </p:sp>
    </p:spTree>
    <p:extLst>
      <p:ext uri="{BB962C8B-B14F-4D97-AF65-F5344CB8AC3E}">
        <p14:creationId xmlns:p14="http://schemas.microsoft.com/office/powerpoint/2010/main" val="11276385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5734</TotalTime>
  <Words>4215</Words>
  <Application>Microsoft Office PowerPoint</Application>
  <PresentationFormat>Екран (4:3)</PresentationFormat>
  <Paragraphs>328</Paragraphs>
  <Slides>56</Slides>
  <Notes>0</Notes>
  <HiddenSlides>0</HiddenSlides>
  <MMClips>0</MMClips>
  <ScaleCrop>false</ScaleCrop>
  <HeadingPairs>
    <vt:vector size="6" baseType="variant">
      <vt:variant>
        <vt:lpstr>Використані шрифти</vt:lpstr>
      </vt:variant>
      <vt:variant>
        <vt:i4>9</vt:i4>
      </vt:variant>
      <vt:variant>
        <vt:lpstr>Тема</vt:lpstr>
      </vt:variant>
      <vt:variant>
        <vt:i4>1</vt:i4>
      </vt:variant>
      <vt:variant>
        <vt:lpstr>Заголовки слайдів</vt:lpstr>
      </vt:variant>
      <vt:variant>
        <vt:i4>56</vt:i4>
      </vt:variant>
    </vt:vector>
  </HeadingPairs>
  <TitlesOfParts>
    <vt:vector size="66" baseType="lpstr">
      <vt:lpstr>Arial</vt:lpstr>
      <vt:lpstr>Calibri</vt:lpstr>
      <vt:lpstr>Corbel</vt:lpstr>
      <vt:lpstr>Gill Sans MT</vt:lpstr>
      <vt:lpstr>Open Sans</vt:lpstr>
      <vt:lpstr>Times New Roman</vt:lpstr>
      <vt:lpstr>Verdana</vt:lpstr>
      <vt:lpstr>Wingdings</vt:lpstr>
      <vt:lpstr>Wingdings 2</vt:lpstr>
      <vt:lpstr>Солнцестояние</vt:lpstr>
      <vt:lpstr>Правові засади здійснення окремих функцій Публічного управління у сфері використання та охорони земель</vt:lpstr>
      <vt:lpstr>Основні питання теми</vt:lpstr>
      <vt:lpstr>Встановлення та зміна меж адміністративно-територіальних одиниць.</vt:lpstr>
      <vt:lpstr>Нормативні засади встановлення та зміни меж адміністративно-територіальних одиниць.</vt:lpstr>
      <vt:lpstr>Нормативні засади встановлення та зміни меж адміністративно-територіальних одиниць.</vt:lpstr>
      <vt:lpstr>Презентація PowerPoint</vt:lpstr>
      <vt:lpstr>Презентація PowerPoint</vt:lpstr>
      <vt:lpstr>Презентація PowerPoint</vt:lpstr>
      <vt:lpstr>Презентація PowerPoint</vt:lpstr>
      <vt:lpstr>Планування використання земель.</vt:lpstr>
      <vt:lpstr>Закон України від 17 лютого 2011 р. «Про регулювання містобудівної діяльності» </vt:lpstr>
      <vt:lpstr>Об’єкти планування у галузі використання земель</vt:lpstr>
      <vt:lpstr>Метою планування у галузі використання земель є забезпечення:</vt:lpstr>
      <vt:lpstr>Рівні планування у галузі  використання земель</vt:lpstr>
      <vt:lpstr>Правові форми планування у галузі  використання земель</vt:lpstr>
      <vt:lpstr>Нормативні засади планування використання земель.</vt:lpstr>
      <vt:lpstr>Закон України «Про оцінку впливу на довкілля» від 23 травня 2017 р. № 2059-VIII</vt:lpstr>
      <vt:lpstr>Закон України «Про стратегічну екологічну оцінку» від 20 березня 2018 р. № 2354-VIII</vt:lpstr>
      <vt:lpstr>Закон України «Про стратегічну екологічну оцінку» від 20 березня 2018 р. № 2354-VIII</vt:lpstr>
      <vt:lpstr>Презентація PowerPoint</vt:lpstr>
      <vt:lpstr>Закон України «Про Основні засади (стратегію) державної екологічної політики України на період до 2030 року» від 28 лютого 2019 р. № 2697-VIII</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Розпорядження Кабінету Міністрів України  «Про схвалення Концепції Загальнодержавної цільової програми використання та охорони земель»   від 19 січня 2022 р. № 70-р</vt:lpstr>
      <vt:lpstr>Розпорядження Кабінету Міністрів України  «Про схвалення Концепції Загальнодержавної цільової програми використання та охорони земель»   від 19 січня 2022 р. № 70-р</vt:lpstr>
      <vt:lpstr>Природно-сільськогосподарське районування земель.</vt:lpstr>
      <vt:lpstr>Презентація PowerPoint</vt:lpstr>
      <vt:lpstr>Зонування земель</vt:lpstr>
      <vt:lpstr>Презентація PowerPoint</vt:lpstr>
      <vt:lpstr>Презентація PowerPoint</vt:lpstr>
      <vt:lpstr>Землеустрій</vt:lpstr>
      <vt:lpstr>Основні завдання землеустрою </vt:lpstr>
      <vt:lpstr>Зміст землеустрою </vt:lpstr>
      <vt:lpstr>Види землеустрою </vt:lpstr>
      <vt:lpstr>Нормативні засади землеустрою</vt:lpstr>
      <vt:lpstr>Землевпорядний процес </vt:lpstr>
      <vt:lpstr>Поняття «контроль за використанням та охороною земель» </vt:lpstr>
      <vt:lpstr>Об’єктом публічного земельного контролю є дві групи правовідносин: </vt:lpstr>
      <vt:lpstr>Нормативні засади контролю у сфері земельних відносин  </vt:lpstr>
      <vt:lpstr>Моніторинг земель  </vt:lpstr>
      <vt:lpstr>Нормативні засади моніторингу земель</vt:lpstr>
      <vt:lpstr>Державний земельний кадастр</vt:lpstr>
      <vt:lpstr>Нормативні засади державного земельного кадастру</vt:lpstr>
      <vt:lpstr>Нормативні засади державної реєстрації прав на землю</vt:lpstr>
      <vt:lpstr>Нормативні засади оцінки земель</vt:lpstr>
      <vt:lpstr>Нормативні засади плати за землю</vt:lpstr>
      <vt:lpstr>Презентація PowerPoint</vt:lpstr>
      <vt:lpstr>Презентація PowerPoint</vt:lpstr>
      <vt:lpstr>Презентація PowerPoint</vt:lpstr>
      <vt:lpstr>Презентація PowerPoint</vt:lpstr>
      <vt:lpstr>Вирішення земельних спорів</vt:lpstr>
      <vt:lpstr>Найбільш важливі акти судової влади у сфері земельних відносин</vt:lpstr>
    </vt:vector>
  </TitlesOfParts>
  <Company>Deftones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Поняття, предмет та система земельного права України</dc:title>
  <dc:creator>Customer</dc:creator>
  <cp:lastModifiedBy>vice-rector</cp:lastModifiedBy>
  <cp:revision>458</cp:revision>
  <dcterms:created xsi:type="dcterms:W3CDTF">2010-09-03T10:03:27Z</dcterms:created>
  <dcterms:modified xsi:type="dcterms:W3CDTF">2023-10-16T16:15:53Z</dcterms:modified>
</cp:coreProperties>
</file>